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259" r:id="rId3"/>
    <p:sldId id="776" r:id="rId4"/>
    <p:sldId id="753" r:id="rId5"/>
    <p:sldId id="772" r:id="rId6"/>
    <p:sldId id="773" r:id="rId7"/>
    <p:sldId id="740" r:id="rId8"/>
    <p:sldId id="757" r:id="rId9"/>
    <p:sldId id="774" r:id="rId10"/>
    <p:sldId id="752" r:id="rId11"/>
    <p:sldId id="741" r:id="rId12"/>
    <p:sldId id="771" r:id="rId13"/>
    <p:sldId id="775" r:id="rId14"/>
    <p:sldId id="777" r:id="rId15"/>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5"/>
    <p:restoredTop sz="94694"/>
  </p:normalViewPr>
  <p:slideViewPr>
    <p:cSldViewPr>
      <p:cViewPr varScale="1">
        <p:scale>
          <a:sx n="90" d="100"/>
          <a:sy n="90" d="100"/>
        </p:scale>
        <p:origin x="1253"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F78B56-F7C9-4BC6-8997-C477A24C2FF4}"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AU"/>
        </a:p>
      </dgm:t>
    </dgm:pt>
    <dgm:pt modelId="{67FABABC-1D67-4C62-AA7B-67DDC2002EC2}">
      <dgm:prSet custT="1"/>
      <dgm:spPr/>
      <dgm:t>
        <a:bodyPr/>
        <a:lstStyle/>
        <a:p>
          <a:pPr>
            <a:lnSpc>
              <a:spcPct val="100000"/>
            </a:lnSpc>
          </a:pPr>
          <a:r>
            <a:rPr lang="en-AU" sz="1200" dirty="0">
              <a:latin typeface="+mj-lt"/>
            </a:rPr>
            <a:t>Focus on </a:t>
          </a:r>
          <a:r>
            <a:rPr lang="en-AU" sz="1200" b="1" dirty="0">
              <a:latin typeface="+mj-lt"/>
            </a:rPr>
            <a:t>CEOS unique role </a:t>
          </a:r>
          <a:br>
            <a:rPr lang="en-AU" sz="1200" dirty="0">
              <a:latin typeface="+mj-lt"/>
            </a:rPr>
          </a:br>
          <a:r>
            <a:rPr lang="en-AU" sz="1200" dirty="0">
              <a:latin typeface="+mj-lt"/>
            </a:rPr>
            <a:t>and on a </a:t>
          </a:r>
          <a:r>
            <a:rPr lang="en-AU" sz="1200" b="1" dirty="0">
              <a:latin typeface="+mj-lt"/>
            </a:rPr>
            <a:t>few SDG Indicators </a:t>
          </a:r>
          <a:br>
            <a:rPr lang="en-AU" sz="1200" dirty="0">
              <a:latin typeface="+mj-lt"/>
            </a:rPr>
          </a:br>
          <a:r>
            <a:rPr lang="en-AU" sz="1200" b="0" dirty="0">
              <a:latin typeface="+mj-lt"/>
            </a:rPr>
            <a:t>(start with 6.6.1; 11.3.1; 15.3.1) </a:t>
          </a:r>
        </a:p>
      </dgm:t>
    </dgm:pt>
    <dgm:pt modelId="{AEE9E6FE-8035-44D5-A9E3-14C82ECA2740}" type="parTrans" cxnId="{CC9679BF-EEDF-4F04-863F-B2ED3ABA3250}">
      <dgm:prSet/>
      <dgm:spPr/>
      <dgm:t>
        <a:bodyPr/>
        <a:lstStyle/>
        <a:p>
          <a:endParaRPr lang="en-AU">
            <a:latin typeface="+mj-lt"/>
          </a:endParaRPr>
        </a:p>
      </dgm:t>
    </dgm:pt>
    <dgm:pt modelId="{F209C51D-E963-4486-B91B-F9B99C0E8786}" type="sibTrans" cxnId="{CC9679BF-EEDF-4F04-863F-B2ED3ABA3250}">
      <dgm:prSet/>
      <dgm:spPr/>
      <dgm:t>
        <a:bodyPr/>
        <a:lstStyle/>
        <a:p>
          <a:endParaRPr lang="en-AU">
            <a:latin typeface="+mj-lt"/>
          </a:endParaRPr>
        </a:p>
      </dgm:t>
    </dgm:pt>
    <dgm:pt modelId="{4F21781A-4AB8-4BC9-8334-8DEAA2BD2E09}">
      <dgm:prSet custT="1"/>
      <dgm:spPr/>
      <dgm:t>
        <a:bodyPr/>
        <a:lstStyle/>
        <a:p>
          <a:pPr>
            <a:lnSpc>
              <a:spcPct val="100000"/>
            </a:lnSpc>
          </a:pPr>
          <a:r>
            <a:rPr lang="en-US" sz="1200" b="1" dirty="0">
              <a:latin typeface="+mj-lt"/>
            </a:rPr>
            <a:t>Complement rather than duplicate</a:t>
          </a:r>
          <a:br>
            <a:rPr lang="en-US" sz="1200" b="1" dirty="0">
              <a:latin typeface="+mj-lt"/>
            </a:rPr>
          </a:br>
          <a:r>
            <a:rPr lang="en-US" sz="1200" dirty="0">
              <a:latin typeface="+mj-lt"/>
            </a:rPr>
            <a:t> the GEO community efforts on SDGs</a:t>
          </a:r>
          <a:endParaRPr lang="en-AU" sz="1200" dirty="0">
            <a:latin typeface="+mj-lt"/>
          </a:endParaRPr>
        </a:p>
      </dgm:t>
    </dgm:pt>
    <dgm:pt modelId="{11BEE98A-3975-4C65-872B-55C94D887333}" type="parTrans" cxnId="{F350DE14-1C76-47D4-B106-15313D6A0823}">
      <dgm:prSet/>
      <dgm:spPr/>
      <dgm:t>
        <a:bodyPr/>
        <a:lstStyle/>
        <a:p>
          <a:endParaRPr lang="en-AU">
            <a:latin typeface="+mj-lt"/>
          </a:endParaRPr>
        </a:p>
      </dgm:t>
    </dgm:pt>
    <dgm:pt modelId="{64E77224-EBE5-4AA8-8F2C-2B5070BA51C0}" type="sibTrans" cxnId="{F350DE14-1C76-47D4-B106-15313D6A0823}">
      <dgm:prSet/>
      <dgm:spPr/>
      <dgm:t>
        <a:bodyPr/>
        <a:lstStyle/>
        <a:p>
          <a:endParaRPr lang="en-AU">
            <a:latin typeface="+mj-lt"/>
          </a:endParaRPr>
        </a:p>
      </dgm:t>
    </dgm:pt>
    <dgm:pt modelId="{E5F01BB7-5DFC-47C8-93C1-1D84868BE238}">
      <dgm:prSet custT="1"/>
      <dgm:spPr/>
      <dgm:t>
        <a:bodyPr/>
        <a:lstStyle/>
        <a:p>
          <a:pPr>
            <a:lnSpc>
              <a:spcPct val="100000"/>
            </a:lnSpc>
          </a:pPr>
          <a:r>
            <a:rPr lang="en-AU" sz="1200" dirty="0">
              <a:latin typeface="+mj-lt"/>
            </a:rPr>
            <a:t>Encourage </a:t>
          </a:r>
          <a:r>
            <a:rPr lang="en-AU" sz="1200" b="1" dirty="0">
              <a:latin typeface="+mj-lt"/>
            </a:rPr>
            <a:t>more commitment and participation</a:t>
          </a:r>
          <a:r>
            <a:rPr lang="en-AU" sz="1200" dirty="0">
              <a:latin typeface="+mj-lt"/>
            </a:rPr>
            <a:t> from agencies</a:t>
          </a:r>
        </a:p>
      </dgm:t>
    </dgm:pt>
    <dgm:pt modelId="{87B92B69-C149-45A9-AB3F-764B3B556652}" type="parTrans" cxnId="{3732AA76-31B7-4DF3-B817-8AB1C207FBF6}">
      <dgm:prSet/>
      <dgm:spPr/>
      <dgm:t>
        <a:bodyPr/>
        <a:lstStyle/>
        <a:p>
          <a:endParaRPr lang="en-AU">
            <a:latin typeface="+mj-lt"/>
          </a:endParaRPr>
        </a:p>
      </dgm:t>
    </dgm:pt>
    <dgm:pt modelId="{738F647F-712B-4FEA-BD10-C31513A6514B}" type="sibTrans" cxnId="{3732AA76-31B7-4DF3-B817-8AB1C207FBF6}">
      <dgm:prSet/>
      <dgm:spPr/>
      <dgm:t>
        <a:bodyPr/>
        <a:lstStyle/>
        <a:p>
          <a:endParaRPr lang="en-AU">
            <a:latin typeface="+mj-lt"/>
          </a:endParaRPr>
        </a:p>
      </dgm:t>
    </dgm:pt>
    <dgm:pt modelId="{BA3F4944-4806-475C-82CA-53473DD529FA}">
      <dgm:prSet custT="1"/>
      <dgm:spPr/>
      <dgm:t>
        <a:bodyPr/>
        <a:lstStyle/>
        <a:p>
          <a:pPr>
            <a:lnSpc>
              <a:spcPct val="100000"/>
            </a:lnSpc>
          </a:pPr>
          <a:r>
            <a:rPr lang="en-AU" sz="1200" dirty="0">
              <a:latin typeface="+mj-lt"/>
            </a:rPr>
            <a:t>Leverage the </a:t>
          </a:r>
          <a:r>
            <a:rPr lang="en-AU" sz="1200" b="1" dirty="0">
              <a:latin typeface="+mj-lt"/>
            </a:rPr>
            <a:t>knowledge and expertise of CEOS bodies</a:t>
          </a:r>
          <a:r>
            <a:rPr lang="en-AU" sz="1200" dirty="0">
              <a:latin typeface="+mj-lt"/>
            </a:rPr>
            <a:t> (VCs, WGs, SEO) </a:t>
          </a:r>
          <a:br>
            <a:rPr lang="en-AU" sz="1200" dirty="0">
              <a:latin typeface="+mj-lt"/>
            </a:rPr>
          </a:br>
          <a:r>
            <a:rPr lang="en-AU" sz="1200" dirty="0">
              <a:latin typeface="+mj-lt"/>
            </a:rPr>
            <a:t>to maximise impact.</a:t>
          </a:r>
        </a:p>
      </dgm:t>
    </dgm:pt>
    <dgm:pt modelId="{C16F2D93-1D22-4262-A4E2-9994084B08E9}" type="parTrans" cxnId="{0D8B3E7F-324E-4AD4-9F99-8A684B3DDED7}">
      <dgm:prSet/>
      <dgm:spPr/>
      <dgm:t>
        <a:bodyPr/>
        <a:lstStyle/>
        <a:p>
          <a:endParaRPr lang="en-AU">
            <a:latin typeface="+mj-lt"/>
          </a:endParaRPr>
        </a:p>
      </dgm:t>
    </dgm:pt>
    <dgm:pt modelId="{C51DC33B-55E5-4204-B527-8065C6DE6AE0}" type="sibTrans" cxnId="{0D8B3E7F-324E-4AD4-9F99-8A684B3DDED7}">
      <dgm:prSet/>
      <dgm:spPr/>
      <dgm:t>
        <a:bodyPr/>
        <a:lstStyle/>
        <a:p>
          <a:endParaRPr lang="en-AU">
            <a:latin typeface="+mj-lt"/>
          </a:endParaRPr>
        </a:p>
      </dgm:t>
    </dgm:pt>
    <dgm:pt modelId="{7F243FB9-6A17-421B-98E7-2232ABB60319}">
      <dgm:prSet custT="1"/>
      <dgm:spPr/>
      <dgm:t>
        <a:bodyPr/>
        <a:lstStyle/>
        <a:p>
          <a:pPr>
            <a:lnSpc>
              <a:spcPct val="100000"/>
            </a:lnSpc>
          </a:pPr>
          <a:r>
            <a:rPr lang="en-US" sz="1200" dirty="0">
              <a:latin typeface="+mj-lt"/>
            </a:rPr>
            <a:t>Identify the </a:t>
          </a:r>
          <a:r>
            <a:rPr lang="en-US" sz="1200" b="1" dirty="0">
              <a:latin typeface="+mj-lt"/>
            </a:rPr>
            <a:t>key partners</a:t>
          </a:r>
          <a:r>
            <a:rPr lang="en-US" sz="1200" dirty="0">
              <a:latin typeface="+mj-lt"/>
            </a:rPr>
            <a:t> with whom CEOS should primarily interface</a:t>
          </a:r>
          <a:br>
            <a:rPr lang="en-US" sz="1200" dirty="0">
              <a:latin typeface="+mj-lt"/>
            </a:rPr>
          </a:br>
          <a:r>
            <a:rPr lang="en-US" sz="1200" dirty="0">
              <a:latin typeface="+mj-lt"/>
            </a:rPr>
            <a:t>(IAEG-SDGs WGGI, custodian agencies)</a:t>
          </a:r>
          <a:endParaRPr lang="en-AU" sz="1200" dirty="0">
            <a:latin typeface="+mj-lt"/>
          </a:endParaRPr>
        </a:p>
      </dgm:t>
    </dgm:pt>
    <dgm:pt modelId="{7DBC7851-C25A-4596-B343-CE977D37E083}" type="parTrans" cxnId="{28DC5F7B-7829-4AD7-AE0F-D3C3FD2049CB}">
      <dgm:prSet/>
      <dgm:spPr/>
      <dgm:t>
        <a:bodyPr/>
        <a:lstStyle/>
        <a:p>
          <a:endParaRPr lang="en-AU">
            <a:latin typeface="+mj-lt"/>
          </a:endParaRPr>
        </a:p>
      </dgm:t>
    </dgm:pt>
    <dgm:pt modelId="{7972DF09-CDAD-4D0B-9872-A10C901A51E4}" type="sibTrans" cxnId="{28DC5F7B-7829-4AD7-AE0F-D3C3FD2049CB}">
      <dgm:prSet/>
      <dgm:spPr/>
      <dgm:t>
        <a:bodyPr/>
        <a:lstStyle/>
        <a:p>
          <a:endParaRPr lang="en-AU">
            <a:latin typeface="+mj-lt"/>
          </a:endParaRPr>
        </a:p>
      </dgm:t>
    </dgm:pt>
    <dgm:pt modelId="{A462D19D-2047-4325-9701-C53B92574759}">
      <dgm:prSet custT="1"/>
      <dgm:spPr/>
      <dgm:t>
        <a:bodyPr lIns="144000" rIns="144000"/>
        <a:lstStyle/>
        <a:p>
          <a:pPr>
            <a:lnSpc>
              <a:spcPct val="100000"/>
            </a:lnSpc>
          </a:pPr>
          <a:r>
            <a:rPr lang="en-US" sz="1200" b="0" kern="1200" dirty="0">
              <a:solidFill>
                <a:prstClr val="black">
                  <a:hueOff val="0"/>
                  <a:satOff val="0"/>
                  <a:lumOff val="0"/>
                  <a:alphaOff val="0"/>
                </a:prstClr>
              </a:solidFill>
              <a:latin typeface="Helvetica"/>
              <a:ea typeface="Avenir Roman"/>
              <a:cs typeface="Avenir Roman"/>
            </a:rPr>
            <a:t>The UN has established a complex governance system on the SDG Global Indicator Framework with many stakeholders involved both at UN and national levels.</a:t>
          </a:r>
          <a:endParaRPr lang="en-AU" sz="1200" b="0" kern="1200" dirty="0">
            <a:solidFill>
              <a:prstClr val="black">
                <a:hueOff val="0"/>
                <a:satOff val="0"/>
                <a:lumOff val="0"/>
                <a:alphaOff val="0"/>
              </a:prstClr>
            </a:solidFill>
            <a:latin typeface="Helvetica"/>
            <a:ea typeface="Avenir Roman"/>
            <a:cs typeface="Avenir Roman"/>
          </a:endParaRPr>
        </a:p>
      </dgm:t>
    </dgm:pt>
    <dgm:pt modelId="{06CD386F-2947-4AE8-A61A-AB1B9AC4259B}" type="parTrans" cxnId="{72A54B9A-35CC-47BB-9F68-91144BD9BD95}">
      <dgm:prSet/>
      <dgm:spPr/>
      <dgm:t>
        <a:bodyPr/>
        <a:lstStyle/>
        <a:p>
          <a:endParaRPr lang="en-AU">
            <a:latin typeface="+mj-lt"/>
          </a:endParaRPr>
        </a:p>
      </dgm:t>
    </dgm:pt>
    <dgm:pt modelId="{ECE2D6BB-C14C-4AC6-AE1B-434E53850A5D}" type="sibTrans" cxnId="{72A54B9A-35CC-47BB-9F68-91144BD9BD95}">
      <dgm:prSet/>
      <dgm:spPr/>
      <dgm:t>
        <a:bodyPr/>
        <a:lstStyle/>
        <a:p>
          <a:endParaRPr lang="en-AU">
            <a:latin typeface="+mj-lt"/>
          </a:endParaRPr>
        </a:p>
      </dgm:t>
    </dgm:pt>
    <dgm:pt modelId="{A0686E12-D422-4D7E-AB1E-6FA92062C2BA}">
      <dgm:prSet custT="1"/>
      <dgm:spPr/>
      <dgm:t>
        <a:bodyPr/>
        <a:lstStyle/>
        <a:p>
          <a:pPr>
            <a:lnSpc>
              <a:spcPct val="100000"/>
            </a:lnSpc>
          </a:pPr>
          <a:r>
            <a:rPr lang="en-AU" sz="1200" b="0" dirty="0">
              <a:latin typeface="+mj-lt"/>
            </a:rPr>
            <a:t>Take a decision based on an </a:t>
          </a:r>
          <a:r>
            <a:rPr lang="en-AU" sz="1200" b="1" dirty="0">
              <a:latin typeface="+mj-lt"/>
            </a:rPr>
            <a:t> </a:t>
          </a:r>
          <a:br>
            <a:rPr lang="en-AU" sz="1200" b="1" dirty="0">
              <a:latin typeface="+mj-lt"/>
            </a:rPr>
          </a:br>
          <a:r>
            <a:rPr lang="en-AU" sz="1200" b="1" dirty="0">
              <a:latin typeface="+mj-lt"/>
            </a:rPr>
            <a:t>in-depth assessment of implications</a:t>
          </a:r>
          <a:r>
            <a:rPr lang="en-AU" sz="1200" b="0" dirty="0">
              <a:latin typeface="+mj-lt"/>
            </a:rPr>
            <a:t> </a:t>
          </a:r>
          <a:br>
            <a:rPr lang="en-AU" sz="1200" b="0" dirty="0">
              <a:latin typeface="+mj-lt"/>
            </a:rPr>
          </a:br>
          <a:r>
            <a:rPr lang="en-AU" sz="1200" b="0" dirty="0">
              <a:latin typeface="+mj-lt"/>
            </a:rPr>
            <a:t>(resources, reporting, etc.)</a:t>
          </a:r>
          <a:endParaRPr lang="en-AU" sz="1200" dirty="0">
            <a:latin typeface="+mj-lt"/>
          </a:endParaRPr>
        </a:p>
      </dgm:t>
    </dgm:pt>
    <dgm:pt modelId="{6FB8B8FC-D674-4B6F-A5B1-D56DE303EB72}" type="parTrans" cxnId="{F9D07C96-D7FA-4543-B16A-843D8E74F4B4}">
      <dgm:prSet/>
      <dgm:spPr/>
      <dgm:t>
        <a:bodyPr/>
        <a:lstStyle/>
        <a:p>
          <a:endParaRPr lang="en-AU">
            <a:latin typeface="+mj-lt"/>
          </a:endParaRPr>
        </a:p>
      </dgm:t>
    </dgm:pt>
    <dgm:pt modelId="{B3EC1077-0831-4163-B68F-C4EE6C79C30B}" type="sibTrans" cxnId="{F9D07C96-D7FA-4543-B16A-843D8E74F4B4}">
      <dgm:prSet/>
      <dgm:spPr/>
      <dgm:t>
        <a:bodyPr/>
        <a:lstStyle/>
        <a:p>
          <a:endParaRPr lang="en-AU">
            <a:latin typeface="+mj-lt"/>
          </a:endParaRPr>
        </a:p>
      </dgm:t>
    </dgm:pt>
    <dgm:pt modelId="{BDD4841E-FF1E-48E9-810A-E376210ABAD4}">
      <dgm:prSet custT="1"/>
      <dgm:spPr/>
      <dgm:t>
        <a:bodyPr lIns="180000" rIns="144000"/>
        <a:lstStyle/>
        <a:p>
          <a:pPr>
            <a:lnSpc>
              <a:spcPct val="100000"/>
            </a:lnSpc>
          </a:pPr>
          <a:r>
            <a:rPr lang="en-AU" sz="1200" dirty="0">
              <a:latin typeface="+mj-lt"/>
            </a:rPr>
            <a:t>Future of the SDG AHT is uncertain. Continue or disappear? New e</a:t>
          </a:r>
          <a:r>
            <a:rPr lang="en-AU" sz="1200" b="0" dirty="0">
              <a:latin typeface="+mj-lt"/>
            </a:rPr>
            <a:t>ntity (post AHT)? WG or Strategy? </a:t>
          </a:r>
        </a:p>
      </dgm:t>
    </dgm:pt>
    <dgm:pt modelId="{CA9A77E1-D043-44F9-9B56-C5C2A19D3EC4}" type="parTrans" cxnId="{A95D4F78-2C53-4EE0-929A-5FB73C75E5E3}">
      <dgm:prSet/>
      <dgm:spPr/>
      <dgm:t>
        <a:bodyPr/>
        <a:lstStyle/>
        <a:p>
          <a:endParaRPr lang="en-AU">
            <a:latin typeface="+mj-lt"/>
          </a:endParaRPr>
        </a:p>
      </dgm:t>
    </dgm:pt>
    <dgm:pt modelId="{13592D65-703D-4A37-9BFB-D1949FE64366}" type="sibTrans" cxnId="{A95D4F78-2C53-4EE0-929A-5FB73C75E5E3}">
      <dgm:prSet/>
      <dgm:spPr/>
      <dgm:t>
        <a:bodyPr/>
        <a:lstStyle/>
        <a:p>
          <a:endParaRPr lang="en-AU">
            <a:latin typeface="+mj-lt"/>
          </a:endParaRPr>
        </a:p>
      </dgm:t>
    </dgm:pt>
    <dgm:pt modelId="{6BC373F6-ADF1-43D6-B8DF-5E7CE339E679}">
      <dgm:prSet custT="1"/>
      <dgm:spPr/>
      <dgm:t>
        <a:bodyPr lIns="144000" rIns="144000"/>
        <a:lstStyle/>
        <a:p>
          <a:pPr>
            <a:lnSpc>
              <a:spcPct val="100000"/>
            </a:lnSpc>
          </a:pPr>
          <a:r>
            <a:rPr lang="en-US" sz="1200" b="0" dirty="0">
              <a:latin typeface="+mj-lt"/>
            </a:rPr>
            <a:t>The original goals of the SDG AHT were too broad in scope and not fully aligned with the CEOS mandate.</a:t>
          </a:r>
          <a:endParaRPr lang="en-AU" sz="1200" dirty="0">
            <a:latin typeface="+mj-lt"/>
          </a:endParaRPr>
        </a:p>
      </dgm:t>
    </dgm:pt>
    <dgm:pt modelId="{1BCAF61F-4962-4ABF-A399-0603A2C021C5}" type="parTrans" cxnId="{1B666625-0F1E-467C-A7A5-DC90D89993A6}">
      <dgm:prSet/>
      <dgm:spPr/>
      <dgm:t>
        <a:bodyPr/>
        <a:lstStyle/>
        <a:p>
          <a:endParaRPr lang="en-AU">
            <a:latin typeface="+mj-lt"/>
          </a:endParaRPr>
        </a:p>
      </dgm:t>
    </dgm:pt>
    <dgm:pt modelId="{4EE1F8D3-6431-4A7E-AA75-394920D87DA6}" type="sibTrans" cxnId="{1B666625-0F1E-467C-A7A5-DC90D89993A6}">
      <dgm:prSet/>
      <dgm:spPr/>
      <dgm:t>
        <a:bodyPr/>
        <a:lstStyle/>
        <a:p>
          <a:endParaRPr lang="en-AU">
            <a:latin typeface="+mj-lt"/>
          </a:endParaRPr>
        </a:p>
      </dgm:t>
    </dgm:pt>
    <dgm:pt modelId="{EFDABA26-4D19-4EFD-AF43-A4C01E1A622F}">
      <dgm:prSet custT="1"/>
      <dgm:spPr/>
      <dgm:t>
        <a:bodyPr lIns="144000" rIns="144000"/>
        <a:lstStyle/>
        <a:p>
          <a:pPr>
            <a:lnSpc>
              <a:spcPct val="100000"/>
            </a:lnSpc>
          </a:pPr>
          <a:r>
            <a:rPr lang="en-US" sz="1200" b="0" dirty="0">
              <a:latin typeface="+mj-lt"/>
            </a:rPr>
            <a:t>The AHT activities were too similar to the work of the GEO EO4SDG initiative, which brought some confusion on the respective roles of CEOS and GEO.</a:t>
          </a:r>
          <a:endParaRPr lang="en-AU" sz="1200" dirty="0">
            <a:latin typeface="+mj-lt"/>
          </a:endParaRPr>
        </a:p>
      </dgm:t>
    </dgm:pt>
    <dgm:pt modelId="{A591C38F-7183-4D6A-87A4-791D4D434D9C}" type="parTrans" cxnId="{E987C6C7-D5E1-4B45-80DF-5DBA05F0801B}">
      <dgm:prSet/>
      <dgm:spPr/>
      <dgm:t>
        <a:bodyPr/>
        <a:lstStyle/>
        <a:p>
          <a:endParaRPr lang="en-AU">
            <a:latin typeface="+mj-lt"/>
          </a:endParaRPr>
        </a:p>
      </dgm:t>
    </dgm:pt>
    <dgm:pt modelId="{30F9DC30-081C-4C2D-9567-F569F29B1318}" type="sibTrans" cxnId="{E987C6C7-D5E1-4B45-80DF-5DBA05F0801B}">
      <dgm:prSet/>
      <dgm:spPr/>
      <dgm:t>
        <a:bodyPr/>
        <a:lstStyle/>
        <a:p>
          <a:endParaRPr lang="en-AU">
            <a:latin typeface="+mj-lt"/>
          </a:endParaRPr>
        </a:p>
      </dgm:t>
    </dgm:pt>
    <dgm:pt modelId="{A70D755D-884D-4C35-9D4A-C29FCC7A0DB7}">
      <dgm:prSet custT="1"/>
      <dgm:spPr/>
      <dgm:t>
        <a:bodyPr lIns="144000" rIns="144000"/>
        <a:lstStyle/>
        <a:p>
          <a:pPr>
            <a:lnSpc>
              <a:spcPct val="100000"/>
            </a:lnSpc>
          </a:pPr>
          <a:r>
            <a:rPr lang="en-US" sz="1200" b="0" dirty="0">
              <a:latin typeface="+mj-lt"/>
            </a:rPr>
            <a:t>The impact of the CEOS activities on SDGs is commensurate to the level of resources available. </a:t>
          </a:r>
          <a:r>
            <a:rPr lang="en-AU" sz="1200" b="0" dirty="0">
              <a:latin typeface="+mj-lt"/>
            </a:rPr>
            <a:t>Number of agencies actively involved </a:t>
          </a:r>
          <a:r>
            <a:rPr lang="en-US" sz="1200" b="0" dirty="0">
              <a:latin typeface="+mj-lt"/>
            </a:rPr>
            <a:t>has not reached the expected level.</a:t>
          </a:r>
          <a:endParaRPr lang="en-AU" sz="1200" dirty="0">
            <a:latin typeface="+mj-lt"/>
          </a:endParaRPr>
        </a:p>
      </dgm:t>
    </dgm:pt>
    <dgm:pt modelId="{2766A9B6-3875-4324-A57F-BE0E14CD22DA}" type="parTrans" cxnId="{070741AE-B1E9-477B-BDD0-A0600FC8F675}">
      <dgm:prSet/>
      <dgm:spPr/>
      <dgm:t>
        <a:bodyPr/>
        <a:lstStyle/>
        <a:p>
          <a:endParaRPr lang="en-AU">
            <a:latin typeface="+mj-lt"/>
          </a:endParaRPr>
        </a:p>
      </dgm:t>
    </dgm:pt>
    <dgm:pt modelId="{C92ACF96-526C-4E29-AC3A-1A57B43E42F0}" type="sibTrans" cxnId="{070741AE-B1E9-477B-BDD0-A0600FC8F675}">
      <dgm:prSet/>
      <dgm:spPr/>
      <dgm:t>
        <a:bodyPr/>
        <a:lstStyle/>
        <a:p>
          <a:endParaRPr lang="en-AU">
            <a:latin typeface="+mj-lt"/>
          </a:endParaRPr>
        </a:p>
      </dgm:t>
    </dgm:pt>
    <dgm:pt modelId="{C3BE4272-B661-41AD-9803-ECF48E0BD58B}">
      <dgm:prSet custT="1"/>
      <dgm:spPr/>
      <dgm:t>
        <a:bodyPr lIns="144000" rIns="144000"/>
        <a:lstStyle/>
        <a:p>
          <a:pPr>
            <a:lnSpc>
              <a:spcPct val="100000"/>
            </a:lnSpc>
          </a:pPr>
          <a:r>
            <a:rPr lang="en-US" sz="1200" b="0" dirty="0">
              <a:latin typeface="+mj-lt"/>
            </a:rPr>
            <a:t>The SDG is a very broad and cross-cutting topic (land, marine, atmosphere) requiring different EO competences (satellite data, EO infrastructures, capacity building, accuracy assessment).</a:t>
          </a:r>
          <a:endParaRPr lang="en-AU" sz="1200" dirty="0">
            <a:latin typeface="+mj-lt"/>
          </a:endParaRPr>
        </a:p>
      </dgm:t>
    </dgm:pt>
    <dgm:pt modelId="{A9846BA7-F802-48F1-A35A-A36CF72E3B68}" type="parTrans" cxnId="{A44523E0-F608-41DD-9AF6-ECB47DFA907F}">
      <dgm:prSet/>
      <dgm:spPr/>
      <dgm:t>
        <a:bodyPr/>
        <a:lstStyle/>
        <a:p>
          <a:endParaRPr lang="en-AU">
            <a:latin typeface="+mj-lt"/>
          </a:endParaRPr>
        </a:p>
      </dgm:t>
    </dgm:pt>
    <dgm:pt modelId="{A2ED5157-A849-4061-A06C-98E2B007A786}" type="sibTrans" cxnId="{A44523E0-F608-41DD-9AF6-ECB47DFA907F}">
      <dgm:prSet/>
      <dgm:spPr/>
      <dgm:t>
        <a:bodyPr/>
        <a:lstStyle/>
        <a:p>
          <a:endParaRPr lang="en-AU">
            <a:latin typeface="+mj-lt"/>
          </a:endParaRPr>
        </a:p>
      </dgm:t>
    </dgm:pt>
    <dgm:pt modelId="{C4C7209C-943E-49C5-824F-51ACD9D7AE1E}">
      <dgm:prSet custT="1"/>
      <dgm:spPr/>
      <dgm:t>
        <a:bodyPr/>
        <a:lstStyle/>
        <a:p>
          <a:pPr>
            <a:lnSpc>
              <a:spcPct val="100000"/>
            </a:lnSpc>
          </a:pPr>
          <a:r>
            <a:rPr lang="en-AU" sz="1200" b="0" dirty="0">
              <a:latin typeface="+mj-lt"/>
            </a:rPr>
            <a:t>Reduce the </a:t>
          </a:r>
          <a:r>
            <a:rPr lang="en-AU" sz="1200" b="1" dirty="0">
              <a:latin typeface="+mj-lt"/>
            </a:rPr>
            <a:t>governance burden </a:t>
          </a:r>
          <a:br>
            <a:rPr lang="en-AU" sz="1200" b="1" dirty="0">
              <a:latin typeface="+mj-lt"/>
            </a:rPr>
          </a:br>
          <a:r>
            <a:rPr lang="en-AU" sz="1200" b="0" dirty="0">
              <a:latin typeface="+mj-lt"/>
            </a:rPr>
            <a:t>to focus on key contributions</a:t>
          </a:r>
          <a:endParaRPr lang="en-AU" sz="1200" dirty="0">
            <a:latin typeface="+mj-lt"/>
          </a:endParaRPr>
        </a:p>
      </dgm:t>
    </dgm:pt>
    <dgm:pt modelId="{B7E0CB2D-FE17-4D95-B475-4F695EDE27AF}" type="parTrans" cxnId="{AACA5577-CB4B-4263-B34B-E264799F4318}">
      <dgm:prSet/>
      <dgm:spPr/>
      <dgm:t>
        <a:bodyPr/>
        <a:lstStyle/>
        <a:p>
          <a:endParaRPr lang="en-AU"/>
        </a:p>
      </dgm:t>
    </dgm:pt>
    <dgm:pt modelId="{552AA0A7-311C-4A19-B6C7-AB890C2E6325}" type="sibTrans" cxnId="{AACA5577-CB4B-4263-B34B-E264799F4318}">
      <dgm:prSet/>
      <dgm:spPr/>
      <dgm:t>
        <a:bodyPr/>
        <a:lstStyle/>
        <a:p>
          <a:endParaRPr lang="en-AU"/>
        </a:p>
      </dgm:t>
    </dgm:pt>
    <dgm:pt modelId="{D5A91AFE-9823-4C13-ABBB-D7B557AC4C96}">
      <dgm:prSet custT="1"/>
      <dgm:spPr/>
      <dgm:t>
        <a:bodyPr lIns="144000" rIns="144000"/>
        <a:lstStyle/>
        <a:p>
          <a:pPr>
            <a:lnSpc>
              <a:spcPct val="100000"/>
            </a:lnSpc>
          </a:pPr>
          <a:r>
            <a:rPr lang="en-AU" sz="1200" dirty="0">
              <a:latin typeface="+mj-lt"/>
            </a:rPr>
            <a:t>Creation of a new entity includes more governance paper, reporting.</a:t>
          </a:r>
        </a:p>
      </dgm:t>
    </dgm:pt>
    <dgm:pt modelId="{D5896497-7D80-4294-BCA6-486438C15C05}" type="parTrans" cxnId="{2E038C17-3DA4-4065-896C-354F9A450B82}">
      <dgm:prSet/>
      <dgm:spPr/>
      <dgm:t>
        <a:bodyPr/>
        <a:lstStyle/>
        <a:p>
          <a:endParaRPr lang="en-AU"/>
        </a:p>
      </dgm:t>
    </dgm:pt>
    <dgm:pt modelId="{55623210-83E8-4F7E-8E02-70E1EDDF5A79}" type="sibTrans" cxnId="{2E038C17-3DA4-4065-896C-354F9A450B82}">
      <dgm:prSet/>
      <dgm:spPr/>
      <dgm:t>
        <a:bodyPr/>
        <a:lstStyle/>
        <a:p>
          <a:endParaRPr lang="en-AU"/>
        </a:p>
      </dgm:t>
    </dgm:pt>
    <dgm:pt modelId="{D2ECA6CC-25CE-4730-9A33-8C3D7D3D44DE}" type="pres">
      <dgm:prSet presAssocID="{7DF78B56-F7C9-4BC6-8997-C477A24C2FF4}" presName="Name0" presStyleCnt="0">
        <dgm:presLayoutVars>
          <dgm:dir/>
          <dgm:animLvl val="lvl"/>
          <dgm:resizeHandles val="exact"/>
        </dgm:presLayoutVars>
      </dgm:prSet>
      <dgm:spPr/>
    </dgm:pt>
    <dgm:pt modelId="{058C0441-E65B-4910-988B-4F5BF271CC68}" type="pres">
      <dgm:prSet presAssocID="{67FABABC-1D67-4C62-AA7B-67DDC2002EC2}" presName="linNode" presStyleCnt="0"/>
      <dgm:spPr/>
    </dgm:pt>
    <dgm:pt modelId="{29F399E0-22C6-469B-A4C9-CA0553A1C8AE}" type="pres">
      <dgm:prSet presAssocID="{67FABABC-1D67-4C62-AA7B-67DDC2002EC2}" presName="parentText" presStyleLbl="node1" presStyleIdx="0" presStyleCnt="7">
        <dgm:presLayoutVars>
          <dgm:chMax val="1"/>
          <dgm:bulletEnabled val="1"/>
        </dgm:presLayoutVars>
      </dgm:prSet>
      <dgm:spPr/>
    </dgm:pt>
    <dgm:pt modelId="{856B8DC4-7D9F-44A1-844D-CC52F645D0EF}" type="pres">
      <dgm:prSet presAssocID="{67FABABC-1D67-4C62-AA7B-67DDC2002EC2}" presName="descendantText" presStyleLbl="alignAccFollowNode1" presStyleIdx="0" presStyleCnt="7">
        <dgm:presLayoutVars>
          <dgm:bulletEnabled val="1"/>
        </dgm:presLayoutVars>
      </dgm:prSet>
      <dgm:spPr/>
    </dgm:pt>
    <dgm:pt modelId="{7A4AE4A6-2F6F-416E-8B0B-61344DA3CADB}" type="pres">
      <dgm:prSet presAssocID="{F209C51D-E963-4486-B91B-F9B99C0E8786}" presName="sp" presStyleCnt="0"/>
      <dgm:spPr/>
    </dgm:pt>
    <dgm:pt modelId="{F5B3224B-011A-4B6B-BB47-DA47A146B68C}" type="pres">
      <dgm:prSet presAssocID="{4F21781A-4AB8-4BC9-8334-8DEAA2BD2E09}" presName="linNode" presStyleCnt="0"/>
      <dgm:spPr/>
    </dgm:pt>
    <dgm:pt modelId="{7C3BB43D-D739-42F9-BD6D-81F751698CEC}" type="pres">
      <dgm:prSet presAssocID="{4F21781A-4AB8-4BC9-8334-8DEAA2BD2E09}" presName="parentText" presStyleLbl="node1" presStyleIdx="1" presStyleCnt="7">
        <dgm:presLayoutVars>
          <dgm:chMax val="1"/>
          <dgm:bulletEnabled val="1"/>
        </dgm:presLayoutVars>
      </dgm:prSet>
      <dgm:spPr/>
    </dgm:pt>
    <dgm:pt modelId="{77E352B8-5ACB-460F-852D-F19D7B6C567E}" type="pres">
      <dgm:prSet presAssocID="{4F21781A-4AB8-4BC9-8334-8DEAA2BD2E09}" presName="descendantText" presStyleLbl="alignAccFollowNode1" presStyleIdx="1" presStyleCnt="7">
        <dgm:presLayoutVars>
          <dgm:bulletEnabled val="1"/>
        </dgm:presLayoutVars>
      </dgm:prSet>
      <dgm:spPr/>
    </dgm:pt>
    <dgm:pt modelId="{2D62A774-609F-4CB4-822C-B3EF32FF0A33}" type="pres">
      <dgm:prSet presAssocID="{64E77224-EBE5-4AA8-8F2C-2B5070BA51C0}" presName="sp" presStyleCnt="0"/>
      <dgm:spPr/>
    </dgm:pt>
    <dgm:pt modelId="{8509618E-8AB1-487F-8C5F-73AE3D4F2CC7}" type="pres">
      <dgm:prSet presAssocID="{E5F01BB7-5DFC-47C8-93C1-1D84868BE238}" presName="linNode" presStyleCnt="0"/>
      <dgm:spPr/>
    </dgm:pt>
    <dgm:pt modelId="{7130C209-F4A1-4121-8D47-484E1316F2FC}" type="pres">
      <dgm:prSet presAssocID="{E5F01BB7-5DFC-47C8-93C1-1D84868BE238}" presName="parentText" presStyleLbl="node1" presStyleIdx="2" presStyleCnt="7">
        <dgm:presLayoutVars>
          <dgm:chMax val="1"/>
          <dgm:bulletEnabled val="1"/>
        </dgm:presLayoutVars>
      </dgm:prSet>
      <dgm:spPr/>
    </dgm:pt>
    <dgm:pt modelId="{40150EED-9308-4397-A8B4-988440073096}" type="pres">
      <dgm:prSet presAssocID="{E5F01BB7-5DFC-47C8-93C1-1D84868BE238}" presName="descendantText" presStyleLbl="alignAccFollowNode1" presStyleIdx="2" presStyleCnt="7">
        <dgm:presLayoutVars>
          <dgm:bulletEnabled val="1"/>
        </dgm:presLayoutVars>
      </dgm:prSet>
      <dgm:spPr/>
    </dgm:pt>
    <dgm:pt modelId="{ED37039F-4473-457C-993C-90F32B5D746A}" type="pres">
      <dgm:prSet presAssocID="{738F647F-712B-4FEA-BD10-C31513A6514B}" presName="sp" presStyleCnt="0"/>
      <dgm:spPr/>
    </dgm:pt>
    <dgm:pt modelId="{937E455B-02A8-4BC3-B0FB-B1B8CA55EA0F}" type="pres">
      <dgm:prSet presAssocID="{BA3F4944-4806-475C-82CA-53473DD529FA}" presName="linNode" presStyleCnt="0"/>
      <dgm:spPr/>
    </dgm:pt>
    <dgm:pt modelId="{825ED133-C96B-411E-9A10-53B6265D43C5}" type="pres">
      <dgm:prSet presAssocID="{BA3F4944-4806-475C-82CA-53473DD529FA}" presName="parentText" presStyleLbl="node1" presStyleIdx="3" presStyleCnt="7">
        <dgm:presLayoutVars>
          <dgm:chMax val="1"/>
          <dgm:bulletEnabled val="1"/>
        </dgm:presLayoutVars>
      </dgm:prSet>
      <dgm:spPr/>
    </dgm:pt>
    <dgm:pt modelId="{B4ADE317-5778-4D3B-ABA3-9DE0833BEE56}" type="pres">
      <dgm:prSet presAssocID="{BA3F4944-4806-475C-82CA-53473DD529FA}" presName="descendantText" presStyleLbl="alignAccFollowNode1" presStyleIdx="3" presStyleCnt="7">
        <dgm:presLayoutVars>
          <dgm:bulletEnabled val="1"/>
        </dgm:presLayoutVars>
      </dgm:prSet>
      <dgm:spPr/>
    </dgm:pt>
    <dgm:pt modelId="{50516356-3852-4DCD-B75A-B5DBE9DA72E2}" type="pres">
      <dgm:prSet presAssocID="{C51DC33B-55E5-4204-B527-8065C6DE6AE0}" presName="sp" presStyleCnt="0"/>
      <dgm:spPr/>
    </dgm:pt>
    <dgm:pt modelId="{0355D855-A8DE-4B1E-B564-7AE72B447ADD}" type="pres">
      <dgm:prSet presAssocID="{7F243FB9-6A17-421B-98E7-2232ABB60319}" presName="linNode" presStyleCnt="0"/>
      <dgm:spPr/>
    </dgm:pt>
    <dgm:pt modelId="{0BAC40AE-F3DC-4B81-B783-461C93E681A8}" type="pres">
      <dgm:prSet presAssocID="{7F243FB9-6A17-421B-98E7-2232ABB60319}" presName="parentText" presStyleLbl="node1" presStyleIdx="4" presStyleCnt="7">
        <dgm:presLayoutVars>
          <dgm:chMax val="1"/>
          <dgm:bulletEnabled val="1"/>
        </dgm:presLayoutVars>
      </dgm:prSet>
      <dgm:spPr/>
    </dgm:pt>
    <dgm:pt modelId="{9F85230C-BB77-40C6-99FF-B79789B68848}" type="pres">
      <dgm:prSet presAssocID="{7F243FB9-6A17-421B-98E7-2232ABB60319}" presName="descendantText" presStyleLbl="alignAccFollowNode1" presStyleIdx="4" presStyleCnt="7">
        <dgm:presLayoutVars>
          <dgm:bulletEnabled val="1"/>
        </dgm:presLayoutVars>
      </dgm:prSet>
      <dgm:spPr/>
    </dgm:pt>
    <dgm:pt modelId="{0DBB0AB2-5AA7-4B8C-9797-3A0DAB2692C8}" type="pres">
      <dgm:prSet presAssocID="{7972DF09-CDAD-4D0B-9872-A10C901A51E4}" presName="sp" presStyleCnt="0"/>
      <dgm:spPr/>
    </dgm:pt>
    <dgm:pt modelId="{0E202CD1-99C4-4B04-83F5-212F2192FD31}" type="pres">
      <dgm:prSet presAssocID="{A0686E12-D422-4D7E-AB1E-6FA92062C2BA}" presName="linNode" presStyleCnt="0"/>
      <dgm:spPr/>
    </dgm:pt>
    <dgm:pt modelId="{AC7BAC98-67FC-4D29-908F-25BCB452946A}" type="pres">
      <dgm:prSet presAssocID="{A0686E12-D422-4D7E-AB1E-6FA92062C2BA}" presName="parentText" presStyleLbl="node1" presStyleIdx="5" presStyleCnt="7">
        <dgm:presLayoutVars>
          <dgm:chMax val="1"/>
          <dgm:bulletEnabled val="1"/>
        </dgm:presLayoutVars>
      </dgm:prSet>
      <dgm:spPr/>
    </dgm:pt>
    <dgm:pt modelId="{4F40409F-81CD-400D-9B26-23655A2DD581}" type="pres">
      <dgm:prSet presAssocID="{A0686E12-D422-4D7E-AB1E-6FA92062C2BA}" presName="descendantText" presStyleLbl="alignAccFollowNode1" presStyleIdx="5" presStyleCnt="7">
        <dgm:presLayoutVars>
          <dgm:bulletEnabled val="1"/>
        </dgm:presLayoutVars>
      </dgm:prSet>
      <dgm:spPr/>
    </dgm:pt>
    <dgm:pt modelId="{788E0F87-72A3-47E5-BC3E-2AE2F4CE6E4E}" type="pres">
      <dgm:prSet presAssocID="{B3EC1077-0831-4163-B68F-C4EE6C79C30B}" presName="sp" presStyleCnt="0"/>
      <dgm:spPr/>
    </dgm:pt>
    <dgm:pt modelId="{953594C7-70A1-4EC4-8E88-A9624A2F119F}" type="pres">
      <dgm:prSet presAssocID="{C4C7209C-943E-49C5-824F-51ACD9D7AE1E}" presName="linNode" presStyleCnt="0"/>
      <dgm:spPr/>
    </dgm:pt>
    <dgm:pt modelId="{8F2EBB88-3753-4931-B0BD-089CF900DEC8}" type="pres">
      <dgm:prSet presAssocID="{C4C7209C-943E-49C5-824F-51ACD9D7AE1E}" presName="parentText" presStyleLbl="node1" presStyleIdx="6" presStyleCnt="7">
        <dgm:presLayoutVars>
          <dgm:chMax val="1"/>
          <dgm:bulletEnabled val="1"/>
        </dgm:presLayoutVars>
      </dgm:prSet>
      <dgm:spPr/>
    </dgm:pt>
    <dgm:pt modelId="{2EA80511-55D2-422F-A691-E4849787F72D}" type="pres">
      <dgm:prSet presAssocID="{C4C7209C-943E-49C5-824F-51ACD9D7AE1E}" presName="descendantText" presStyleLbl="alignAccFollowNode1" presStyleIdx="6" presStyleCnt="7">
        <dgm:presLayoutVars>
          <dgm:bulletEnabled val="1"/>
        </dgm:presLayoutVars>
      </dgm:prSet>
      <dgm:spPr/>
    </dgm:pt>
  </dgm:ptLst>
  <dgm:cxnLst>
    <dgm:cxn modelId="{C0EC3014-7A8F-4AA5-B309-14259FC47594}" type="presOf" srcId="{A462D19D-2047-4325-9701-C53B92574759}" destId="{9F85230C-BB77-40C6-99FF-B79789B68848}" srcOrd="0" destOrd="0" presId="urn:microsoft.com/office/officeart/2005/8/layout/vList5"/>
    <dgm:cxn modelId="{F350DE14-1C76-47D4-B106-15313D6A0823}" srcId="{7DF78B56-F7C9-4BC6-8997-C477A24C2FF4}" destId="{4F21781A-4AB8-4BC9-8334-8DEAA2BD2E09}" srcOrd="1" destOrd="0" parTransId="{11BEE98A-3975-4C65-872B-55C94D887333}" sibTransId="{64E77224-EBE5-4AA8-8F2C-2B5070BA51C0}"/>
    <dgm:cxn modelId="{2E038C17-3DA4-4065-896C-354F9A450B82}" srcId="{C4C7209C-943E-49C5-824F-51ACD9D7AE1E}" destId="{D5A91AFE-9823-4C13-ABBB-D7B557AC4C96}" srcOrd="0" destOrd="0" parTransId="{D5896497-7D80-4294-BCA6-486438C15C05}" sibTransId="{55623210-83E8-4F7E-8E02-70E1EDDF5A79}"/>
    <dgm:cxn modelId="{7E935E1D-A120-4AB7-AD95-A97FD72BF7FA}" type="presOf" srcId="{7F243FB9-6A17-421B-98E7-2232ABB60319}" destId="{0BAC40AE-F3DC-4B81-B783-461C93E681A8}" srcOrd="0" destOrd="0" presId="urn:microsoft.com/office/officeart/2005/8/layout/vList5"/>
    <dgm:cxn modelId="{9AB38B1F-1F28-4C41-811B-9D8B578192EC}" type="presOf" srcId="{7DF78B56-F7C9-4BC6-8997-C477A24C2FF4}" destId="{D2ECA6CC-25CE-4730-9A33-8C3D7D3D44DE}" srcOrd="0" destOrd="0" presId="urn:microsoft.com/office/officeart/2005/8/layout/vList5"/>
    <dgm:cxn modelId="{1B666625-0F1E-467C-A7A5-DC90D89993A6}" srcId="{67FABABC-1D67-4C62-AA7B-67DDC2002EC2}" destId="{6BC373F6-ADF1-43D6-B8DF-5E7CE339E679}" srcOrd="0" destOrd="0" parTransId="{1BCAF61F-4962-4ABF-A399-0603A2C021C5}" sibTransId="{4EE1F8D3-6431-4A7E-AA75-394920D87DA6}"/>
    <dgm:cxn modelId="{FF85B72D-49C8-4CFB-AE2C-BDEF82EAF17F}" type="presOf" srcId="{BDD4841E-FF1E-48E9-810A-E376210ABAD4}" destId="{4F40409F-81CD-400D-9B26-23655A2DD581}" srcOrd="0" destOrd="0" presId="urn:microsoft.com/office/officeart/2005/8/layout/vList5"/>
    <dgm:cxn modelId="{AC95DC32-0239-425D-801D-9441557C95F1}" type="presOf" srcId="{A0686E12-D422-4D7E-AB1E-6FA92062C2BA}" destId="{AC7BAC98-67FC-4D29-908F-25BCB452946A}" srcOrd="0" destOrd="0" presId="urn:microsoft.com/office/officeart/2005/8/layout/vList5"/>
    <dgm:cxn modelId="{CB990537-FE03-4614-B1AC-E7043F9757AB}" type="presOf" srcId="{C3BE4272-B661-41AD-9803-ECF48E0BD58B}" destId="{B4ADE317-5778-4D3B-ABA3-9DE0833BEE56}" srcOrd="0" destOrd="0" presId="urn:microsoft.com/office/officeart/2005/8/layout/vList5"/>
    <dgm:cxn modelId="{C4BEB13F-D396-4310-9263-F5BF5219CA8B}" type="presOf" srcId="{4F21781A-4AB8-4BC9-8334-8DEAA2BD2E09}" destId="{7C3BB43D-D739-42F9-BD6D-81F751698CEC}" srcOrd="0" destOrd="0" presId="urn:microsoft.com/office/officeart/2005/8/layout/vList5"/>
    <dgm:cxn modelId="{3732AA76-31B7-4DF3-B817-8AB1C207FBF6}" srcId="{7DF78B56-F7C9-4BC6-8997-C477A24C2FF4}" destId="{E5F01BB7-5DFC-47C8-93C1-1D84868BE238}" srcOrd="2" destOrd="0" parTransId="{87B92B69-C149-45A9-AB3F-764B3B556652}" sibTransId="{738F647F-712B-4FEA-BD10-C31513A6514B}"/>
    <dgm:cxn modelId="{AACA5577-CB4B-4263-B34B-E264799F4318}" srcId="{7DF78B56-F7C9-4BC6-8997-C477A24C2FF4}" destId="{C4C7209C-943E-49C5-824F-51ACD9D7AE1E}" srcOrd="6" destOrd="0" parTransId="{B7E0CB2D-FE17-4D95-B475-4F695EDE27AF}" sibTransId="{552AA0A7-311C-4A19-B6C7-AB890C2E6325}"/>
    <dgm:cxn modelId="{A95D4F78-2C53-4EE0-929A-5FB73C75E5E3}" srcId="{A0686E12-D422-4D7E-AB1E-6FA92062C2BA}" destId="{BDD4841E-FF1E-48E9-810A-E376210ABAD4}" srcOrd="0" destOrd="0" parTransId="{CA9A77E1-D043-44F9-9B56-C5C2A19D3EC4}" sibTransId="{13592D65-703D-4A37-9BFB-D1949FE64366}"/>
    <dgm:cxn modelId="{71239458-323A-44BE-87C1-F844B53EBCC9}" type="presOf" srcId="{BA3F4944-4806-475C-82CA-53473DD529FA}" destId="{825ED133-C96B-411E-9A10-53B6265D43C5}" srcOrd="0" destOrd="0" presId="urn:microsoft.com/office/officeart/2005/8/layout/vList5"/>
    <dgm:cxn modelId="{1B065D5A-5331-4F1F-8FF5-8A49250F38D2}" type="presOf" srcId="{A70D755D-884D-4C35-9D4A-C29FCC7A0DB7}" destId="{40150EED-9308-4397-A8B4-988440073096}" srcOrd="0" destOrd="0" presId="urn:microsoft.com/office/officeart/2005/8/layout/vList5"/>
    <dgm:cxn modelId="{28DC5F7B-7829-4AD7-AE0F-D3C3FD2049CB}" srcId="{7DF78B56-F7C9-4BC6-8997-C477A24C2FF4}" destId="{7F243FB9-6A17-421B-98E7-2232ABB60319}" srcOrd="4" destOrd="0" parTransId="{7DBC7851-C25A-4596-B343-CE977D37E083}" sibTransId="{7972DF09-CDAD-4D0B-9872-A10C901A51E4}"/>
    <dgm:cxn modelId="{0D8B3E7F-324E-4AD4-9F99-8A684B3DDED7}" srcId="{7DF78B56-F7C9-4BC6-8997-C477A24C2FF4}" destId="{BA3F4944-4806-475C-82CA-53473DD529FA}" srcOrd="3" destOrd="0" parTransId="{C16F2D93-1D22-4262-A4E2-9994084B08E9}" sibTransId="{C51DC33B-55E5-4204-B527-8065C6DE6AE0}"/>
    <dgm:cxn modelId="{93D93585-F36E-4C76-9BEE-2464FA8427C8}" type="presOf" srcId="{6BC373F6-ADF1-43D6-B8DF-5E7CE339E679}" destId="{856B8DC4-7D9F-44A1-844D-CC52F645D0EF}" srcOrd="0" destOrd="0" presId="urn:microsoft.com/office/officeart/2005/8/layout/vList5"/>
    <dgm:cxn modelId="{EC5AD588-AF38-423E-89C8-3D9236C5DBE1}" type="presOf" srcId="{E5F01BB7-5DFC-47C8-93C1-1D84868BE238}" destId="{7130C209-F4A1-4121-8D47-484E1316F2FC}" srcOrd="0" destOrd="0" presId="urn:microsoft.com/office/officeart/2005/8/layout/vList5"/>
    <dgm:cxn modelId="{F9D07C96-D7FA-4543-B16A-843D8E74F4B4}" srcId="{7DF78B56-F7C9-4BC6-8997-C477A24C2FF4}" destId="{A0686E12-D422-4D7E-AB1E-6FA92062C2BA}" srcOrd="5" destOrd="0" parTransId="{6FB8B8FC-D674-4B6F-A5B1-D56DE303EB72}" sibTransId="{B3EC1077-0831-4163-B68F-C4EE6C79C30B}"/>
    <dgm:cxn modelId="{72A54B9A-35CC-47BB-9F68-91144BD9BD95}" srcId="{7F243FB9-6A17-421B-98E7-2232ABB60319}" destId="{A462D19D-2047-4325-9701-C53B92574759}" srcOrd="0" destOrd="0" parTransId="{06CD386F-2947-4AE8-A61A-AB1B9AC4259B}" sibTransId="{ECE2D6BB-C14C-4AC6-AE1B-434E53850A5D}"/>
    <dgm:cxn modelId="{F651849A-2C9E-4554-BAA2-24F51ECC2D81}" type="presOf" srcId="{C4C7209C-943E-49C5-824F-51ACD9D7AE1E}" destId="{8F2EBB88-3753-4931-B0BD-089CF900DEC8}" srcOrd="0" destOrd="0" presId="urn:microsoft.com/office/officeart/2005/8/layout/vList5"/>
    <dgm:cxn modelId="{070741AE-B1E9-477B-BDD0-A0600FC8F675}" srcId="{E5F01BB7-5DFC-47C8-93C1-1D84868BE238}" destId="{A70D755D-884D-4C35-9D4A-C29FCC7A0DB7}" srcOrd="0" destOrd="0" parTransId="{2766A9B6-3875-4324-A57F-BE0E14CD22DA}" sibTransId="{C92ACF96-526C-4E29-AC3A-1A57B43E42F0}"/>
    <dgm:cxn modelId="{CC9679BF-EEDF-4F04-863F-B2ED3ABA3250}" srcId="{7DF78B56-F7C9-4BC6-8997-C477A24C2FF4}" destId="{67FABABC-1D67-4C62-AA7B-67DDC2002EC2}" srcOrd="0" destOrd="0" parTransId="{AEE9E6FE-8035-44D5-A9E3-14C82ECA2740}" sibTransId="{F209C51D-E963-4486-B91B-F9B99C0E8786}"/>
    <dgm:cxn modelId="{9E6A3CC3-FA58-4938-92FF-3C35F18ADCB2}" type="presOf" srcId="{D5A91AFE-9823-4C13-ABBB-D7B557AC4C96}" destId="{2EA80511-55D2-422F-A691-E4849787F72D}" srcOrd="0" destOrd="0" presId="urn:microsoft.com/office/officeart/2005/8/layout/vList5"/>
    <dgm:cxn modelId="{887DACC4-1DA8-4A95-B89D-3B2E62357AF6}" type="presOf" srcId="{67FABABC-1D67-4C62-AA7B-67DDC2002EC2}" destId="{29F399E0-22C6-469B-A4C9-CA0553A1C8AE}" srcOrd="0" destOrd="0" presId="urn:microsoft.com/office/officeart/2005/8/layout/vList5"/>
    <dgm:cxn modelId="{E987C6C7-D5E1-4B45-80DF-5DBA05F0801B}" srcId="{4F21781A-4AB8-4BC9-8334-8DEAA2BD2E09}" destId="{EFDABA26-4D19-4EFD-AF43-A4C01E1A622F}" srcOrd="0" destOrd="0" parTransId="{A591C38F-7183-4D6A-87A4-791D4D434D9C}" sibTransId="{30F9DC30-081C-4C2D-9567-F569F29B1318}"/>
    <dgm:cxn modelId="{01B030D3-E3E5-4FF6-9B53-525CA1878665}" type="presOf" srcId="{EFDABA26-4D19-4EFD-AF43-A4C01E1A622F}" destId="{77E352B8-5ACB-460F-852D-F19D7B6C567E}" srcOrd="0" destOrd="0" presId="urn:microsoft.com/office/officeart/2005/8/layout/vList5"/>
    <dgm:cxn modelId="{A44523E0-F608-41DD-9AF6-ECB47DFA907F}" srcId="{BA3F4944-4806-475C-82CA-53473DD529FA}" destId="{C3BE4272-B661-41AD-9803-ECF48E0BD58B}" srcOrd="0" destOrd="0" parTransId="{A9846BA7-F802-48F1-A35A-A36CF72E3B68}" sibTransId="{A2ED5157-A849-4061-A06C-98E2B007A786}"/>
    <dgm:cxn modelId="{389ED196-9B09-4ECE-B619-5F193EA1DD59}" type="presParOf" srcId="{D2ECA6CC-25CE-4730-9A33-8C3D7D3D44DE}" destId="{058C0441-E65B-4910-988B-4F5BF271CC68}" srcOrd="0" destOrd="0" presId="urn:microsoft.com/office/officeart/2005/8/layout/vList5"/>
    <dgm:cxn modelId="{54487ECF-BF88-49AE-B9DA-69EBD1BDCEBE}" type="presParOf" srcId="{058C0441-E65B-4910-988B-4F5BF271CC68}" destId="{29F399E0-22C6-469B-A4C9-CA0553A1C8AE}" srcOrd="0" destOrd="0" presId="urn:microsoft.com/office/officeart/2005/8/layout/vList5"/>
    <dgm:cxn modelId="{B84C5C60-301D-4AAD-972F-8CA78DB3FF33}" type="presParOf" srcId="{058C0441-E65B-4910-988B-4F5BF271CC68}" destId="{856B8DC4-7D9F-44A1-844D-CC52F645D0EF}" srcOrd="1" destOrd="0" presId="urn:microsoft.com/office/officeart/2005/8/layout/vList5"/>
    <dgm:cxn modelId="{C724A8D0-145F-48FD-AC8F-1519E5EE84B4}" type="presParOf" srcId="{D2ECA6CC-25CE-4730-9A33-8C3D7D3D44DE}" destId="{7A4AE4A6-2F6F-416E-8B0B-61344DA3CADB}" srcOrd="1" destOrd="0" presId="urn:microsoft.com/office/officeart/2005/8/layout/vList5"/>
    <dgm:cxn modelId="{18CD4E39-F87D-4135-8DC4-59836A284AF7}" type="presParOf" srcId="{D2ECA6CC-25CE-4730-9A33-8C3D7D3D44DE}" destId="{F5B3224B-011A-4B6B-BB47-DA47A146B68C}" srcOrd="2" destOrd="0" presId="urn:microsoft.com/office/officeart/2005/8/layout/vList5"/>
    <dgm:cxn modelId="{DF59646F-5D02-4523-8D43-2A1E9B539837}" type="presParOf" srcId="{F5B3224B-011A-4B6B-BB47-DA47A146B68C}" destId="{7C3BB43D-D739-42F9-BD6D-81F751698CEC}" srcOrd="0" destOrd="0" presId="urn:microsoft.com/office/officeart/2005/8/layout/vList5"/>
    <dgm:cxn modelId="{45F65D0F-B6D3-4E49-9868-A23F04706E5E}" type="presParOf" srcId="{F5B3224B-011A-4B6B-BB47-DA47A146B68C}" destId="{77E352B8-5ACB-460F-852D-F19D7B6C567E}" srcOrd="1" destOrd="0" presId="urn:microsoft.com/office/officeart/2005/8/layout/vList5"/>
    <dgm:cxn modelId="{1968FD08-E034-4752-8AC3-AE6963D805EE}" type="presParOf" srcId="{D2ECA6CC-25CE-4730-9A33-8C3D7D3D44DE}" destId="{2D62A774-609F-4CB4-822C-B3EF32FF0A33}" srcOrd="3" destOrd="0" presId="urn:microsoft.com/office/officeart/2005/8/layout/vList5"/>
    <dgm:cxn modelId="{BE8DAF32-CE04-46E4-B81F-EB21592ADB7A}" type="presParOf" srcId="{D2ECA6CC-25CE-4730-9A33-8C3D7D3D44DE}" destId="{8509618E-8AB1-487F-8C5F-73AE3D4F2CC7}" srcOrd="4" destOrd="0" presId="urn:microsoft.com/office/officeart/2005/8/layout/vList5"/>
    <dgm:cxn modelId="{F13830EE-F25D-4A9D-B86B-1E2256BD7A46}" type="presParOf" srcId="{8509618E-8AB1-487F-8C5F-73AE3D4F2CC7}" destId="{7130C209-F4A1-4121-8D47-484E1316F2FC}" srcOrd="0" destOrd="0" presId="urn:microsoft.com/office/officeart/2005/8/layout/vList5"/>
    <dgm:cxn modelId="{3A52D4BF-A746-4B63-AA55-A8D4E31EF36A}" type="presParOf" srcId="{8509618E-8AB1-487F-8C5F-73AE3D4F2CC7}" destId="{40150EED-9308-4397-A8B4-988440073096}" srcOrd="1" destOrd="0" presId="urn:microsoft.com/office/officeart/2005/8/layout/vList5"/>
    <dgm:cxn modelId="{E048E499-3830-4C1C-8743-701F22F2944D}" type="presParOf" srcId="{D2ECA6CC-25CE-4730-9A33-8C3D7D3D44DE}" destId="{ED37039F-4473-457C-993C-90F32B5D746A}" srcOrd="5" destOrd="0" presId="urn:microsoft.com/office/officeart/2005/8/layout/vList5"/>
    <dgm:cxn modelId="{CA2198C3-6F28-4495-B9D8-4E88615F4645}" type="presParOf" srcId="{D2ECA6CC-25CE-4730-9A33-8C3D7D3D44DE}" destId="{937E455B-02A8-4BC3-B0FB-B1B8CA55EA0F}" srcOrd="6" destOrd="0" presId="urn:microsoft.com/office/officeart/2005/8/layout/vList5"/>
    <dgm:cxn modelId="{9A6902D4-105A-49F4-ADAF-143972E63507}" type="presParOf" srcId="{937E455B-02A8-4BC3-B0FB-B1B8CA55EA0F}" destId="{825ED133-C96B-411E-9A10-53B6265D43C5}" srcOrd="0" destOrd="0" presId="urn:microsoft.com/office/officeart/2005/8/layout/vList5"/>
    <dgm:cxn modelId="{BB7EFF61-67A1-42D5-9DC3-D0A3132F40D2}" type="presParOf" srcId="{937E455B-02A8-4BC3-B0FB-B1B8CA55EA0F}" destId="{B4ADE317-5778-4D3B-ABA3-9DE0833BEE56}" srcOrd="1" destOrd="0" presId="urn:microsoft.com/office/officeart/2005/8/layout/vList5"/>
    <dgm:cxn modelId="{F5F90E54-ACE4-4CF3-9BC8-F828A71C0F52}" type="presParOf" srcId="{D2ECA6CC-25CE-4730-9A33-8C3D7D3D44DE}" destId="{50516356-3852-4DCD-B75A-B5DBE9DA72E2}" srcOrd="7" destOrd="0" presId="urn:microsoft.com/office/officeart/2005/8/layout/vList5"/>
    <dgm:cxn modelId="{34E900EC-D01E-4BC6-846F-25E62BED2668}" type="presParOf" srcId="{D2ECA6CC-25CE-4730-9A33-8C3D7D3D44DE}" destId="{0355D855-A8DE-4B1E-B564-7AE72B447ADD}" srcOrd="8" destOrd="0" presId="urn:microsoft.com/office/officeart/2005/8/layout/vList5"/>
    <dgm:cxn modelId="{B6F66F83-F98E-413D-BC7E-FAAD461DA9ED}" type="presParOf" srcId="{0355D855-A8DE-4B1E-B564-7AE72B447ADD}" destId="{0BAC40AE-F3DC-4B81-B783-461C93E681A8}" srcOrd="0" destOrd="0" presId="urn:microsoft.com/office/officeart/2005/8/layout/vList5"/>
    <dgm:cxn modelId="{F4F5CCB9-CC90-4847-A75B-D34CC9879F11}" type="presParOf" srcId="{0355D855-A8DE-4B1E-B564-7AE72B447ADD}" destId="{9F85230C-BB77-40C6-99FF-B79789B68848}" srcOrd="1" destOrd="0" presId="urn:microsoft.com/office/officeart/2005/8/layout/vList5"/>
    <dgm:cxn modelId="{B9908309-6564-42C3-9FED-887F3CF0E5A3}" type="presParOf" srcId="{D2ECA6CC-25CE-4730-9A33-8C3D7D3D44DE}" destId="{0DBB0AB2-5AA7-4B8C-9797-3A0DAB2692C8}" srcOrd="9" destOrd="0" presId="urn:microsoft.com/office/officeart/2005/8/layout/vList5"/>
    <dgm:cxn modelId="{64397EE7-F21B-430D-B6A0-FDABAF0A039B}" type="presParOf" srcId="{D2ECA6CC-25CE-4730-9A33-8C3D7D3D44DE}" destId="{0E202CD1-99C4-4B04-83F5-212F2192FD31}" srcOrd="10" destOrd="0" presId="urn:microsoft.com/office/officeart/2005/8/layout/vList5"/>
    <dgm:cxn modelId="{7A38D72C-68CD-47A1-84C6-395BB8A98DBD}" type="presParOf" srcId="{0E202CD1-99C4-4B04-83F5-212F2192FD31}" destId="{AC7BAC98-67FC-4D29-908F-25BCB452946A}" srcOrd="0" destOrd="0" presId="urn:microsoft.com/office/officeart/2005/8/layout/vList5"/>
    <dgm:cxn modelId="{ECD8C1BA-383C-4FEC-9AFA-93B98D1EBECA}" type="presParOf" srcId="{0E202CD1-99C4-4B04-83F5-212F2192FD31}" destId="{4F40409F-81CD-400D-9B26-23655A2DD581}" srcOrd="1" destOrd="0" presId="urn:microsoft.com/office/officeart/2005/8/layout/vList5"/>
    <dgm:cxn modelId="{F905D526-C740-4D03-8266-57DFD0E160FE}" type="presParOf" srcId="{D2ECA6CC-25CE-4730-9A33-8C3D7D3D44DE}" destId="{788E0F87-72A3-47E5-BC3E-2AE2F4CE6E4E}" srcOrd="11" destOrd="0" presId="urn:microsoft.com/office/officeart/2005/8/layout/vList5"/>
    <dgm:cxn modelId="{59B06A5B-060C-4169-BEAA-01C171A8D500}" type="presParOf" srcId="{D2ECA6CC-25CE-4730-9A33-8C3D7D3D44DE}" destId="{953594C7-70A1-4EC4-8E88-A9624A2F119F}" srcOrd="12" destOrd="0" presId="urn:microsoft.com/office/officeart/2005/8/layout/vList5"/>
    <dgm:cxn modelId="{D7F00A4F-BBCC-4D90-8443-537867A00677}" type="presParOf" srcId="{953594C7-70A1-4EC4-8E88-A9624A2F119F}" destId="{8F2EBB88-3753-4931-B0BD-089CF900DEC8}" srcOrd="0" destOrd="0" presId="urn:microsoft.com/office/officeart/2005/8/layout/vList5"/>
    <dgm:cxn modelId="{AE5D22AD-99AB-4B24-AA06-CC7294DBC554}" type="presParOf" srcId="{953594C7-70A1-4EC4-8E88-A9624A2F119F}" destId="{2EA80511-55D2-422F-A691-E4849787F72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B8DC4-7D9F-44A1-844D-CC52F645D0EF}">
      <dsp:nvSpPr>
        <dsp:cNvPr id="0" name=""/>
        <dsp:cNvSpPr/>
      </dsp:nvSpPr>
      <dsp:spPr>
        <a:xfrm rot="5400000">
          <a:off x="5627323" y="-2429714"/>
          <a:ext cx="559400" cy="55595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00" tIns="123825" rIns="144000" bIns="123825" numCol="1" spcCol="1270" anchor="ctr" anchorCtr="0">
          <a:noAutofit/>
        </a:bodyPr>
        <a:lstStyle/>
        <a:p>
          <a:pPr marL="114300" lvl="1" indent="-114300" algn="l" defTabSz="533400">
            <a:lnSpc>
              <a:spcPct val="100000"/>
            </a:lnSpc>
            <a:spcBef>
              <a:spcPct val="0"/>
            </a:spcBef>
            <a:spcAft>
              <a:spcPct val="15000"/>
            </a:spcAft>
            <a:buChar char="•"/>
          </a:pPr>
          <a:r>
            <a:rPr lang="en-US" sz="1200" b="0" kern="1200" dirty="0">
              <a:latin typeface="+mj-lt"/>
            </a:rPr>
            <a:t>The original goals of the SDG AHT were too broad in scope and not fully aligned with the CEOS mandate.</a:t>
          </a:r>
          <a:endParaRPr lang="en-AU" sz="1200" kern="1200" dirty="0">
            <a:latin typeface="+mj-lt"/>
          </a:endParaRPr>
        </a:p>
      </dsp:txBody>
      <dsp:txXfrm rot="-5400000">
        <a:off x="3127247" y="97670"/>
        <a:ext cx="5532244" cy="504784"/>
      </dsp:txXfrm>
    </dsp:sp>
    <dsp:sp modelId="{29F399E0-22C6-469B-A4C9-CA0553A1C8AE}">
      <dsp:nvSpPr>
        <dsp:cNvPr id="0" name=""/>
        <dsp:cNvSpPr/>
      </dsp:nvSpPr>
      <dsp:spPr>
        <a:xfrm>
          <a:off x="0" y="436"/>
          <a:ext cx="3127248" cy="69925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100000"/>
            </a:lnSpc>
            <a:spcBef>
              <a:spcPct val="0"/>
            </a:spcBef>
            <a:spcAft>
              <a:spcPct val="35000"/>
            </a:spcAft>
            <a:buNone/>
          </a:pPr>
          <a:r>
            <a:rPr lang="en-AU" sz="1200" kern="1200" dirty="0">
              <a:latin typeface="+mj-lt"/>
            </a:rPr>
            <a:t>Focus on </a:t>
          </a:r>
          <a:r>
            <a:rPr lang="en-AU" sz="1200" b="1" kern="1200" dirty="0">
              <a:latin typeface="+mj-lt"/>
            </a:rPr>
            <a:t>CEOS unique role </a:t>
          </a:r>
          <a:br>
            <a:rPr lang="en-AU" sz="1200" kern="1200" dirty="0">
              <a:latin typeface="+mj-lt"/>
            </a:rPr>
          </a:br>
          <a:r>
            <a:rPr lang="en-AU" sz="1200" kern="1200" dirty="0">
              <a:latin typeface="+mj-lt"/>
            </a:rPr>
            <a:t>and on a </a:t>
          </a:r>
          <a:r>
            <a:rPr lang="en-AU" sz="1200" b="1" kern="1200" dirty="0">
              <a:latin typeface="+mj-lt"/>
            </a:rPr>
            <a:t>few SDG Indicators </a:t>
          </a:r>
          <a:br>
            <a:rPr lang="en-AU" sz="1200" kern="1200" dirty="0">
              <a:latin typeface="+mj-lt"/>
            </a:rPr>
          </a:br>
          <a:r>
            <a:rPr lang="en-AU" sz="1200" b="0" kern="1200" dirty="0">
              <a:latin typeface="+mj-lt"/>
            </a:rPr>
            <a:t>(start with 6.6.1; 11.3.1; 15.3.1) </a:t>
          </a:r>
        </a:p>
      </dsp:txBody>
      <dsp:txXfrm>
        <a:off x="34135" y="34571"/>
        <a:ext cx="3058978" cy="630980"/>
      </dsp:txXfrm>
    </dsp:sp>
    <dsp:sp modelId="{77E352B8-5ACB-460F-852D-F19D7B6C567E}">
      <dsp:nvSpPr>
        <dsp:cNvPr id="0" name=""/>
        <dsp:cNvSpPr/>
      </dsp:nvSpPr>
      <dsp:spPr>
        <a:xfrm rot="5400000">
          <a:off x="5627323" y="-1695501"/>
          <a:ext cx="559400" cy="55595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00" tIns="123825" rIns="144000" bIns="123825" numCol="1" spcCol="1270" anchor="ctr" anchorCtr="0">
          <a:noAutofit/>
        </a:bodyPr>
        <a:lstStyle/>
        <a:p>
          <a:pPr marL="114300" lvl="1" indent="-114300" algn="l" defTabSz="533400">
            <a:lnSpc>
              <a:spcPct val="100000"/>
            </a:lnSpc>
            <a:spcBef>
              <a:spcPct val="0"/>
            </a:spcBef>
            <a:spcAft>
              <a:spcPct val="15000"/>
            </a:spcAft>
            <a:buChar char="•"/>
          </a:pPr>
          <a:r>
            <a:rPr lang="en-US" sz="1200" b="0" kern="1200" dirty="0">
              <a:latin typeface="+mj-lt"/>
            </a:rPr>
            <a:t>The AHT activities were too similar to the work of the GEO EO4SDG initiative, which brought some confusion on the respective roles of CEOS and GEO.</a:t>
          </a:r>
          <a:endParaRPr lang="en-AU" sz="1200" kern="1200" dirty="0">
            <a:latin typeface="+mj-lt"/>
          </a:endParaRPr>
        </a:p>
      </dsp:txBody>
      <dsp:txXfrm rot="-5400000">
        <a:off x="3127247" y="831883"/>
        <a:ext cx="5532244" cy="504784"/>
      </dsp:txXfrm>
    </dsp:sp>
    <dsp:sp modelId="{7C3BB43D-D739-42F9-BD6D-81F751698CEC}">
      <dsp:nvSpPr>
        <dsp:cNvPr id="0" name=""/>
        <dsp:cNvSpPr/>
      </dsp:nvSpPr>
      <dsp:spPr>
        <a:xfrm>
          <a:off x="0" y="734649"/>
          <a:ext cx="3127248" cy="69925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100000"/>
            </a:lnSpc>
            <a:spcBef>
              <a:spcPct val="0"/>
            </a:spcBef>
            <a:spcAft>
              <a:spcPct val="35000"/>
            </a:spcAft>
            <a:buNone/>
          </a:pPr>
          <a:r>
            <a:rPr lang="en-US" sz="1200" b="1" kern="1200" dirty="0">
              <a:latin typeface="+mj-lt"/>
            </a:rPr>
            <a:t>Complement rather than duplicate</a:t>
          </a:r>
          <a:br>
            <a:rPr lang="en-US" sz="1200" b="1" kern="1200" dirty="0">
              <a:latin typeface="+mj-lt"/>
            </a:rPr>
          </a:br>
          <a:r>
            <a:rPr lang="en-US" sz="1200" kern="1200" dirty="0">
              <a:latin typeface="+mj-lt"/>
            </a:rPr>
            <a:t> the GEO community efforts on SDGs</a:t>
          </a:r>
          <a:endParaRPr lang="en-AU" sz="1200" kern="1200" dirty="0">
            <a:latin typeface="+mj-lt"/>
          </a:endParaRPr>
        </a:p>
      </dsp:txBody>
      <dsp:txXfrm>
        <a:off x="34135" y="768784"/>
        <a:ext cx="3058978" cy="630980"/>
      </dsp:txXfrm>
    </dsp:sp>
    <dsp:sp modelId="{40150EED-9308-4397-A8B4-988440073096}">
      <dsp:nvSpPr>
        <dsp:cNvPr id="0" name=""/>
        <dsp:cNvSpPr/>
      </dsp:nvSpPr>
      <dsp:spPr>
        <a:xfrm rot="5400000">
          <a:off x="5627323" y="-961288"/>
          <a:ext cx="559400" cy="55595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00" tIns="123825" rIns="144000" bIns="123825" numCol="1" spcCol="1270" anchor="ctr" anchorCtr="0">
          <a:noAutofit/>
        </a:bodyPr>
        <a:lstStyle/>
        <a:p>
          <a:pPr marL="114300" lvl="1" indent="-114300" algn="l" defTabSz="533400">
            <a:lnSpc>
              <a:spcPct val="100000"/>
            </a:lnSpc>
            <a:spcBef>
              <a:spcPct val="0"/>
            </a:spcBef>
            <a:spcAft>
              <a:spcPct val="15000"/>
            </a:spcAft>
            <a:buChar char="•"/>
          </a:pPr>
          <a:r>
            <a:rPr lang="en-US" sz="1200" b="0" kern="1200" dirty="0">
              <a:latin typeface="+mj-lt"/>
            </a:rPr>
            <a:t>The impact of the CEOS activities on SDGs is commensurate to the level of resources available. </a:t>
          </a:r>
          <a:r>
            <a:rPr lang="en-AU" sz="1200" b="0" kern="1200" dirty="0">
              <a:latin typeface="+mj-lt"/>
            </a:rPr>
            <a:t>Number of agencies actively involved </a:t>
          </a:r>
          <a:r>
            <a:rPr lang="en-US" sz="1200" b="0" kern="1200" dirty="0">
              <a:latin typeface="+mj-lt"/>
            </a:rPr>
            <a:t>has not reached the expected level.</a:t>
          </a:r>
          <a:endParaRPr lang="en-AU" sz="1200" kern="1200" dirty="0">
            <a:latin typeface="+mj-lt"/>
          </a:endParaRPr>
        </a:p>
      </dsp:txBody>
      <dsp:txXfrm rot="-5400000">
        <a:off x="3127247" y="1566096"/>
        <a:ext cx="5532244" cy="504784"/>
      </dsp:txXfrm>
    </dsp:sp>
    <dsp:sp modelId="{7130C209-F4A1-4121-8D47-484E1316F2FC}">
      <dsp:nvSpPr>
        <dsp:cNvPr id="0" name=""/>
        <dsp:cNvSpPr/>
      </dsp:nvSpPr>
      <dsp:spPr>
        <a:xfrm>
          <a:off x="0" y="1468861"/>
          <a:ext cx="3127248" cy="69925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100000"/>
            </a:lnSpc>
            <a:spcBef>
              <a:spcPct val="0"/>
            </a:spcBef>
            <a:spcAft>
              <a:spcPct val="35000"/>
            </a:spcAft>
            <a:buNone/>
          </a:pPr>
          <a:r>
            <a:rPr lang="en-AU" sz="1200" kern="1200" dirty="0">
              <a:latin typeface="+mj-lt"/>
            </a:rPr>
            <a:t>Encourage </a:t>
          </a:r>
          <a:r>
            <a:rPr lang="en-AU" sz="1200" b="1" kern="1200" dirty="0">
              <a:latin typeface="+mj-lt"/>
            </a:rPr>
            <a:t>more commitment and participation</a:t>
          </a:r>
          <a:r>
            <a:rPr lang="en-AU" sz="1200" kern="1200" dirty="0">
              <a:latin typeface="+mj-lt"/>
            </a:rPr>
            <a:t> from agencies</a:t>
          </a:r>
        </a:p>
      </dsp:txBody>
      <dsp:txXfrm>
        <a:off x="34135" y="1502996"/>
        <a:ext cx="3058978" cy="630980"/>
      </dsp:txXfrm>
    </dsp:sp>
    <dsp:sp modelId="{B4ADE317-5778-4D3B-ABA3-9DE0833BEE56}">
      <dsp:nvSpPr>
        <dsp:cNvPr id="0" name=""/>
        <dsp:cNvSpPr/>
      </dsp:nvSpPr>
      <dsp:spPr>
        <a:xfrm rot="5400000">
          <a:off x="5627323" y="-227076"/>
          <a:ext cx="559400" cy="55595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00" tIns="123825" rIns="144000" bIns="123825" numCol="1" spcCol="1270" anchor="ctr" anchorCtr="0">
          <a:noAutofit/>
        </a:bodyPr>
        <a:lstStyle/>
        <a:p>
          <a:pPr marL="114300" lvl="1" indent="-114300" algn="l" defTabSz="533400">
            <a:lnSpc>
              <a:spcPct val="100000"/>
            </a:lnSpc>
            <a:spcBef>
              <a:spcPct val="0"/>
            </a:spcBef>
            <a:spcAft>
              <a:spcPct val="15000"/>
            </a:spcAft>
            <a:buChar char="•"/>
          </a:pPr>
          <a:r>
            <a:rPr lang="en-US" sz="1200" b="0" kern="1200" dirty="0">
              <a:latin typeface="+mj-lt"/>
            </a:rPr>
            <a:t>The SDG is a very broad and cross-cutting topic (land, marine, atmosphere) requiring different EO competences (satellite data, EO infrastructures, capacity building, accuracy assessment).</a:t>
          </a:r>
          <a:endParaRPr lang="en-AU" sz="1200" kern="1200" dirty="0">
            <a:latin typeface="+mj-lt"/>
          </a:endParaRPr>
        </a:p>
      </dsp:txBody>
      <dsp:txXfrm rot="-5400000">
        <a:off x="3127247" y="2300308"/>
        <a:ext cx="5532244" cy="504784"/>
      </dsp:txXfrm>
    </dsp:sp>
    <dsp:sp modelId="{825ED133-C96B-411E-9A10-53B6265D43C5}">
      <dsp:nvSpPr>
        <dsp:cNvPr id="0" name=""/>
        <dsp:cNvSpPr/>
      </dsp:nvSpPr>
      <dsp:spPr>
        <a:xfrm>
          <a:off x="0" y="2203074"/>
          <a:ext cx="3127248" cy="69925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100000"/>
            </a:lnSpc>
            <a:spcBef>
              <a:spcPct val="0"/>
            </a:spcBef>
            <a:spcAft>
              <a:spcPct val="35000"/>
            </a:spcAft>
            <a:buNone/>
          </a:pPr>
          <a:r>
            <a:rPr lang="en-AU" sz="1200" kern="1200" dirty="0">
              <a:latin typeface="+mj-lt"/>
            </a:rPr>
            <a:t>Leverage the </a:t>
          </a:r>
          <a:r>
            <a:rPr lang="en-AU" sz="1200" b="1" kern="1200" dirty="0">
              <a:latin typeface="+mj-lt"/>
            </a:rPr>
            <a:t>knowledge and expertise of CEOS bodies</a:t>
          </a:r>
          <a:r>
            <a:rPr lang="en-AU" sz="1200" kern="1200" dirty="0">
              <a:latin typeface="+mj-lt"/>
            </a:rPr>
            <a:t> (VCs, WGs, SEO) </a:t>
          </a:r>
          <a:br>
            <a:rPr lang="en-AU" sz="1200" kern="1200" dirty="0">
              <a:latin typeface="+mj-lt"/>
            </a:rPr>
          </a:br>
          <a:r>
            <a:rPr lang="en-AU" sz="1200" kern="1200" dirty="0">
              <a:latin typeface="+mj-lt"/>
            </a:rPr>
            <a:t>to maximise impact.</a:t>
          </a:r>
        </a:p>
      </dsp:txBody>
      <dsp:txXfrm>
        <a:off x="34135" y="2237209"/>
        <a:ext cx="3058978" cy="630980"/>
      </dsp:txXfrm>
    </dsp:sp>
    <dsp:sp modelId="{9F85230C-BB77-40C6-99FF-B79789B68848}">
      <dsp:nvSpPr>
        <dsp:cNvPr id="0" name=""/>
        <dsp:cNvSpPr/>
      </dsp:nvSpPr>
      <dsp:spPr>
        <a:xfrm rot="5400000">
          <a:off x="5627323" y="507136"/>
          <a:ext cx="559400" cy="55595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00" tIns="123825" rIns="144000" bIns="123825" numCol="1" spcCol="1270" anchor="ctr" anchorCtr="0">
          <a:noAutofit/>
        </a:bodyPr>
        <a:lstStyle/>
        <a:p>
          <a:pPr marL="114300" lvl="1" indent="-114300" algn="l" defTabSz="533400">
            <a:lnSpc>
              <a:spcPct val="100000"/>
            </a:lnSpc>
            <a:spcBef>
              <a:spcPct val="0"/>
            </a:spcBef>
            <a:spcAft>
              <a:spcPct val="15000"/>
            </a:spcAft>
            <a:buChar char="•"/>
          </a:pPr>
          <a:r>
            <a:rPr lang="en-US" sz="1200" b="0" kern="1200" dirty="0">
              <a:solidFill>
                <a:prstClr val="black">
                  <a:hueOff val="0"/>
                  <a:satOff val="0"/>
                  <a:lumOff val="0"/>
                  <a:alphaOff val="0"/>
                </a:prstClr>
              </a:solidFill>
              <a:latin typeface="Helvetica"/>
              <a:ea typeface="Avenir Roman"/>
              <a:cs typeface="Avenir Roman"/>
            </a:rPr>
            <a:t>The UN has established a complex governance system on the SDG Global Indicator Framework with many stakeholders involved both at UN and national levels.</a:t>
          </a:r>
          <a:endParaRPr lang="en-AU" sz="1200" b="0" kern="1200" dirty="0">
            <a:solidFill>
              <a:prstClr val="black">
                <a:hueOff val="0"/>
                <a:satOff val="0"/>
                <a:lumOff val="0"/>
                <a:alphaOff val="0"/>
              </a:prstClr>
            </a:solidFill>
            <a:latin typeface="Helvetica"/>
            <a:ea typeface="Avenir Roman"/>
            <a:cs typeface="Avenir Roman"/>
          </a:endParaRPr>
        </a:p>
      </dsp:txBody>
      <dsp:txXfrm rot="-5400000">
        <a:off x="3127247" y="3034520"/>
        <a:ext cx="5532244" cy="504784"/>
      </dsp:txXfrm>
    </dsp:sp>
    <dsp:sp modelId="{0BAC40AE-F3DC-4B81-B783-461C93E681A8}">
      <dsp:nvSpPr>
        <dsp:cNvPr id="0" name=""/>
        <dsp:cNvSpPr/>
      </dsp:nvSpPr>
      <dsp:spPr>
        <a:xfrm>
          <a:off x="0" y="2937287"/>
          <a:ext cx="3127248" cy="69925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100000"/>
            </a:lnSpc>
            <a:spcBef>
              <a:spcPct val="0"/>
            </a:spcBef>
            <a:spcAft>
              <a:spcPct val="35000"/>
            </a:spcAft>
            <a:buNone/>
          </a:pPr>
          <a:r>
            <a:rPr lang="en-US" sz="1200" kern="1200" dirty="0">
              <a:latin typeface="+mj-lt"/>
            </a:rPr>
            <a:t>Identify the </a:t>
          </a:r>
          <a:r>
            <a:rPr lang="en-US" sz="1200" b="1" kern="1200" dirty="0">
              <a:latin typeface="+mj-lt"/>
            </a:rPr>
            <a:t>key partners</a:t>
          </a:r>
          <a:r>
            <a:rPr lang="en-US" sz="1200" kern="1200" dirty="0">
              <a:latin typeface="+mj-lt"/>
            </a:rPr>
            <a:t> with whom CEOS should primarily interface</a:t>
          </a:r>
          <a:br>
            <a:rPr lang="en-US" sz="1200" kern="1200" dirty="0">
              <a:latin typeface="+mj-lt"/>
            </a:rPr>
          </a:br>
          <a:r>
            <a:rPr lang="en-US" sz="1200" kern="1200" dirty="0">
              <a:latin typeface="+mj-lt"/>
            </a:rPr>
            <a:t>(IAEG-SDGs WGGI, custodian agencies)</a:t>
          </a:r>
          <a:endParaRPr lang="en-AU" sz="1200" kern="1200" dirty="0">
            <a:latin typeface="+mj-lt"/>
          </a:endParaRPr>
        </a:p>
      </dsp:txBody>
      <dsp:txXfrm>
        <a:off x="34135" y="2971422"/>
        <a:ext cx="3058978" cy="630980"/>
      </dsp:txXfrm>
    </dsp:sp>
    <dsp:sp modelId="{4F40409F-81CD-400D-9B26-23655A2DD581}">
      <dsp:nvSpPr>
        <dsp:cNvPr id="0" name=""/>
        <dsp:cNvSpPr/>
      </dsp:nvSpPr>
      <dsp:spPr>
        <a:xfrm rot="5400000">
          <a:off x="5627323" y="1241349"/>
          <a:ext cx="559400" cy="55595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23825" rIns="144000" bIns="123825" numCol="1" spcCol="1270" anchor="ctr" anchorCtr="0">
          <a:noAutofit/>
        </a:bodyPr>
        <a:lstStyle/>
        <a:p>
          <a:pPr marL="114300" lvl="1" indent="-114300" algn="l" defTabSz="533400">
            <a:lnSpc>
              <a:spcPct val="100000"/>
            </a:lnSpc>
            <a:spcBef>
              <a:spcPct val="0"/>
            </a:spcBef>
            <a:spcAft>
              <a:spcPct val="15000"/>
            </a:spcAft>
            <a:buChar char="•"/>
          </a:pPr>
          <a:r>
            <a:rPr lang="en-AU" sz="1200" kern="1200" dirty="0">
              <a:latin typeface="+mj-lt"/>
            </a:rPr>
            <a:t>Future of the SDG AHT is uncertain. Continue or disappear? New e</a:t>
          </a:r>
          <a:r>
            <a:rPr lang="en-AU" sz="1200" b="0" kern="1200" dirty="0">
              <a:latin typeface="+mj-lt"/>
            </a:rPr>
            <a:t>ntity (post AHT)? WG or Strategy? </a:t>
          </a:r>
        </a:p>
      </dsp:txBody>
      <dsp:txXfrm rot="-5400000">
        <a:off x="3127247" y="3768733"/>
        <a:ext cx="5532244" cy="504784"/>
      </dsp:txXfrm>
    </dsp:sp>
    <dsp:sp modelId="{AC7BAC98-67FC-4D29-908F-25BCB452946A}">
      <dsp:nvSpPr>
        <dsp:cNvPr id="0" name=""/>
        <dsp:cNvSpPr/>
      </dsp:nvSpPr>
      <dsp:spPr>
        <a:xfrm>
          <a:off x="0" y="3671500"/>
          <a:ext cx="3127248" cy="69925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100000"/>
            </a:lnSpc>
            <a:spcBef>
              <a:spcPct val="0"/>
            </a:spcBef>
            <a:spcAft>
              <a:spcPct val="35000"/>
            </a:spcAft>
            <a:buNone/>
          </a:pPr>
          <a:r>
            <a:rPr lang="en-AU" sz="1200" b="0" kern="1200" dirty="0">
              <a:latin typeface="+mj-lt"/>
            </a:rPr>
            <a:t>Take a decision based on an </a:t>
          </a:r>
          <a:r>
            <a:rPr lang="en-AU" sz="1200" b="1" kern="1200" dirty="0">
              <a:latin typeface="+mj-lt"/>
            </a:rPr>
            <a:t> </a:t>
          </a:r>
          <a:br>
            <a:rPr lang="en-AU" sz="1200" b="1" kern="1200" dirty="0">
              <a:latin typeface="+mj-lt"/>
            </a:rPr>
          </a:br>
          <a:r>
            <a:rPr lang="en-AU" sz="1200" b="1" kern="1200" dirty="0">
              <a:latin typeface="+mj-lt"/>
            </a:rPr>
            <a:t>in-depth assessment of implications</a:t>
          </a:r>
          <a:r>
            <a:rPr lang="en-AU" sz="1200" b="0" kern="1200" dirty="0">
              <a:latin typeface="+mj-lt"/>
            </a:rPr>
            <a:t> </a:t>
          </a:r>
          <a:br>
            <a:rPr lang="en-AU" sz="1200" b="0" kern="1200" dirty="0">
              <a:latin typeface="+mj-lt"/>
            </a:rPr>
          </a:br>
          <a:r>
            <a:rPr lang="en-AU" sz="1200" b="0" kern="1200" dirty="0">
              <a:latin typeface="+mj-lt"/>
            </a:rPr>
            <a:t>(resources, reporting, etc.)</a:t>
          </a:r>
          <a:endParaRPr lang="en-AU" sz="1200" kern="1200" dirty="0">
            <a:latin typeface="+mj-lt"/>
          </a:endParaRPr>
        </a:p>
      </dsp:txBody>
      <dsp:txXfrm>
        <a:off x="34135" y="3705635"/>
        <a:ext cx="3058978" cy="630980"/>
      </dsp:txXfrm>
    </dsp:sp>
    <dsp:sp modelId="{2EA80511-55D2-422F-A691-E4849787F72D}">
      <dsp:nvSpPr>
        <dsp:cNvPr id="0" name=""/>
        <dsp:cNvSpPr/>
      </dsp:nvSpPr>
      <dsp:spPr>
        <a:xfrm rot="5400000">
          <a:off x="5627323" y="1975562"/>
          <a:ext cx="559400" cy="55595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00" tIns="123825" rIns="144000" bIns="123825" numCol="1" spcCol="1270" anchor="ctr" anchorCtr="0">
          <a:noAutofit/>
        </a:bodyPr>
        <a:lstStyle/>
        <a:p>
          <a:pPr marL="114300" lvl="1" indent="-114300" algn="l" defTabSz="533400">
            <a:lnSpc>
              <a:spcPct val="100000"/>
            </a:lnSpc>
            <a:spcBef>
              <a:spcPct val="0"/>
            </a:spcBef>
            <a:spcAft>
              <a:spcPct val="15000"/>
            </a:spcAft>
            <a:buChar char="•"/>
          </a:pPr>
          <a:r>
            <a:rPr lang="en-AU" sz="1200" kern="1200" dirty="0">
              <a:latin typeface="+mj-lt"/>
            </a:rPr>
            <a:t>Creation of a new entity includes more governance paper, reporting.</a:t>
          </a:r>
        </a:p>
      </dsp:txBody>
      <dsp:txXfrm rot="-5400000">
        <a:off x="3127247" y="4502946"/>
        <a:ext cx="5532244" cy="504784"/>
      </dsp:txXfrm>
    </dsp:sp>
    <dsp:sp modelId="{8F2EBB88-3753-4931-B0BD-089CF900DEC8}">
      <dsp:nvSpPr>
        <dsp:cNvPr id="0" name=""/>
        <dsp:cNvSpPr/>
      </dsp:nvSpPr>
      <dsp:spPr>
        <a:xfrm>
          <a:off x="0" y="4405713"/>
          <a:ext cx="3127248" cy="69925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100000"/>
            </a:lnSpc>
            <a:spcBef>
              <a:spcPct val="0"/>
            </a:spcBef>
            <a:spcAft>
              <a:spcPct val="35000"/>
            </a:spcAft>
            <a:buNone/>
          </a:pPr>
          <a:r>
            <a:rPr lang="en-AU" sz="1200" b="0" kern="1200" dirty="0">
              <a:latin typeface="+mj-lt"/>
            </a:rPr>
            <a:t>Reduce the </a:t>
          </a:r>
          <a:r>
            <a:rPr lang="en-AU" sz="1200" b="1" kern="1200" dirty="0">
              <a:latin typeface="+mj-lt"/>
            </a:rPr>
            <a:t>governance burden </a:t>
          </a:r>
          <a:br>
            <a:rPr lang="en-AU" sz="1200" b="1" kern="1200" dirty="0">
              <a:latin typeface="+mj-lt"/>
            </a:rPr>
          </a:br>
          <a:r>
            <a:rPr lang="en-AU" sz="1200" b="0" kern="1200" dirty="0">
              <a:latin typeface="+mj-lt"/>
            </a:rPr>
            <a:t>to focus on key contributions</a:t>
          </a:r>
          <a:endParaRPr lang="en-AU" sz="1200" kern="1200" dirty="0">
            <a:latin typeface="+mj-lt"/>
          </a:endParaRPr>
        </a:p>
      </dsp:txBody>
      <dsp:txXfrm>
        <a:off x="34135" y="4439848"/>
        <a:ext cx="3058978" cy="63098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dirty="0"/>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2400" b="0" dirty="0">
              <a:effectLst/>
              <a:latin typeface="+mn-lt"/>
              <a:ea typeface="+mn-ea"/>
              <a:cs typeface="+mn-cs"/>
              <a:sym typeface="Avenir Roman"/>
            </a:endParaRPr>
          </a:p>
        </p:txBody>
      </p:sp>
    </p:spTree>
    <p:extLst>
      <p:ext uri="{BB962C8B-B14F-4D97-AF65-F5344CB8AC3E}">
        <p14:creationId xmlns:p14="http://schemas.microsoft.com/office/powerpoint/2010/main" val="3532306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7073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1C48D9-68F1-6443-A04E-D9F25286B7E8}" type="slidenum">
              <a:rPr lang="en-US" smtClean="0"/>
              <a:t>7</a:t>
            </a:fld>
            <a:endParaRPr lang="en-US"/>
          </a:p>
        </p:txBody>
      </p:sp>
    </p:spTree>
    <p:extLst>
      <p:ext uri="{BB962C8B-B14F-4D97-AF65-F5344CB8AC3E}">
        <p14:creationId xmlns:p14="http://schemas.microsoft.com/office/powerpoint/2010/main" val="4030584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3903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5479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94900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CEOS</a:t>
            </a:r>
            <a:r>
              <a:rPr lang="en-AU" sz="1100" i="1" baseline="0" dirty="0">
                <a:solidFill>
                  <a:schemeClr val="tx2"/>
                </a:solidFill>
                <a:latin typeface="+mj-ea"/>
                <a:ea typeface="+mj-ea"/>
                <a:cs typeface="Proxima Nova Regular"/>
                <a:sym typeface="Proxima Nova Regular"/>
              </a:rPr>
              <a:t> Plenary 20</a:t>
            </a:r>
            <a:r>
              <a:rPr lang="en-AU" sz="1100" i="1" dirty="0">
                <a:solidFill>
                  <a:schemeClr val="tx2"/>
                </a:solidFill>
                <a:latin typeface="+mj-ea"/>
                <a:ea typeface="+mj-ea"/>
                <a:cs typeface="Proxima Nova Regular"/>
                <a:sym typeface="Proxima Nova Regular"/>
              </a:rPr>
              <a:t>19, 14-16 October</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5DE97-47CB-894E-A104-19106A4219C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BF0CBBC-D444-EC47-A576-80AAD91318D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BFC26CA-8712-9D44-99B5-093F03295C6E}"/>
              </a:ext>
            </a:extLst>
          </p:cNvPr>
          <p:cNvSpPr>
            <a:spLocks noGrp="1"/>
          </p:cNvSpPr>
          <p:nvPr>
            <p:ph type="dt" sz="half" idx="10"/>
          </p:nvPr>
        </p:nvSpPr>
        <p:spPr/>
        <p:txBody>
          <a:bodyPr/>
          <a:lstStyle/>
          <a:p>
            <a:fld id="{CD0128B2-8179-1C4A-9DB6-A79DF5F9D839}" type="datetimeFigureOut">
              <a:rPr lang="en-US" smtClean="0"/>
              <a:t>10/9/2019</a:t>
            </a:fld>
            <a:endParaRPr lang="en-US"/>
          </a:p>
        </p:txBody>
      </p:sp>
      <p:sp>
        <p:nvSpPr>
          <p:cNvPr id="5" name="Footer Placeholder 4">
            <a:extLst>
              <a:ext uri="{FF2B5EF4-FFF2-40B4-BE49-F238E27FC236}">
                <a16:creationId xmlns:a16="http://schemas.microsoft.com/office/drawing/2014/main" id="{45BF5DB5-39F0-3949-9AE9-1EFBF8FB29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927DC-40CE-284A-A8B6-4287574CAECA}"/>
              </a:ext>
            </a:extLst>
          </p:cNvPr>
          <p:cNvSpPr>
            <a:spLocks noGrp="1"/>
          </p:cNvSpPr>
          <p:nvPr>
            <p:ph type="sldNum" sz="quarter" idx="12"/>
          </p:nvPr>
        </p:nvSpPr>
        <p:spPr>
          <a:xfrm>
            <a:off x="7239000" y="6546850"/>
            <a:ext cx="1905000" cy="246221"/>
          </a:xfrm>
        </p:spPr>
        <p:txBody>
          <a:bodyPr/>
          <a:lstStyle/>
          <a:p>
            <a:fld id="{52E86312-5CCC-9B42-9870-1C5BB0B71276}" type="slidenum">
              <a:rPr lang="en-US" smtClean="0"/>
              <a:t>‹#›</a:t>
            </a:fld>
            <a:endParaRPr lang="en-US"/>
          </a:p>
        </p:txBody>
      </p:sp>
    </p:spTree>
    <p:extLst>
      <p:ext uri="{BB962C8B-B14F-4D97-AF65-F5344CB8AC3E}">
        <p14:creationId xmlns:p14="http://schemas.microsoft.com/office/powerpoint/2010/main" val="25699800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hyperlink" Target="mailto:sdg-leads@lists.ceos.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kim.e.holloway@nasa.gov" TargetMode="External"/><Relationship Id="rId2" Type="http://schemas.openxmlformats.org/officeDocument/2006/relationships/hyperlink" Target="mailto:matthew@symbioscomm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tiff"/><Relationship Id="rId5" Type="http://schemas.openxmlformats.org/officeDocument/2006/relationships/image" Target="../media/image10.tiff"/><Relationship Id="rId4" Type="http://schemas.openxmlformats.org/officeDocument/2006/relationships/image" Target="../media/image9.tiff"/></Relationships>
</file>

<file path=ppt/slides/_rels/slide8.xml.rels><?xml version="1.0" encoding="UTF-8" standalone="yes"?>
<Relationships xmlns="http://schemas.openxmlformats.org/package/2006/relationships"><Relationship Id="rId3" Type="http://schemas.openxmlformats.org/officeDocument/2006/relationships/hyperlink" Target="http://ceos.org/documents/#elf_l1_QWRfSG9jX1RlYW1zL1NERy1BSFQvU0RHX0NFT1MvR292ZXJuYW5jZSBEb2N1bWVudH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7898422" cy="2286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AU" sz="3500" dirty="0">
                <a:solidFill>
                  <a:schemeClr val="bg1"/>
                </a:solidFill>
                <a:latin typeface="+mj-lt"/>
              </a:rPr>
              <a:t>Sustainable Development Goals </a:t>
            </a:r>
            <a:br>
              <a:rPr lang="en-AU" sz="3500" dirty="0">
                <a:solidFill>
                  <a:schemeClr val="bg1"/>
                </a:solidFill>
                <a:latin typeface="+mj-lt"/>
              </a:rPr>
            </a:br>
            <a:r>
              <a:rPr lang="en-AU" sz="3500" dirty="0">
                <a:solidFill>
                  <a:schemeClr val="bg1"/>
                </a:solidFill>
                <a:latin typeface="+mj-lt"/>
              </a:rPr>
              <a:t>Ad Hoc Team</a:t>
            </a:r>
            <a:endParaRPr sz="3500" dirty="0">
              <a:solidFill>
                <a:schemeClr val="bg1"/>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US" sz="1600" dirty="0">
                <a:solidFill>
                  <a:srgbClr val="FFFFFF"/>
                </a:solidFill>
                <a:ea typeface="Arial Bold"/>
                <a:cs typeface="Arial Bold"/>
                <a:sym typeface="Arial Bold"/>
              </a:rPr>
              <a:t>Alex Held, CSIRO, Co-lead &amp; SIT Chair</a:t>
            </a:r>
          </a:p>
          <a:p>
            <a:pPr defTabSz="914400">
              <a:defRPr>
                <a:solidFill>
                  <a:srgbClr val="000000"/>
                </a:solidFill>
              </a:defRPr>
            </a:pPr>
            <a:r>
              <a:rPr lang="en-US" sz="1600" dirty="0">
                <a:solidFill>
                  <a:srgbClr val="FFFFFF"/>
                </a:solidFill>
                <a:ea typeface="Arial Bold"/>
                <a:cs typeface="Arial Bold"/>
                <a:sym typeface="Arial Bold"/>
              </a:rPr>
              <a:t>Flora Kerblat, CSIRO, Executive Secretary </a:t>
            </a:r>
          </a:p>
          <a:p>
            <a:pPr lvl="0" defTabSz="914400">
              <a:defRPr>
                <a:solidFill>
                  <a:srgbClr val="000000"/>
                </a:solidFill>
              </a:defRPr>
            </a:pPr>
            <a:r>
              <a:rPr lang="en-US" sz="1600" dirty="0">
                <a:solidFill>
                  <a:srgbClr val="FFFFFF"/>
                </a:solidFill>
                <a:ea typeface="Arial Bold"/>
                <a:cs typeface="Arial Bold"/>
                <a:sym typeface="Arial Bold"/>
              </a:rPr>
              <a:t>Marc Paganini, ESA, Co-lead</a:t>
            </a:r>
          </a:p>
          <a:p>
            <a:pPr lvl="0" defTabSz="914400">
              <a:defRPr>
                <a:solidFill>
                  <a:srgbClr val="000000"/>
                </a:solidFill>
              </a:defRPr>
            </a:pPr>
            <a:r>
              <a:rPr lang="en-US" sz="1600" dirty="0">
                <a:solidFill>
                  <a:srgbClr val="FFFFFF"/>
                </a:solidFill>
                <a:sym typeface="Arial Bold"/>
              </a:rPr>
              <a:t>Supported by Argyro Kavvada </a:t>
            </a:r>
            <a:br>
              <a:rPr lang="en-US" sz="1600" dirty="0">
                <a:solidFill>
                  <a:srgbClr val="FFFFFF"/>
                </a:solidFill>
                <a:sym typeface="Arial Bold"/>
              </a:rPr>
            </a:br>
            <a:r>
              <a:rPr lang="en-US" sz="1600" dirty="0">
                <a:solidFill>
                  <a:srgbClr val="FFFFFF"/>
                </a:solidFill>
                <a:sym typeface="Arial Bold"/>
              </a:rPr>
              <a:t>(NASA, GEO EO4SDG) </a:t>
            </a:r>
          </a:p>
          <a:p>
            <a:pPr lvl="0" defTabSz="914400">
              <a:lnSpc>
                <a:spcPct val="150000"/>
              </a:lnSpc>
              <a:defRPr>
                <a:solidFill>
                  <a:srgbClr val="000000"/>
                </a:solidFill>
              </a:defRPr>
            </a:pPr>
            <a:r>
              <a:rPr lang="en-AU" dirty="0">
                <a:solidFill>
                  <a:schemeClr val="bg1"/>
                </a:solidFill>
                <a:latin typeface="+mj-lt"/>
                <a:ea typeface="Arial Bold"/>
                <a:cs typeface="Arial Bold"/>
                <a:sym typeface="Arial Bold"/>
              </a:rPr>
              <a:t>CEOS Plenary 2019</a:t>
            </a:r>
          </a:p>
          <a:p>
            <a:pPr lvl="0" defTabSz="914400">
              <a:lnSpc>
                <a:spcPct val="150000"/>
              </a:lnSpc>
              <a:defRPr>
                <a:solidFill>
                  <a:srgbClr val="000000"/>
                </a:solidFill>
              </a:defRPr>
            </a:pPr>
            <a:r>
              <a:rPr dirty="0">
                <a:solidFill>
                  <a:schemeClr val="bg1"/>
                </a:solidFill>
                <a:latin typeface="+mj-lt"/>
                <a:ea typeface="Arial Bold"/>
                <a:cs typeface="Arial Bold"/>
                <a:sym typeface="Arial Bold"/>
              </a:rPr>
              <a:t>Agenda Item #</a:t>
            </a:r>
            <a:r>
              <a:rPr lang="en-AU" dirty="0">
                <a:solidFill>
                  <a:schemeClr val="bg1"/>
                </a:solidFill>
                <a:latin typeface="+mj-lt"/>
                <a:ea typeface="Arial Bold"/>
                <a:cs typeface="Arial Bold"/>
                <a:sym typeface="Arial Bold"/>
              </a:rPr>
              <a:t>5.5</a:t>
            </a:r>
            <a:endParaRPr dirty="0">
              <a:solidFill>
                <a:schemeClr val="bg1"/>
              </a:solidFill>
              <a:latin typeface="+mj-lt"/>
              <a:ea typeface="Arial Bold"/>
              <a:cs typeface="Arial Bold"/>
              <a:sym typeface="Arial Bold"/>
            </a:endParaRPr>
          </a:p>
          <a:p>
            <a:pPr lvl="0" defTabSz="914400">
              <a:lnSpc>
                <a:spcPct val="150000"/>
              </a:lnSpc>
              <a:defRPr>
                <a:solidFill>
                  <a:srgbClr val="000000"/>
                </a:solidFill>
              </a:defRPr>
            </a:pPr>
            <a:r>
              <a:rPr lang="en-AU" dirty="0">
                <a:solidFill>
                  <a:schemeClr val="bg1"/>
                </a:solidFill>
              </a:rPr>
              <a:t>Ha Noi, Viet Nam</a:t>
            </a:r>
            <a:endParaRPr dirty="0">
              <a:solidFill>
                <a:schemeClr val="bg1"/>
              </a:solidFill>
              <a:latin typeface="+mj-lt"/>
              <a:ea typeface="Arial Bold"/>
              <a:cs typeface="Arial Bold"/>
              <a:sym typeface="Arial Bold"/>
            </a:endParaRPr>
          </a:p>
          <a:p>
            <a:pPr defTabSz="914400">
              <a:lnSpc>
                <a:spcPct val="150000"/>
              </a:lnSpc>
              <a:defRPr>
                <a:solidFill>
                  <a:srgbClr val="000000"/>
                </a:solidFill>
              </a:defRPr>
            </a:pPr>
            <a:r>
              <a:rPr lang="en-AU" dirty="0">
                <a:solidFill>
                  <a:schemeClr val="bg1"/>
                </a:solidFill>
                <a:latin typeface="+mj-lt"/>
                <a:ea typeface="Arial Bold"/>
                <a:cs typeface="Arial Bold"/>
                <a:sym typeface="Arial Bold"/>
              </a:rPr>
              <a:t>14 – 16 October 2019</a:t>
            </a:r>
            <a:endParaRPr dirty="0">
              <a:solidFill>
                <a:schemeClr val="bg1"/>
              </a:solidFill>
              <a:latin typeface="+mj-lt"/>
              <a:ea typeface="Arial Bold"/>
              <a:cs typeface="Arial Bold"/>
              <a:sym typeface="Arial Bold"/>
            </a:endParaRPr>
          </a:p>
        </p:txBody>
      </p:sp>
      <p:pic>
        <p:nvPicPr>
          <p:cNvPr id="12" name="ceos_logo.png"/>
          <p:cNvPicPr/>
          <p:nvPr/>
        </p:nvPicPr>
        <p:blipFill>
          <a:blip r:embed="rId2"/>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483BFD-E214-417B-BBD8-FFE57CCBB38E}"/>
              </a:ext>
            </a:extLst>
          </p:cNvPr>
          <p:cNvSpPr>
            <a:spLocks noGrp="1"/>
          </p:cNvSpPr>
          <p:nvPr>
            <p:ph type="sldNum" sz="quarter" idx="4294967295"/>
          </p:nvPr>
        </p:nvSpPr>
        <p:spPr>
          <a:xfrm>
            <a:off x="8839200" y="6629400"/>
            <a:ext cx="304800" cy="187325"/>
          </a:xfrm>
        </p:spPr>
        <p:txBody>
          <a:bodyPr/>
          <a:lstStyle/>
          <a:p>
            <a:pPr defTabSz="914400"/>
            <a:fld id="{86CB4B4D-7CA3-9044-876B-883B54F8677D}" type="slidenum">
              <a:rPr lang="uk-UA" smtClean="0"/>
              <a:pPr defTabSz="914400"/>
              <a:t>10</a:t>
            </a:fld>
            <a:endParaRPr lang="uk-UA" dirty="0"/>
          </a:p>
        </p:txBody>
      </p:sp>
      <p:sp>
        <p:nvSpPr>
          <p:cNvPr id="4" name="Content Placeholder 3">
            <a:extLst>
              <a:ext uri="{FF2B5EF4-FFF2-40B4-BE49-F238E27FC236}">
                <a16:creationId xmlns:a16="http://schemas.microsoft.com/office/drawing/2014/main" id="{939A0333-2999-43D3-8868-A699D02961DA}"/>
              </a:ext>
            </a:extLst>
          </p:cNvPr>
          <p:cNvSpPr>
            <a:spLocks noGrp="1"/>
          </p:cNvSpPr>
          <p:nvPr>
            <p:ph sz="quarter" idx="4294967295"/>
          </p:nvPr>
        </p:nvSpPr>
        <p:spPr>
          <a:xfrm>
            <a:off x="533400" y="3412067"/>
            <a:ext cx="4953000" cy="533400"/>
          </a:xfrm>
          <a:prstGeom prst="rect">
            <a:avLst/>
          </a:prstGeom>
        </p:spPr>
        <p:txBody>
          <a:bodyPr/>
          <a:lstStyle/>
          <a:p>
            <a:pPr marL="0" indent="0">
              <a:buNone/>
            </a:pPr>
            <a:r>
              <a:rPr lang="en-AU" dirty="0">
                <a:solidFill>
                  <a:schemeClr val="bg1"/>
                </a:solidFill>
              </a:rPr>
              <a:t>Background information</a:t>
            </a:r>
          </a:p>
        </p:txBody>
      </p:sp>
    </p:spTree>
    <p:extLst>
      <p:ext uri="{BB962C8B-B14F-4D97-AF65-F5344CB8AC3E}">
        <p14:creationId xmlns:p14="http://schemas.microsoft.com/office/powerpoint/2010/main" val="241858587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11</a:t>
            </a:fld>
            <a:endParaRPr lang="uk-UA" dirty="0"/>
          </a:p>
        </p:txBody>
      </p:sp>
      <p:graphicFrame>
        <p:nvGraphicFramePr>
          <p:cNvPr id="5" name="Content Placeholder 4"/>
          <p:cNvGraphicFramePr>
            <a:graphicFrameLocks noGrp="1"/>
          </p:cNvGraphicFramePr>
          <p:nvPr>
            <p:ph sz="quarter" idx="10"/>
            <p:extLst/>
          </p:nvPr>
        </p:nvGraphicFramePr>
        <p:xfrm>
          <a:off x="228600" y="1295400"/>
          <a:ext cx="8686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3">
            <a:extLst>
              <a:ext uri="{FF2B5EF4-FFF2-40B4-BE49-F238E27FC236}">
                <a16:creationId xmlns:a16="http://schemas.microsoft.com/office/drawing/2014/main" id="{9B51D962-BDEC-DE4C-A0B8-6CA85F7B7523}"/>
              </a:ext>
            </a:extLst>
          </p:cNvPr>
          <p:cNvSpPr>
            <a:spLocks noGrp="1"/>
          </p:cNvSpPr>
          <p:nvPr>
            <p:ph sz="quarter" idx="11"/>
          </p:nvPr>
        </p:nvSpPr>
        <p:spPr>
          <a:xfrm>
            <a:off x="1981200" y="104775"/>
            <a:ext cx="5486400" cy="990600"/>
          </a:xfrm>
        </p:spPr>
        <p:txBody>
          <a:bodyPr/>
          <a:lstStyle/>
          <a:p>
            <a:r>
              <a:rPr lang="en-AU" sz="2400" dirty="0"/>
              <a:t>Solutions to explore against existing challenges</a:t>
            </a:r>
          </a:p>
        </p:txBody>
      </p:sp>
    </p:spTree>
    <p:extLst>
      <p:ext uri="{BB962C8B-B14F-4D97-AF65-F5344CB8AC3E}">
        <p14:creationId xmlns:p14="http://schemas.microsoft.com/office/powerpoint/2010/main" val="124369539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5BF3AA-FD25-7341-BBA4-EC94632E135B}"/>
              </a:ext>
            </a:extLst>
          </p:cNvPr>
          <p:cNvSpPr>
            <a:spLocks noGrp="1"/>
          </p:cNvSpPr>
          <p:nvPr>
            <p:ph type="sldNum" sz="quarter" idx="2"/>
          </p:nvPr>
        </p:nvSpPr>
        <p:spPr/>
        <p:txBody>
          <a:bodyPr/>
          <a:lstStyle/>
          <a:p>
            <a:pPr defTabSz="914400"/>
            <a:fld id="{86CB4B4D-7CA3-9044-876B-883B54F8677D}" type="slidenum">
              <a:rPr lang="uk-UA" smtClean="0"/>
              <a:pPr defTabSz="914400"/>
              <a:t>12</a:t>
            </a:fld>
            <a:endParaRPr lang="uk-UA" dirty="0"/>
          </a:p>
        </p:txBody>
      </p:sp>
      <p:sp>
        <p:nvSpPr>
          <p:cNvPr id="3" name="Content Placeholder 2">
            <a:extLst>
              <a:ext uri="{FF2B5EF4-FFF2-40B4-BE49-F238E27FC236}">
                <a16:creationId xmlns:a16="http://schemas.microsoft.com/office/drawing/2014/main" id="{B1E259DA-054F-F84B-84EF-94D2E40E6A4C}"/>
              </a:ext>
            </a:extLst>
          </p:cNvPr>
          <p:cNvSpPr>
            <a:spLocks noGrp="1"/>
          </p:cNvSpPr>
          <p:nvPr>
            <p:ph sz="quarter" idx="10"/>
          </p:nvPr>
        </p:nvSpPr>
        <p:spPr>
          <a:xfrm>
            <a:off x="457200" y="1524000"/>
            <a:ext cx="8153400" cy="4953000"/>
          </a:xfrm>
        </p:spPr>
        <p:txBody>
          <a:bodyPr/>
          <a:lstStyle/>
          <a:p>
            <a:pPr>
              <a:spcBef>
                <a:spcPts val="1200"/>
              </a:spcBef>
              <a:buFont typeface="+mj-lt"/>
              <a:buAutoNum type="arabicPeriod"/>
            </a:pPr>
            <a:r>
              <a:rPr lang="en-US" sz="1800" dirty="0"/>
              <a:t>The CEOS activities on SDGs must </a:t>
            </a:r>
            <a:r>
              <a:rPr lang="en-US" sz="1800" b="1" dirty="0"/>
              <a:t>focus on the unique role that CEOS should play </a:t>
            </a:r>
            <a:r>
              <a:rPr lang="en-US" sz="1800" dirty="0"/>
              <a:t>as a coordination body of the Space Agencies.</a:t>
            </a:r>
          </a:p>
          <a:p>
            <a:pPr>
              <a:spcBef>
                <a:spcPts val="1200"/>
              </a:spcBef>
              <a:buFont typeface="+mj-lt"/>
              <a:buAutoNum type="arabicPeriod"/>
            </a:pPr>
            <a:r>
              <a:rPr lang="en-US" sz="1800" dirty="0"/>
              <a:t>The CEOS activities on SDGs must serve the </a:t>
            </a:r>
            <a:r>
              <a:rPr lang="en-US" sz="1800" b="1" dirty="0"/>
              <a:t>interest of CEOS and offer tangible benefits to all CEOS Agencies</a:t>
            </a:r>
            <a:r>
              <a:rPr lang="en-US" sz="1800" dirty="0"/>
              <a:t>.</a:t>
            </a:r>
          </a:p>
          <a:p>
            <a:pPr>
              <a:spcBef>
                <a:spcPts val="1200"/>
              </a:spcBef>
              <a:buFont typeface="+mj-lt"/>
              <a:buAutoNum type="arabicPeriod"/>
            </a:pPr>
            <a:r>
              <a:rPr lang="en-US" sz="1800" dirty="0"/>
              <a:t>The </a:t>
            </a:r>
            <a:r>
              <a:rPr lang="en-US" sz="1800" b="1" dirty="0"/>
              <a:t>permanent CEOS entities (WGs, VCs, SEO) must be involved </a:t>
            </a:r>
            <a:r>
              <a:rPr lang="en-US" sz="1800" dirty="0"/>
              <a:t>in order to leverage expertise, and maximize resource and overall benefits. </a:t>
            </a:r>
          </a:p>
          <a:p>
            <a:pPr>
              <a:spcBef>
                <a:spcPts val="1200"/>
              </a:spcBef>
              <a:buFont typeface="+mj-lt"/>
              <a:buAutoNum type="arabicPeriod"/>
            </a:pPr>
            <a:r>
              <a:rPr lang="en-US" sz="1800" dirty="0"/>
              <a:t>The CEOS activities on SDGs must </a:t>
            </a:r>
            <a:r>
              <a:rPr lang="en-US" sz="1800" b="1" dirty="0"/>
              <a:t>complement rather than duplicate the GEO community efforts </a:t>
            </a:r>
            <a:r>
              <a:rPr lang="en-US" sz="1800" dirty="0"/>
              <a:t>on SDGs (GEO EO4SDG initiative).</a:t>
            </a:r>
          </a:p>
          <a:p>
            <a:pPr>
              <a:spcBef>
                <a:spcPts val="1200"/>
              </a:spcBef>
              <a:buFont typeface="+mj-lt"/>
              <a:buAutoNum type="arabicPeriod"/>
            </a:pPr>
            <a:r>
              <a:rPr lang="en-US" sz="1800" dirty="0"/>
              <a:t>The CEOS activities on SDGs must be </a:t>
            </a:r>
            <a:r>
              <a:rPr lang="en-US" sz="1800" b="1" dirty="0"/>
              <a:t>connected to the SDG processes in place in the UN </a:t>
            </a:r>
            <a:r>
              <a:rPr lang="en-US" sz="1800" dirty="0"/>
              <a:t>(e.g. IAEG-SDGs WGGI and UN Custodian Agencies). </a:t>
            </a:r>
          </a:p>
          <a:p>
            <a:pPr>
              <a:spcBef>
                <a:spcPts val="1200"/>
              </a:spcBef>
              <a:buFont typeface="+mj-lt"/>
              <a:buAutoNum type="arabicPeriod"/>
            </a:pPr>
            <a:r>
              <a:rPr lang="en-US" sz="1800" dirty="0"/>
              <a:t>The CEOS activities on SDGs and deliverables must be </a:t>
            </a:r>
            <a:r>
              <a:rPr lang="en-US" sz="1800" b="1" dirty="0"/>
              <a:t>embedded in the GEO Federated Approach on SDGs and related workflows</a:t>
            </a:r>
            <a:r>
              <a:rPr lang="en-US" sz="1800" dirty="0"/>
              <a:t>.</a:t>
            </a:r>
          </a:p>
          <a:p>
            <a:pPr>
              <a:spcBef>
                <a:spcPts val="1200"/>
              </a:spcBef>
              <a:buFont typeface="+mj-lt"/>
              <a:buAutoNum type="arabicPeriod"/>
            </a:pPr>
            <a:r>
              <a:rPr lang="en-US" sz="1800" dirty="0"/>
              <a:t>The CEOS activities on SDGs and deliverables must be </a:t>
            </a:r>
            <a:r>
              <a:rPr lang="en-US" sz="1800" b="1" dirty="0"/>
              <a:t>commensurate with the resources available in CEOS </a:t>
            </a:r>
            <a:r>
              <a:rPr lang="en-US" sz="1800" dirty="0"/>
              <a:t>to deliver as planned.</a:t>
            </a:r>
            <a:endParaRPr lang="en-US" dirty="0"/>
          </a:p>
          <a:p>
            <a:pPr marL="457200" indent="-457200">
              <a:spcBef>
                <a:spcPts val="600"/>
              </a:spcBef>
              <a:buFont typeface="+mj-lt"/>
              <a:buAutoNum type="arabicPeriod"/>
            </a:pPr>
            <a:endParaRPr lang="en-US" dirty="0"/>
          </a:p>
          <a:p>
            <a:endParaRPr lang="en-US" dirty="0"/>
          </a:p>
        </p:txBody>
      </p:sp>
      <p:sp>
        <p:nvSpPr>
          <p:cNvPr id="5" name="Content Placeholder 3">
            <a:extLst>
              <a:ext uri="{FF2B5EF4-FFF2-40B4-BE49-F238E27FC236}">
                <a16:creationId xmlns:a16="http://schemas.microsoft.com/office/drawing/2014/main" id="{31FFD8F7-DB0E-B542-8C9E-15B16A43B56C}"/>
              </a:ext>
            </a:extLst>
          </p:cNvPr>
          <p:cNvSpPr>
            <a:spLocks noGrp="1"/>
          </p:cNvSpPr>
          <p:nvPr>
            <p:ph sz="quarter" idx="11"/>
          </p:nvPr>
        </p:nvSpPr>
        <p:spPr>
          <a:xfrm>
            <a:off x="1752600" y="304800"/>
            <a:ext cx="6172200" cy="533400"/>
          </a:xfrm>
        </p:spPr>
        <p:txBody>
          <a:bodyPr anchor="ctr"/>
          <a:lstStyle/>
          <a:p>
            <a:pPr algn="l"/>
            <a:r>
              <a:rPr lang="en-US" b="1" dirty="0"/>
              <a:t>CEOS Engagement Plan on SDGs</a:t>
            </a:r>
          </a:p>
          <a:p>
            <a:pPr algn="l"/>
            <a:r>
              <a:rPr lang="en-US" dirty="0"/>
              <a:t>Criteria for streamlining CEOS activities</a:t>
            </a:r>
          </a:p>
        </p:txBody>
      </p:sp>
    </p:spTree>
    <p:extLst>
      <p:ext uri="{BB962C8B-B14F-4D97-AF65-F5344CB8AC3E}">
        <p14:creationId xmlns:p14="http://schemas.microsoft.com/office/powerpoint/2010/main" val="124359086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6A2E0F-BDF0-9243-AE55-7B553CDB502D}"/>
              </a:ext>
            </a:extLst>
          </p:cNvPr>
          <p:cNvSpPr>
            <a:spLocks noGrp="1"/>
          </p:cNvSpPr>
          <p:nvPr>
            <p:ph type="sldNum" sz="quarter" idx="2"/>
          </p:nvPr>
        </p:nvSpPr>
        <p:spPr/>
        <p:txBody>
          <a:bodyPr/>
          <a:lstStyle/>
          <a:p>
            <a:pPr defTabSz="914400"/>
            <a:fld id="{86CB4B4D-7CA3-9044-876B-883B54F8677D}" type="slidenum">
              <a:rPr lang="uk-UA" smtClean="0"/>
              <a:pPr defTabSz="914400"/>
              <a:t>13</a:t>
            </a:fld>
            <a:endParaRPr lang="uk-UA" dirty="0"/>
          </a:p>
        </p:txBody>
      </p:sp>
      <p:pic>
        <p:nvPicPr>
          <p:cNvPr id="22" name="Content Placeholder 21">
            <a:extLst>
              <a:ext uri="{FF2B5EF4-FFF2-40B4-BE49-F238E27FC236}">
                <a16:creationId xmlns:a16="http://schemas.microsoft.com/office/drawing/2014/main" id="{6266189E-0AB8-2741-9F0F-8A17B66BCAE8}"/>
              </a:ext>
            </a:extLst>
          </p:cNvPr>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152400" y="3180123"/>
            <a:ext cx="4804762" cy="1760400"/>
          </a:xfrm>
        </p:spPr>
      </p:pic>
      <p:pic>
        <p:nvPicPr>
          <p:cNvPr id="24" name="Picture 23">
            <a:extLst>
              <a:ext uri="{FF2B5EF4-FFF2-40B4-BE49-F238E27FC236}">
                <a16:creationId xmlns:a16="http://schemas.microsoft.com/office/drawing/2014/main" id="{E773DB4F-7D7E-D74C-8C2F-653CF23B6C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295400"/>
            <a:ext cx="4800600" cy="1791386"/>
          </a:xfrm>
          <a:prstGeom prst="rect">
            <a:avLst/>
          </a:prstGeom>
        </p:spPr>
      </p:pic>
      <p:pic>
        <p:nvPicPr>
          <p:cNvPr id="26" name="Picture 25">
            <a:extLst>
              <a:ext uri="{FF2B5EF4-FFF2-40B4-BE49-F238E27FC236}">
                <a16:creationId xmlns:a16="http://schemas.microsoft.com/office/drawing/2014/main" id="{6575E088-1C60-8147-A9FF-D53658AEE87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897"/>
          <a:stretch/>
        </p:blipFill>
        <p:spPr>
          <a:xfrm>
            <a:off x="157162" y="5008524"/>
            <a:ext cx="4813300" cy="1787563"/>
          </a:xfrm>
          <a:prstGeom prst="rect">
            <a:avLst/>
          </a:prstGeom>
        </p:spPr>
      </p:pic>
      <p:sp>
        <p:nvSpPr>
          <p:cNvPr id="27" name="Rectangle 26">
            <a:extLst>
              <a:ext uri="{FF2B5EF4-FFF2-40B4-BE49-F238E27FC236}">
                <a16:creationId xmlns:a16="http://schemas.microsoft.com/office/drawing/2014/main" id="{D6BE8D8E-B6A1-C442-B02D-A80DCAEC77B7}"/>
              </a:ext>
            </a:extLst>
          </p:cNvPr>
          <p:cNvSpPr/>
          <p:nvPr/>
        </p:nvSpPr>
        <p:spPr>
          <a:xfrm>
            <a:off x="152400" y="1219200"/>
            <a:ext cx="4800600" cy="1884724"/>
          </a:xfrm>
          <a:prstGeom prst="rect">
            <a:avLst/>
          </a:prstGeom>
          <a:no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
        <p:nvSpPr>
          <p:cNvPr id="29" name="Rectangle 28">
            <a:extLst>
              <a:ext uri="{FF2B5EF4-FFF2-40B4-BE49-F238E27FC236}">
                <a16:creationId xmlns:a16="http://schemas.microsoft.com/office/drawing/2014/main" id="{193C268D-B54C-AC41-93A4-1498BF8D3CD5}"/>
              </a:ext>
            </a:extLst>
          </p:cNvPr>
          <p:cNvSpPr/>
          <p:nvPr/>
        </p:nvSpPr>
        <p:spPr>
          <a:xfrm>
            <a:off x="152400" y="3189649"/>
            <a:ext cx="4800600" cy="1800000"/>
          </a:xfrm>
          <a:prstGeom prst="rect">
            <a:avLst/>
          </a:prstGeom>
          <a:no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
        <p:nvSpPr>
          <p:cNvPr id="30" name="Rectangle 29">
            <a:extLst>
              <a:ext uri="{FF2B5EF4-FFF2-40B4-BE49-F238E27FC236}">
                <a16:creationId xmlns:a16="http://schemas.microsoft.com/office/drawing/2014/main" id="{634D0B10-6AEA-924A-A97D-565AD0ACD21F}"/>
              </a:ext>
            </a:extLst>
          </p:cNvPr>
          <p:cNvSpPr/>
          <p:nvPr/>
        </p:nvSpPr>
        <p:spPr>
          <a:xfrm>
            <a:off x="152400" y="5085599"/>
            <a:ext cx="4800600" cy="1692000"/>
          </a:xfrm>
          <a:prstGeom prst="rect">
            <a:avLst/>
          </a:prstGeom>
          <a:no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
        <p:nvSpPr>
          <p:cNvPr id="32" name="Content Placeholder 10">
            <a:extLst>
              <a:ext uri="{FF2B5EF4-FFF2-40B4-BE49-F238E27FC236}">
                <a16:creationId xmlns:a16="http://schemas.microsoft.com/office/drawing/2014/main" id="{48B62026-4BE7-2048-9A43-960812D004ED}"/>
              </a:ext>
            </a:extLst>
          </p:cNvPr>
          <p:cNvSpPr>
            <a:spLocks noGrp="1"/>
          </p:cNvSpPr>
          <p:nvPr>
            <p:ph sz="quarter" idx="11"/>
          </p:nvPr>
        </p:nvSpPr>
        <p:spPr>
          <a:xfrm>
            <a:off x="1790700" y="80601"/>
            <a:ext cx="6324600" cy="990600"/>
          </a:xfrm>
        </p:spPr>
        <p:txBody>
          <a:bodyPr/>
          <a:lstStyle/>
          <a:p>
            <a:pPr algn="l"/>
            <a:r>
              <a:rPr lang="en-AU" b="1" dirty="0"/>
              <a:t>Indicators 6.6.1, 11.3.1, and 15.3.1 Progress on CEOS pilot support</a:t>
            </a:r>
            <a:br>
              <a:rPr lang="en-AU" b="1" dirty="0"/>
            </a:br>
            <a:br>
              <a:rPr lang="en-AU" dirty="0"/>
            </a:br>
            <a:endParaRPr lang="en-US" dirty="0"/>
          </a:p>
        </p:txBody>
      </p:sp>
      <p:sp>
        <p:nvSpPr>
          <p:cNvPr id="33" name="Content Placeholder 2">
            <a:extLst>
              <a:ext uri="{FF2B5EF4-FFF2-40B4-BE49-F238E27FC236}">
                <a16:creationId xmlns:a16="http://schemas.microsoft.com/office/drawing/2014/main" id="{4F17B305-2AA7-BD48-8115-43BB48A0ECA0}"/>
              </a:ext>
            </a:extLst>
          </p:cNvPr>
          <p:cNvSpPr txBox="1">
            <a:spLocks/>
          </p:cNvSpPr>
          <p:nvPr/>
        </p:nvSpPr>
        <p:spPr>
          <a:xfrm>
            <a:off x="5029200" y="1524000"/>
            <a:ext cx="4114800" cy="495300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spcBef>
                <a:spcPts val="1200"/>
              </a:spcBef>
              <a:buFont typeface="+mj-lt"/>
              <a:buAutoNum type="arabicPeriod"/>
            </a:pPr>
            <a:r>
              <a:rPr lang="en-US" sz="1800" b="1" dirty="0"/>
              <a:t>Indicator Support Sheets </a:t>
            </a:r>
            <a:br>
              <a:rPr lang="en-US" sz="1800" b="1" dirty="0"/>
            </a:br>
            <a:r>
              <a:rPr lang="en-US" sz="1800" dirty="0"/>
              <a:t>with analysis of challenges and opportunities for EO uptake and  review of existing EO datasets, tools and platforms</a:t>
            </a:r>
          </a:p>
          <a:p>
            <a:pPr defTabSz="914400">
              <a:spcBef>
                <a:spcPts val="1200"/>
              </a:spcBef>
              <a:buFont typeface="+mj-lt"/>
              <a:buAutoNum type="arabicPeriod"/>
            </a:pPr>
            <a:r>
              <a:rPr lang="en-US" sz="1800" b="1" dirty="0"/>
              <a:t>Satellite Data Requirement Tables </a:t>
            </a:r>
            <a:r>
              <a:rPr lang="en-US" sz="1800" dirty="0"/>
              <a:t>drafted in general and with regional focus (e.g. Pacific islands)</a:t>
            </a:r>
          </a:p>
          <a:p>
            <a:pPr defTabSz="914400">
              <a:spcBef>
                <a:spcPts val="1200"/>
              </a:spcBef>
              <a:buFont typeface="+mj-lt"/>
              <a:buAutoNum type="arabicPeriod"/>
            </a:pPr>
            <a:r>
              <a:rPr lang="en-US" sz="1800" b="1" dirty="0"/>
              <a:t>SEO</a:t>
            </a:r>
            <a:r>
              <a:rPr lang="en-US" sz="1800" dirty="0"/>
              <a:t> started to customize </a:t>
            </a:r>
            <a:r>
              <a:rPr lang="en-US" sz="1800" b="1" dirty="0"/>
              <a:t>CEOS ODC workflows </a:t>
            </a:r>
            <a:r>
              <a:rPr lang="en-US" sz="1800" dirty="0"/>
              <a:t>for the 3 primary indicators.</a:t>
            </a:r>
            <a:endParaRPr lang="en-US" sz="1800" b="1" dirty="0"/>
          </a:p>
          <a:p>
            <a:pPr defTabSz="914400">
              <a:spcBef>
                <a:spcPts val="1200"/>
              </a:spcBef>
              <a:buFont typeface="+mj-lt"/>
              <a:buAutoNum type="arabicPeriod"/>
            </a:pPr>
            <a:r>
              <a:rPr lang="en-US" sz="1800" b="1" dirty="0"/>
              <a:t>Capacity Building </a:t>
            </a:r>
            <a:r>
              <a:rPr lang="en-US" sz="1800" dirty="0"/>
              <a:t>organized jointly by SDG-AHT and  </a:t>
            </a:r>
            <a:r>
              <a:rPr lang="en-US" sz="1800" dirty="0" err="1"/>
              <a:t>WGCapD</a:t>
            </a:r>
            <a:r>
              <a:rPr lang="en-US" sz="1800" dirty="0"/>
              <a:t> </a:t>
            </a:r>
            <a:br>
              <a:rPr lang="en-US" sz="1800" dirty="0"/>
            </a:br>
            <a:r>
              <a:rPr lang="en-US" sz="1800" dirty="0"/>
              <a:t>(e.g. Webinars, Training by NASA  during 2019 </a:t>
            </a:r>
            <a:r>
              <a:rPr lang="en-US" sz="1800" dirty="0" err="1"/>
              <a:t>AmeriGEO</a:t>
            </a:r>
            <a:r>
              <a:rPr lang="en-US" sz="1800" dirty="0"/>
              <a:t> Week)</a:t>
            </a:r>
          </a:p>
          <a:p>
            <a:pPr defTabSz="914400"/>
            <a:endParaRPr lang="en-US" dirty="0"/>
          </a:p>
        </p:txBody>
      </p:sp>
    </p:spTree>
    <p:extLst>
      <p:ext uri="{BB962C8B-B14F-4D97-AF65-F5344CB8AC3E}">
        <p14:creationId xmlns:p14="http://schemas.microsoft.com/office/powerpoint/2010/main" val="65068595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3EE39E-91E1-4785-8CF0-A9F62D821972}"/>
              </a:ext>
            </a:extLst>
          </p:cNvPr>
          <p:cNvSpPr>
            <a:spLocks noGrp="1"/>
          </p:cNvSpPr>
          <p:nvPr>
            <p:ph type="sldNum" sz="quarter" idx="2"/>
          </p:nvPr>
        </p:nvSpPr>
        <p:spPr/>
        <p:txBody>
          <a:bodyPr/>
          <a:lstStyle/>
          <a:p>
            <a:pPr defTabSz="914400"/>
            <a:fld id="{86CB4B4D-7CA3-9044-876B-883B54F8677D}" type="slidenum">
              <a:rPr lang="uk-UA" smtClean="0"/>
              <a:pPr defTabSz="914400"/>
              <a:t>14</a:t>
            </a:fld>
            <a:endParaRPr lang="uk-UA" dirty="0"/>
          </a:p>
        </p:txBody>
      </p:sp>
      <p:sp>
        <p:nvSpPr>
          <p:cNvPr id="7" name="Content Placeholder 6">
            <a:extLst>
              <a:ext uri="{FF2B5EF4-FFF2-40B4-BE49-F238E27FC236}">
                <a16:creationId xmlns:a16="http://schemas.microsoft.com/office/drawing/2014/main" id="{13BAC033-8D32-4DA0-9D42-925C26C58D82}"/>
              </a:ext>
            </a:extLst>
          </p:cNvPr>
          <p:cNvSpPr>
            <a:spLocks noGrp="1"/>
          </p:cNvSpPr>
          <p:nvPr>
            <p:ph sz="quarter" idx="10"/>
          </p:nvPr>
        </p:nvSpPr>
        <p:spPr/>
        <p:txBody>
          <a:bodyPr/>
          <a:lstStyle/>
          <a:p>
            <a:r>
              <a:rPr lang="en-AU" dirty="0"/>
              <a:t>Alex Held (CSIRO, SDG AHT Co-lead and SIT Chair)</a:t>
            </a:r>
          </a:p>
          <a:p>
            <a:r>
              <a:rPr lang="en-AU" dirty="0"/>
              <a:t>Marc Paganini (ESA, SDH AHT Co-lead)</a:t>
            </a:r>
          </a:p>
          <a:p>
            <a:r>
              <a:rPr lang="en-AU" dirty="0"/>
              <a:t>Flora Kerblat (CSIRO, SDG AHT Executive Secretary and SIT Chair team)</a:t>
            </a:r>
          </a:p>
          <a:p>
            <a:pPr marL="0" indent="0">
              <a:buNone/>
            </a:pPr>
            <a:endParaRPr lang="en-AU" dirty="0"/>
          </a:p>
          <a:p>
            <a:pPr marL="0" indent="0">
              <a:buNone/>
            </a:pPr>
            <a:r>
              <a:rPr lang="en-AU" dirty="0"/>
              <a:t>Please contact us: </a:t>
            </a:r>
            <a:r>
              <a:rPr lang="en-AU" dirty="0">
                <a:hlinkClick r:id="rId2"/>
              </a:rPr>
              <a:t>sdg-leads@lists.ceos.org</a:t>
            </a:r>
            <a:r>
              <a:rPr lang="en-AU" dirty="0"/>
              <a:t> </a:t>
            </a:r>
          </a:p>
        </p:txBody>
      </p:sp>
      <p:sp>
        <p:nvSpPr>
          <p:cNvPr id="8" name="Content Placeholder 7">
            <a:extLst>
              <a:ext uri="{FF2B5EF4-FFF2-40B4-BE49-F238E27FC236}">
                <a16:creationId xmlns:a16="http://schemas.microsoft.com/office/drawing/2014/main" id="{416F9971-8CB4-4417-BE44-A63B5CBB3E5B}"/>
              </a:ext>
            </a:extLst>
          </p:cNvPr>
          <p:cNvSpPr>
            <a:spLocks noGrp="1"/>
          </p:cNvSpPr>
          <p:nvPr>
            <p:ph sz="quarter" idx="11"/>
          </p:nvPr>
        </p:nvSpPr>
        <p:spPr/>
        <p:txBody>
          <a:bodyPr/>
          <a:lstStyle/>
          <a:p>
            <a:r>
              <a:rPr lang="en-AU" dirty="0"/>
              <a:t>THANK YOU</a:t>
            </a:r>
          </a:p>
        </p:txBody>
      </p:sp>
    </p:spTree>
    <p:extLst>
      <p:ext uri="{BB962C8B-B14F-4D97-AF65-F5344CB8AC3E}">
        <p14:creationId xmlns:p14="http://schemas.microsoft.com/office/powerpoint/2010/main" val="29036610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600200"/>
            <a:ext cx="8153400" cy="4724400"/>
          </a:xfrm>
        </p:spPr>
        <p:txBody>
          <a:bodyPr/>
          <a:lstStyle/>
          <a:p>
            <a:pPr>
              <a:spcBef>
                <a:spcPts val="600"/>
              </a:spcBef>
              <a:spcAft>
                <a:spcPts val="600"/>
              </a:spcAft>
            </a:pPr>
            <a:r>
              <a:rPr lang="en-US" sz="1400" dirty="0"/>
              <a:t>Presenters should name their files using the following convention:</a:t>
            </a:r>
          </a:p>
          <a:p>
            <a:pPr lvl="1">
              <a:spcBef>
                <a:spcPts val="600"/>
              </a:spcBef>
              <a:spcAft>
                <a:spcPts val="600"/>
              </a:spcAft>
            </a:pPr>
            <a:r>
              <a:rPr lang="en-US" sz="1400" dirty="0"/>
              <a:t>AgendaItemNumber_LastName_Subject_Version.pptx </a:t>
            </a:r>
            <a:r>
              <a:rPr lang="en-US" sz="1400" i="1" dirty="0"/>
              <a:t>(e.g., 1.5_Holloway_Communications_v2.pptx)</a:t>
            </a:r>
          </a:p>
          <a:p>
            <a:pPr>
              <a:spcBef>
                <a:spcPts val="600"/>
              </a:spcBef>
              <a:spcAft>
                <a:spcPts val="600"/>
              </a:spcAft>
            </a:pPr>
            <a:r>
              <a:rPr lang="en-US" sz="1400" b="1" i="1" dirty="0"/>
              <a:t>Reporting to support discussion or decision is encouraged</a:t>
            </a:r>
            <a:r>
              <a:rPr lang="en-US" sz="1400" dirty="0"/>
              <a:t>, but historical context and detailed reporting should be provided as pre-meeting reading material or in background slides.</a:t>
            </a:r>
          </a:p>
          <a:p>
            <a:pPr>
              <a:spcBef>
                <a:spcPts val="600"/>
              </a:spcBef>
              <a:spcAft>
                <a:spcPts val="600"/>
              </a:spcAft>
            </a:pPr>
            <a:r>
              <a:rPr lang="en-US" sz="1400" dirty="0"/>
              <a:t>Materials should explicitly highlight the decisions, endorsements, outcomes, or actions you are seeking at Plenary. The more explicit you are with the required actions, the better. Do feel free to propose draft action text for consideration – it may be revised, but will help with the efficient preparation of the Plenary actions record.</a:t>
            </a:r>
          </a:p>
          <a:p>
            <a:pPr>
              <a:spcBef>
                <a:spcPts val="600"/>
              </a:spcBef>
              <a:spcAft>
                <a:spcPts val="600"/>
              </a:spcAft>
            </a:pPr>
            <a:r>
              <a:rPr lang="en-US" sz="1400" dirty="0"/>
              <a:t>Materials should be sent to </a:t>
            </a:r>
            <a:r>
              <a:rPr lang="en-US" sz="1400" dirty="0">
                <a:hlinkClick r:id="rId2"/>
              </a:rPr>
              <a:t>matthew@symbioscomms.com</a:t>
            </a:r>
            <a:r>
              <a:rPr lang="en-US" sz="1400" dirty="0"/>
              <a:t> and </a:t>
            </a:r>
            <a:r>
              <a:rPr lang="en-US" sz="1400" dirty="0">
                <a:hlinkClick r:id="rId3"/>
              </a:rPr>
              <a:t>kim.e.holloway@nasa.gov</a:t>
            </a:r>
            <a:endParaRPr lang="en-US" sz="1400" dirty="0"/>
          </a:p>
          <a:p>
            <a:pPr lvl="1">
              <a:spcBef>
                <a:spcPts val="600"/>
              </a:spcBef>
              <a:spcAft>
                <a:spcPts val="600"/>
              </a:spcAft>
            </a:pPr>
            <a:r>
              <a:rPr lang="en-US" sz="1400" b="1" dirty="0"/>
              <a:t>Documents for endorsement: </a:t>
            </a:r>
            <a:r>
              <a:rPr lang="en-US" sz="1400" dirty="0"/>
              <a:t>no later than </a:t>
            </a:r>
            <a:r>
              <a:rPr lang="en-AU" sz="1400" b="1" u="sng" dirty="0"/>
              <a:t>October 1</a:t>
            </a:r>
            <a:endParaRPr lang="en-US" sz="1400" b="1" u="sng" dirty="0"/>
          </a:p>
          <a:p>
            <a:pPr lvl="1">
              <a:spcBef>
                <a:spcPts val="600"/>
              </a:spcBef>
              <a:spcAft>
                <a:spcPts val="600"/>
              </a:spcAft>
            </a:pPr>
            <a:r>
              <a:rPr lang="en-US" sz="1400" b="1" dirty="0"/>
              <a:t>Presentations: </a:t>
            </a:r>
            <a:r>
              <a:rPr lang="en-US" sz="1400" dirty="0"/>
              <a:t>no later than </a:t>
            </a:r>
            <a:r>
              <a:rPr lang="en-AU" sz="1400" b="1" u="sng" dirty="0"/>
              <a:t>October 8</a:t>
            </a:r>
            <a:endParaRPr lang="en-US" sz="1400" b="1" u="sng"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2</a:t>
            </a:fld>
            <a:endParaRPr lang="uk-UA" dirty="0"/>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Presenter Guidance</a:t>
            </a:r>
          </a:p>
        </p:txBody>
      </p:sp>
    </p:spTree>
    <p:extLst>
      <p:ext uri="{BB962C8B-B14F-4D97-AF65-F5344CB8AC3E}">
        <p14:creationId xmlns:p14="http://schemas.microsoft.com/office/powerpoint/2010/main" val="197432378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1EEB5C-760B-4637-9CE2-0EE98CBBF2EE}"/>
              </a:ext>
            </a:extLst>
          </p:cNvPr>
          <p:cNvSpPr>
            <a:spLocks noGrp="1"/>
          </p:cNvSpPr>
          <p:nvPr>
            <p:ph type="sldNum" sz="quarter" idx="2"/>
          </p:nvPr>
        </p:nvSpPr>
        <p:spPr/>
        <p:txBody>
          <a:bodyPr/>
          <a:lstStyle/>
          <a:p>
            <a:pPr defTabSz="914400"/>
            <a:fld id="{86CB4B4D-7CA3-9044-876B-883B54F8677D}" type="slidenum">
              <a:rPr lang="uk-UA" smtClean="0"/>
              <a:pPr defTabSz="914400"/>
              <a:t>3</a:t>
            </a:fld>
            <a:endParaRPr lang="uk-UA" dirty="0"/>
          </a:p>
        </p:txBody>
      </p:sp>
      <p:sp>
        <p:nvSpPr>
          <p:cNvPr id="3" name="Content Placeholder 2">
            <a:extLst>
              <a:ext uri="{FF2B5EF4-FFF2-40B4-BE49-F238E27FC236}">
                <a16:creationId xmlns:a16="http://schemas.microsoft.com/office/drawing/2014/main" id="{F241A29A-F1A4-4155-8B7A-2B7334B5F3BC}"/>
              </a:ext>
            </a:extLst>
          </p:cNvPr>
          <p:cNvSpPr>
            <a:spLocks noGrp="1"/>
          </p:cNvSpPr>
          <p:nvPr>
            <p:ph sz="quarter" idx="10"/>
          </p:nvPr>
        </p:nvSpPr>
        <p:spPr>
          <a:xfrm>
            <a:off x="152400" y="1524000"/>
            <a:ext cx="8915400" cy="4724400"/>
          </a:xfrm>
        </p:spPr>
        <p:txBody>
          <a:bodyPr/>
          <a:lstStyle/>
          <a:p>
            <a:r>
              <a:rPr lang="en-AU" dirty="0"/>
              <a:t>Be granted another year (with the same leadership or not)</a:t>
            </a:r>
          </a:p>
          <a:p>
            <a:r>
              <a:rPr lang="en-AU" dirty="0"/>
              <a:t>With adequate support from CEOS Agencies</a:t>
            </a:r>
          </a:p>
          <a:p>
            <a:r>
              <a:rPr lang="en-AU" dirty="0"/>
              <a:t>To organise ourselves with dedicated sub-teams on streamlined activities</a:t>
            </a:r>
          </a:p>
          <a:p>
            <a:r>
              <a:rPr lang="en-AU" dirty="0"/>
              <a:t>To be skilled to fulfil our objectives for 2020 and beyond</a:t>
            </a:r>
          </a:p>
        </p:txBody>
      </p:sp>
      <p:sp>
        <p:nvSpPr>
          <p:cNvPr id="4" name="Content Placeholder 3">
            <a:extLst>
              <a:ext uri="{FF2B5EF4-FFF2-40B4-BE49-F238E27FC236}">
                <a16:creationId xmlns:a16="http://schemas.microsoft.com/office/drawing/2014/main" id="{D9750AE9-145E-4D4F-BE2C-48806015403B}"/>
              </a:ext>
            </a:extLst>
          </p:cNvPr>
          <p:cNvSpPr>
            <a:spLocks noGrp="1"/>
          </p:cNvSpPr>
          <p:nvPr>
            <p:ph sz="quarter" idx="11"/>
          </p:nvPr>
        </p:nvSpPr>
        <p:spPr/>
        <p:txBody>
          <a:bodyPr/>
          <a:lstStyle/>
          <a:p>
            <a:r>
              <a:rPr lang="en-AU" dirty="0"/>
              <a:t>SDG AHT objectives at Plenary 33</a:t>
            </a:r>
          </a:p>
        </p:txBody>
      </p:sp>
      <p:pic>
        <p:nvPicPr>
          <p:cNvPr id="1028" name="Picture 4" descr="Image result for team continuation leadership">
            <a:extLst>
              <a:ext uri="{FF2B5EF4-FFF2-40B4-BE49-F238E27FC236}">
                <a16:creationId xmlns:a16="http://schemas.microsoft.com/office/drawing/2014/main" id="{436918DB-87DE-4D22-A6EC-9BECCB7BA1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429000"/>
            <a:ext cx="4927904"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68147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2D9F1E-0357-F24A-BDD0-DD954DC215AC}"/>
              </a:ext>
            </a:extLst>
          </p:cNvPr>
          <p:cNvSpPr>
            <a:spLocks noGrp="1"/>
          </p:cNvSpPr>
          <p:nvPr>
            <p:ph type="sldNum" sz="quarter" idx="4294967295"/>
          </p:nvPr>
        </p:nvSpPr>
        <p:spPr>
          <a:xfrm>
            <a:off x="8763000" y="6629400"/>
            <a:ext cx="304800" cy="187285"/>
          </a:xfrm>
        </p:spPr>
        <p:txBody>
          <a:bodyPr/>
          <a:lstStyle/>
          <a:p>
            <a:pPr defTabSz="914400"/>
            <a:fld id="{86CB4B4D-7CA3-9044-876B-883B54F8677D}" type="slidenum">
              <a:rPr lang="uk-UA" smtClean="0"/>
              <a:pPr defTabSz="914400"/>
              <a:t>4</a:t>
            </a:fld>
            <a:endParaRPr lang="uk-UA" dirty="0"/>
          </a:p>
        </p:txBody>
      </p:sp>
      <p:sp>
        <p:nvSpPr>
          <p:cNvPr id="4" name="Content Placeholder 3">
            <a:extLst>
              <a:ext uri="{FF2B5EF4-FFF2-40B4-BE49-F238E27FC236}">
                <a16:creationId xmlns:a16="http://schemas.microsoft.com/office/drawing/2014/main" id="{78B163B6-507E-8640-AEF5-099E562E0219}"/>
              </a:ext>
            </a:extLst>
          </p:cNvPr>
          <p:cNvSpPr>
            <a:spLocks noGrp="1"/>
          </p:cNvSpPr>
          <p:nvPr>
            <p:ph sz="quarter" idx="11"/>
          </p:nvPr>
        </p:nvSpPr>
        <p:spPr>
          <a:xfrm>
            <a:off x="2057400" y="304800"/>
            <a:ext cx="5486400" cy="533400"/>
          </a:xfrm>
        </p:spPr>
        <p:txBody>
          <a:bodyPr anchor="ctr"/>
          <a:lstStyle/>
          <a:p>
            <a:pPr algn="l"/>
            <a:r>
              <a:rPr lang="en-US" b="1" dirty="0"/>
              <a:t>Status of SDG-AHT deliverables </a:t>
            </a:r>
            <a:br>
              <a:rPr lang="en-US" dirty="0"/>
            </a:br>
            <a:r>
              <a:rPr lang="en-US" dirty="0"/>
              <a:t>CEOS Work Plan (2019-2021)</a:t>
            </a:r>
          </a:p>
        </p:txBody>
      </p:sp>
      <p:graphicFrame>
        <p:nvGraphicFramePr>
          <p:cNvPr id="5" name="Table 4">
            <a:extLst>
              <a:ext uri="{FF2B5EF4-FFF2-40B4-BE49-F238E27FC236}">
                <a16:creationId xmlns:a16="http://schemas.microsoft.com/office/drawing/2014/main" id="{4227626B-A033-9C44-8802-986B8E8AFF20}"/>
              </a:ext>
            </a:extLst>
          </p:cNvPr>
          <p:cNvGraphicFramePr>
            <a:graphicFrameLocks noGrp="1"/>
          </p:cNvGraphicFramePr>
          <p:nvPr>
            <p:extLst>
              <p:ext uri="{D42A27DB-BD31-4B8C-83A1-F6EECF244321}">
                <p14:modId xmlns:p14="http://schemas.microsoft.com/office/powerpoint/2010/main" val="2295109044"/>
              </p:ext>
            </p:extLst>
          </p:nvPr>
        </p:nvGraphicFramePr>
        <p:xfrm>
          <a:off x="304800" y="1368829"/>
          <a:ext cx="8458200" cy="5150504"/>
        </p:xfrm>
        <a:graphic>
          <a:graphicData uri="http://schemas.openxmlformats.org/drawingml/2006/table">
            <a:tbl>
              <a:tblPr firstRow="1" firstCol="1" bandRow="1">
                <a:tableStyleId>{B301B821-A1FF-4177-AEE7-76D212191A09}</a:tableStyleId>
              </a:tblPr>
              <a:tblGrid>
                <a:gridCol w="698692">
                  <a:extLst>
                    <a:ext uri="{9D8B030D-6E8A-4147-A177-3AD203B41FA5}">
                      <a16:colId xmlns:a16="http://schemas.microsoft.com/office/drawing/2014/main" val="4077567394"/>
                    </a:ext>
                  </a:extLst>
                </a:gridCol>
                <a:gridCol w="2818132">
                  <a:extLst>
                    <a:ext uri="{9D8B030D-6E8A-4147-A177-3AD203B41FA5}">
                      <a16:colId xmlns:a16="http://schemas.microsoft.com/office/drawing/2014/main" val="2755959676"/>
                    </a:ext>
                  </a:extLst>
                </a:gridCol>
                <a:gridCol w="847093">
                  <a:extLst>
                    <a:ext uri="{9D8B030D-6E8A-4147-A177-3AD203B41FA5}">
                      <a16:colId xmlns:a16="http://schemas.microsoft.com/office/drawing/2014/main" val="3756664609"/>
                    </a:ext>
                  </a:extLst>
                </a:gridCol>
                <a:gridCol w="847093">
                  <a:extLst>
                    <a:ext uri="{9D8B030D-6E8A-4147-A177-3AD203B41FA5}">
                      <a16:colId xmlns:a16="http://schemas.microsoft.com/office/drawing/2014/main" val="1024708935"/>
                    </a:ext>
                  </a:extLst>
                </a:gridCol>
                <a:gridCol w="1341231">
                  <a:extLst>
                    <a:ext uri="{9D8B030D-6E8A-4147-A177-3AD203B41FA5}">
                      <a16:colId xmlns:a16="http://schemas.microsoft.com/office/drawing/2014/main" val="20004"/>
                    </a:ext>
                  </a:extLst>
                </a:gridCol>
                <a:gridCol w="1905959">
                  <a:extLst>
                    <a:ext uri="{9D8B030D-6E8A-4147-A177-3AD203B41FA5}">
                      <a16:colId xmlns:a16="http://schemas.microsoft.com/office/drawing/2014/main" val="858442548"/>
                    </a:ext>
                  </a:extLst>
                </a:gridCol>
              </a:tblGrid>
              <a:tr h="499984">
                <a:tc>
                  <a:txBody>
                    <a:bodyPr/>
                    <a:lstStyle/>
                    <a:p>
                      <a:pPr algn="ctr"/>
                      <a:r>
                        <a:rPr lang="en-US" sz="1400" dirty="0"/>
                        <a:t>#</a:t>
                      </a:r>
                      <a:endParaRPr lang="en-US" sz="1400" b="1" dirty="0">
                        <a:latin typeface="+mj-ea"/>
                        <a:ea typeface="+mj-ea"/>
                      </a:endParaRPr>
                    </a:p>
                  </a:txBody>
                  <a:tcPr anchor="ctr">
                    <a:solidFill>
                      <a:schemeClr val="accent1">
                        <a:lumMod val="75000"/>
                      </a:schemeClr>
                    </a:solidFill>
                  </a:tcPr>
                </a:tc>
                <a:tc>
                  <a:txBody>
                    <a:bodyPr/>
                    <a:lstStyle/>
                    <a:p>
                      <a:pPr algn="ctr"/>
                      <a:r>
                        <a:rPr lang="en-US" sz="1400" dirty="0"/>
                        <a:t>Objective/Deliverable</a:t>
                      </a:r>
                      <a:endParaRPr lang="en-US" sz="1400" b="1" dirty="0">
                        <a:latin typeface="+mj-ea"/>
                        <a:ea typeface="+mj-ea"/>
                      </a:endParaRPr>
                    </a:p>
                  </a:txBody>
                  <a:tcPr anchor="ctr">
                    <a:solidFill>
                      <a:schemeClr val="accent1">
                        <a:lumMod val="75000"/>
                      </a:schemeClr>
                    </a:solidFill>
                  </a:tcPr>
                </a:tc>
                <a:tc>
                  <a:txBody>
                    <a:bodyPr/>
                    <a:lstStyle/>
                    <a:p>
                      <a:pPr algn="ctr"/>
                      <a:r>
                        <a:rPr lang="en-US" sz="1400" b="1" dirty="0">
                          <a:solidFill>
                            <a:schemeClr val="lt1"/>
                          </a:solidFill>
                          <a:latin typeface="+mn-lt"/>
                          <a:ea typeface="+mn-ea"/>
                          <a:cs typeface="+mn-cs"/>
                          <a:sym typeface="Calibri"/>
                        </a:rPr>
                        <a:t>Due date</a:t>
                      </a:r>
                    </a:p>
                  </a:txBody>
                  <a:tcPr anchor="ctr">
                    <a:solidFill>
                      <a:schemeClr val="accent1">
                        <a:lumMod val="75000"/>
                      </a:schemeClr>
                    </a:solidFill>
                  </a:tcPr>
                </a:tc>
                <a:tc>
                  <a:txBody>
                    <a:bodyPr/>
                    <a:lstStyle/>
                    <a:p>
                      <a:pPr algn="ctr"/>
                      <a:r>
                        <a:rPr lang="en-US" sz="1400" b="1" dirty="0">
                          <a:solidFill>
                            <a:schemeClr val="lt1"/>
                          </a:solidFill>
                          <a:latin typeface="+mn-lt"/>
                          <a:ea typeface="+mn-ea"/>
                          <a:cs typeface="+mn-cs"/>
                          <a:sym typeface="Calibri"/>
                        </a:rPr>
                        <a:t>Leading agency</a:t>
                      </a:r>
                    </a:p>
                  </a:txBody>
                  <a:tcPr anchor="ctr">
                    <a:solidFill>
                      <a:schemeClr val="accent1">
                        <a:lumMod val="75000"/>
                      </a:schemeClr>
                    </a:solidFill>
                  </a:tcPr>
                </a:tc>
                <a:tc>
                  <a:txBody>
                    <a:bodyPr/>
                    <a:lstStyle/>
                    <a:p>
                      <a:pPr algn="ctr"/>
                      <a:r>
                        <a:rPr lang="en-US" sz="1400" b="1" dirty="0">
                          <a:solidFill>
                            <a:schemeClr val="lt1"/>
                          </a:solidFill>
                          <a:latin typeface="+mn-lt"/>
                          <a:ea typeface="+mn-ea"/>
                          <a:cs typeface="+mn-cs"/>
                          <a:sym typeface="Calibri"/>
                        </a:rPr>
                        <a:t>Main</a:t>
                      </a:r>
                      <a:br>
                        <a:rPr lang="en-US" sz="1400" b="1" dirty="0">
                          <a:solidFill>
                            <a:schemeClr val="lt1"/>
                          </a:solidFill>
                          <a:latin typeface="+mn-lt"/>
                          <a:ea typeface="+mn-ea"/>
                          <a:cs typeface="+mn-cs"/>
                          <a:sym typeface="Calibri"/>
                        </a:rPr>
                      </a:br>
                      <a:r>
                        <a:rPr lang="en-US" sz="1400" b="1" dirty="0">
                          <a:solidFill>
                            <a:schemeClr val="lt1"/>
                          </a:solidFill>
                          <a:latin typeface="+mn-lt"/>
                          <a:ea typeface="+mn-ea"/>
                          <a:cs typeface="+mn-cs"/>
                          <a:sym typeface="Calibri"/>
                        </a:rPr>
                        <a:t>Contributors</a:t>
                      </a:r>
                    </a:p>
                  </a:txBody>
                  <a:tcPr anchor="ctr">
                    <a:solidFill>
                      <a:schemeClr val="accent1">
                        <a:lumMod val="75000"/>
                      </a:schemeClr>
                    </a:solidFill>
                  </a:tcPr>
                </a:tc>
                <a:tc>
                  <a:txBody>
                    <a:bodyPr/>
                    <a:lstStyle/>
                    <a:p>
                      <a:pPr algn="ctr"/>
                      <a:r>
                        <a:rPr lang="en-US" sz="1400" b="1" dirty="0">
                          <a:solidFill>
                            <a:schemeClr val="lt1"/>
                          </a:solidFill>
                          <a:latin typeface="+mn-lt"/>
                          <a:ea typeface="+mn-ea"/>
                          <a:cs typeface="+mn-cs"/>
                          <a:sym typeface="Calibri"/>
                        </a:rPr>
                        <a:t>Status</a:t>
                      </a:r>
                    </a:p>
                  </a:txBody>
                  <a:tcPr anchor="ctr">
                    <a:solidFill>
                      <a:schemeClr val="accent1">
                        <a:lumMod val="75000"/>
                      </a:schemeClr>
                    </a:solidFill>
                  </a:tcPr>
                </a:tc>
                <a:extLst>
                  <a:ext uri="{0D108BD9-81ED-4DB2-BD59-A6C34878D82A}">
                    <a16:rowId xmlns:a16="http://schemas.microsoft.com/office/drawing/2014/main" val="1493381279"/>
                  </a:ext>
                </a:extLst>
              </a:tr>
              <a:tr h="690594">
                <a:tc>
                  <a:txBody>
                    <a:bodyPr/>
                    <a:lstStyle/>
                    <a:p>
                      <a:pPr algn="ctr">
                        <a:spcBef>
                          <a:spcPts val="300"/>
                        </a:spcBef>
                        <a:spcAft>
                          <a:spcPts val="300"/>
                        </a:spcAft>
                      </a:pPr>
                      <a:r>
                        <a:rPr lang="en-US" sz="1200" b="1" dirty="0">
                          <a:solidFill>
                            <a:schemeClr val="dk1"/>
                          </a:solidFill>
                          <a:latin typeface="+mj-ea"/>
                          <a:ea typeface="+mj-ea"/>
                          <a:cs typeface="+mn-cs"/>
                          <a:sym typeface="Calibri"/>
                        </a:rPr>
                        <a:t>SDG-2</a:t>
                      </a:r>
                    </a:p>
                  </a:txBody>
                  <a:tcPr anchor="ctr"/>
                </a:tc>
                <a:tc>
                  <a:txBody>
                    <a:bodyPr/>
                    <a:lstStyle/>
                    <a:p>
                      <a:pPr algn="l">
                        <a:spcBef>
                          <a:spcPts val="300"/>
                        </a:spcBef>
                        <a:spcAft>
                          <a:spcPts val="300"/>
                        </a:spcAft>
                      </a:pPr>
                      <a:r>
                        <a:rPr lang="en-US" sz="1200" b="0" dirty="0">
                          <a:latin typeface="+mj-ea"/>
                          <a:ea typeface="+mj-ea"/>
                        </a:rPr>
                        <a:t>Compile and maintain a </a:t>
                      </a:r>
                      <a:r>
                        <a:rPr lang="en-US" sz="1200" b="1" dirty="0">
                          <a:latin typeface="+mj-ea"/>
                          <a:ea typeface="+mj-ea"/>
                        </a:rPr>
                        <a:t>compendium of CEOS Agencies engagement</a:t>
                      </a:r>
                      <a:r>
                        <a:rPr lang="en-US" sz="1200" b="0" dirty="0">
                          <a:latin typeface="+mj-ea"/>
                          <a:ea typeface="+mj-ea"/>
                        </a:rPr>
                        <a:t> on SDGs</a:t>
                      </a:r>
                    </a:p>
                  </a:txBody>
                  <a:tcPr anchor="ctr"/>
                </a:tc>
                <a:tc>
                  <a:txBody>
                    <a:bodyPr/>
                    <a:lstStyle/>
                    <a:p>
                      <a:pPr algn="ctr">
                        <a:spcBef>
                          <a:spcPts val="300"/>
                        </a:spcBef>
                        <a:spcAft>
                          <a:spcPts val="300"/>
                        </a:spcAft>
                      </a:pPr>
                      <a:r>
                        <a:rPr lang="en-US" sz="1200" b="0" dirty="0">
                          <a:latin typeface="+mj-ea"/>
                          <a:ea typeface="+mj-ea"/>
                        </a:rPr>
                        <a:t>Q2 2019</a:t>
                      </a:r>
                    </a:p>
                  </a:txBody>
                  <a:tcPr anchor="ctr"/>
                </a:tc>
                <a:tc>
                  <a:txBody>
                    <a:bodyPr/>
                    <a:lstStyle/>
                    <a:p>
                      <a:pPr algn="ctr">
                        <a:spcBef>
                          <a:spcPts val="300"/>
                        </a:spcBef>
                        <a:spcAft>
                          <a:spcPts val="300"/>
                        </a:spcAft>
                      </a:pPr>
                      <a:r>
                        <a:rPr lang="en-US" sz="1200" b="0" dirty="0">
                          <a:solidFill>
                            <a:schemeClr val="tx1"/>
                          </a:solidFill>
                          <a:latin typeface="+mj-ea"/>
                          <a:ea typeface="+mn-ea"/>
                          <a:cs typeface="+mn-cs"/>
                          <a:sym typeface="Calibri"/>
                        </a:rPr>
                        <a:t>CSIRO</a:t>
                      </a:r>
                      <a:endParaRPr lang="en-US" sz="1200" b="0" dirty="0">
                        <a:solidFill>
                          <a:schemeClr val="tx1"/>
                        </a:solidFill>
                        <a:latin typeface="+mj-ea"/>
                        <a:ea typeface="+mj-ea"/>
                      </a:endParaRPr>
                    </a:p>
                  </a:txBody>
                  <a:tcPr anchor="ctr"/>
                </a:tc>
                <a:tc>
                  <a:txBody>
                    <a:bodyPr/>
                    <a:lstStyle/>
                    <a:p>
                      <a:pPr algn="ctr">
                        <a:spcBef>
                          <a:spcPts val="300"/>
                        </a:spcBef>
                        <a:spcAft>
                          <a:spcPts val="300"/>
                        </a:spcAft>
                      </a:pPr>
                      <a:r>
                        <a:rPr lang="en-US" sz="1200" b="0" dirty="0">
                          <a:solidFill>
                            <a:schemeClr val="tx1"/>
                          </a:solidFill>
                          <a:latin typeface="+mj-ea"/>
                          <a:ea typeface="+mj-ea"/>
                        </a:rPr>
                        <a:t>All CEOS Agencies</a:t>
                      </a:r>
                      <a:br>
                        <a:rPr lang="en-US" sz="1200" b="0" dirty="0">
                          <a:solidFill>
                            <a:schemeClr val="tx1"/>
                          </a:solidFill>
                          <a:latin typeface="+mj-ea"/>
                          <a:ea typeface="+mj-ea"/>
                        </a:rPr>
                      </a:br>
                      <a:r>
                        <a:rPr lang="en-US" sz="1200" b="0" dirty="0">
                          <a:solidFill>
                            <a:schemeClr val="tx1"/>
                          </a:solidFill>
                          <a:latin typeface="+mj-ea"/>
                          <a:ea typeface="+mj-ea"/>
                        </a:rPr>
                        <a:t>(11 so far)</a:t>
                      </a:r>
                    </a:p>
                  </a:txBody>
                  <a:tcPr anchor="ctr"/>
                </a:tc>
                <a:tc>
                  <a:txBody>
                    <a:bodyPr/>
                    <a:lstStyle/>
                    <a:p>
                      <a:pPr algn="ctr">
                        <a:spcBef>
                          <a:spcPts val="300"/>
                        </a:spcBef>
                        <a:spcAft>
                          <a:spcPts val="300"/>
                        </a:spcAft>
                      </a:pPr>
                      <a:r>
                        <a:rPr lang="en-US" sz="1100" b="1" dirty="0">
                          <a:solidFill>
                            <a:schemeClr val="tx1"/>
                          </a:solidFill>
                          <a:latin typeface="+mj-ea"/>
                          <a:ea typeface="+mj-ea"/>
                        </a:rPr>
                        <a:t>Completed</a:t>
                      </a:r>
                      <a:br>
                        <a:rPr lang="en-US" sz="1100" b="0" dirty="0">
                          <a:solidFill>
                            <a:schemeClr val="tx1"/>
                          </a:solidFill>
                          <a:latin typeface="+mj-ea"/>
                          <a:ea typeface="+mj-ea"/>
                        </a:rPr>
                      </a:br>
                      <a:r>
                        <a:rPr lang="en-US" sz="1100" b="0" dirty="0">
                          <a:solidFill>
                            <a:schemeClr val="tx1"/>
                          </a:solidFill>
                          <a:latin typeface="+mj-ea"/>
                          <a:ea typeface="+mj-ea"/>
                        </a:rPr>
                        <a:t>(to be updated when needed)</a:t>
                      </a:r>
                    </a:p>
                  </a:txBody>
                  <a:tcPr anchor="ctr">
                    <a:solidFill>
                      <a:schemeClr val="accent1">
                        <a:lumMod val="40000"/>
                        <a:lumOff val="60000"/>
                      </a:schemeClr>
                    </a:solidFill>
                  </a:tcPr>
                </a:tc>
                <a:extLst>
                  <a:ext uri="{0D108BD9-81ED-4DB2-BD59-A6C34878D82A}">
                    <a16:rowId xmlns:a16="http://schemas.microsoft.com/office/drawing/2014/main" val="2309119370"/>
                  </a:ext>
                </a:extLst>
              </a:tr>
              <a:tr h="871527">
                <a:tc>
                  <a:txBody>
                    <a:bodyPr/>
                    <a:lstStyle/>
                    <a:p>
                      <a:pPr algn="ctr">
                        <a:spcBef>
                          <a:spcPts val="300"/>
                        </a:spcBef>
                        <a:spcAft>
                          <a:spcPts val="300"/>
                        </a:spcAft>
                      </a:pPr>
                      <a:r>
                        <a:rPr lang="en-US" sz="1200" b="1" dirty="0">
                          <a:latin typeface="+mj-ea"/>
                          <a:ea typeface="+mj-ea"/>
                        </a:rPr>
                        <a:t>SDG-3</a:t>
                      </a:r>
                    </a:p>
                  </a:txBody>
                  <a:tcPr anchor="ctr"/>
                </a:tc>
                <a:tc>
                  <a:txBody>
                    <a:bodyPr/>
                    <a:lstStyle/>
                    <a:p>
                      <a:pPr algn="l">
                        <a:spcBef>
                          <a:spcPts val="300"/>
                        </a:spcBef>
                        <a:spcAft>
                          <a:spcPts val="300"/>
                        </a:spcAft>
                      </a:pPr>
                      <a:r>
                        <a:rPr lang="en-US" sz="1200" b="0" dirty="0">
                          <a:latin typeface="+mj-ea"/>
                          <a:ea typeface="+mj-ea"/>
                        </a:rPr>
                        <a:t>Review and assess the </a:t>
                      </a:r>
                      <a:r>
                        <a:rPr lang="en-US" sz="1200" b="1" dirty="0">
                          <a:latin typeface="+mj-ea"/>
                          <a:ea typeface="+mj-ea"/>
                        </a:rPr>
                        <a:t>relevance of EO to the SDG Targets and Indicators</a:t>
                      </a:r>
                      <a:r>
                        <a:rPr lang="en-US" sz="1200" b="0" dirty="0">
                          <a:latin typeface="+mj-ea"/>
                          <a:ea typeface="+mj-ea"/>
                        </a:rPr>
                        <a:t>. Produce a</a:t>
                      </a:r>
                      <a:r>
                        <a:rPr lang="en-US" sz="1200" b="0" baseline="0" dirty="0">
                          <a:latin typeface="+mj-ea"/>
                          <a:ea typeface="+mj-ea"/>
                        </a:rPr>
                        <a:t> technical compendium </a:t>
                      </a:r>
                      <a:r>
                        <a:rPr lang="en-US" sz="1200" b="0" dirty="0">
                          <a:latin typeface="+mj-ea"/>
                          <a:ea typeface="+mj-ea"/>
                        </a:rPr>
                        <a:t>and a policy brief</a:t>
                      </a:r>
                    </a:p>
                  </a:txBody>
                  <a:tcPr anchor="ctr"/>
                </a:tc>
                <a:tc>
                  <a:txBody>
                    <a:bodyPr/>
                    <a:lstStyle/>
                    <a:p>
                      <a:pPr algn="ctr">
                        <a:spcBef>
                          <a:spcPts val="300"/>
                        </a:spcBef>
                        <a:spcAft>
                          <a:spcPts val="300"/>
                        </a:spcAft>
                      </a:pPr>
                      <a:r>
                        <a:rPr lang="en-US" sz="1200" b="0" dirty="0">
                          <a:latin typeface="+mj-ea"/>
                          <a:ea typeface="+mj-ea"/>
                        </a:rPr>
                        <a:t>Q3 2019</a:t>
                      </a:r>
                    </a:p>
                  </a:txBody>
                  <a:tcPr anchor="ctr"/>
                </a:tc>
                <a:tc>
                  <a:txBody>
                    <a:bodyPr/>
                    <a:lstStyle/>
                    <a:p>
                      <a:pPr marL="0" marR="0" lvl="0" indent="0" algn="ctr" defTabSz="457200" eaLnBrk="1" fontAlgn="auto" latinLnBrk="0" hangingPunct="1">
                        <a:lnSpc>
                          <a:spcPct val="100000"/>
                        </a:lnSpc>
                        <a:spcBef>
                          <a:spcPts val="300"/>
                        </a:spcBef>
                        <a:spcAft>
                          <a:spcPts val="300"/>
                        </a:spcAft>
                        <a:buClrTx/>
                        <a:buSzTx/>
                        <a:buFontTx/>
                        <a:buNone/>
                        <a:tabLst/>
                        <a:defRPr/>
                      </a:pPr>
                      <a:r>
                        <a:rPr lang="en-US" sz="1200" b="0" dirty="0">
                          <a:solidFill>
                            <a:schemeClr val="tx1"/>
                          </a:solidFill>
                          <a:latin typeface="+mj-ea"/>
                          <a:ea typeface="+mn-ea"/>
                          <a:cs typeface="+mn-cs"/>
                          <a:sym typeface="Calibri"/>
                        </a:rPr>
                        <a:t>ESA</a:t>
                      </a:r>
                    </a:p>
                  </a:txBody>
                  <a:tcPr anchor="ctr"/>
                </a:tc>
                <a:tc>
                  <a:txBody>
                    <a:bodyPr/>
                    <a:lstStyle/>
                    <a:p>
                      <a:pPr algn="ctr">
                        <a:spcBef>
                          <a:spcPts val="300"/>
                        </a:spcBef>
                        <a:spcAft>
                          <a:spcPts val="300"/>
                        </a:spcAft>
                      </a:pPr>
                      <a:r>
                        <a:rPr lang="en-US" sz="1200" b="0" dirty="0">
                          <a:solidFill>
                            <a:schemeClr val="tx1"/>
                          </a:solidFill>
                          <a:latin typeface="+mj-ea"/>
                          <a:ea typeface="+mn-ea"/>
                          <a:cs typeface="+mn-cs"/>
                          <a:sym typeface="Calibri"/>
                        </a:rPr>
                        <a:t>CSIRO, NASA</a:t>
                      </a:r>
                      <a:endParaRPr lang="en-US" sz="1200" b="0" dirty="0">
                        <a:solidFill>
                          <a:schemeClr val="tx1"/>
                        </a:solidFill>
                        <a:latin typeface="+mj-ea"/>
                        <a:ea typeface="+mj-ea"/>
                      </a:endParaRPr>
                    </a:p>
                  </a:txBody>
                  <a:tcPr anchor="ctr"/>
                </a:tc>
                <a:tc>
                  <a:txBody>
                    <a:bodyPr/>
                    <a:lstStyle/>
                    <a:p>
                      <a:pPr algn="ctr">
                        <a:spcBef>
                          <a:spcPts val="300"/>
                        </a:spcBef>
                        <a:spcAft>
                          <a:spcPts val="300"/>
                        </a:spcAft>
                      </a:pPr>
                      <a:r>
                        <a:rPr lang="en-US" sz="1100" b="1" dirty="0">
                          <a:solidFill>
                            <a:schemeClr val="tx1"/>
                          </a:solidFill>
                          <a:latin typeface="+mj-ea"/>
                          <a:ea typeface="+mj-ea"/>
                        </a:rPr>
                        <a:t>Draft completed</a:t>
                      </a:r>
                      <a:br>
                        <a:rPr lang="en-US" sz="1100" b="0" dirty="0">
                          <a:solidFill>
                            <a:schemeClr val="tx1"/>
                          </a:solidFill>
                          <a:latin typeface="+mj-ea"/>
                          <a:ea typeface="+mj-ea"/>
                        </a:rPr>
                      </a:br>
                      <a:r>
                        <a:rPr lang="en-US" sz="1100" b="0" dirty="0">
                          <a:solidFill>
                            <a:schemeClr val="tx1"/>
                          </a:solidFill>
                          <a:latin typeface="+mj-ea"/>
                          <a:ea typeface="+mj-ea"/>
                        </a:rPr>
                        <a:t>(under review by SDG-AHT members)</a:t>
                      </a:r>
                    </a:p>
                  </a:txBody>
                  <a:tcPr anchor="ctr">
                    <a:solidFill>
                      <a:schemeClr val="accent1">
                        <a:lumMod val="40000"/>
                        <a:lumOff val="60000"/>
                      </a:schemeClr>
                    </a:solidFill>
                  </a:tcPr>
                </a:tc>
                <a:extLst>
                  <a:ext uri="{0D108BD9-81ED-4DB2-BD59-A6C34878D82A}">
                    <a16:rowId xmlns:a16="http://schemas.microsoft.com/office/drawing/2014/main" val="2185460627"/>
                  </a:ext>
                </a:extLst>
              </a:tr>
              <a:tr h="713576">
                <a:tc>
                  <a:txBody>
                    <a:bodyPr/>
                    <a:lstStyle/>
                    <a:p>
                      <a:pPr marL="0" marR="0" lvl="0" indent="0" algn="ctr" defTabSz="457200" eaLnBrk="1" fontAlgn="auto" latinLnBrk="0" hangingPunct="1">
                        <a:lnSpc>
                          <a:spcPct val="100000"/>
                        </a:lnSpc>
                        <a:spcBef>
                          <a:spcPts val="300"/>
                        </a:spcBef>
                        <a:spcAft>
                          <a:spcPts val="300"/>
                        </a:spcAft>
                        <a:buClrTx/>
                        <a:buSzTx/>
                        <a:buFontTx/>
                        <a:buNone/>
                        <a:tabLst/>
                        <a:defRPr/>
                      </a:pPr>
                      <a:r>
                        <a:rPr lang="en-US" sz="1200" b="1" dirty="0">
                          <a:solidFill>
                            <a:schemeClr val="dk1"/>
                          </a:solidFill>
                          <a:latin typeface="+mj-ea"/>
                          <a:ea typeface="+mn-ea"/>
                          <a:cs typeface="+mn-cs"/>
                          <a:sym typeface="Calibri"/>
                        </a:rPr>
                        <a:t>SDG-4</a:t>
                      </a:r>
                    </a:p>
                  </a:txBody>
                  <a:tcPr anchor="ctr"/>
                </a:tc>
                <a:tc>
                  <a:txBody>
                    <a:bodyPr/>
                    <a:lstStyle/>
                    <a:p>
                      <a:pPr algn="l">
                        <a:spcBef>
                          <a:spcPts val="300"/>
                        </a:spcBef>
                        <a:spcAft>
                          <a:spcPts val="300"/>
                        </a:spcAft>
                      </a:pPr>
                      <a:r>
                        <a:rPr lang="en-US" sz="1200" b="0" dirty="0">
                          <a:latin typeface="+mj-ea"/>
                          <a:ea typeface="+mj-ea"/>
                        </a:rPr>
                        <a:t>CEOS </a:t>
                      </a:r>
                      <a:r>
                        <a:rPr lang="en-US" sz="1200" b="1" dirty="0">
                          <a:latin typeface="+mj-ea"/>
                          <a:ea typeface="+mj-ea"/>
                        </a:rPr>
                        <a:t>engagement plan on SDGs</a:t>
                      </a:r>
                    </a:p>
                  </a:txBody>
                  <a:tcPr anchor="ctr"/>
                </a:tc>
                <a:tc>
                  <a:txBody>
                    <a:bodyPr/>
                    <a:lstStyle/>
                    <a:p>
                      <a:pPr algn="ctr">
                        <a:spcBef>
                          <a:spcPts val="300"/>
                        </a:spcBef>
                        <a:spcAft>
                          <a:spcPts val="300"/>
                        </a:spcAft>
                      </a:pPr>
                      <a:r>
                        <a:rPr lang="en-US" sz="1200" b="0" dirty="0">
                          <a:latin typeface="+mj-ea"/>
                          <a:ea typeface="+mj-ea"/>
                        </a:rPr>
                        <a:t>Q2 2019</a:t>
                      </a:r>
                    </a:p>
                  </a:txBody>
                  <a:tcPr anchor="ctr"/>
                </a:tc>
                <a:tc>
                  <a:txBody>
                    <a:bodyPr/>
                    <a:lstStyle/>
                    <a:p>
                      <a:pPr marL="0" marR="0" lvl="0" indent="0" algn="ctr" defTabSz="457200" eaLnBrk="1" fontAlgn="auto" latinLnBrk="0" hangingPunct="1">
                        <a:lnSpc>
                          <a:spcPct val="100000"/>
                        </a:lnSpc>
                        <a:spcBef>
                          <a:spcPts val="300"/>
                        </a:spcBef>
                        <a:spcAft>
                          <a:spcPts val="300"/>
                        </a:spcAft>
                        <a:buClrTx/>
                        <a:buSzTx/>
                        <a:buFontTx/>
                        <a:buNone/>
                        <a:tabLst/>
                        <a:defRPr/>
                      </a:pPr>
                      <a:r>
                        <a:rPr lang="en-US" sz="1200" b="0" dirty="0">
                          <a:solidFill>
                            <a:schemeClr val="tx1"/>
                          </a:solidFill>
                          <a:latin typeface="+mj-ea"/>
                          <a:ea typeface="+mn-ea"/>
                          <a:cs typeface="+mn-cs"/>
                          <a:sym typeface="Calibri"/>
                        </a:rPr>
                        <a:t>ESA</a:t>
                      </a:r>
                    </a:p>
                  </a:txBody>
                  <a:tcPr anchor="ctr"/>
                </a:tc>
                <a:tc>
                  <a:txBody>
                    <a:bodyPr/>
                    <a:lstStyle/>
                    <a:p>
                      <a:pPr algn="ctr">
                        <a:spcBef>
                          <a:spcPts val="300"/>
                        </a:spcBef>
                        <a:spcAft>
                          <a:spcPts val="300"/>
                        </a:spcAft>
                      </a:pPr>
                      <a:r>
                        <a:rPr lang="en-US" sz="1200" b="0" dirty="0">
                          <a:solidFill>
                            <a:schemeClr val="tx1"/>
                          </a:solidFill>
                          <a:latin typeface="+mj-ea"/>
                          <a:ea typeface="+mn-ea"/>
                          <a:cs typeface="+mn-cs"/>
                          <a:sym typeface="Calibri"/>
                        </a:rPr>
                        <a:t>CSIRO, NASA</a:t>
                      </a:r>
                      <a:endParaRPr lang="en-US" sz="1200" b="0" dirty="0">
                        <a:solidFill>
                          <a:schemeClr val="tx1"/>
                        </a:solidFill>
                        <a:latin typeface="+mj-ea"/>
                        <a:ea typeface="+mj-ea"/>
                      </a:endParaRPr>
                    </a:p>
                  </a:txBody>
                  <a:tcPr anchor="ctr"/>
                </a:tc>
                <a:tc>
                  <a:txBody>
                    <a:bodyPr/>
                    <a:lstStyle/>
                    <a:p>
                      <a:pPr algn="ctr">
                        <a:spcBef>
                          <a:spcPts val="300"/>
                        </a:spcBef>
                        <a:spcAft>
                          <a:spcPts val="300"/>
                        </a:spcAft>
                      </a:pPr>
                      <a:r>
                        <a:rPr lang="en-US" sz="1100" b="1" dirty="0">
                          <a:solidFill>
                            <a:schemeClr val="tx1"/>
                          </a:solidFill>
                          <a:latin typeface="+mj-ea"/>
                          <a:ea typeface="+mn-ea"/>
                          <a:cs typeface="+mn-cs"/>
                          <a:sym typeface="Calibri"/>
                        </a:rPr>
                        <a:t>New version Completed</a:t>
                      </a:r>
                      <a:r>
                        <a:rPr lang="en-US" sz="1100" b="0" dirty="0">
                          <a:solidFill>
                            <a:schemeClr val="tx1"/>
                          </a:solidFill>
                          <a:latin typeface="+mj-ea"/>
                          <a:ea typeface="+mn-ea"/>
                          <a:cs typeface="+mn-cs"/>
                          <a:sym typeface="Calibri"/>
                        </a:rPr>
                        <a:t> (to be reviewed after Plenary with updated information from Agencies)</a:t>
                      </a:r>
                    </a:p>
                  </a:txBody>
                  <a:tcPr anchor="ctr">
                    <a:solidFill>
                      <a:schemeClr val="accent1">
                        <a:lumMod val="40000"/>
                        <a:lumOff val="60000"/>
                      </a:schemeClr>
                    </a:solidFill>
                  </a:tcPr>
                </a:tc>
                <a:extLst>
                  <a:ext uri="{0D108BD9-81ED-4DB2-BD59-A6C34878D82A}">
                    <a16:rowId xmlns:a16="http://schemas.microsoft.com/office/drawing/2014/main" val="3742484676"/>
                  </a:ext>
                </a:extLst>
              </a:tr>
              <a:tr h="556589">
                <a:tc>
                  <a:txBody>
                    <a:bodyPr/>
                    <a:lstStyle/>
                    <a:p>
                      <a:pPr marL="0" marR="0" lvl="0" indent="0" algn="ctr" defTabSz="457200" eaLnBrk="1" fontAlgn="auto" latinLnBrk="0" hangingPunct="1">
                        <a:lnSpc>
                          <a:spcPct val="100000"/>
                        </a:lnSpc>
                        <a:spcBef>
                          <a:spcPts val="300"/>
                        </a:spcBef>
                        <a:spcAft>
                          <a:spcPts val="300"/>
                        </a:spcAft>
                        <a:buClrTx/>
                        <a:buSzTx/>
                        <a:buFontTx/>
                        <a:buNone/>
                        <a:tabLst/>
                        <a:defRPr/>
                      </a:pPr>
                      <a:r>
                        <a:rPr lang="en-US" sz="1200" b="1" dirty="0">
                          <a:solidFill>
                            <a:schemeClr val="dk1"/>
                          </a:solidFill>
                          <a:latin typeface="+mj-ea"/>
                          <a:ea typeface="+mn-ea"/>
                          <a:cs typeface="+mn-cs"/>
                          <a:sym typeface="Calibri"/>
                        </a:rPr>
                        <a:t>SDG-5</a:t>
                      </a:r>
                    </a:p>
                  </a:txBody>
                  <a:tcPr anchor="ctr"/>
                </a:tc>
                <a:tc>
                  <a:txBody>
                    <a:bodyPr/>
                    <a:lstStyle/>
                    <a:p>
                      <a:pPr algn="l">
                        <a:spcBef>
                          <a:spcPts val="300"/>
                        </a:spcBef>
                        <a:spcAft>
                          <a:spcPts val="300"/>
                        </a:spcAft>
                      </a:pPr>
                      <a:r>
                        <a:rPr lang="en-US" sz="1200" b="0" dirty="0" err="1">
                          <a:latin typeface="+mj-ea"/>
                          <a:ea typeface="+mj-ea"/>
                        </a:rPr>
                        <a:t>Analyse</a:t>
                      </a:r>
                      <a:r>
                        <a:rPr lang="en-US" sz="1200" b="0" dirty="0">
                          <a:latin typeface="+mj-ea"/>
                          <a:ea typeface="+mj-ea"/>
                        </a:rPr>
                        <a:t> the </a:t>
                      </a:r>
                      <a:r>
                        <a:rPr lang="en-US" sz="1200" b="1" dirty="0">
                          <a:latin typeface="+mj-ea"/>
                          <a:ea typeface="+mj-ea"/>
                        </a:rPr>
                        <a:t>SDG satellite data requirements</a:t>
                      </a:r>
                    </a:p>
                  </a:txBody>
                  <a:tcPr anchor="ctr"/>
                </a:tc>
                <a:tc>
                  <a:txBody>
                    <a:bodyPr/>
                    <a:lstStyle/>
                    <a:p>
                      <a:pPr algn="ctr">
                        <a:spcBef>
                          <a:spcPts val="300"/>
                        </a:spcBef>
                        <a:spcAft>
                          <a:spcPts val="300"/>
                        </a:spcAft>
                      </a:pPr>
                      <a:r>
                        <a:rPr lang="en-US" sz="1200" b="0" dirty="0">
                          <a:latin typeface="+mj-ea"/>
                          <a:ea typeface="+mj-ea"/>
                        </a:rPr>
                        <a:t>Q4 2019</a:t>
                      </a:r>
                    </a:p>
                  </a:txBody>
                  <a:tcPr anchor="ctr"/>
                </a:tc>
                <a:tc>
                  <a:txBody>
                    <a:bodyPr/>
                    <a:lstStyle/>
                    <a:p>
                      <a:pPr marL="0" marR="0" lvl="0" indent="0" algn="ctr" defTabSz="457200" eaLnBrk="1" fontAlgn="auto" latinLnBrk="0" hangingPunct="1">
                        <a:lnSpc>
                          <a:spcPct val="100000"/>
                        </a:lnSpc>
                        <a:spcBef>
                          <a:spcPts val="300"/>
                        </a:spcBef>
                        <a:spcAft>
                          <a:spcPts val="300"/>
                        </a:spcAft>
                        <a:buClrTx/>
                        <a:buSzTx/>
                        <a:buFontTx/>
                        <a:buNone/>
                        <a:tabLst/>
                        <a:defRPr/>
                      </a:pPr>
                      <a:r>
                        <a:rPr lang="en-US" sz="1200" b="0" baseline="0" dirty="0">
                          <a:solidFill>
                            <a:schemeClr val="tx1"/>
                          </a:solidFill>
                          <a:latin typeface="+mj-ea"/>
                          <a:ea typeface="+mn-ea"/>
                          <a:cs typeface="+mn-cs"/>
                          <a:sym typeface="Calibri"/>
                        </a:rPr>
                        <a:t>NASA, CSIRO </a:t>
                      </a:r>
                      <a:endParaRPr lang="en-US" sz="1200" b="0" dirty="0">
                        <a:solidFill>
                          <a:schemeClr val="tx1"/>
                        </a:solidFill>
                        <a:latin typeface="+mj-ea"/>
                        <a:ea typeface="+mn-ea"/>
                        <a:cs typeface="+mn-cs"/>
                        <a:sym typeface="Calibri"/>
                      </a:endParaRPr>
                    </a:p>
                  </a:txBody>
                  <a:tcPr anchor="ctr"/>
                </a:tc>
                <a:tc>
                  <a:txBody>
                    <a:bodyPr/>
                    <a:lstStyle/>
                    <a:p>
                      <a:pPr algn="ctr">
                        <a:spcBef>
                          <a:spcPts val="300"/>
                        </a:spcBef>
                        <a:spcAft>
                          <a:spcPts val="300"/>
                        </a:spcAft>
                      </a:pPr>
                      <a:r>
                        <a:rPr lang="en-US" sz="1200" b="0" baseline="0" dirty="0">
                          <a:solidFill>
                            <a:schemeClr val="tx1"/>
                          </a:solidFill>
                          <a:latin typeface="+mj-ea"/>
                          <a:ea typeface="+mn-ea"/>
                          <a:cs typeface="+mn-cs"/>
                          <a:sym typeface="Calibri"/>
                        </a:rPr>
                        <a:t>ESA, JAXA</a:t>
                      </a:r>
                      <a:endParaRPr lang="en-US" sz="1200" b="0" dirty="0">
                        <a:solidFill>
                          <a:schemeClr val="tx1"/>
                        </a:solidFill>
                        <a:latin typeface="+mj-ea"/>
                        <a:ea typeface="+mj-ea"/>
                      </a:endParaRPr>
                    </a:p>
                  </a:txBody>
                  <a:tcPr anchor="ctr"/>
                </a:tc>
                <a:tc>
                  <a:txBody>
                    <a:bodyPr/>
                    <a:lstStyle/>
                    <a:p>
                      <a:pPr marL="0" marR="0" lvl="0" indent="0" algn="ctr" defTabSz="457200" eaLnBrk="1" fontAlgn="auto" latinLnBrk="0" hangingPunct="1">
                        <a:lnSpc>
                          <a:spcPct val="100000"/>
                        </a:lnSpc>
                        <a:spcBef>
                          <a:spcPts val="300"/>
                        </a:spcBef>
                        <a:spcAft>
                          <a:spcPts val="300"/>
                        </a:spcAft>
                        <a:buClrTx/>
                        <a:buSzTx/>
                        <a:buFontTx/>
                        <a:buNone/>
                        <a:tabLst/>
                        <a:defRPr/>
                      </a:pPr>
                      <a:r>
                        <a:rPr lang="en-US" sz="1100" b="1" dirty="0">
                          <a:solidFill>
                            <a:schemeClr val="tx1"/>
                          </a:solidFill>
                          <a:latin typeface="+mj-ea"/>
                          <a:ea typeface="+mj-ea"/>
                          <a:cs typeface="+mn-cs"/>
                          <a:sym typeface="Calibri"/>
                        </a:rPr>
                        <a:t>Tables drafted </a:t>
                      </a:r>
                      <a:r>
                        <a:rPr lang="en-US" sz="1100" b="0" dirty="0">
                          <a:solidFill>
                            <a:schemeClr val="tx1"/>
                          </a:solidFill>
                          <a:latin typeface="+mj-ea"/>
                          <a:ea typeface="+mj-ea"/>
                          <a:cs typeface="+mn-cs"/>
                          <a:sym typeface="Calibri"/>
                        </a:rPr>
                        <a:t>for 15.3.1, </a:t>
                      </a:r>
                      <a:r>
                        <a:rPr lang="en-US" sz="1100" b="0" dirty="0">
                          <a:solidFill>
                            <a:schemeClr val="tx1"/>
                          </a:solidFill>
                          <a:latin typeface="+mj-ea"/>
                          <a:ea typeface="+mn-ea"/>
                          <a:cs typeface="+mn-cs"/>
                          <a:sym typeface="Calibri"/>
                        </a:rPr>
                        <a:t>6.6.1 and 11.3.1</a:t>
                      </a:r>
                      <a:br>
                        <a:rPr lang="en-US" sz="1100" b="0" dirty="0">
                          <a:solidFill>
                            <a:schemeClr val="tx1"/>
                          </a:solidFill>
                          <a:latin typeface="+mj-ea"/>
                          <a:ea typeface="+mn-ea"/>
                          <a:cs typeface="+mn-cs"/>
                          <a:sym typeface="Calibri"/>
                        </a:rPr>
                      </a:br>
                      <a:r>
                        <a:rPr lang="en-US" sz="1100" b="0" dirty="0">
                          <a:solidFill>
                            <a:schemeClr val="tx1"/>
                          </a:solidFill>
                          <a:latin typeface="+mj-ea"/>
                          <a:ea typeface="+mj-ea"/>
                          <a:cs typeface="+mn-cs"/>
                          <a:sym typeface="Calibri"/>
                        </a:rPr>
                        <a:t>(and 2.4.1</a:t>
                      </a:r>
                      <a:r>
                        <a:rPr lang="en-US" sz="1100" b="0" dirty="0">
                          <a:solidFill>
                            <a:schemeClr val="tx1"/>
                          </a:solidFill>
                          <a:latin typeface="+mj-ea"/>
                          <a:ea typeface="+mn-ea"/>
                          <a:cs typeface="+mn-cs"/>
                          <a:sym typeface="Calibri"/>
                        </a:rPr>
                        <a:t>)</a:t>
                      </a:r>
                      <a:endParaRPr lang="en-US" sz="1100" b="0" dirty="0">
                        <a:solidFill>
                          <a:schemeClr val="tx1"/>
                        </a:solidFill>
                        <a:latin typeface="+mj-ea"/>
                        <a:ea typeface="+mj-ea"/>
                        <a:cs typeface="+mn-cs"/>
                        <a:sym typeface="Calibri"/>
                      </a:endParaRPr>
                    </a:p>
                  </a:txBody>
                  <a:tcPr anchor="ctr">
                    <a:solidFill>
                      <a:schemeClr val="accent1">
                        <a:lumMod val="40000"/>
                        <a:lumOff val="60000"/>
                      </a:schemeClr>
                    </a:solidFill>
                  </a:tcPr>
                </a:tc>
                <a:extLst>
                  <a:ext uri="{0D108BD9-81ED-4DB2-BD59-A6C34878D82A}">
                    <a16:rowId xmlns:a16="http://schemas.microsoft.com/office/drawing/2014/main" val="2183868282"/>
                  </a:ext>
                </a:extLst>
              </a:tr>
              <a:tr h="521520">
                <a:tc>
                  <a:txBody>
                    <a:bodyPr/>
                    <a:lstStyle/>
                    <a:p>
                      <a:pPr marL="0" marR="0" lvl="0" indent="0" algn="ctr" defTabSz="457200" eaLnBrk="1" fontAlgn="auto" latinLnBrk="0" hangingPunct="1">
                        <a:lnSpc>
                          <a:spcPct val="100000"/>
                        </a:lnSpc>
                        <a:spcBef>
                          <a:spcPts val="300"/>
                        </a:spcBef>
                        <a:spcAft>
                          <a:spcPts val="300"/>
                        </a:spcAft>
                        <a:buClrTx/>
                        <a:buSzTx/>
                        <a:buFontTx/>
                        <a:buNone/>
                        <a:tabLst/>
                        <a:defRPr/>
                      </a:pPr>
                      <a:r>
                        <a:rPr lang="en-US" sz="1200" b="1" dirty="0">
                          <a:solidFill>
                            <a:schemeClr val="dk1"/>
                          </a:solidFill>
                          <a:latin typeface="+mj-ea"/>
                          <a:ea typeface="+mn-ea"/>
                          <a:cs typeface="+mn-cs"/>
                          <a:sym typeface="Calibri"/>
                        </a:rPr>
                        <a:t>SDG-6</a:t>
                      </a:r>
                    </a:p>
                  </a:txBody>
                  <a:tcPr anchor="ctr"/>
                </a:tc>
                <a:tc>
                  <a:txBody>
                    <a:bodyPr/>
                    <a:lstStyle/>
                    <a:p>
                      <a:pPr algn="l">
                        <a:spcBef>
                          <a:spcPts val="300"/>
                        </a:spcBef>
                        <a:spcAft>
                          <a:spcPts val="300"/>
                        </a:spcAft>
                      </a:pPr>
                      <a:r>
                        <a:rPr lang="en-US" sz="1200" b="1" dirty="0">
                          <a:latin typeface="+mj-ea"/>
                          <a:ea typeface="+mj-ea"/>
                        </a:rPr>
                        <a:t>Open Data Cube algorithms for the SDGs </a:t>
                      </a:r>
                    </a:p>
                  </a:txBody>
                  <a:tcPr anchor="ctr"/>
                </a:tc>
                <a:tc>
                  <a:txBody>
                    <a:bodyPr/>
                    <a:lstStyle/>
                    <a:p>
                      <a:pPr algn="ctr">
                        <a:spcBef>
                          <a:spcPts val="300"/>
                        </a:spcBef>
                        <a:spcAft>
                          <a:spcPts val="300"/>
                        </a:spcAft>
                      </a:pPr>
                      <a:r>
                        <a:rPr lang="en-US" sz="1200" b="0" dirty="0">
                          <a:latin typeface="+mj-ea"/>
                          <a:ea typeface="+mj-ea"/>
                        </a:rPr>
                        <a:t>Q4 2019</a:t>
                      </a:r>
                    </a:p>
                  </a:txBody>
                  <a:tcPr anchor="ctr"/>
                </a:tc>
                <a:tc>
                  <a:txBody>
                    <a:bodyPr/>
                    <a:lstStyle/>
                    <a:p>
                      <a:pPr marL="0" marR="0" lvl="0" indent="0" algn="ctr" defTabSz="457200" eaLnBrk="1" fontAlgn="auto" latinLnBrk="0" hangingPunct="1">
                        <a:lnSpc>
                          <a:spcPct val="100000"/>
                        </a:lnSpc>
                        <a:spcBef>
                          <a:spcPts val="300"/>
                        </a:spcBef>
                        <a:spcAft>
                          <a:spcPts val="300"/>
                        </a:spcAft>
                        <a:buClrTx/>
                        <a:buSzTx/>
                        <a:buFontTx/>
                        <a:buNone/>
                        <a:tabLst/>
                        <a:defRPr/>
                      </a:pPr>
                      <a:r>
                        <a:rPr lang="en-US" sz="1200" b="0" dirty="0">
                          <a:solidFill>
                            <a:schemeClr val="dk1"/>
                          </a:solidFill>
                          <a:latin typeface="+mj-ea"/>
                          <a:ea typeface="+mj-ea"/>
                          <a:cs typeface="+mn-cs"/>
                          <a:sym typeface="Calibri"/>
                        </a:rPr>
                        <a:t>SEO</a:t>
                      </a:r>
                      <a:br>
                        <a:rPr lang="en-US" sz="1200" b="0" dirty="0">
                          <a:solidFill>
                            <a:schemeClr val="dk1"/>
                          </a:solidFill>
                          <a:latin typeface="+mj-ea"/>
                          <a:ea typeface="+mj-ea"/>
                          <a:cs typeface="+mn-cs"/>
                          <a:sym typeface="Calibri"/>
                        </a:rPr>
                      </a:br>
                      <a:r>
                        <a:rPr lang="en-US" sz="1200" b="0" dirty="0">
                          <a:solidFill>
                            <a:schemeClr val="dk1"/>
                          </a:solidFill>
                          <a:latin typeface="+mj-ea"/>
                          <a:ea typeface="+mj-ea"/>
                          <a:cs typeface="+mn-cs"/>
                          <a:sym typeface="Calibri"/>
                        </a:rPr>
                        <a:t>(NASA)</a:t>
                      </a:r>
                      <a:endParaRPr lang="en-US" sz="1200" b="0" dirty="0">
                        <a:solidFill>
                          <a:srgbClr val="FF0000"/>
                        </a:solidFill>
                        <a:latin typeface="+mj-ea"/>
                        <a:ea typeface="+mn-ea"/>
                        <a:cs typeface="+mn-cs"/>
                        <a:sym typeface="Calibri"/>
                      </a:endParaRPr>
                    </a:p>
                  </a:txBody>
                  <a:tcPr anchor="ctr"/>
                </a:tc>
                <a:tc>
                  <a:txBody>
                    <a:bodyPr/>
                    <a:lstStyle/>
                    <a:p>
                      <a:pPr algn="ctr">
                        <a:spcBef>
                          <a:spcPts val="300"/>
                        </a:spcBef>
                        <a:spcAft>
                          <a:spcPts val="300"/>
                        </a:spcAft>
                      </a:pPr>
                      <a:endParaRPr lang="en-US" sz="1200" b="0" dirty="0">
                        <a:solidFill>
                          <a:schemeClr val="tx1"/>
                        </a:solidFill>
                        <a:latin typeface="+mj-ea"/>
                        <a:ea typeface="+mj-ea"/>
                      </a:endParaRPr>
                    </a:p>
                  </a:txBody>
                  <a:tcPr anchor="ctr"/>
                </a:tc>
                <a:tc>
                  <a:txBody>
                    <a:bodyPr/>
                    <a:lstStyle/>
                    <a:p>
                      <a:pPr algn="ctr">
                        <a:spcBef>
                          <a:spcPts val="300"/>
                        </a:spcBef>
                        <a:spcAft>
                          <a:spcPts val="300"/>
                        </a:spcAft>
                      </a:pPr>
                      <a:r>
                        <a:rPr lang="en-US" sz="1100" b="1" dirty="0">
                          <a:solidFill>
                            <a:schemeClr val="tx1"/>
                          </a:solidFill>
                          <a:latin typeface="+mj-ea"/>
                          <a:ea typeface="+mj-ea"/>
                          <a:cs typeface="+mn-cs"/>
                          <a:sym typeface="Calibri"/>
                        </a:rPr>
                        <a:t>On-going</a:t>
                      </a:r>
                      <a:r>
                        <a:rPr lang="en-US" sz="1100" b="0" dirty="0">
                          <a:solidFill>
                            <a:schemeClr val="tx1"/>
                          </a:solidFill>
                          <a:latin typeface="+mj-ea"/>
                          <a:ea typeface="+mj-ea"/>
                          <a:cs typeface="+mn-cs"/>
                          <a:sym typeface="Calibri"/>
                        </a:rPr>
                        <a:t> </a:t>
                      </a:r>
                      <a:br>
                        <a:rPr lang="en-US" sz="1100" b="0" dirty="0">
                          <a:solidFill>
                            <a:schemeClr val="tx1"/>
                          </a:solidFill>
                          <a:latin typeface="+mj-ea"/>
                          <a:ea typeface="+mj-ea"/>
                          <a:cs typeface="+mn-cs"/>
                          <a:sym typeface="Calibri"/>
                        </a:rPr>
                      </a:br>
                      <a:r>
                        <a:rPr lang="en-US" sz="1100" b="0" dirty="0">
                          <a:solidFill>
                            <a:schemeClr val="tx1"/>
                          </a:solidFill>
                          <a:latin typeface="+mj-ea"/>
                          <a:ea typeface="+mj-ea"/>
                          <a:cs typeface="+mn-cs"/>
                          <a:sym typeface="Calibri"/>
                        </a:rPr>
                        <a:t>(SEO progress report)</a:t>
                      </a:r>
                    </a:p>
                  </a:txBody>
                  <a:tcPr anchor="ctr">
                    <a:solidFill>
                      <a:schemeClr val="accent1">
                        <a:lumMod val="40000"/>
                        <a:lumOff val="60000"/>
                      </a:schemeClr>
                    </a:solidFill>
                  </a:tcPr>
                </a:tc>
                <a:extLst>
                  <a:ext uri="{0D108BD9-81ED-4DB2-BD59-A6C34878D82A}">
                    <a16:rowId xmlns:a16="http://schemas.microsoft.com/office/drawing/2014/main" val="2176600922"/>
                  </a:ext>
                </a:extLst>
              </a:tr>
              <a:tr h="1192343">
                <a:tc>
                  <a:txBody>
                    <a:bodyPr/>
                    <a:lstStyle/>
                    <a:p>
                      <a:pPr marL="0" marR="0" lvl="0" indent="0" algn="ctr" defTabSz="457200" eaLnBrk="1" fontAlgn="auto" latinLnBrk="0" hangingPunct="1">
                        <a:lnSpc>
                          <a:spcPct val="100000"/>
                        </a:lnSpc>
                        <a:spcBef>
                          <a:spcPts val="300"/>
                        </a:spcBef>
                        <a:spcAft>
                          <a:spcPts val="300"/>
                        </a:spcAft>
                        <a:buClrTx/>
                        <a:buSzTx/>
                        <a:buFontTx/>
                        <a:buNone/>
                        <a:tabLst/>
                        <a:defRPr/>
                      </a:pPr>
                      <a:r>
                        <a:rPr lang="en-US" sz="1200" b="1" dirty="0">
                          <a:solidFill>
                            <a:schemeClr val="dk1"/>
                          </a:solidFill>
                          <a:latin typeface="+mj-ea"/>
                          <a:ea typeface="+mn-ea"/>
                          <a:cs typeface="+mn-cs"/>
                          <a:sym typeface="Calibri"/>
                        </a:rPr>
                        <a:t>CB-41</a:t>
                      </a:r>
                    </a:p>
                  </a:txBody>
                  <a:tcPr anchor="ctr"/>
                </a:tc>
                <a:tc>
                  <a:txBody>
                    <a:bodyPr/>
                    <a:lstStyle/>
                    <a:p>
                      <a:pPr algn="l">
                        <a:spcBef>
                          <a:spcPts val="300"/>
                        </a:spcBef>
                        <a:spcAft>
                          <a:spcPts val="300"/>
                        </a:spcAft>
                      </a:pPr>
                      <a:r>
                        <a:rPr lang="en-US" sz="1200" b="1" dirty="0">
                          <a:latin typeface="+mj-ea"/>
                          <a:ea typeface="+mj-ea"/>
                        </a:rPr>
                        <a:t>SDG-related training and capacity building </a:t>
                      </a:r>
                      <a:r>
                        <a:rPr lang="en-US" sz="1200" b="0" dirty="0">
                          <a:latin typeface="+mj-ea"/>
                          <a:ea typeface="+mj-ea"/>
                        </a:rPr>
                        <a:t>related to the use of space-based EO to meet the data challenges of the 2030 Agenda for Sustainable Development</a:t>
                      </a:r>
                    </a:p>
                  </a:txBody>
                  <a:tcPr anchor="ctr"/>
                </a:tc>
                <a:tc>
                  <a:txBody>
                    <a:bodyPr/>
                    <a:lstStyle/>
                    <a:p>
                      <a:pPr algn="ctr">
                        <a:spcBef>
                          <a:spcPts val="300"/>
                        </a:spcBef>
                        <a:spcAft>
                          <a:spcPts val="300"/>
                        </a:spcAft>
                      </a:pPr>
                      <a:r>
                        <a:rPr lang="en-US" sz="1200" b="0" dirty="0">
                          <a:latin typeface="+mj-ea"/>
                          <a:ea typeface="+mj-ea"/>
                        </a:rPr>
                        <a:t>Q3 2019</a:t>
                      </a:r>
                    </a:p>
                  </a:txBody>
                  <a:tcPr anchor="ctr"/>
                </a:tc>
                <a:tc>
                  <a:txBody>
                    <a:bodyPr/>
                    <a:lstStyle/>
                    <a:p>
                      <a:pPr algn="ctr">
                        <a:spcBef>
                          <a:spcPts val="300"/>
                        </a:spcBef>
                        <a:spcAft>
                          <a:spcPts val="300"/>
                        </a:spcAft>
                      </a:pPr>
                      <a:r>
                        <a:rPr lang="en-US" sz="1200" b="0" dirty="0">
                          <a:latin typeface="+mj-ea"/>
                          <a:ea typeface="+mj-ea"/>
                        </a:rPr>
                        <a:t>NASA</a:t>
                      </a:r>
                      <a:br>
                        <a:rPr lang="en-US" sz="1200" b="0" dirty="0">
                          <a:latin typeface="+mj-ea"/>
                          <a:ea typeface="+mj-ea"/>
                        </a:rPr>
                      </a:br>
                      <a:r>
                        <a:rPr lang="en-US" sz="1200" b="0" dirty="0">
                          <a:latin typeface="+mj-ea"/>
                          <a:ea typeface="+mj-ea"/>
                        </a:rPr>
                        <a:t>with </a:t>
                      </a:r>
                      <a:r>
                        <a:rPr lang="en-US" sz="1200" b="0" dirty="0" err="1">
                          <a:latin typeface="+mj-ea"/>
                          <a:ea typeface="+mj-ea"/>
                        </a:rPr>
                        <a:t>WGCapD</a:t>
                      </a:r>
                      <a:br>
                        <a:rPr lang="en-US" sz="1200" b="0" dirty="0">
                          <a:latin typeface="+mj-ea"/>
                          <a:ea typeface="+mj-ea"/>
                        </a:rPr>
                      </a:br>
                      <a:endParaRPr lang="en-US" sz="1200" b="0" dirty="0">
                        <a:latin typeface="+mj-ea"/>
                        <a:ea typeface="+mj-ea"/>
                      </a:endParaRPr>
                    </a:p>
                  </a:txBody>
                  <a:tcPr anchor="ctr"/>
                </a:tc>
                <a:tc>
                  <a:txBody>
                    <a:bodyPr/>
                    <a:lstStyle/>
                    <a:p>
                      <a:pPr algn="ctr">
                        <a:spcBef>
                          <a:spcPts val="300"/>
                        </a:spcBef>
                        <a:spcAft>
                          <a:spcPts val="300"/>
                        </a:spcAft>
                      </a:pPr>
                      <a:r>
                        <a:rPr lang="en-US" sz="1200" b="0" dirty="0">
                          <a:solidFill>
                            <a:schemeClr val="tx1"/>
                          </a:solidFill>
                          <a:latin typeface="+mj-ea"/>
                          <a:ea typeface="+mn-ea"/>
                          <a:cs typeface="+mn-cs"/>
                          <a:sym typeface="Calibri"/>
                        </a:rPr>
                        <a:t>SDG AHT Members</a:t>
                      </a:r>
                      <a:endParaRPr lang="en-US" sz="1200" b="0" dirty="0">
                        <a:solidFill>
                          <a:schemeClr val="tx1"/>
                        </a:solidFill>
                        <a:latin typeface="+mj-ea"/>
                        <a:ea typeface="+mj-ea"/>
                      </a:endParaRPr>
                    </a:p>
                  </a:txBody>
                  <a:tcPr anchor="ctr"/>
                </a:tc>
                <a:tc>
                  <a:txBody>
                    <a:bodyPr/>
                    <a:lstStyle/>
                    <a:p>
                      <a:pPr algn="ctr">
                        <a:spcBef>
                          <a:spcPts val="300"/>
                        </a:spcBef>
                        <a:spcAft>
                          <a:spcPts val="300"/>
                        </a:spcAft>
                      </a:pPr>
                      <a:r>
                        <a:rPr lang="en-US" sz="1100" b="1" dirty="0">
                          <a:solidFill>
                            <a:schemeClr val="tx1"/>
                          </a:solidFill>
                          <a:latin typeface="+mj-ea"/>
                          <a:ea typeface="+mj-ea"/>
                        </a:rPr>
                        <a:t>SDG </a:t>
                      </a:r>
                      <a:br>
                        <a:rPr lang="en-US" sz="1100" b="0" dirty="0">
                          <a:solidFill>
                            <a:schemeClr val="tx1"/>
                          </a:solidFill>
                          <a:latin typeface="+mj-ea"/>
                          <a:ea typeface="+mj-ea"/>
                        </a:rPr>
                      </a:br>
                      <a:r>
                        <a:rPr lang="en-US" sz="1100" b="1" dirty="0">
                          <a:solidFill>
                            <a:schemeClr val="tx1"/>
                          </a:solidFill>
                          <a:latin typeface="+mj-ea"/>
                          <a:ea typeface="+mj-ea"/>
                        </a:rPr>
                        <a:t>Awareness webinar</a:t>
                      </a:r>
                    </a:p>
                    <a:p>
                      <a:pPr algn="ctr">
                        <a:spcBef>
                          <a:spcPts val="300"/>
                        </a:spcBef>
                        <a:spcAft>
                          <a:spcPts val="300"/>
                        </a:spcAft>
                      </a:pPr>
                      <a:r>
                        <a:rPr lang="en-US" sz="1100" b="1" dirty="0">
                          <a:solidFill>
                            <a:schemeClr val="tx1"/>
                          </a:solidFill>
                          <a:latin typeface="+mj-ea"/>
                          <a:ea typeface="+mj-ea"/>
                        </a:rPr>
                        <a:t>Indicator-specific Webinars &amp; Training </a:t>
                      </a:r>
                      <a:r>
                        <a:rPr lang="en-US" sz="1100" b="0" dirty="0">
                          <a:solidFill>
                            <a:schemeClr val="tx1"/>
                          </a:solidFill>
                          <a:latin typeface="+mj-ea"/>
                          <a:ea typeface="+mj-ea"/>
                        </a:rPr>
                        <a:t>started</a:t>
                      </a:r>
                      <a:br>
                        <a:rPr lang="en-US" sz="1100" b="0" dirty="0">
                          <a:solidFill>
                            <a:schemeClr val="tx1"/>
                          </a:solidFill>
                          <a:latin typeface="+mj-ea"/>
                          <a:ea typeface="+mj-ea"/>
                        </a:rPr>
                      </a:br>
                      <a:r>
                        <a:rPr lang="en-US" sz="1100" b="0" dirty="0">
                          <a:solidFill>
                            <a:schemeClr val="tx1"/>
                          </a:solidFill>
                          <a:latin typeface="+mj-ea"/>
                          <a:ea typeface="+mj-ea"/>
                        </a:rPr>
                        <a:t>(6.6.1, 11.3.1, 6.3.2)</a:t>
                      </a:r>
                    </a:p>
                  </a:txBody>
                  <a:tcPr anchor="ctr">
                    <a:solidFill>
                      <a:schemeClr val="accent1">
                        <a:lumMod val="40000"/>
                        <a:lumOff val="60000"/>
                      </a:schemeClr>
                    </a:solidFill>
                  </a:tcPr>
                </a:tc>
                <a:extLst>
                  <a:ext uri="{0D108BD9-81ED-4DB2-BD59-A6C34878D82A}">
                    <a16:rowId xmlns:a16="http://schemas.microsoft.com/office/drawing/2014/main" val="393186930"/>
                  </a:ext>
                </a:extLst>
              </a:tr>
            </a:tbl>
          </a:graphicData>
        </a:graphic>
      </p:graphicFrame>
    </p:spTree>
    <p:extLst>
      <p:ext uri="{BB962C8B-B14F-4D97-AF65-F5344CB8AC3E}">
        <p14:creationId xmlns:p14="http://schemas.microsoft.com/office/powerpoint/2010/main" val="97567775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B220E28-3037-034E-9D12-DF7B46F5BDBE}"/>
              </a:ext>
            </a:extLst>
          </p:cNvPr>
          <p:cNvSpPr/>
          <p:nvPr/>
        </p:nvSpPr>
        <p:spPr>
          <a:xfrm>
            <a:off x="6248400" y="4419600"/>
            <a:ext cx="2667000" cy="1752600"/>
          </a:xfrm>
          <a:prstGeom prst="rect">
            <a:avLst/>
          </a:prstGeom>
          <a:solidFill>
            <a:srgbClr val="FFFFFF"/>
          </a:solidFill>
          <a:ln w="25400" cap="flat">
            <a:solidFill>
              <a:srgbClr val="92D05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171450" indent="-171450" algn="l" rtl="0" latinLnBrk="1" hangingPunct="0">
              <a:spcBef>
                <a:spcPts val="1200"/>
              </a:spcBef>
              <a:buFont typeface="Arial" panose="020B0604020202020204" pitchFamily="34" charset="0"/>
              <a:buChar char="•"/>
            </a:pPr>
            <a:r>
              <a:rPr lang="en-US" sz="1100" dirty="0">
                <a:latin typeface="+mj-lt"/>
              </a:rPr>
              <a:t>Land degradation from the changes in land cover</a:t>
            </a:r>
          </a:p>
          <a:p>
            <a:pPr marL="171450" indent="-171450" algn="l" rtl="0" latinLnBrk="1" hangingPunct="0">
              <a:spcBef>
                <a:spcPts val="600"/>
              </a:spcBef>
              <a:buFont typeface="Arial" panose="020B0604020202020204" pitchFamily="34" charset="0"/>
              <a:buChar char="•"/>
            </a:pPr>
            <a:r>
              <a:rPr lang="en-US" sz="1100" dirty="0">
                <a:latin typeface="+mj-lt"/>
              </a:rPr>
              <a:t>Land degradation from the changes in land productivity</a:t>
            </a:r>
          </a:p>
          <a:p>
            <a:pPr marL="171450" indent="-171450" algn="l" rtl="0" latinLnBrk="1" hangingPunct="0">
              <a:spcBef>
                <a:spcPts val="600"/>
              </a:spcBef>
              <a:buFont typeface="Arial" panose="020B0604020202020204" pitchFamily="34" charset="0"/>
              <a:buChar char="•"/>
            </a:pPr>
            <a:r>
              <a:rPr lang="en-US" sz="1100" dirty="0">
                <a:latin typeface="+mj-lt"/>
              </a:rPr>
              <a:t>Land degradation from the changes in carbon stock above and below ground (soil organic carbon as proxy)</a:t>
            </a:r>
          </a:p>
        </p:txBody>
      </p:sp>
      <p:sp>
        <p:nvSpPr>
          <p:cNvPr id="16" name="Rectangle 15">
            <a:extLst>
              <a:ext uri="{FF2B5EF4-FFF2-40B4-BE49-F238E27FC236}">
                <a16:creationId xmlns:a16="http://schemas.microsoft.com/office/drawing/2014/main" id="{4F6D606B-FB30-094C-9846-A69E2342F6D4}"/>
              </a:ext>
            </a:extLst>
          </p:cNvPr>
          <p:cNvSpPr/>
          <p:nvPr/>
        </p:nvSpPr>
        <p:spPr>
          <a:xfrm>
            <a:off x="3238500" y="4419600"/>
            <a:ext cx="2667000" cy="1752600"/>
          </a:xfrm>
          <a:prstGeom prst="rect">
            <a:avLst/>
          </a:prstGeom>
          <a:solidFill>
            <a:srgbClr val="FFFFFF"/>
          </a:solidFill>
          <a:ln w="25400" cap="flat">
            <a:solidFill>
              <a:schemeClr val="accent6"/>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171450" indent="-171450" algn="l" rtl="0" latinLnBrk="1" hangingPunct="0">
              <a:spcBef>
                <a:spcPts val="1200"/>
              </a:spcBef>
              <a:buFont typeface="Arial" panose="020B0604020202020204" pitchFamily="34" charset="0"/>
              <a:buChar char="•"/>
            </a:pPr>
            <a:r>
              <a:rPr lang="en-US" sz="1100" dirty="0">
                <a:latin typeface="+mj-lt"/>
              </a:rPr>
              <a:t>Mapping of Human Settlements</a:t>
            </a:r>
          </a:p>
          <a:p>
            <a:pPr marL="171450" indent="-171450" algn="l" rtl="0" latinLnBrk="1" hangingPunct="0">
              <a:spcBef>
                <a:spcPts val="1200"/>
              </a:spcBef>
              <a:buFont typeface="Arial" panose="020B0604020202020204" pitchFamily="34" charset="0"/>
              <a:buChar char="•"/>
            </a:pPr>
            <a:r>
              <a:rPr lang="en-US" sz="1100" dirty="0">
                <a:latin typeface="+mj-lt"/>
              </a:rPr>
              <a:t>Mapping of Population density</a:t>
            </a:r>
            <a:br>
              <a:rPr lang="en-US" sz="1100" dirty="0">
                <a:latin typeface="+mj-lt"/>
              </a:rPr>
            </a:br>
            <a:r>
              <a:rPr lang="en-US" sz="1100" dirty="0">
                <a:latin typeface="+mj-lt"/>
              </a:rPr>
              <a:t>(disaggregation of census data)</a:t>
            </a:r>
          </a:p>
          <a:p>
            <a:pPr marL="171450" indent="-171450" algn="l" rtl="0" latinLnBrk="1" hangingPunct="0">
              <a:spcBef>
                <a:spcPts val="1200"/>
              </a:spcBef>
              <a:buFont typeface="Arial" panose="020B0604020202020204" pitchFamily="34" charset="0"/>
              <a:buChar char="•"/>
            </a:pPr>
            <a:r>
              <a:rPr lang="en-US" sz="1100" dirty="0">
                <a:latin typeface="+mj-lt"/>
              </a:rPr>
              <a:t>Functional Urban Areas</a:t>
            </a:r>
          </a:p>
          <a:p>
            <a:pPr algn="l" rtl="0" latinLnBrk="1" hangingPunct="0"/>
            <a:endParaRPr lang="en-US" dirty="0"/>
          </a:p>
        </p:txBody>
      </p:sp>
      <p:sp>
        <p:nvSpPr>
          <p:cNvPr id="15" name="Rectangle 14">
            <a:extLst>
              <a:ext uri="{FF2B5EF4-FFF2-40B4-BE49-F238E27FC236}">
                <a16:creationId xmlns:a16="http://schemas.microsoft.com/office/drawing/2014/main" id="{384034B9-9FF2-D742-B245-A476FFEF2FFB}"/>
              </a:ext>
            </a:extLst>
          </p:cNvPr>
          <p:cNvSpPr/>
          <p:nvPr/>
        </p:nvSpPr>
        <p:spPr>
          <a:xfrm>
            <a:off x="228600" y="4419600"/>
            <a:ext cx="2667000" cy="1752600"/>
          </a:xfrm>
          <a:prstGeom prst="rect">
            <a:avLst/>
          </a:prstGeom>
          <a:solidFill>
            <a:srgbClr val="FFFFFF"/>
          </a:solidFill>
          <a:ln w="25400" cap="flat">
            <a:solidFill>
              <a:srgbClr val="00B0F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171450" indent="-171450" algn="l" rtl="0" latinLnBrk="1" hangingPunct="0">
              <a:spcBef>
                <a:spcPts val="1200"/>
              </a:spcBef>
              <a:buFont typeface="Arial" panose="020B0604020202020204" pitchFamily="34" charset="0"/>
              <a:buChar char="•"/>
            </a:pPr>
            <a:r>
              <a:rPr lang="en-US" sz="1100" dirty="0">
                <a:latin typeface="+mj-lt"/>
              </a:rPr>
              <a:t>Changes in the spatial extent of open waters (lakes, artificial water bodies, </a:t>
            </a:r>
            <a:br>
              <a:rPr lang="en-US" sz="1100" dirty="0">
                <a:latin typeface="+mj-lt"/>
              </a:rPr>
            </a:br>
            <a:r>
              <a:rPr lang="en-US" sz="1100" dirty="0">
                <a:latin typeface="+mj-lt"/>
              </a:rPr>
              <a:t>rivers and estuaries)</a:t>
            </a:r>
          </a:p>
          <a:p>
            <a:pPr marL="171450" indent="-171450" algn="l" rtl="0" latinLnBrk="1" hangingPunct="0">
              <a:spcBef>
                <a:spcPts val="600"/>
              </a:spcBef>
              <a:buFont typeface="Arial" panose="020B0604020202020204" pitchFamily="34" charset="0"/>
              <a:buChar char="•"/>
            </a:pPr>
            <a:r>
              <a:rPr lang="en-US" sz="1100" dirty="0">
                <a:latin typeface="+mj-lt"/>
              </a:rPr>
              <a:t>Changes in the spatial extent of vegetated wetlands (including mangroves)</a:t>
            </a:r>
          </a:p>
          <a:p>
            <a:pPr marL="171450" indent="-171450" algn="l" rtl="0" latinLnBrk="1" hangingPunct="0">
              <a:spcBef>
                <a:spcPts val="600"/>
              </a:spcBef>
              <a:buFont typeface="Arial" panose="020B0604020202020204" pitchFamily="34" charset="0"/>
              <a:buChar char="•"/>
            </a:pPr>
            <a:r>
              <a:rPr lang="en-US" sz="1100" dirty="0">
                <a:latin typeface="+mj-lt"/>
              </a:rPr>
              <a:t>WQ of lakes and artificial water bodies</a:t>
            </a:r>
          </a:p>
          <a:p>
            <a:pPr marL="171450" indent="-171450" algn="l" rtl="0" latinLnBrk="1" hangingPunct="0">
              <a:spcBef>
                <a:spcPts val="600"/>
              </a:spcBef>
              <a:buFont typeface="Arial" panose="020B0604020202020204" pitchFamily="34" charset="0"/>
              <a:buChar char="•"/>
            </a:pPr>
            <a:r>
              <a:rPr lang="en-US" sz="1100" dirty="0">
                <a:latin typeface="+mj-lt"/>
              </a:rPr>
              <a:t>Water discharge in rivers &amp; estuaries </a:t>
            </a:r>
          </a:p>
        </p:txBody>
      </p:sp>
      <p:sp>
        <p:nvSpPr>
          <p:cNvPr id="2" name="Slide Number Placeholder 1">
            <a:extLst>
              <a:ext uri="{FF2B5EF4-FFF2-40B4-BE49-F238E27FC236}">
                <a16:creationId xmlns:a16="http://schemas.microsoft.com/office/drawing/2014/main" id="{18C93D4E-8E39-CE4E-AD66-030464634D66}"/>
              </a:ext>
            </a:extLst>
          </p:cNvPr>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
        <p:nvSpPr>
          <p:cNvPr id="3" name="Content Placeholder 2">
            <a:extLst>
              <a:ext uri="{FF2B5EF4-FFF2-40B4-BE49-F238E27FC236}">
                <a16:creationId xmlns:a16="http://schemas.microsoft.com/office/drawing/2014/main" id="{DA5802CD-16BF-8D40-8FA5-3611A7F9BAE7}"/>
              </a:ext>
            </a:extLst>
          </p:cNvPr>
          <p:cNvSpPr>
            <a:spLocks noGrp="1"/>
          </p:cNvSpPr>
          <p:nvPr>
            <p:ph sz="quarter" idx="10"/>
          </p:nvPr>
        </p:nvSpPr>
        <p:spPr>
          <a:xfrm>
            <a:off x="399832" y="1524000"/>
            <a:ext cx="8210768" cy="2514600"/>
          </a:xfrm>
        </p:spPr>
        <p:txBody>
          <a:bodyPr/>
          <a:lstStyle/>
          <a:p>
            <a:pPr marL="0" indent="0" algn="l">
              <a:buNone/>
            </a:pPr>
            <a:r>
              <a:rPr lang="en-US" sz="1800" b="0" dirty="0"/>
              <a:t>As a demonstration of the effectiveness of “streamlining”, the </a:t>
            </a:r>
            <a:r>
              <a:rPr lang="en-US" sz="1800" dirty="0"/>
              <a:t> SDG-AHT proposed at SIT 34: </a:t>
            </a:r>
          </a:p>
          <a:p>
            <a:pPr algn="l"/>
            <a:r>
              <a:rPr lang="en-US" sz="1800" dirty="0"/>
              <a:t>to </a:t>
            </a:r>
            <a:r>
              <a:rPr lang="en-US" sz="1800" b="1" dirty="0"/>
              <a:t>start with 3 SDG indicators</a:t>
            </a:r>
            <a:endParaRPr lang="en-US" sz="1800" b="0" dirty="0"/>
          </a:p>
          <a:p>
            <a:pPr algn="l"/>
            <a:r>
              <a:rPr lang="en-US" sz="1800" b="1" dirty="0"/>
              <a:t>most ready </a:t>
            </a:r>
            <a:r>
              <a:rPr lang="en-US" sz="1800" b="0" dirty="0"/>
              <a:t>to integrate EO in their processes</a:t>
            </a:r>
            <a:endParaRPr lang="en-US" sz="1800" dirty="0"/>
          </a:p>
          <a:p>
            <a:pPr algn="l"/>
            <a:r>
              <a:rPr lang="en-US" sz="1800" dirty="0"/>
              <a:t>indicators </a:t>
            </a:r>
            <a:r>
              <a:rPr lang="en-US" sz="1800" b="1" dirty="0"/>
              <a:t>selected by the IAEG-SDGs WGGI</a:t>
            </a:r>
            <a:r>
              <a:rPr lang="en-US" sz="1800" dirty="0"/>
              <a:t> </a:t>
            </a:r>
            <a:r>
              <a:rPr lang="en-US" sz="1800" b="0" dirty="0"/>
              <a:t>for the Task Stream on satellite Earth Observation data for the SDG indicators</a:t>
            </a:r>
            <a:endParaRPr lang="en-US" b="0" dirty="0"/>
          </a:p>
        </p:txBody>
      </p:sp>
      <p:grpSp>
        <p:nvGrpSpPr>
          <p:cNvPr id="4" name="Group 3">
            <a:extLst>
              <a:ext uri="{FF2B5EF4-FFF2-40B4-BE49-F238E27FC236}">
                <a16:creationId xmlns:a16="http://schemas.microsoft.com/office/drawing/2014/main" id="{0000ED6B-8C76-47B8-878C-A3FB13D06FCA}"/>
              </a:ext>
            </a:extLst>
          </p:cNvPr>
          <p:cNvGrpSpPr/>
          <p:nvPr/>
        </p:nvGrpSpPr>
        <p:grpSpPr>
          <a:xfrm>
            <a:off x="228600" y="3733800"/>
            <a:ext cx="2667000" cy="828000"/>
            <a:chOff x="228600" y="4298415"/>
            <a:chExt cx="2667000" cy="828000"/>
          </a:xfrm>
        </p:grpSpPr>
        <p:sp>
          <p:nvSpPr>
            <p:cNvPr id="6" name="Rounded Rectangle 5">
              <a:extLst>
                <a:ext uri="{FF2B5EF4-FFF2-40B4-BE49-F238E27FC236}">
                  <a16:creationId xmlns:a16="http://schemas.microsoft.com/office/drawing/2014/main" id="{1D1281BF-190E-9C44-B091-99FE22C2A602}"/>
                </a:ext>
              </a:extLst>
            </p:cNvPr>
            <p:cNvSpPr/>
            <p:nvPr/>
          </p:nvSpPr>
          <p:spPr>
            <a:xfrm>
              <a:off x="228600" y="4309172"/>
              <a:ext cx="2667000" cy="817243"/>
            </a:xfrm>
            <a:prstGeom prst="roundRect">
              <a:avLst/>
            </a:prstGeom>
            <a:solidFill>
              <a:srgbClr val="FFFFFF"/>
            </a:solidFill>
            <a:ln w="25400" cap="flat">
              <a:solidFill>
                <a:srgbClr val="00B0F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889000" algn="ctr" rtl="0" latinLnBrk="1" hangingPunct="0"/>
              <a:r>
                <a:rPr lang="en-US" sz="1400" b="1" dirty="0">
                  <a:latin typeface="+mj-lt"/>
                </a:rPr>
                <a:t>SDG 6.6.1 </a:t>
              </a:r>
              <a:br>
                <a:rPr lang="en-US" sz="1400" b="1" dirty="0">
                  <a:latin typeface="+mj-lt"/>
                </a:rPr>
              </a:br>
              <a:r>
                <a:rPr lang="en-US" sz="1400" b="1" dirty="0">
                  <a:latin typeface="+mj-lt"/>
                </a:rPr>
                <a:t>Water related </a:t>
              </a:r>
            </a:p>
            <a:p>
              <a:pPr marL="889000" algn="ctr" rtl="0" latinLnBrk="1" hangingPunct="0"/>
              <a:r>
                <a:rPr lang="en-US" sz="1400" b="1" dirty="0">
                  <a:latin typeface="+mj-lt"/>
                </a:rPr>
                <a:t>Ecosystems</a:t>
              </a:r>
            </a:p>
          </p:txBody>
        </p:sp>
        <p:pic>
          <p:nvPicPr>
            <p:cNvPr id="10" name="Picture 9">
              <a:extLst>
                <a:ext uri="{FF2B5EF4-FFF2-40B4-BE49-F238E27FC236}">
                  <a16:creationId xmlns:a16="http://schemas.microsoft.com/office/drawing/2014/main" id="{042B2AA8-C96D-FC4A-B267-A85C90E9D51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9832" y="4298415"/>
              <a:ext cx="828000" cy="828000"/>
            </a:xfrm>
            <a:prstGeom prst="rect">
              <a:avLst/>
            </a:prstGeom>
          </p:spPr>
        </p:pic>
      </p:grpSp>
      <p:grpSp>
        <p:nvGrpSpPr>
          <p:cNvPr id="13" name="Group 12">
            <a:extLst>
              <a:ext uri="{FF2B5EF4-FFF2-40B4-BE49-F238E27FC236}">
                <a16:creationId xmlns:a16="http://schemas.microsoft.com/office/drawing/2014/main" id="{2DF87461-986C-48B0-88D3-D824E9253618}"/>
              </a:ext>
            </a:extLst>
          </p:cNvPr>
          <p:cNvGrpSpPr/>
          <p:nvPr/>
        </p:nvGrpSpPr>
        <p:grpSpPr>
          <a:xfrm>
            <a:off x="6248400" y="3744557"/>
            <a:ext cx="2667000" cy="827885"/>
            <a:chOff x="6248400" y="4309172"/>
            <a:chExt cx="2667000" cy="827885"/>
          </a:xfrm>
        </p:grpSpPr>
        <p:sp>
          <p:nvSpPr>
            <p:cNvPr id="8" name="Rounded Rectangle 7">
              <a:extLst>
                <a:ext uri="{FF2B5EF4-FFF2-40B4-BE49-F238E27FC236}">
                  <a16:creationId xmlns:a16="http://schemas.microsoft.com/office/drawing/2014/main" id="{74AA37A9-AAA2-A245-AB71-C0FE62E6C9E0}"/>
                </a:ext>
              </a:extLst>
            </p:cNvPr>
            <p:cNvSpPr/>
            <p:nvPr/>
          </p:nvSpPr>
          <p:spPr>
            <a:xfrm>
              <a:off x="6248400" y="4309172"/>
              <a:ext cx="2667000" cy="817243"/>
            </a:xfrm>
            <a:prstGeom prst="roundRect">
              <a:avLst/>
            </a:prstGeom>
            <a:solidFill>
              <a:srgbClr val="FFFFFF"/>
            </a:solidFill>
            <a:ln w="25400" cap="flat">
              <a:solidFill>
                <a:srgbClr val="92D05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977900" algn="ctr">
                <a:tabLst>
                  <a:tab pos="7016750" algn="l"/>
                </a:tabLst>
              </a:pPr>
              <a:r>
                <a:rPr lang="en-US" sz="1400" b="1" dirty="0">
                  <a:latin typeface="+mj-lt"/>
                </a:rPr>
                <a:t>SDG 15.3.1 </a:t>
              </a:r>
            </a:p>
            <a:p>
              <a:pPr marL="977900" algn="ctr">
                <a:tabLst>
                  <a:tab pos="7016750" algn="l"/>
                </a:tabLst>
              </a:pPr>
              <a:r>
                <a:rPr lang="en-US" sz="1400" b="1" dirty="0">
                  <a:latin typeface="+mj-lt"/>
                </a:rPr>
                <a:t>Land Degradation Neutrality</a:t>
              </a:r>
            </a:p>
          </p:txBody>
        </p:sp>
        <p:pic>
          <p:nvPicPr>
            <p:cNvPr id="11" name="Picture 10">
              <a:extLst>
                <a:ext uri="{FF2B5EF4-FFF2-40B4-BE49-F238E27FC236}">
                  <a16:creationId xmlns:a16="http://schemas.microsoft.com/office/drawing/2014/main" id="{2A0686FF-2972-7E4D-B4DC-6FD08E62065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11115" y="4309172"/>
              <a:ext cx="827885" cy="827885"/>
            </a:xfrm>
            <a:prstGeom prst="rect">
              <a:avLst/>
            </a:prstGeom>
          </p:spPr>
        </p:pic>
      </p:grpSp>
      <p:grpSp>
        <p:nvGrpSpPr>
          <p:cNvPr id="9" name="Group 8">
            <a:extLst>
              <a:ext uri="{FF2B5EF4-FFF2-40B4-BE49-F238E27FC236}">
                <a16:creationId xmlns:a16="http://schemas.microsoft.com/office/drawing/2014/main" id="{1CF44FD7-3343-47FC-AD9B-850862D94352}"/>
              </a:ext>
            </a:extLst>
          </p:cNvPr>
          <p:cNvGrpSpPr/>
          <p:nvPr/>
        </p:nvGrpSpPr>
        <p:grpSpPr>
          <a:xfrm>
            <a:off x="3238500" y="3744557"/>
            <a:ext cx="2667000" cy="830455"/>
            <a:chOff x="3238500" y="4309172"/>
            <a:chExt cx="2667000" cy="830455"/>
          </a:xfrm>
        </p:grpSpPr>
        <p:sp>
          <p:nvSpPr>
            <p:cNvPr id="7" name="Rounded Rectangle 6">
              <a:extLst>
                <a:ext uri="{FF2B5EF4-FFF2-40B4-BE49-F238E27FC236}">
                  <a16:creationId xmlns:a16="http://schemas.microsoft.com/office/drawing/2014/main" id="{D2000C0F-FF83-CD4B-A590-038815A68C79}"/>
                </a:ext>
              </a:extLst>
            </p:cNvPr>
            <p:cNvSpPr/>
            <p:nvPr/>
          </p:nvSpPr>
          <p:spPr>
            <a:xfrm>
              <a:off x="3238500" y="4309172"/>
              <a:ext cx="2667000" cy="817243"/>
            </a:xfrm>
            <a:prstGeom prst="round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889000" algn="ctr" rtl="0" latinLnBrk="1" hangingPunct="0"/>
              <a:r>
                <a:rPr lang="en-US" sz="1400" b="1" dirty="0">
                  <a:latin typeface="+mj-lt"/>
                </a:rPr>
                <a:t>SDG 11.3.1</a:t>
              </a:r>
              <a:br>
                <a:rPr lang="en-US" sz="1400" b="1" dirty="0">
                  <a:latin typeface="+mj-lt"/>
                </a:rPr>
              </a:br>
              <a:r>
                <a:rPr lang="en-US" sz="1400" b="1" dirty="0">
                  <a:latin typeface="+mj-lt"/>
                </a:rPr>
                <a:t>Sustainable </a:t>
              </a:r>
            </a:p>
            <a:p>
              <a:pPr marL="889000" algn="ctr" rtl="0" latinLnBrk="1" hangingPunct="0"/>
              <a:r>
                <a:rPr lang="en-US" sz="1400" b="1" dirty="0">
                  <a:latin typeface="+mj-lt"/>
                </a:rPr>
                <a:t>Urbanization</a:t>
              </a:r>
            </a:p>
          </p:txBody>
        </p:sp>
        <p:pic>
          <p:nvPicPr>
            <p:cNvPr id="12" name="Picture 11">
              <a:extLst>
                <a:ext uri="{FF2B5EF4-FFF2-40B4-BE49-F238E27FC236}">
                  <a16:creationId xmlns:a16="http://schemas.microsoft.com/office/drawing/2014/main" id="{AB5836CE-8E4B-F24C-A800-1909AF9F5EEE}"/>
                </a:ext>
              </a:extLst>
            </p:cNvPr>
            <p:cNvPicPr>
              <a:picLocks noChangeAspect="1"/>
            </p:cNvPicPr>
            <p:nvPr/>
          </p:nvPicPr>
          <p:blipFill>
            <a:blip r:embed="rId4"/>
            <a:stretch>
              <a:fillRect/>
            </a:stretch>
          </p:blipFill>
          <p:spPr>
            <a:xfrm>
              <a:off x="3377341" y="4309172"/>
              <a:ext cx="830455" cy="830455"/>
            </a:xfrm>
            <a:prstGeom prst="rect">
              <a:avLst/>
            </a:prstGeom>
          </p:spPr>
        </p:pic>
      </p:grpSp>
      <p:sp>
        <p:nvSpPr>
          <p:cNvPr id="14" name="Content Placeholder 10">
            <a:extLst>
              <a:ext uri="{FF2B5EF4-FFF2-40B4-BE49-F238E27FC236}">
                <a16:creationId xmlns:a16="http://schemas.microsoft.com/office/drawing/2014/main" id="{73843258-669C-2D4E-A67D-9BA84DE362A6}"/>
              </a:ext>
            </a:extLst>
          </p:cNvPr>
          <p:cNvSpPr>
            <a:spLocks noGrp="1"/>
          </p:cNvSpPr>
          <p:nvPr>
            <p:ph sz="quarter" idx="11"/>
          </p:nvPr>
        </p:nvSpPr>
        <p:spPr>
          <a:xfrm>
            <a:off x="1905000" y="143933"/>
            <a:ext cx="6324600" cy="990600"/>
          </a:xfrm>
        </p:spPr>
        <p:txBody>
          <a:bodyPr/>
          <a:lstStyle/>
          <a:p>
            <a:pPr algn="l"/>
            <a:r>
              <a:rPr lang="en-AU" b="1" dirty="0"/>
              <a:t>Streamlining of CEOS SDG activities</a:t>
            </a:r>
          </a:p>
          <a:p>
            <a:pPr algn="l"/>
            <a:r>
              <a:rPr lang="en-AU" dirty="0"/>
              <a:t>3 Primary Indicators</a:t>
            </a:r>
            <a:br>
              <a:rPr lang="en-AU" dirty="0"/>
            </a:br>
            <a:endParaRPr lang="en-US" dirty="0"/>
          </a:p>
        </p:txBody>
      </p:sp>
    </p:spTree>
    <p:extLst>
      <p:ext uri="{BB962C8B-B14F-4D97-AF65-F5344CB8AC3E}">
        <p14:creationId xmlns:p14="http://schemas.microsoft.com/office/powerpoint/2010/main" val="11529933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5DD5C5-6CC8-0F46-8AC4-487CAD6E87CE}"/>
              </a:ext>
            </a:extLst>
          </p:cNvPr>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sp>
        <p:nvSpPr>
          <p:cNvPr id="4" name="Content Placeholder 3">
            <a:extLst>
              <a:ext uri="{FF2B5EF4-FFF2-40B4-BE49-F238E27FC236}">
                <a16:creationId xmlns:a16="http://schemas.microsoft.com/office/drawing/2014/main" id="{100E7FF0-E18D-3449-A99C-ED785560A358}"/>
              </a:ext>
            </a:extLst>
          </p:cNvPr>
          <p:cNvSpPr>
            <a:spLocks noGrp="1"/>
          </p:cNvSpPr>
          <p:nvPr>
            <p:ph sz="quarter" idx="11"/>
          </p:nvPr>
        </p:nvSpPr>
        <p:spPr>
          <a:xfrm>
            <a:off x="1828800" y="304800"/>
            <a:ext cx="6248400" cy="533400"/>
          </a:xfrm>
        </p:spPr>
        <p:txBody>
          <a:bodyPr anchor="ctr"/>
          <a:lstStyle/>
          <a:p>
            <a:pPr algn="l"/>
            <a:r>
              <a:rPr lang="en-US" dirty="0"/>
              <a:t>SDG-AHT 2019-2021 workplan</a:t>
            </a:r>
          </a:p>
          <a:p>
            <a:pPr algn="l"/>
            <a:r>
              <a:rPr lang="en-US" b="1" dirty="0"/>
              <a:t>Activities and Deliverables</a:t>
            </a:r>
          </a:p>
        </p:txBody>
      </p:sp>
      <p:graphicFrame>
        <p:nvGraphicFramePr>
          <p:cNvPr id="14" name="Content Placeholder 13">
            <a:extLst>
              <a:ext uri="{FF2B5EF4-FFF2-40B4-BE49-F238E27FC236}">
                <a16:creationId xmlns:a16="http://schemas.microsoft.com/office/drawing/2014/main" id="{CBC9624E-6C09-2544-BE40-A54C4DE013EF}"/>
              </a:ext>
            </a:extLst>
          </p:cNvPr>
          <p:cNvGraphicFramePr>
            <a:graphicFrameLocks noGrp="1"/>
          </p:cNvGraphicFramePr>
          <p:nvPr>
            <p:ph sz="quarter" idx="10"/>
            <p:extLst>
              <p:ext uri="{D42A27DB-BD31-4B8C-83A1-F6EECF244321}">
                <p14:modId xmlns:p14="http://schemas.microsoft.com/office/powerpoint/2010/main" val="245343980"/>
              </p:ext>
            </p:extLst>
          </p:nvPr>
        </p:nvGraphicFramePr>
        <p:xfrm>
          <a:off x="36000" y="1600200"/>
          <a:ext cx="9067801" cy="5318582"/>
        </p:xfrm>
        <a:graphic>
          <a:graphicData uri="http://schemas.openxmlformats.org/drawingml/2006/table">
            <a:tbl>
              <a:tblPr firstRow="1" bandRow="1">
                <a:tableStyleId>{5C22544A-7EE6-4342-B048-85BDC9FD1C3A}</a:tableStyleId>
              </a:tblPr>
              <a:tblGrid>
                <a:gridCol w="348500">
                  <a:extLst>
                    <a:ext uri="{9D8B030D-6E8A-4147-A177-3AD203B41FA5}">
                      <a16:colId xmlns:a16="http://schemas.microsoft.com/office/drawing/2014/main" val="891097141"/>
                    </a:ext>
                  </a:extLst>
                </a:gridCol>
                <a:gridCol w="348500">
                  <a:extLst>
                    <a:ext uri="{9D8B030D-6E8A-4147-A177-3AD203B41FA5}">
                      <a16:colId xmlns:a16="http://schemas.microsoft.com/office/drawing/2014/main" val="174419531"/>
                    </a:ext>
                  </a:extLst>
                </a:gridCol>
                <a:gridCol w="1202662">
                  <a:extLst>
                    <a:ext uri="{9D8B030D-6E8A-4147-A177-3AD203B41FA5}">
                      <a16:colId xmlns:a16="http://schemas.microsoft.com/office/drawing/2014/main" val="2556404508"/>
                    </a:ext>
                  </a:extLst>
                </a:gridCol>
                <a:gridCol w="5111314">
                  <a:extLst>
                    <a:ext uri="{9D8B030D-6E8A-4147-A177-3AD203B41FA5}">
                      <a16:colId xmlns:a16="http://schemas.microsoft.com/office/drawing/2014/main" val="3352138557"/>
                    </a:ext>
                  </a:extLst>
                </a:gridCol>
                <a:gridCol w="321455">
                  <a:extLst>
                    <a:ext uri="{9D8B030D-6E8A-4147-A177-3AD203B41FA5}">
                      <a16:colId xmlns:a16="http://schemas.microsoft.com/office/drawing/2014/main" val="3743674028"/>
                    </a:ext>
                  </a:extLst>
                </a:gridCol>
                <a:gridCol w="321455">
                  <a:extLst>
                    <a:ext uri="{9D8B030D-6E8A-4147-A177-3AD203B41FA5}">
                      <a16:colId xmlns:a16="http://schemas.microsoft.com/office/drawing/2014/main" val="3976284537"/>
                    </a:ext>
                  </a:extLst>
                </a:gridCol>
                <a:gridCol w="321455">
                  <a:extLst>
                    <a:ext uri="{9D8B030D-6E8A-4147-A177-3AD203B41FA5}">
                      <a16:colId xmlns:a16="http://schemas.microsoft.com/office/drawing/2014/main" val="2624839455"/>
                    </a:ext>
                  </a:extLst>
                </a:gridCol>
                <a:gridCol w="1092460">
                  <a:extLst>
                    <a:ext uri="{9D8B030D-6E8A-4147-A177-3AD203B41FA5}">
                      <a16:colId xmlns:a16="http://schemas.microsoft.com/office/drawing/2014/main" val="548463665"/>
                    </a:ext>
                  </a:extLst>
                </a:gridCol>
              </a:tblGrid>
              <a:tr h="391942">
                <a:tc>
                  <a:txBody>
                    <a:bodyPr/>
                    <a:lstStyle/>
                    <a:p>
                      <a:pPr algn="ctr">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0"/>
                        </a:spcBef>
                        <a:spcAft>
                          <a:spcPts val="0"/>
                        </a:spcAft>
                      </a:pPr>
                      <a:r>
                        <a:rPr lang="en-US" sz="1200" dirty="0">
                          <a:effectLst/>
                        </a:rPr>
                        <a:t>#</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0"/>
                        </a:spcBef>
                        <a:spcAft>
                          <a:spcPts val="0"/>
                        </a:spcAft>
                      </a:pPr>
                      <a:r>
                        <a:rPr lang="en-US" sz="1200" dirty="0">
                          <a:effectLst/>
                        </a:rPr>
                        <a:t>Activity Title</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0"/>
                        </a:spcBef>
                        <a:spcAft>
                          <a:spcPts val="0"/>
                        </a:spcAft>
                      </a:pPr>
                      <a:r>
                        <a:rPr lang="en-US" sz="1200" dirty="0">
                          <a:effectLst/>
                        </a:rPr>
                        <a:t>Activity Deliverables</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gridSpan="3">
                  <a:txBody>
                    <a:bodyPr/>
                    <a:lstStyle/>
                    <a:p>
                      <a:pPr algn="ctr">
                        <a:spcBef>
                          <a:spcPts val="0"/>
                        </a:spcBef>
                        <a:spcAft>
                          <a:spcPts val="0"/>
                        </a:spcAft>
                      </a:pPr>
                      <a:r>
                        <a:rPr lang="en-US" sz="1200" dirty="0">
                          <a:effectLst/>
                        </a:rPr>
                        <a:t>Target Audience</a:t>
                      </a:r>
                    </a:p>
                  </a:txBody>
                  <a:tcPr marL="68580" marR="68580" marT="0" marB="0" anchor="ctr"/>
                </a:tc>
                <a:tc hMerge="1">
                  <a:txBody>
                    <a:bodyPr/>
                    <a:lstStyle/>
                    <a:p>
                      <a:endParaRPr lang="en-US"/>
                    </a:p>
                  </a:txBody>
                  <a:tcPr/>
                </a:tc>
                <a:tc hMerge="1">
                  <a:txBody>
                    <a:bodyPr/>
                    <a:lstStyle/>
                    <a:p>
                      <a:endParaRPr lang="en-US"/>
                    </a:p>
                  </a:txBody>
                  <a:tcPr/>
                </a:tc>
                <a:tc>
                  <a:txBody>
                    <a:bodyPr/>
                    <a:lstStyle/>
                    <a:p>
                      <a:pPr algn="ctr">
                        <a:spcBef>
                          <a:spcPts val="0"/>
                        </a:spcBef>
                        <a:spcAft>
                          <a:spcPts val="0"/>
                        </a:spcAft>
                      </a:pPr>
                      <a:r>
                        <a:rPr lang="en-US" sz="1200" dirty="0">
                          <a:effectLst/>
                        </a:rPr>
                        <a:t>CEOS bodies support</a:t>
                      </a:r>
                    </a:p>
                  </a:txBody>
                  <a:tcPr marL="68580" marR="68580" marT="0" marB="0" anchor="ctr"/>
                </a:tc>
                <a:extLst>
                  <a:ext uri="{0D108BD9-81ED-4DB2-BD59-A6C34878D82A}">
                    <a16:rowId xmlns:a16="http://schemas.microsoft.com/office/drawing/2014/main" val="3336406181"/>
                  </a:ext>
                </a:extLst>
              </a:tr>
              <a:tr h="259072">
                <a:tc rowSpan="5">
                  <a:txBody>
                    <a:bodyPr/>
                    <a:lstStyle/>
                    <a:p>
                      <a:pPr algn="ctr">
                        <a:spcBef>
                          <a:spcPts val="0"/>
                        </a:spcBef>
                        <a:spcAft>
                          <a:spcPts val="0"/>
                        </a:spcAft>
                      </a:pPr>
                      <a:r>
                        <a:rPr lang="en-US" sz="1200" b="1" dirty="0">
                          <a:solidFill>
                            <a:schemeClr val="bg1"/>
                          </a:solidFill>
                          <a:effectLst/>
                          <a:latin typeface="+mn-lt"/>
                          <a:ea typeface="Times New Roman" panose="02020603050405020304" pitchFamily="18" charset="0"/>
                        </a:rPr>
                        <a:t>SHORT TERM ACTIVITIES (2020)</a:t>
                      </a:r>
                    </a:p>
                  </a:txBody>
                  <a:tcPr marL="68580" marR="68580" marT="72000" marB="72000" vert="vert270" anchor="ctr">
                    <a:solidFill>
                      <a:srgbClr val="C00000"/>
                    </a:solidFill>
                  </a:tcPr>
                </a:tc>
                <a:tc>
                  <a:txBody>
                    <a:bodyPr/>
                    <a:lstStyle/>
                    <a:p>
                      <a:pPr algn="ctr">
                        <a:spcBef>
                          <a:spcPts val="0"/>
                        </a:spcBef>
                        <a:spcAft>
                          <a:spcPts val="0"/>
                        </a:spcAft>
                      </a:pPr>
                      <a:r>
                        <a:rPr lang="en-US" sz="1200" b="1" dirty="0">
                          <a:effectLst/>
                        </a:rPr>
                        <a:t>1</a:t>
                      </a:r>
                      <a:endParaRPr lang="en-US" sz="1200" b="1" dirty="0">
                        <a:effectLst/>
                        <a:latin typeface="Times New Roman" panose="02020603050405020304" pitchFamily="18" charset="0"/>
                        <a:ea typeface="Times New Roman" panose="02020603050405020304" pitchFamily="18" charset="0"/>
                      </a:endParaRPr>
                    </a:p>
                  </a:txBody>
                  <a:tcPr marL="68580" marR="68580" marT="72000" marB="72000" anchor="ctr">
                    <a:solidFill>
                      <a:schemeClr val="accent1">
                        <a:lumMod val="40000"/>
                        <a:lumOff val="60000"/>
                      </a:schemeClr>
                    </a:solidFill>
                  </a:tcPr>
                </a:tc>
                <a:tc>
                  <a:txBody>
                    <a:bodyPr/>
                    <a:lstStyle/>
                    <a:p>
                      <a:pPr algn="ctr">
                        <a:spcBef>
                          <a:spcPts val="0"/>
                        </a:spcBef>
                        <a:spcAft>
                          <a:spcPts val="0"/>
                        </a:spcAft>
                      </a:pPr>
                      <a:r>
                        <a:rPr lang="en-US" sz="1200" b="1" dirty="0">
                          <a:effectLst/>
                        </a:rPr>
                        <a:t>Satellite Data Requirements</a:t>
                      </a:r>
                      <a:endParaRPr lang="en-US" sz="1200" b="1" dirty="0">
                        <a:effectLst/>
                        <a:latin typeface="Times New Roman" panose="02020603050405020304" pitchFamily="18" charset="0"/>
                        <a:ea typeface="Times New Roman" panose="02020603050405020304" pitchFamily="18" charset="0"/>
                      </a:endParaRPr>
                    </a:p>
                  </a:txBody>
                  <a:tcPr marL="68580" marR="68580" marT="72000" marB="72000" anchor="ctr">
                    <a:solidFill>
                      <a:schemeClr val="accent1">
                        <a:lumMod val="40000"/>
                        <a:lumOff val="60000"/>
                      </a:schemeClr>
                    </a:solidFill>
                  </a:tcPr>
                </a:tc>
                <a:tc>
                  <a:txBody>
                    <a:bodyPr/>
                    <a:lstStyle/>
                    <a:p>
                      <a:pPr marL="342900" lvl="0" indent="-244475" algn="l">
                        <a:spcBef>
                          <a:spcPts val="0"/>
                        </a:spcBef>
                        <a:spcAft>
                          <a:spcPts val="0"/>
                        </a:spcAft>
                        <a:buFont typeface="Wingdings" pitchFamily="2" charset="2"/>
                        <a:buChar char=""/>
                        <a:tabLst/>
                      </a:pPr>
                      <a:r>
                        <a:rPr lang="en-US" sz="1200" b="0" dirty="0">
                          <a:solidFill>
                            <a:schemeClr val="dk1"/>
                          </a:solidFill>
                          <a:effectLst/>
                          <a:latin typeface="+mn-lt"/>
                          <a:ea typeface="+mn-ea"/>
                          <a:cs typeface="+mn-cs"/>
                          <a:sym typeface="Calibri"/>
                        </a:rPr>
                        <a:t>Technical Notes on “Satellite Data Requirements” </a:t>
                      </a:r>
                      <a:br>
                        <a:rPr lang="en-US" sz="1200" b="0" dirty="0">
                          <a:solidFill>
                            <a:schemeClr val="dk1"/>
                          </a:solidFill>
                          <a:effectLst/>
                          <a:latin typeface="+mn-lt"/>
                          <a:ea typeface="+mn-ea"/>
                          <a:cs typeface="+mn-cs"/>
                          <a:sym typeface="Calibri"/>
                        </a:rPr>
                      </a:br>
                      <a:r>
                        <a:rPr lang="en-US" sz="1200" b="0" dirty="0">
                          <a:solidFill>
                            <a:schemeClr val="dk1"/>
                          </a:solidFill>
                          <a:effectLst/>
                          <a:latin typeface="+mn-lt"/>
                          <a:ea typeface="+mn-ea"/>
                          <a:cs typeface="+mn-cs"/>
                          <a:sym typeface="Calibri"/>
                        </a:rPr>
                        <a:t>(one TN for each SDG indicator)</a:t>
                      </a:r>
                    </a:p>
                  </a:txBody>
                  <a:tcPr marL="68580" marR="68580" marT="72000" marB="72000" anchor="ctr">
                    <a:solidFill>
                      <a:schemeClr val="accent1">
                        <a:lumMod val="40000"/>
                        <a:lumOff val="60000"/>
                      </a:schemeClr>
                    </a:solidFill>
                  </a:tcPr>
                </a:tc>
                <a:tc>
                  <a:txBody>
                    <a:bodyPr/>
                    <a:lstStyle/>
                    <a:p>
                      <a:pPr algn="ctr">
                        <a:spcBef>
                          <a:spcPts val="0"/>
                        </a:spcBef>
                        <a:spcAft>
                          <a:spcPts val="0"/>
                        </a:spcAft>
                      </a:pPr>
                      <a:r>
                        <a:rPr lang="en-US" sz="1200" dirty="0">
                          <a:solidFill>
                            <a:srgbClr val="00B050"/>
                          </a:solidFill>
                          <a:effectLst/>
                          <a:latin typeface="+mn-lt"/>
                          <a:ea typeface="Times New Roman" panose="02020603050405020304" pitchFamily="18" charset="0"/>
                        </a:rPr>
                        <a:t>X</a:t>
                      </a:r>
                    </a:p>
                  </a:txBody>
                  <a:tcPr marL="68580" marR="68580" marT="72000" marB="72000" anchor="ctr">
                    <a:solidFill>
                      <a:schemeClr val="accent1">
                        <a:lumMod val="40000"/>
                        <a:lumOff val="60000"/>
                      </a:schemeClr>
                    </a:solidFill>
                  </a:tcPr>
                </a:tc>
                <a:tc>
                  <a:txBody>
                    <a:bodyPr/>
                    <a:lstStyle/>
                    <a:p>
                      <a:pPr algn="ctr">
                        <a:spcBef>
                          <a:spcPts val="0"/>
                        </a:spcBef>
                        <a:spcAft>
                          <a:spcPts val="0"/>
                        </a:spcAft>
                      </a:pPr>
                      <a:endParaRPr lang="en-US" sz="1200" dirty="0">
                        <a:effectLst/>
                        <a:latin typeface="+mn-lt"/>
                        <a:ea typeface="Times New Roman" panose="02020603050405020304" pitchFamily="18" charset="0"/>
                      </a:endParaRPr>
                    </a:p>
                  </a:txBody>
                  <a:tcPr marL="68580" marR="68580" marT="72000" marB="72000" anchor="ctr">
                    <a:solidFill>
                      <a:schemeClr val="accent1">
                        <a:lumMod val="40000"/>
                        <a:lumOff val="60000"/>
                      </a:schemeClr>
                    </a:solidFill>
                  </a:tcPr>
                </a:tc>
                <a:tc>
                  <a:txBody>
                    <a:bodyPr/>
                    <a:lstStyle/>
                    <a:p>
                      <a:pPr algn="ctr">
                        <a:spcBef>
                          <a:spcPts val="0"/>
                        </a:spcBef>
                        <a:spcAft>
                          <a:spcPts val="0"/>
                        </a:spcAft>
                      </a:pPr>
                      <a:endParaRPr lang="en-US" sz="1200" dirty="0">
                        <a:effectLst/>
                        <a:latin typeface="+mn-lt"/>
                        <a:ea typeface="Times New Roman" panose="02020603050405020304" pitchFamily="18" charset="0"/>
                      </a:endParaRPr>
                    </a:p>
                  </a:txBody>
                  <a:tcPr marL="68580" marR="68580" marT="72000" marB="72000" anchor="ctr">
                    <a:solidFill>
                      <a:schemeClr val="accent1">
                        <a:lumMod val="40000"/>
                        <a:lumOff val="60000"/>
                      </a:schemeClr>
                    </a:solidFill>
                  </a:tcPr>
                </a:tc>
                <a:tc>
                  <a:txBody>
                    <a:bodyPr/>
                    <a:lstStyle/>
                    <a:p>
                      <a:pPr algn="ctr">
                        <a:spcBef>
                          <a:spcPts val="0"/>
                        </a:spcBef>
                        <a:spcAft>
                          <a:spcPts val="0"/>
                        </a:spcAft>
                      </a:pPr>
                      <a:r>
                        <a:rPr lang="en-US" sz="1200" dirty="0">
                          <a:effectLst/>
                        </a:rPr>
                        <a:t>LSI-VC</a:t>
                      </a:r>
                      <a:br>
                        <a:rPr lang="en-US" sz="1200" dirty="0">
                          <a:effectLst/>
                        </a:rPr>
                      </a:br>
                      <a:r>
                        <a:rPr lang="en-US" sz="1200" dirty="0">
                          <a:effectLst/>
                        </a:rPr>
                        <a:t>(3 indicators)</a:t>
                      </a:r>
                      <a:endParaRPr lang="en-US" sz="1200" dirty="0">
                        <a:effectLst/>
                        <a:latin typeface="Times New Roman" panose="02020603050405020304" pitchFamily="18" charset="0"/>
                        <a:ea typeface="Times New Roman" panose="02020603050405020304" pitchFamily="18" charset="0"/>
                      </a:endParaRPr>
                    </a:p>
                  </a:txBody>
                  <a:tcPr marL="68580" marR="68580" marT="72000" marB="72000" anchor="ctr">
                    <a:solidFill>
                      <a:schemeClr val="accent1">
                        <a:lumMod val="40000"/>
                        <a:lumOff val="60000"/>
                      </a:schemeClr>
                    </a:solidFill>
                  </a:tcPr>
                </a:tc>
                <a:extLst>
                  <a:ext uri="{0D108BD9-81ED-4DB2-BD59-A6C34878D82A}">
                    <a16:rowId xmlns:a16="http://schemas.microsoft.com/office/drawing/2014/main" val="1079861478"/>
                  </a:ext>
                </a:extLst>
              </a:tr>
              <a:tr h="607160">
                <a:tc vMerge="1">
                  <a:txBody>
                    <a:bodyPr/>
                    <a:lstStyle/>
                    <a:p>
                      <a:pPr algn="ctr">
                        <a:spcBef>
                          <a:spcPts val="0"/>
                        </a:spcBef>
                        <a:spcAft>
                          <a:spcPts val="0"/>
                        </a:spcAft>
                      </a:pPr>
                      <a:endParaRPr lang="en-US" sz="1200" b="1" dirty="0">
                        <a:effectLst/>
                        <a:latin typeface="Times New Roman" panose="02020603050405020304" pitchFamily="18" charset="0"/>
                        <a:ea typeface="Times New Roman" panose="02020603050405020304" pitchFamily="18" charset="0"/>
                      </a:endParaRPr>
                    </a:p>
                  </a:txBody>
                  <a:tcPr marL="68580" marR="68580" marT="72000" marB="72000" anchor="ctr">
                    <a:solidFill>
                      <a:schemeClr val="accent1">
                        <a:lumMod val="20000"/>
                        <a:lumOff val="80000"/>
                      </a:schemeClr>
                    </a:solidFill>
                  </a:tcPr>
                </a:tc>
                <a:tc rowSpan="2">
                  <a:txBody>
                    <a:bodyPr/>
                    <a:lstStyle/>
                    <a:p>
                      <a:pPr algn="ctr">
                        <a:spcBef>
                          <a:spcPts val="0"/>
                        </a:spcBef>
                        <a:spcAft>
                          <a:spcPts val="0"/>
                        </a:spcAft>
                      </a:pPr>
                      <a:r>
                        <a:rPr lang="en-US" sz="1200" b="1" dirty="0">
                          <a:effectLst/>
                        </a:rPr>
                        <a:t>2</a:t>
                      </a:r>
                      <a:endParaRPr lang="en-US" sz="1200" b="1" dirty="0">
                        <a:effectLst/>
                        <a:latin typeface="Times New Roman" panose="02020603050405020304" pitchFamily="18" charset="0"/>
                        <a:ea typeface="Times New Roman" panose="02020603050405020304" pitchFamily="18" charset="0"/>
                      </a:endParaRPr>
                    </a:p>
                  </a:txBody>
                  <a:tcPr marL="68580" marR="68580" marT="72000" marB="72000" anchor="ctr">
                    <a:solidFill>
                      <a:schemeClr val="accent1">
                        <a:lumMod val="20000"/>
                        <a:lumOff val="80000"/>
                      </a:schemeClr>
                    </a:solidFill>
                  </a:tcPr>
                </a:tc>
                <a:tc rowSpan="2">
                  <a:txBody>
                    <a:bodyPr/>
                    <a:lstStyle/>
                    <a:p>
                      <a:pPr algn="ctr">
                        <a:spcBef>
                          <a:spcPts val="0"/>
                        </a:spcBef>
                        <a:spcAft>
                          <a:spcPts val="0"/>
                        </a:spcAft>
                      </a:pPr>
                      <a:r>
                        <a:rPr lang="en-US" sz="1200" b="1" dirty="0">
                          <a:effectLst/>
                        </a:rPr>
                        <a:t>EO Enabling Infrastructures</a:t>
                      </a:r>
                      <a:endParaRPr lang="en-US" sz="1200" b="1" dirty="0">
                        <a:effectLst/>
                        <a:latin typeface="Times New Roman" panose="02020603050405020304" pitchFamily="18" charset="0"/>
                        <a:ea typeface="Times New Roman" panose="02020603050405020304" pitchFamily="18" charset="0"/>
                      </a:endParaRPr>
                    </a:p>
                  </a:txBody>
                  <a:tcPr marL="68580" marR="68580" marT="72000" marB="72000" anchor="ctr">
                    <a:solidFill>
                      <a:schemeClr val="accent1">
                        <a:lumMod val="20000"/>
                        <a:lumOff val="80000"/>
                      </a:schemeClr>
                    </a:solidFill>
                  </a:tcPr>
                </a:tc>
                <a:tc>
                  <a:txBody>
                    <a:bodyPr/>
                    <a:lstStyle/>
                    <a:p>
                      <a:pPr marL="342900" lvl="0" indent="-342900" algn="l">
                        <a:spcBef>
                          <a:spcPts val="0"/>
                        </a:spcBef>
                        <a:spcAft>
                          <a:spcPts val="0"/>
                        </a:spcAft>
                        <a:buFont typeface="Wingdings" pitchFamily="2" charset="2"/>
                        <a:buChar char=""/>
                      </a:pPr>
                      <a:r>
                        <a:rPr lang="en-US" sz="1200" b="0" dirty="0">
                          <a:solidFill>
                            <a:schemeClr val="dk1"/>
                          </a:solidFill>
                          <a:effectLst/>
                          <a:latin typeface="+mn-lt"/>
                          <a:ea typeface="+mn-ea"/>
                          <a:cs typeface="+mn-cs"/>
                          <a:sym typeface="Calibri"/>
                        </a:rPr>
                        <a:t>Technical Notes on EO enabling infrastructures for SDG indicators</a:t>
                      </a:r>
                      <a:br>
                        <a:rPr lang="en-US" sz="1200" b="0" dirty="0">
                          <a:solidFill>
                            <a:schemeClr val="dk1"/>
                          </a:solidFill>
                          <a:effectLst/>
                          <a:latin typeface="+mn-lt"/>
                          <a:ea typeface="+mn-ea"/>
                          <a:cs typeface="+mn-cs"/>
                          <a:sym typeface="Calibri"/>
                        </a:rPr>
                      </a:br>
                      <a:r>
                        <a:rPr lang="en-US" sz="1200" b="0" dirty="0">
                          <a:solidFill>
                            <a:schemeClr val="dk1"/>
                          </a:solidFill>
                          <a:effectLst/>
                          <a:latin typeface="+mn-lt"/>
                          <a:ea typeface="+mn-ea"/>
                          <a:cs typeface="+mn-cs"/>
                          <a:sym typeface="Calibri"/>
                        </a:rPr>
                        <a:t>(one TN for each SDG </a:t>
                      </a:r>
                      <a:r>
                        <a:rPr lang="en-US" sz="1200" b="0">
                          <a:solidFill>
                            <a:schemeClr val="dk1"/>
                          </a:solidFill>
                          <a:effectLst/>
                          <a:latin typeface="+mn-lt"/>
                          <a:ea typeface="+mn-ea"/>
                          <a:cs typeface="+mn-cs"/>
                          <a:sym typeface="Calibri"/>
                        </a:rPr>
                        <a:t>Indicator)</a:t>
                      </a:r>
                      <a:endParaRPr lang="en-US" sz="1200" b="0" dirty="0">
                        <a:solidFill>
                          <a:schemeClr val="dk1"/>
                        </a:solidFill>
                        <a:effectLst/>
                        <a:latin typeface="+mn-lt"/>
                        <a:ea typeface="+mn-ea"/>
                        <a:cs typeface="+mn-cs"/>
                        <a:sym typeface="Calibri"/>
                      </a:endParaRPr>
                    </a:p>
                  </a:txBody>
                  <a:tcPr marL="68580" marR="68580" marT="72000" marB="72000" anchor="ctr">
                    <a:solidFill>
                      <a:schemeClr val="accent1">
                        <a:lumMod val="20000"/>
                        <a:lumOff val="80000"/>
                      </a:schemeClr>
                    </a:solidFill>
                  </a:tcPr>
                </a:tc>
                <a:tc>
                  <a:txBody>
                    <a:bodyPr/>
                    <a:lstStyle/>
                    <a:p>
                      <a:pPr algn="ctr">
                        <a:spcBef>
                          <a:spcPts val="0"/>
                        </a:spcBef>
                        <a:spcAft>
                          <a:spcPts val="0"/>
                        </a:spcAft>
                      </a:pPr>
                      <a:endParaRPr lang="en-US" sz="1200" dirty="0">
                        <a:solidFill>
                          <a:srgbClr val="00B050"/>
                        </a:solidFill>
                        <a:effectLst/>
                        <a:latin typeface="+mn-lt"/>
                        <a:ea typeface="+mn-ea"/>
                        <a:cs typeface="+mn-cs"/>
                        <a:sym typeface="Calibri"/>
                      </a:endParaRPr>
                    </a:p>
                  </a:txBody>
                  <a:tcPr marL="68580" marR="68580" marT="72000" marB="72000" anchor="ctr">
                    <a:solidFill>
                      <a:schemeClr val="accent1">
                        <a:lumMod val="20000"/>
                        <a:lumOff val="80000"/>
                      </a:schemeClr>
                    </a:solidFill>
                  </a:tcPr>
                </a:tc>
                <a:tc>
                  <a:txBody>
                    <a:bodyPr/>
                    <a:lstStyle/>
                    <a:p>
                      <a:pPr algn="ctr">
                        <a:spcBef>
                          <a:spcPts val="0"/>
                        </a:spcBef>
                        <a:spcAft>
                          <a:spcPts val="0"/>
                        </a:spcAft>
                      </a:pPr>
                      <a:r>
                        <a:rPr lang="en-US" sz="1200" dirty="0">
                          <a:solidFill>
                            <a:srgbClr val="FFC000"/>
                          </a:solidFill>
                          <a:effectLst/>
                          <a:latin typeface="+mn-lt"/>
                          <a:ea typeface="+mn-ea"/>
                          <a:cs typeface="+mn-cs"/>
                          <a:sym typeface="Calibri"/>
                        </a:rPr>
                        <a:t>X</a:t>
                      </a:r>
                    </a:p>
                  </a:txBody>
                  <a:tcPr marL="68580" marR="68580" marT="72000" marB="72000" anchor="ctr">
                    <a:solidFill>
                      <a:schemeClr val="accent1">
                        <a:lumMod val="20000"/>
                        <a:lumOff val="80000"/>
                      </a:schemeClr>
                    </a:solidFill>
                  </a:tcPr>
                </a:tc>
                <a:tc>
                  <a:txBody>
                    <a:bodyPr/>
                    <a:lstStyle/>
                    <a:p>
                      <a:pPr algn="ctr">
                        <a:spcBef>
                          <a:spcPts val="0"/>
                        </a:spcBef>
                        <a:spcAft>
                          <a:spcPts val="0"/>
                        </a:spcAft>
                      </a:pPr>
                      <a:endParaRPr lang="en-US" sz="1200" dirty="0">
                        <a:solidFill>
                          <a:schemeClr val="dk1"/>
                        </a:solidFill>
                        <a:effectLst/>
                        <a:latin typeface="+mn-lt"/>
                        <a:ea typeface="+mn-ea"/>
                        <a:cs typeface="+mn-cs"/>
                        <a:sym typeface="Calibri"/>
                      </a:endParaRPr>
                    </a:p>
                  </a:txBody>
                  <a:tcPr marL="68580" marR="68580" marT="72000" marB="72000" anchor="ctr">
                    <a:solidFill>
                      <a:schemeClr val="accent1">
                        <a:lumMod val="20000"/>
                        <a:lumOff val="80000"/>
                      </a:schemeClr>
                    </a:solidFill>
                  </a:tcPr>
                </a:tc>
                <a:tc>
                  <a:txBody>
                    <a:bodyPr/>
                    <a:lstStyle/>
                    <a:p>
                      <a:pPr algn="ctr">
                        <a:spcBef>
                          <a:spcPts val="0"/>
                        </a:spcBef>
                        <a:spcAft>
                          <a:spcPts val="0"/>
                        </a:spcAft>
                      </a:pPr>
                      <a:r>
                        <a:rPr lang="en-US" sz="1200" dirty="0">
                          <a:solidFill>
                            <a:schemeClr val="dk1"/>
                          </a:solidFill>
                          <a:effectLst/>
                          <a:latin typeface="+mn-lt"/>
                          <a:ea typeface="+mn-ea"/>
                          <a:cs typeface="+mn-cs"/>
                          <a:sym typeface="Calibri"/>
                        </a:rPr>
                        <a:t>WGISS, SEO</a:t>
                      </a:r>
                    </a:p>
                  </a:txBody>
                  <a:tcPr marL="68580" marR="68580" marT="72000" marB="72000" anchor="ctr">
                    <a:solidFill>
                      <a:schemeClr val="accent1">
                        <a:lumMod val="20000"/>
                        <a:lumOff val="80000"/>
                      </a:schemeClr>
                    </a:solidFill>
                  </a:tcPr>
                </a:tc>
                <a:extLst>
                  <a:ext uri="{0D108BD9-81ED-4DB2-BD59-A6C34878D82A}">
                    <a16:rowId xmlns:a16="http://schemas.microsoft.com/office/drawing/2014/main" val="2357952438"/>
                  </a:ext>
                </a:extLst>
              </a:tr>
              <a:tr h="607160">
                <a:tc vMerge="1">
                  <a:txBody>
                    <a:bodyPr/>
                    <a:lstStyle/>
                    <a:p>
                      <a:endParaRPr lang="en-AU"/>
                    </a:p>
                  </a:txBody>
                  <a:tcPr/>
                </a:tc>
                <a:tc vMerge="1">
                  <a:txBody>
                    <a:bodyPr/>
                    <a:lstStyle/>
                    <a:p>
                      <a:pPr algn="ctr">
                        <a:spcBef>
                          <a:spcPts val="0"/>
                        </a:spcBef>
                        <a:spcAft>
                          <a:spcPts val="0"/>
                        </a:spcAft>
                      </a:pPr>
                      <a:endParaRPr lang="en-US" sz="1200" b="1" dirty="0">
                        <a:effectLst/>
                        <a:latin typeface="Times New Roman" panose="02020603050405020304" pitchFamily="18" charset="0"/>
                        <a:ea typeface="Times New Roman" panose="02020603050405020304" pitchFamily="18" charset="0"/>
                      </a:endParaRPr>
                    </a:p>
                  </a:txBody>
                  <a:tcPr marL="68580" marR="68580" marT="72000" marB="72000" anchor="ctr">
                    <a:solidFill>
                      <a:schemeClr val="accent1">
                        <a:lumMod val="20000"/>
                        <a:lumOff val="80000"/>
                      </a:schemeClr>
                    </a:solidFill>
                  </a:tcPr>
                </a:tc>
                <a:tc vMerge="1">
                  <a:txBody>
                    <a:bodyPr/>
                    <a:lstStyle/>
                    <a:p>
                      <a:pPr algn="ctr">
                        <a:spcBef>
                          <a:spcPts val="0"/>
                        </a:spcBef>
                        <a:spcAft>
                          <a:spcPts val="0"/>
                        </a:spcAft>
                      </a:pPr>
                      <a:endParaRPr lang="en-US" sz="1200" b="1" dirty="0">
                        <a:effectLst/>
                        <a:latin typeface="Times New Roman" panose="02020603050405020304" pitchFamily="18" charset="0"/>
                        <a:ea typeface="Times New Roman" panose="02020603050405020304" pitchFamily="18" charset="0"/>
                      </a:endParaRPr>
                    </a:p>
                  </a:txBody>
                  <a:tcPr marL="68580" marR="68580" marT="72000" marB="72000" anchor="ctr">
                    <a:solidFill>
                      <a:schemeClr val="accent1">
                        <a:lumMod val="20000"/>
                        <a:lumOff val="80000"/>
                      </a:schemeClr>
                    </a:solidFill>
                  </a:tcPr>
                </a:tc>
                <a:tc>
                  <a:txBody>
                    <a:bodyPr/>
                    <a:lstStyle/>
                    <a:p>
                      <a:pPr marL="342900" marR="0" lvl="0" indent="-244475" algn="l" defTabSz="457200" eaLnBrk="1" fontAlgn="auto" latinLnBrk="0" hangingPunct="1">
                        <a:lnSpc>
                          <a:spcPct val="100000"/>
                        </a:lnSpc>
                        <a:spcBef>
                          <a:spcPts val="0"/>
                        </a:spcBef>
                        <a:spcAft>
                          <a:spcPts val="0"/>
                        </a:spcAft>
                        <a:buClrTx/>
                        <a:buSzTx/>
                        <a:buFont typeface="Wingdings" pitchFamily="2" charset="2"/>
                        <a:buChar char=""/>
                        <a:tabLst/>
                        <a:defRPr/>
                      </a:pPr>
                      <a:r>
                        <a:rPr lang="en-US" sz="1200" b="0" dirty="0">
                          <a:solidFill>
                            <a:schemeClr val="dk1"/>
                          </a:solidFill>
                          <a:effectLst/>
                          <a:latin typeface="+mn-lt"/>
                          <a:ea typeface="+mn-ea"/>
                          <a:cs typeface="+mn-cs"/>
                          <a:sym typeface="Calibri"/>
                        </a:rPr>
                        <a:t>CEOS Community Portal on SDG for EO data discovery and access</a:t>
                      </a:r>
                      <a:br>
                        <a:rPr lang="en-US" sz="1200" b="0" dirty="0">
                          <a:solidFill>
                            <a:schemeClr val="dk1"/>
                          </a:solidFill>
                          <a:effectLst/>
                          <a:latin typeface="+mn-lt"/>
                          <a:ea typeface="+mn-ea"/>
                          <a:cs typeface="+mn-cs"/>
                          <a:sym typeface="Calibri"/>
                        </a:rPr>
                      </a:br>
                      <a:r>
                        <a:rPr lang="en-US" sz="1200" b="0" dirty="0">
                          <a:solidFill>
                            <a:schemeClr val="dk1"/>
                          </a:solidFill>
                          <a:effectLst/>
                          <a:latin typeface="+mn-lt"/>
                          <a:ea typeface="+mn-ea"/>
                          <a:cs typeface="+mn-cs"/>
                          <a:sym typeface="Calibri"/>
                        </a:rPr>
                        <a:t>(based on WGISS </a:t>
                      </a:r>
                      <a:r>
                        <a:rPr lang="en-US" sz="1200" b="0" dirty="0">
                          <a:solidFill>
                            <a:schemeClr val="dk1"/>
                          </a:solidFill>
                          <a:effectLst/>
                          <a:latin typeface="+mn-lt"/>
                          <a:ea typeface="+mn-ea"/>
                          <a:cs typeface="+mn-cs"/>
                          <a:sym typeface="Avenir Roman"/>
                        </a:rPr>
                        <a:t>IDN/CWIC/</a:t>
                      </a:r>
                      <a:r>
                        <a:rPr lang="en-US" sz="1200" b="0" dirty="0" err="1">
                          <a:solidFill>
                            <a:schemeClr val="dk1"/>
                          </a:solidFill>
                          <a:effectLst/>
                          <a:latin typeface="+mn-lt"/>
                          <a:ea typeface="+mn-ea"/>
                          <a:cs typeface="+mn-cs"/>
                          <a:sym typeface="Avenir Roman"/>
                        </a:rPr>
                        <a:t>FedEO</a:t>
                      </a:r>
                      <a:r>
                        <a:rPr lang="en-US" sz="1200" b="0" dirty="0">
                          <a:solidFill>
                            <a:schemeClr val="dk1"/>
                          </a:solidFill>
                          <a:effectLst/>
                          <a:latin typeface="+mn-lt"/>
                          <a:ea typeface="+mn-ea"/>
                          <a:cs typeface="+mn-cs"/>
                          <a:sym typeface="Avenir Roman"/>
                        </a:rPr>
                        <a:t>)</a:t>
                      </a:r>
                      <a:endParaRPr lang="en-US" sz="1200" b="0" dirty="0">
                        <a:solidFill>
                          <a:schemeClr val="dk1"/>
                        </a:solidFill>
                        <a:effectLst/>
                        <a:latin typeface="+mn-lt"/>
                        <a:ea typeface="+mn-ea"/>
                        <a:cs typeface="+mn-cs"/>
                        <a:sym typeface="Calibri"/>
                      </a:endParaRPr>
                    </a:p>
                  </a:txBody>
                  <a:tcPr marL="68580" marR="68580" marT="72000" marB="72000" anchor="ctr">
                    <a:solidFill>
                      <a:schemeClr val="accent1">
                        <a:lumMod val="20000"/>
                        <a:lumOff val="80000"/>
                      </a:schemeClr>
                    </a:solidFill>
                  </a:tcPr>
                </a:tc>
                <a:tc>
                  <a:txBody>
                    <a:bodyPr/>
                    <a:lstStyle/>
                    <a:p>
                      <a:pPr algn="ctr">
                        <a:spcBef>
                          <a:spcPts val="0"/>
                        </a:spcBef>
                        <a:spcAft>
                          <a:spcPts val="0"/>
                        </a:spcAft>
                      </a:pPr>
                      <a:endParaRPr lang="en-US" sz="1200" dirty="0">
                        <a:solidFill>
                          <a:srgbClr val="00B050"/>
                        </a:solidFill>
                        <a:latin typeface="+mn-lt"/>
                      </a:endParaRPr>
                    </a:p>
                  </a:txBody>
                  <a:tcPr marL="68580" marR="68580" marT="72000" marB="72000" anchor="ctr">
                    <a:solidFill>
                      <a:schemeClr val="accent1">
                        <a:lumMod val="20000"/>
                        <a:lumOff val="80000"/>
                      </a:schemeClr>
                    </a:solidFill>
                  </a:tcPr>
                </a:tc>
                <a:tc>
                  <a:txBody>
                    <a:bodyPr/>
                    <a:lstStyle/>
                    <a:p>
                      <a:pPr algn="ctr">
                        <a:spcBef>
                          <a:spcPts val="0"/>
                        </a:spcBef>
                        <a:spcAft>
                          <a:spcPts val="0"/>
                        </a:spcAft>
                      </a:pPr>
                      <a:r>
                        <a:rPr lang="en-US" sz="1200" dirty="0">
                          <a:solidFill>
                            <a:srgbClr val="FFC000"/>
                          </a:solidFill>
                          <a:latin typeface="+mn-lt"/>
                        </a:rPr>
                        <a:t>X</a:t>
                      </a:r>
                    </a:p>
                  </a:txBody>
                  <a:tcPr marL="68580" marR="68580" marT="72000" marB="72000" anchor="ctr">
                    <a:solidFill>
                      <a:schemeClr val="accent1">
                        <a:lumMod val="20000"/>
                        <a:lumOff val="80000"/>
                      </a:schemeClr>
                    </a:solidFill>
                  </a:tcPr>
                </a:tc>
                <a:tc>
                  <a:txBody>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1200" dirty="0">
                          <a:solidFill>
                            <a:srgbClr val="FF0000"/>
                          </a:solidFill>
                          <a:effectLst/>
                          <a:latin typeface="+mn-lt"/>
                          <a:ea typeface="+mn-ea"/>
                          <a:cs typeface="+mn-cs"/>
                          <a:sym typeface="Calibri"/>
                        </a:rPr>
                        <a:t>X</a:t>
                      </a:r>
                    </a:p>
                  </a:txBody>
                  <a:tcPr marL="68580" marR="68580" marT="72000" marB="72000" anchor="ctr">
                    <a:solidFill>
                      <a:schemeClr val="accent1">
                        <a:lumMod val="20000"/>
                        <a:lumOff val="80000"/>
                      </a:schemeClr>
                    </a:solidFill>
                  </a:tcPr>
                </a:tc>
                <a:tc>
                  <a:txBody>
                    <a:bodyPr/>
                    <a:lstStyle/>
                    <a:p>
                      <a:pPr algn="ctr">
                        <a:spcBef>
                          <a:spcPts val="0"/>
                        </a:spcBef>
                        <a:spcAft>
                          <a:spcPts val="0"/>
                        </a:spcAft>
                      </a:pPr>
                      <a:r>
                        <a:rPr lang="en-US" sz="1200" dirty="0">
                          <a:solidFill>
                            <a:schemeClr val="dk1"/>
                          </a:solidFill>
                          <a:effectLst/>
                          <a:latin typeface="+mn-lt"/>
                          <a:ea typeface="+mn-ea"/>
                          <a:cs typeface="+mn-cs"/>
                          <a:sym typeface="Calibri"/>
                        </a:rPr>
                        <a:t>WGISS</a:t>
                      </a:r>
                      <a:endParaRPr lang="en-US" dirty="0"/>
                    </a:p>
                  </a:txBody>
                  <a:tcPr marL="68580" marR="68580" marT="72000" marB="72000" anchor="ctr">
                    <a:solidFill>
                      <a:schemeClr val="accent1">
                        <a:lumMod val="20000"/>
                        <a:lumOff val="80000"/>
                      </a:schemeClr>
                    </a:solidFill>
                  </a:tcPr>
                </a:tc>
                <a:extLst>
                  <a:ext uri="{0D108BD9-81ED-4DB2-BD59-A6C34878D82A}">
                    <a16:rowId xmlns:a16="http://schemas.microsoft.com/office/drawing/2014/main" val="2417362513"/>
                  </a:ext>
                </a:extLst>
              </a:tr>
              <a:tr h="0">
                <a:tc vMerge="1">
                  <a:txBody>
                    <a:bodyPr/>
                    <a:lstStyle/>
                    <a:p>
                      <a:pPr algn="ctr">
                        <a:spcBef>
                          <a:spcPts val="0"/>
                        </a:spcBef>
                        <a:spcAft>
                          <a:spcPts val="0"/>
                        </a:spcAft>
                      </a:pPr>
                      <a:endParaRPr lang="en-US" sz="1200" b="1" dirty="0">
                        <a:effectLst/>
                        <a:latin typeface="Times New Roman" panose="02020603050405020304" pitchFamily="18" charset="0"/>
                        <a:ea typeface="Times New Roman" panose="02020603050405020304" pitchFamily="18" charset="0"/>
                      </a:endParaRPr>
                    </a:p>
                  </a:txBody>
                  <a:tcPr marL="68580" marR="68580" marT="72000" marB="72000" anchor="ctr">
                    <a:solidFill>
                      <a:schemeClr val="accent1">
                        <a:lumMod val="40000"/>
                        <a:lumOff val="60000"/>
                      </a:schemeClr>
                    </a:solidFill>
                  </a:tcPr>
                </a:tc>
                <a:tc rowSpan="2">
                  <a:txBody>
                    <a:bodyPr/>
                    <a:lstStyle/>
                    <a:p>
                      <a:pPr algn="ctr">
                        <a:spcBef>
                          <a:spcPts val="0"/>
                        </a:spcBef>
                        <a:spcAft>
                          <a:spcPts val="0"/>
                        </a:spcAft>
                      </a:pPr>
                      <a:r>
                        <a:rPr lang="en-US" sz="1200" b="1" dirty="0">
                          <a:effectLst/>
                        </a:rPr>
                        <a:t>3</a:t>
                      </a:r>
                      <a:endParaRPr lang="en-US" sz="1200" b="1" dirty="0">
                        <a:effectLst/>
                        <a:latin typeface="Times New Roman" panose="02020603050405020304" pitchFamily="18" charset="0"/>
                        <a:ea typeface="Times New Roman" panose="02020603050405020304" pitchFamily="18" charset="0"/>
                      </a:endParaRPr>
                    </a:p>
                  </a:txBody>
                  <a:tcPr marL="68580" marR="68580" marT="72000" marB="72000" anchor="ctr">
                    <a:solidFill>
                      <a:schemeClr val="accent1">
                        <a:lumMod val="40000"/>
                        <a:lumOff val="60000"/>
                      </a:schemeClr>
                    </a:solidFill>
                  </a:tcPr>
                </a:tc>
                <a:tc rowSpan="2">
                  <a:txBody>
                    <a:bodyPr/>
                    <a:lstStyle/>
                    <a:p>
                      <a:pPr algn="ctr">
                        <a:spcBef>
                          <a:spcPts val="0"/>
                        </a:spcBef>
                        <a:spcAft>
                          <a:spcPts val="0"/>
                        </a:spcAft>
                      </a:pPr>
                      <a:r>
                        <a:rPr lang="en-US" sz="1200" b="1" dirty="0">
                          <a:effectLst/>
                        </a:rPr>
                        <a:t>EO Capacity Building</a:t>
                      </a:r>
                      <a:endParaRPr lang="en-US" sz="1200" b="1" dirty="0">
                        <a:effectLst/>
                        <a:latin typeface="Times New Roman" panose="02020603050405020304" pitchFamily="18" charset="0"/>
                        <a:ea typeface="Times New Roman" panose="02020603050405020304" pitchFamily="18" charset="0"/>
                      </a:endParaRPr>
                    </a:p>
                  </a:txBody>
                  <a:tcPr marL="68580" marR="68580" marT="72000" marB="72000" anchor="ctr">
                    <a:solidFill>
                      <a:schemeClr val="accent1">
                        <a:lumMod val="40000"/>
                        <a:lumOff val="60000"/>
                      </a:schemeClr>
                    </a:solidFill>
                  </a:tcPr>
                </a:tc>
                <a:tc>
                  <a:txBody>
                    <a:bodyPr/>
                    <a:lstStyle/>
                    <a:p>
                      <a:pPr marL="342900" lvl="0" indent="-342900" algn="l">
                        <a:spcBef>
                          <a:spcPts val="0"/>
                        </a:spcBef>
                        <a:spcAft>
                          <a:spcPts val="0"/>
                        </a:spcAft>
                        <a:buFont typeface="Wingdings" pitchFamily="2" charset="2"/>
                        <a:buChar char=""/>
                      </a:pPr>
                      <a:r>
                        <a:rPr lang="en-US" sz="1200" b="0" dirty="0">
                          <a:solidFill>
                            <a:schemeClr val="dk1"/>
                          </a:solidFill>
                          <a:effectLst/>
                          <a:latin typeface="+mn-lt"/>
                          <a:ea typeface="+mn-ea"/>
                          <a:cs typeface="+mn-cs"/>
                          <a:sym typeface="Calibri"/>
                        </a:rPr>
                        <a:t>Capacity building webinars/training  </a:t>
                      </a:r>
                      <a:br>
                        <a:rPr lang="en-US" sz="1200" b="0" dirty="0">
                          <a:solidFill>
                            <a:schemeClr val="dk1"/>
                          </a:solidFill>
                          <a:effectLst/>
                          <a:latin typeface="+mn-lt"/>
                          <a:ea typeface="+mn-ea"/>
                          <a:cs typeface="+mn-cs"/>
                          <a:sym typeface="Calibri"/>
                        </a:rPr>
                      </a:br>
                      <a:r>
                        <a:rPr lang="en-US" sz="1200" b="0" dirty="0">
                          <a:solidFill>
                            <a:schemeClr val="dk1"/>
                          </a:solidFill>
                          <a:effectLst/>
                          <a:latin typeface="+mn-lt"/>
                          <a:ea typeface="+mn-ea"/>
                          <a:cs typeface="+mn-cs"/>
                          <a:sym typeface="Calibri"/>
                        </a:rPr>
                        <a:t>(organized by SDG indicator)</a:t>
                      </a:r>
                    </a:p>
                  </a:txBody>
                  <a:tcPr marL="68580" marR="68580" marT="72000" marB="72000" anchor="ctr">
                    <a:solidFill>
                      <a:schemeClr val="accent1">
                        <a:lumMod val="40000"/>
                        <a:lumOff val="60000"/>
                      </a:schemeClr>
                    </a:solidFill>
                  </a:tcPr>
                </a:tc>
                <a:tc>
                  <a:txBody>
                    <a:bodyPr/>
                    <a:lstStyle/>
                    <a:p>
                      <a:pPr algn="ctr">
                        <a:spcBef>
                          <a:spcPts val="0"/>
                        </a:spcBef>
                        <a:spcAft>
                          <a:spcPts val="0"/>
                        </a:spcAft>
                      </a:pPr>
                      <a:endParaRPr lang="en-US" sz="1200" dirty="0">
                        <a:solidFill>
                          <a:srgbClr val="00B050"/>
                        </a:solidFill>
                        <a:effectLst/>
                        <a:latin typeface="+mn-lt"/>
                        <a:ea typeface="+mn-ea"/>
                        <a:cs typeface="+mn-cs"/>
                        <a:sym typeface="Calibri"/>
                      </a:endParaRPr>
                    </a:p>
                  </a:txBody>
                  <a:tcPr marL="68580" marR="68580" marT="72000" marB="72000" anchor="ctr">
                    <a:solidFill>
                      <a:schemeClr val="accent1">
                        <a:lumMod val="40000"/>
                        <a:lumOff val="60000"/>
                      </a:schemeClr>
                    </a:solidFill>
                  </a:tcPr>
                </a:tc>
                <a:tc>
                  <a:txBody>
                    <a:bodyPr/>
                    <a:lstStyle/>
                    <a:p>
                      <a:pPr algn="ctr">
                        <a:spcBef>
                          <a:spcPts val="0"/>
                        </a:spcBef>
                        <a:spcAft>
                          <a:spcPts val="0"/>
                        </a:spcAft>
                      </a:pPr>
                      <a:r>
                        <a:rPr lang="en-US" sz="1200" dirty="0">
                          <a:solidFill>
                            <a:srgbClr val="FFC000"/>
                          </a:solidFill>
                          <a:effectLst/>
                          <a:latin typeface="+mn-lt"/>
                          <a:ea typeface="+mn-ea"/>
                          <a:cs typeface="+mn-cs"/>
                          <a:sym typeface="Calibri"/>
                        </a:rPr>
                        <a:t>X</a:t>
                      </a:r>
                    </a:p>
                  </a:txBody>
                  <a:tcPr marL="68580" marR="68580" marT="72000" marB="72000" anchor="ctr">
                    <a:solidFill>
                      <a:schemeClr val="accent1">
                        <a:lumMod val="40000"/>
                        <a:lumOff val="60000"/>
                      </a:schemeClr>
                    </a:solidFill>
                  </a:tcPr>
                </a:tc>
                <a:tc>
                  <a:txBody>
                    <a:bodyPr/>
                    <a:lstStyle/>
                    <a:p>
                      <a:pPr algn="ctr">
                        <a:spcBef>
                          <a:spcPts val="0"/>
                        </a:spcBef>
                        <a:spcAft>
                          <a:spcPts val="0"/>
                        </a:spcAft>
                      </a:pPr>
                      <a:r>
                        <a:rPr lang="en-US" sz="1200" dirty="0">
                          <a:solidFill>
                            <a:srgbClr val="FF0000"/>
                          </a:solidFill>
                          <a:effectLst/>
                          <a:latin typeface="+mn-lt"/>
                          <a:ea typeface="+mn-ea"/>
                          <a:cs typeface="+mn-cs"/>
                          <a:sym typeface="Calibri"/>
                        </a:rPr>
                        <a:t>X</a:t>
                      </a:r>
                    </a:p>
                  </a:txBody>
                  <a:tcPr marL="68580" marR="68580" marT="72000" marB="72000" anchor="ctr">
                    <a:solidFill>
                      <a:schemeClr val="accent1">
                        <a:lumMod val="40000"/>
                        <a:lumOff val="60000"/>
                      </a:schemeClr>
                    </a:solidFill>
                  </a:tcPr>
                </a:tc>
                <a:tc rowSpan="2">
                  <a:txBody>
                    <a:bodyPr/>
                    <a:lstStyle/>
                    <a:p>
                      <a:pPr algn="ctr">
                        <a:spcBef>
                          <a:spcPts val="0"/>
                        </a:spcBef>
                        <a:spcAft>
                          <a:spcPts val="0"/>
                        </a:spcAft>
                      </a:pPr>
                      <a:r>
                        <a:rPr lang="en-US" sz="1200" dirty="0" err="1">
                          <a:solidFill>
                            <a:schemeClr val="dk1"/>
                          </a:solidFill>
                          <a:effectLst/>
                          <a:latin typeface="+mn-lt"/>
                          <a:ea typeface="+mn-ea"/>
                          <a:cs typeface="+mn-cs"/>
                          <a:sym typeface="Calibri"/>
                        </a:rPr>
                        <a:t>WGCapD</a:t>
                      </a:r>
                      <a:br>
                        <a:rPr lang="en-US" sz="1200" dirty="0">
                          <a:solidFill>
                            <a:schemeClr val="dk1"/>
                          </a:solidFill>
                          <a:effectLst/>
                          <a:latin typeface="+mn-lt"/>
                          <a:ea typeface="+mn-ea"/>
                          <a:cs typeface="+mn-cs"/>
                          <a:sym typeface="Calibri"/>
                        </a:rPr>
                      </a:br>
                      <a:r>
                        <a:rPr lang="en-US" sz="1200" dirty="0">
                          <a:solidFill>
                            <a:schemeClr val="dk1"/>
                          </a:solidFill>
                          <a:effectLst/>
                          <a:latin typeface="+mn-lt"/>
                          <a:ea typeface="+mn-ea"/>
                          <a:cs typeface="+mn-cs"/>
                          <a:sym typeface="Calibri"/>
                        </a:rPr>
                        <a:t>WGISS</a:t>
                      </a:r>
                    </a:p>
                  </a:txBody>
                  <a:tcPr marL="68580" marR="68580" marT="72000" marB="72000" anchor="ctr">
                    <a:solidFill>
                      <a:schemeClr val="accent1">
                        <a:lumMod val="40000"/>
                        <a:lumOff val="60000"/>
                      </a:schemeClr>
                    </a:solidFill>
                  </a:tcPr>
                </a:tc>
                <a:extLst>
                  <a:ext uri="{0D108BD9-81ED-4DB2-BD59-A6C34878D82A}">
                    <a16:rowId xmlns:a16="http://schemas.microsoft.com/office/drawing/2014/main" val="2608654425"/>
                  </a:ext>
                </a:extLst>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342900" lvl="0" indent="-342900" algn="l">
                        <a:spcBef>
                          <a:spcPts val="0"/>
                        </a:spcBef>
                        <a:spcAft>
                          <a:spcPts val="0"/>
                        </a:spcAft>
                        <a:buFont typeface="Wingdings" pitchFamily="2" charset="2"/>
                        <a:buChar char=""/>
                      </a:pPr>
                      <a:r>
                        <a:rPr lang="en-US" sz="1200" b="0" dirty="0">
                          <a:solidFill>
                            <a:schemeClr val="dk1"/>
                          </a:solidFill>
                          <a:effectLst/>
                          <a:latin typeface="+mn-lt"/>
                          <a:ea typeface="+mn-ea"/>
                          <a:cs typeface="+mn-cs"/>
                          <a:sym typeface="Calibri"/>
                        </a:rPr>
                        <a:t>Support to EO4SDG MOOCs on SDGs (one MOOC per SDG goal)</a:t>
                      </a:r>
                    </a:p>
                  </a:txBody>
                  <a:tcPr marL="68580" marR="68580" marT="72000" marB="72000" anchor="ctr">
                    <a:solidFill>
                      <a:schemeClr val="accent1">
                        <a:lumMod val="40000"/>
                        <a:lumOff val="60000"/>
                      </a:schemeClr>
                    </a:solidFill>
                  </a:tcPr>
                </a:tc>
                <a:tc>
                  <a:txBody>
                    <a:bodyPr/>
                    <a:lstStyle/>
                    <a:p>
                      <a:pPr algn="ctr">
                        <a:spcBef>
                          <a:spcPts val="0"/>
                        </a:spcBef>
                        <a:spcAft>
                          <a:spcPts val="0"/>
                        </a:spcAft>
                      </a:pPr>
                      <a:endParaRPr lang="en-US" sz="1200" dirty="0">
                        <a:solidFill>
                          <a:srgbClr val="00B050"/>
                        </a:solidFill>
                        <a:latin typeface="+mn-lt"/>
                      </a:endParaRPr>
                    </a:p>
                  </a:txBody>
                  <a:tcPr marL="68580" marR="68580" marT="72000" marB="72000" anchor="ctr">
                    <a:solidFill>
                      <a:schemeClr val="accent1">
                        <a:lumMod val="40000"/>
                        <a:lumOff val="60000"/>
                      </a:schemeClr>
                    </a:solidFill>
                  </a:tcPr>
                </a:tc>
                <a:tc>
                  <a:txBody>
                    <a:bodyPr/>
                    <a:lstStyle/>
                    <a:p>
                      <a:pPr algn="ctr">
                        <a:spcBef>
                          <a:spcPts val="0"/>
                        </a:spcBef>
                        <a:spcAft>
                          <a:spcPts val="0"/>
                        </a:spcAft>
                      </a:pPr>
                      <a:r>
                        <a:rPr lang="en-US" sz="1200" dirty="0">
                          <a:solidFill>
                            <a:srgbClr val="FFC000"/>
                          </a:solidFill>
                          <a:latin typeface="+mn-lt"/>
                        </a:rPr>
                        <a:t>X</a:t>
                      </a:r>
                    </a:p>
                  </a:txBody>
                  <a:tcPr marL="68580" marR="68580" marT="72000" marB="72000" anchor="ctr">
                    <a:solidFill>
                      <a:schemeClr val="accent1">
                        <a:lumMod val="40000"/>
                        <a:lumOff val="60000"/>
                      </a:schemeClr>
                    </a:solidFill>
                  </a:tcPr>
                </a:tc>
                <a:tc>
                  <a:txBody>
                    <a:bodyPr/>
                    <a:lstStyle/>
                    <a:p>
                      <a:pPr algn="ctr">
                        <a:spcBef>
                          <a:spcPts val="0"/>
                        </a:spcBef>
                        <a:spcAft>
                          <a:spcPts val="0"/>
                        </a:spcAft>
                      </a:pPr>
                      <a:r>
                        <a:rPr lang="en-US" sz="1200" dirty="0">
                          <a:solidFill>
                            <a:srgbClr val="FF0000"/>
                          </a:solidFill>
                          <a:latin typeface="+mn-lt"/>
                        </a:rPr>
                        <a:t>X</a:t>
                      </a:r>
                    </a:p>
                  </a:txBody>
                  <a:tcPr marL="68580" marR="68580" marT="72000" marB="72000" anchor="ctr">
                    <a:solidFill>
                      <a:schemeClr val="accent1">
                        <a:lumMod val="40000"/>
                        <a:lumOff val="60000"/>
                      </a:schemeClr>
                    </a:solidFill>
                  </a:tcPr>
                </a:tc>
                <a:tc vMerge="1">
                  <a:txBody>
                    <a:bodyPr/>
                    <a:lstStyle/>
                    <a:p>
                      <a:endParaRPr lang="en-US"/>
                    </a:p>
                  </a:txBody>
                  <a:tcPr/>
                </a:tc>
                <a:extLst>
                  <a:ext uri="{0D108BD9-81ED-4DB2-BD59-A6C34878D82A}">
                    <a16:rowId xmlns:a16="http://schemas.microsoft.com/office/drawing/2014/main" val="99056056"/>
                  </a:ext>
                </a:extLst>
              </a:tr>
              <a:tr h="0">
                <a:tc rowSpan="5">
                  <a:txBody>
                    <a:bodyPr/>
                    <a:lstStyle/>
                    <a:p>
                      <a:pPr algn="ctr">
                        <a:spcBef>
                          <a:spcPts val="0"/>
                        </a:spcBef>
                        <a:spcAft>
                          <a:spcPts val="0"/>
                        </a:spcAft>
                      </a:pPr>
                      <a:r>
                        <a:rPr lang="en-US" sz="1200" b="1" dirty="0">
                          <a:solidFill>
                            <a:schemeClr val="bg1"/>
                          </a:solidFill>
                          <a:effectLst/>
                          <a:latin typeface="+mn-lt"/>
                          <a:ea typeface="Times New Roman" panose="02020603050405020304" pitchFamily="18" charset="0"/>
                        </a:rPr>
                        <a:t>MID TERM ACTIVTIES (post 2020)</a:t>
                      </a:r>
                    </a:p>
                  </a:txBody>
                  <a:tcPr marL="68580" marR="68580" marT="72000" marB="72000" vert="vert270" anchor="ctr">
                    <a:solidFill>
                      <a:schemeClr val="accent6">
                        <a:lumMod val="75000"/>
                      </a:schemeClr>
                    </a:solidFill>
                  </a:tcPr>
                </a:tc>
                <a:tc rowSpan="2">
                  <a:txBody>
                    <a:bodyPr/>
                    <a:lstStyle/>
                    <a:p>
                      <a:pPr algn="ctr">
                        <a:spcBef>
                          <a:spcPts val="0"/>
                        </a:spcBef>
                        <a:spcAft>
                          <a:spcPts val="0"/>
                        </a:spcAft>
                      </a:pPr>
                      <a:r>
                        <a:rPr lang="en-US" sz="1200" b="1" dirty="0">
                          <a:effectLst/>
                        </a:rPr>
                        <a:t>4</a:t>
                      </a:r>
                      <a:endParaRPr lang="en-US" sz="1200" b="1" dirty="0">
                        <a:effectLst/>
                        <a:latin typeface="Times New Roman" panose="02020603050405020304" pitchFamily="18" charset="0"/>
                        <a:ea typeface="Times New Roman" panose="02020603050405020304" pitchFamily="18" charset="0"/>
                      </a:endParaRPr>
                    </a:p>
                  </a:txBody>
                  <a:tcPr marL="68580" marR="68580" marT="72000" marB="72000" anchor="ctr">
                    <a:solidFill>
                      <a:schemeClr val="accent1">
                        <a:lumMod val="20000"/>
                        <a:lumOff val="80000"/>
                      </a:schemeClr>
                    </a:solidFill>
                  </a:tcPr>
                </a:tc>
                <a:tc rowSpan="2">
                  <a:txBody>
                    <a:bodyPr/>
                    <a:lstStyle/>
                    <a:p>
                      <a:pPr algn="ctr">
                        <a:spcBef>
                          <a:spcPts val="0"/>
                        </a:spcBef>
                        <a:spcAft>
                          <a:spcPts val="0"/>
                        </a:spcAft>
                      </a:pPr>
                      <a:r>
                        <a:rPr lang="en-US" sz="1200" b="1" dirty="0">
                          <a:effectLst/>
                        </a:rPr>
                        <a:t>EO Good Practices Guidance</a:t>
                      </a:r>
                      <a:endParaRPr lang="en-US" sz="1200" b="1" dirty="0">
                        <a:effectLst/>
                        <a:latin typeface="Times New Roman" panose="02020603050405020304" pitchFamily="18" charset="0"/>
                        <a:ea typeface="Times New Roman" panose="02020603050405020304" pitchFamily="18" charset="0"/>
                      </a:endParaRPr>
                    </a:p>
                  </a:txBody>
                  <a:tcPr marL="68580" marR="68580" marT="72000" marB="72000" anchor="ctr">
                    <a:solidFill>
                      <a:schemeClr val="accent1">
                        <a:lumMod val="20000"/>
                        <a:lumOff val="80000"/>
                      </a:schemeClr>
                    </a:solidFill>
                  </a:tcPr>
                </a:tc>
                <a:tc>
                  <a:txBody>
                    <a:bodyPr/>
                    <a:lstStyle/>
                    <a:p>
                      <a:pPr marL="342900" lvl="0" indent="-342900" algn="l">
                        <a:spcBef>
                          <a:spcPts val="0"/>
                        </a:spcBef>
                        <a:spcAft>
                          <a:spcPts val="0"/>
                        </a:spcAft>
                        <a:buFont typeface="Wingdings" pitchFamily="2" charset="2"/>
                        <a:buChar char=""/>
                      </a:pPr>
                      <a:r>
                        <a:rPr lang="en-US" sz="1200" b="0" dirty="0">
                          <a:solidFill>
                            <a:schemeClr val="dk1"/>
                          </a:solidFill>
                          <a:effectLst/>
                          <a:latin typeface="+mn-lt"/>
                          <a:ea typeface="+mn-ea"/>
                          <a:cs typeface="+mn-cs"/>
                          <a:sym typeface="Calibri"/>
                        </a:rPr>
                        <a:t>EO Good Practice Guidance for SDG indicators</a:t>
                      </a:r>
                      <a:br>
                        <a:rPr lang="en-US" sz="1200" b="0" dirty="0">
                          <a:solidFill>
                            <a:schemeClr val="dk1"/>
                          </a:solidFill>
                          <a:effectLst/>
                          <a:latin typeface="+mn-lt"/>
                          <a:ea typeface="+mn-ea"/>
                          <a:cs typeface="+mn-cs"/>
                          <a:sym typeface="Calibri"/>
                        </a:rPr>
                      </a:br>
                      <a:r>
                        <a:rPr lang="en-US" sz="1200" b="0" dirty="0">
                          <a:solidFill>
                            <a:schemeClr val="dk1"/>
                          </a:solidFill>
                          <a:effectLst/>
                          <a:latin typeface="+mn-lt"/>
                          <a:ea typeface="+mn-ea"/>
                          <a:cs typeface="+mn-cs"/>
                          <a:sym typeface="Calibri"/>
                        </a:rPr>
                        <a:t>(one GPG for each SDG indicator)</a:t>
                      </a:r>
                    </a:p>
                  </a:txBody>
                  <a:tcPr marL="68580" marR="68580" marT="72000" marB="72000" anchor="ctr">
                    <a:solidFill>
                      <a:schemeClr val="accent1">
                        <a:lumMod val="20000"/>
                        <a:lumOff val="80000"/>
                      </a:schemeClr>
                    </a:solidFill>
                  </a:tcPr>
                </a:tc>
                <a:tc>
                  <a:txBody>
                    <a:bodyPr/>
                    <a:lstStyle/>
                    <a:p>
                      <a:pPr algn="ctr">
                        <a:spcBef>
                          <a:spcPts val="0"/>
                        </a:spcBef>
                        <a:spcAft>
                          <a:spcPts val="0"/>
                        </a:spcAft>
                      </a:pPr>
                      <a:endParaRPr lang="en-US" sz="1200" dirty="0">
                        <a:solidFill>
                          <a:srgbClr val="00B050"/>
                        </a:solidFill>
                        <a:effectLst/>
                        <a:latin typeface="+mn-lt"/>
                        <a:ea typeface="+mn-ea"/>
                        <a:cs typeface="+mn-cs"/>
                        <a:sym typeface="Calibri"/>
                      </a:endParaRPr>
                    </a:p>
                  </a:txBody>
                  <a:tcPr marL="68580" marR="68580" marT="72000" marB="72000" anchor="ctr">
                    <a:solidFill>
                      <a:schemeClr val="accent1">
                        <a:lumMod val="20000"/>
                        <a:lumOff val="80000"/>
                      </a:schemeClr>
                    </a:solidFill>
                  </a:tcPr>
                </a:tc>
                <a:tc>
                  <a:txBody>
                    <a:bodyPr/>
                    <a:lstStyle/>
                    <a:p>
                      <a:pPr algn="ctr">
                        <a:spcBef>
                          <a:spcPts val="0"/>
                        </a:spcBef>
                        <a:spcAft>
                          <a:spcPts val="0"/>
                        </a:spcAft>
                      </a:pPr>
                      <a:r>
                        <a:rPr lang="en-US" sz="1200" dirty="0">
                          <a:solidFill>
                            <a:srgbClr val="FFC000"/>
                          </a:solidFill>
                          <a:effectLst/>
                          <a:latin typeface="+mn-lt"/>
                          <a:ea typeface="+mn-ea"/>
                          <a:cs typeface="+mn-cs"/>
                          <a:sym typeface="Calibri"/>
                        </a:rPr>
                        <a:t>X</a:t>
                      </a:r>
                    </a:p>
                  </a:txBody>
                  <a:tcPr marL="68580" marR="68580" marT="72000" marB="72000" anchor="ctr">
                    <a:solidFill>
                      <a:schemeClr val="accent1">
                        <a:lumMod val="20000"/>
                        <a:lumOff val="80000"/>
                      </a:schemeClr>
                    </a:solidFill>
                  </a:tcPr>
                </a:tc>
                <a:tc>
                  <a:txBody>
                    <a:bodyPr/>
                    <a:lstStyle/>
                    <a:p>
                      <a:pPr algn="ctr">
                        <a:spcBef>
                          <a:spcPts val="0"/>
                        </a:spcBef>
                        <a:spcAft>
                          <a:spcPts val="0"/>
                        </a:spcAft>
                      </a:pPr>
                      <a:endParaRPr lang="en-US" sz="1200" dirty="0">
                        <a:solidFill>
                          <a:srgbClr val="FF0000"/>
                        </a:solidFill>
                        <a:effectLst/>
                        <a:latin typeface="+mn-lt"/>
                        <a:ea typeface="+mn-ea"/>
                        <a:cs typeface="+mn-cs"/>
                        <a:sym typeface="Calibri"/>
                      </a:endParaRPr>
                    </a:p>
                  </a:txBody>
                  <a:tcPr marL="68580" marR="68580" marT="72000" marB="72000" anchor="ctr">
                    <a:solidFill>
                      <a:schemeClr val="accent1">
                        <a:lumMod val="20000"/>
                        <a:lumOff val="80000"/>
                      </a:schemeClr>
                    </a:solidFill>
                  </a:tcPr>
                </a:tc>
                <a:tc>
                  <a:txBody>
                    <a:bodyPr/>
                    <a:lstStyle/>
                    <a:p>
                      <a:pPr algn="ctr">
                        <a:spcBef>
                          <a:spcPts val="0"/>
                        </a:spcBef>
                        <a:spcAft>
                          <a:spcPts val="0"/>
                        </a:spcAft>
                      </a:pPr>
                      <a:r>
                        <a:rPr lang="en-US" sz="1200" dirty="0">
                          <a:solidFill>
                            <a:schemeClr val="dk1"/>
                          </a:solidFill>
                          <a:effectLst/>
                          <a:latin typeface="+mn-lt"/>
                          <a:ea typeface="+mn-ea"/>
                          <a:cs typeface="+mn-cs"/>
                          <a:sym typeface="Calibri"/>
                        </a:rPr>
                        <a:t> LSI-VC</a:t>
                      </a:r>
                      <a:br>
                        <a:rPr lang="en-US" sz="1200" dirty="0">
                          <a:solidFill>
                            <a:schemeClr val="dk1"/>
                          </a:solidFill>
                          <a:effectLst/>
                          <a:latin typeface="+mn-lt"/>
                          <a:ea typeface="+mn-ea"/>
                          <a:cs typeface="+mn-cs"/>
                          <a:sym typeface="Calibri"/>
                        </a:rPr>
                      </a:br>
                      <a:r>
                        <a:rPr lang="en-US" sz="1200" dirty="0">
                          <a:solidFill>
                            <a:schemeClr val="dk1"/>
                          </a:solidFill>
                          <a:effectLst/>
                          <a:latin typeface="+mn-lt"/>
                          <a:ea typeface="+mn-ea"/>
                          <a:cs typeface="+mn-cs"/>
                          <a:sym typeface="Calibri"/>
                        </a:rPr>
                        <a:t>(CARDL)</a:t>
                      </a:r>
                    </a:p>
                  </a:txBody>
                  <a:tcPr marL="68580" marR="68580" marT="72000" marB="72000" anchor="ctr">
                    <a:solidFill>
                      <a:schemeClr val="accent1">
                        <a:lumMod val="20000"/>
                        <a:lumOff val="80000"/>
                      </a:schemeClr>
                    </a:solidFill>
                  </a:tcPr>
                </a:tc>
                <a:extLst>
                  <a:ext uri="{0D108BD9-81ED-4DB2-BD59-A6C34878D82A}">
                    <a16:rowId xmlns:a16="http://schemas.microsoft.com/office/drawing/2014/main" val="2225500609"/>
                  </a:ext>
                </a:extLst>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342900" marR="0" lvl="0" indent="-342900" algn="l" defTabSz="457200" eaLnBrk="1" fontAlgn="auto" latinLnBrk="0" hangingPunct="1">
                        <a:lnSpc>
                          <a:spcPct val="100000"/>
                        </a:lnSpc>
                        <a:spcBef>
                          <a:spcPts val="0"/>
                        </a:spcBef>
                        <a:spcAft>
                          <a:spcPts val="0"/>
                        </a:spcAft>
                        <a:buClrTx/>
                        <a:buSzTx/>
                        <a:buFont typeface="Wingdings" pitchFamily="2" charset="2"/>
                        <a:buChar char=""/>
                        <a:tabLst/>
                        <a:defRPr/>
                      </a:pPr>
                      <a:r>
                        <a:rPr lang="en-US" sz="1200" b="0" dirty="0">
                          <a:solidFill>
                            <a:schemeClr val="dk1"/>
                          </a:solidFill>
                          <a:effectLst/>
                          <a:latin typeface="+mn-lt"/>
                          <a:ea typeface="+mn-ea"/>
                          <a:cs typeface="+mn-cs"/>
                          <a:sym typeface="Calibri"/>
                        </a:rPr>
                        <a:t>R&amp;D agenda on improved methods for SDG indicators</a:t>
                      </a:r>
                      <a:br>
                        <a:rPr lang="en-US" sz="1200" b="0" dirty="0">
                          <a:solidFill>
                            <a:schemeClr val="dk1"/>
                          </a:solidFill>
                          <a:effectLst/>
                          <a:latin typeface="+mn-lt"/>
                          <a:ea typeface="+mn-ea"/>
                          <a:cs typeface="+mn-cs"/>
                          <a:sym typeface="Calibri"/>
                        </a:rPr>
                      </a:br>
                      <a:r>
                        <a:rPr lang="en-US" sz="1200" b="0" dirty="0">
                          <a:solidFill>
                            <a:schemeClr val="dk1"/>
                          </a:solidFill>
                          <a:effectLst/>
                          <a:latin typeface="+mn-lt"/>
                          <a:ea typeface="+mn-ea"/>
                          <a:cs typeface="+mn-cs"/>
                          <a:sym typeface="Calibri"/>
                        </a:rPr>
                        <a:t>(one R&amp;D Agenda for each SDG indicator)</a:t>
                      </a:r>
                    </a:p>
                  </a:txBody>
                  <a:tcPr marL="68580" marR="68580" marT="72000" marB="72000" anchor="ctr">
                    <a:solidFill>
                      <a:schemeClr val="accent1">
                        <a:lumMod val="20000"/>
                        <a:lumOff val="80000"/>
                      </a:schemeClr>
                    </a:solidFill>
                  </a:tcPr>
                </a:tc>
                <a:tc>
                  <a:txBody>
                    <a:bodyPr/>
                    <a:lstStyle/>
                    <a:p>
                      <a:pPr algn="ctr">
                        <a:spcBef>
                          <a:spcPts val="0"/>
                        </a:spcBef>
                        <a:spcAft>
                          <a:spcPts val="0"/>
                        </a:spcAft>
                      </a:pPr>
                      <a:r>
                        <a:rPr lang="en-US" sz="1200" dirty="0">
                          <a:solidFill>
                            <a:srgbClr val="00B050"/>
                          </a:solidFill>
                          <a:effectLst/>
                          <a:latin typeface="+mn-lt"/>
                          <a:ea typeface="+mn-ea"/>
                          <a:cs typeface="+mn-cs"/>
                          <a:sym typeface="Calibri"/>
                        </a:rPr>
                        <a:t>X</a:t>
                      </a:r>
                    </a:p>
                  </a:txBody>
                  <a:tcPr marL="68580" marR="68580" marT="72000" marB="72000" anchor="ctr">
                    <a:solidFill>
                      <a:schemeClr val="accent1">
                        <a:lumMod val="20000"/>
                        <a:lumOff val="80000"/>
                      </a:schemeClr>
                    </a:solidFill>
                  </a:tcPr>
                </a:tc>
                <a:tc>
                  <a:txBody>
                    <a:bodyPr/>
                    <a:lstStyle/>
                    <a:p>
                      <a:pPr algn="ctr">
                        <a:spcBef>
                          <a:spcPts val="0"/>
                        </a:spcBef>
                        <a:spcAft>
                          <a:spcPts val="0"/>
                        </a:spcAft>
                      </a:pPr>
                      <a:endParaRPr lang="en-US" sz="1200" dirty="0">
                        <a:solidFill>
                          <a:srgbClr val="FFC000"/>
                        </a:solidFill>
                        <a:effectLst/>
                        <a:latin typeface="+mn-lt"/>
                        <a:ea typeface="+mn-ea"/>
                        <a:cs typeface="+mn-cs"/>
                        <a:sym typeface="Calibri"/>
                      </a:endParaRPr>
                    </a:p>
                  </a:txBody>
                  <a:tcPr marL="68580" marR="68580" marT="72000" marB="72000" anchor="ctr">
                    <a:solidFill>
                      <a:schemeClr val="accent1">
                        <a:lumMod val="20000"/>
                        <a:lumOff val="80000"/>
                      </a:schemeClr>
                    </a:solidFill>
                  </a:tcPr>
                </a:tc>
                <a:tc>
                  <a:txBody>
                    <a:bodyPr/>
                    <a:lstStyle/>
                    <a:p>
                      <a:pPr algn="ctr">
                        <a:spcBef>
                          <a:spcPts val="0"/>
                        </a:spcBef>
                        <a:spcAft>
                          <a:spcPts val="0"/>
                        </a:spcAft>
                      </a:pPr>
                      <a:endParaRPr lang="en-US" sz="1200" dirty="0">
                        <a:solidFill>
                          <a:srgbClr val="FF0000"/>
                        </a:solidFill>
                        <a:effectLst/>
                        <a:latin typeface="+mn-lt"/>
                        <a:ea typeface="+mn-ea"/>
                        <a:cs typeface="+mn-cs"/>
                        <a:sym typeface="Calibri"/>
                      </a:endParaRPr>
                    </a:p>
                  </a:txBody>
                  <a:tcPr marL="68580" marR="68580" marT="72000" marB="72000" anchor="ctr">
                    <a:solidFill>
                      <a:schemeClr val="accent1">
                        <a:lumMod val="20000"/>
                        <a:lumOff val="80000"/>
                      </a:schemeClr>
                    </a:solidFill>
                  </a:tcPr>
                </a:tc>
                <a:tc>
                  <a:txBody>
                    <a:bodyPr/>
                    <a:lstStyle/>
                    <a:p>
                      <a:pPr algn="ctr">
                        <a:spcBef>
                          <a:spcPts val="0"/>
                        </a:spcBef>
                        <a:spcAft>
                          <a:spcPts val="0"/>
                        </a:spcAft>
                      </a:pPr>
                      <a:r>
                        <a:rPr lang="en-US" sz="1200" dirty="0">
                          <a:solidFill>
                            <a:schemeClr val="dk1"/>
                          </a:solidFill>
                          <a:effectLst/>
                          <a:latin typeface="+mn-lt"/>
                          <a:ea typeface="+mn-ea"/>
                          <a:cs typeface="+mn-cs"/>
                          <a:sym typeface="Calibri"/>
                        </a:rPr>
                        <a:t>LDN sub-team?</a:t>
                      </a:r>
                    </a:p>
                  </a:txBody>
                  <a:tcPr marL="68580" marR="68580" marT="72000" marB="72000" anchor="ctr">
                    <a:solidFill>
                      <a:schemeClr val="accent1">
                        <a:lumMod val="20000"/>
                        <a:lumOff val="80000"/>
                      </a:schemeClr>
                    </a:solidFill>
                  </a:tcPr>
                </a:tc>
                <a:extLst>
                  <a:ext uri="{0D108BD9-81ED-4DB2-BD59-A6C34878D82A}">
                    <a16:rowId xmlns:a16="http://schemas.microsoft.com/office/drawing/2014/main" val="1047963362"/>
                  </a:ext>
                </a:extLst>
              </a:tr>
              <a:tr h="0">
                <a:tc vMerge="1">
                  <a:txBody>
                    <a:bodyPr/>
                    <a:lstStyle/>
                    <a:p>
                      <a:pPr algn="ctr">
                        <a:spcBef>
                          <a:spcPts val="0"/>
                        </a:spcBef>
                        <a:spcAft>
                          <a:spcPts val="0"/>
                        </a:spcAft>
                      </a:pPr>
                      <a:endParaRPr lang="en-US" sz="1200" b="1" dirty="0">
                        <a:effectLst/>
                        <a:latin typeface="Times New Roman" panose="02020603050405020304" pitchFamily="18" charset="0"/>
                        <a:ea typeface="Times New Roman" panose="02020603050405020304" pitchFamily="18" charset="0"/>
                      </a:endParaRPr>
                    </a:p>
                  </a:txBody>
                  <a:tcPr marL="68580" marR="68580" marT="72000" marB="72000" anchor="ctr">
                    <a:solidFill>
                      <a:schemeClr val="accent1">
                        <a:lumMod val="40000"/>
                        <a:lumOff val="60000"/>
                      </a:schemeClr>
                    </a:solidFill>
                  </a:tcPr>
                </a:tc>
                <a:tc rowSpan="2">
                  <a:txBody>
                    <a:bodyPr/>
                    <a:lstStyle/>
                    <a:p>
                      <a:pPr algn="ctr">
                        <a:spcBef>
                          <a:spcPts val="0"/>
                        </a:spcBef>
                        <a:spcAft>
                          <a:spcPts val="0"/>
                        </a:spcAft>
                      </a:pPr>
                      <a:r>
                        <a:rPr lang="en-US" sz="1200" b="1" dirty="0">
                          <a:effectLst/>
                        </a:rPr>
                        <a:t>5</a:t>
                      </a:r>
                      <a:endParaRPr lang="en-US" sz="1200" b="1" dirty="0">
                        <a:effectLst/>
                        <a:latin typeface="Times New Roman" panose="02020603050405020304" pitchFamily="18" charset="0"/>
                        <a:ea typeface="Times New Roman" panose="02020603050405020304" pitchFamily="18" charset="0"/>
                      </a:endParaRPr>
                    </a:p>
                  </a:txBody>
                  <a:tcPr marL="68580" marR="68580" marT="72000" marB="72000" anchor="ctr">
                    <a:solidFill>
                      <a:schemeClr val="accent1">
                        <a:lumMod val="40000"/>
                        <a:lumOff val="60000"/>
                      </a:schemeClr>
                    </a:solidFill>
                  </a:tcPr>
                </a:tc>
                <a:tc rowSpan="2">
                  <a:txBody>
                    <a:bodyPr/>
                    <a:lstStyle/>
                    <a:p>
                      <a:pPr algn="ctr">
                        <a:spcBef>
                          <a:spcPts val="0"/>
                        </a:spcBef>
                        <a:spcAft>
                          <a:spcPts val="0"/>
                        </a:spcAft>
                      </a:pPr>
                      <a:r>
                        <a:rPr lang="en-US" sz="1200" b="1" dirty="0">
                          <a:effectLst/>
                        </a:rPr>
                        <a:t>EO Demonstration Cases</a:t>
                      </a:r>
                      <a:endParaRPr lang="en-US" sz="1200" b="1" dirty="0">
                        <a:effectLst/>
                        <a:latin typeface="Times New Roman" panose="02020603050405020304" pitchFamily="18" charset="0"/>
                        <a:ea typeface="Times New Roman" panose="02020603050405020304" pitchFamily="18" charset="0"/>
                      </a:endParaRPr>
                    </a:p>
                  </a:txBody>
                  <a:tcPr marL="68580" marR="68580" marT="72000" marB="72000" anchor="ctr">
                    <a:solidFill>
                      <a:schemeClr val="accent1">
                        <a:lumMod val="40000"/>
                        <a:lumOff val="60000"/>
                      </a:schemeClr>
                    </a:solidFill>
                  </a:tcPr>
                </a:tc>
                <a:tc>
                  <a:txBody>
                    <a:bodyPr/>
                    <a:lstStyle/>
                    <a:p>
                      <a:pPr marL="342900" lvl="0" indent="-342900" algn="l">
                        <a:spcBef>
                          <a:spcPts val="0"/>
                        </a:spcBef>
                        <a:spcAft>
                          <a:spcPts val="0"/>
                        </a:spcAft>
                        <a:buFont typeface="Wingdings" pitchFamily="2" charset="2"/>
                        <a:buChar char=""/>
                      </a:pPr>
                      <a:r>
                        <a:rPr lang="en-US" sz="1200" b="0" dirty="0">
                          <a:solidFill>
                            <a:schemeClr val="dk1"/>
                          </a:solidFill>
                          <a:effectLst/>
                          <a:latin typeface="+mn-lt"/>
                          <a:ea typeface="+mn-ea"/>
                          <a:cs typeface="+mn-cs"/>
                          <a:sym typeface="Calibri"/>
                        </a:rPr>
                        <a:t>Collection of EO Demonstration Cases for SDG indicators. </a:t>
                      </a:r>
                      <a:br>
                        <a:rPr lang="en-US" sz="1200" b="0" dirty="0">
                          <a:solidFill>
                            <a:schemeClr val="dk1"/>
                          </a:solidFill>
                          <a:effectLst/>
                          <a:latin typeface="+mn-lt"/>
                          <a:ea typeface="+mn-ea"/>
                          <a:cs typeface="+mn-cs"/>
                          <a:sym typeface="Calibri"/>
                        </a:rPr>
                      </a:br>
                      <a:r>
                        <a:rPr lang="en-US" sz="1200" b="0" dirty="0">
                          <a:solidFill>
                            <a:schemeClr val="dk1"/>
                          </a:solidFill>
                          <a:effectLst/>
                          <a:latin typeface="+mn-lt"/>
                          <a:ea typeface="+mn-ea"/>
                          <a:cs typeface="+mn-cs"/>
                          <a:sym typeface="Calibri"/>
                        </a:rPr>
                        <a:t>(one per SDG indicator)</a:t>
                      </a:r>
                    </a:p>
                  </a:txBody>
                  <a:tcPr marL="68580" marR="68580" marT="72000" marB="72000" anchor="ctr">
                    <a:solidFill>
                      <a:schemeClr val="accent1">
                        <a:lumMod val="40000"/>
                        <a:lumOff val="60000"/>
                      </a:schemeClr>
                    </a:solidFill>
                  </a:tcPr>
                </a:tc>
                <a:tc>
                  <a:txBody>
                    <a:bodyPr/>
                    <a:lstStyle/>
                    <a:p>
                      <a:pPr algn="ctr">
                        <a:spcBef>
                          <a:spcPts val="0"/>
                        </a:spcBef>
                        <a:spcAft>
                          <a:spcPts val="0"/>
                        </a:spcAft>
                      </a:pPr>
                      <a:endParaRPr lang="en-US" sz="1200" dirty="0">
                        <a:solidFill>
                          <a:srgbClr val="00B050"/>
                        </a:solidFill>
                        <a:effectLst/>
                        <a:latin typeface="+mn-lt"/>
                        <a:ea typeface="+mn-ea"/>
                        <a:cs typeface="+mn-cs"/>
                        <a:sym typeface="Calibri"/>
                      </a:endParaRPr>
                    </a:p>
                  </a:txBody>
                  <a:tcPr marL="68580" marR="68580" marT="72000" marB="72000" anchor="ctr">
                    <a:solidFill>
                      <a:schemeClr val="accent1">
                        <a:lumMod val="40000"/>
                        <a:lumOff val="60000"/>
                      </a:schemeClr>
                    </a:solidFill>
                  </a:tcPr>
                </a:tc>
                <a:tc>
                  <a:txBody>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1200" dirty="0">
                          <a:solidFill>
                            <a:srgbClr val="FFC000"/>
                          </a:solidFill>
                          <a:effectLst/>
                          <a:latin typeface="+mn-lt"/>
                          <a:ea typeface="+mn-ea"/>
                          <a:cs typeface="+mn-cs"/>
                          <a:sym typeface="Calibri"/>
                        </a:rPr>
                        <a:t>X</a:t>
                      </a:r>
                    </a:p>
                    <a:p>
                      <a:pPr algn="ctr">
                        <a:spcBef>
                          <a:spcPts val="0"/>
                        </a:spcBef>
                        <a:spcAft>
                          <a:spcPts val="0"/>
                        </a:spcAft>
                      </a:pPr>
                      <a:endParaRPr lang="en-US" sz="1200" dirty="0">
                        <a:solidFill>
                          <a:srgbClr val="FFC000"/>
                        </a:solidFill>
                        <a:effectLst/>
                        <a:latin typeface="+mn-lt"/>
                        <a:ea typeface="+mn-ea"/>
                        <a:cs typeface="+mn-cs"/>
                        <a:sym typeface="Calibri"/>
                      </a:endParaRPr>
                    </a:p>
                  </a:txBody>
                  <a:tcPr marL="68580" marR="68580" marT="72000" marB="72000" anchor="ctr">
                    <a:solidFill>
                      <a:schemeClr val="accent1">
                        <a:lumMod val="40000"/>
                        <a:lumOff val="60000"/>
                      </a:schemeClr>
                    </a:solidFill>
                  </a:tcPr>
                </a:tc>
                <a:tc>
                  <a:txBody>
                    <a:bodyPr/>
                    <a:lstStyle/>
                    <a:p>
                      <a:pPr algn="ctr">
                        <a:spcBef>
                          <a:spcPts val="0"/>
                        </a:spcBef>
                        <a:spcAft>
                          <a:spcPts val="0"/>
                        </a:spcAft>
                      </a:pPr>
                      <a:r>
                        <a:rPr lang="en-US" sz="1200" dirty="0">
                          <a:solidFill>
                            <a:srgbClr val="FF0000"/>
                          </a:solidFill>
                          <a:effectLst/>
                          <a:latin typeface="+mn-lt"/>
                          <a:ea typeface="+mn-ea"/>
                          <a:cs typeface="+mn-cs"/>
                          <a:sym typeface="Calibri"/>
                        </a:rPr>
                        <a:t>X</a:t>
                      </a:r>
                    </a:p>
                  </a:txBody>
                  <a:tcPr marL="68580" marR="68580" marT="72000" marB="72000" anchor="ctr">
                    <a:solidFill>
                      <a:schemeClr val="accent1">
                        <a:lumMod val="40000"/>
                        <a:lumOff val="60000"/>
                      </a:schemeClr>
                    </a:solidFill>
                  </a:tcPr>
                </a:tc>
                <a:tc>
                  <a:txBody>
                    <a:bodyPr/>
                    <a:lstStyle/>
                    <a:p>
                      <a:pPr algn="ctr">
                        <a:spcBef>
                          <a:spcPts val="0"/>
                        </a:spcBef>
                        <a:spcAft>
                          <a:spcPts val="0"/>
                        </a:spcAft>
                      </a:pPr>
                      <a:endParaRPr lang="en-US" sz="1200" dirty="0">
                        <a:solidFill>
                          <a:schemeClr val="dk1"/>
                        </a:solidFill>
                        <a:effectLst/>
                        <a:latin typeface="+mn-lt"/>
                        <a:ea typeface="+mn-ea"/>
                        <a:cs typeface="+mn-cs"/>
                        <a:sym typeface="Calibri"/>
                      </a:endParaRPr>
                    </a:p>
                  </a:txBody>
                  <a:tcPr marL="68580" marR="68580" marT="72000" marB="72000" anchor="ctr">
                    <a:solidFill>
                      <a:schemeClr val="accent1">
                        <a:lumMod val="40000"/>
                        <a:lumOff val="60000"/>
                      </a:schemeClr>
                    </a:solidFill>
                  </a:tcPr>
                </a:tc>
                <a:extLst>
                  <a:ext uri="{0D108BD9-81ED-4DB2-BD59-A6C34878D82A}">
                    <a16:rowId xmlns:a16="http://schemas.microsoft.com/office/drawing/2014/main" val="621676976"/>
                  </a:ext>
                </a:extLst>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342900" lvl="0" indent="-342900" algn="l">
                        <a:spcBef>
                          <a:spcPts val="0"/>
                        </a:spcBef>
                        <a:spcAft>
                          <a:spcPts val="0"/>
                        </a:spcAft>
                        <a:buFont typeface="Wingdings" pitchFamily="2" charset="2"/>
                        <a:buChar char=""/>
                      </a:pPr>
                      <a:r>
                        <a:rPr lang="en-US" sz="1200" b="0" dirty="0">
                          <a:solidFill>
                            <a:schemeClr val="dk1"/>
                          </a:solidFill>
                          <a:effectLst/>
                          <a:latin typeface="+mn-lt"/>
                          <a:ea typeface="+mn-ea"/>
                          <a:cs typeface="+mn-cs"/>
                          <a:sym typeface="Calibri"/>
                        </a:rPr>
                        <a:t>Deployment of EO workflows for SDGs on the CEOS Data Cube</a:t>
                      </a:r>
                    </a:p>
                  </a:txBody>
                  <a:tcPr marL="68580" marR="68580" marT="72000" marB="72000" anchor="ctr">
                    <a:solidFill>
                      <a:schemeClr val="accent1">
                        <a:lumMod val="40000"/>
                        <a:lumOff val="60000"/>
                      </a:schemeClr>
                    </a:solidFill>
                  </a:tcPr>
                </a:tc>
                <a:tc>
                  <a:txBody>
                    <a:bodyPr/>
                    <a:lstStyle/>
                    <a:p>
                      <a:pPr algn="ctr">
                        <a:spcBef>
                          <a:spcPts val="0"/>
                        </a:spcBef>
                        <a:spcAft>
                          <a:spcPts val="0"/>
                        </a:spcAft>
                      </a:pPr>
                      <a:endParaRPr lang="en-US" sz="1200" dirty="0">
                        <a:solidFill>
                          <a:srgbClr val="00B050"/>
                        </a:solidFill>
                        <a:effectLst/>
                        <a:latin typeface="+mn-lt"/>
                        <a:ea typeface="+mn-ea"/>
                        <a:cs typeface="+mn-cs"/>
                        <a:sym typeface="Calibri"/>
                      </a:endParaRPr>
                    </a:p>
                  </a:txBody>
                  <a:tcPr marL="68580" marR="68580" marT="72000" marB="72000" anchor="ctr">
                    <a:solidFill>
                      <a:schemeClr val="accent1">
                        <a:lumMod val="40000"/>
                        <a:lumOff val="60000"/>
                      </a:schemeClr>
                    </a:solidFill>
                  </a:tcPr>
                </a:tc>
                <a:tc>
                  <a:txBody>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1200" dirty="0">
                          <a:solidFill>
                            <a:srgbClr val="FFC000"/>
                          </a:solidFill>
                          <a:effectLst/>
                          <a:latin typeface="+mn-lt"/>
                          <a:ea typeface="+mn-ea"/>
                          <a:cs typeface="+mn-cs"/>
                          <a:sym typeface="Calibri"/>
                        </a:rPr>
                        <a:t>X</a:t>
                      </a:r>
                    </a:p>
                  </a:txBody>
                  <a:tcPr marL="68580" marR="68580" marT="72000" marB="72000" anchor="ctr">
                    <a:solidFill>
                      <a:schemeClr val="accent1">
                        <a:lumMod val="40000"/>
                        <a:lumOff val="60000"/>
                      </a:schemeClr>
                    </a:solidFill>
                  </a:tcPr>
                </a:tc>
                <a:tc>
                  <a:txBody>
                    <a:bodyPr/>
                    <a:lstStyle/>
                    <a:p>
                      <a:pPr algn="ctr">
                        <a:spcBef>
                          <a:spcPts val="0"/>
                        </a:spcBef>
                        <a:spcAft>
                          <a:spcPts val="0"/>
                        </a:spcAft>
                      </a:pPr>
                      <a:r>
                        <a:rPr lang="en-US" sz="1200" dirty="0">
                          <a:solidFill>
                            <a:srgbClr val="FF0000"/>
                          </a:solidFill>
                          <a:effectLst/>
                          <a:latin typeface="+mn-lt"/>
                          <a:ea typeface="+mn-ea"/>
                          <a:cs typeface="+mn-cs"/>
                          <a:sym typeface="Calibri"/>
                        </a:rPr>
                        <a:t>X</a:t>
                      </a:r>
                    </a:p>
                  </a:txBody>
                  <a:tcPr marL="68580" marR="68580" marT="72000" marB="72000" anchor="ctr">
                    <a:solidFill>
                      <a:schemeClr val="accent1">
                        <a:lumMod val="40000"/>
                        <a:lumOff val="60000"/>
                      </a:schemeClr>
                    </a:solidFill>
                  </a:tcPr>
                </a:tc>
                <a:tc>
                  <a:txBody>
                    <a:bodyPr/>
                    <a:lstStyle/>
                    <a:p>
                      <a:pPr algn="ctr">
                        <a:spcBef>
                          <a:spcPts val="0"/>
                        </a:spcBef>
                        <a:spcAft>
                          <a:spcPts val="0"/>
                        </a:spcAft>
                      </a:pPr>
                      <a:r>
                        <a:rPr lang="en-US" sz="1200" dirty="0">
                          <a:solidFill>
                            <a:schemeClr val="dk1"/>
                          </a:solidFill>
                          <a:effectLst/>
                          <a:latin typeface="+mn-lt"/>
                          <a:ea typeface="+mn-ea"/>
                          <a:cs typeface="+mn-cs"/>
                          <a:sym typeface="Calibri"/>
                        </a:rPr>
                        <a:t>SEO</a:t>
                      </a:r>
                    </a:p>
                  </a:txBody>
                  <a:tcPr marL="68580" marR="68580" marT="72000" marB="72000" anchor="ctr">
                    <a:solidFill>
                      <a:schemeClr val="accent1">
                        <a:lumMod val="40000"/>
                        <a:lumOff val="60000"/>
                      </a:schemeClr>
                    </a:solidFill>
                  </a:tcPr>
                </a:tc>
                <a:extLst>
                  <a:ext uri="{0D108BD9-81ED-4DB2-BD59-A6C34878D82A}">
                    <a16:rowId xmlns:a16="http://schemas.microsoft.com/office/drawing/2014/main" val="1504886605"/>
                  </a:ext>
                </a:extLst>
              </a:tr>
              <a:tr h="486629">
                <a:tc vMerge="1">
                  <a:txBody>
                    <a:bodyPr/>
                    <a:lstStyle/>
                    <a:p>
                      <a:pPr algn="ctr">
                        <a:spcBef>
                          <a:spcPts val="0"/>
                        </a:spcBef>
                        <a:spcAft>
                          <a:spcPts val="0"/>
                        </a:spcAft>
                      </a:pPr>
                      <a:endParaRPr lang="en-US" sz="1200" b="1" dirty="0">
                        <a:effectLst/>
                        <a:latin typeface="Times New Roman" panose="02020603050405020304" pitchFamily="18" charset="0"/>
                        <a:ea typeface="Times New Roman" panose="02020603050405020304" pitchFamily="18" charset="0"/>
                      </a:endParaRPr>
                    </a:p>
                  </a:txBody>
                  <a:tcPr marL="68580" marR="68580" marT="72000" marB="72000" anchor="ctr"/>
                </a:tc>
                <a:tc>
                  <a:txBody>
                    <a:bodyPr/>
                    <a:lstStyle/>
                    <a:p>
                      <a:pPr algn="ctr">
                        <a:spcBef>
                          <a:spcPts val="0"/>
                        </a:spcBef>
                        <a:spcAft>
                          <a:spcPts val="0"/>
                        </a:spcAft>
                      </a:pPr>
                      <a:r>
                        <a:rPr lang="en-US" sz="1200" b="1" dirty="0">
                          <a:effectLst/>
                        </a:rPr>
                        <a:t>6</a:t>
                      </a:r>
                      <a:endParaRPr lang="en-US" sz="1200" b="1" dirty="0">
                        <a:effectLst/>
                        <a:latin typeface="Times New Roman" panose="02020603050405020304" pitchFamily="18" charset="0"/>
                        <a:ea typeface="Times New Roman" panose="02020603050405020304" pitchFamily="18" charset="0"/>
                      </a:endParaRPr>
                    </a:p>
                  </a:txBody>
                  <a:tcPr marL="68580" marR="68580" marT="72000" marB="72000" anchor="ctr"/>
                </a:tc>
                <a:tc>
                  <a:txBody>
                    <a:bodyPr/>
                    <a:lstStyle/>
                    <a:p>
                      <a:pPr algn="ctr">
                        <a:spcBef>
                          <a:spcPts val="0"/>
                        </a:spcBef>
                        <a:spcAft>
                          <a:spcPts val="0"/>
                        </a:spcAft>
                      </a:pPr>
                      <a:r>
                        <a:rPr lang="en-US" sz="1200" b="1" dirty="0">
                          <a:effectLst/>
                        </a:rPr>
                        <a:t>EO Quality Standards</a:t>
                      </a:r>
                      <a:endParaRPr lang="en-US" sz="1200" b="1" dirty="0">
                        <a:effectLst/>
                        <a:latin typeface="Times New Roman" panose="02020603050405020304" pitchFamily="18" charset="0"/>
                        <a:ea typeface="Times New Roman" panose="02020603050405020304" pitchFamily="18" charset="0"/>
                      </a:endParaRPr>
                    </a:p>
                  </a:txBody>
                  <a:tcPr marL="68580" marR="68580" marT="72000" marB="72000" anchor="ctr"/>
                </a:tc>
                <a:tc>
                  <a:txBody>
                    <a:bodyPr/>
                    <a:lstStyle/>
                    <a:p>
                      <a:pPr marL="342900" lvl="0" indent="-342900" algn="l">
                        <a:spcBef>
                          <a:spcPts val="0"/>
                        </a:spcBef>
                        <a:spcAft>
                          <a:spcPts val="0"/>
                        </a:spcAft>
                        <a:buFont typeface="Wingdings" pitchFamily="2" charset="2"/>
                        <a:buChar char=""/>
                      </a:pPr>
                      <a:r>
                        <a:rPr lang="en-US" sz="1200" b="0" dirty="0">
                          <a:solidFill>
                            <a:schemeClr val="dk1"/>
                          </a:solidFill>
                          <a:effectLst/>
                          <a:latin typeface="+mn-lt"/>
                          <a:ea typeface="+mn-ea"/>
                          <a:cs typeface="+mn-cs"/>
                          <a:sym typeface="Calibri"/>
                        </a:rPr>
                        <a:t>EO Quality Standards for SDG indicators </a:t>
                      </a:r>
                      <a:br>
                        <a:rPr lang="en-US" sz="1200" b="0" dirty="0">
                          <a:solidFill>
                            <a:schemeClr val="dk1"/>
                          </a:solidFill>
                          <a:effectLst/>
                          <a:latin typeface="+mn-lt"/>
                          <a:ea typeface="+mn-ea"/>
                          <a:cs typeface="+mn-cs"/>
                          <a:sym typeface="Calibri"/>
                        </a:rPr>
                      </a:br>
                      <a:r>
                        <a:rPr lang="en-US" sz="1200" b="0" dirty="0">
                          <a:solidFill>
                            <a:schemeClr val="dk1"/>
                          </a:solidFill>
                          <a:effectLst/>
                          <a:latin typeface="+mn-lt"/>
                          <a:ea typeface="+mn-ea"/>
                          <a:cs typeface="+mn-cs"/>
                          <a:sym typeface="Calibri"/>
                        </a:rPr>
                        <a:t>(one guideline per indicator)</a:t>
                      </a:r>
                    </a:p>
                  </a:txBody>
                  <a:tcPr marL="68580" marR="68580" marT="72000" marB="72000" anchor="ctr"/>
                </a:tc>
                <a:tc>
                  <a:txBody>
                    <a:bodyPr/>
                    <a:lstStyle/>
                    <a:p>
                      <a:pPr algn="ctr">
                        <a:spcBef>
                          <a:spcPts val="0"/>
                        </a:spcBef>
                        <a:spcAft>
                          <a:spcPts val="0"/>
                        </a:spcAft>
                      </a:pPr>
                      <a:endParaRPr lang="en-US" sz="1200" dirty="0">
                        <a:solidFill>
                          <a:srgbClr val="00B050"/>
                        </a:solidFill>
                        <a:effectLst/>
                        <a:latin typeface="+mn-lt"/>
                        <a:ea typeface="+mn-ea"/>
                        <a:cs typeface="+mn-cs"/>
                        <a:sym typeface="Calibri"/>
                      </a:endParaRPr>
                    </a:p>
                  </a:txBody>
                  <a:tcPr marL="68580" marR="68580" marT="72000" marB="72000" anchor="ctr"/>
                </a:tc>
                <a:tc>
                  <a:txBody>
                    <a:bodyPr/>
                    <a:lstStyle/>
                    <a:p>
                      <a:pPr algn="ctr">
                        <a:spcBef>
                          <a:spcPts val="0"/>
                        </a:spcBef>
                        <a:spcAft>
                          <a:spcPts val="0"/>
                        </a:spcAft>
                      </a:pPr>
                      <a:r>
                        <a:rPr lang="en-US" sz="1200" dirty="0">
                          <a:solidFill>
                            <a:srgbClr val="FFC000"/>
                          </a:solidFill>
                          <a:effectLst/>
                          <a:latin typeface="+mn-lt"/>
                          <a:ea typeface="+mn-ea"/>
                          <a:cs typeface="+mn-cs"/>
                          <a:sym typeface="Calibri"/>
                        </a:rPr>
                        <a:t>X</a:t>
                      </a:r>
                    </a:p>
                  </a:txBody>
                  <a:tcPr marL="68580" marR="68580" marT="72000" marB="72000" anchor="ctr"/>
                </a:tc>
                <a:tc>
                  <a:txBody>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lang="en-US" sz="1200" dirty="0">
                        <a:solidFill>
                          <a:srgbClr val="FF0000"/>
                        </a:solidFill>
                        <a:effectLst/>
                        <a:latin typeface="+mn-lt"/>
                        <a:ea typeface="+mn-ea"/>
                        <a:cs typeface="+mn-cs"/>
                        <a:sym typeface="Calibri"/>
                      </a:endParaRPr>
                    </a:p>
                  </a:txBody>
                  <a:tcPr marL="68580" marR="68580" marT="72000" marB="72000" anchor="ctr"/>
                </a:tc>
                <a:tc>
                  <a:txBody>
                    <a:bodyPr/>
                    <a:lstStyle/>
                    <a:p>
                      <a:pPr algn="ctr">
                        <a:spcBef>
                          <a:spcPts val="0"/>
                        </a:spcBef>
                        <a:spcAft>
                          <a:spcPts val="0"/>
                        </a:spcAft>
                      </a:pPr>
                      <a:r>
                        <a:rPr lang="en-US" sz="1200" dirty="0">
                          <a:solidFill>
                            <a:schemeClr val="dk1"/>
                          </a:solidFill>
                          <a:effectLst/>
                          <a:latin typeface="+mn-lt"/>
                          <a:ea typeface="+mn-ea"/>
                          <a:cs typeface="+mn-cs"/>
                          <a:sym typeface="Calibri"/>
                        </a:rPr>
                        <a:t>WGCV/LPV</a:t>
                      </a:r>
                    </a:p>
                  </a:txBody>
                  <a:tcPr marL="68580" marR="68580" marT="72000" marB="72000" anchor="ctr"/>
                </a:tc>
                <a:extLst>
                  <a:ext uri="{0D108BD9-81ED-4DB2-BD59-A6C34878D82A}">
                    <a16:rowId xmlns:a16="http://schemas.microsoft.com/office/drawing/2014/main" val="2316390750"/>
                  </a:ext>
                </a:extLst>
              </a:tr>
            </a:tbl>
          </a:graphicData>
        </a:graphic>
      </p:graphicFrame>
      <p:sp>
        <p:nvSpPr>
          <p:cNvPr id="3" name="Rectangle 2">
            <a:extLst>
              <a:ext uri="{FF2B5EF4-FFF2-40B4-BE49-F238E27FC236}">
                <a16:creationId xmlns:a16="http://schemas.microsoft.com/office/drawing/2014/main" id="{55E4AF52-8C8A-AF40-8019-B24C293BC72E}"/>
              </a:ext>
            </a:extLst>
          </p:cNvPr>
          <p:cNvSpPr/>
          <p:nvPr/>
        </p:nvSpPr>
        <p:spPr>
          <a:xfrm>
            <a:off x="76200" y="1231868"/>
            <a:ext cx="2895600" cy="252000"/>
          </a:xfrm>
          <a:prstGeom prst="rect">
            <a:avLst/>
          </a:prstGeom>
          <a:solidFill>
            <a:srgbClr val="FFFFFF"/>
          </a:solidFill>
          <a:ln w="25400" cap="flat">
            <a:solidFill>
              <a:srgbClr val="00B05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2569"/>
                </a:solidFill>
                <a:effectLst/>
                <a:uFillTx/>
              </a:rPr>
              <a:t>Satellite Data Providers</a:t>
            </a:r>
          </a:p>
        </p:txBody>
      </p:sp>
      <p:sp>
        <p:nvSpPr>
          <p:cNvPr id="7" name="Rectangle 6">
            <a:extLst>
              <a:ext uri="{FF2B5EF4-FFF2-40B4-BE49-F238E27FC236}">
                <a16:creationId xmlns:a16="http://schemas.microsoft.com/office/drawing/2014/main" id="{77A48D0D-595D-1C4F-A25E-EF654BFCDE2E}"/>
              </a:ext>
            </a:extLst>
          </p:cNvPr>
          <p:cNvSpPr/>
          <p:nvPr/>
        </p:nvSpPr>
        <p:spPr>
          <a:xfrm>
            <a:off x="3124200" y="1227312"/>
            <a:ext cx="2895600" cy="252000"/>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2569"/>
                </a:solidFill>
                <a:effectLst/>
                <a:uFillTx/>
              </a:rPr>
              <a:t>Information Providers</a:t>
            </a:r>
          </a:p>
        </p:txBody>
      </p:sp>
      <p:sp>
        <p:nvSpPr>
          <p:cNvPr id="8" name="Rectangle 7">
            <a:extLst>
              <a:ext uri="{FF2B5EF4-FFF2-40B4-BE49-F238E27FC236}">
                <a16:creationId xmlns:a16="http://schemas.microsoft.com/office/drawing/2014/main" id="{8A75A819-1AFB-3A40-BBE7-D40375789328}"/>
              </a:ext>
            </a:extLst>
          </p:cNvPr>
          <p:cNvSpPr/>
          <p:nvPr/>
        </p:nvSpPr>
        <p:spPr>
          <a:xfrm>
            <a:off x="6172200" y="1231868"/>
            <a:ext cx="2895600" cy="252000"/>
          </a:xfrm>
          <a:prstGeom prst="rect">
            <a:avLst/>
          </a:prstGeom>
          <a:solidFill>
            <a:srgbClr val="FFFFFF"/>
          </a:solid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2569"/>
                </a:solidFill>
                <a:effectLst/>
                <a:uFillTx/>
              </a:rPr>
              <a:t>End Users</a:t>
            </a:r>
          </a:p>
        </p:txBody>
      </p:sp>
    </p:spTree>
    <p:extLst>
      <p:ext uri="{BB962C8B-B14F-4D97-AF65-F5344CB8AC3E}">
        <p14:creationId xmlns:p14="http://schemas.microsoft.com/office/powerpoint/2010/main" val="253261470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745B8C81-C55C-EB4B-BA9C-469174492F8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6464" y="1802509"/>
            <a:ext cx="1823229" cy="1215000"/>
          </a:xfrm>
          <a:prstGeom prst="rect">
            <a:avLst/>
          </a:prstGeom>
        </p:spPr>
      </p:pic>
      <p:sp>
        <p:nvSpPr>
          <p:cNvPr id="39" name="Rectangle 38">
            <a:extLst>
              <a:ext uri="{FF2B5EF4-FFF2-40B4-BE49-F238E27FC236}">
                <a16:creationId xmlns:a16="http://schemas.microsoft.com/office/drawing/2014/main" id="{AF96B7A5-F450-8C46-A92F-F38280990774}"/>
              </a:ext>
            </a:extLst>
          </p:cNvPr>
          <p:cNvSpPr/>
          <p:nvPr/>
        </p:nvSpPr>
        <p:spPr>
          <a:xfrm>
            <a:off x="1236921" y="3633492"/>
            <a:ext cx="353291" cy="284350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5" name="Rectangle 34">
            <a:extLst>
              <a:ext uri="{FF2B5EF4-FFF2-40B4-BE49-F238E27FC236}">
                <a16:creationId xmlns:a16="http://schemas.microsoft.com/office/drawing/2014/main" id="{D9EDBE7C-008A-1C46-A4FA-5523EF7A6F0A}"/>
              </a:ext>
            </a:extLst>
          </p:cNvPr>
          <p:cNvSpPr/>
          <p:nvPr/>
        </p:nvSpPr>
        <p:spPr>
          <a:xfrm>
            <a:off x="7862373" y="3148096"/>
            <a:ext cx="824427" cy="3412166"/>
          </a:xfrm>
          <a:prstGeom prst="rect">
            <a:avLst/>
          </a:prstGeom>
          <a:solidFill>
            <a:schemeClr val="bg2">
              <a:lumMod val="50000"/>
              <a:alpha val="30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 name="Rectangle 4">
            <a:extLst>
              <a:ext uri="{FF2B5EF4-FFF2-40B4-BE49-F238E27FC236}">
                <a16:creationId xmlns:a16="http://schemas.microsoft.com/office/drawing/2014/main" id="{19BD64CB-E50C-AB42-AAF3-BC126C619B5E}"/>
              </a:ext>
            </a:extLst>
          </p:cNvPr>
          <p:cNvSpPr/>
          <p:nvPr/>
        </p:nvSpPr>
        <p:spPr>
          <a:xfrm>
            <a:off x="2553506" y="2680591"/>
            <a:ext cx="1620000" cy="3879671"/>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spcAft>
                <a:spcPts val="600"/>
              </a:spcAft>
            </a:pPr>
            <a:r>
              <a:rPr lang="en-US" sz="900" i="1" dirty="0">
                <a:solidFill>
                  <a:schemeClr val="tx1"/>
                </a:solidFill>
                <a:latin typeface="+mj-lt"/>
              </a:rPr>
              <a:t>Surface Water Extent, Vegetated Wetlands, </a:t>
            </a:r>
            <a:br>
              <a:rPr lang="en-US" sz="900" i="1" dirty="0">
                <a:solidFill>
                  <a:schemeClr val="tx1"/>
                </a:solidFill>
                <a:latin typeface="+mj-lt"/>
              </a:rPr>
            </a:br>
            <a:r>
              <a:rPr lang="en-US" sz="900" i="1" dirty="0">
                <a:solidFill>
                  <a:schemeClr val="tx1"/>
                </a:solidFill>
                <a:latin typeface="+mj-lt"/>
              </a:rPr>
              <a:t>Water Quality</a:t>
            </a:r>
          </a:p>
        </p:txBody>
      </p:sp>
      <p:sp>
        <p:nvSpPr>
          <p:cNvPr id="6" name="Rectangle 5">
            <a:extLst>
              <a:ext uri="{FF2B5EF4-FFF2-40B4-BE49-F238E27FC236}">
                <a16:creationId xmlns:a16="http://schemas.microsoft.com/office/drawing/2014/main" id="{8D8E3250-2B4B-D34B-9287-367B9383B313}"/>
              </a:ext>
            </a:extLst>
          </p:cNvPr>
          <p:cNvSpPr/>
          <p:nvPr/>
        </p:nvSpPr>
        <p:spPr>
          <a:xfrm>
            <a:off x="4313181" y="2680591"/>
            <a:ext cx="1620000" cy="3879671"/>
          </a:xfrm>
          <a:prstGeom prst="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r>
              <a:rPr lang="en-US" sz="900" i="1" dirty="0">
                <a:solidFill>
                  <a:schemeClr val="tx1"/>
                </a:solidFill>
                <a:latin typeface="+mj-lt"/>
              </a:rPr>
              <a:t>Human Settlements, </a:t>
            </a:r>
          </a:p>
          <a:p>
            <a:pPr algn="ctr">
              <a:spcAft>
                <a:spcPts val="600"/>
              </a:spcAft>
            </a:pPr>
            <a:r>
              <a:rPr lang="en-US" sz="900" i="1" dirty="0">
                <a:solidFill>
                  <a:schemeClr val="tx1"/>
                </a:solidFill>
                <a:latin typeface="+mj-lt"/>
              </a:rPr>
              <a:t>Population Density, urban/rural</a:t>
            </a:r>
          </a:p>
          <a:p>
            <a:pPr algn="ctr"/>
            <a:endParaRPr lang="en-US" sz="1200" dirty="0">
              <a:solidFill>
                <a:schemeClr val="tx1"/>
              </a:solidFill>
              <a:latin typeface="+mj-lt"/>
            </a:endParaRPr>
          </a:p>
        </p:txBody>
      </p:sp>
      <p:sp>
        <p:nvSpPr>
          <p:cNvPr id="7" name="Rectangle 6">
            <a:extLst>
              <a:ext uri="{FF2B5EF4-FFF2-40B4-BE49-F238E27FC236}">
                <a16:creationId xmlns:a16="http://schemas.microsoft.com/office/drawing/2014/main" id="{DB00DAA8-FBD2-3B42-A310-4F02D15F2A0C}"/>
              </a:ext>
            </a:extLst>
          </p:cNvPr>
          <p:cNvSpPr/>
          <p:nvPr/>
        </p:nvSpPr>
        <p:spPr>
          <a:xfrm>
            <a:off x="6072856" y="2680591"/>
            <a:ext cx="1620000" cy="3879671"/>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spcAft>
                <a:spcPts val="600"/>
              </a:spcAft>
            </a:pPr>
            <a:r>
              <a:rPr lang="en-US" sz="900" i="1" dirty="0">
                <a:solidFill>
                  <a:schemeClr val="tx1"/>
                </a:solidFill>
                <a:latin typeface="+mj-lt"/>
              </a:rPr>
              <a:t>Land Cover, </a:t>
            </a:r>
            <a:br>
              <a:rPr lang="en-US" sz="900" i="1" dirty="0">
                <a:solidFill>
                  <a:schemeClr val="tx1"/>
                </a:solidFill>
                <a:latin typeface="+mj-lt"/>
              </a:rPr>
            </a:br>
            <a:r>
              <a:rPr lang="en-US" sz="900" i="1" dirty="0">
                <a:solidFill>
                  <a:schemeClr val="tx1"/>
                </a:solidFill>
                <a:latin typeface="+mj-lt"/>
              </a:rPr>
              <a:t>Land Productivity, </a:t>
            </a:r>
            <a:br>
              <a:rPr lang="en-US" sz="900" i="1" dirty="0">
                <a:solidFill>
                  <a:schemeClr val="tx1"/>
                </a:solidFill>
                <a:latin typeface="+mj-lt"/>
              </a:rPr>
            </a:br>
            <a:r>
              <a:rPr lang="en-US" sz="900" i="1" dirty="0">
                <a:solidFill>
                  <a:schemeClr val="tx1"/>
                </a:solidFill>
                <a:latin typeface="+mj-lt"/>
              </a:rPr>
              <a:t>Carbon Stock</a:t>
            </a:r>
          </a:p>
        </p:txBody>
      </p:sp>
      <p:sp>
        <p:nvSpPr>
          <p:cNvPr id="8" name="Rectangle 7">
            <a:extLst>
              <a:ext uri="{FF2B5EF4-FFF2-40B4-BE49-F238E27FC236}">
                <a16:creationId xmlns:a16="http://schemas.microsoft.com/office/drawing/2014/main" id="{D93499C3-1C93-B24E-8CBC-91F743DBEA75}"/>
              </a:ext>
            </a:extLst>
          </p:cNvPr>
          <p:cNvSpPr/>
          <p:nvPr/>
        </p:nvSpPr>
        <p:spPr>
          <a:xfrm>
            <a:off x="2553506" y="2006111"/>
            <a:ext cx="1620000" cy="605925"/>
          </a:xfrm>
          <a:prstGeom prst="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71500" indent="-500063"/>
            <a:r>
              <a:rPr lang="en-US" sz="1200" dirty="0">
                <a:latin typeface="+mj-lt"/>
              </a:rPr>
              <a:t>6.6.1 	Water</a:t>
            </a:r>
            <a:br>
              <a:rPr lang="en-US" sz="1200" dirty="0">
                <a:latin typeface="+mj-lt"/>
              </a:rPr>
            </a:br>
            <a:r>
              <a:rPr lang="en-US" sz="1200" dirty="0">
                <a:latin typeface="+mj-lt"/>
              </a:rPr>
              <a:t>related ecosystems</a:t>
            </a:r>
          </a:p>
        </p:txBody>
      </p:sp>
      <p:sp>
        <p:nvSpPr>
          <p:cNvPr id="9" name="Rectangle 8">
            <a:extLst>
              <a:ext uri="{FF2B5EF4-FFF2-40B4-BE49-F238E27FC236}">
                <a16:creationId xmlns:a16="http://schemas.microsoft.com/office/drawing/2014/main" id="{3FE8C9E0-D812-7749-8FEA-CA0BE3817C2A}"/>
              </a:ext>
            </a:extLst>
          </p:cNvPr>
          <p:cNvSpPr/>
          <p:nvPr/>
        </p:nvSpPr>
        <p:spPr>
          <a:xfrm>
            <a:off x="4313181" y="2006111"/>
            <a:ext cx="1620000" cy="605925"/>
          </a:xfrm>
          <a:prstGeom prst="rect">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 rtlCol="0" anchor="t"/>
          <a:lstStyle/>
          <a:p>
            <a:pPr marL="607219" indent="-570310"/>
            <a:r>
              <a:rPr lang="en-US" sz="1200" dirty="0">
                <a:latin typeface="+mj-lt"/>
              </a:rPr>
              <a:t>11.3.1  	Sustainable Urbanization </a:t>
            </a:r>
          </a:p>
        </p:txBody>
      </p:sp>
      <p:sp>
        <p:nvSpPr>
          <p:cNvPr id="10" name="Rectangle 9">
            <a:extLst>
              <a:ext uri="{FF2B5EF4-FFF2-40B4-BE49-F238E27FC236}">
                <a16:creationId xmlns:a16="http://schemas.microsoft.com/office/drawing/2014/main" id="{33AB0D45-6554-4949-AEAC-860A1D633C6F}"/>
              </a:ext>
            </a:extLst>
          </p:cNvPr>
          <p:cNvSpPr/>
          <p:nvPr/>
        </p:nvSpPr>
        <p:spPr>
          <a:xfrm>
            <a:off x="6072856" y="2007080"/>
            <a:ext cx="1620000" cy="604956"/>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 rtlCol="0" anchor="t"/>
          <a:lstStyle/>
          <a:p>
            <a:pPr marL="607219" indent="-535781"/>
            <a:r>
              <a:rPr lang="en-US" sz="1200" dirty="0">
                <a:latin typeface="+mj-lt"/>
              </a:rPr>
              <a:t>15.3.1 	Land Degradation Neutrality</a:t>
            </a:r>
          </a:p>
        </p:txBody>
      </p:sp>
      <p:sp>
        <p:nvSpPr>
          <p:cNvPr id="11" name="Rounded Rectangle 10">
            <a:extLst>
              <a:ext uri="{FF2B5EF4-FFF2-40B4-BE49-F238E27FC236}">
                <a16:creationId xmlns:a16="http://schemas.microsoft.com/office/drawing/2014/main" id="{C83BFC43-0984-684F-B42D-85DA6CED352E}"/>
              </a:ext>
            </a:extLst>
          </p:cNvPr>
          <p:cNvSpPr/>
          <p:nvPr/>
        </p:nvSpPr>
        <p:spPr>
          <a:xfrm>
            <a:off x="388714" y="3657600"/>
            <a:ext cx="8450486" cy="360000"/>
          </a:xfrm>
          <a:prstGeom prst="roundRect">
            <a:avLst/>
          </a:prstGeom>
          <a:solidFill>
            <a:schemeClr val="bg1">
              <a:lumMod val="85000"/>
              <a:alpha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sp>
        <p:nvSpPr>
          <p:cNvPr id="12" name="Rectangle 11">
            <a:extLst>
              <a:ext uri="{FF2B5EF4-FFF2-40B4-BE49-F238E27FC236}">
                <a16:creationId xmlns:a16="http://schemas.microsoft.com/office/drawing/2014/main" id="{277B11BE-DDA0-EB48-9B79-32787A056A07}"/>
              </a:ext>
            </a:extLst>
          </p:cNvPr>
          <p:cNvSpPr/>
          <p:nvPr/>
        </p:nvSpPr>
        <p:spPr>
          <a:xfrm>
            <a:off x="466465" y="3657600"/>
            <a:ext cx="2000262" cy="360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100" dirty="0">
                <a:latin typeface="+mj-lt"/>
              </a:rPr>
              <a:t>Satellite Data Requirements</a:t>
            </a:r>
          </a:p>
        </p:txBody>
      </p:sp>
      <p:sp>
        <p:nvSpPr>
          <p:cNvPr id="14" name="Rectangle 13">
            <a:extLst>
              <a:ext uri="{FF2B5EF4-FFF2-40B4-BE49-F238E27FC236}">
                <a16:creationId xmlns:a16="http://schemas.microsoft.com/office/drawing/2014/main" id="{82C996D7-B333-9E42-ACC0-13AA8EC5671F}"/>
              </a:ext>
            </a:extLst>
          </p:cNvPr>
          <p:cNvSpPr/>
          <p:nvPr/>
        </p:nvSpPr>
        <p:spPr>
          <a:xfrm>
            <a:off x="7867154" y="3662120"/>
            <a:ext cx="819646"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mj-lt"/>
              </a:rPr>
              <a:t>LSI-VC</a:t>
            </a:r>
          </a:p>
        </p:txBody>
      </p:sp>
      <p:sp>
        <p:nvSpPr>
          <p:cNvPr id="15" name="Rounded Rectangle 14">
            <a:extLst>
              <a:ext uri="{FF2B5EF4-FFF2-40B4-BE49-F238E27FC236}">
                <a16:creationId xmlns:a16="http://schemas.microsoft.com/office/drawing/2014/main" id="{85C6FF2F-5514-2B40-B5B6-C1875DDEDFF7}"/>
              </a:ext>
            </a:extLst>
          </p:cNvPr>
          <p:cNvSpPr/>
          <p:nvPr/>
        </p:nvSpPr>
        <p:spPr>
          <a:xfrm>
            <a:off x="388714" y="4114800"/>
            <a:ext cx="8450485" cy="360000"/>
          </a:xfrm>
          <a:prstGeom prst="roundRect">
            <a:avLst/>
          </a:prstGeom>
          <a:solidFill>
            <a:schemeClr val="bg1">
              <a:lumMod val="85000"/>
              <a:alpha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sp>
        <p:nvSpPr>
          <p:cNvPr id="16" name="Rectangle 15">
            <a:extLst>
              <a:ext uri="{FF2B5EF4-FFF2-40B4-BE49-F238E27FC236}">
                <a16:creationId xmlns:a16="http://schemas.microsoft.com/office/drawing/2014/main" id="{B7994E14-AA65-D54D-B30A-2311F1C8E597}"/>
              </a:ext>
            </a:extLst>
          </p:cNvPr>
          <p:cNvSpPr/>
          <p:nvPr/>
        </p:nvSpPr>
        <p:spPr>
          <a:xfrm>
            <a:off x="466465" y="4121581"/>
            <a:ext cx="2000263" cy="360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mj-lt"/>
              </a:rPr>
              <a:t>EO Enabling Infrastructures</a:t>
            </a:r>
          </a:p>
        </p:txBody>
      </p:sp>
      <p:sp>
        <p:nvSpPr>
          <p:cNvPr id="17" name="Rectangle 16">
            <a:extLst>
              <a:ext uri="{FF2B5EF4-FFF2-40B4-BE49-F238E27FC236}">
                <a16:creationId xmlns:a16="http://schemas.microsoft.com/office/drawing/2014/main" id="{C76F3EEE-9D01-2B4D-91AC-73C69C9D8ECF}"/>
              </a:ext>
            </a:extLst>
          </p:cNvPr>
          <p:cNvSpPr/>
          <p:nvPr/>
        </p:nvSpPr>
        <p:spPr>
          <a:xfrm>
            <a:off x="7867154" y="4124971"/>
            <a:ext cx="819646"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mj-lt"/>
              </a:rPr>
              <a:t>WGISS</a:t>
            </a:r>
          </a:p>
          <a:p>
            <a:pPr algn="ctr"/>
            <a:r>
              <a:rPr lang="en-US" sz="1100" dirty="0">
                <a:latin typeface="+mj-lt"/>
              </a:rPr>
              <a:t>SEO</a:t>
            </a:r>
          </a:p>
        </p:txBody>
      </p:sp>
      <p:sp>
        <p:nvSpPr>
          <p:cNvPr id="18" name="Rounded Rectangle 17">
            <a:extLst>
              <a:ext uri="{FF2B5EF4-FFF2-40B4-BE49-F238E27FC236}">
                <a16:creationId xmlns:a16="http://schemas.microsoft.com/office/drawing/2014/main" id="{9D511C55-F7B0-DB41-B79A-BAB635003D72}"/>
              </a:ext>
            </a:extLst>
          </p:cNvPr>
          <p:cNvSpPr/>
          <p:nvPr/>
        </p:nvSpPr>
        <p:spPr>
          <a:xfrm>
            <a:off x="388715" y="4572000"/>
            <a:ext cx="8450483" cy="360000"/>
          </a:xfrm>
          <a:prstGeom prst="roundRect">
            <a:avLst/>
          </a:prstGeom>
          <a:solidFill>
            <a:schemeClr val="bg1">
              <a:lumMod val="85000"/>
              <a:alpha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sp>
        <p:nvSpPr>
          <p:cNvPr id="19" name="Rectangle 18">
            <a:extLst>
              <a:ext uri="{FF2B5EF4-FFF2-40B4-BE49-F238E27FC236}">
                <a16:creationId xmlns:a16="http://schemas.microsoft.com/office/drawing/2014/main" id="{AB6C3BB5-E870-DA45-ACA8-54771CDA720B}"/>
              </a:ext>
            </a:extLst>
          </p:cNvPr>
          <p:cNvSpPr/>
          <p:nvPr/>
        </p:nvSpPr>
        <p:spPr>
          <a:xfrm>
            <a:off x="466465" y="4578458"/>
            <a:ext cx="2000262" cy="360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mj-lt"/>
              </a:rPr>
              <a:t>EO Capacity Building</a:t>
            </a:r>
          </a:p>
        </p:txBody>
      </p:sp>
      <p:sp>
        <p:nvSpPr>
          <p:cNvPr id="20" name="Rectangle 19">
            <a:extLst>
              <a:ext uri="{FF2B5EF4-FFF2-40B4-BE49-F238E27FC236}">
                <a16:creationId xmlns:a16="http://schemas.microsoft.com/office/drawing/2014/main" id="{F994BFE7-851E-3048-8199-CF20B9DCB642}"/>
              </a:ext>
            </a:extLst>
          </p:cNvPr>
          <p:cNvSpPr/>
          <p:nvPr/>
        </p:nvSpPr>
        <p:spPr>
          <a:xfrm>
            <a:off x="7867154" y="4580718"/>
            <a:ext cx="819646"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latin typeface="+mj-lt"/>
              </a:rPr>
              <a:t>WGCapD</a:t>
            </a:r>
            <a:endParaRPr lang="en-US" sz="1100" dirty="0">
              <a:latin typeface="+mj-lt"/>
            </a:endParaRPr>
          </a:p>
          <a:p>
            <a:pPr algn="ctr"/>
            <a:r>
              <a:rPr lang="en-US" sz="1100" dirty="0">
                <a:latin typeface="+mj-lt"/>
              </a:rPr>
              <a:t>WGISS</a:t>
            </a:r>
          </a:p>
        </p:txBody>
      </p:sp>
      <p:sp>
        <p:nvSpPr>
          <p:cNvPr id="21" name="Rounded Rectangle 20">
            <a:extLst>
              <a:ext uri="{FF2B5EF4-FFF2-40B4-BE49-F238E27FC236}">
                <a16:creationId xmlns:a16="http://schemas.microsoft.com/office/drawing/2014/main" id="{20D8B616-7211-2C4C-B0D2-6AA33D4A8A57}"/>
              </a:ext>
            </a:extLst>
          </p:cNvPr>
          <p:cNvSpPr/>
          <p:nvPr/>
        </p:nvSpPr>
        <p:spPr>
          <a:xfrm>
            <a:off x="388714" y="5958788"/>
            <a:ext cx="8450483" cy="360000"/>
          </a:xfrm>
          <a:prstGeom prst="roundRect">
            <a:avLst/>
          </a:prstGeom>
          <a:solidFill>
            <a:schemeClr val="bg1">
              <a:lumMod val="85000"/>
              <a:alpha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sp>
        <p:nvSpPr>
          <p:cNvPr id="22" name="Rectangle 21">
            <a:extLst>
              <a:ext uri="{FF2B5EF4-FFF2-40B4-BE49-F238E27FC236}">
                <a16:creationId xmlns:a16="http://schemas.microsoft.com/office/drawing/2014/main" id="{4E5E20C5-FF47-0B4C-A8BB-C58BC880092B}"/>
              </a:ext>
            </a:extLst>
          </p:cNvPr>
          <p:cNvSpPr/>
          <p:nvPr/>
        </p:nvSpPr>
        <p:spPr>
          <a:xfrm>
            <a:off x="466465" y="5964600"/>
            <a:ext cx="2000262" cy="360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a:latin typeface="+mj-lt"/>
              </a:rPr>
              <a:t>EO Quality Standards</a:t>
            </a:r>
          </a:p>
        </p:txBody>
      </p:sp>
      <p:sp>
        <p:nvSpPr>
          <p:cNvPr id="23" name="Rectangle 22">
            <a:extLst>
              <a:ext uri="{FF2B5EF4-FFF2-40B4-BE49-F238E27FC236}">
                <a16:creationId xmlns:a16="http://schemas.microsoft.com/office/drawing/2014/main" id="{D0ACDC01-270C-E541-9745-E5BC8AFACBB9}"/>
              </a:ext>
            </a:extLst>
          </p:cNvPr>
          <p:cNvSpPr/>
          <p:nvPr/>
        </p:nvSpPr>
        <p:spPr>
          <a:xfrm>
            <a:off x="7867154" y="5964600"/>
            <a:ext cx="819646"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mj-lt"/>
              </a:rPr>
              <a:t>WGCV</a:t>
            </a:r>
            <a:br>
              <a:rPr lang="en-US" sz="1100" dirty="0">
                <a:latin typeface="+mj-lt"/>
              </a:rPr>
            </a:br>
            <a:r>
              <a:rPr lang="en-US" sz="1100" dirty="0">
                <a:latin typeface="+mj-lt"/>
              </a:rPr>
              <a:t>LPV</a:t>
            </a:r>
          </a:p>
        </p:txBody>
      </p:sp>
      <p:pic>
        <p:nvPicPr>
          <p:cNvPr id="24" name="Picture 23">
            <a:extLst>
              <a:ext uri="{FF2B5EF4-FFF2-40B4-BE49-F238E27FC236}">
                <a16:creationId xmlns:a16="http://schemas.microsoft.com/office/drawing/2014/main" id="{7012570B-1E8F-8944-B282-1D2D8DE2F26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88794" y="2231036"/>
            <a:ext cx="324000" cy="324000"/>
          </a:xfrm>
          <a:prstGeom prst="rect">
            <a:avLst/>
          </a:prstGeom>
        </p:spPr>
      </p:pic>
      <p:pic>
        <p:nvPicPr>
          <p:cNvPr id="25" name="Picture 24">
            <a:extLst>
              <a:ext uri="{FF2B5EF4-FFF2-40B4-BE49-F238E27FC236}">
                <a16:creationId xmlns:a16="http://schemas.microsoft.com/office/drawing/2014/main" id="{002E9DAD-B6A7-B943-BC91-FA1EA7EED5E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456624" y="2231036"/>
            <a:ext cx="324000" cy="324000"/>
          </a:xfrm>
          <a:prstGeom prst="rect">
            <a:avLst/>
          </a:prstGeom>
        </p:spPr>
      </p:pic>
      <p:pic>
        <p:nvPicPr>
          <p:cNvPr id="26" name="Picture 25">
            <a:extLst>
              <a:ext uri="{FF2B5EF4-FFF2-40B4-BE49-F238E27FC236}">
                <a16:creationId xmlns:a16="http://schemas.microsoft.com/office/drawing/2014/main" id="{23692217-4995-2245-AE04-3DDEEF800AF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234436" y="2234617"/>
            <a:ext cx="324000" cy="324000"/>
          </a:xfrm>
          <a:prstGeom prst="rect">
            <a:avLst/>
          </a:prstGeom>
        </p:spPr>
      </p:pic>
      <p:sp>
        <p:nvSpPr>
          <p:cNvPr id="29" name="Rectangle 28">
            <a:extLst>
              <a:ext uri="{FF2B5EF4-FFF2-40B4-BE49-F238E27FC236}">
                <a16:creationId xmlns:a16="http://schemas.microsoft.com/office/drawing/2014/main" id="{974170A1-D43A-9645-BFB1-4A5BE1999DB6}"/>
              </a:ext>
            </a:extLst>
          </p:cNvPr>
          <p:cNvSpPr/>
          <p:nvPr/>
        </p:nvSpPr>
        <p:spPr>
          <a:xfrm>
            <a:off x="2550331" y="1727588"/>
            <a:ext cx="1620000" cy="246204"/>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 algn="ctr"/>
            <a:r>
              <a:rPr lang="en-US" sz="1200" dirty="0">
                <a:latin typeface="+mj-lt"/>
              </a:rPr>
              <a:t>UN Environment</a:t>
            </a:r>
          </a:p>
        </p:txBody>
      </p:sp>
      <p:sp>
        <p:nvSpPr>
          <p:cNvPr id="30" name="Rectangle 29">
            <a:extLst>
              <a:ext uri="{FF2B5EF4-FFF2-40B4-BE49-F238E27FC236}">
                <a16:creationId xmlns:a16="http://schemas.microsoft.com/office/drawing/2014/main" id="{4EEF4A1B-31CC-574C-8259-E61AAF7EF7BD}"/>
              </a:ext>
            </a:extLst>
          </p:cNvPr>
          <p:cNvSpPr/>
          <p:nvPr/>
        </p:nvSpPr>
        <p:spPr>
          <a:xfrm>
            <a:off x="4315002" y="1727588"/>
            <a:ext cx="1620000" cy="246204"/>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 algn="ctr"/>
            <a:r>
              <a:rPr lang="en-US" sz="1200" dirty="0">
                <a:latin typeface="+mj-lt"/>
              </a:rPr>
              <a:t>UN Habitat</a:t>
            </a:r>
          </a:p>
        </p:txBody>
      </p:sp>
      <p:sp>
        <p:nvSpPr>
          <p:cNvPr id="31" name="Rectangle 30">
            <a:extLst>
              <a:ext uri="{FF2B5EF4-FFF2-40B4-BE49-F238E27FC236}">
                <a16:creationId xmlns:a16="http://schemas.microsoft.com/office/drawing/2014/main" id="{A05B3142-BB6E-5340-A793-6B446418F484}"/>
              </a:ext>
            </a:extLst>
          </p:cNvPr>
          <p:cNvSpPr/>
          <p:nvPr/>
        </p:nvSpPr>
        <p:spPr>
          <a:xfrm>
            <a:off x="6074677" y="1727588"/>
            <a:ext cx="1620000" cy="246204"/>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 algn="ctr"/>
            <a:r>
              <a:rPr lang="en-US" sz="1200" dirty="0">
                <a:latin typeface="+mj-lt"/>
              </a:rPr>
              <a:t>UNCCD</a:t>
            </a:r>
          </a:p>
        </p:txBody>
      </p:sp>
      <p:sp>
        <p:nvSpPr>
          <p:cNvPr id="27" name="Rectangle 26">
            <a:extLst>
              <a:ext uri="{FF2B5EF4-FFF2-40B4-BE49-F238E27FC236}">
                <a16:creationId xmlns:a16="http://schemas.microsoft.com/office/drawing/2014/main" id="{3526FA32-F3F4-8B49-BEFE-D35EDB7F531A}"/>
              </a:ext>
            </a:extLst>
          </p:cNvPr>
          <p:cNvSpPr/>
          <p:nvPr/>
        </p:nvSpPr>
        <p:spPr>
          <a:xfrm>
            <a:off x="76200" y="6400800"/>
            <a:ext cx="8974852" cy="412171"/>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marL="134541">
              <a:spcBef>
                <a:spcPts val="450"/>
              </a:spcBef>
            </a:pPr>
            <a:r>
              <a:rPr lang="en-US" sz="1400" b="1" dirty="0">
                <a:latin typeface="+mj-lt"/>
              </a:rPr>
              <a:t>GEO EO4SDG  </a:t>
            </a:r>
          </a:p>
        </p:txBody>
      </p:sp>
      <p:sp>
        <p:nvSpPr>
          <p:cNvPr id="33" name="Rectangle 32">
            <a:extLst>
              <a:ext uri="{FF2B5EF4-FFF2-40B4-BE49-F238E27FC236}">
                <a16:creationId xmlns:a16="http://schemas.microsoft.com/office/drawing/2014/main" id="{39F442A8-6DA5-8A40-93E1-0953A0968A08}"/>
              </a:ext>
            </a:extLst>
          </p:cNvPr>
          <p:cNvSpPr/>
          <p:nvPr/>
        </p:nvSpPr>
        <p:spPr>
          <a:xfrm>
            <a:off x="4313181" y="6400800"/>
            <a:ext cx="1612393" cy="405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mj-lt"/>
              </a:rPr>
              <a:t>GEO Human Planet</a:t>
            </a:r>
          </a:p>
          <a:p>
            <a:pPr algn="ctr"/>
            <a:r>
              <a:rPr lang="en-US" sz="1050" dirty="0">
                <a:latin typeface="+mj-lt"/>
              </a:rPr>
              <a:t>GUOI</a:t>
            </a:r>
            <a:endParaRPr lang="en-US" dirty="0">
              <a:latin typeface="+mj-lt"/>
            </a:endParaRPr>
          </a:p>
        </p:txBody>
      </p:sp>
      <p:sp>
        <p:nvSpPr>
          <p:cNvPr id="34" name="Rectangle 33">
            <a:extLst>
              <a:ext uri="{FF2B5EF4-FFF2-40B4-BE49-F238E27FC236}">
                <a16:creationId xmlns:a16="http://schemas.microsoft.com/office/drawing/2014/main" id="{31604E5D-A06E-B346-8000-913CB07CB597}"/>
              </a:ext>
            </a:extLst>
          </p:cNvPr>
          <p:cNvSpPr/>
          <p:nvPr/>
        </p:nvSpPr>
        <p:spPr>
          <a:xfrm>
            <a:off x="6071702" y="6400800"/>
            <a:ext cx="1612393" cy="405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mj-lt"/>
              </a:rPr>
              <a:t>GEO LDN</a:t>
            </a:r>
            <a:endParaRPr lang="en-US" dirty="0">
              <a:latin typeface="+mj-lt"/>
            </a:endParaRPr>
          </a:p>
        </p:txBody>
      </p:sp>
      <p:sp>
        <p:nvSpPr>
          <p:cNvPr id="32" name="Rectangle 31">
            <a:extLst>
              <a:ext uri="{FF2B5EF4-FFF2-40B4-BE49-F238E27FC236}">
                <a16:creationId xmlns:a16="http://schemas.microsoft.com/office/drawing/2014/main" id="{0D5B1992-5C67-194E-B59F-67B337F59FEB}"/>
              </a:ext>
            </a:extLst>
          </p:cNvPr>
          <p:cNvSpPr/>
          <p:nvPr/>
        </p:nvSpPr>
        <p:spPr>
          <a:xfrm>
            <a:off x="2553506" y="6400800"/>
            <a:ext cx="1612393" cy="405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00" dirty="0">
                <a:latin typeface="+mj-lt"/>
              </a:rPr>
              <a:t>GEO Wetlands</a:t>
            </a:r>
          </a:p>
          <a:p>
            <a:pPr algn="ctr"/>
            <a:r>
              <a:rPr lang="en-US" sz="1000" dirty="0">
                <a:latin typeface="+mj-lt"/>
              </a:rPr>
              <a:t>AQUAWATCH</a:t>
            </a:r>
            <a:endParaRPr lang="en-US" sz="1600" dirty="0">
              <a:latin typeface="+mj-lt"/>
            </a:endParaRPr>
          </a:p>
        </p:txBody>
      </p:sp>
      <p:sp>
        <p:nvSpPr>
          <p:cNvPr id="28" name="Rectangle 27">
            <a:extLst>
              <a:ext uri="{FF2B5EF4-FFF2-40B4-BE49-F238E27FC236}">
                <a16:creationId xmlns:a16="http://schemas.microsoft.com/office/drawing/2014/main" id="{E846CE87-9768-6C4C-9595-CACE4CB7E5DC}"/>
              </a:ext>
            </a:extLst>
          </p:cNvPr>
          <p:cNvSpPr/>
          <p:nvPr/>
        </p:nvSpPr>
        <p:spPr>
          <a:xfrm>
            <a:off x="76200" y="3148096"/>
            <a:ext cx="8974852" cy="422899"/>
          </a:xfrm>
          <a:prstGeom prst="rect">
            <a:avLst/>
          </a:prstGeom>
          <a:solidFill>
            <a:schemeClr val="tx2">
              <a:alpha val="30000"/>
            </a:schemeClr>
          </a:solidFill>
          <a:ln w="19050">
            <a:solidFill>
              <a:schemeClr val="bg2">
                <a:lumMod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4541"/>
            <a:r>
              <a:rPr lang="en-US" sz="1400" b="1" dirty="0">
                <a:solidFill>
                  <a:schemeClr val="tx1"/>
                </a:solidFill>
                <a:latin typeface="+mj-lt"/>
              </a:rPr>
              <a:t>CEOS SDG AHT</a:t>
            </a:r>
          </a:p>
        </p:txBody>
      </p:sp>
      <p:sp>
        <p:nvSpPr>
          <p:cNvPr id="36" name="Rectangle 35">
            <a:extLst>
              <a:ext uri="{FF2B5EF4-FFF2-40B4-BE49-F238E27FC236}">
                <a16:creationId xmlns:a16="http://schemas.microsoft.com/office/drawing/2014/main" id="{03B2B6AC-94B2-9244-A21F-594C39FF2358}"/>
              </a:ext>
            </a:extLst>
          </p:cNvPr>
          <p:cNvSpPr/>
          <p:nvPr/>
        </p:nvSpPr>
        <p:spPr>
          <a:xfrm>
            <a:off x="76200" y="1200716"/>
            <a:ext cx="8974852" cy="482450"/>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latin typeface="+mj-lt"/>
              </a:rPr>
              <a:t>UN Inter-Agency and Expert Group on SDG Indicators (</a:t>
            </a:r>
            <a:r>
              <a:rPr lang="en-US" sz="1400" b="1" dirty="0">
                <a:latin typeface="+mj-lt"/>
              </a:rPr>
              <a:t>IAEG-SDGs</a:t>
            </a:r>
            <a:r>
              <a:rPr lang="en-US" sz="1400" dirty="0">
                <a:latin typeface="+mj-lt"/>
              </a:rPr>
              <a:t>)</a:t>
            </a:r>
          </a:p>
          <a:p>
            <a:pPr algn="ctr"/>
            <a:r>
              <a:rPr lang="en-US" sz="1200" dirty="0">
                <a:latin typeface="+mj-lt"/>
              </a:rPr>
              <a:t>Working Group on Geo-Spatial Information (</a:t>
            </a:r>
            <a:r>
              <a:rPr lang="en-US" sz="1200" b="1" dirty="0">
                <a:latin typeface="+mj-lt"/>
              </a:rPr>
              <a:t>WGGI</a:t>
            </a:r>
            <a:r>
              <a:rPr lang="en-US" sz="1200" dirty="0">
                <a:latin typeface="+mj-lt"/>
              </a:rPr>
              <a:t>) </a:t>
            </a:r>
            <a:r>
              <a:rPr lang="en-US" sz="1200" dirty="0">
                <a:solidFill>
                  <a:schemeClr val="accent4">
                    <a:lumMod val="40000"/>
                    <a:lumOff val="60000"/>
                  </a:schemeClr>
                </a:solidFill>
                <a:latin typeface="+mj-lt"/>
              </a:rPr>
              <a:t>Task Stream II Application of satellite data for the SDG indicators</a:t>
            </a:r>
            <a:endParaRPr lang="en-US" sz="1000" dirty="0">
              <a:solidFill>
                <a:schemeClr val="accent4">
                  <a:lumMod val="40000"/>
                  <a:lumOff val="60000"/>
                </a:schemeClr>
              </a:solidFill>
              <a:latin typeface="+mj-lt"/>
            </a:endParaRPr>
          </a:p>
        </p:txBody>
      </p:sp>
      <p:pic>
        <p:nvPicPr>
          <p:cNvPr id="38" name="ceos_logo.png">
            <a:extLst>
              <a:ext uri="{FF2B5EF4-FFF2-40B4-BE49-F238E27FC236}">
                <a16:creationId xmlns:a16="http://schemas.microsoft.com/office/drawing/2014/main" id="{E761BEBF-E113-7247-923B-812A2747093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917086" y="3268344"/>
            <a:ext cx="692122" cy="274081"/>
          </a:xfrm>
          <a:prstGeom prst="rect">
            <a:avLst/>
          </a:prstGeom>
          <a:ln w="12700">
            <a:miter lim="400000"/>
          </a:ln>
        </p:spPr>
      </p:pic>
      <p:sp>
        <p:nvSpPr>
          <p:cNvPr id="37" name="Rounded Rectangle 36">
            <a:extLst>
              <a:ext uri="{FF2B5EF4-FFF2-40B4-BE49-F238E27FC236}">
                <a16:creationId xmlns:a16="http://schemas.microsoft.com/office/drawing/2014/main" id="{62A112F6-CF93-B84D-9AFF-7932C10DF55B}"/>
              </a:ext>
            </a:extLst>
          </p:cNvPr>
          <p:cNvSpPr/>
          <p:nvPr/>
        </p:nvSpPr>
        <p:spPr>
          <a:xfrm>
            <a:off x="388714" y="5029200"/>
            <a:ext cx="8450484" cy="360000"/>
          </a:xfrm>
          <a:prstGeom prst="roundRect">
            <a:avLst/>
          </a:prstGeom>
          <a:solidFill>
            <a:schemeClr val="bg1">
              <a:lumMod val="85000"/>
              <a:alpha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sp>
        <p:nvSpPr>
          <p:cNvPr id="41" name="Rectangle 40">
            <a:extLst>
              <a:ext uri="{FF2B5EF4-FFF2-40B4-BE49-F238E27FC236}">
                <a16:creationId xmlns:a16="http://schemas.microsoft.com/office/drawing/2014/main" id="{90412F41-26BB-9244-9728-0026E80E3190}"/>
              </a:ext>
            </a:extLst>
          </p:cNvPr>
          <p:cNvSpPr/>
          <p:nvPr/>
        </p:nvSpPr>
        <p:spPr>
          <a:xfrm>
            <a:off x="466464" y="5035335"/>
            <a:ext cx="2000262" cy="360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a:latin typeface="+mj-lt"/>
              </a:rPr>
              <a:t>EO Good Practice Guidance</a:t>
            </a:r>
          </a:p>
        </p:txBody>
      </p:sp>
      <p:sp>
        <p:nvSpPr>
          <p:cNvPr id="42" name="Rectangle 41">
            <a:extLst>
              <a:ext uri="{FF2B5EF4-FFF2-40B4-BE49-F238E27FC236}">
                <a16:creationId xmlns:a16="http://schemas.microsoft.com/office/drawing/2014/main" id="{3428EAE9-75FB-DE45-B983-EAE571539D6C}"/>
              </a:ext>
            </a:extLst>
          </p:cNvPr>
          <p:cNvSpPr/>
          <p:nvPr/>
        </p:nvSpPr>
        <p:spPr>
          <a:xfrm>
            <a:off x="7867153" y="5036465"/>
            <a:ext cx="819646"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mj-lt"/>
              </a:rPr>
              <a:t>LSI-VC</a:t>
            </a:r>
          </a:p>
        </p:txBody>
      </p:sp>
      <p:sp>
        <p:nvSpPr>
          <p:cNvPr id="44" name="Rounded Rectangle 43">
            <a:extLst>
              <a:ext uri="{FF2B5EF4-FFF2-40B4-BE49-F238E27FC236}">
                <a16:creationId xmlns:a16="http://schemas.microsoft.com/office/drawing/2014/main" id="{200D7938-363F-FE40-B83F-275E425C71CA}"/>
              </a:ext>
            </a:extLst>
          </p:cNvPr>
          <p:cNvSpPr/>
          <p:nvPr/>
        </p:nvSpPr>
        <p:spPr>
          <a:xfrm>
            <a:off x="379684" y="5486400"/>
            <a:ext cx="8450483" cy="360000"/>
          </a:xfrm>
          <a:prstGeom prst="roundRect">
            <a:avLst/>
          </a:prstGeom>
          <a:solidFill>
            <a:schemeClr val="bg1">
              <a:lumMod val="85000"/>
              <a:alpha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sp>
        <p:nvSpPr>
          <p:cNvPr id="45" name="Rectangle 44">
            <a:extLst>
              <a:ext uri="{FF2B5EF4-FFF2-40B4-BE49-F238E27FC236}">
                <a16:creationId xmlns:a16="http://schemas.microsoft.com/office/drawing/2014/main" id="{0305A222-EF33-B148-A6A7-C69979CF10DB}"/>
              </a:ext>
            </a:extLst>
          </p:cNvPr>
          <p:cNvSpPr/>
          <p:nvPr/>
        </p:nvSpPr>
        <p:spPr>
          <a:xfrm>
            <a:off x="457435" y="5492212"/>
            <a:ext cx="2000262" cy="360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a:latin typeface="+mj-lt"/>
              </a:rPr>
              <a:t>EO Demonstration Cases</a:t>
            </a:r>
          </a:p>
        </p:txBody>
      </p:sp>
      <p:sp>
        <p:nvSpPr>
          <p:cNvPr id="46" name="Rectangle 45">
            <a:extLst>
              <a:ext uri="{FF2B5EF4-FFF2-40B4-BE49-F238E27FC236}">
                <a16:creationId xmlns:a16="http://schemas.microsoft.com/office/drawing/2014/main" id="{EF98AD6E-01CE-2D45-B675-6B0E38331D8F}"/>
              </a:ext>
            </a:extLst>
          </p:cNvPr>
          <p:cNvSpPr/>
          <p:nvPr/>
        </p:nvSpPr>
        <p:spPr>
          <a:xfrm>
            <a:off x="7858124" y="5492212"/>
            <a:ext cx="819646"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mj-lt"/>
              </a:rPr>
              <a:t>SEO</a:t>
            </a:r>
          </a:p>
        </p:txBody>
      </p:sp>
      <p:grpSp>
        <p:nvGrpSpPr>
          <p:cNvPr id="4" name="Group 3">
            <a:extLst>
              <a:ext uri="{FF2B5EF4-FFF2-40B4-BE49-F238E27FC236}">
                <a16:creationId xmlns:a16="http://schemas.microsoft.com/office/drawing/2014/main" id="{618038C1-35AA-2545-8EB8-A72E7D01F9D8}"/>
              </a:ext>
            </a:extLst>
          </p:cNvPr>
          <p:cNvGrpSpPr/>
          <p:nvPr/>
        </p:nvGrpSpPr>
        <p:grpSpPr>
          <a:xfrm>
            <a:off x="2548114" y="3657600"/>
            <a:ext cx="5171061" cy="2676154"/>
            <a:chOff x="2548114" y="3657600"/>
            <a:chExt cx="5171061" cy="2676154"/>
          </a:xfrm>
        </p:grpSpPr>
        <p:sp>
          <p:nvSpPr>
            <p:cNvPr id="3" name="Rectangle 2">
              <a:extLst>
                <a:ext uri="{FF2B5EF4-FFF2-40B4-BE49-F238E27FC236}">
                  <a16:creationId xmlns:a16="http://schemas.microsoft.com/office/drawing/2014/main" id="{8701268F-AD2D-8948-8552-637095A1BB8F}"/>
                </a:ext>
              </a:extLst>
            </p:cNvPr>
            <p:cNvSpPr/>
            <p:nvPr/>
          </p:nvSpPr>
          <p:spPr>
            <a:xfrm>
              <a:off x="2548114" y="5001754"/>
              <a:ext cx="1623175" cy="1332000"/>
            </a:xfrm>
            <a:prstGeom prst="rect">
              <a:avLst/>
            </a:prstGeom>
            <a:solidFill>
              <a:schemeClr val="accent5">
                <a:lumMod val="20000"/>
                <a:lumOff val="80000"/>
              </a:schemeClr>
            </a:solidFill>
            <a:ln w="25400" cap="flat">
              <a:solidFill>
                <a:schemeClr val="accent5">
                  <a:lumMod val="5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rgbClr val="002569"/>
                  </a:solidFill>
                  <a:effectLst/>
                  <a:uFillTx/>
                  <a:latin typeface="+mn-lt"/>
                </a:rPr>
                <a:t>Water Sub-team</a:t>
              </a:r>
            </a:p>
            <a:p>
              <a:pPr marL="0" marR="0" indent="0" algn="ctr" defTabSz="457200" rtl="0" fontAlgn="auto" latinLnBrk="1" hangingPunct="0">
                <a:lnSpc>
                  <a:spcPct val="100000"/>
                </a:lnSpc>
                <a:spcBef>
                  <a:spcPts val="0"/>
                </a:spcBef>
                <a:spcAft>
                  <a:spcPts val="0"/>
                </a:spcAft>
                <a:buClrTx/>
                <a:buSzTx/>
                <a:buFontTx/>
                <a:buNone/>
                <a:tabLst/>
              </a:pPr>
              <a:endParaRPr lang="en-US" sz="1200" b="1" i="1" dirty="0">
                <a:latin typeface="+mn-lt"/>
              </a:endParaRPr>
            </a:p>
            <a:p>
              <a:pPr marL="0" marR="0" indent="0" algn="ctr" defTabSz="457200" rtl="0" fontAlgn="auto" latinLnBrk="1" hangingPunct="0">
                <a:lnSpc>
                  <a:spcPct val="100000"/>
                </a:lnSpc>
                <a:spcBef>
                  <a:spcPts val="0"/>
                </a:spcBef>
                <a:spcAft>
                  <a:spcPts val="0"/>
                </a:spcAft>
                <a:buClrTx/>
                <a:buSzTx/>
                <a:buFontTx/>
                <a:buNone/>
                <a:tabLst/>
              </a:pPr>
              <a:r>
                <a:rPr lang="en-US" sz="1200" b="1" i="1" dirty="0">
                  <a:latin typeface="+mn-lt"/>
                </a:rPr>
                <a:t>(e.g. GA/CSIRO, EC, </a:t>
              </a:r>
              <a:br>
                <a:rPr lang="en-US" sz="1200" b="1" i="1" dirty="0">
                  <a:latin typeface="+mn-lt"/>
                </a:rPr>
              </a:br>
              <a:r>
                <a:rPr lang="en-US" sz="1200" b="1" i="1" dirty="0">
                  <a:latin typeface="+mn-lt"/>
                </a:rPr>
                <a:t>NASA, JAXA, ESA</a:t>
              </a:r>
              <a:r>
                <a:rPr lang="en-US" sz="1100" b="1" i="1" dirty="0">
                  <a:latin typeface="+mn-lt"/>
                </a:rPr>
                <a:t>)</a:t>
              </a:r>
              <a:endParaRPr kumimoji="0" lang="en-US" sz="1100" b="1" i="1" u="none" strike="noStrike" cap="none" spc="0" normalizeH="0" baseline="0" dirty="0">
                <a:ln>
                  <a:noFill/>
                </a:ln>
                <a:solidFill>
                  <a:srgbClr val="002569"/>
                </a:solidFill>
                <a:effectLst/>
                <a:uFillTx/>
                <a:latin typeface="+mn-lt"/>
              </a:endParaRPr>
            </a:p>
          </p:txBody>
        </p:sp>
        <p:sp>
          <p:nvSpPr>
            <p:cNvPr id="48" name="Rectangle 47">
              <a:extLst>
                <a:ext uri="{FF2B5EF4-FFF2-40B4-BE49-F238E27FC236}">
                  <a16:creationId xmlns:a16="http://schemas.microsoft.com/office/drawing/2014/main" id="{C5E85B64-155A-6442-9C99-9E7B13BF35B7}"/>
                </a:ext>
              </a:extLst>
            </p:cNvPr>
            <p:cNvSpPr/>
            <p:nvPr/>
          </p:nvSpPr>
          <p:spPr>
            <a:xfrm>
              <a:off x="4320000" y="5001754"/>
              <a:ext cx="1623175" cy="1332000"/>
            </a:xfrm>
            <a:prstGeom prst="rect">
              <a:avLst/>
            </a:prstGeom>
            <a:solidFill>
              <a:schemeClr val="accent2">
                <a:lumMod val="20000"/>
                <a:lumOff val="80000"/>
              </a:schemeClr>
            </a:solidFill>
            <a:ln w="25400" cap="flat">
              <a:solidFill>
                <a:schemeClr val="accent2">
                  <a:lumMod val="5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rgbClr val="002569"/>
                  </a:solidFill>
                  <a:effectLst/>
                  <a:uFillTx/>
                  <a:latin typeface="+mn-lt"/>
                </a:rPr>
                <a:t>Urban Sub-team</a:t>
              </a:r>
            </a:p>
            <a:p>
              <a:pPr marL="0" marR="0" indent="0" algn="ctr" defTabSz="457200" rtl="0" fontAlgn="auto" latinLnBrk="1" hangingPunct="0">
                <a:lnSpc>
                  <a:spcPct val="100000"/>
                </a:lnSpc>
                <a:spcBef>
                  <a:spcPts val="0"/>
                </a:spcBef>
                <a:spcAft>
                  <a:spcPts val="0"/>
                </a:spcAft>
                <a:buClrTx/>
                <a:buSzTx/>
                <a:buFontTx/>
                <a:buNone/>
                <a:tabLst/>
              </a:pPr>
              <a:br>
                <a:rPr lang="en-US" sz="1100" b="1" dirty="0">
                  <a:latin typeface="+mn-lt"/>
                </a:rPr>
              </a:br>
              <a:r>
                <a:rPr lang="en-US" sz="1200" b="1" i="1" dirty="0">
                  <a:latin typeface="+mn-lt"/>
                </a:rPr>
                <a:t>(e.g. EC, NASA, DLR, </a:t>
              </a:r>
              <a:br>
                <a:rPr lang="en-US" sz="1200" b="1" i="1" dirty="0">
                  <a:latin typeface="+mn-lt"/>
                </a:rPr>
              </a:br>
              <a:r>
                <a:rPr lang="en-US" sz="1200" b="1" i="1" dirty="0">
                  <a:latin typeface="+mn-lt"/>
                </a:rPr>
                <a:t>ESA, SANSA)</a:t>
              </a:r>
              <a:endParaRPr lang="en-US" sz="1100" b="1" i="1" dirty="0">
                <a:latin typeface="+mn-lt"/>
              </a:endParaRPr>
            </a:p>
          </p:txBody>
        </p:sp>
        <p:sp>
          <p:nvSpPr>
            <p:cNvPr id="50" name="Rectangle 49">
              <a:extLst>
                <a:ext uri="{FF2B5EF4-FFF2-40B4-BE49-F238E27FC236}">
                  <a16:creationId xmlns:a16="http://schemas.microsoft.com/office/drawing/2014/main" id="{ADE434F5-5575-1A47-8514-EC797DED6190}"/>
                </a:ext>
              </a:extLst>
            </p:cNvPr>
            <p:cNvSpPr/>
            <p:nvPr/>
          </p:nvSpPr>
          <p:spPr>
            <a:xfrm>
              <a:off x="6096000" y="5001754"/>
              <a:ext cx="1623175" cy="1332000"/>
            </a:xfrm>
            <a:prstGeom prst="rect">
              <a:avLst/>
            </a:prstGeom>
            <a:solidFill>
              <a:schemeClr val="accent6">
                <a:lumMod val="20000"/>
                <a:lumOff val="80000"/>
              </a:schemeClr>
            </a:solidFill>
            <a:ln w="25400" cap="flat">
              <a:solidFill>
                <a:schemeClr val="accent6">
                  <a:lumMod val="5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rgbClr val="002569"/>
                  </a:solidFill>
                  <a:effectLst/>
                  <a:uFillTx/>
                  <a:latin typeface="+mn-lt"/>
                </a:rPr>
                <a:t>LDN Sub-team</a:t>
              </a:r>
            </a:p>
            <a:p>
              <a:pPr marL="0" marR="0" indent="0" algn="ctr" defTabSz="457200" rtl="0" fontAlgn="auto" latinLnBrk="1" hangingPunct="0">
                <a:lnSpc>
                  <a:spcPct val="100000"/>
                </a:lnSpc>
                <a:spcBef>
                  <a:spcPts val="0"/>
                </a:spcBef>
                <a:spcAft>
                  <a:spcPts val="0"/>
                </a:spcAft>
                <a:buClrTx/>
                <a:buSzTx/>
                <a:buFontTx/>
                <a:buNone/>
                <a:tabLst/>
              </a:pPr>
              <a:endParaRPr lang="en-US" sz="1100" b="1" dirty="0">
                <a:latin typeface="+mn-lt"/>
              </a:endParaRPr>
            </a:p>
            <a:p>
              <a:pPr marL="0" marR="0" indent="0" algn="ctr" defTabSz="457200" rtl="0" fontAlgn="auto" latinLnBrk="1" hangingPunct="0">
                <a:lnSpc>
                  <a:spcPct val="100000"/>
                </a:lnSpc>
                <a:spcBef>
                  <a:spcPts val="0"/>
                </a:spcBef>
                <a:spcAft>
                  <a:spcPts val="0"/>
                </a:spcAft>
                <a:buClrTx/>
                <a:buSzTx/>
                <a:buFontTx/>
                <a:buNone/>
                <a:tabLst/>
              </a:pPr>
              <a:r>
                <a:rPr kumimoji="0" lang="en-US" sz="1200" b="1" i="1" u="none" strike="noStrike" cap="none" spc="0" normalizeH="0" baseline="0" dirty="0">
                  <a:ln>
                    <a:noFill/>
                  </a:ln>
                  <a:solidFill>
                    <a:srgbClr val="002569"/>
                  </a:solidFill>
                  <a:effectLst/>
                  <a:uFillTx/>
                  <a:latin typeface="+mn-lt"/>
                </a:rPr>
                <a:t>(e.g. CSIRO, ESA, EC, </a:t>
              </a:r>
              <a:br>
                <a:rPr kumimoji="0" lang="en-US" sz="1200" b="1" i="1" u="none" strike="noStrike" cap="none" spc="0" normalizeH="0" baseline="0" dirty="0">
                  <a:ln>
                    <a:noFill/>
                  </a:ln>
                  <a:solidFill>
                    <a:srgbClr val="002569"/>
                  </a:solidFill>
                  <a:effectLst/>
                  <a:uFillTx/>
                  <a:latin typeface="+mn-lt"/>
                </a:rPr>
              </a:br>
              <a:r>
                <a:rPr kumimoji="0" lang="en-US" sz="1200" b="1" i="1" u="none" strike="noStrike" cap="none" spc="0" normalizeH="0" baseline="0" dirty="0">
                  <a:ln>
                    <a:noFill/>
                  </a:ln>
                  <a:solidFill>
                    <a:srgbClr val="002569"/>
                  </a:solidFill>
                  <a:effectLst/>
                  <a:uFillTx/>
                  <a:latin typeface="+mn-lt"/>
                </a:rPr>
                <a:t>SANSA,</a:t>
              </a:r>
              <a:r>
                <a:rPr kumimoji="0" lang="en-US" sz="1200" b="1" i="1" u="none" strike="noStrike" cap="none" spc="0" normalizeH="0" dirty="0">
                  <a:ln>
                    <a:noFill/>
                  </a:ln>
                  <a:solidFill>
                    <a:srgbClr val="002569"/>
                  </a:solidFill>
                  <a:effectLst/>
                  <a:uFillTx/>
                  <a:latin typeface="+mn-lt"/>
                </a:rPr>
                <a:t> NASA)</a:t>
              </a:r>
              <a:endParaRPr kumimoji="0" lang="en-US" sz="1200" b="1" i="1" u="none" strike="noStrike" cap="none" spc="0" normalizeH="0" baseline="0" dirty="0">
                <a:ln>
                  <a:noFill/>
                </a:ln>
                <a:solidFill>
                  <a:srgbClr val="002569"/>
                </a:solidFill>
                <a:effectLst/>
                <a:uFillTx/>
                <a:latin typeface="+mn-lt"/>
              </a:endParaRPr>
            </a:p>
          </p:txBody>
        </p:sp>
        <p:sp>
          <p:nvSpPr>
            <p:cNvPr id="51" name="Rectangle 50">
              <a:extLst>
                <a:ext uri="{FF2B5EF4-FFF2-40B4-BE49-F238E27FC236}">
                  <a16:creationId xmlns:a16="http://schemas.microsoft.com/office/drawing/2014/main" id="{576C00EC-387D-6041-8344-AC09CC95E2C0}"/>
                </a:ext>
              </a:extLst>
            </p:cNvPr>
            <p:cNvSpPr/>
            <p:nvPr/>
          </p:nvSpPr>
          <p:spPr>
            <a:xfrm>
              <a:off x="2562717" y="3657600"/>
              <a:ext cx="5156289" cy="360000"/>
            </a:xfrm>
            <a:prstGeom prst="rect">
              <a:avLst/>
            </a:prstGeom>
            <a:solidFill>
              <a:schemeClr val="bg1">
                <a:lumMod val="85000"/>
              </a:scheme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rgbClr val="002569"/>
                  </a:solidFill>
                  <a:effectLst/>
                  <a:uFillTx/>
                  <a:latin typeface="+mn-lt"/>
                </a:rPr>
                <a:t>Satellite Data Requirement Sub-team</a:t>
              </a:r>
            </a:p>
          </p:txBody>
        </p:sp>
        <p:sp>
          <p:nvSpPr>
            <p:cNvPr id="52" name="Rectangle 51">
              <a:extLst>
                <a:ext uri="{FF2B5EF4-FFF2-40B4-BE49-F238E27FC236}">
                  <a16:creationId xmlns:a16="http://schemas.microsoft.com/office/drawing/2014/main" id="{414E0DB2-D65C-EE4E-B378-103BFE92F031}"/>
                </a:ext>
              </a:extLst>
            </p:cNvPr>
            <p:cNvSpPr/>
            <p:nvPr/>
          </p:nvSpPr>
          <p:spPr>
            <a:xfrm>
              <a:off x="2562716" y="4114800"/>
              <a:ext cx="5155200" cy="360000"/>
            </a:xfrm>
            <a:prstGeom prst="rect">
              <a:avLst/>
            </a:prstGeom>
            <a:solidFill>
              <a:schemeClr val="bg1">
                <a:lumMod val="85000"/>
              </a:scheme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rgbClr val="002569"/>
                  </a:solidFill>
                  <a:effectLst/>
                  <a:uFillTx/>
                  <a:latin typeface="+mn-lt"/>
                </a:rPr>
                <a:t>Enabling Infrastructure Sub-team</a:t>
              </a:r>
            </a:p>
          </p:txBody>
        </p:sp>
        <p:sp>
          <p:nvSpPr>
            <p:cNvPr id="53" name="Rectangle 52">
              <a:extLst>
                <a:ext uri="{FF2B5EF4-FFF2-40B4-BE49-F238E27FC236}">
                  <a16:creationId xmlns:a16="http://schemas.microsoft.com/office/drawing/2014/main" id="{BEACB25F-D4DE-E848-B680-20944CB6AC32}"/>
                </a:ext>
              </a:extLst>
            </p:cNvPr>
            <p:cNvSpPr/>
            <p:nvPr/>
          </p:nvSpPr>
          <p:spPr>
            <a:xfrm>
              <a:off x="2553506" y="4572000"/>
              <a:ext cx="5156289" cy="360000"/>
            </a:xfrm>
            <a:prstGeom prst="rect">
              <a:avLst/>
            </a:prstGeom>
            <a:solidFill>
              <a:schemeClr val="bg1">
                <a:lumMod val="85000"/>
              </a:scheme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rgbClr val="002569"/>
                  </a:solidFill>
                  <a:effectLst/>
                  <a:uFillTx/>
                  <a:latin typeface="+mn-lt"/>
                </a:rPr>
                <a:t>Capacity </a:t>
              </a:r>
              <a:r>
                <a:rPr lang="en-US" sz="1400" b="1" dirty="0">
                  <a:latin typeface="+mn-lt"/>
                </a:rPr>
                <a:t>Building </a:t>
              </a:r>
              <a:r>
                <a:rPr kumimoji="0" lang="en-US" sz="1400" b="1" i="0" u="none" strike="noStrike" cap="none" spc="0" normalizeH="0" baseline="0" dirty="0">
                  <a:ln>
                    <a:noFill/>
                  </a:ln>
                  <a:solidFill>
                    <a:srgbClr val="002569"/>
                  </a:solidFill>
                  <a:effectLst/>
                  <a:uFillTx/>
                  <a:latin typeface="+mn-lt"/>
                </a:rPr>
                <a:t>Sub-team</a:t>
              </a:r>
            </a:p>
          </p:txBody>
        </p:sp>
      </p:grpSp>
      <p:sp>
        <p:nvSpPr>
          <p:cNvPr id="54" name="Content Placeholder 3">
            <a:extLst>
              <a:ext uri="{FF2B5EF4-FFF2-40B4-BE49-F238E27FC236}">
                <a16:creationId xmlns:a16="http://schemas.microsoft.com/office/drawing/2014/main" id="{76263266-0F45-524E-A840-A6FD9FB135AD}"/>
              </a:ext>
            </a:extLst>
          </p:cNvPr>
          <p:cNvSpPr txBox="1">
            <a:spLocks/>
          </p:cNvSpPr>
          <p:nvPr/>
        </p:nvSpPr>
        <p:spPr>
          <a:xfrm>
            <a:off x="1600200" y="304800"/>
            <a:ext cx="6248400" cy="533400"/>
          </a:xfrm>
        </p:spPr>
        <p:txBody>
          <a:bodyPr anchor="ctr"/>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algn="ctr"/>
            <a:r>
              <a:rPr lang="en-US" sz="2400" dirty="0">
                <a:solidFill>
                  <a:schemeClr val="bg1"/>
                </a:solidFill>
                <a:latin typeface="+mj-lt"/>
                <a:sym typeface="Arial Bold"/>
              </a:rPr>
              <a:t>SDG-AHT 2019-2021 workplan</a:t>
            </a:r>
          </a:p>
          <a:p>
            <a:pPr algn="ctr"/>
            <a:r>
              <a:rPr lang="en-US" sz="2400" b="1" dirty="0">
                <a:solidFill>
                  <a:schemeClr val="bg1"/>
                </a:solidFill>
                <a:latin typeface="+mj-lt"/>
                <a:sym typeface="Arial Bold"/>
              </a:rPr>
              <a:t>Activities and Deliverables</a:t>
            </a:r>
          </a:p>
        </p:txBody>
      </p:sp>
    </p:spTree>
    <p:extLst>
      <p:ext uri="{BB962C8B-B14F-4D97-AF65-F5344CB8AC3E}">
        <p14:creationId xmlns:p14="http://schemas.microsoft.com/office/powerpoint/2010/main" val="23884661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763000" y="6629400"/>
            <a:ext cx="304800" cy="187285"/>
          </a:xfrm>
        </p:spPr>
        <p:txBody>
          <a:bodyPr/>
          <a:lstStyle/>
          <a:p>
            <a:pPr defTabSz="914400"/>
            <a:fld id="{86CB4B4D-7CA3-9044-876B-883B54F8677D}" type="slidenum">
              <a:rPr lang="uk-UA" smtClean="0"/>
              <a:pPr defTabSz="914400"/>
              <a:t>8</a:t>
            </a:fld>
            <a:endParaRPr lang="uk-UA" dirty="0"/>
          </a:p>
        </p:txBody>
      </p:sp>
      <p:sp>
        <p:nvSpPr>
          <p:cNvPr id="3" name="Content Placeholder 2"/>
          <p:cNvSpPr>
            <a:spLocks noGrp="1"/>
          </p:cNvSpPr>
          <p:nvPr>
            <p:ph sz="quarter" idx="10"/>
          </p:nvPr>
        </p:nvSpPr>
        <p:spPr>
          <a:xfrm>
            <a:off x="194733" y="2142575"/>
            <a:ext cx="8720667" cy="4572000"/>
          </a:xfrm>
        </p:spPr>
        <p:txBody>
          <a:bodyPr/>
          <a:lstStyle/>
          <a:p>
            <a:pPr>
              <a:spcBef>
                <a:spcPts val="600"/>
              </a:spcBef>
            </a:pPr>
            <a:r>
              <a:rPr lang="en-AU" sz="1400" dirty="0"/>
              <a:t>Email sent on 03/10/19 (from SDG AHT co-leads) with background documents including an </a:t>
            </a:r>
            <a:r>
              <a:rPr lang="en-AU" sz="1400" b="1" dirty="0"/>
              <a:t>Information Note </a:t>
            </a:r>
            <a:r>
              <a:rPr lang="en-AU" sz="1400" dirty="0"/>
              <a:t>and the updated </a:t>
            </a:r>
            <a:r>
              <a:rPr lang="en-AU" sz="1400" b="1" dirty="0"/>
              <a:t>Work Plan </a:t>
            </a:r>
            <a:r>
              <a:rPr lang="en-AU" sz="1400" dirty="0"/>
              <a:t>(available here on </a:t>
            </a:r>
            <a:r>
              <a:rPr lang="en-AU" sz="1400" dirty="0">
                <a:hlinkClick r:id="rId3"/>
              </a:rPr>
              <a:t>CEOS Document Management </a:t>
            </a:r>
            <a:r>
              <a:rPr lang="en-AU" sz="1400" dirty="0"/>
              <a:t>) for their review</a:t>
            </a:r>
          </a:p>
          <a:p>
            <a:pPr marL="223838" indent="-223838">
              <a:spcBef>
                <a:spcPts val="600"/>
              </a:spcBef>
              <a:buFont typeface="Wingdings" pitchFamily="2" charset="2"/>
              <a:buChar char="§"/>
            </a:pPr>
            <a:endParaRPr lang="en-AU" sz="1400" dirty="0"/>
          </a:p>
        </p:txBody>
      </p:sp>
      <p:sp>
        <p:nvSpPr>
          <p:cNvPr id="11" name="Content Placeholder 10">
            <a:extLst>
              <a:ext uri="{FF2B5EF4-FFF2-40B4-BE49-F238E27FC236}">
                <a16:creationId xmlns:a16="http://schemas.microsoft.com/office/drawing/2014/main" id="{EC623973-6780-564B-B299-9B79FDC34685}"/>
              </a:ext>
            </a:extLst>
          </p:cNvPr>
          <p:cNvSpPr>
            <a:spLocks noGrp="1"/>
          </p:cNvSpPr>
          <p:nvPr>
            <p:ph sz="quarter" idx="11"/>
          </p:nvPr>
        </p:nvSpPr>
        <p:spPr>
          <a:xfrm>
            <a:off x="1905000" y="143425"/>
            <a:ext cx="6705600" cy="990600"/>
          </a:xfrm>
        </p:spPr>
        <p:txBody>
          <a:bodyPr/>
          <a:lstStyle/>
          <a:p>
            <a:pPr algn="l"/>
            <a:r>
              <a:rPr lang="en-AU" dirty="0"/>
              <a:t>CEOS activities on SDGs</a:t>
            </a:r>
          </a:p>
          <a:p>
            <a:pPr algn="l"/>
            <a:r>
              <a:rPr lang="en-AU" b="1" dirty="0"/>
              <a:t>Future Outlook</a:t>
            </a:r>
          </a:p>
          <a:p>
            <a:endParaRPr lang="en-US" dirty="0"/>
          </a:p>
        </p:txBody>
      </p:sp>
      <p:sp>
        <p:nvSpPr>
          <p:cNvPr id="5" name="TextBox 4">
            <a:extLst>
              <a:ext uri="{FF2B5EF4-FFF2-40B4-BE49-F238E27FC236}">
                <a16:creationId xmlns:a16="http://schemas.microsoft.com/office/drawing/2014/main" id="{9519E81B-1B57-A94F-8121-622E94BDFDBE}"/>
              </a:ext>
            </a:extLst>
          </p:cNvPr>
          <p:cNvSpPr txBox="1"/>
          <p:nvPr/>
        </p:nvSpPr>
        <p:spPr>
          <a:xfrm>
            <a:off x="821266" y="1369701"/>
            <a:ext cx="7586133" cy="637849"/>
          </a:xfrm>
          <a:prstGeom prst="rect">
            <a:avLst/>
          </a:prstGeom>
          <a:solidFill>
            <a:schemeClr val="accent6">
              <a:lumMod val="75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72000" rIns="45719" bIns="72000" numCol="1" spcCol="38100" rtlCol="0" anchor="ctr">
            <a:spAutoFit/>
          </a:bodyPr>
          <a:lstStyle/>
          <a:p>
            <a:pPr marL="0" indent="0" algn="ctr">
              <a:buNone/>
            </a:pPr>
            <a:r>
              <a:rPr lang="en-US" sz="1600" b="1" dirty="0">
                <a:solidFill>
                  <a:schemeClr val="bg1"/>
                </a:solidFill>
                <a:latin typeface="Helvetica" pitchFamily="2" charset="0"/>
              </a:rPr>
              <a:t>SDGs is one of GEO Priorities + of the new CEOS SIT Chair for 2020-2021: </a:t>
            </a:r>
          </a:p>
          <a:p>
            <a:pPr marL="0" indent="0" algn="ctr">
              <a:buNone/>
            </a:pPr>
            <a:r>
              <a:rPr lang="en-US" sz="1600" b="1" dirty="0">
                <a:solidFill>
                  <a:schemeClr val="bg1"/>
                </a:solidFill>
                <a:latin typeface="Helvetica" pitchFamily="2" charset="0"/>
              </a:rPr>
              <a:t>how does CEOS continue to support the 2030 Agenda?</a:t>
            </a:r>
            <a:endParaRPr lang="en-AU" sz="1600" dirty="0">
              <a:solidFill>
                <a:schemeClr val="bg1"/>
              </a:solidFill>
            </a:endParaRPr>
          </a:p>
        </p:txBody>
      </p:sp>
      <p:sp>
        <p:nvSpPr>
          <p:cNvPr id="6" name="Rounded Rectangle 7">
            <a:extLst>
              <a:ext uri="{FF2B5EF4-FFF2-40B4-BE49-F238E27FC236}">
                <a16:creationId xmlns:a16="http://schemas.microsoft.com/office/drawing/2014/main" id="{4CA847A8-54FB-4B43-81BD-196BF85CDCB1}"/>
              </a:ext>
            </a:extLst>
          </p:cNvPr>
          <p:cNvSpPr/>
          <p:nvPr/>
        </p:nvSpPr>
        <p:spPr>
          <a:xfrm>
            <a:off x="354421" y="2816772"/>
            <a:ext cx="8519824" cy="3677603"/>
          </a:xfrm>
          <a:prstGeom prst="roundRect">
            <a:avLst/>
          </a:prstGeom>
        </p:spPr>
        <p:style>
          <a:lnRef idx="2">
            <a:schemeClr val="accent6"/>
          </a:lnRef>
          <a:fillRef idx="1">
            <a:schemeClr val="lt1"/>
          </a:fillRef>
          <a:effectRef idx="0">
            <a:schemeClr val="accent6"/>
          </a:effectRef>
          <a:fontRef idx="minor">
            <a:schemeClr val="dk1"/>
          </a:fontRef>
        </p:style>
        <p:txBody>
          <a:bodyPr wrap="square" tIns="0">
            <a:spAutoFit/>
          </a:bodyPr>
          <a:lstStyle/>
          <a:p>
            <a:pPr marL="342900" marR="0" lvl="0" indent="-342900" defTabSz="914400" eaLnBrk="1" fontAlgn="auto" latinLnBrk="0" hangingPunct="1">
              <a:lnSpc>
                <a:spcPct val="100000"/>
              </a:lnSpc>
              <a:spcBef>
                <a:spcPts val="600"/>
              </a:spcBef>
              <a:spcAft>
                <a:spcPts val="0"/>
              </a:spcAft>
              <a:buClrTx/>
              <a:buSzPct val="100000"/>
              <a:buFont typeface="Arial"/>
              <a:buChar char="•"/>
              <a:tabLst/>
              <a:defRPr/>
            </a:pPr>
            <a:r>
              <a:rPr lang="en-AU" sz="1700" dirty="0">
                <a:solidFill>
                  <a:srgbClr val="002569"/>
                </a:solidFill>
                <a:latin typeface="Helvetica"/>
                <a:cs typeface="Arial" panose="020B0604020202020204" pitchFamily="34" charset="0"/>
                <a:sym typeface="Arial Bold"/>
              </a:rPr>
              <a:t>… </a:t>
            </a:r>
            <a:r>
              <a:rPr lang="en-AU" sz="1600" b="1" dirty="0">
                <a:solidFill>
                  <a:srgbClr val="F79646">
                    <a:lumMod val="75000"/>
                  </a:srgbClr>
                </a:solidFill>
                <a:latin typeface="Helvetica"/>
                <a:cs typeface="Arial" panose="020B0604020202020204" pitchFamily="34" charset="0"/>
                <a:sym typeface="Arial Bold"/>
              </a:rPr>
              <a:t>Inviting CEOS Principals at the Plenary to</a:t>
            </a:r>
            <a:r>
              <a:rPr lang="en-AU" sz="1600" dirty="0">
                <a:solidFill>
                  <a:srgbClr val="002569"/>
                </a:solidFill>
                <a:latin typeface="Helvetica"/>
                <a:cs typeface="Arial" panose="020B0604020202020204" pitchFamily="34" charset="0"/>
                <a:sym typeface="Arial Bold"/>
              </a:rPr>
              <a:t>:</a:t>
            </a:r>
          </a:p>
          <a:p>
            <a:pPr marL="649865" marR="0" lvl="1" indent="-223838" defTabSz="914400" eaLnBrk="1" fontAlgn="auto" latinLnBrk="0" hangingPunct="1">
              <a:lnSpc>
                <a:spcPct val="100000"/>
              </a:lnSpc>
              <a:spcBef>
                <a:spcPts val="600"/>
              </a:spcBef>
              <a:spcAft>
                <a:spcPts val="0"/>
              </a:spcAft>
              <a:buClrTx/>
              <a:buSzPct val="100000"/>
              <a:buFont typeface="Wingdings" pitchFamily="2" charset="2"/>
              <a:buChar char="§"/>
              <a:tabLst/>
              <a:defRPr/>
            </a:pPr>
            <a:r>
              <a:rPr lang="en-AU" sz="1600" dirty="0">
                <a:solidFill>
                  <a:srgbClr val="002569"/>
                </a:solidFill>
                <a:latin typeface="Helvetica"/>
                <a:cs typeface="Arial" panose="020B0604020202020204" pitchFamily="34" charset="0"/>
                <a:sym typeface="Arial Bold"/>
              </a:rPr>
              <a:t>approve the </a:t>
            </a:r>
            <a:r>
              <a:rPr lang="en-AU" sz="1600" b="1" dirty="0">
                <a:solidFill>
                  <a:srgbClr val="002569"/>
                </a:solidFill>
                <a:latin typeface="Helvetica"/>
                <a:cs typeface="Arial" panose="020B0604020202020204" pitchFamily="34" charset="0"/>
                <a:sym typeface="Arial Bold"/>
              </a:rPr>
              <a:t>renewal of an additional and final year of extension</a:t>
            </a:r>
            <a:endParaRPr lang="en-AU" sz="1600" dirty="0">
              <a:solidFill>
                <a:srgbClr val="002569"/>
              </a:solidFill>
              <a:latin typeface="Helvetica"/>
              <a:cs typeface="Arial" panose="020B0604020202020204" pitchFamily="34" charset="0"/>
              <a:sym typeface="Arial Bold"/>
            </a:endParaRPr>
          </a:p>
          <a:p>
            <a:pPr marL="649865" marR="0" lvl="1" indent="-223838" defTabSz="914400" eaLnBrk="1" fontAlgn="auto" latinLnBrk="0" hangingPunct="1">
              <a:lnSpc>
                <a:spcPct val="100000"/>
              </a:lnSpc>
              <a:spcBef>
                <a:spcPts val="600"/>
              </a:spcBef>
              <a:spcAft>
                <a:spcPts val="0"/>
              </a:spcAft>
              <a:buClrTx/>
              <a:buSzPct val="100000"/>
              <a:buFont typeface="Wingdings" pitchFamily="2" charset="2"/>
              <a:buChar char="§"/>
              <a:tabLst/>
              <a:defRPr/>
            </a:pPr>
            <a:r>
              <a:rPr lang="en-AU" sz="1600" b="1" dirty="0">
                <a:solidFill>
                  <a:srgbClr val="002569"/>
                </a:solidFill>
                <a:latin typeface="Helvetica"/>
                <a:cs typeface="Arial" panose="020B0604020202020204" pitchFamily="34" charset="0"/>
                <a:sym typeface="Arial Bold"/>
              </a:rPr>
              <a:t>express their support </a:t>
            </a:r>
            <a:r>
              <a:rPr lang="en-AU" sz="1600" dirty="0">
                <a:solidFill>
                  <a:srgbClr val="002569"/>
                </a:solidFill>
                <a:latin typeface="Helvetica"/>
                <a:cs typeface="Arial" panose="020B0604020202020204" pitchFamily="34" charset="0"/>
                <a:sym typeface="Arial Bold"/>
              </a:rPr>
              <a:t>to the implementation of the new CEOS 2020-2021 Workplan on SDGs, which is provided for information, and </a:t>
            </a:r>
            <a:r>
              <a:rPr lang="en-AU" sz="1600" b="1" dirty="0">
                <a:solidFill>
                  <a:srgbClr val="002569"/>
                </a:solidFill>
                <a:latin typeface="Helvetica"/>
                <a:cs typeface="Arial" panose="020B0604020202020204" pitchFamily="34" charset="0"/>
                <a:sym typeface="Arial Bold"/>
              </a:rPr>
              <a:t>indicate the level of resources</a:t>
            </a:r>
            <a:r>
              <a:rPr lang="en-AU" sz="1600" dirty="0">
                <a:solidFill>
                  <a:srgbClr val="002569"/>
                </a:solidFill>
                <a:latin typeface="Helvetica"/>
                <a:cs typeface="Arial" panose="020B0604020202020204" pitchFamily="34" charset="0"/>
                <a:sym typeface="Arial Bold"/>
              </a:rPr>
              <a:t> they are ready to assign on the CEOS work plan activities related to the three SDG indicators proposed at SIT-34 (Water related Ecosystems, Sustainable Urbanization, Land Degradation Neutrality)</a:t>
            </a:r>
          </a:p>
          <a:p>
            <a:pPr marL="649865" marR="0" lvl="1" indent="-223838" defTabSz="914400" eaLnBrk="1" fontAlgn="auto" latinLnBrk="0" hangingPunct="1">
              <a:lnSpc>
                <a:spcPct val="100000"/>
              </a:lnSpc>
              <a:spcBef>
                <a:spcPts val="600"/>
              </a:spcBef>
              <a:spcAft>
                <a:spcPts val="0"/>
              </a:spcAft>
              <a:buClrTx/>
              <a:buSzPct val="100000"/>
              <a:buFont typeface="Wingdings" pitchFamily="2" charset="2"/>
              <a:buChar char="§"/>
              <a:tabLst/>
              <a:defRPr/>
            </a:pPr>
            <a:r>
              <a:rPr lang="en-AU" sz="1600" b="1" dirty="0">
                <a:solidFill>
                  <a:srgbClr val="002569"/>
                </a:solidFill>
                <a:latin typeface="Helvetica"/>
                <a:cs typeface="Arial" panose="020B0604020202020204" pitchFamily="34" charset="0"/>
                <a:sym typeface="Arial Bold"/>
              </a:rPr>
              <a:t>designate CEOS Agencies’ staff </a:t>
            </a:r>
            <a:r>
              <a:rPr lang="en-AU" sz="1600" dirty="0">
                <a:solidFill>
                  <a:srgbClr val="002569"/>
                </a:solidFill>
                <a:latin typeface="Helvetica"/>
                <a:cs typeface="Arial" panose="020B0604020202020204" pitchFamily="34" charset="0"/>
                <a:sym typeface="Arial Bold"/>
              </a:rPr>
              <a:t>who can participate to the AHT sub-teams as leads or contributors</a:t>
            </a:r>
          </a:p>
          <a:p>
            <a:pPr marL="649865" marR="0" lvl="1" indent="-223838" defTabSz="914400" eaLnBrk="1" fontAlgn="auto" latinLnBrk="0" hangingPunct="1">
              <a:lnSpc>
                <a:spcPct val="100000"/>
              </a:lnSpc>
              <a:spcBef>
                <a:spcPts val="600"/>
              </a:spcBef>
              <a:spcAft>
                <a:spcPts val="0"/>
              </a:spcAft>
              <a:buClrTx/>
              <a:buSzPct val="100000"/>
              <a:buFont typeface="Wingdings" pitchFamily="2" charset="2"/>
              <a:buChar char="§"/>
              <a:tabLst/>
              <a:defRPr/>
            </a:pPr>
            <a:r>
              <a:rPr lang="en-AU" sz="1600" dirty="0">
                <a:solidFill>
                  <a:srgbClr val="002569"/>
                </a:solidFill>
                <a:latin typeface="Helvetica"/>
                <a:cs typeface="Arial" panose="020B0604020202020204" pitchFamily="34" charset="0"/>
                <a:sym typeface="Arial Bold"/>
              </a:rPr>
              <a:t>consider the </a:t>
            </a:r>
            <a:r>
              <a:rPr lang="en-AU" sz="1600" b="1" dirty="0">
                <a:solidFill>
                  <a:srgbClr val="002569"/>
                </a:solidFill>
                <a:latin typeface="Helvetica"/>
                <a:cs typeface="Arial" panose="020B0604020202020204" pitchFamily="34" charset="0"/>
                <a:sym typeface="Arial Bold"/>
              </a:rPr>
              <a:t>possibility to become a co-lead of the SDG-AHT </a:t>
            </a:r>
            <a:r>
              <a:rPr lang="en-AU" sz="1600" dirty="0">
                <a:solidFill>
                  <a:srgbClr val="002569"/>
                </a:solidFill>
                <a:latin typeface="Helvetica"/>
                <a:cs typeface="Arial" panose="020B0604020202020204" pitchFamily="34" charset="0"/>
                <a:sym typeface="Arial Bold"/>
              </a:rPr>
              <a:t>for the upcoming year, in agreement with the AHT leadership rotation of the SDG-AHT Terms of Reference</a:t>
            </a:r>
          </a:p>
        </p:txBody>
      </p:sp>
    </p:spTree>
    <p:extLst>
      <p:ext uri="{BB962C8B-B14F-4D97-AF65-F5344CB8AC3E}">
        <p14:creationId xmlns:p14="http://schemas.microsoft.com/office/powerpoint/2010/main" val="40243075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763000" y="6477000"/>
            <a:ext cx="304800" cy="187285"/>
          </a:xfrm>
        </p:spPr>
        <p:txBody>
          <a:bodyPr/>
          <a:lstStyle/>
          <a:p>
            <a:pPr defTabSz="914400"/>
            <a:fld id="{86CB4B4D-7CA3-9044-876B-883B54F8677D}" type="slidenum">
              <a:rPr lang="uk-UA" smtClean="0"/>
              <a:pPr defTabSz="914400"/>
              <a:t>9</a:t>
            </a:fld>
            <a:endParaRPr lang="uk-UA" dirty="0"/>
          </a:p>
        </p:txBody>
      </p:sp>
      <p:sp>
        <p:nvSpPr>
          <p:cNvPr id="8" name="Rounded Rectangle 7">
            <a:extLst>
              <a:ext uri="{FF2B5EF4-FFF2-40B4-BE49-F238E27FC236}">
                <a16:creationId xmlns:a16="http://schemas.microsoft.com/office/drawing/2014/main" id="{B4B01E10-F7FE-CD4F-9E0D-D26AE13D1CCF}"/>
              </a:ext>
            </a:extLst>
          </p:cNvPr>
          <p:cNvSpPr/>
          <p:nvPr/>
        </p:nvSpPr>
        <p:spPr>
          <a:xfrm>
            <a:off x="152400" y="1828800"/>
            <a:ext cx="8839200" cy="4001095"/>
          </a:xfrm>
          <a:prstGeom prst="roundRect">
            <a:avLst/>
          </a:prstGeom>
        </p:spPr>
        <p:style>
          <a:lnRef idx="2">
            <a:schemeClr val="accent6"/>
          </a:lnRef>
          <a:fillRef idx="1">
            <a:schemeClr val="lt1"/>
          </a:fillRef>
          <a:effectRef idx="0">
            <a:schemeClr val="accent6"/>
          </a:effectRef>
          <a:fontRef idx="minor">
            <a:schemeClr val="dk1"/>
          </a:fontRef>
        </p:style>
        <p:txBody>
          <a:bodyPr wrap="square" tIns="0">
            <a:spAutoFit/>
          </a:bodyPr>
          <a:lstStyle/>
          <a:p>
            <a:pPr marL="0" indent="0" algn="ctr">
              <a:spcBef>
                <a:spcPts val="600"/>
              </a:spcBef>
              <a:spcAft>
                <a:spcPts val="1200"/>
              </a:spcAft>
              <a:buNone/>
            </a:pPr>
            <a:r>
              <a:rPr lang="en-AU" sz="2000" b="1" dirty="0">
                <a:solidFill>
                  <a:schemeClr val="accent6">
                    <a:lumMod val="75000"/>
                  </a:schemeClr>
                </a:solidFill>
                <a:latin typeface="+mj-lt"/>
                <a:ea typeface="Arial Bold"/>
                <a:cs typeface="Arial" panose="020B0604020202020204" pitchFamily="34" charset="0"/>
                <a:sym typeface="Arial Bold"/>
              </a:rPr>
              <a:t>If renewed…. Our ROADMAP TO SIT-35</a:t>
            </a:r>
          </a:p>
          <a:p>
            <a:pPr marL="285750" indent="-285750">
              <a:spcBef>
                <a:spcPts val="1200"/>
              </a:spcBef>
              <a:buFont typeface="Arial" panose="020B0604020202020204" pitchFamily="34" charset="0"/>
              <a:buChar char="•"/>
            </a:pPr>
            <a:r>
              <a:rPr lang="en-AU" dirty="0">
                <a:solidFill>
                  <a:srgbClr val="002569"/>
                </a:solidFill>
                <a:latin typeface="+mj-lt"/>
                <a:ea typeface="Arial Bold"/>
                <a:cs typeface="Arial" panose="020B0604020202020204" pitchFamily="34" charset="0"/>
                <a:sym typeface="Arial Bold"/>
              </a:rPr>
              <a:t>Update the 2019-2021 CEOS workplan on SDGs based on Principals decisions and comments at CEOS Plenary 33</a:t>
            </a:r>
          </a:p>
          <a:p>
            <a:pPr marL="285750" indent="-285750">
              <a:spcBef>
                <a:spcPts val="1200"/>
              </a:spcBef>
              <a:buFont typeface="Arial" panose="020B0604020202020204" pitchFamily="34" charset="0"/>
              <a:buChar char="•"/>
            </a:pPr>
            <a:r>
              <a:rPr lang="en-AU" dirty="0">
                <a:solidFill>
                  <a:srgbClr val="002569"/>
                </a:solidFill>
                <a:latin typeface="+mj-lt"/>
                <a:ea typeface="Arial Bold"/>
                <a:cs typeface="Arial" panose="020B0604020202020204" pitchFamily="34" charset="0"/>
                <a:sym typeface="Arial Bold"/>
              </a:rPr>
              <a:t>Ensure Agencies’ participation and commitment to the SDG workplan is adequate to fulfil our objectives.</a:t>
            </a:r>
          </a:p>
          <a:p>
            <a:pPr marL="285750" indent="-285750">
              <a:spcBef>
                <a:spcPts val="1200"/>
              </a:spcBef>
              <a:buFont typeface="Arial" panose="020B0604020202020204" pitchFamily="34" charset="0"/>
              <a:buChar char="•"/>
            </a:pPr>
            <a:r>
              <a:rPr lang="en-AU" dirty="0">
                <a:solidFill>
                  <a:srgbClr val="002569"/>
                </a:solidFill>
                <a:latin typeface="+mj-lt"/>
                <a:ea typeface="Arial Bold"/>
                <a:cs typeface="Arial" panose="020B0604020202020204" pitchFamily="34" charset="0"/>
                <a:sym typeface="Arial Bold"/>
              </a:rPr>
              <a:t>Fully engage with CEOS groups (VCs, WGs and SEO) listed in the WP and plan a coordinated and effective way forward (before Christmas break) with designated sub-teams</a:t>
            </a:r>
          </a:p>
          <a:p>
            <a:pPr marL="285750" indent="-285750">
              <a:spcBef>
                <a:spcPts val="1200"/>
              </a:spcBef>
              <a:buFont typeface="Arial" panose="020B0604020202020204" pitchFamily="34" charset="0"/>
              <a:buChar char="•"/>
            </a:pPr>
            <a:r>
              <a:rPr lang="en-AU" dirty="0">
                <a:solidFill>
                  <a:srgbClr val="002569"/>
                </a:solidFill>
                <a:latin typeface="+mj-lt"/>
                <a:ea typeface="Arial Bold"/>
                <a:cs typeface="Arial" panose="020B0604020202020204" pitchFamily="34" charset="0"/>
                <a:sym typeface="Arial Bold"/>
              </a:rPr>
              <a:t>Comply with CEOS processes and work with CEOS SIT Chair towards SIT-35 (if a WG to be created by CEOS Plenary 34)</a:t>
            </a:r>
          </a:p>
        </p:txBody>
      </p:sp>
      <p:sp>
        <p:nvSpPr>
          <p:cNvPr id="9" name="Content Placeholder 10">
            <a:extLst>
              <a:ext uri="{FF2B5EF4-FFF2-40B4-BE49-F238E27FC236}">
                <a16:creationId xmlns:a16="http://schemas.microsoft.com/office/drawing/2014/main" id="{9288FC32-FF7A-BB48-8AF4-D95D4A29533C}"/>
              </a:ext>
            </a:extLst>
          </p:cNvPr>
          <p:cNvSpPr>
            <a:spLocks noGrp="1"/>
          </p:cNvSpPr>
          <p:nvPr>
            <p:ph sz="quarter" idx="11"/>
          </p:nvPr>
        </p:nvSpPr>
        <p:spPr>
          <a:xfrm>
            <a:off x="1981200" y="157228"/>
            <a:ext cx="6705600" cy="990600"/>
          </a:xfrm>
        </p:spPr>
        <p:txBody>
          <a:bodyPr/>
          <a:lstStyle/>
          <a:p>
            <a:pPr algn="l"/>
            <a:r>
              <a:rPr lang="en-AU" dirty="0"/>
              <a:t>CEOS activities on SDGs</a:t>
            </a:r>
          </a:p>
          <a:p>
            <a:pPr algn="l"/>
            <a:r>
              <a:rPr lang="en-AU" b="1" dirty="0"/>
              <a:t>Future Outlook</a:t>
            </a:r>
          </a:p>
          <a:p>
            <a:endParaRPr lang="en-US" dirty="0"/>
          </a:p>
        </p:txBody>
      </p:sp>
    </p:spTree>
    <p:extLst>
      <p:ext uri="{BB962C8B-B14F-4D97-AF65-F5344CB8AC3E}">
        <p14:creationId xmlns:p14="http://schemas.microsoft.com/office/powerpoint/2010/main" val="2933981215"/>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8971</TotalTime>
  <Words>1610</Words>
  <Application>Microsoft Office PowerPoint</Application>
  <PresentationFormat>On-screen Show (4:3)</PresentationFormat>
  <Paragraphs>257</Paragraphs>
  <Slides>14</Slides>
  <Notes>6</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Arial Bold</vt:lpstr>
      <vt:lpstr>Avenir Roman</vt:lpstr>
      <vt:lpstr>Calibri</vt:lpstr>
      <vt:lpstr>Courier New</vt:lpstr>
      <vt:lpstr>Helvetica</vt:lpstr>
      <vt:lpstr>Times New Roman</vt:lpstr>
      <vt:lpstr>Wingdings</vt:lpstr>
      <vt:lpstr>Default</vt:lpstr>
      <vt:lpstr>Sustainable Development Goals  Ad Hoc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Kerblat, Flora (CASS, Waite Campus)</cp:lastModifiedBy>
  <cp:revision>140</cp:revision>
  <dcterms:modified xsi:type="dcterms:W3CDTF">2019-10-09T00:44:51Z</dcterms:modified>
</cp:coreProperties>
</file>