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0"/>
  </p:notesMasterIdLst>
  <p:sldIdLst>
    <p:sldId id="256" r:id="rId5"/>
    <p:sldId id="314" r:id="rId6"/>
    <p:sldId id="260" r:id="rId7"/>
    <p:sldId id="262" r:id="rId8"/>
    <p:sldId id="297" r:id="rId9"/>
    <p:sldId id="269" r:id="rId10"/>
    <p:sldId id="299" r:id="rId11"/>
    <p:sldId id="300" r:id="rId12"/>
    <p:sldId id="273" r:id="rId13"/>
    <p:sldId id="274" r:id="rId14"/>
    <p:sldId id="301" r:id="rId15"/>
    <p:sldId id="302" r:id="rId16"/>
    <p:sldId id="303" r:id="rId17"/>
    <p:sldId id="316" r:id="rId18"/>
    <p:sldId id="317" r:id="rId19"/>
    <p:sldId id="307" r:id="rId20"/>
    <p:sldId id="308" r:id="rId21"/>
    <p:sldId id="277" r:id="rId22"/>
    <p:sldId id="318" r:id="rId23"/>
    <p:sldId id="319" r:id="rId24"/>
    <p:sldId id="320" r:id="rId25"/>
    <p:sldId id="322" r:id="rId26"/>
    <p:sldId id="323" r:id="rId27"/>
    <p:sldId id="326" r:id="rId28"/>
    <p:sldId id="330" r:id="rId29"/>
    <p:sldId id="331" r:id="rId30"/>
    <p:sldId id="332" r:id="rId31"/>
    <p:sldId id="313" r:id="rId32"/>
    <p:sldId id="285" r:id="rId33"/>
    <p:sldId id="329" r:id="rId34"/>
    <p:sldId id="264" r:id="rId35"/>
    <p:sldId id="321" r:id="rId36"/>
    <p:sldId id="265" r:id="rId37"/>
    <p:sldId id="312" r:id="rId38"/>
    <p:sldId id="292" r:id="rId39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9" autoAdjust="0"/>
    <p:restoredTop sz="64005" autoAdjust="0"/>
  </p:normalViewPr>
  <p:slideViewPr>
    <p:cSldViewPr>
      <p:cViewPr varScale="1">
        <p:scale>
          <a:sx n="44" d="100"/>
          <a:sy n="44" d="100"/>
        </p:scale>
        <p:origin x="106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AEAFF-6AC4-EB40-86CA-D3726FC1548A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895F9F-19D5-C344-998A-EE1C8B2A1458}">
      <dgm:prSet phldrT="[Text]" custT="1"/>
      <dgm:spPr>
        <a:xfrm>
          <a:off x="631515" y="1612"/>
          <a:ext cx="955368" cy="398685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r>
            <a:rPr lang="en-US" sz="9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Landslide Pilot</a:t>
          </a:r>
        </a:p>
      </dgm:t>
    </dgm:pt>
    <dgm:pt modelId="{96BCED3D-8794-B349-AECA-F664BBADE24F}" type="parTrans" cxnId="{52EB29BE-C745-D54C-84EA-53DCC2E811FD}">
      <dgm:prSet/>
      <dgm:spPr>
        <a:xfrm rot="18052448">
          <a:off x="517365" y="643714"/>
          <a:ext cx="629409" cy="4152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629409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93566140-B161-F44B-8181-E3FBE65874D4}" type="sibTrans" cxnId="{52EB29BE-C745-D54C-84EA-53DCC2E811FD}">
      <dgm:prSet/>
      <dgm:spPr/>
      <dgm:t>
        <a:bodyPr/>
        <a:lstStyle/>
        <a:p>
          <a:endParaRPr lang="en-US"/>
        </a:p>
      </dgm:t>
    </dgm:pt>
    <dgm:pt modelId="{7D8FEE2F-8EB0-4847-8EDA-3196868CC2E3}">
      <dgm:prSet phldrT="[Text]" custT="1"/>
      <dgm:spPr>
        <a:xfrm>
          <a:off x="927716" y="444909"/>
          <a:ext cx="955368" cy="398685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r>
            <a:rPr lang="en-US" sz="9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Seismic Hazards Demonstrator</a:t>
          </a:r>
        </a:p>
      </dgm:t>
    </dgm:pt>
    <dgm:pt modelId="{4D99AA4C-98CB-E34E-B1A6-7B439B8120FA}" type="parTrans" cxnId="{1299030E-2743-4843-AD2B-EDB4019DE2D3}">
      <dgm:prSet/>
      <dgm:spPr>
        <a:xfrm rot="19746276">
          <a:off x="733669" y="897111"/>
          <a:ext cx="428910" cy="4152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428910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E0EA6BAF-5F5E-DD4C-870F-CE2B85ED6647}" type="sibTrans" cxnId="{1299030E-2743-4843-AD2B-EDB4019DE2D3}">
      <dgm:prSet/>
      <dgm:spPr/>
      <dgm:t>
        <a:bodyPr/>
        <a:lstStyle/>
        <a:p>
          <a:endParaRPr lang="en-US"/>
        </a:p>
      </dgm:t>
    </dgm:pt>
    <dgm:pt modelId="{7EB9E4C3-108B-F441-A2FC-CE9B91D54EDE}">
      <dgm:prSet phldrT="[Text]" custT="1"/>
      <dgm:spPr>
        <a:xfrm>
          <a:off x="1143587" y="967812"/>
          <a:ext cx="955368" cy="398685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r>
            <a:rPr lang="en-US" sz="9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Volcano Demonstrator</a:t>
          </a:r>
        </a:p>
      </dgm:t>
    </dgm:pt>
    <dgm:pt modelId="{8A372746-2903-B746-9CC2-9C03B49CB6F0}" type="parTrans" cxnId="{1FF7B826-FBEB-E14C-A5C8-4865A27EB847}">
      <dgm:prSet/>
      <dgm:spPr>
        <a:xfrm>
          <a:off x="764099" y="1146391"/>
          <a:ext cx="379488" cy="4152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379488" y="20764"/>
              </a:lnTo>
            </a:path>
          </a:pathLst>
        </a:custGeom>
        <a:noFill/>
        <a:ln w="25400" cap="flat" cmpd="sng" algn="ctr">
          <a:solidFill>
            <a:srgbClr val="FF9A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1B0DFC0-1E17-1247-B5B5-6374919E41F8}" type="sibTrans" cxnId="{1FF7B826-FBEB-E14C-A5C8-4865A27EB847}">
      <dgm:prSet/>
      <dgm:spPr/>
      <dgm:t>
        <a:bodyPr/>
        <a:lstStyle/>
        <a:p>
          <a:endParaRPr lang="en-US"/>
        </a:p>
      </dgm:t>
    </dgm:pt>
    <dgm:pt modelId="{B9318DD9-34CC-CE45-A1D1-64BAFFFB5C7C}">
      <dgm:prSet custT="1"/>
      <dgm:spPr>
        <a:xfrm>
          <a:off x="927716" y="1490716"/>
          <a:ext cx="955368" cy="39868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r>
            <a:rPr lang="en-GB" sz="9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Geohazards Lab</a:t>
          </a:r>
        </a:p>
      </dgm:t>
    </dgm:pt>
    <dgm:pt modelId="{72DA4352-595D-9040-BF46-5C6A64D3E016}" type="parTrans" cxnId="{97013F4E-E59B-0446-A024-E72FFC1B6F00}">
      <dgm:prSet/>
      <dgm:spPr>
        <a:xfrm rot="1853724">
          <a:off x="733669" y="1395670"/>
          <a:ext cx="428910" cy="4152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428910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614F554D-9FA9-C140-8481-462E86E70E4B}" type="sibTrans" cxnId="{97013F4E-E59B-0446-A024-E72FFC1B6F00}">
      <dgm:prSet/>
      <dgm:spPr/>
      <dgm:t>
        <a:bodyPr/>
        <a:lstStyle/>
        <a:p>
          <a:endParaRPr lang="en-US"/>
        </a:p>
      </dgm:t>
    </dgm:pt>
    <dgm:pt modelId="{4CC386EE-8277-1D48-8411-89744352CCBD}">
      <dgm:prSet custT="1"/>
      <dgm:spPr>
        <a:xfrm>
          <a:off x="631515" y="1934013"/>
          <a:ext cx="955368" cy="398685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gm:spPr>
      <dgm:t>
        <a:bodyPr/>
        <a:lstStyle/>
        <a:p>
          <a:r>
            <a:rPr lang="en-GB" sz="900" b="1" dirty="0">
              <a:solidFill>
                <a:srgbClr val="002060"/>
              </a:solidFill>
              <a:latin typeface="+mn-lt"/>
              <a:ea typeface="+mn-ea"/>
              <a:cs typeface="+mn-cs"/>
            </a:rPr>
            <a:t>Recovery Observatory</a:t>
          </a:r>
        </a:p>
      </dgm:t>
    </dgm:pt>
    <dgm:pt modelId="{BA74528C-86D9-7A47-917C-393ADD209C0F}" type="parTrans" cxnId="{6D8EDD26-DB7A-2145-9D6D-57F7A9E96076}">
      <dgm:prSet/>
      <dgm:spPr>
        <a:xfrm rot="3547552">
          <a:off x="517365" y="1649067"/>
          <a:ext cx="629409" cy="4152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629409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5E35FEDF-DC12-4C43-BD11-A5DA986BACC3}" type="sibTrans" cxnId="{6D8EDD26-DB7A-2145-9D6D-57F7A9E96076}">
      <dgm:prSet/>
      <dgm:spPr/>
      <dgm:t>
        <a:bodyPr/>
        <a:lstStyle/>
        <a:p>
          <a:endParaRPr lang="en-US"/>
        </a:p>
      </dgm:t>
    </dgm:pt>
    <dgm:pt modelId="{9ADAE1BB-1C70-2A4B-80AA-0F590A86654E}" type="pres">
      <dgm:prSet presAssocID="{D2CAEAFF-6AC4-EB40-86CA-D3726FC1548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931C9EA-39CC-BB47-91F1-089B2DFA1AE3}" type="pres">
      <dgm:prSet presAssocID="{D2CAEAFF-6AC4-EB40-86CA-D3726FC1548A}" presName="cycle" presStyleCnt="0"/>
      <dgm:spPr/>
    </dgm:pt>
    <dgm:pt modelId="{3812CAC8-26C8-4547-AC0E-E3970D559128}" type="pres">
      <dgm:prSet presAssocID="{D2CAEAFF-6AC4-EB40-86CA-D3726FC1548A}" presName="centerShape" presStyleCnt="0"/>
      <dgm:spPr/>
    </dgm:pt>
    <dgm:pt modelId="{8C8D279A-4A44-5A42-AAFC-11E6F70D3E2C}" type="pres">
      <dgm:prSet presAssocID="{D2CAEAFF-6AC4-EB40-86CA-D3726FC1548A}" presName="connSite" presStyleLbl="node1" presStyleIdx="0" presStyleCnt="6"/>
      <dgm:spPr/>
    </dgm:pt>
    <dgm:pt modelId="{BA13E648-234D-9042-9992-68FFC03CD619}" type="pres">
      <dgm:prSet presAssocID="{D2CAEAFF-6AC4-EB40-86CA-D3726FC1548A}" presName="visible" presStyleLbl="node1" presStyleIdx="0" presStyleCnt="6" custScaleX="125092" custScaleY="79405" custLinFactNeighborX="15525"/>
      <dgm:spPr>
        <a:xfrm>
          <a:off x="219090" y="903342"/>
          <a:ext cx="831205" cy="527626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gm:spPr>
    </dgm:pt>
    <dgm:pt modelId="{51097A45-6D41-D442-B8C7-7629B69555C0}" type="pres">
      <dgm:prSet presAssocID="{96BCED3D-8794-B349-AECA-F664BBADE24F}" presName="Name25" presStyleLbl="parChTrans1D1" presStyleIdx="0" presStyleCnt="5"/>
      <dgm:spPr/>
      <dgm:t>
        <a:bodyPr/>
        <a:lstStyle/>
        <a:p>
          <a:endParaRPr lang="it-IT"/>
        </a:p>
      </dgm:t>
    </dgm:pt>
    <dgm:pt modelId="{24ADABC9-EE30-A942-860E-51599A3F5466}" type="pres">
      <dgm:prSet presAssocID="{86895F9F-19D5-C344-998A-EE1C8B2A1458}" presName="node" presStyleCnt="0"/>
      <dgm:spPr/>
    </dgm:pt>
    <dgm:pt modelId="{27BD1177-C07B-7249-B8F0-2CD97DC42B87}" type="pres">
      <dgm:prSet presAssocID="{86895F9F-19D5-C344-998A-EE1C8B2A1458}" presName="parentNode" presStyleLbl="node1" presStyleIdx="1" presStyleCnt="6" custScaleX="239630" custLinFactNeighborX="-8658" custLinFactNeighborY="-39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56A1A5-5679-064F-AB47-BC7F2BA500DD}" type="pres">
      <dgm:prSet presAssocID="{86895F9F-19D5-C344-998A-EE1C8B2A1458}" presName="childNode" presStyleLbl="revTx" presStyleIdx="0" presStyleCnt="0">
        <dgm:presLayoutVars>
          <dgm:bulletEnabled val="1"/>
        </dgm:presLayoutVars>
      </dgm:prSet>
      <dgm:spPr/>
    </dgm:pt>
    <dgm:pt modelId="{F7407590-2D6A-5945-A607-5A644677BEF1}" type="pres">
      <dgm:prSet presAssocID="{4D99AA4C-98CB-E34E-B1A6-7B439B8120FA}" presName="Name25" presStyleLbl="parChTrans1D1" presStyleIdx="1" presStyleCnt="5"/>
      <dgm:spPr/>
      <dgm:t>
        <a:bodyPr/>
        <a:lstStyle/>
        <a:p>
          <a:endParaRPr lang="it-IT"/>
        </a:p>
      </dgm:t>
    </dgm:pt>
    <dgm:pt modelId="{3764B7FD-28C3-5A43-83AB-BAE0B01CC00E}" type="pres">
      <dgm:prSet presAssocID="{7D8FEE2F-8EB0-4847-8EDA-3196868CC2E3}" presName="node" presStyleCnt="0"/>
      <dgm:spPr/>
    </dgm:pt>
    <dgm:pt modelId="{10FDCF96-4D22-CF46-9E18-19A6DB5B388D}" type="pres">
      <dgm:prSet presAssocID="{7D8FEE2F-8EB0-4847-8EDA-3196868CC2E3}" presName="parentNode" presStyleLbl="node1" presStyleIdx="2" presStyleCnt="6" custScaleX="257133" custLinFactNeighborX="25974" custLinFactNeighborY="721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AE2ABD-13B5-D944-831C-28A92DECBA16}" type="pres">
      <dgm:prSet presAssocID="{7D8FEE2F-8EB0-4847-8EDA-3196868CC2E3}" presName="childNode" presStyleLbl="revTx" presStyleIdx="0" presStyleCnt="0">
        <dgm:presLayoutVars>
          <dgm:bulletEnabled val="1"/>
        </dgm:presLayoutVars>
      </dgm:prSet>
      <dgm:spPr/>
    </dgm:pt>
    <dgm:pt modelId="{5FB01EBF-013C-CC4A-95B6-DD48C044793A}" type="pres">
      <dgm:prSet presAssocID="{8A372746-2903-B746-9CC2-9C03B49CB6F0}" presName="Name25" presStyleLbl="parChTrans1D1" presStyleIdx="2" presStyleCnt="5"/>
      <dgm:spPr/>
      <dgm:t>
        <a:bodyPr/>
        <a:lstStyle/>
        <a:p>
          <a:endParaRPr lang="it-IT"/>
        </a:p>
      </dgm:t>
    </dgm:pt>
    <dgm:pt modelId="{9E152817-620F-1C44-BAC0-8BB59DF5275C}" type="pres">
      <dgm:prSet presAssocID="{7EB9E4C3-108B-F441-A2FC-CE9B91D54EDE}" presName="node" presStyleCnt="0"/>
      <dgm:spPr/>
    </dgm:pt>
    <dgm:pt modelId="{A1BC7FDC-B3E6-D84F-A233-3D150024BF8A}" type="pres">
      <dgm:prSet presAssocID="{7EB9E4C3-108B-F441-A2FC-CE9B91D54EDE}" presName="parentNode" presStyleLbl="node1" presStyleIdx="3" presStyleCnt="6" custScaleX="255689" custLinFactNeighborX="54031" custLinFactNeighborY="288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54CB89-C53D-434E-98AD-2259171777A1}" type="pres">
      <dgm:prSet presAssocID="{7EB9E4C3-108B-F441-A2FC-CE9B91D54EDE}" presName="childNode" presStyleLbl="revTx" presStyleIdx="0" presStyleCnt="0">
        <dgm:presLayoutVars>
          <dgm:bulletEnabled val="1"/>
        </dgm:presLayoutVars>
      </dgm:prSet>
      <dgm:spPr/>
    </dgm:pt>
    <dgm:pt modelId="{518544FA-3A02-774E-BB21-E396CE143380}" type="pres">
      <dgm:prSet presAssocID="{72DA4352-595D-9040-BF46-5C6A64D3E016}" presName="Name25" presStyleLbl="parChTrans1D1" presStyleIdx="3" presStyleCnt="5"/>
      <dgm:spPr/>
      <dgm:t>
        <a:bodyPr/>
        <a:lstStyle/>
        <a:p>
          <a:endParaRPr lang="it-IT"/>
        </a:p>
      </dgm:t>
    </dgm:pt>
    <dgm:pt modelId="{92E5C8C4-A92E-A949-B421-A29C53341EA7}" type="pres">
      <dgm:prSet presAssocID="{B9318DD9-34CC-CE45-A1D1-64BAFFFB5C7C}" presName="node" presStyleCnt="0"/>
      <dgm:spPr/>
    </dgm:pt>
    <dgm:pt modelId="{3EED21B5-8424-9E46-9C88-533E70BD4016}" type="pres">
      <dgm:prSet presAssocID="{B9318DD9-34CC-CE45-A1D1-64BAFFFB5C7C}" presName="parentNode" presStyleLbl="node1" presStyleIdx="4" presStyleCnt="6" custScaleX="239630" custLinFactNeighborX="23088" custLinFactNeighborY="-721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87ECBCB-F172-F14D-BD05-89F936856A59}" type="pres">
      <dgm:prSet presAssocID="{B9318DD9-34CC-CE45-A1D1-64BAFFFB5C7C}" presName="childNode" presStyleLbl="revTx" presStyleIdx="0" presStyleCnt="0">
        <dgm:presLayoutVars>
          <dgm:bulletEnabled val="1"/>
        </dgm:presLayoutVars>
      </dgm:prSet>
      <dgm:spPr/>
    </dgm:pt>
    <dgm:pt modelId="{2EA8390A-54C9-7045-9955-A393D358D03C}" type="pres">
      <dgm:prSet presAssocID="{BA74528C-86D9-7A47-917C-393ADD209C0F}" presName="Name25" presStyleLbl="parChTrans1D1" presStyleIdx="4" presStyleCnt="5"/>
      <dgm:spPr/>
      <dgm:t>
        <a:bodyPr/>
        <a:lstStyle/>
        <a:p>
          <a:endParaRPr lang="it-IT"/>
        </a:p>
      </dgm:t>
    </dgm:pt>
    <dgm:pt modelId="{EF6BF5A2-CD32-C348-A5CA-8B15104D29CC}" type="pres">
      <dgm:prSet presAssocID="{4CC386EE-8277-1D48-8411-89744352CCBD}" presName="node" presStyleCnt="0"/>
      <dgm:spPr/>
    </dgm:pt>
    <dgm:pt modelId="{B46E8F71-614D-BF44-B0FB-4802A79ACE04}" type="pres">
      <dgm:prSet presAssocID="{4CC386EE-8277-1D48-8411-89744352CCBD}" presName="parentNode" presStyleLbl="node1" presStyleIdx="5" presStyleCnt="6" custScaleX="239630" custLinFactNeighborX="577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F9B6AB-FA49-6545-983A-C0998500DA25}" type="pres">
      <dgm:prSet presAssocID="{4CC386EE-8277-1D48-8411-89744352CCB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299030E-2743-4843-AD2B-EDB4019DE2D3}" srcId="{D2CAEAFF-6AC4-EB40-86CA-D3726FC1548A}" destId="{7D8FEE2F-8EB0-4847-8EDA-3196868CC2E3}" srcOrd="1" destOrd="0" parTransId="{4D99AA4C-98CB-E34E-B1A6-7B439B8120FA}" sibTransId="{E0EA6BAF-5F5E-DD4C-870F-CE2B85ED6647}"/>
    <dgm:cxn modelId="{52EB29BE-C745-D54C-84EA-53DCC2E811FD}" srcId="{D2CAEAFF-6AC4-EB40-86CA-D3726FC1548A}" destId="{86895F9F-19D5-C344-998A-EE1C8B2A1458}" srcOrd="0" destOrd="0" parTransId="{96BCED3D-8794-B349-AECA-F664BBADE24F}" sibTransId="{93566140-B161-F44B-8181-E3FBE65874D4}"/>
    <dgm:cxn modelId="{B18287BA-8E03-F34F-852B-7CBD71A102BE}" type="presOf" srcId="{BA74528C-86D9-7A47-917C-393ADD209C0F}" destId="{2EA8390A-54C9-7045-9955-A393D358D03C}" srcOrd="0" destOrd="0" presId="urn:microsoft.com/office/officeart/2005/8/layout/radial2"/>
    <dgm:cxn modelId="{F27F8F84-8BF6-6C43-8B66-932F42C8FADE}" type="presOf" srcId="{8A372746-2903-B746-9CC2-9C03B49CB6F0}" destId="{5FB01EBF-013C-CC4A-95B6-DD48C044793A}" srcOrd="0" destOrd="0" presId="urn:microsoft.com/office/officeart/2005/8/layout/radial2"/>
    <dgm:cxn modelId="{28631873-B189-2048-8E63-6A2724AAAA67}" type="presOf" srcId="{86895F9F-19D5-C344-998A-EE1C8B2A1458}" destId="{27BD1177-C07B-7249-B8F0-2CD97DC42B87}" srcOrd="0" destOrd="0" presId="urn:microsoft.com/office/officeart/2005/8/layout/radial2"/>
    <dgm:cxn modelId="{79E1E7F3-9FD8-654D-9D70-6AE18F461ED5}" type="presOf" srcId="{D2CAEAFF-6AC4-EB40-86CA-D3726FC1548A}" destId="{9ADAE1BB-1C70-2A4B-80AA-0F590A86654E}" srcOrd="0" destOrd="0" presId="urn:microsoft.com/office/officeart/2005/8/layout/radial2"/>
    <dgm:cxn modelId="{ED4204C6-FD5D-6B4D-B68E-36250965469E}" type="presOf" srcId="{96BCED3D-8794-B349-AECA-F664BBADE24F}" destId="{51097A45-6D41-D442-B8C7-7629B69555C0}" srcOrd="0" destOrd="0" presId="urn:microsoft.com/office/officeart/2005/8/layout/radial2"/>
    <dgm:cxn modelId="{37F651F1-0F73-A54E-AB5B-D67E0D744905}" type="presOf" srcId="{7D8FEE2F-8EB0-4847-8EDA-3196868CC2E3}" destId="{10FDCF96-4D22-CF46-9E18-19A6DB5B388D}" srcOrd="0" destOrd="0" presId="urn:microsoft.com/office/officeart/2005/8/layout/radial2"/>
    <dgm:cxn modelId="{E5CA1A6D-9790-7E48-85FA-190C76BD2767}" type="presOf" srcId="{72DA4352-595D-9040-BF46-5C6A64D3E016}" destId="{518544FA-3A02-774E-BB21-E396CE143380}" srcOrd="0" destOrd="0" presId="urn:microsoft.com/office/officeart/2005/8/layout/radial2"/>
    <dgm:cxn modelId="{6D8EDD26-DB7A-2145-9D6D-57F7A9E96076}" srcId="{D2CAEAFF-6AC4-EB40-86CA-D3726FC1548A}" destId="{4CC386EE-8277-1D48-8411-89744352CCBD}" srcOrd="4" destOrd="0" parTransId="{BA74528C-86D9-7A47-917C-393ADD209C0F}" sibTransId="{5E35FEDF-DC12-4C43-BD11-A5DA986BACC3}"/>
    <dgm:cxn modelId="{1FF7B826-FBEB-E14C-A5C8-4865A27EB847}" srcId="{D2CAEAFF-6AC4-EB40-86CA-D3726FC1548A}" destId="{7EB9E4C3-108B-F441-A2FC-CE9B91D54EDE}" srcOrd="2" destOrd="0" parTransId="{8A372746-2903-B746-9CC2-9C03B49CB6F0}" sibTransId="{C1B0DFC0-1E17-1247-B5B5-6374919E41F8}"/>
    <dgm:cxn modelId="{1600EA76-9AFE-504A-A4B2-D3AA57004D5B}" type="presOf" srcId="{4CC386EE-8277-1D48-8411-89744352CCBD}" destId="{B46E8F71-614D-BF44-B0FB-4802A79ACE04}" srcOrd="0" destOrd="0" presId="urn:microsoft.com/office/officeart/2005/8/layout/radial2"/>
    <dgm:cxn modelId="{12CE8635-005E-2045-92CB-A56502F5799C}" type="presOf" srcId="{7EB9E4C3-108B-F441-A2FC-CE9B91D54EDE}" destId="{A1BC7FDC-B3E6-D84F-A233-3D150024BF8A}" srcOrd="0" destOrd="0" presId="urn:microsoft.com/office/officeart/2005/8/layout/radial2"/>
    <dgm:cxn modelId="{1A1CC9BF-59E0-5942-800D-F8E1BB58FB91}" type="presOf" srcId="{4D99AA4C-98CB-E34E-B1A6-7B439B8120FA}" destId="{F7407590-2D6A-5945-A607-5A644677BEF1}" srcOrd="0" destOrd="0" presId="urn:microsoft.com/office/officeart/2005/8/layout/radial2"/>
    <dgm:cxn modelId="{BFB87118-62E2-E749-BAF9-75EE7AE7C9E6}" type="presOf" srcId="{B9318DD9-34CC-CE45-A1D1-64BAFFFB5C7C}" destId="{3EED21B5-8424-9E46-9C88-533E70BD4016}" srcOrd="0" destOrd="0" presId="urn:microsoft.com/office/officeart/2005/8/layout/radial2"/>
    <dgm:cxn modelId="{97013F4E-E59B-0446-A024-E72FFC1B6F00}" srcId="{D2CAEAFF-6AC4-EB40-86CA-D3726FC1548A}" destId="{B9318DD9-34CC-CE45-A1D1-64BAFFFB5C7C}" srcOrd="3" destOrd="0" parTransId="{72DA4352-595D-9040-BF46-5C6A64D3E016}" sibTransId="{614F554D-9FA9-C140-8481-462E86E70E4B}"/>
    <dgm:cxn modelId="{FA2CFC4C-461C-CE4C-B7D8-C20C01299849}" type="presParOf" srcId="{9ADAE1BB-1C70-2A4B-80AA-0F590A86654E}" destId="{5931C9EA-39CC-BB47-91F1-089B2DFA1AE3}" srcOrd="0" destOrd="0" presId="urn:microsoft.com/office/officeart/2005/8/layout/radial2"/>
    <dgm:cxn modelId="{D04CB35B-417B-0E47-A5E6-72A288C355C2}" type="presParOf" srcId="{5931C9EA-39CC-BB47-91F1-089B2DFA1AE3}" destId="{3812CAC8-26C8-4547-AC0E-E3970D559128}" srcOrd="0" destOrd="0" presId="urn:microsoft.com/office/officeart/2005/8/layout/radial2"/>
    <dgm:cxn modelId="{76D3EDE3-99E6-064C-BAFF-43DC8904C41B}" type="presParOf" srcId="{3812CAC8-26C8-4547-AC0E-E3970D559128}" destId="{8C8D279A-4A44-5A42-AAFC-11E6F70D3E2C}" srcOrd="0" destOrd="0" presId="urn:microsoft.com/office/officeart/2005/8/layout/radial2"/>
    <dgm:cxn modelId="{ADD4950A-517D-9040-89A5-44612FC8E91A}" type="presParOf" srcId="{3812CAC8-26C8-4547-AC0E-E3970D559128}" destId="{BA13E648-234D-9042-9992-68FFC03CD619}" srcOrd="1" destOrd="0" presId="urn:microsoft.com/office/officeart/2005/8/layout/radial2"/>
    <dgm:cxn modelId="{AA3631E7-7161-FF44-A32A-20C16E2CEB3B}" type="presParOf" srcId="{5931C9EA-39CC-BB47-91F1-089B2DFA1AE3}" destId="{51097A45-6D41-D442-B8C7-7629B69555C0}" srcOrd="1" destOrd="0" presId="urn:microsoft.com/office/officeart/2005/8/layout/radial2"/>
    <dgm:cxn modelId="{A9B73E43-6E98-9B4D-9FCE-C55EB7E0217C}" type="presParOf" srcId="{5931C9EA-39CC-BB47-91F1-089B2DFA1AE3}" destId="{24ADABC9-EE30-A942-860E-51599A3F5466}" srcOrd="2" destOrd="0" presId="urn:microsoft.com/office/officeart/2005/8/layout/radial2"/>
    <dgm:cxn modelId="{6B00B886-20E3-594A-8C14-6B4A62F75430}" type="presParOf" srcId="{24ADABC9-EE30-A942-860E-51599A3F5466}" destId="{27BD1177-C07B-7249-B8F0-2CD97DC42B87}" srcOrd="0" destOrd="0" presId="urn:microsoft.com/office/officeart/2005/8/layout/radial2"/>
    <dgm:cxn modelId="{FD6D2BD3-A2EC-1C44-97CA-1C0A4F1B5B1B}" type="presParOf" srcId="{24ADABC9-EE30-A942-860E-51599A3F5466}" destId="{1E56A1A5-5679-064F-AB47-BC7F2BA500DD}" srcOrd="1" destOrd="0" presId="urn:microsoft.com/office/officeart/2005/8/layout/radial2"/>
    <dgm:cxn modelId="{98833DE8-7CF4-8448-90CA-AC845FE672A9}" type="presParOf" srcId="{5931C9EA-39CC-BB47-91F1-089B2DFA1AE3}" destId="{F7407590-2D6A-5945-A607-5A644677BEF1}" srcOrd="3" destOrd="0" presId="urn:microsoft.com/office/officeart/2005/8/layout/radial2"/>
    <dgm:cxn modelId="{094789FB-5610-5540-96E8-5FB01CBC2B2B}" type="presParOf" srcId="{5931C9EA-39CC-BB47-91F1-089B2DFA1AE3}" destId="{3764B7FD-28C3-5A43-83AB-BAE0B01CC00E}" srcOrd="4" destOrd="0" presId="urn:microsoft.com/office/officeart/2005/8/layout/radial2"/>
    <dgm:cxn modelId="{A35B34E9-1A3C-9742-AAC6-34D2CA4022A1}" type="presParOf" srcId="{3764B7FD-28C3-5A43-83AB-BAE0B01CC00E}" destId="{10FDCF96-4D22-CF46-9E18-19A6DB5B388D}" srcOrd="0" destOrd="0" presId="urn:microsoft.com/office/officeart/2005/8/layout/radial2"/>
    <dgm:cxn modelId="{E033F687-325A-084B-92FD-DC061E7613F3}" type="presParOf" srcId="{3764B7FD-28C3-5A43-83AB-BAE0B01CC00E}" destId="{D4AE2ABD-13B5-D944-831C-28A92DECBA16}" srcOrd="1" destOrd="0" presId="urn:microsoft.com/office/officeart/2005/8/layout/radial2"/>
    <dgm:cxn modelId="{6B452E85-F566-8743-9290-86289BB07267}" type="presParOf" srcId="{5931C9EA-39CC-BB47-91F1-089B2DFA1AE3}" destId="{5FB01EBF-013C-CC4A-95B6-DD48C044793A}" srcOrd="5" destOrd="0" presId="urn:microsoft.com/office/officeart/2005/8/layout/radial2"/>
    <dgm:cxn modelId="{26A2A6D5-E853-624F-B501-4E369FFD7D6C}" type="presParOf" srcId="{5931C9EA-39CC-BB47-91F1-089B2DFA1AE3}" destId="{9E152817-620F-1C44-BAC0-8BB59DF5275C}" srcOrd="6" destOrd="0" presId="urn:microsoft.com/office/officeart/2005/8/layout/radial2"/>
    <dgm:cxn modelId="{FB7E4837-735E-A44A-8142-AF747F4246EA}" type="presParOf" srcId="{9E152817-620F-1C44-BAC0-8BB59DF5275C}" destId="{A1BC7FDC-B3E6-D84F-A233-3D150024BF8A}" srcOrd="0" destOrd="0" presId="urn:microsoft.com/office/officeart/2005/8/layout/radial2"/>
    <dgm:cxn modelId="{51293263-B3E7-0844-92DD-D3246FE3DE79}" type="presParOf" srcId="{9E152817-620F-1C44-BAC0-8BB59DF5275C}" destId="{5254CB89-C53D-434E-98AD-2259171777A1}" srcOrd="1" destOrd="0" presId="urn:microsoft.com/office/officeart/2005/8/layout/radial2"/>
    <dgm:cxn modelId="{2CBE7AF0-2A8F-4546-A82F-AE0440FFBF03}" type="presParOf" srcId="{5931C9EA-39CC-BB47-91F1-089B2DFA1AE3}" destId="{518544FA-3A02-774E-BB21-E396CE143380}" srcOrd="7" destOrd="0" presId="urn:microsoft.com/office/officeart/2005/8/layout/radial2"/>
    <dgm:cxn modelId="{4758E24D-E39A-4344-9639-0D15688E7D82}" type="presParOf" srcId="{5931C9EA-39CC-BB47-91F1-089B2DFA1AE3}" destId="{92E5C8C4-A92E-A949-B421-A29C53341EA7}" srcOrd="8" destOrd="0" presId="urn:microsoft.com/office/officeart/2005/8/layout/radial2"/>
    <dgm:cxn modelId="{3C231D07-AFE3-D349-A045-E2C435DA3B61}" type="presParOf" srcId="{92E5C8C4-A92E-A949-B421-A29C53341EA7}" destId="{3EED21B5-8424-9E46-9C88-533E70BD4016}" srcOrd="0" destOrd="0" presId="urn:microsoft.com/office/officeart/2005/8/layout/radial2"/>
    <dgm:cxn modelId="{F0595ECA-9D71-6441-9A53-54AECC53E1EE}" type="presParOf" srcId="{92E5C8C4-A92E-A949-B421-A29C53341EA7}" destId="{D87ECBCB-F172-F14D-BD05-89F936856A59}" srcOrd="1" destOrd="0" presId="urn:microsoft.com/office/officeart/2005/8/layout/radial2"/>
    <dgm:cxn modelId="{B2F1EF01-559C-D748-A779-8753D713E8DB}" type="presParOf" srcId="{5931C9EA-39CC-BB47-91F1-089B2DFA1AE3}" destId="{2EA8390A-54C9-7045-9955-A393D358D03C}" srcOrd="9" destOrd="0" presId="urn:microsoft.com/office/officeart/2005/8/layout/radial2"/>
    <dgm:cxn modelId="{DE546FFD-3B38-B248-BAE4-BC9E2C01536A}" type="presParOf" srcId="{5931C9EA-39CC-BB47-91F1-089B2DFA1AE3}" destId="{EF6BF5A2-CD32-C348-A5CA-8B15104D29CC}" srcOrd="10" destOrd="0" presId="urn:microsoft.com/office/officeart/2005/8/layout/radial2"/>
    <dgm:cxn modelId="{5E145B71-9095-F24C-9356-0602954B15AF}" type="presParOf" srcId="{EF6BF5A2-CD32-C348-A5CA-8B15104D29CC}" destId="{B46E8F71-614D-BF44-B0FB-4802A79ACE04}" srcOrd="0" destOrd="0" presId="urn:microsoft.com/office/officeart/2005/8/layout/radial2"/>
    <dgm:cxn modelId="{15A382A7-6BB3-6D48-9964-E9B39C2919F1}" type="presParOf" srcId="{EF6BF5A2-CD32-C348-A5CA-8B15104D29CC}" destId="{49F9B6AB-FA49-6545-983A-C0998500DA2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8390A-54C9-7045-9955-A393D358D03C}">
      <dsp:nvSpPr>
        <dsp:cNvPr id="0" name=""/>
        <dsp:cNvSpPr/>
      </dsp:nvSpPr>
      <dsp:spPr>
        <a:xfrm rot="3488695">
          <a:off x="528893" y="2187432"/>
          <a:ext cx="841637" cy="4486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629409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544FA-3A02-774E-BB21-E396CE143380}">
      <dsp:nvSpPr>
        <dsp:cNvPr id="0" name=""/>
        <dsp:cNvSpPr/>
      </dsp:nvSpPr>
      <dsp:spPr>
        <a:xfrm rot="1625895">
          <a:off x="809095" y="1825403"/>
          <a:ext cx="640151" cy="4486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428910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01EBF-013C-CC4A-95B6-DD48C044793A}">
      <dsp:nvSpPr>
        <dsp:cNvPr id="0" name=""/>
        <dsp:cNvSpPr/>
      </dsp:nvSpPr>
      <dsp:spPr>
        <a:xfrm rot="33404">
          <a:off x="844217" y="1527848"/>
          <a:ext cx="585333" cy="4486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379488" y="20764"/>
              </a:lnTo>
            </a:path>
          </a:pathLst>
        </a:custGeom>
        <a:noFill/>
        <a:ln w="25400" cap="flat" cmpd="sng" algn="ctr">
          <a:solidFill>
            <a:srgbClr val="FF9A00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07590-2D6A-5945-A607-5A644677BEF1}">
      <dsp:nvSpPr>
        <dsp:cNvPr id="0" name=""/>
        <dsp:cNvSpPr/>
      </dsp:nvSpPr>
      <dsp:spPr>
        <a:xfrm rot="19978117">
          <a:off x="809776" y="1221533"/>
          <a:ext cx="630791" cy="4486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428910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97A45-6D41-D442-B8C7-7629B69555C0}">
      <dsp:nvSpPr>
        <dsp:cNvPr id="0" name=""/>
        <dsp:cNvSpPr/>
      </dsp:nvSpPr>
      <dsp:spPr>
        <a:xfrm rot="17957168">
          <a:off x="499470" y="856309"/>
          <a:ext cx="820280" cy="44868"/>
        </a:xfrm>
        <a:custGeom>
          <a:avLst/>
          <a:gdLst/>
          <a:ahLst/>
          <a:cxnLst/>
          <a:rect l="0" t="0" r="0" b="0"/>
          <a:pathLst>
            <a:path>
              <a:moveTo>
                <a:pt x="0" y="20764"/>
              </a:moveTo>
              <a:lnTo>
                <a:pt x="629409" y="20764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13E648-234D-9042-9992-68FFC03CD619}">
      <dsp:nvSpPr>
        <dsp:cNvPr id="0" name=""/>
        <dsp:cNvSpPr/>
      </dsp:nvSpPr>
      <dsp:spPr>
        <a:xfrm>
          <a:off x="122485" y="1195083"/>
          <a:ext cx="1100749" cy="698725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D1177-C07B-7249-B8F0-2CD97DC42B87}">
      <dsp:nvSpPr>
        <dsp:cNvPr id="0" name=""/>
        <dsp:cNvSpPr/>
      </dsp:nvSpPr>
      <dsp:spPr>
        <a:xfrm>
          <a:off x="621812" y="0"/>
          <a:ext cx="1265176" cy="527971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Landslide Pilot</a:t>
          </a:r>
        </a:p>
      </dsp:txBody>
      <dsp:txXfrm>
        <a:off x="807093" y="77320"/>
        <a:ext cx="894614" cy="373331"/>
      </dsp:txXfrm>
    </dsp:sp>
    <dsp:sp modelId="{10FDCF96-4D22-CF46-9E18-19A6DB5B388D}">
      <dsp:nvSpPr>
        <dsp:cNvPr id="0" name=""/>
        <dsp:cNvSpPr/>
      </dsp:nvSpPr>
      <dsp:spPr>
        <a:xfrm>
          <a:off x="1138810" y="626692"/>
          <a:ext cx="1357587" cy="527971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Seismic Hazards Demonstrator</a:t>
          </a:r>
        </a:p>
      </dsp:txBody>
      <dsp:txXfrm>
        <a:off x="1337624" y="704012"/>
        <a:ext cx="959959" cy="373331"/>
      </dsp:txXfrm>
    </dsp:sp>
    <dsp:sp modelId="{A1BC7FDC-B3E6-D84F-A233-3D150024BF8A}">
      <dsp:nvSpPr>
        <dsp:cNvPr id="0" name=""/>
        <dsp:cNvSpPr/>
      </dsp:nvSpPr>
      <dsp:spPr>
        <a:xfrm>
          <a:off x="1429328" y="1295697"/>
          <a:ext cx="1349963" cy="527971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Volcano Demonstrator</a:t>
          </a:r>
        </a:p>
      </dsp:txBody>
      <dsp:txXfrm>
        <a:off x="1627026" y="1373017"/>
        <a:ext cx="954567" cy="373331"/>
      </dsp:txXfrm>
    </dsp:sp>
    <dsp:sp modelId="{3EED21B5-8424-9E46-9C88-533E70BD4016}">
      <dsp:nvSpPr>
        <dsp:cNvPr id="0" name=""/>
        <dsp:cNvSpPr/>
      </dsp:nvSpPr>
      <dsp:spPr>
        <a:xfrm>
          <a:off x="1181330" y="1934228"/>
          <a:ext cx="1265176" cy="52797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Geohazards Lab</a:t>
          </a:r>
        </a:p>
      </dsp:txBody>
      <dsp:txXfrm>
        <a:off x="1366611" y="2011548"/>
        <a:ext cx="894614" cy="373331"/>
      </dsp:txXfrm>
    </dsp:sp>
    <dsp:sp modelId="{B46E8F71-614D-BF44-B0FB-4802A79ACE04}">
      <dsp:nvSpPr>
        <dsp:cNvPr id="0" name=""/>
        <dsp:cNvSpPr/>
      </dsp:nvSpPr>
      <dsp:spPr>
        <a:xfrm>
          <a:off x="697998" y="2558853"/>
          <a:ext cx="1265176" cy="527971"/>
        </a:xfrm>
        <a:prstGeom prst="ellipse">
          <a:avLst/>
        </a:prstGeom>
        <a:solidFill>
          <a:srgbClr val="FF9A00">
            <a:lumMod val="60000"/>
            <a:lumOff val="40000"/>
          </a:srgbClr>
        </a:solidFill>
        <a:ln w="25400" cap="flat" cmpd="sng" algn="ctr">
          <a:solidFill>
            <a:srgbClr val="FF9A00">
              <a:lumMod val="60000"/>
              <a:lumOff val="4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002060"/>
              </a:solidFill>
              <a:latin typeface="+mn-lt"/>
              <a:ea typeface="+mn-ea"/>
              <a:cs typeface="+mn-cs"/>
            </a:rPr>
            <a:t>Recovery Observatory</a:t>
          </a:r>
        </a:p>
      </dsp:txBody>
      <dsp:txXfrm>
        <a:off x="883279" y="2636173"/>
        <a:ext cx="894614" cy="373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857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0591" y="9721810"/>
            <a:ext cx="3077034" cy="511154"/>
          </a:xfrm>
          <a:prstGeom prst="rect">
            <a:avLst/>
          </a:prstGeom>
          <a:ln/>
        </p:spPr>
        <p:txBody>
          <a:bodyPr lIns="95601" tIns="47800" rIns="95601" bIns="47800"/>
          <a:lstStyle/>
          <a:p>
            <a:fld id="{BF2C5D61-81B2-D54B-BA60-5FF838BD4513}" type="slidenum">
              <a:rPr lang="en-US"/>
              <a:pPr/>
              <a:t>20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10601" y="4860905"/>
            <a:ext cx="5678099" cy="460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5601" tIns="47800" rIns="95601" bIns="47800" anchor="ctr"/>
          <a:lstStyle/>
          <a:p>
            <a:endParaRPr lang="fr-FR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020591" y="9721810"/>
            <a:ext cx="3075357" cy="51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601" tIns="47800" rIns="95601" bIns="47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C8BE91-F3EF-AA4A-8148-347316020035}" type="slidenum">
              <a:rPr lang="en-US" sz="1300">
                <a:cs typeface="+mn-ea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US" sz="13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6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Category</a:t>
            </a:r>
            <a:r>
              <a:rPr lang="it-IT" dirty="0" smtClean="0"/>
              <a:t> A: </a:t>
            </a:r>
            <a:r>
              <a:rPr lang="en-US" dirty="0" smtClean="0"/>
              <a:t>eruption since 1990 in populated regions with PEI ≥ 2 (</a:t>
            </a:r>
            <a:r>
              <a:rPr lang="en-US" dirty="0" err="1" smtClean="0"/>
              <a:t>Loughlin</a:t>
            </a:r>
            <a:r>
              <a:rPr lang="en-US" dirty="0" smtClean="0"/>
              <a:t> et al. 2016), eruptions in all PEI regions in last 5 years (in other words 2014) and </a:t>
            </a:r>
            <a:r>
              <a:rPr lang="en-GB" sz="2400" dirty="0" smtClean="0">
                <a:effectLst/>
              </a:rPr>
              <a:t>eruption from 1990, but not in last 5 years (i.e. before 2014) with a PEI of 1-2</a:t>
            </a:r>
            <a:endParaRPr lang="en-GB" sz="2400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6066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6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GSNL network is composed </a:t>
            </a:r>
            <a:r>
              <a:rPr lang="en-GB" sz="2400" b="0" dirty="0" smtClean="0">
                <a:effectLst/>
                <a:latin typeface="+mn-lt"/>
                <a:ea typeface="+mn-ea"/>
                <a:cs typeface="+mn-cs"/>
                <a:sym typeface="Avenir Roman"/>
              </a:rPr>
              <a:t>of ten  Permanent Supersites and one Natural Laboratory.</a:t>
            </a:r>
          </a:p>
        </p:txBody>
      </p:sp>
    </p:spTree>
    <p:extLst>
      <p:ext uri="{BB962C8B-B14F-4D97-AF65-F5344CB8AC3E}">
        <p14:creationId xmlns:p14="http://schemas.microsoft.com/office/powerpoint/2010/main" val="384209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781-9744-4547-9764-3D475E27AAEC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191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14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6400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33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latinLnBrk="1" hangingPunct="0">
              <a:buFont typeface="Arial" panose="020B0604020202020204" pitchFamily="34" charset="0"/>
              <a:buNone/>
            </a:pPr>
            <a:endParaRPr lang="fr-F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51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xfrm>
            <a:off x="4020591" y="9721810"/>
            <a:ext cx="3077034" cy="511154"/>
          </a:xfrm>
          <a:prstGeom prst="rect">
            <a:avLst/>
          </a:prstGeom>
          <a:ln/>
        </p:spPr>
        <p:txBody>
          <a:bodyPr lIns="95601" tIns="47800" rIns="95601" bIns="47800"/>
          <a:lstStyle/>
          <a:p>
            <a:fld id="{44EE393F-787D-CF48-A8C6-B0AA66ED94CB}" type="slidenum">
              <a:rPr lang="en-US"/>
              <a:pPr/>
              <a:t>19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10601" y="4860905"/>
            <a:ext cx="5678099" cy="460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5601" tIns="47800" rIns="95601" bIns="47800" anchor="ctr"/>
          <a:lstStyle/>
          <a:p>
            <a:endParaRPr lang="fr-FR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020591" y="9721810"/>
            <a:ext cx="3075357" cy="51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601" tIns="47800" rIns="95601" bIns="47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733C0B7-B75A-BB4C-BD5D-C57B5D243D1E}" type="slidenum">
              <a:rPr lang="en-US" sz="1300">
                <a:cs typeface="+mn-ea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US" sz="13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7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19, 14-16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A9EA-46C8-486D-88D6-A1BF54A44D97}" type="datetime1">
              <a:rPr lang="fr-BE"/>
              <a:pPr>
                <a:defRPr/>
              </a:pPr>
              <a:t>10-10-19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2A7AB-692C-44E3-9BED-9E194A95409B}" type="slidenum">
              <a:rPr lang="fr-BE" altLang="it-IT"/>
              <a:pPr/>
              <a:t>‹N›</a:t>
            </a:fld>
            <a:endParaRPr lang="fr-BE" altLang="it-IT"/>
          </a:p>
        </p:txBody>
      </p:sp>
    </p:spTree>
    <p:extLst>
      <p:ext uri="{BB962C8B-B14F-4D97-AF65-F5344CB8AC3E}">
        <p14:creationId xmlns:p14="http://schemas.microsoft.com/office/powerpoint/2010/main" val="40258372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V Convegno Nazionale del Gruppo GIT         14-16 Giugno 2010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‹N›</a:t>
            </a:fld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2286000" y="228600"/>
            <a:ext cx="9144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5168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ACA6-3635-DC4C-85EC-A0C2A6F9BE93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B7B1982E-A29E-5F44-AB61-A27699690E1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6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60265" y="6453963"/>
            <a:ext cx="1639186" cy="318977"/>
          </a:xfrm>
        </p:spPr>
        <p:txBody>
          <a:bodyPr/>
          <a:lstStyle>
            <a:lvl1pPr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2365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02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6117-F053-FB42-97CE-ED36C2F2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96620-1958-2C4C-B55C-FBFD34CF4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5230-7D4B-D841-B011-072A0C19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57C983-76EB-A349-BDCB-2CC14D318F05}" type="datetimeFigureOut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3B8E-92CE-6F43-AA04-C9F0E312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852B-0DD3-5647-AC4B-EA2DCDA0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D8E2-C3E0-414B-B295-4B87426EA80C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8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diagramData" Target="../diagrams/data1.xml"/><Relationship Id="rId18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77.png"/><Relationship Id="rId19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6997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Report from WG Disasters</a:t>
            </a:r>
            <a:endParaRPr lang="en-US"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Simona Zoffoli, ASI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David Green, NASA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2019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Item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 5.3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Ha </a:t>
            </a:r>
            <a:r>
              <a:rPr lang="en-US" dirty="0" err="1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Noi</a:t>
            </a: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, Viet Nam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14 – 16 October 2019</a:t>
            </a:r>
          </a:p>
        </p:txBody>
      </p:sp>
      <p:pic>
        <p:nvPicPr>
          <p:cNvPr id="12" name="ceos_logo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10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Recovery Observatory (DIS-12)</a:t>
            </a:r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304800" y="4926372"/>
            <a:ext cx="815340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CA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Demonstrate the </a:t>
            </a:r>
            <a:r>
              <a:rPr lang="en-CA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value of using satellite Earth Observations to </a:t>
            </a:r>
            <a:r>
              <a:rPr lang="en-CA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support recovery after a </a:t>
            </a:r>
            <a:r>
              <a:rPr lang="en-CA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major </a:t>
            </a:r>
            <a:r>
              <a:rPr lang="en-CA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disaster</a:t>
            </a:r>
          </a:p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Work with the recovery community to define a sustainable vision for increased use of satellite Earth observations in support of </a:t>
            </a:r>
            <a:r>
              <a:rPr lang="en-US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recovery</a:t>
            </a:r>
          </a:p>
          <a:p>
            <a:pPr marL="342900" indent="-342900" algn="just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Establish institutional relationships between CEOS satellite data providers and stakeholders from the international recovery </a:t>
            </a:r>
            <a:r>
              <a:rPr lang="en-US" sz="1600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community</a:t>
            </a:r>
          </a:p>
        </p:txBody>
      </p:sp>
      <p:sp>
        <p:nvSpPr>
          <p:cNvPr id="9" name="Rettangolo 8"/>
          <p:cNvSpPr/>
          <p:nvPr/>
        </p:nvSpPr>
        <p:spPr>
          <a:xfrm>
            <a:off x="1066800" y="3657600"/>
            <a:ext cx="3001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Triggered after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the Hurricane Matthew in October 2016</a:t>
            </a: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36576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6286500" y="4492823"/>
            <a:ext cx="2856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 Reminder of Haiti’s diversity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638824" y="1660148"/>
            <a:ext cx="2438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Hurricane Matthew 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dirty="0" err="1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dirty="0" smtClean="0">
              <a:solidFill>
                <a:srgbClr val="C000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/>
            <a:r>
              <a:rPr lang="en-GB" sz="1600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Oct 4</a:t>
            </a:r>
            <a:r>
              <a:rPr lang="en-GB" sz="1600" b="1" baseline="300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th</a:t>
            </a:r>
            <a:r>
              <a:rPr lang="en-GB" sz="1600" b="1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 2016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12" name="Étoile à 10 branches 8"/>
          <p:cNvSpPr/>
          <p:nvPr/>
        </p:nvSpPr>
        <p:spPr>
          <a:xfrm>
            <a:off x="1582448" y="1176822"/>
            <a:ext cx="551152" cy="499578"/>
          </a:xfrm>
          <a:prstGeom prst="star10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6134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310386"/>
            <a:ext cx="5715000" cy="6211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GB" dirty="0"/>
              <a:t>RO Thematic Products</a:t>
            </a:r>
            <a:endParaRPr lang="en-US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38644" y="2928811"/>
            <a:ext cx="7874738" cy="332399"/>
          </a:xfr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smtClean="0"/>
              <a:t>Les Produits</a:t>
            </a:r>
            <a:endParaRPr lang="fr-FR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045299"/>
              </p:ext>
            </p:extLst>
          </p:nvPr>
        </p:nvGraphicFramePr>
        <p:xfrm>
          <a:off x="152400" y="2966008"/>
          <a:ext cx="8919622" cy="3806932"/>
        </p:xfrm>
        <a:graphic>
          <a:graphicData uri="http://schemas.openxmlformats.org/drawingml/2006/table">
            <a:tbl>
              <a:tblPr firstRow="1" bandRow="1">
                <a:noFill/>
                <a:tableStyleId>{08FB837D-C827-4EFA-A057-4D05807E0F7C}</a:tableStyleId>
              </a:tblPr>
              <a:tblGrid>
                <a:gridCol w="358795">
                  <a:extLst>
                    <a:ext uri="{9D8B030D-6E8A-4147-A177-3AD203B41FA5}">
                      <a16:colId xmlns:a16="http://schemas.microsoft.com/office/drawing/2014/main" val="3193416060"/>
                    </a:ext>
                  </a:extLst>
                </a:gridCol>
                <a:gridCol w="216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Product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Key user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smtClean="0"/>
                        <a:t>CEOS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 err="1" smtClean="0"/>
                        <a:t>Sat</a:t>
                      </a:r>
                      <a:r>
                        <a:rPr lang="fr-FR" sz="1400" noProof="0" dirty="0" smtClean="0"/>
                        <a:t>. Data</a:t>
                      </a:r>
                      <a:endParaRPr lang="fr-FR" sz="1400" noProof="0" dirty="0"/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300" b="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Buildings Mapping</a:t>
                      </a:r>
                      <a:endParaRPr lang="en-IE" sz="1400" b="0" noProof="0" dirty="0"/>
                    </a:p>
                  </a:txBody>
                  <a:tcPr marL="61722" marR="61722" marT="30861" marB="30861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CIAT / Planning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CNES/</a:t>
                      </a:r>
                      <a:r>
                        <a:rPr lang="en-IE" sz="1300" noProof="0" dirty="0" smtClean="0"/>
                        <a:t>SERTIT</a:t>
                      </a:r>
                      <a:r>
                        <a:rPr lang="en-IE" sz="1300" baseline="0" noProof="0" dirty="0" smtClean="0"/>
                        <a:t>,</a:t>
                      </a:r>
                      <a:br>
                        <a:rPr lang="en-IE" sz="1300" baseline="0" noProof="0" dirty="0" smtClean="0"/>
                      </a:br>
                      <a:r>
                        <a:rPr lang="en-IE" sz="1300" noProof="0" dirty="0" smtClean="0"/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Pléiades, WorldView-3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C4C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9316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ctr" fontAlgn="ctr"/>
                      <a:endParaRPr lang="fr-FR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Terrain Motion</a:t>
                      </a:r>
                      <a:b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en-IE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Change Detection</a:t>
                      </a:r>
                      <a:endParaRPr lang="en-IE" sz="14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430" marR="6430" marT="6430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BME / URGeo</a:t>
                      </a:r>
                      <a:endParaRPr lang="en-IE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6430" marR="6430" marT="6430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ASI, </a:t>
                      </a:r>
                      <a:r>
                        <a:rPr lang="fr-FR" sz="1300" noProof="0" dirty="0" smtClean="0"/>
                        <a:t>CNES/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EOST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rgbClr val="BEA0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noProof="0" dirty="0" smtClean="0"/>
                        <a:t>COSMO-SkyMed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,</a:t>
                      </a:r>
                      <a:r>
                        <a:rPr lang="fr-FR" sz="13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fr-FR" sz="13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Pléiades, Spot 6/7, </a:t>
                      </a:r>
                      <a:r>
                        <a:rPr lang="fr-FR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TerraSAR-X</a:t>
                      </a:r>
                      <a:r>
                        <a:rPr lang="fr-FR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3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8573" marR="8573" marT="8573" marB="0" anchor="ctr">
                    <a:solidFill>
                      <a:srgbClr val="BEA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532451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Watershed / Flood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ONEV / Agriculture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ASI/CIMA Foundation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59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Pléiades, COSMO-SkyMed</a:t>
                      </a:r>
                      <a:endParaRPr lang="fr-FR" sz="13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296" marR="82296" marT="41148" marB="41148" anchor="ctr"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35021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Agriculture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Agriculture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Sentinel-2, Spot</a:t>
                      </a:r>
                      <a:r>
                        <a:rPr lang="en-IE" sz="1300" baseline="0" noProof="0" dirty="0" smtClean="0"/>
                        <a:t> 6/7, GeoEye-1, WorldView-2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99263"/>
                  </a:ext>
                </a:extLst>
              </a:tr>
              <a:tr h="53492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baseline="0" noProof="0" dirty="0" smtClean="0"/>
                        <a:t>Macaya Park Monitoring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ANAP</a:t>
                      </a:r>
                      <a:r>
                        <a:rPr lang="en-IE" sz="1300" baseline="0" noProof="0" dirty="0" smtClean="0"/>
                        <a:t> / </a:t>
                      </a:r>
                      <a:r>
                        <a:rPr lang="en-IE" sz="1300" noProof="0" dirty="0" smtClean="0"/>
                        <a:t>ONEV / Environment</a:t>
                      </a:r>
                      <a:r>
                        <a:rPr lang="en-IE" sz="1300" baseline="0" noProof="0" dirty="0" smtClean="0"/>
                        <a:t> </a:t>
                      </a:r>
                      <a:r>
                        <a:rPr lang="en-IE" sz="1300" noProof="0" dirty="0" smtClean="0"/>
                        <a:t>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noProof="0" dirty="0" smtClean="0"/>
                        <a:t>Copernicus EMS R&amp;R,</a:t>
                      </a:r>
                    </a:p>
                    <a:p>
                      <a:pPr algn="ctr"/>
                      <a:r>
                        <a:rPr lang="fr-FR" sz="1300" noProof="0" dirty="0" smtClean="0"/>
                        <a:t>CNES/</a:t>
                      </a:r>
                      <a:r>
                        <a:rPr lang="en-IE" sz="1300" noProof="0" dirty="0" smtClean="0"/>
                        <a:t>SERTIT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73B1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Spot 6/7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73B1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106308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Environmental</a:t>
                      </a:r>
                      <a:r>
                        <a:rPr lang="en-IE" sz="1400" baseline="0" noProof="0" dirty="0" smtClean="0"/>
                        <a:t> Impact</a:t>
                      </a:r>
                      <a:r>
                        <a:rPr lang="en-IE" sz="1400" noProof="0" dirty="0" smtClean="0"/>
                        <a:t> 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ONEV / Environment Ministry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Copernicus EMS R&amp;R</a:t>
                      </a:r>
                    </a:p>
                  </a:txBody>
                  <a:tcPr marL="82296" marR="82296" marT="41148" marB="41148" anchor="ctr">
                    <a:solidFill>
                      <a:srgbClr val="4971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Sentinel-2,</a:t>
                      </a:r>
                      <a:r>
                        <a:rPr lang="en-IE" sz="1300" baseline="0" noProof="0" dirty="0" smtClean="0"/>
                        <a:t> Spot 6/7, Pléiades, WorldView-2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4971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910944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pPr algn="ctr"/>
                      <a:endParaRPr lang="fr-FR" sz="1400" noProof="0" dirty="0"/>
                    </a:p>
                  </a:txBody>
                  <a:tcPr marL="82296" marR="82296" marT="41148" marB="4114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400" noProof="0" dirty="0" smtClean="0"/>
                        <a:t>Land Use</a:t>
                      </a:r>
                      <a:endParaRPr lang="en-IE" sz="1400" noProof="0" dirty="0"/>
                    </a:p>
                  </a:txBody>
                  <a:tcPr marL="61722" marR="61722" marT="30861" marB="30861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All</a:t>
                      </a:r>
                      <a:endParaRPr lang="en-IE" sz="1300" noProof="0" dirty="0"/>
                    </a:p>
                  </a:txBody>
                  <a:tcPr marL="61722" marR="61722" marT="30861" marB="30861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CNIGS,</a:t>
                      </a:r>
                      <a:r>
                        <a:rPr lang="en-IE" sz="1300" baseline="0" noProof="0" dirty="0" smtClean="0"/>
                        <a:t> </a:t>
                      </a:r>
                      <a:r>
                        <a:rPr lang="en-IE" sz="1300" noProof="0" dirty="0" smtClean="0"/>
                        <a:t>CNES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A16B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noProof="0" dirty="0" smtClean="0"/>
                        <a:t>Sentinel-2</a:t>
                      </a:r>
                      <a:endParaRPr lang="en-IE" sz="1300" noProof="0" dirty="0"/>
                    </a:p>
                  </a:txBody>
                  <a:tcPr marL="82296" marR="82296" marT="41148" marB="41148" anchor="ctr">
                    <a:solidFill>
                      <a:srgbClr val="A16B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65661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4904625"/>
            <a:ext cx="294840" cy="2948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3342926"/>
            <a:ext cx="294840" cy="2948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5416498"/>
            <a:ext cx="294840" cy="2948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5932470"/>
            <a:ext cx="294840" cy="2948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3914272"/>
            <a:ext cx="294840" cy="29484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6386128"/>
            <a:ext cx="294840" cy="2948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94" y="4449380"/>
            <a:ext cx="294894" cy="294894"/>
          </a:xfrm>
          <a:prstGeom prst="rect">
            <a:avLst/>
          </a:prstGeom>
        </p:spPr>
      </p:pic>
      <p:pic>
        <p:nvPicPr>
          <p:cNvPr id="15" name="Image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5" t="13271" b="7109"/>
          <a:stretch/>
        </p:blipFill>
        <p:spPr>
          <a:xfrm>
            <a:off x="2377468" y="1177978"/>
            <a:ext cx="3797089" cy="173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99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58" y="4042043"/>
            <a:ext cx="4704080" cy="2685566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59536" y="6175159"/>
            <a:ext cx="2949649" cy="552450"/>
          </a:xfrm>
          <a:prstGeom prst="rect">
            <a:avLst/>
          </a:prstGeom>
        </p:spPr>
      </p:pic>
      <p:pic>
        <p:nvPicPr>
          <p:cNvPr id="5" name="Image 4" descr="https://lh6.googleusercontent.com/sXlEg5BLbx0_NBCvBNekOqaSPqyEWFPK6bLTnQmgldljEBBq5Vj5LsfUVktUym_Mhhr6SrHmtHXr4f3Xt0ZfYoHSJ4Zmsd5uPyB6c2_kWv3o_QYExLtIm1rAyCIJTlpp4Jb3LHzudeQgZGdZx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381" y="4957567"/>
            <a:ext cx="2086797" cy="16984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33600" y="408026"/>
            <a:ext cx="8748000" cy="508520"/>
          </a:xfrm>
          <a:prstGeom prst="rect">
            <a:avLst/>
          </a:prstGeom>
          <a:extLst/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9pPr>
          </a:lstStyle>
          <a:p>
            <a:r>
              <a:rPr lang="fr-FR" dirty="0"/>
              <a:t> Land Use Land </a:t>
            </a:r>
            <a:r>
              <a:rPr lang="fr-FR" dirty="0" err="1"/>
              <a:t>Cover</a:t>
            </a:r>
            <a:r>
              <a:rPr lang="fr-FR" dirty="0"/>
              <a:t> </a:t>
            </a:r>
            <a:r>
              <a:rPr lang="fr-FR" dirty="0" err="1"/>
              <a:t>Mapping</a:t>
            </a:r>
            <a:endParaRPr lang="fr-FR" dirty="0"/>
          </a:p>
          <a:p>
            <a:r>
              <a:rPr lang="fr-FR" dirty="0"/>
              <a:t>   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81000" y="1447800"/>
            <a:ext cx="4493597" cy="462647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Exploitation of S2A times series to produce a LULC map using Iota2 (first map in 2018 by </a:t>
            </a:r>
            <a:r>
              <a:rPr lang="en-GB" sz="1400" dirty="0" err="1">
                <a:solidFill>
                  <a:schemeClr val="tx1"/>
                </a:solidFill>
              </a:rPr>
              <a:t>C</a:t>
            </a:r>
            <a:r>
              <a:rPr lang="en-GB" sz="1400" dirty="0" err="1" smtClean="0">
                <a:solidFill>
                  <a:schemeClr val="tx1"/>
                </a:solidFill>
              </a:rPr>
              <a:t>esbio</a:t>
            </a:r>
            <a:r>
              <a:rPr lang="en-GB" sz="1400" dirty="0" smtClean="0">
                <a:solidFill>
                  <a:schemeClr val="tx1"/>
                </a:solidFill>
              </a:rPr>
              <a:t> / CNES)</a:t>
            </a:r>
            <a:endParaRPr lang="en-GB" sz="14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In 2019, developments to improve LULC map with automatic </a:t>
            </a:r>
            <a:r>
              <a:rPr lang="en-GB" sz="1400" dirty="0">
                <a:solidFill>
                  <a:schemeClr val="tx1"/>
                </a:solidFill>
              </a:rPr>
              <a:t>sampling strategies </a:t>
            </a:r>
            <a:r>
              <a:rPr lang="en-GB" sz="1400" dirty="0" smtClean="0">
                <a:solidFill>
                  <a:schemeClr val="tx1"/>
                </a:solidFill>
              </a:rPr>
              <a:t>to discriminate vegetation - high and low - or urban classes - dense or sparse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r>
              <a:rPr lang="en-GB" sz="1400" dirty="0" smtClean="0">
                <a:solidFill>
                  <a:schemeClr val="tx1"/>
                </a:solidFill>
              </a:rPr>
              <a:t>Objective : production </a:t>
            </a:r>
            <a:r>
              <a:rPr lang="en-GB" sz="1400" dirty="0">
                <a:solidFill>
                  <a:schemeClr val="tx1"/>
                </a:solidFill>
              </a:rPr>
              <a:t>of an annual </a:t>
            </a:r>
            <a:r>
              <a:rPr lang="en-GB" sz="1400" dirty="0" err="1">
                <a:solidFill>
                  <a:schemeClr val="tx1"/>
                </a:solidFill>
              </a:rPr>
              <a:t>landcover</a:t>
            </a:r>
            <a:r>
              <a:rPr lang="en-GB" sz="1400" dirty="0">
                <a:solidFill>
                  <a:schemeClr val="tx1"/>
                </a:solidFill>
              </a:rPr>
              <a:t>/use map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charset="2"/>
              <a:buChar char="ü"/>
            </a:pP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Image 8" descr="https://lh4.googleusercontent.com/jGj-Se_Ax0XsmB2FsRdszHx3Fgp0boQxFDcBv69w1J4KXVtLT-O5VDk2V_yMazVQjExjMzyKcwhCRq7Q6PvUUV9lqN52eBZatd3vlvtif8Kk0stDcpeeL3I9WdUYeTZ8N-n-KZGrre1MC2JzjQ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345" y="3074068"/>
            <a:ext cx="3036870" cy="17163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0" name="Image 9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912" y="1219200"/>
            <a:ext cx="1127096" cy="1761771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489" y="1295400"/>
            <a:ext cx="1034547" cy="17932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59182" y="2100084"/>
            <a:ext cx="815777" cy="52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609061" y="2121351"/>
            <a:ext cx="815777" cy="5245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5819346" y="2624620"/>
            <a:ext cx="1789715" cy="4494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424837" y="2624620"/>
            <a:ext cx="431378" cy="4494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867400" y="1295400"/>
            <a:ext cx="4898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2018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391400" y="1295400"/>
            <a:ext cx="4898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2019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8624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828800" y="228600"/>
            <a:ext cx="5943600" cy="3962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9pPr>
          </a:lstStyle>
          <a:p>
            <a:r>
              <a:rPr lang="en-GB" dirty="0"/>
              <a:t>Damaged buildings in </a:t>
            </a:r>
            <a:r>
              <a:rPr lang="en-GB" dirty="0" err="1"/>
              <a:t>Jérémie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(</a:t>
            </a:r>
            <a:r>
              <a:rPr lang="en-GB" dirty="0"/>
              <a:t>End Users Map)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83754"/>
            <a:ext cx="8153400" cy="57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1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7504113" y="6453188"/>
            <a:ext cx="1639887" cy="319087"/>
          </a:xfrm>
        </p:spPr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057400" y="451515"/>
            <a:ext cx="5491716" cy="43357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</a:defRPr>
            </a:lvl9pPr>
          </a:lstStyle>
          <a:p>
            <a:r>
              <a:rPr lang="en-GB" altLang="ja-JP" dirty="0"/>
              <a:t>Local User Workshops #2</a:t>
            </a:r>
            <a:endParaRPr lang="en-US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10212" y="1219200"/>
            <a:ext cx="8957588" cy="369332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sz="2000" b="1" u="sng" dirty="0" smtClean="0">
                <a:solidFill>
                  <a:schemeClr val="tx2"/>
                </a:solidFill>
              </a:rPr>
              <a:t>2</a:t>
            </a:r>
            <a:r>
              <a:rPr lang="fr-FR" sz="2000" b="1" u="sng" baseline="30000" dirty="0" smtClean="0">
                <a:solidFill>
                  <a:schemeClr val="tx2"/>
                </a:solidFill>
              </a:rPr>
              <a:t>nd</a:t>
            </a:r>
            <a:r>
              <a:rPr lang="fr-FR" sz="2000" b="1" u="sng" dirty="0" smtClean="0">
                <a:solidFill>
                  <a:schemeClr val="tx2"/>
                </a:solidFill>
              </a:rPr>
              <a:t> Local User Workshop at Jérémie – April / May 2019</a:t>
            </a:r>
            <a:endParaRPr lang="fr-FR" sz="2000" b="1" u="sng" dirty="0">
              <a:solidFill>
                <a:schemeClr val="tx2"/>
              </a:solidFill>
            </a:endParaRPr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89697" y="1705116"/>
            <a:ext cx="9209267" cy="50004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US" sz="1800" dirty="0" smtClean="0">
                <a:solidFill>
                  <a:srgbClr val="FF0000"/>
                </a:solidFill>
              </a:rPr>
              <a:t>Presence of ASI and CNES</a:t>
            </a:r>
          </a:p>
          <a:p>
            <a:pPr defTabSz="914400"/>
            <a:r>
              <a:rPr lang="en-US" sz="1800" dirty="0" smtClean="0"/>
              <a:t>About 60 participants including :</a:t>
            </a:r>
          </a:p>
          <a:p>
            <a:pPr lvl="1" defTabSz="914400"/>
            <a:r>
              <a:rPr lang="en-US" sz="1800" dirty="0" smtClean="0"/>
              <a:t>The Mayors of </a:t>
            </a:r>
            <a:r>
              <a:rPr lang="en-US" sz="1800" dirty="0" err="1" smtClean="0"/>
              <a:t>Jérémie</a:t>
            </a:r>
            <a:r>
              <a:rPr lang="en-US" sz="1800" dirty="0" smtClean="0"/>
              <a:t> and Dame Marie </a:t>
            </a:r>
          </a:p>
          <a:p>
            <a:pPr lvl="1" defTabSz="914400"/>
            <a:r>
              <a:rPr lang="en-US" sz="1800" dirty="0" err="1" smtClean="0"/>
              <a:t>Marfranc</a:t>
            </a:r>
            <a:r>
              <a:rPr lang="en-US" sz="1800" dirty="0" smtClean="0"/>
              <a:t>, </a:t>
            </a:r>
            <a:r>
              <a:rPr lang="en-US" sz="1800" dirty="0" err="1" smtClean="0"/>
              <a:t>Irois</a:t>
            </a:r>
            <a:r>
              <a:rPr lang="en-US" sz="1800" dirty="0" smtClean="0"/>
              <a:t>, Beaumont municipalities</a:t>
            </a:r>
          </a:p>
          <a:p>
            <a:pPr lvl="1" defTabSz="914400"/>
            <a:r>
              <a:rPr lang="en-US" sz="1800" dirty="0" smtClean="0"/>
              <a:t>UNDP</a:t>
            </a:r>
          </a:p>
          <a:p>
            <a:pPr lvl="1" defTabSz="914400"/>
            <a:r>
              <a:rPr lang="en-US" sz="1800" dirty="0" smtClean="0"/>
              <a:t>Environment Min. / UGP-Macaya</a:t>
            </a:r>
          </a:p>
          <a:p>
            <a:pPr lvl="1" defTabSz="914400"/>
            <a:r>
              <a:rPr lang="en-US" sz="1800" dirty="0" smtClean="0"/>
              <a:t>….</a:t>
            </a:r>
          </a:p>
          <a:p>
            <a:pPr marL="457200" lvl="1" indent="0" defTabSz="914400">
              <a:buNone/>
            </a:pPr>
            <a:endParaRPr lang="en-US" sz="1800" dirty="0" smtClean="0"/>
          </a:p>
          <a:p>
            <a:pPr marL="457200" lvl="1" indent="0" defTabSz="914400">
              <a:buNone/>
            </a:pPr>
            <a:endParaRPr lang="en-US" sz="1800" dirty="0" smtClean="0"/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Number of participants x2 compared to last year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Thematic Products Presentations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Awareness of project objectives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Clear commitment of local actors in support of the project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1800" dirty="0" smtClean="0"/>
              <a:t>Identification of needs for new version of Copernicus RRM products</a:t>
            </a:r>
            <a:endParaRPr lang="en-US" sz="1800" dirty="0"/>
          </a:p>
        </p:txBody>
      </p:sp>
      <p:sp>
        <p:nvSpPr>
          <p:cNvPr id="7" name="TextBox 4"/>
          <p:cNvSpPr txBox="1"/>
          <p:nvPr/>
        </p:nvSpPr>
        <p:spPr>
          <a:xfrm>
            <a:off x="5518638" y="4657949"/>
            <a:ext cx="358140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Opening</a:t>
            </a:r>
            <a:r>
              <a:rPr kumimoji="0" lang="fr-FR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by CNIGS </a:t>
            </a:r>
            <a:r>
              <a:rPr kumimoji="0" lang="fr-FR" sz="16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director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691" y="1724071"/>
            <a:ext cx="3937109" cy="29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5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1C7796-189B-984C-B5BB-1D79EA068375}"/>
              </a:ext>
            </a:extLst>
          </p:cNvPr>
          <p:cNvSpPr/>
          <p:nvPr/>
        </p:nvSpPr>
        <p:spPr>
          <a:xfrm>
            <a:off x="225700" y="1503432"/>
            <a:ext cx="876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3CDFB0-DC17-5542-A32E-14CB678ED9A3}"/>
              </a:ext>
            </a:extLst>
          </p:cNvPr>
          <p:cNvSpPr/>
          <p:nvPr/>
        </p:nvSpPr>
        <p:spPr>
          <a:xfrm>
            <a:off x="2057400" y="381000"/>
            <a:ext cx="6151630" cy="46166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Survey (DIS-12)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91D46-F08E-E24D-ABEA-B223F58FF8A0}"/>
              </a:ext>
            </a:extLst>
          </p:cNvPr>
          <p:cNvSpPr txBox="1"/>
          <p:nvPr/>
        </p:nvSpPr>
        <p:spPr>
          <a:xfrm>
            <a:off x="152400" y="1371600"/>
            <a:ext cx="8765900" cy="5262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29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responses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mostly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end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users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to the 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ey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Survey questionnaire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Participants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felt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RO </a:t>
            </a:r>
            <a:r>
              <a:rPr lang="fr-FR" sz="2400" dirty="0" err="1">
                <a:latin typeface="Helvetica" panose="020B0604020202020204" pitchFamily="34" charset="0"/>
                <a:cs typeface="Helvetica" panose="020B0604020202020204" pitchFamily="34" charset="0"/>
                <a:sym typeface="Arial Bold"/>
              </a:rPr>
              <a:t>products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were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lang="fr-FR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 the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Haitian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context 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provided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contribution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 Post-Matthew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recovery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85%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participants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felt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quality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RO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was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excellent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good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Three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useful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products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damage to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built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structures, land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cover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environmental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impact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80%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participants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fully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agreed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agreed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RO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fully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met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their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organization’s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expectations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for the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project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very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large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majority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felt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that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the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most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important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element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to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pursue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reinforce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was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short-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term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training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(one to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two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weeks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) on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EO techniques and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processing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04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3702B-9293-024D-9E34-AA30A2BCE6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uk-UA" sz="1100" b="0" i="1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elvetica"/>
                <a:sym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uk-UA" sz="11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elvetica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DA8EE-B87A-CC44-80EA-1BB8B9CF16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295400"/>
            <a:ext cx="8229600" cy="4267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PREFACE	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1.	INTRODUCTION	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1.1	The UN Experience	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1.2	World Bank and the Global Facility for Disaster Reduction and Recovery (GFDRR)	3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1.3	EU/EC Copernicus	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1.4	Post-Disaster Needs Assessments	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1.5	Recovery and Peacebuilding Assessments 	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1.6	Generic Recovery Observatory ad hoc Team	6</a:t>
            </a:r>
            <a:endParaRPr lang="en-US" altLang="ja-JP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2.	RECOVERY ISSUES AND EO SATELLITE CONTRIBUTIONS	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dirty="0"/>
              <a:t>2.1	</a:t>
            </a:r>
            <a:r>
              <a:rPr lang="en-US" altLang="ja-JP" sz="1200" dirty="0"/>
              <a:t>Early Recovery and Recovery Planning	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2.2	Recovery Monitoring and Capacity Building	12</a:t>
            </a:r>
            <a:endParaRPr lang="en-US" altLang="ja-JP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3.	CHALLENGES AND LESSONS LEARNED	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600" dirty="0"/>
              <a:t>3.1	</a:t>
            </a:r>
            <a:r>
              <a:rPr lang="en-US" altLang="ja-JP" sz="1200" dirty="0"/>
              <a:t>Institutional Arrangements	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3.2	Addressing cost of Data and Value Adding	18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3.3	Capacity Building	18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200" dirty="0"/>
              <a:t>3.4	Satellite Data Limitations	19</a:t>
            </a:r>
            <a:endParaRPr lang="en-US" altLang="ja-JP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4.	IMPLEMENTING MORE SYSTEMATIC EO SATELLITE DATA USE	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ja-JP" sz="1800" b="1" dirty="0"/>
              <a:t>5.	ONE STEP FURTHER 	24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ja-JP" sz="1600" b="1" dirty="0">
                <a:solidFill>
                  <a:srgbClr val="FF0000"/>
                </a:solidFill>
              </a:rPr>
              <a:t>Advocacy paper draft circulated to WGDisasters and to WGISS September 2019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CA" sz="1600" b="1" dirty="0">
                <a:solidFill>
                  <a:srgbClr val="FF0000"/>
                </a:solidFill>
              </a:rPr>
              <a:t>Text to be e-published by GFDRR in fall 2019</a:t>
            </a:r>
            <a:endParaRPr lang="it-IT" sz="1600" b="1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ja-JP" sz="16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ja-JP" sz="16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CA1B6-CA28-4545-9939-BF6EE45E14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62600" cy="533400"/>
          </a:xfrm>
        </p:spPr>
        <p:txBody>
          <a:bodyPr/>
          <a:lstStyle/>
          <a:p>
            <a:pPr defTabSz="457200"/>
            <a:r>
              <a:rPr lang="en-US" dirty="0"/>
              <a:t>Advocacy Paper </a:t>
            </a:r>
            <a:r>
              <a:rPr lang="en-US" dirty="0" err="1"/>
              <a:t>ToC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52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615" y="4132620"/>
            <a:ext cx="4010054" cy="27218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20467" y="5996199"/>
            <a:ext cx="1537716" cy="7386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(Forecast)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727" y="1226832"/>
            <a:ext cx="3925942" cy="266480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067" y="1587145"/>
            <a:ext cx="2175933" cy="217593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65642" y="1226831"/>
            <a:ext cx="4041752" cy="266480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" descr="http://blogs.agu.org/landslideblog/files/2011/01/11_01-Nova-Friburgo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42" y="4115549"/>
            <a:ext cx="4041752" cy="269450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7134" y="5919999"/>
            <a:ext cx="1537716" cy="8148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4951" y="1301111"/>
            <a:ext cx="1537716" cy="8148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What?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(Type, Activity)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20467" y="1347999"/>
            <a:ext cx="1537716" cy="81488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(Displacement, </a:t>
            </a:r>
          </a:p>
          <a:p>
            <a:pPr algn="ctr" defTabSz="91440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Mechanism)</a:t>
            </a:r>
          </a:p>
        </p:txBody>
      </p:sp>
      <p:pic>
        <p:nvPicPr>
          <p:cNvPr id="2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62" y="1895069"/>
            <a:ext cx="3885996" cy="373602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742" y="6496289"/>
            <a:ext cx="359420" cy="359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5240" y="421580"/>
            <a:ext cx="5622750" cy="4616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/>
              <a:t>Landslide </a:t>
            </a:r>
            <a:r>
              <a:rPr lang="en-US" dirty="0" smtClean="0"/>
              <a:t>Pilot </a:t>
            </a:r>
            <a:r>
              <a:rPr lang="en-US" dirty="0"/>
              <a:t>update (DIS-16)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7060" y="4906212"/>
            <a:ext cx="2198038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Precipitation</a:t>
            </a:r>
          </a:p>
          <a:p>
            <a:r>
              <a:rPr lang="en-US" sz="1800" dirty="0"/>
              <a:t>Earthquake triggers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9930" y="2290535"/>
            <a:ext cx="2568253" cy="646331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SAR Sensors, Optical image tracking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043" y="2289680"/>
            <a:ext cx="2020757" cy="1200329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Fusion of multiple sensors and techniques (in situ and remote)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308" y="4734657"/>
            <a:ext cx="2283666" cy="923330"/>
          </a:xfrm>
          <a:prstGeom prst="rect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Optical data, </a:t>
            </a:r>
          </a:p>
          <a:p>
            <a:r>
              <a:rPr lang="en-US" sz="1800" dirty="0"/>
              <a:t>Citizen Science and Inventory sharing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521041" y="2844394"/>
            <a:ext cx="186140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Landslide </a:t>
            </a:r>
          </a:p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284223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18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399" y="400214"/>
            <a:ext cx="4953000" cy="533400"/>
          </a:xfrm>
        </p:spPr>
        <p:txBody>
          <a:bodyPr/>
          <a:lstStyle/>
          <a:p>
            <a:pPr defTabSz="457200"/>
            <a:r>
              <a:rPr lang="en-US" dirty="0"/>
              <a:t>Landslide </a:t>
            </a:r>
            <a:r>
              <a:rPr lang="en-US" dirty="0" smtClean="0"/>
              <a:t>pilot – Test Sites</a:t>
            </a:r>
            <a:endParaRPr lang="en-US" dirty="0"/>
          </a:p>
        </p:txBody>
      </p:sp>
      <p:sp>
        <p:nvSpPr>
          <p:cNvPr id="27" name="Rettangolo 26"/>
          <p:cNvSpPr/>
          <p:nvPr/>
        </p:nvSpPr>
        <p:spPr>
          <a:xfrm>
            <a:off x="381000" y="4515768"/>
            <a:ext cx="8534400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Continuation of data provision from Space Agencies 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Results </a:t>
            </a: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on Nepal, Pacific Northwest, Africa, Caribbean and China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Ongoing research in the study sites to develop new methodologies for processing SAR and optical data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Launch of https://landslides.nasa.gov and work with the GEP have greatly expanded the potential for inventories being shared across geographic </a:t>
            </a:r>
            <a:r>
              <a:rPr lang="en-US" dirty="0" smtClean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areas</a:t>
            </a:r>
            <a:endParaRPr lang="en-US" dirty="0"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55734" y="1262462"/>
            <a:ext cx="7956331" cy="3107382"/>
            <a:chOff x="0" y="2057400"/>
            <a:chExt cx="9144000" cy="3810000"/>
          </a:xfrm>
        </p:grpSpPr>
        <p:grpSp>
          <p:nvGrpSpPr>
            <p:cNvPr id="28" name="Grouper 10"/>
            <p:cNvGrpSpPr/>
            <p:nvPr/>
          </p:nvGrpSpPr>
          <p:grpSpPr>
            <a:xfrm>
              <a:off x="0" y="2057400"/>
              <a:ext cx="9144000" cy="3810000"/>
              <a:chOff x="0" y="1447800"/>
              <a:chExt cx="9144000" cy="3810000"/>
            </a:xfrm>
          </p:grpSpPr>
          <p:sp>
            <p:nvSpPr>
              <p:cNvPr id="29" name="Rectangle 11"/>
              <p:cNvSpPr/>
              <p:nvPr/>
            </p:nvSpPr>
            <p:spPr>
              <a:xfrm>
                <a:off x="0" y="1447800"/>
                <a:ext cx="9144000" cy="381000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endParaRPr>
              </a:p>
            </p:txBody>
          </p:sp>
          <p:grpSp>
            <p:nvGrpSpPr>
              <p:cNvPr id="30" name="Grouper 12"/>
              <p:cNvGrpSpPr/>
              <p:nvPr/>
            </p:nvGrpSpPr>
            <p:grpSpPr>
              <a:xfrm>
                <a:off x="165100" y="1524000"/>
                <a:ext cx="8826500" cy="3665989"/>
                <a:chOff x="241300" y="914400"/>
                <a:chExt cx="8826500" cy="3665989"/>
              </a:xfrm>
            </p:grpSpPr>
            <p:pic>
              <p:nvPicPr>
                <p:cNvPr id="45" name="Image 30" descr="Capture d’écran 2018-06-27 à 11.26.27.jpg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1300" y="914400"/>
                  <a:ext cx="8826500" cy="3665989"/>
                </a:xfrm>
                <a:prstGeom prst="rect">
                  <a:avLst/>
                </a:prstGeom>
              </p:spPr>
            </p:pic>
            <p:grpSp>
              <p:nvGrpSpPr>
                <p:cNvPr id="46" name="Grouper 31"/>
                <p:cNvGrpSpPr/>
                <p:nvPr/>
              </p:nvGrpSpPr>
              <p:grpSpPr>
                <a:xfrm>
                  <a:off x="304800" y="2743200"/>
                  <a:ext cx="2133600" cy="1828800"/>
                  <a:chOff x="304800" y="2743200"/>
                  <a:chExt cx="2133600" cy="1828800"/>
                </a:xfrm>
              </p:grpSpPr>
              <p:sp>
                <p:nvSpPr>
                  <p:cNvPr id="48" name="Rectangle 33"/>
                  <p:cNvSpPr/>
                  <p:nvPr/>
                </p:nvSpPr>
                <p:spPr>
                  <a:xfrm>
                    <a:off x="304800" y="2743200"/>
                    <a:ext cx="1600200" cy="1828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Rectangle 34"/>
                  <p:cNvSpPr/>
                  <p:nvPr/>
                </p:nvSpPr>
                <p:spPr>
                  <a:xfrm>
                    <a:off x="838200" y="2895600"/>
                    <a:ext cx="1600200" cy="3048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pic>
              <p:nvPicPr>
                <p:cNvPr id="47" name="Image 32" descr="Capture d’écran 2018-06-27 à 11.26.37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" y="2590800"/>
                  <a:ext cx="965200" cy="1076569"/>
                </a:xfrm>
                <a:prstGeom prst="rect">
                  <a:avLst/>
                </a:prstGeom>
              </p:spPr>
            </p:pic>
          </p:grpSp>
          <p:sp>
            <p:nvSpPr>
              <p:cNvPr id="31" name="ZoneTexte 13"/>
              <p:cNvSpPr txBox="1"/>
              <p:nvPr/>
            </p:nvSpPr>
            <p:spPr>
              <a:xfrm>
                <a:off x="422210" y="4259759"/>
                <a:ext cx="163519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 smtClean="0"/>
                  <a:t>Global </a:t>
                </a:r>
                <a:r>
                  <a:rPr lang="fr-FR" sz="1100" b="1" dirty="0" err="1" smtClean="0"/>
                  <a:t>Landslide</a:t>
                </a:r>
                <a:r>
                  <a:rPr lang="fr-FR" sz="1100" b="1" dirty="0" smtClean="0"/>
                  <a:t> </a:t>
                </a:r>
                <a:r>
                  <a:rPr lang="fr-FR" sz="1100" b="1" dirty="0" err="1" smtClean="0"/>
                  <a:t>Susceptibility</a:t>
                </a:r>
                <a:endParaRPr lang="fr-FR" sz="1100" b="1" dirty="0" smtClean="0"/>
              </a:p>
              <a:p>
                <a:r>
                  <a:rPr lang="fr-FR" sz="1100" b="1" dirty="0" smtClean="0"/>
                  <a:t>1:2M</a:t>
                </a:r>
                <a:endParaRPr lang="fr-FR" sz="1100" b="1" dirty="0"/>
              </a:p>
            </p:txBody>
          </p:sp>
          <p:sp>
            <p:nvSpPr>
              <p:cNvPr id="32" name="ZoneTexte 14"/>
              <p:cNvSpPr txBox="1"/>
              <p:nvPr/>
            </p:nvSpPr>
            <p:spPr>
              <a:xfrm>
                <a:off x="76200" y="5026968"/>
                <a:ext cx="1685809" cy="2308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900" dirty="0" smtClean="0"/>
                  <a:t>Stanley &amp; </a:t>
                </a:r>
                <a:r>
                  <a:rPr lang="fr-FR" sz="900" dirty="0" err="1" smtClean="0"/>
                  <a:t>Kirschbaum</a:t>
                </a:r>
                <a:r>
                  <a:rPr lang="fr-FR" sz="900" dirty="0" smtClean="0"/>
                  <a:t> (2015)</a:t>
                </a:r>
                <a:endParaRPr lang="fr-FR" sz="900" dirty="0"/>
              </a:p>
            </p:txBody>
          </p:sp>
          <p:sp>
            <p:nvSpPr>
              <p:cNvPr id="33" name="Rectangle 15"/>
              <p:cNvSpPr/>
              <p:nvPr/>
            </p:nvSpPr>
            <p:spPr>
              <a:xfrm>
                <a:off x="2514600" y="2971800"/>
                <a:ext cx="4572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16"/>
              <p:cNvSpPr txBox="1"/>
              <p:nvPr/>
            </p:nvSpPr>
            <p:spPr>
              <a:xfrm>
                <a:off x="2514600" y="2694801"/>
                <a:ext cx="80598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 smtClean="0">
                    <a:solidFill>
                      <a:srgbClr val="800000"/>
                    </a:solidFill>
                  </a:rPr>
                  <a:t>Caribbean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35" name="Rectangle 17"/>
              <p:cNvSpPr/>
              <p:nvPr/>
            </p:nvSpPr>
            <p:spPr>
              <a:xfrm>
                <a:off x="5334000" y="3733800"/>
                <a:ext cx="3048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ZoneTexte 18"/>
              <p:cNvSpPr txBox="1"/>
              <p:nvPr/>
            </p:nvSpPr>
            <p:spPr>
              <a:xfrm>
                <a:off x="5638800" y="3810000"/>
                <a:ext cx="46153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smtClean="0">
                    <a:solidFill>
                      <a:srgbClr val="800000"/>
                    </a:solidFill>
                  </a:rPr>
                  <a:t>EAR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grpSp>
            <p:nvGrpSpPr>
              <p:cNvPr id="37" name="Grouper 19"/>
              <p:cNvGrpSpPr/>
              <p:nvPr/>
            </p:nvGrpSpPr>
            <p:grpSpPr>
              <a:xfrm>
                <a:off x="6172200" y="4572000"/>
                <a:ext cx="1447800" cy="609600"/>
                <a:chOff x="6858000" y="5638800"/>
                <a:chExt cx="1447800" cy="609600"/>
              </a:xfrm>
            </p:grpSpPr>
            <p:sp>
              <p:nvSpPr>
                <p:cNvPr id="42" name="Rectangle 26"/>
                <p:cNvSpPr/>
                <p:nvPr/>
              </p:nvSpPr>
              <p:spPr>
                <a:xfrm>
                  <a:off x="6858000" y="5638800"/>
                  <a:ext cx="1447800" cy="609600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43" name="Rectangle 28"/>
                <p:cNvSpPr/>
                <p:nvPr/>
              </p:nvSpPr>
              <p:spPr>
                <a:xfrm>
                  <a:off x="7696200" y="5638800"/>
                  <a:ext cx="457200" cy="1524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Rectangle 29"/>
                <p:cNvSpPr/>
                <p:nvPr/>
              </p:nvSpPr>
              <p:spPr>
                <a:xfrm>
                  <a:off x="8001000" y="5791200"/>
                  <a:ext cx="304800" cy="228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8" name="Rectangle 20"/>
              <p:cNvSpPr/>
              <p:nvPr/>
            </p:nvSpPr>
            <p:spPr>
              <a:xfrm>
                <a:off x="6629400" y="2667000"/>
                <a:ext cx="457200" cy="3048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ZoneTexte 21"/>
              <p:cNvSpPr txBox="1"/>
              <p:nvPr/>
            </p:nvSpPr>
            <p:spPr>
              <a:xfrm>
                <a:off x="6705600" y="2362200"/>
                <a:ext cx="5364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 smtClean="0">
                    <a:solidFill>
                      <a:srgbClr val="800000"/>
                    </a:solidFill>
                  </a:rPr>
                  <a:t>Nepal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40" name="Rectangle 22"/>
              <p:cNvSpPr/>
              <p:nvPr/>
            </p:nvSpPr>
            <p:spPr>
              <a:xfrm>
                <a:off x="7696200" y="2133600"/>
                <a:ext cx="762000" cy="533400"/>
              </a:xfrm>
              <a:prstGeom prst="rect">
                <a:avLst/>
              </a:prstGeom>
              <a:noFill/>
              <a:ln w="57150" cmpd="sng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23"/>
              <p:cNvSpPr txBox="1"/>
              <p:nvPr/>
            </p:nvSpPr>
            <p:spPr>
              <a:xfrm>
                <a:off x="8534400" y="2438400"/>
                <a:ext cx="5364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smtClean="0">
                    <a:solidFill>
                      <a:srgbClr val="800000"/>
                    </a:solidFill>
                  </a:rPr>
                  <a:t>China</a:t>
                </a:r>
                <a:endParaRPr lang="fr-FR" sz="1050" dirty="0">
                  <a:solidFill>
                    <a:srgbClr val="800000"/>
                  </a:solidFill>
                </a:endParaRPr>
              </a:p>
            </p:txBody>
          </p:sp>
        </p:grpSp>
        <p:sp>
          <p:nvSpPr>
            <p:cNvPr id="50" name="Rectangle 37"/>
            <p:cNvSpPr/>
            <p:nvPr/>
          </p:nvSpPr>
          <p:spPr>
            <a:xfrm>
              <a:off x="1295400" y="2895600"/>
              <a:ext cx="304800" cy="381000"/>
            </a:xfrm>
            <a:prstGeom prst="rect">
              <a:avLst/>
            </a:prstGeom>
            <a:noFill/>
            <a:ln w="571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38"/>
            <p:cNvSpPr txBox="1"/>
            <p:nvPr/>
          </p:nvSpPr>
          <p:spPr>
            <a:xfrm>
              <a:off x="762000" y="2819400"/>
              <a:ext cx="5052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 smtClean="0">
                  <a:solidFill>
                    <a:srgbClr val="800000"/>
                  </a:solidFill>
                </a:rPr>
                <a:t>PNW</a:t>
              </a:r>
              <a:endParaRPr lang="fr-FR" sz="105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672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905000" y="270655"/>
            <a:ext cx="5908104" cy="789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ALADIM service: automatic landslide detection and inventory mapping</a:t>
            </a:r>
            <a:endParaRPr lang="en-US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1000" y="1286470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Arial Narrow"/>
                <a:cs typeface="Arial Narrow"/>
              </a:rPr>
              <a:t>Available</a:t>
            </a:r>
            <a:r>
              <a:rPr lang="fr-FR" b="1" dirty="0">
                <a:solidFill>
                  <a:srgbClr val="000000"/>
                </a:solidFill>
                <a:latin typeface="Arial Narrow"/>
                <a:cs typeface="Arial Narrow"/>
              </a:rPr>
              <a:t> on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                                          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  <a:sym typeface="Wingdings"/>
              </a:rPr>
              <a:t>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Arial Narrow"/>
                <a:cs typeface="Arial Narrow"/>
              </a:rPr>
              <a:t>ALADIM-S2 and ALADIM-VHR</a:t>
            </a:r>
          </a:p>
        </p:txBody>
      </p:sp>
      <p:pic>
        <p:nvPicPr>
          <p:cNvPr id="2" name="Image 1" descr="Capture d’écran 2019-05-15 à 08.17.49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2362200"/>
            <a:ext cx="911297" cy="1054680"/>
          </a:xfrm>
          <a:prstGeom prst="rect">
            <a:avLst/>
          </a:prstGeom>
        </p:spPr>
      </p:pic>
      <p:pic>
        <p:nvPicPr>
          <p:cNvPr id="3" name="Image 2" descr="Capture d’écran 2019-05-15 à 08.17.1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4419600"/>
            <a:ext cx="1466981" cy="1987967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7" name="Image 6" descr="Capture d’écran 2019-05-15 à 08.19.2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1274290"/>
            <a:ext cx="1984791" cy="478310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2400" y="1906320"/>
            <a:ext cx="4819292" cy="2175041"/>
            <a:chOff x="152400" y="1906320"/>
            <a:chExt cx="4819292" cy="2175041"/>
          </a:xfr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grpSpPr>
        <p:pic>
          <p:nvPicPr>
            <p:cNvPr id="5" name="Image 4" descr="Capture d’écran 2019-05-15 à 08.19.24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1906320"/>
              <a:ext cx="4819292" cy="1389244"/>
            </a:xfrm>
            <a:prstGeom prst="rect">
              <a:avLst/>
            </a:prstGeom>
          </p:spPr>
        </p:pic>
        <p:pic>
          <p:nvPicPr>
            <p:cNvPr id="8" name="Image 7" descr="Capture d’écran 2019-05-15 à 08.19.24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3276600"/>
              <a:ext cx="4819292" cy="804761"/>
            </a:xfrm>
            <a:prstGeom prst="rect">
              <a:avLst/>
            </a:prstGeom>
          </p:spPr>
        </p:pic>
      </p:grpSp>
      <p:pic>
        <p:nvPicPr>
          <p:cNvPr id="9" name="Image 8" descr="Capture d’écran 2019-05-15 à 08.17.3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4191000"/>
            <a:ext cx="4629745" cy="2514600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2" name="Flèche vers la droite 11"/>
          <p:cNvSpPr/>
          <p:nvPr/>
        </p:nvSpPr>
        <p:spPr>
          <a:xfrm rot="2093131">
            <a:off x="1143000" y="4191000"/>
            <a:ext cx="533400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Flèche vers la droite 13"/>
          <p:cNvSpPr/>
          <p:nvPr/>
        </p:nvSpPr>
        <p:spPr>
          <a:xfrm>
            <a:off x="3352800" y="5084996"/>
            <a:ext cx="533400" cy="22860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8600" y="4572000"/>
            <a:ext cx="136431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Service </a:t>
            </a:r>
            <a:r>
              <a:rPr kumimoji="0" lang="fr-FR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selection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09018" y="5358827"/>
            <a:ext cx="65338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Service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use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6543388"/>
            <a:ext cx="41910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Aline </a:t>
            </a:r>
            <a:r>
              <a:rPr lang="en-US" sz="1400" dirty="0" err="1"/>
              <a:t>Déprez</a:t>
            </a:r>
            <a:r>
              <a:rPr lang="en-US" sz="1400" dirty="0"/>
              <a:t>/Jean-Philippe </a:t>
            </a:r>
            <a:r>
              <a:rPr lang="en-US" sz="1400" dirty="0" err="1"/>
              <a:t>Malet</a:t>
            </a:r>
            <a:r>
              <a:rPr lang="en-US" sz="1400" dirty="0"/>
              <a:t> (CNRS/EOST)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0306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Key activities from </a:t>
            </a:r>
            <a:r>
              <a:rPr lang="en-US" sz="2400" dirty="0" smtClean="0"/>
              <a:t>2019</a:t>
            </a:r>
          </a:p>
          <a:p>
            <a:r>
              <a:rPr lang="en-US" sz="2400" dirty="0" smtClean="0"/>
              <a:t>Updated </a:t>
            </a:r>
            <a:r>
              <a:rPr lang="en-US" sz="2400" dirty="0"/>
              <a:t>Terms of Reference (For Endorsement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Vice-Chair Nomination (For Endorsement)</a:t>
            </a:r>
            <a:endParaRPr lang="en-US" sz="2400" dirty="0"/>
          </a:p>
          <a:p>
            <a:r>
              <a:rPr lang="en-US" sz="2400" dirty="0" smtClean="0"/>
              <a:t>Handover </a:t>
            </a:r>
            <a:r>
              <a:rPr lang="en-US" sz="2400" dirty="0"/>
              <a:t>to the New </a:t>
            </a:r>
            <a:r>
              <a:rPr lang="en-US" sz="2400" dirty="0" err="1"/>
              <a:t>WGDisasters</a:t>
            </a:r>
            <a:r>
              <a:rPr lang="en-US" sz="2400" dirty="0"/>
              <a:t> Chair</a:t>
            </a:r>
          </a:p>
          <a:p>
            <a:endParaRPr lang="en-US" sz="24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WG </a:t>
            </a:r>
            <a:r>
              <a:rPr lang="it-IT" dirty="0" err="1" smtClean="0"/>
              <a:t>Disasters</a:t>
            </a:r>
            <a:r>
              <a:rPr lang="it-IT" dirty="0" smtClean="0"/>
              <a:t> report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0205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pal_pleiade_2016_tile_2_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43000"/>
            <a:ext cx="8001000" cy="5657964"/>
          </a:xfrm>
          <a:prstGeom prst="rect">
            <a:avLst/>
          </a:prstGeom>
        </p:spPr>
      </p:pic>
      <p:pic>
        <p:nvPicPr>
          <p:cNvPr id="2" name="Picture 1" descr="nepal_pleiade_2016_tile_2_all_result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143000"/>
            <a:ext cx="8002747" cy="565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23108" y="5012562"/>
            <a:ext cx="609600" cy="381000"/>
          </a:xfrm>
          <a:prstGeom prst="rect">
            <a:avLst/>
          </a:prstGeom>
          <a:noFill/>
          <a:ln w="53975" cap="rnd">
            <a:solidFill>
              <a:srgbClr val="21FF06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 w="76200" cmpd="sng">
                <a:solidFill>
                  <a:srgbClr val="000000"/>
                </a:solidFill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01895" y="2049507"/>
            <a:ext cx="317490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Nepal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/ Pléiades data </a:t>
            </a:r>
            <a:r>
              <a:rPr kumimoji="0" lang="mr-IN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–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Thrishuli</a:t>
            </a:r>
            <a:r>
              <a:rPr kumimoji="0" lang="fr-FR" sz="1400" b="0" i="0" u="none" strike="noStrike" cap="none" spc="0" normalizeH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400" b="0" i="0" u="none" strike="noStrike" cap="none" spc="0" normalizeH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valley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3600" y="6019800"/>
            <a:ext cx="2334483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Landslide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detection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fr-FR" sz="1200" b="0" i="0" u="none" strike="noStrike" cap="none" spc="0" normalizeH="0" baseline="0" dirty="0" err="1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with</a:t>
            </a:r>
            <a:r>
              <a:rPr kumimoji="0" lang="fr-FR" sz="12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ALADIM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0" y="6543388"/>
            <a:ext cx="41910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Aline </a:t>
            </a:r>
            <a:r>
              <a:rPr lang="en-US" sz="1400" dirty="0" err="1"/>
              <a:t>Déprez</a:t>
            </a:r>
            <a:r>
              <a:rPr lang="en-US" sz="1400" dirty="0"/>
              <a:t>/Jean-Philippe </a:t>
            </a:r>
            <a:r>
              <a:rPr lang="en-US" sz="1400" dirty="0" err="1"/>
              <a:t>Malet</a:t>
            </a:r>
            <a:r>
              <a:rPr lang="en-US" sz="1400" dirty="0"/>
              <a:t> (CNRS/EOST)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05000" y="270655"/>
            <a:ext cx="5908104" cy="7895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ALADIM service: automatic landslide detection and inventory mapping</a:t>
            </a:r>
            <a:endParaRPr lang="en-US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756247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mozambique_results_zone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828800"/>
            <a:ext cx="6781800" cy="44762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1000" y="1447800"/>
            <a:ext cx="807720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imCLASS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results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: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landslides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+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probability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of classification</a:t>
            </a:r>
            <a:endParaRPr kumimoji="0" lang="fr-FR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Computation: 1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hour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for 1 S2 </a:t>
            </a:r>
            <a:r>
              <a:rPr kumimoji="0" lang="fr-F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tile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 -&gt; 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for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this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sub-region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/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experiment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, 550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landslides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Arial Narrow"/>
                <a:cs typeface="Arial Narrow"/>
              </a:rPr>
              <a:t>detected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mr-IN" dirty="0">
                <a:solidFill>
                  <a:srgbClr val="000000"/>
                </a:solidFill>
                <a:latin typeface="Arial Narrow"/>
                <a:cs typeface="Arial Narrow"/>
              </a:rPr>
              <a:t>…</a:t>
            </a:r>
            <a:r>
              <a:rPr lang="fr-FR" dirty="0">
                <a:solidFill>
                  <a:srgbClr val="000000"/>
                </a:solidFill>
                <a:latin typeface="Arial Narrow"/>
                <a:cs typeface="Arial Narrow"/>
              </a:rPr>
              <a:t>.. 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Zone 1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248400" cy="666289"/>
          </a:xfr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Mozambique</a:t>
            </a:r>
            <a:br>
              <a:rPr lang="fr-FR" sz="2400" dirty="0" smtClean="0">
                <a:solidFill>
                  <a:schemeClr val="bg1"/>
                </a:solidFill>
                <a:latin typeface="+mj-lt"/>
              </a:rPr>
            </a:b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cyclone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dai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+mj-lt"/>
              </a:rPr>
              <a:t>march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 2019, S2 data</a:t>
            </a:r>
            <a:endParaRPr lang="fr-FR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6273227"/>
            <a:ext cx="700884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/>
                <a:cs typeface="Arial Narrow"/>
              </a:rPr>
              <a:t>ESA/LPS317</a:t>
            </a: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Deprez et al. 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ImClass</a:t>
            </a: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: A user-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tailored</a:t>
            </a: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 Image 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CLASSification</a:t>
            </a:r>
            <a:r>
              <a:rPr lang="fr-FR" sz="1600" dirty="0">
                <a:solidFill>
                  <a:srgbClr val="000000"/>
                </a:solidFill>
                <a:latin typeface="Arial Narrow"/>
                <a:cs typeface="Arial Narrow"/>
              </a:rPr>
              <a:t> service for land surface </a:t>
            </a:r>
            <a:r>
              <a:rPr lang="fr-FR" sz="1600" dirty="0" err="1">
                <a:solidFill>
                  <a:srgbClr val="000000"/>
                </a:solidFill>
                <a:latin typeface="Arial Narrow"/>
                <a:cs typeface="Arial Narrow"/>
              </a:rPr>
              <a:t>mapping</a:t>
            </a:r>
            <a:endParaRPr kumimoji="0" lang="fr-FR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109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505074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Volcano Demonstrator  </a:t>
            </a:r>
          </a:p>
        </p:txBody>
      </p:sp>
      <p:sp>
        <p:nvSpPr>
          <p:cNvPr id="20" name="Shape 10">
            <a:extLst>
              <a:ext uri="{FF2B5EF4-FFF2-40B4-BE49-F238E27FC236}">
                <a16:creationId xmlns:a16="http://schemas.microsoft.com/office/drawing/2014/main" id="{2DF6D259-346D-4F49-A5A8-EA455F03C0D2}"/>
              </a:ext>
            </a:extLst>
          </p:cNvPr>
          <p:cNvSpPr txBox="1">
            <a:spLocks/>
          </p:cNvSpPr>
          <p:nvPr/>
        </p:nvSpPr>
        <p:spPr>
          <a:xfrm>
            <a:off x="230597" y="1371600"/>
            <a:ext cx="4079036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Leads: 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S.Ebmeier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(Univ. Leeds, UK)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M.Poland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(USGS, USA)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 Lead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M.Pritchard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(Cornell Univ., USA)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J.Biggs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(Univ. Bristol, UK)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 Leads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Y.Aoki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(Univ. Tokyo, Japan)</a:t>
            </a:r>
          </a:p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I.Hamling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(GNS Science, NZ)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4BDE2A-1349-4247-A368-A1B6944218A4}"/>
              </a:ext>
            </a:extLst>
          </p:cNvPr>
          <p:cNvGrpSpPr/>
          <p:nvPr/>
        </p:nvGrpSpPr>
        <p:grpSpPr>
          <a:xfrm>
            <a:off x="4263918" y="1643789"/>
            <a:ext cx="4648201" cy="2754973"/>
            <a:chOff x="76200" y="1219200"/>
            <a:chExt cx="8458200" cy="4917122"/>
          </a:xfrm>
          <a:solidFill>
            <a:schemeClr val="bg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0AC4F2-DCFC-0745-8DDD-5CACC4D033A4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1219200"/>
              <a:ext cx="8458200" cy="4917122"/>
            </a:xfrm>
            <a:prstGeom prst="rect">
              <a:avLst/>
            </a:prstGeom>
            <a:grpFill/>
            <a:ln w="12700">
              <a:solidFill>
                <a:schemeClr val="accent6"/>
              </a:solidFill>
            </a:ln>
          </p:spPr>
        </p:pic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AE22A81-6AC9-5C4B-B9BF-E8B8C40F0D7D}"/>
                </a:ext>
              </a:extLst>
            </p:cNvPr>
            <p:cNvSpPr/>
            <p:nvPr/>
          </p:nvSpPr>
          <p:spPr>
            <a:xfrm>
              <a:off x="1473158" y="2869753"/>
              <a:ext cx="1512495" cy="2457805"/>
            </a:xfrm>
            <a:custGeom>
              <a:avLst/>
              <a:gdLst>
                <a:gd name="connsiteX0" fmla="*/ 168812 w 2025747"/>
                <a:gd name="connsiteY0" fmla="*/ 0 h 3291840"/>
                <a:gd name="connsiteX1" fmla="*/ 168812 w 2025747"/>
                <a:gd name="connsiteY1" fmla="*/ 56270 h 3291840"/>
                <a:gd name="connsiteX2" fmla="*/ 0 w 2025747"/>
                <a:gd name="connsiteY2" fmla="*/ 98473 h 3291840"/>
                <a:gd name="connsiteX3" fmla="*/ 379827 w 2025747"/>
                <a:gd name="connsiteY3" fmla="*/ 731520 h 3291840"/>
                <a:gd name="connsiteX4" fmla="*/ 801858 w 2025747"/>
                <a:gd name="connsiteY4" fmla="*/ 1125415 h 3291840"/>
                <a:gd name="connsiteX5" fmla="*/ 1181686 w 2025747"/>
                <a:gd name="connsiteY5" fmla="*/ 1885070 h 3291840"/>
                <a:gd name="connsiteX6" fmla="*/ 1434904 w 2025747"/>
                <a:gd name="connsiteY6" fmla="*/ 3277772 h 3291840"/>
                <a:gd name="connsiteX7" fmla="*/ 1674055 w 2025747"/>
                <a:gd name="connsiteY7" fmla="*/ 3291840 h 3291840"/>
                <a:gd name="connsiteX8" fmla="*/ 1800664 w 2025747"/>
                <a:gd name="connsiteY8" fmla="*/ 3108960 h 3291840"/>
                <a:gd name="connsiteX9" fmla="*/ 1702190 w 2025747"/>
                <a:gd name="connsiteY9" fmla="*/ 2883877 h 3291840"/>
                <a:gd name="connsiteX10" fmla="*/ 1659987 w 2025747"/>
                <a:gd name="connsiteY10" fmla="*/ 2475913 h 3291840"/>
                <a:gd name="connsiteX11" fmla="*/ 1856935 w 2025747"/>
                <a:gd name="connsiteY11" fmla="*/ 1814732 h 3291840"/>
                <a:gd name="connsiteX12" fmla="*/ 1885070 w 2025747"/>
                <a:gd name="connsiteY12" fmla="*/ 1617784 h 3291840"/>
                <a:gd name="connsiteX13" fmla="*/ 1491175 w 2025747"/>
                <a:gd name="connsiteY13" fmla="*/ 1181686 h 3291840"/>
                <a:gd name="connsiteX14" fmla="*/ 1772529 w 2025747"/>
                <a:gd name="connsiteY14" fmla="*/ 956603 h 3291840"/>
                <a:gd name="connsiteX15" fmla="*/ 2025747 w 2025747"/>
                <a:gd name="connsiteY15" fmla="*/ 773723 h 3291840"/>
                <a:gd name="connsiteX16" fmla="*/ 2011680 w 2025747"/>
                <a:gd name="connsiteY16" fmla="*/ 548640 h 3291840"/>
                <a:gd name="connsiteX17" fmla="*/ 1871003 w 2025747"/>
                <a:gd name="connsiteY17" fmla="*/ 407963 h 3291840"/>
                <a:gd name="connsiteX18" fmla="*/ 1364566 w 2025747"/>
                <a:gd name="connsiteY18" fmla="*/ 675249 h 3291840"/>
                <a:gd name="connsiteX19" fmla="*/ 1026941 w 2025747"/>
                <a:gd name="connsiteY19" fmla="*/ 450166 h 3291840"/>
                <a:gd name="connsiteX20" fmla="*/ 562707 w 2025747"/>
                <a:gd name="connsiteY20" fmla="*/ 196947 h 3291840"/>
                <a:gd name="connsiteX21" fmla="*/ 422030 w 2025747"/>
                <a:gd name="connsiteY21" fmla="*/ 112541 h 3291840"/>
                <a:gd name="connsiteX22" fmla="*/ 168812 w 2025747"/>
                <a:gd name="connsiteY22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25747" h="3291840">
                  <a:moveTo>
                    <a:pt x="168812" y="0"/>
                  </a:moveTo>
                  <a:lnTo>
                    <a:pt x="168812" y="56270"/>
                  </a:lnTo>
                  <a:lnTo>
                    <a:pt x="0" y="98473"/>
                  </a:lnTo>
                  <a:lnTo>
                    <a:pt x="379827" y="731520"/>
                  </a:lnTo>
                  <a:lnTo>
                    <a:pt x="801858" y="1125415"/>
                  </a:lnTo>
                  <a:lnTo>
                    <a:pt x="1181686" y="1885070"/>
                  </a:lnTo>
                  <a:lnTo>
                    <a:pt x="1434904" y="3277772"/>
                  </a:lnTo>
                  <a:lnTo>
                    <a:pt x="1674055" y="3291840"/>
                  </a:lnTo>
                  <a:lnTo>
                    <a:pt x="1800664" y="3108960"/>
                  </a:lnTo>
                  <a:lnTo>
                    <a:pt x="1702190" y="2883877"/>
                  </a:lnTo>
                  <a:lnTo>
                    <a:pt x="1659987" y="2475913"/>
                  </a:lnTo>
                  <a:lnTo>
                    <a:pt x="1856935" y="1814732"/>
                  </a:lnTo>
                  <a:lnTo>
                    <a:pt x="1885070" y="1617784"/>
                  </a:lnTo>
                  <a:lnTo>
                    <a:pt x="1491175" y="1181686"/>
                  </a:lnTo>
                  <a:lnTo>
                    <a:pt x="1772529" y="956603"/>
                  </a:lnTo>
                  <a:lnTo>
                    <a:pt x="2025747" y="773723"/>
                  </a:lnTo>
                  <a:lnTo>
                    <a:pt x="2011680" y="548640"/>
                  </a:lnTo>
                  <a:lnTo>
                    <a:pt x="1871003" y="407963"/>
                  </a:lnTo>
                  <a:lnTo>
                    <a:pt x="1364566" y="675249"/>
                  </a:lnTo>
                  <a:lnTo>
                    <a:pt x="1026941" y="450166"/>
                  </a:lnTo>
                  <a:lnTo>
                    <a:pt x="562707" y="196947"/>
                  </a:lnTo>
                  <a:lnTo>
                    <a:pt x="422030" y="112541"/>
                  </a:lnTo>
                  <a:lnTo>
                    <a:pt x="168812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ABD6C-F2AC-CA43-8203-61B0F2D71E1F}"/>
                </a:ext>
              </a:extLst>
            </p:cNvPr>
            <p:cNvSpPr/>
            <p:nvPr/>
          </p:nvSpPr>
          <p:spPr>
            <a:xfrm>
              <a:off x="6420277" y="2985290"/>
              <a:ext cx="2006156" cy="1428468"/>
            </a:xfrm>
            <a:custGeom>
              <a:avLst/>
              <a:gdLst>
                <a:gd name="connsiteX0" fmla="*/ 2489981 w 2686929"/>
                <a:gd name="connsiteY0" fmla="*/ 1913206 h 1913206"/>
                <a:gd name="connsiteX1" fmla="*/ 2686929 w 2686929"/>
                <a:gd name="connsiteY1" fmla="*/ 1688123 h 1913206"/>
                <a:gd name="connsiteX2" fmla="*/ 2447778 w 2686929"/>
                <a:gd name="connsiteY2" fmla="*/ 1167619 h 1913206"/>
                <a:gd name="connsiteX3" fmla="*/ 2152357 w 2686929"/>
                <a:gd name="connsiteY3" fmla="*/ 1012874 h 1913206"/>
                <a:gd name="connsiteX4" fmla="*/ 1856935 w 2686929"/>
                <a:gd name="connsiteY4" fmla="*/ 914400 h 1913206"/>
                <a:gd name="connsiteX5" fmla="*/ 1589649 w 2686929"/>
                <a:gd name="connsiteY5" fmla="*/ 900333 h 1913206"/>
                <a:gd name="connsiteX6" fmla="*/ 1294227 w 2686929"/>
                <a:gd name="connsiteY6" fmla="*/ 872197 h 1913206"/>
                <a:gd name="connsiteX7" fmla="*/ 1209821 w 2686929"/>
                <a:gd name="connsiteY7" fmla="*/ 590843 h 1913206"/>
                <a:gd name="connsiteX8" fmla="*/ 1111347 w 2686929"/>
                <a:gd name="connsiteY8" fmla="*/ 365760 h 1913206"/>
                <a:gd name="connsiteX9" fmla="*/ 1111347 w 2686929"/>
                <a:gd name="connsiteY9" fmla="*/ 140677 h 1913206"/>
                <a:gd name="connsiteX10" fmla="*/ 1055077 w 2686929"/>
                <a:gd name="connsiteY10" fmla="*/ 0 h 1913206"/>
                <a:gd name="connsiteX11" fmla="*/ 914400 w 2686929"/>
                <a:gd name="connsiteY11" fmla="*/ 0 h 1913206"/>
                <a:gd name="connsiteX12" fmla="*/ 829993 w 2686929"/>
                <a:gd name="connsiteY12" fmla="*/ 196948 h 1913206"/>
                <a:gd name="connsiteX13" fmla="*/ 829993 w 2686929"/>
                <a:gd name="connsiteY13" fmla="*/ 436099 h 1913206"/>
                <a:gd name="connsiteX14" fmla="*/ 872197 w 2686929"/>
                <a:gd name="connsiteY14" fmla="*/ 604911 h 1913206"/>
                <a:gd name="connsiteX15" fmla="*/ 773723 w 2686929"/>
                <a:gd name="connsiteY15" fmla="*/ 773723 h 1913206"/>
                <a:gd name="connsiteX16" fmla="*/ 759655 w 2686929"/>
                <a:gd name="connsiteY16" fmla="*/ 900333 h 1913206"/>
                <a:gd name="connsiteX17" fmla="*/ 900332 w 2686929"/>
                <a:gd name="connsiteY17" fmla="*/ 1026942 h 1913206"/>
                <a:gd name="connsiteX18" fmla="*/ 703384 w 2686929"/>
                <a:gd name="connsiteY18" fmla="*/ 1055077 h 1913206"/>
                <a:gd name="connsiteX19" fmla="*/ 492369 w 2686929"/>
                <a:gd name="connsiteY19" fmla="*/ 900333 h 1913206"/>
                <a:gd name="connsiteX20" fmla="*/ 351692 w 2686929"/>
                <a:gd name="connsiteY20" fmla="*/ 773723 h 1913206"/>
                <a:gd name="connsiteX21" fmla="*/ 267286 w 2686929"/>
                <a:gd name="connsiteY21" fmla="*/ 590843 h 1913206"/>
                <a:gd name="connsiteX22" fmla="*/ 196947 w 2686929"/>
                <a:gd name="connsiteY22" fmla="*/ 422031 h 1913206"/>
                <a:gd name="connsiteX23" fmla="*/ 0 w 2686929"/>
                <a:gd name="connsiteY23" fmla="*/ 407963 h 1913206"/>
                <a:gd name="connsiteX24" fmla="*/ 14067 w 2686929"/>
                <a:gd name="connsiteY24" fmla="*/ 647114 h 1913206"/>
                <a:gd name="connsiteX25" fmla="*/ 98473 w 2686929"/>
                <a:gd name="connsiteY25" fmla="*/ 928468 h 1913206"/>
                <a:gd name="connsiteX26" fmla="*/ 225083 w 2686929"/>
                <a:gd name="connsiteY26" fmla="*/ 1125416 h 1913206"/>
                <a:gd name="connsiteX27" fmla="*/ 407963 w 2686929"/>
                <a:gd name="connsiteY27" fmla="*/ 1237957 h 1913206"/>
                <a:gd name="connsiteX28" fmla="*/ 703384 w 2686929"/>
                <a:gd name="connsiteY28" fmla="*/ 1336431 h 1913206"/>
                <a:gd name="connsiteX29" fmla="*/ 1055077 w 2686929"/>
                <a:gd name="connsiteY29" fmla="*/ 1336431 h 1913206"/>
                <a:gd name="connsiteX30" fmla="*/ 1322363 w 2686929"/>
                <a:gd name="connsiteY30" fmla="*/ 1237957 h 1913206"/>
                <a:gd name="connsiteX31" fmla="*/ 1533378 w 2686929"/>
                <a:gd name="connsiteY31" fmla="*/ 1237957 h 1913206"/>
                <a:gd name="connsiteX32" fmla="*/ 1744393 w 2686929"/>
                <a:gd name="connsiteY32" fmla="*/ 1322363 h 1913206"/>
                <a:gd name="connsiteX33" fmla="*/ 2011680 w 2686929"/>
                <a:gd name="connsiteY33" fmla="*/ 1364566 h 1913206"/>
                <a:gd name="connsiteX34" fmla="*/ 2152357 w 2686929"/>
                <a:gd name="connsiteY34" fmla="*/ 1575582 h 1913206"/>
                <a:gd name="connsiteX35" fmla="*/ 2489981 w 2686929"/>
                <a:gd name="connsiteY35" fmla="*/ 1913206 h 191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929" h="1913206">
                  <a:moveTo>
                    <a:pt x="2489981" y="1913206"/>
                  </a:moveTo>
                  <a:lnTo>
                    <a:pt x="2686929" y="1688123"/>
                  </a:lnTo>
                  <a:lnTo>
                    <a:pt x="2447778" y="1167619"/>
                  </a:lnTo>
                  <a:lnTo>
                    <a:pt x="2152357" y="1012874"/>
                  </a:lnTo>
                  <a:lnTo>
                    <a:pt x="1856935" y="914400"/>
                  </a:lnTo>
                  <a:lnTo>
                    <a:pt x="1589649" y="900333"/>
                  </a:lnTo>
                  <a:lnTo>
                    <a:pt x="1294227" y="872197"/>
                  </a:lnTo>
                  <a:lnTo>
                    <a:pt x="1209821" y="590843"/>
                  </a:lnTo>
                  <a:lnTo>
                    <a:pt x="1111347" y="365760"/>
                  </a:lnTo>
                  <a:lnTo>
                    <a:pt x="1111347" y="140677"/>
                  </a:lnTo>
                  <a:lnTo>
                    <a:pt x="1055077" y="0"/>
                  </a:lnTo>
                  <a:lnTo>
                    <a:pt x="914400" y="0"/>
                  </a:lnTo>
                  <a:lnTo>
                    <a:pt x="829993" y="196948"/>
                  </a:lnTo>
                  <a:lnTo>
                    <a:pt x="829993" y="436099"/>
                  </a:lnTo>
                  <a:lnTo>
                    <a:pt x="872197" y="604911"/>
                  </a:lnTo>
                  <a:lnTo>
                    <a:pt x="773723" y="773723"/>
                  </a:lnTo>
                  <a:lnTo>
                    <a:pt x="759655" y="900333"/>
                  </a:lnTo>
                  <a:lnTo>
                    <a:pt x="900332" y="1026942"/>
                  </a:lnTo>
                  <a:lnTo>
                    <a:pt x="703384" y="1055077"/>
                  </a:lnTo>
                  <a:lnTo>
                    <a:pt x="492369" y="900333"/>
                  </a:lnTo>
                  <a:lnTo>
                    <a:pt x="351692" y="773723"/>
                  </a:lnTo>
                  <a:lnTo>
                    <a:pt x="267286" y="590843"/>
                  </a:lnTo>
                  <a:lnTo>
                    <a:pt x="196947" y="422031"/>
                  </a:lnTo>
                  <a:lnTo>
                    <a:pt x="0" y="407963"/>
                  </a:lnTo>
                  <a:lnTo>
                    <a:pt x="14067" y="647114"/>
                  </a:lnTo>
                  <a:lnTo>
                    <a:pt x="98473" y="928468"/>
                  </a:lnTo>
                  <a:lnTo>
                    <a:pt x="225083" y="1125416"/>
                  </a:lnTo>
                  <a:lnTo>
                    <a:pt x="407963" y="1237957"/>
                  </a:lnTo>
                  <a:lnTo>
                    <a:pt x="703384" y="1336431"/>
                  </a:lnTo>
                  <a:lnTo>
                    <a:pt x="1055077" y="1336431"/>
                  </a:lnTo>
                  <a:lnTo>
                    <a:pt x="1322363" y="1237957"/>
                  </a:lnTo>
                  <a:lnTo>
                    <a:pt x="1533378" y="1237957"/>
                  </a:lnTo>
                  <a:lnTo>
                    <a:pt x="1744393" y="1322363"/>
                  </a:lnTo>
                  <a:lnTo>
                    <a:pt x="2011680" y="1364566"/>
                  </a:lnTo>
                  <a:lnTo>
                    <a:pt x="2152357" y="1575582"/>
                  </a:lnTo>
                  <a:lnTo>
                    <a:pt x="2489981" y="191320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1">
              <a:extLst>
                <a:ext uri="{FF2B5EF4-FFF2-40B4-BE49-F238E27FC236}">
                  <a16:creationId xmlns:a16="http://schemas.microsoft.com/office/drawing/2014/main" id="{C20B4B52-2F3B-6A43-AF06-070772576FED}"/>
                </a:ext>
              </a:extLst>
            </p:cNvPr>
            <p:cNvSpPr/>
            <p:nvPr/>
          </p:nvSpPr>
          <p:spPr>
            <a:xfrm>
              <a:off x="3644900" y="2895600"/>
              <a:ext cx="1968500" cy="1333500"/>
            </a:xfrm>
            <a:custGeom>
              <a:avLst/>
              <a:gdLst>
                <a:gd name="connsiteX0" fmla="*/ 25400 w 1968500"/>
                <a:gd name="connsiteY0" fmla="*/ 254000 h 1333500"/>
                <a:gd name="connsiteX1" fmla="*/ 0 w 1968500"/>
                <a:gd name="connsiteY1" fmla="*/ 571500 h 1333500"/>
                <a:gd name="connsiteX2" fmla="*/ 546100 w 1968500"/>
                <a:gd name="connsiteY2" fmla="*/ 558800 h 1333500"/>
                <a:gd name="connsiteX3" fmla="*/ 812800 w 1968500"/>
                <a:gd name="connsiteY3" fmla="*/ 889000 h 1333500"/>
                <a:gd name="connsiteX4" fmla="*/ 1104900 w 1968500"/>
                <a:gd name="connsiteY4" fmla="*/ 711200 h 1333500"/>
                <a:gd name="connsiteX5" fmla="*/ 1219200 w 1968500"/>
                <a:gd name="connsiteY5" fmla="*/ 711200 h 1333500"/>
                <a:gd name="connsiteX6" fmla="*/ 1358900 w 1968500"/>
                <a:gd name="connsiteY6" fmla="*/ 1066800 h 1333500"/>
                <a:gd name="connsiteX7" fmla="*/ 1549400 w 1968500"/>
                <a:gd name="connsiteY7" fmla="*/ 1295400 h 1333500"/>
                <a:gd name="connsiteX8" fmla="*/ 1828800 w 1968500"/>
                <a:gd name="connsiteY8" fmla="*/ 1333500 h 1333500"/>
                <a:gd name="connsiteX9" fmla="*/ 1917700 w 1968500"/>
                <a:gd name="connsiteY9" fmla="*/ 990600 h 1333500"/>
                <a:gd name="connsiteX10" fmla="*/ 1663700 w 1968500"/>
                <a:gd name="connsiteY10" fmla="*/ 965200 h 1333500"/>
                <a:gd name="connsiteX11" fmla="*/ 1689100 w 1968500"/>
                <a:gd name="connsiteY11" fmla="*/ 774700 h 1333500"/>
                <a:gd name="connsiteX12" fmla="*/ 1778000 w 1968500"/>
                <a:gd name="connsiteY12" fmla="*/ 533400 h 1333500"/>
                <a:gd name="connsiteX13" fmla="*/ 1968500 w 1968500"/>
                <a:gd name="connsiteY13" fmla="*/ 419100 h 1333500"/>
                <a:gd name="connsiteX14" fmla="*/ 1866900 w 1968500"/>
                <a:gd name="connsiteY14" fmla="*/ 317500 h 1333500"/>
                <a:gd name="connsiteX15" fmla="*/ 1562100 w 1968500"/>
                <a:gd name="connsiteY15" fmla="*/ 317500 h 1333500"/>
                <a:gd name="connsiteX16" fmla="*/ 1143000 w 1968500"/>
                <a:gd name="connsiteY16" fmla="*/ 0 h 1333500"/>
                <a:gd name="connsiteX17" fmla="*/ 1016000 w 1968500"/>
                <a:gd name="connsiteY17" fmla="*/ 50800 h 1333500"/>
                <a:gd name="connsiteX18" fmla="*/ 25400 w 1968500"/>
                <a:gd name="connsiteY18" fmla="*/ 2540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68500" h="1333500">
                  <a:moveTo>
                    <a:pt x="25400" y="254000"/>
                  </a:moveTo>
                  <a:lnTo>
                    <a:pt x="0" y="571500"/>
                  </a:lnTo>
                  <a:lnTo>
                    <a:pt x="546100" y="558800"/>
                  </a:lnTo>
                  <a:lnTo>
                    <a:pt x="812800" y="889000"/>
                  </a:lnTo>
                  <a:lnTo>
                    <a:pt x="1104900" y="711200"/>
                  </a:lnTo>
                  <a:lnTo>
                    <a:pt x="1219200" y="711200"/>
                  </a:lnTo>
                  <a:lnTo>
                    <a:pt x="1358900" y="1066800"/>
                  </a:lnTo>
                  <a:lnTo>
                    <a:pt x="1549400" y="1295400"/>
                  </a:lnTo>
                  <a:lnTo>
                    <a:pt x="1828800" y="1333500"/>
                  </a:lnTo>
                  <a:lnTo>
                    <a:pt x="1917700" y="990600"/>
                  </a:lnTo>
                  <a:lnTo>
                    <a:pt x="1663700" y="965200"/>
                  </a:lnTo>
                  <a:lnTo>
                    <a:pt x="1689100" y="774700"/>
                  </a:lnTo>
                  <a:lnTo>
                    <a:pt x="1778000" y="533400"/>
                  </a:lnTo>
                  <a:lnTo>
                    <a:pt x="1968500" y="419100"/>
                  </a:lnTo>
                  <a:lnTo>
                    <a:pt x="1866900" y="317500"/>
                  </a:lnTo>
                  <a:lnTo>
                    <a:pt x="1562100" y="317500"/>
                  </a:lnTo>
                  <a:lnTo>
                    <a:pt x="1143000" y="0"/>
                  </a:lnTo>
                  <a:lnTo>
                    <a:pt x="1016000" y="50800"/>
                  </a:lnTo>
                  <a:lnTo>
                    <a:pt x="25400" y="25400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1A6450-6C48-E940-AE76-01C54190DDD7}"/>
              </a:ext>
            </a:extLst>
          </p:cNvPr>
          <p:cNvGrpSpPr/>
          <p:nvPr/>
        </p:nvGrpSpPr>
        <p:grpSpPr>
          <a:xfrm>
            <a:off x="5083243" y="2514754"/>
            <a:ext cx="3828570" cy="1387445"/>
            <a:chOff x="6814797" y="1445936"/>
            <a:chExt cx="5104760" cy="18499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86E96B-0363-A94B-84A8-45A733C622A6}"/>
                </a:ext>
              </a:extLst>
            </p:cNvPr>
            <p:cNvSpPr/>
            <p:nvPr/>
          </p:nvSpPr>
          <p:spPr>
            <a:xfrm>
              <a:off x="8332320" y="1445936"/>
              <a:ext cx="1516169" cy="1153437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BAA30D-6D22-D042-9F69-39EA4F80FF93}"/>
                </a:ext>
              </a:extLst>
            </p:cNvPr>
            <p:cNvSpPr/>
            <p:nvPr/>
          </p:nvSpPr>
          <p:spPr>
            <a:xfrm>
              <a:off x="6814797" y="1445936"/>
              <a:ext cx="1239254" cy="1849927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C59A40-96AF-BE4A-8337-B07B003EF5A0}"/>
                </a:ext>
              </a:extLst>
            </p:cNvPr>
            <p:cNvSpPr/>
            <p:nvPr/>
          </p:nvSpPr>
          <p:spPr>
            <a:xfrm>
              <a:off x="10360603" y="1575920"/>
              <a:ext cx="1558954" cy="116728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1737D03-1238-0B41-BB5E-7CE6CFD6410B}"/>
              </a:ext>
            </a:extLst>
          </p:cNvPr>
          <p:cNvSpPr/>
          <p:nvPr/>
        </p:nvSpPr>
        <p:spPr>
          <a:xfrm>
            <a:off x="4191000" y="4815427"/>
            <a:ext cx="1352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Volcano Pilot Latin America: 2014-2017</a:t>
            </a:r>
            <a:endParaRPr lang="en-US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B73842-18A7-114A-BF5D-D9CD53ABB57E}"/>
              </a:ext>
            </a:extLst>
          </p:cNvPr>
          <p:cNvSpPr/>
          <p:nvPr/>
        </p:nvSpPr>
        <p:spPr>
          <a:xfrm>
            <a:off x="6682317" y="4803623"/>
            <a:ext cx="2476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Volcano Demonstrator :</a:t>
            </a:r>
          </a:p>
          <a:p>
            <a:pPr algn="ctr"/>
            <a:r>
              <a:rPr lang="en-GB" b="1" dirty="0"/>
              <a:t>Latin America, Africa &amp; SE Asia 2019-2021</a:t>
            </a:r>
            <a:endParaRPr lang="en-US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2174A4-AC9F-4141-A195-9AEC32F2C55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606383" y="3902200"/>
            <a:ext cx="941580" cy="870965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3BFA30-B29D-114B-8D9F-B858DF98B86B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786294" y="3407329"/>
            <a:ext cx="1134231" cy="1396294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CF317-96E6-1146-A65D-4E488CF9BA85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7920525" y="3500173"/>
            <a:ext cx="479615" cy="130345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C571BC-43A9-834A-B6BA-562C5A5B860B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512124" y="3916838"/>
            <a:ext cx="2408401" cy="886785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587F3D1-86FB-6E4C-864B-D1C4836C2790}"/>
              </a:ext>
            </a:extLst>
          </p:cNvPr>
          <p:cNvSpPr/>
          <p:nvPr/>
        </p:nvSpPr>
        <p:spPr>
          <a:xfrm>
            <a:off x="5708170" y="4911804"/>
            <a:ext cx="974147" cy="46845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3" y="2679499"/>
            <a:ext cx="3986512" cy="41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A77FD2-AAB5-1F42-849E-26115592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07837"/>
            <a:ext cx="8347982" cy="41371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5C3066-8F30-5A45-B8F8-5D3ECDEBD8AE}"/>
              </a:ext>
            </a:extLst>
          </p:cNvPr>
          <p:cNvSpPr/>
          <p:nvPr/>
        </p:nvSpPr>
        <p:spPr>
          <a:xfrm>
            <a:off x="27878" y="5644999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Pritchard et al., in prep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4F9673-0FFD-DB42-AE3D-1A497942FC5D}"/>
              </a:ext>
            </a:extLst>
          </p:cNvPr>
          <p:cNvSpPr/>
          <p:nvPr/>
        </p:nvSpPr>
        <p:spPr>
          <a:xfrm>
            <a:off x="6144017" y="3703789"/>
            <a:ext cx="854901" cy="84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1656C9-7A65-A840-B77A-7EF66E1FD477}"/>
              </a:ext>
            </a:extLst>
          </p:cNvPr>
          <p:cNvSpPr/>
          <p:nvPr/>
        </p:nvSpPr>
        <p:spPr>
          <a:xfrm>
            <a:off x="3364805" y="4268984"/>
            <a:ext cx="854901" cy="84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BF7F94-A88A-484C-B06C-7CB3C7D2BB6A}"/>
              </a:ext>
            </a:extLst>
          </p:cNvPr>
          <p:cNvSpPr/>
          <p:nvPr/>
        </p:nvSpPr>
        <p:spPr>
          <a:xfrm>
            <a:off x="4229100" y="1835845"/>
            <a:ext cx="854901" cy="84965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3">
            <a:extLst>
              <a:ext uri="{FF2B5EF4-FFF2-40B4-BE49-F238E27FC236}">
                <a16:creationId xmlns:a16="http://schemas.microsoft.com/office/drawing/2014/main" id="{A6F1C6D3-D0C7-7E49-A738-EC0C646EE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44" y="4912338"/>
            <a:ext cx="1185469" cy="1834654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505074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Observation Gaps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721713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386797-D757-8441-8AA6-DB76A4D8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330" y="1507164"/>
            <a:ext cx="3245363" cy="34268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94B510-937A-0141-837D-B3E6A851CC89}"/>
              </a:ext>
            </a:extLst>
          </p:cNvPr>
          <p:cNvSpPr/>
          <p:nvPr/>
        </p:nvSpPr>
        <p:spPr>
          <a:xfrm>
            <a:off x="5824330" y="4914346"/>
            <a:ext cx="32453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Fresh pyroclastic flow deposits altered by successive lahars (volcanic mud flows)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247F67-0478-C24D-89B8-EEBEFC5948FA}"/>
              </a:ext>
            </a:extLst>
          </p:cNvPr>
          <p:cNvSpPr/>
          <p:nvPr/>
        </p:nvSpPr>
        <p:spPr>
          <a:xfrm>
            <a:off x="17082" y="15041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2018 eruption of Fuego, Guatemala</a:t>
            </a:r>
          </a:p>
          <a:p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Application of radar backscatter to detect fresh deposits and quantify co- and post-eruptive changes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A2384-AEC5-4C4E-9EF6-7F7F9CF2C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137" y="2681383"/>
            <a:ext cx="2534974" cy="310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9C9F2-ACED-8349-8287-5FCE53A0F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18" y="2988103"/>
            <a:ext cx="3048000" cy="271462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505074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FUEGO, Guatemala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2740" y="5607404"/>
            <a:ext cx="4992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r>
              <a:rPr lang="en-US" sz="1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Figures: Edna </a:t>
            </a:r>
            <a:r>
              <a:rPr lang="en-US" sz="1400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Dualeh</a:t>
            </a:r>
            <a:r>
              <a:rPr lang="en-US" sz="1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, PhD researcher Leeds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4021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61189D-07D6-7041-89E3-4D49CC302D6D}"/>
              </a:ext>
            </a:extLst>
          </p:cNvPr>
          <p:cNvSpPr/>
          <p:nvPr/>
        </p:nvSpPr>
        <p:spPr>
          <a:xfrm>
            <a:off x="84374" y="1489421"/>
            <a:ext cx="4922621" cy="45243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• </a:t>
            </a:r>
            <a:r>
              <a:rPr lang="en-GB" dirty="0">
                <a:latin typeface="+mj-lt"/>
              </a:rPr>
              <a:t>Proposal put together by Matt Pritchard &amp; others accepted for Cities on Volcanoes 11, May 2020.  Funded by VDAP, WOVODAT, UK NERC &amp; GLOVOREMID with joint goals of increasing capacity in remote sensing and cataloguing monitoring capacity  </a:t>
            </a:r>
          </a:p>
          <a:p>
            <a:endParaRPr lang="en-GB" dirty="0">
              <a:latin typeface="+mj-lt"/>
            </a:endParaRPr>
          </a:p>
          <a:p>
            <a:pPr marL="257175" indent="-257175">
              <a:buFontTx/>
              <a:buChar char="-"/>
            </a:pPr>
            <a:r>
              <a:rPr lang="en-GB" dirty="0">
                <a:latin typeface="+mj-lt"/>
              </a:rPr>
              <a:t>Workshop aims to build understanding of current monitoring capacity from ground and space, and solicit feedback on online tools designed to make satellite imagery accessible</a:t>
            </a:r>
          </a:p>
          <a:p>
            <a:pPr marL="257175" indent="-257175">
              <a:buFontTx/>
              <a:buChar char="-"/>
            </a:pPr>
            <a:r>
              <a:rPr lang="en-GB" dirty="0">
                <a:latin typeface="+mj-lt"/>
              </a:rPr>
              <a:t>Supported places for volcano observatory scientists. </a:t>
            </a:r>
          </a:p>
          <a:p>
            <a:pPr marL="257175" indent="-257175">
              <a:buFontTx/>
              <a:buChar char="-"/>
            </a:pP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45CE9-8A4B-334E-B4D8-95391BCA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45" y="1646037"/>
            <a:ext cx="3946468" cy="3859413"/>
          </a:xfrm>
          <a:prstGeom prst="rect">
            <a:avLst/>
          </a:prstGeom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05614205-6E5B-004D-AABB-0FFE77CCE75D}"/>
              </a:ext>
            </a:extLst>
          </p:cNvPr>
          <p:cNvSpPr/>
          <p:nvPr/>
        </p:nvSpPr>
        <p:spPr>
          <a:xfrm>
            <a:off x="1828800" y="451898"/>
            <a:ext cx="5726750" cy="461665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500"/>
              </a:spcBef>
              <a:buSzPct val="100000"/>
              <a:buFont typeface="Arial"/>
              <a:buNone/>
            </a:pPr>
            <a:r>
              <a:rPr lang="en-GB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Capacity Building developments</a:t>
            </a:r>
            <a:endParaRPr lang="en-GB" sz="2400" dirty="0">
              <a:solidFill>
                <a:schemeClr val="bg1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6383966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76" y="1246911"/>
            <a:ext cx="5717725" cy="56110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4548" y="1772817"/>
            <a:ext cx="2531947" cy="4894683"/>
          </a:xfrm>
        </p:spPr>
        <p:txBody>
          <a:bodyPr>
            <a:normAutofit/>
          </a:bodyPr>
          <a:lstStyle/>
          <a:p>
            <a:r>
              <a:rPr lang="es-CL" dirty="0"/>
              <a:t>Over 50 capitals of the least developed countries are located on or near a major fault and are at </a:t>
            </a:r>
            <a:r>
              <a:rPr lang="es-CL" dirty="0" err="1"/>
              <a:t>increasing</a:t>
            </a:r>
            <a:r>
              <a:rPr lang="es-CL" dirty="0"/>
              <a:t> </a:t>
            </a:r>
            <a:r>
              <a:rPr lang="es-CL" dirty="0" err="1"/>
              <a:t>risk</a:t>
            </a:r>
            <a:r>
              <a:rPr lang="es-CL" dirty="0"/>
              <a:t> </a:t>
            </a:r>
            <a:r>
              <a:rPr lang="es-CL" dirty="0" err="1"/>
              <a:t>from</a:t>
            </a:r>
            <a:r>
              <a:rPr lang="es-CL" dirty="0"/>
              <a:t> </a:t>
            </a:r>
            <a:r>
              <a:rPr lang="es-CL" dirty="0" err="1"/>
              <a:t>earthquakes</a:t>
            </a:r>
            <a:r>
              <a:rPr lang="es-CL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341805" y="3618678"/>
            <a:ext cx="3268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Proxy for Seismic Hazard Increasing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3778" y="2934595"/>
            <a:ext cx="0" cy="914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contenuto 3"/>
          <p:cNvSpPr txBox="1">
            <a:spLocks/>
          </p:cNvSpPr>
          <p:nvPr/>
        </p:nvSpPr>
        <p:spPr>
          <a:xfrm>
            <a:off x="2057400" y="304800"/>
            <a:ext cx="4953000" cy="533400"/>
          </a:xfrm>
        </p:spPr>
        <p:txBody>
          <a:bodyPr/>
          <a:lstStyle>
            <a:lvl1pPr algn="l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</a:defRPr>
            </a:lvl1pPr>
          </a:lstStyle>
          <a:p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Hazard</a:t>
            </a:r>
            <a:r>
              <a:rPr lang="it-IT" dirty="0"/>
              <a:t> </a:t>
            </a:r>
            <a:r>
              <a:rPr lang="it-IT" dirty="0" err="1"/>
              <a:t>Demonstrator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67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t="12313" r="10534" b="14095"/>
          <a:stretch/>
        </p:blipFill>
        <p:spPr>
          <a:xfrm>
            <a:off x="3760" y="1842602"/>
            <a:ext cx="9144000" cy="40786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6019800"/>
            <a:ext cx="8652634" cy="369332"/>
          </a:xfrm>
          <a:prstGeom prst="rect">
            <a:avLst/>
          </a:prstGeom>
          <a:noFill/>
          <a:ln w="19050">
            <a:solidFill>
              <a:schemeClr val="dk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can derive high-resolution DEMs to better map small splays in the city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C73219-C198-0F4A-9C00-BF8E5B3AFA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08400" y="428625"/>
            <a:ext cx="5435600" cy="627063"/>
          </a:xfrm>
        </p:spPr>
        <p:txBody>
          <a:bodyPr/>
          <a:lstStyle/>
          <a:p>
            <a:pPr algn="l"/>
            <a:r>
              <a:rPr lang="en-US" sz="2400" dirty="0">
                <a:latin typeface="+mj-lt"/>
              </a:rPr>
              <a:t>Pleiades Stereo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81000" y="1371600"/>
            <a:ext cx="2460949" cy="1932214"/>
            <a:chOff x="510851" y="2127923"/>
            <a:chExt cx="3803054" cy="2852291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51" y="2127923"/>
              <a:ext cx="3803054" cy="2852291"/>
            </a:xfrm>
            <a:prstGeom prst="rect">
              <a:avLst/>
            </a:prstGeom>
          </p:spPr>
        </p:pic>
        <p:cxnSp>
          <p:nvCxnSpPr>
            <p:cNvPr id="10" name="Straight Connector 5"/>
            <p:cNvCxnSpPr/>
            <p:nvPr/>
          </p:nvCxnSpPr>
          <p:spPr>
            <a:xfrm>
              <a:off x="2721043" y="4459420"/>
              <a:ext cx="1236595" cy="197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890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>
            <a:off x="7059930" y="3733800"/>
            <a:ext cx="411720" cy="331470"/>
          </a:xfrm>
          <a:prstGeom prst="line">
            <a:avLst/>
          </a:prstGeom>
          <a:ln w="19050">
            <a:solidFill>
              <a:srgbClr val="FDC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566177" y="2803153"/>
            <a:ext cx="5259499" cy="10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lvl="1" algn="just" defTabSz="342900">
              <a:lnSpc>
                <a:spcPct val="90000"/>
              </a:lnSpc>
              <a:buClr>
                <a:srgbClr val="0098DB"/>
              </a:buClr>
            </a:pPr>
            <a:endParaRPr lang="en-US" altLang="ja-JP" sz="1050" kern="0">
              <a:solidFill>
                <a:srgbClr val="747678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5" y="6212515"/>
            <a:ext cx="848078" cy="51265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64" y="6156740"/>
            <a:ext cx="622324" cy="520262"/>
          </a:xfrm>
          <a:prstGeom prst="rect">
            <a:avLst/>
          </a:prstGeom>
        </p:spPr>
      </p:pic>
      <p:pic>
        <p:nvPicPr>
          <p:cNvPr id="25" name="Imag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r="24187"/>
          <a:stretch/>
        </p:blipFill>
        <p:spPr bwMode="auto">
          <a:xfrm>
            <a:off x="1022688" y="6132001"/>
            <a:ext cx="738727" cy="5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3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4" y="6149179"/>
            <a:ext cx="1126842" cy="5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53" y="6220626"/>
            <a:ext cx="1024847" cy="413285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10" y="6120089"/>
            <a:ext cx="514858" cy="55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07" y="6087764"/>
            <a:ext cx="577162" cy="61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95" y="6071606"/>
            <a:ext cx="448753" cy="66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33" y="6138492"/>
            <a:ext cx="548499" cy="53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09" y="6149179"/>
            <a:ext cx="777219" cy="55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1817811" y="220940"/>
            <a:ext cx="5540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342900" eaLnBrk="0" hangingPunct="0">
              <a:defRPr/>
            </a:pPr>
            <a:r>
              <a:rPr lang="fr-FR" altLang="en-US" sz="2400" kern="0" dirty="0" err="1">
                <a:solidFill>
                  <a:srgbClr val="FFFFFF"/>
                </a:solidFill>
                <a:ea typeface="ＭＳ Ｐゴシック" pitchFamily="-106" charset="-128"/>
                <a:cs typeface="Tahoma" pitchFamily="-106" charset="0"/>
              </a:rPr>
              <a:t>GeoHazards</a:t>
            </a:r>
            <a:r>
              <a:rPr lang="fr-FR" altLang="en-US" sz="2400" kern="0" dirty="0">
                <a:solidFill>
                  <a:srgbClr val="FFFFFF"/>
                </a:solidFill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fr-FR" altLang="en-US" sz="2400" kern="0" dirty="0" err="1">
                <a:solidFill>
                  <a:srgbClr val="FFFFFF"/>
                </a:solidFill>
                <a:ea typeface="ＭＳ Ｐゴシック" pitchFamily="-106" charset="-128"/>
                <a:cs typeface="Tahoma" pitchFamily="-106" charset="0"/>
              </a:rPr>
              <a:t>Lab</a:t>
            </a:r>
            <a:r>
              <a:rPr lang="fr-FR" altLang="en-US" sz="2400" kern="0" dirty="0">
                <a:solidFill>
                  <a:srgbClr val="FFFFFF"/>
                </a:solidFill>
                <a:ea typeface="ＭＳ Ｐゴシック" pitchFamily="-106" charset="-128"/>
                <a:cs typeface="Tahoma" pitchFamily="-106" charset="0"/>
              </a:rPr>
              <a:t> Initiative 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6030412" y="2015238"/>
            <a:ext cx="3530149" cy="3088892"/>
            <a:chOff x="6225574" y="1876248"/>
            <a:chExt cx="3840126" cy="3112414"/>
          </a:xfrm>
        </p:grpSpPr>
        <p:graphicFrame>
          <p:nvGraphicFramePr>
            <p:cNvPr id="36" name="Diagram 5">
              <a:extLst>
                <a:ext uri="{FF2B5EF4-FFF2-40B4-BE49-F238E27FC236}">
                  <a16:creationId xmlns:a16="http://schemas.microsoft.com/office/drawing/2014/main" id="{C755D94E-A85D-0C4E-8B3B-FDBBF5583D3C}"/>
                </a:ext>
              </a:extLst>
            </p:cNvPr>
            <p:cNvGraphicFramePr/>
            <p:nvPr/>
          </p:nvGraphicFramePr>
          <p:xfrm>
            <a:off x="6225574" y="1876248"/>
            <a:ext cx="3840126" cy="31124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B096AB11-6240-FF44-AC3F-F149F458BD4C}"/>
                </a:ext>
              </a:extLst>
            </p:cNvPr>
            <p:cNvSpPr txBox="1"/>
            <p:nvPr/>
          </p:nvSpPr>
          <p:spPr>
            <a:xfrm>
              <a:off x="6516424" y="3232399"/>
              <a:ext cx="931543" cy="418481"/>
            </a:xfrm>
            <a:prstGeom prst="rect">
              <a:avLst/>
            </a:prstGeom>
            <a:solidFill>
              <a:srgbClr val="FF9A00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rgbClr val="002569"/>
                  </a:solidFill>
                </a:rPr>
                <a:t>CEOS WG Disasters</a:t>
              </a:r>
            </a:p>
          </p:txBody>
        </p:sp>
      </p:grpSp>
      <p:pic>
        <p:nvPicPr>
          <p:cNvPr id="38" name="Picture 13">
            <a:extLst>
              <a:ext uri="{FF2B5EF4-FFF2-40B4-BE49-F238E27FC236}">
                <a16:creationId xmlns:a16="http://schemas.microsoft.com/office/drawing/2014/main" id="{658F94D3-4BA1-D04B-9A54-E46AC614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352" y="6028873"/>
            <a:ext cx="635667" cy="75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0">
            <a:extLst>
              <a:ext uri="{FF2B5EF4-FFF2-40B4-BE49-F238E27FC236}">
                <a16:creationId xmlns:a16="http://schemas.microsoft.com/office/drawing/2014/main" id="{44C3E404-07EC-4A43-ADD1-31ADDAAEDB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54125" y="6220626"/>
            <a:ext cx="1037574" cy="3458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37578" y="1763636"/>
            <a:ext cx="5516526" cy="410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90000"/>
              </a:lnSpc>
              <a:spcAft>
                <a:spcPts val="225"/>
              </a:spcAft>
              <a:buClr>
                <a:srgbClr val="0098DB"/>
              </a:buClr>
            </a:pPr>
            <a:r>
              <a:rPr lang="en-US" altLang="ja-JP" b="1" dirty="0">
                <a:solidFill>
                  <a:srgbClr val="002569"/>
                </a:solidFill>
              </a:rPr>
              <a:t>Geohazards Lab</a:t>
            </a:r>
            <a:r>
              <a:rPr lang="en-US" altLang="ja-JP" dirty="0">
                <a:solidFill>
                  <a:srgbClr val="002569"/>
                </a:solidFill>
              </a:rPr>
              <a:t>:</a:t>
            </a:r>
            <a:endParaRPr lang="en-US" altLang="ja-JP" i="1" dirty="0">
              <a:solidFill>
                <a:srgbClr val="002569"/>
              </a:solidFill>
            </a:endParaRPr>
          </a:p>
          <a:p>
            <a:pPr defTabSz="342900">
              <a:lnSpc>
                <a:spcPct val="90000"/>
              </a:lnSpc>
              <a:spcAft>
                <a:spcPts val="900"/>
              </a:spcAft>
              <a:buClr>
                <a:srgbClr val="0098DB"/>
              </a:buClr>
            </a:pPr>
            <a:r>
              <a:rPr lang="en-US" altLang="ja-JP" dirty="0">
                <a:solidFill>
                  <a:srgbClr val="002569"/>
                </a:solidFill>
              </a:rPr>
              <a:t>A platform with federated resources to provide data access and an online processing and e-collaboration environment to exploit EO data to assess geohazards and their impact</a:t>
            </a:r>
          </a:p>
          <a:p>
            <a:pPr marL="600075" lvl="1" indent="-257175" algn="just" defTabSz="3429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ja-JP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Supports and complements the </a:t>
            </a:r>
            <a:r>
              <a:rPr lang="en-US" altLang="ja-JP" b="1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CEOS WG Disasters activities </a:t>
            </a:r>
            <a:r>
              <a:rPr lang="en-US" altLang="ja-JP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(on-going pilots, follow-on activities and the RO),</a:t>
            </a:r>
            <a:r>
              <a:rPr lang="en-US" altLang="ja-JP" b="1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GSNL</a:t>
            </a:r>
            <a:r>
              <a:rPr lang="en-US" altLang="ja-JP" i="1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, </a:t>
            </a:r>
            <a:r>
              <a:rPr lang="en-US" altLang="ja-JP" b="1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GEODARMA </a:t>
            </a:r>
            <a:r>
              <a:rPr lang="en-US" altLang="ja-JP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and users from the broader </a:t>
            </a:r>
            <a:r>
              <a:rPr lang="en-US" altLang="ja-JP" kern="0" dirty="0" err="1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geohazards</a:t>
            </a:r>
            <a:r>
              <a:rPr lang="en-US" altLang="ja-JP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en-US" altLang="ja-JP" kern="0" dirty="0" smtClean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community</a:t>
            </a:r>
            <a:endParaRPr lang="en-US" altLang="ja-JP" b="1" kern="0" dirty="0">
              <a:solidFill>
                <a:srgbClr val="00206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600075" lvl="1" indent="-257175" algn="just" defTabSz="3429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Maximize use of EO techniques and cloud processing by the EO expert community</a:t>
            </a:r>
          </a:p>
          <a:p>
            <a:pPr marL="600075" lvl="1" indent="-257175" algn="just" defTabSz="342900">
              <a:lnSpc>
                <a:spcPct val="90000"/>
              </a:lnSpc>
              <a:spcAft>
                <a:spcPts val="45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kern="0" dirty="0">
                <a:solidFill>
                  <a:srgbClr val="00206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Achieve acceptance of EO products by the non-EO scientific community and decision makers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918960" y="2472690"/>
            <a:ext cx="202492" cy="777240"/>
          </a:xfrm>
          <a:prstGeom prst="line">
            <a:avLst/>
          </a:prstGeom>
          <a:ln w="19050">
            <a:solidFill>
              <a:srgbClr val="FDC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071360" y="3013710"/>
            <a:ext cx="259080" cy="347430"/>
          </a:xfrm>
          <a:prstGeom prst="line">
            <a:avLst/>
          </a:prstGeom>
          <a:ln w="19050">
            <a:solidFill>
              <a:srgbClr val="FDC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858000" y="3835306"/>
            <a:ext cx="403860" cy="770985"/>
          </a:xfrm>
          <a:prstGeom prst="line">
            <a:avLst/>
          </a:prstGeom>
          <a:ln w="19050">
            <a:solidFill>
              <a:srgbClr val="FDC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200900" y="3568799"/>
            <a:ext cx="350520" cy="0"/>
          </a:xfrm>
          <a:prstGeom prst="line">
            <a:avLst/>
          </a:prstGeom>
          <a:ln w="19050">
            <a:solidFill>
              <a:srgbClr val="FDC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4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29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Geohazard</a:t>
            </a:r>
            <a:r>
              <a:rPr lang="en-US" dirty="0" smtClean="0"/>
              <a:t> Exploitation Platform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98568" y="5825882"/>
            <a:ext cx="8228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+mj-lt"/>
              </a:rPr>
              <a:t>Support CEOS WG Disasters initiatives with </a:t>
            </a:r>
            <a:r>
              <a:rPr lang="en-US" dirty="0" smtClean="0">
                <a:latin typeface="+mj-lt"/>
              </a:rPr>
              <a:t>data storage, data access,  hosting processing and on line tools.</a:t>
            </a:r>
          </a:p>
        </p:txBody>
      </p:sp>
      <p:pic>
        <p:nvPicPr>
          <p:cNvPr id="10" name="Image 1"/>
          <p:cNvPicPr>
            <a:picLocks noChangeAspect="1"/>
          </p:cNvPicPr>
          <p:nvPr/>
        </p:nvPicPr>
        <p:blipFill rotWithShape="1">
          <a:blip r:embed="rId2"/>
          <a:srcRect l="605" t="7963" r="28788" b="1111"/>
          <a:stretch/>
        </p:blipFill>
        <p:spPr>
          <a:xfrm>
            <a:off x="31214" y="1219200"/>
            <a:ext cx="5139009" cy="4315950"/>
          </a:xfrm>
          <a:prstGeom prst="rect">
            <a:avLst/>
          </a:prstGeom>
        </p:spPr>
      </p:pic>
      <p:pic>
        <p:nvPicPr>
          <p:cNvPr id="11" name="Image 2"/>
          <p:cNvPicPr>
            <a:picLocks noChangeAspect="1"/>
          </p:cNvPicPr>
          <p:nvPr/>
        </p:nvPicPr>
        <p:blipFill rotWithShape="1">
          <a:blip r:embed="rId3"/>
          <a:srcRect l="71975" t="12376" r="1208" b="1112"/>
          <a:stretch/>
        </p:blipFill>
        <p:spPr>
          <a:xfrm>
            <a:off x="6989066" y="1759899"/>
            <a:ext cx="1790459" cy="3766988"/>
          </a:xfrm>
          <a:prstGeom prst="rect">
            <a:avLst/>
          </a:prstGeom>
        </p:spPr>
      </p:pic>
      <p:pic>
        <p:nvPicPr>
          <p:cNvPr id="12" name="Image 5"/>
          <p:cNvPicPr>
            <a:picLocks noChangeAspect="1"/>
          </p:cNvPicPr>
          <p:nvPr/>
        </p:nvPicPr>
        <p:blipFill rotWithShape="1">
          <a:blip r:embed="rId2"/>
          <a:srcRect l="71365" t="7963" r="1086" b="1111"/>
          <a:stretch/>
        </p:blipFill>
        <p:spPr>
          <a:xfrm>
            <a:off x="5066609" y="1600199"/>
            <a:ext cx="1824237" cy="392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63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WG Disasters … at a glance</a:t>
            </a:r>
            <a:endParaRPr lang="en-US" dirty="0"/>
          </a:p>
        </p:txBody>
      </p:sp>
      <p:sp>
        <p:nvSpPr>
          <p:cNvPr id="7" name="Rettangolo arrotondato 6"/>
          <p:cNvSpPr/>
          <p:nvPr/>
        </p:nvSpPr>
        <p:spPr>
          <a:xfrm>
            <a:off x="604519" y="134639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400" dirty="0" smtClean="0">
                <a:latin typeface="+mj-lt"/>
              </a:rPr>
              <a:t>GEO </a:t>
            </a:r>
            <a:r>
              <a:rPr lang="en-US" sz="2400" dirty="0" smtClean="0">
                <a:latin typeface="+mj-lt"/>
              </a:rPr>
              <a:t>Initiatives</a:t>
            </a:r>
            <a:endParaRPr lang="en-US" sz="2400" dirty="0">
              <a:latin typeface="+mj-lt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15868" y="274080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400" dirty="0" smtClean="0">
                <a:latin typeface="+mj-lt"/>
              </a:rPr>
              <a:t>CEOS DRM Observation Strategy</a:t>
            </a:r>
            <a:endParaRPr lang="en-US" sz="2400" dirty="0">
              <a:latin typeface="+mj-lt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683868" y="1979494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GEODARMA</a:t>
            </a:r>
            <a:endParaRPr lang="it-IT" sz="2200" dirty="0">
              <a:latin typeface="+mj-lt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604519" y="3396768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Volcano Demonstrator</a:t>
            </a:r>
            <a:endParaRPr lang="en-US" sz="2200" dirty="0">
              <a:latin typeface="+mj-lt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685489" y="3389383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Seismic Hazard Demonstrator</a:t>
            </a:r>
            <a:endParaRPr lang="en-US" sz="2200" dirty="0">
              <a:latin typeface="+mj-lt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19127" y="40362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Recovery Observatory</a:t>
            </a:r>
            <a:endParaRPr lang="en-US" sz="2200" dirty="0">
              <a:latin typeface="+mj-lt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4685489" y="40362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smtClean="0">
                <a:latin typeface="+mj-lt"/>
              </a:rPr>
              <a:t>Landslide Pilot</a:t>
            </a:r>
            <a:endParaRPr lang="en-US" sz="2200" dirty="0">
              <a:latin typeface="+mj-lt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30476" y="5484000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200" dirty="0" err="1" smtClean="0">
                <a:latin typeface="+mj-lt"/>
              </a:rPr>
              <a:t>GeoHazards</a:t>
            </a:r>
            <a:r>
              <a:rPr lang="en-US" sz="2200" dirty="0" smtClean="0">
                <a:latin typeface="+mj-lt"/>
              </a:rPr>
              <a:t> Lab</a:t>
            </a:r>
            <a:endParaRPr lang="en-US" sz="2200" dirty="0">
              <a:latin typeface="+mj-lt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615868" y="4800600"/>
            <a:ext cx="8136000" cy="612000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400" dirty="0" smtClean="0">
                <a:latin typeface="+mj-lt"/>
              </a:rPr>
              <a:t>Cross-Cutting Activities</a:t>
            </a:r>
            <a:endParaRPr lang="en-US" sz="2400" dirty="0">
              <a:latin typeface="+mj-lt"/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619127" y="1984577"/>
            <a:ext cx="4068000" cy="6120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it-IT" sz="2200" dirty="0" smtClean="0">
                <a:latin typeface="+mj-lt"/>
              </a:rPr>
              <a:t>GSNL</a:t>
            </a:r>
            <a:endParaRPr lang="it-IT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2474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30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153400" cy="4724400"/>
          </a:xfrm>
        </p:spPr>
        <p:txBody>
          <a:bodyPr/>
          <a:lstStyle/>
          <a:p>
            <a:r>
              <a:rPr lang="en-US" sz="1800" dirty="0"/>
              <a:t>GEO/LEO participants and members of the </a:t>
            </a:r>
            <a:r>
              <a:rPr lang="en-US" sz="1800" dirty="0" err="1"/>
              <a:t>WGDisasters</a:t>
            </a:r>
            <a:r>
              <a:rPr lang="en-US" sz="1800" dirty="0"/>
              <a:t> team have met virtually in a series of conference calls following the last SIT gathering in Miami – emphasis in discussions have been on how to explore integration of SAR as a LEO contribution.</a:t>
            </a:r>
          </a:p>
          <a:p>
            <a:r>
              <a:rPr lang="en-US" sz="1800" dirty="0"/>
              <a:t>GEO/LEO and WGDisasters see opportunities for collaboration:</a:t>
            </a:r>
          </a:p>
          <a:p>
            <a:pPr lvl="1"/>
            <a:r>
              <a:rPr lang="en-US" sz="1800" dirty="0"/>
              <a:t>Identify a small number of impactful flood events with known, rich volumes of GEO/LEO and complementary SAR data</a:t>
            </a:r>
          </a:p>
          <a:p>
            <a:pPr lvl="1"/>
            <a:r>
              <a:rPr lang="en-US" sz="1800" dirty="0"/>
              <a:t>Identify additional past cases and new, unfolding cases emphasizing availability of multi-frequency and new SAR missions</a:t>
            </a:r>
          </a:p>
          <a:p>
            <a:r>
              <a:rPr lang="en-US" sz="1800" dirty="0"/>
              <a:t>Bring together GEO/LEO optical and additional SAR maps to explore practices for combining their information.</a:t>
            </a:r>
          </a:p>
          <a:p>
            <a:pPr lvl="1"/>
            <a:r>
              <a:rPr lang="en-US" sz="1800" dirty="0"/>
              <a:t>Leverage ongoing work in the community to infer </a:t>
            </a:r>
            <a:r>
              <a:rPr lang="en-US" sz="1800" i="1" dirty="0"/>
              <a:t>water depth</a:t>
            </a:r>
            <a:r>
              <a:rPr lang="en-US" sz="1800" dirty="0"/>
              <a:t> from extent mapping to improve mapping of </a:t>
            </a:r>
            <a:r>
              <a:rPr lang="en-US" sz="1800" dirty="0" smtClean="0"/>
              <a:t>impacts</a:t>
            </a:r>
          </a:p>
          <a:p>
            <a:r>
              <a:rPr lang="en-US" sz="1800" dirty="0" smtClean="0"/>
              <a:t>Explore integration opportunities with CEOS ARD Strategy, Data Cube, WGISS and WGCapD efforts.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81000"/>
            <a:ext cx="4953000" cy="533400"/>
          </a:xfrm>
        </p:spPr>
        <p:txBody>
          <a:bodyPr/>
          <a:lstStyle/>
          <a:p>
            <a:r>
              <a:rPr lang="en-US" dirty="0"/>
              <a:t>GEO / LEO </a:t>
            </a:r>
            <a:r>
              <a:rPr lang="en-US" dirty="0" smtClean="0"/>
              <a:t>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78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31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2019 Meetings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90196" y="1454209"/>
            <a:ext cx="36016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it-IT" dirty="0" err="1"/>
              <a:t>Harokopio</a:t>
            </a:r>
            <a:r>
              <a:rPr lang="it-IT" dirty="0"/>
              <a:t> </a:t>
            </a:r>
            <a:r>
              <a:rPr lang="it-IT" dirty="0" err="1"/>
              <a:t>University</a:t>
            </a:r>
            <a:r>
              <a:rPr lang="it-IT" dirty="0"/>
              <a:t> </a:t>
            </a:r>
            <a:r>
              <a:rPr lang="it-IT" dirty="0" smtClean="0"/>
              <a:t>Athens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</a:t>
            </a:r>
          </a:p>
          <a:p>
            <a:pPr algn="l" rtl="0" latinLnBrk="1" hangingPunct="0"/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Athens, </a:t>
            </a:r>
            <a:r>
              <a:rPr lang="it-IT" dirty="0" smtClean="0"/>
              <a:t>March 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2019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1030" y="5638800"/>
            <a:ext cx="40386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University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of Iceland,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Reykjavik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</a:t>
            </a:r>
          </a:p>
          <a:p>
            <a:pPr algn="l" rtl="0" latinLnBrk="1" hangingPunct="0"/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September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2019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026" name="Picture 2" descr="98395345-5862-419b-9739-db06f7f6ae01@eurprd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4" y="2379677"/>
            <a:ext cx="4345498" cy="325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45f0428b-a678-40f4-981d-e3e76be855b3@eurprd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87" y="4117009"/>
            <a:ext cx="3599568" cy="26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11" y="1175070"/>
            <a:ext cx="4556589" cy="34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11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32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r>
              <a:rPr lang="en-GB" sz="1800" dirty="0" smtClean="0"/>
              <a:t>WG Disasters </a:t>
            </a:r>
            <a:r>
              <a:rPr lang="en-GB" sz="1800" dirty="0" err="1" smtClean="0"/>
              <a:t>ToR</a:t>
            </a:r>
            <a:r>
              <a:rPr lang="en-GB" sz="1800" dirty="0" smtClean="0"/>
              <a:t>, approved at Plenary 2013</a:t>
            </a:r>
          </a:p>
          <a:p>
            <a:r>
              <a:rPr lang="en-GB" sz="1800" dirty="0" smtClean="0"/>
              <a:t>WG Disasters review of the </a:t>
            </a:r>
            <a:r>
              <a:rPr lang="en-GB" sz="1800" dirty="0" err="1" smtClean="0"/>
              <a:t>ToR</a:t>
            </a:r>
            <a:r>
              <a:rPr lang="en-GB" sz="1800" dirty="0" smtClean="0"/>
              <a:t> in 2019 on the basis of new Sendai Strategy</a:t>
            </a:r>
          </a:p>
          <a:p>
            <a:r>
              <a:rPr lang="en-GB" sz="1800" dirty="0" smtClean="0"/>
              <a:t>Updated </a:t>
            </a:r>
            <a:r>
              <a:rPr lang="en-GB" sz="1800" dirty="0" err="1" smtClean="0"/>
              <a:t>ToR</a:t>
            </a:r>
            <a:r>
              <a:rPr lang="en-GB" sz="1800" dirty="0" smtClean="0"/>
              <a:t> shared with the SEC in July, presented at the SIT TW in September</a:t>
            </a:r>
          </a:p>
          <a:p>
            <a:pPr lvl="1"/>
            <a:r>
              <a:rPr lang="en-GB" sz="1800" dirty="0" smtClean="0"/>
              <a:t>new high-level objectives, reference to the Sendai Framework for DRR and in particular to </a:t>
            </a:r>
            <a:r>
              <a:rPr lang="en-GB" sz="1800" dirty="0" err="1" smtClean="0"/>
              <a:t>Prority</a:t>
            </a:r>
            <a:r>
              <a:rPr lang="en-GB" sz="1800" dirty="0" smtClean="0"/>
              <a:t> 1, Understanding Risk</a:t>
            </a:r>
          </a:p>
          <a:p>
            <a:pPr lvl="1"/>
            <a:r>
              <a:rPr lang="en-US" sz="1800" dirty="0"/>
              <a:t>Emphasis</a:t>
            </a:r>
            <a:r>
              <a:rPr lang="en-GB" sz="1800" dirty="0" smtClean="0"/>
              <a:t> on</a:t>
            </a:r>
          </a:p>
          <a:p>
            <a:pPr lvl="2"/>
            <a:r>
              <a:rPr lang="en-GB" sz="1800" dirty="0" smtClean="0"/>
              <a:t>Risk (hazard, exposure, vulnerability) </a:t>
            </a:r>
          </a:p>
          <a:p>
            <a:pPr lvl="2"/>
            <a:r>
              <a:rPr lang="en-GB" sz="1800" dirty="0" smtClean="0"/>
              <a:t>Full </a:t>
            </a:r>
            <a:r>
              <a:rPr lang="en-GB" sz="1800" dirty="0"/>
              <a:t>cycle </a:t>
            </a:r>
            <a:r>
              <a:rPr lang="en-GB" sz="1800" dirty="0" smtClean="0"/>
              <a:t>of </a:t>
            </a:r>
            <a:r>
              <a:rPr lang="en-GB" sz="1800" dirty="0"/>
              <a:t>DRM, </a:t>
            </a:r>
            <a:endParaRPr lang="en-GB" sz="1800" dirty="0" smtClean="0"/>
          </a:p>
          <a:p>
            <a:pPr lvl="2"/>
            <a:r>
              <a:rPr lang="en-GB" sz="1800" dirty="0" smtClean="0"/>
              <a:t>Multiple </a:t>
            </a:r>
            <a:r>
              <a:rPr lang="en-GB" sz="1800" dirty="0"/>
              <a:t>hazards </a:t>
            </a:r>
            <a:r>
              <a:rPr lang="en-GB" sz="1800" dirty="0" smtClean="0"/>
              <a:t>type</a:t>
            </a:r>
            <a:endParaRPr lang="en-GB" sz="1800" dirty="0"/>
          </a:p>
          <a:p>
            <a:pPr lvl="2"/>
            <a:r>
              <a:rPr lang="en-GB" sz="1800" dirty="0" smtClean="0"/>
              <a:t>User driven approach</a:t>
            </a:r>
          </a:p>
          <a:p>
            <a:pPr lvl="1"/>
            <a:r>
              <a:rPr lang="en-GB" sz="1800" dirty="0" smtClean="0"/>
              <a:t>Identification of a sub group, the Data Coordination Team  (DCT), responsible to coordinate the response to data request for disaster related activities</a:t>
            </a:r>
            <a:endParaRPr lang="en-US" sz="1800" b="1" i="1" u="sng" dirty="0" smtClean="0"/>
          </a:p>
          <a:p>
            <a:r>
              <a:rPr lang="en-US" sz="1800" b="1" i="1" u="sng" dirty="0" smtClean="0"/>
              <a:t>Request </a:t>
            </a:r>
            <a:r>
              <a:rPr lang="en-US" sz="1800" b="1" i="1" u="sng" dirty="0"/>
              <a:t>for endorsement </a:t>
            </a:r>
            <a:r>
              <a:rPr lang="en-US" sz="1800" b="1" i="1" u="sng" dirty="0" smtClean="0"/>
              <a:t>at CEOS Plenary 2019</a:t>
            </a:r>
            <a:endParaRPr lang="en-US" sz="1800" b="1" i="1" u="sng" dirty="0"/>
          </a:p>
          <a:p>
            <a:endParaRPr lang="en-GB" sz="1800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err="1" smtClean="0"/>
              <a:t>Term</a:t>
            </a:r>
            <a:r>
              <a:rPr lang="it-IT" dirty="0" smtClean="0"/>
              <a:t> of Reference - </a:t>
            </a:r>
            <a:r>
              <a:rPr lang="it-IT" dirty="0" err="1" smtClean="0"/>
              <a:t>Endorsement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1248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33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077200" cy="3733800"/>
          </a:xfrm>
        </p:spPr>
        <p:txBody>
          <a:bodyPr/>
          <a:lstStyle/>
          <a:p>
            <a:pPr marL="0" indent="0">
              <a:buNone/>
            </a:pPr>
            <a:r>
              <a:rPr lang="en-US" b="1" i="1" u="sng" dirty="0"/>
              <a:t>Working Group Vice Chair Nomination</a:t>
            </a:r>
          </a:p>
          <a:p>
            <a:r>
              <a:rPr lang="en-US" dirty="0"/>
              <a:t>Current Chair term terminates with </a:t>
            </a:r>
            <a:br>
              <a:rPr lang="en-US" dirty="0"/>
            </a:br>
            <a:r>
              <a:rPr lang="en-US" dirty="0" smtClean="0"/>
              <a:t>CEOS </a:t>
            </a:r>
            <a:r>
              <a:rPr lang="en-US" dirty="0"/>
              <a:t>plenary </a:t>
            </a:r>
            <a:r>
              <a:rPr lang="en-US" dirty="0" smtClean="0"/>
              <a:t>2019</a:t>
            </a:r>
            <a:endParaRPr lang="en-US" dirty="0"/>
          </a:p>
          <a:p>
            <a:r>
              <a:rPr lang="en-US" dirty="0"/>
              <a:t>Need of Vice Chair </a:t>
            </a:r>
            <a:r>
              <a:rPr lang="en-US" dirty="0" smtClean="0"/>
              <a:t>nomination</a:t>
            </a:r>
            <a:endParaRPr lang="en-US" dirty="0"/>
          </a:p>
          <a:p>
            <a:r>
              <a:rPr lang="en-US" dirty="0"/>
              <a:t>Candidate: Pierric </a:t>
            </a:r>
            <a:r>
              <a:rPr lang="en-US" dirty="0" smtClean="0"/>
              <a:t>Ferrier /CNES</a:t>
            </a:r>
          </a:p>
          <a:p>
            <a:pPr lvl="1"/>
            <a:r>
              <a:rPr lang="en-US" dirty="0"/>
              <a:t>Currently in charge of the Space and Risk /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Disaster </a:t>
            </a:r>
            <a:r>
              <a:rPr lang="en-US" dirty="0"/>
              <a:t>thematic at CNES since </a:t>
            </a:r>
            <a:r>
              <a:rPr lang="en-US" dirty="0" smtClean="0"/>
              <a:t>Mid-2018</a:t>
            </a:r>
          </a:p>
          <a:p>
            <a:pPr lvl="1"/>
            <a:r>
              <a:rPr lang="en-US" dirty="0" smtClean="0"/>
              <a:t>Previously</a:t>
            </a:r>
            <a:r>
              <a:rPr lang="en-US" dirty="0"/>
              <a:t>: Satellite project </a:t>
            </a:r>
            <a:r>
              <a:rPr lang="en-US" dirty="0" smtClean="0"/>
              <a:t>Manager </a:t>
            </a:r>
            <a:r>
              <a:rPr lang="en-US" dirty="0"/>
              <a:t>for </a:t>
            </a:r>
            <a:r>
              <a:rPr lang="en-US" dirty="0" err="1"/>
              <a:t>Venµs</a:t>
            </a:r>
            <a:r>
              <a:rPr lang="en-US" dirty="0"/>
              <a:t>: an Earth observation mission combining high resolution, spectral richness and frequent revisit time. </a:t>
            </a:r>
            <a:endParaRPr lang="en-US" dirty="0" smtClean="0"/>
          </a:p>
          <a:p>
            <a:r>
              <a:rPr lang="en-US" dirty="0" smtClean="0"/>
              <a:t>CEOS </a:t>
            </a:r>
            <a:r>
              <a:rPr lang="en-US" dirty="0" err="1" smtClean="0"/>
              <a:t>WGDisasters</a:t>
            </a:r>
            <a:r>
              <a:rPr lang="en-US" dirty="0" smtClean="0"/>
              <a:t> recommends </a:t>
            </a:r>
            <a:r>
              <a:rPr lang="en-US" dirty="0"/>
              <a:t>the nomination of Dr F</a:t>
            </a:r>
            <a:r>
              <a:rPr lang="en-US" dirty="0" smtClean="0"/>
              <a:t>errier</a:t>
            </a:r>
            <a:endParaRPr lang="en-US" dirty="0"/>
          </a:p>
          <a:p>
            <a:pPr marL="0" indent="0">
              <a:buNone/>
            </a:pPr>
            <a:endParaRPr lang="en-US" b="1" i="1" u="sng" dirty="0" smtClean="0"/>
          </a:p>
          <a:p>
            <a:pPr marL="0" indent="0">
              <a:buNone/>
            </a:pPr>
            <a:r>
              <a:rPr lang="en-US" b="1" i="1" u="sng" dirty="0" smtClean="0"/>
              <a:t>Request </a:t>
            </a:r>
            <a:r>
              <a:rPr lang="en-US" b="1" i="1" u="sng" dirty="0"/>
              <a:t>for endorsement of Dr </a:t>
            </a:r>
            <a:r>
              <a:rPr lang="en-US" b="1" i="1" u="sng" dirty="0" smtClean="0"/>
              <a:t>Ferrier </a:t>
            </a:r>
            <a:r>
              <a:rPr lang="en-US" b="1" i="1" u="sng" dirty="0"/>
              <a:t>as incoming Vice-Chair </a:t>
            </a:r>
            <a:r>
              <a:rPr lang="en-US" b="1" i="1" u="sng" dirty="0" smtClean="0"/>
              <a:t>2019-2021</a:t>
            </a:r>
            <a:endParaRPr lang="en-US" b="1" i="1" u="sng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10200" cy="533400"/>
          </a:xfrm>
        </p:spPr>
        <p:txBody>
          <a:bodyPr/>
          <a:lstStyle/>
          <a:p>
            <a:r>
              <a:rPr lang="en-US" dirty="0" smtClean="0"/>
              <a:t>Vice </a:t>
            </a:r>
            <a:r>
              <a:rPr lang="en-US" dirty="0"/>
              <a:t>Chair </a:t>
            </a:r>
            <a:r>
              <a:rPr lang="en-US" dirty="0" smtClean="0"/>
              <a:t>Nomination - Endorsement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7" y="1295400"/>
            <a:ext cx="2580888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8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34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7200" y="1524000"/>
            <a:ext cx="48006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New </a:t>
            </a:r>
            <a:r>
              <a:rPr lang="en-US" dirty="0" smtClean="0"/>
              <a:t>WG Disasters Chair </a:t>
            </a:r>
            <a:endParaRPr lang="en-US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David Green – NASA</a:t>
            </a:r>
          </a:p>
          <a:p>
            <a:pPr marL="0" indent="0" algn="ctr">
              <a:buNone/>
            </a:pPr>
            <a:r>
              <a:rPr lang="en-US" dirty="0"/>
              <a:t>Disasters Program </a:t>
            </a:r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Chairmanship handover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51" y="1511969"/>
            <a:ext cx="2679032" cy="267903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0724"/>
            <a:ext cx="3106296" cy="10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43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52"/>
            <a:ext cx="9119517" cy="683963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35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451104" y="1600199"/>
            <a:ext cx="8153400" cy="472440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THANK YOU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57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257800" cy="533400"/>
          </a:xfrm>
        </p:spPr>
        <p:txBody>
          <a:bodyPr/>
          <a:lstStyle/>
          <a:p>
            <a:r>
              <a:rPr lang="it-IT" dirty="0" err="1" smtClean="0"/>
              <a:t>Supersite</a:t>
            </a:r>
            <a:r>
              <a:rPr lang="it-IT" dirty="0" smtClean="0"/>
              <a:t> network in 2019 – 11 </a:t>
            </a:r>
            <a:r>
              <a:rPr lang="it-IT" dirty="0" err="1" smtClean="0"/>
              <a:t>sites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" y="1154910"/>
            <a:ext cx="8886825" cy="471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735846" y="5795040"/>
            <a:ext cx="3279566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sz="1100" kern="1200" dirty="0">
                <a:solidFill>
                  <a:schemeClr val="tx2"/>
                </a:solidFill>
                <a:latin typeface="+mj-lt"/>
              </a:rPr>
              <a:t>Courtesy of Stefano Salvi (INGV)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sz="1100" kern="1200" dirty="0">
                <a:solidFill>
                  <a:schemeClr val="tx2"/>
                </a:solidFill>
                <a:latin typeface="+mj-lt"/>
              </a:rPr>
              <a:t>Chair of the Supersites Advisory </a:t>
            </a:r>
            <a:r>
              <a:rPr lang="en-US" sz="1100" kern="1200" dirty="0" smtClean="0">
                <a:solidFill>
                  <a:schemeClr val="tx2"/>
                </a:solidFill>
                <a:latin typeface="+mj-lt"/>
              </a:rPr>
              <a:t>Committee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lang="en-US" sz="1100" kern="12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128587" y="5797680"/>
            <a:ext cx="5607259" cy="679320"/>
            <a:chOff x="449494" y="228600"/>
            <a:chExt cx="8237306" cy="1066800"/>
          </a:xfrm>
        </p:grpSpPr>
        <p:pic>
          <p:nvPicPr>
            <p:cNvPr id="8" name="Picture 2" descr="http://supersites.earthobservations.org/Supersites_website_banner_new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94" y="228600"/>
              <a:ext cx="8237306" cy="1066800"/>
            </a:xfrm>
            <a:prstGeom prst="rect">
              <a:avLst/>
            </a:prstGeom>
            <a:noFill/>
          </p:spPr>
        </p:pic>
        <p:pic>
          <p:nvPicPr>
            <p:cNvPr id="9" name="Immagine 8" descr="GSNL-NEW-logo_titl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79226" y="228600"/>
              <a:ext cx="2531374" cy="1059180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5334000" y="3048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26902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981200" y="353992"/>
            <a:ext cx="9220200" cy="56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 smtClean="0"/>
              <a:t>Wolf </a:t>
            </a:r>
            <a:r>
              <a:rPr lang="en-US" dirty="0"/>
              <a:t>volcano, Galapagos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1000" y="1371600"/>
            <a:ext cx="838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There are not GPS or </a:t>
            </a:r>
            <a:r>
              <a:rPr lang="en-US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tiltmeters</a:t>
            </a: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in the volcano, so </a:t>
            </a:r>
            <a:r>
              <a:rPr lang="en-US" u="sng" dirty="0" err="1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InSAR</a:t>
            </a:r>
            <a:r>
              <a:rPr lang="en-US" u="sng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 is the only tool to monitor patterns of deformation</a:t>
            </a:r>
            <a:r>
              <a:rPr lang="en-US" dirty="0">
                <a:latin typeface="+mj-lt"/>
                <a:ea typeface="Arial Bold"/>
                <a:cs typeface="Arial" panose="020B0604020202020204" pitchFamily="34" charset="0"/>
                <a:sym typeface="Arial Bold"/>
              </a:rPr>
              <a:t>. Sentinel 1 data. Inflation up to 70 mm between December 2016 and August 2019 is visible in the caldera. </a:t>
            </a:r>
          </a:p>
          <a:p>
            <a:pPr algn="just">
              <a:spcBef>
                <a:spcPts val="600"/>
              </a:spcBef>
            </a:pPr>
            <a:endParaRPr lang="en-US" dirty="0">
              <a:latin typeface="Calibri" pitchFamily="34" charset="0"/>
            </a:endParaRPr>
          </a:p>
          <a:p>
            <a:pPr algn="just">
              <a:spcBef>
                <a:spcPts val="600"/>
              </a:spcBef>
            </a:pPr>
            <a:endParaRPr lang="it-IT" dirty="0">
              <a:latin typeface="Calibri" pitchFamily="34" charset="0"/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 cstate="print"/>
          <a:srcRect r="-1082"/>
          <a:stretch/>
        </p:blipFill>
        <p:spPr>
          <a:xfrm>
            <a:off x="4750766" y="5093854"/>
            <a:ext cx="3805805" cy="172559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62000" y="5087369"/>
            <a:ext cx="3810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00"/>
              </a:spcBef>
              <a:buSzPct val="100000"/>
            </a:pPr>
            <a:r>
              <a:rPr lang="en-US" sz="1100" dirty="0">
                <a:latin typeface="+mj-lt"/>
                <a:ea typeface="Arial Bold"/>
                <a:cs typeface="Arial" panose="020B0604020202020204" pitchFamily="34" charset="0"/>
              </a:rPr>
              <a:t>Displacement in LOS </a:t>
            </a:r>
            <a:r>
              <a:rPr lang="en-US" sz="1100" dirty="0" err="1">
                <a:latin typeface="+mj-lt"/>
                <a:ea typeface="Arial Bold"/>
                <a:cs typeface="Arial" panose="020B0604020202020204" pitchFamily="34" charset="0"/>
              </a:rPr>
              <a:t>interferogram</a:t>
            </a:r>
            <a:r>
              <a:rPr lang="en-US" sz="1100" dirty="0">
                <a:latin typeface="+mj-lt"/>
                <a:ea typeface="Arial Bold"/>
                <a:cs typeface="Arial" panose="020B0604020202020204" pitchFamily="34" charset="0"/>
              </a:rPr>
              <a:t> in the Wolf volcano between December 2016 and August 2019 (S. </a:t>
            </a:r>
            <a:r>
              <a:rPr lang="en-US" sz="1100" dirty="0" err="1">
                <a:latin typeface="+mj-lt"/>
                <a:ea typeface="Arial Bold"/>
                <a:cs typeface="Arial" panose="020B0604020202020204" pitchFamily="34" charset="0"/>
              </a:rPr>
              <a:t>Aguaiza</a:t>
            </a:r>
            <a:r>
              <a:rPr lang="en-US" sz="1100" dirty="0">
                <a:latin typeface="+mj-lt"/>
                <a:ea typeface="Arial Bold"/>
                <a:cs typeface="Arial" panose="020B0604020202020204" pitchFamily="34" charset="0"/>
              </a:rPr>
              <a:t> – IGEPN).</a:t>
            </a:r>
            <a:endParaRPr lang="it-IT" sz="1100" dirty="0">
              <a:latin typeface="+mj-lt"/>
              <a:ea typeface="Arial Bold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766" y="2386277"/>
            <a:ext cx="3891211" cy="2589424"/>
          </a:xfrm>
          <a:prstGeom prst="rect">
            <a:avLst/>
          </a:prstGeom>
        </p:spPr>
      </p:pic>
      <p:pic>
        <p:nvPicPr>
          <p:cNvPr id="10" name="Imagen 3"/>
          <p:cNvPicPr>
            <a:picLocks noChangeAspect="1"/>
          </p:cNvPicPr>
          <p:nvPr/>
        </p:nvPicPr>
        <p:blipFill rotWithShape="1">
          <a:blip r:embed="rId5" cstate="print"/>
          <a:srcRect l="25135" t="24375" r="26976" b="17053"/>
          <a:stretch/>
        </p:blipFill>
        <p:spPr>
          <a:xfrm>
            <a:off x="827494" y="2386277"/>
            <a:ext cx="3787169" cy="2604175"/>
          </a:xfrm>
          <a:prstGeom prst="rect">
            <a:avLst/>
          </a:prstGeom>
        </p:spPr>
      </p:pic>
      <p:sp>
        <p:nvSpPr>
          <p:cNvPr id="12" name="CuadroTexto 4"/>
          <p:cNvSpPr txBox="1"/>
          <p:nvPr/>
        </p:nvSpPr>
        <p:spPr>
          <a:xfrm>
            <a:off x="827495" y="6376344"/>
            <a:ext cx="3821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100" dirty="0" smtClean="0"/>
              <a:t>Displacement in LOS in [mm] in the profile North-South of the caldera of Wolf volcano </a:t>
            </a:r>
            <a:r>
              <a:rPr lang="en-US" sz="1100" dirty="0">
                <a:ea typeface="Arial Bold"/>
                <a:cs typeface="Arial" panose="020B0604020202020204" pitchFamily="34" charset="0"/>
              </a:rPr>
              <a:t>(S. </a:t>
            </a:r>
            <a:r>
              <a:rPr lang="en-US" sz="1100" dirty="0" err="1">
                <a:ea typeface="Arial Bold"/>
                <a:cs typeface="Arial" panose="020B0604020202020204" pitchFamily="34" charset="0"/>
              </a:rPr>
              <a:t>Aguaiza</a:t>
            </a:r>
            <a:r>
              <a:rPr lang="en-US" sz="1100" dirty="0">
                <a:ea typeface="Arial Bold"/>
                <a:cs typeface="Arial" panose="020B0604020202020204" pitchFamily="34" charset="0"/>
              </a:rPr>
              <a:t> – IGEPN</a:t>
            </a:r>
            <a:r>
              <a:rPr lang="en-US" sz="1100" dirty="0" smtClean="0">
                <a:ea typeface="Arial Bold"/>
                <a:cs typeface="Arial" panose="020B0604020202020204" pitchFamily="34" charset="0"/>
              </a:rPr>
              <a:t>)</a:t>
            </a:r>
            <a:r>
              <a:rPr lang="en-AU" sz="1100" dirty="0" smtClean="0"/>
              <a:t>.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130961" y="5632061"/>
            <a:ext cx="33129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First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local processing of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InSAR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data at IGEPN</a:t>
            </a:r>
            <a:endParaRPr lang="it-IT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2057400" y="304799"/>
            <a:ext cx="5557690" cy="603875"/>
          </a:xfrm>
        </p:spPr>
        <p:txBody>
          <a:bodyPr/>
          <a:lstStyle/>
          <a:p>
            <a:r>
              <a:rPr lang="it-IT" dirty="0" err="1" smtClean="0"/>
              <a:t>Virunga</a:t>
            </a:r>
            <a:r>
              <a:rPr lang="it-IT" dirty="0" smtClean="0"/>
              <a:t> </a:t>
            </a:r>
            <a:r>
              <a:rPr lang="it-IT" dirty="0" err="1" smtClean="0"/>
              <a:t>Supersite</a:t>
            </a:r>
            <a:r>
              <a:rPr lang="it-IT" dirty="0" smtClean="0"/>
              <a:t> – CEOS </a:t>
            </a:r>
            <a:r>
              <a:rPr lang="it-IT" dirty="0" err="1" smtClean="0"/>
              <a:t>contribution</a:t>
            </a:r>
            <a:endParaRPr lang="it-IT" dirty="0"/>
          </a:p>
        </p:txBody>
      </p:sp>
      <p:pic>
        <p:nvPicPr>
          <p:cNvPr id="12" name="Immagine 7" descr="GSNL-NEW-logo_tit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130" y="3730435"/>
            <a:ext cx="1072772" cy="7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OVG logo NEW2ligh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090" y="1440180"/>
            <a:ext cx="10398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AVCEIvolcano.org - International Association of Volcanology and Chemistry of the Earth's Interio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1410" y="2884180"/>
            <a:ext cx="1428750" cy="4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ARLOS\Documents\MY COMPUTER\CARLOS' DATA\CHARLES' PAPERS\Natural hazards\Photos\P1160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80" y="1132170"/>
            <a:ext cx="7160052" cy="53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3854" y="2937966"/>
            <a:ext cx="2374063" cy="259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482" y="1499882"/>
            <a:ext cx="3385317" cy="31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13267" y="4769049"/>
            <a:ext cx="28557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</a:rPr>
              <a:t>COSMO-</a:t>
            </a:r>
            <a:r>
              <a:rPr lang="en-US" altLang="en-US" sz="1400" dirty="0" err="1">
                <a:solidFill>
                  <a:schemeClr val="bg1"/>
                </a:solidFill>
              </a:rPr>
              <a:t>SkyMed</a:t>
            </a:r>
            <a:r>
              <a:rPr lang="en-US" altLang="en-US" sz="1400" dirty="0">
                <a:solidFill>
                  <a:schemeClr val="bg1"/>
                </a:solidFill>
              </a:rPr>
              <a:t> SAR data are available through the ESA-GEP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570376" y="5638800"/>
            <a:ext cx="2407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400" dirty="0" err="1">
                <a:solidFill>
                  <a:schemeClr val="bg1"/>
                </a:solidFill>
              </a:rPr>
              <a:t>Pléiades</a:t>
            </a:r>
            <a:r>
              <a:rPr lang="en-US" altLang="en-US" sz="1400" dirty="0">
                <a:solidFill>
                  <a:schemeClr val="bg1"/>
                </a:solidFill>
              </a:rPr>
              <a:t> acquisition plan nearly completed</a:t>
            </a:r>
          </a:p>
        </p:txBody>
      </p:sp>
    </p:spTree>
    <p:extLst>
      <p:ext uri="{BB962C8B-B14F-4D97-AF65-F5344CB8AC3E}">
        <p14:creationId xmlns:p14="http://schemas.microsoft.com/office/powerpoint/2010/main" val="836474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828800" y="458689"/>
            <a:ext cx="8520112" cy="46166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GVO 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rPr>
              <a:t>scientists trained by VDAP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466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19200"/>
            <a:ext cx="2992437" cy="224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C:\Users\balag\Desktop\PHOTOS\US_TOFF\KINGSTON\MultiGAS training_compilated\Pictures\Allan\IMG_7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92225"/>
            <a:ext cx="2860675" cy="21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9325" y="4406859"/>
            <a:ext cx="4079875" cy="26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228600" y="3505200"/>
            <a:ext cx="38312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err="1"/>
              <a:t>MultiGas</a:t>
            </a:r>
            <a:r>
              <a:rPr lang="en-US" altLang="en-US" sz="1400" dirty="0"/>
              <a:t> training in the lab, Washington-USA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4800600" y="3505200"/>
            <a:ext cx="392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Training in the field, Lassen National Park-USA</a:t>
            </a:r>
          </a:p>
        </p:txBody>
      </p:sp>
      <p:sp>
        <p:nvSpPr>
          <p:cNvPr id="5129" name="TextBox 9"/>
          <p:cNvSpPr txBox="1">
            <a:spLocks noChangeArrowheads="1"/>
          </p:cNvSpPr>
          <p:nvPr/>
        </p:nvSpPr>
        <p:spPr bwMode="auto">
          <a:xfrm>
            <a:off x="239304" y="4111823"/>
            <a:ext cx="3646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Instrument deployed at </a:t>
            </a:r>
            <a:r>
              <a:rPr lang="en-US" altLang="en-US" sz="1400" dirty="0" err="1"/>
              <a:t>Nyiragongo</a:t>
            </a:r>
            <a:r>
              <a:rPr lang="en-US" altLang="en-US" sz="1400" dirty="0"/>
              <a:t> Volcano</a:t>
            </a:r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4448175" y="4038600"/>
            <a:ext cx="4772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Preliminary results from the MultiGas Nyiragongo Volcano</a:t>
            </a:r>
          </a:p>
        </p:txBody>
      </p:sp>
    </p:spTree>
    <p:extLst>
      <p:ext uri="{BB962C8B-B14F-4D97-AF65-F5344CB8AC3E}">
        <p14:creationId xmlns:p14="http://schemas.microsoft.com/office/powerpoint/2010/main" val="3741192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FE327498-3077-744D-9892-F607C511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33869"/>
            <a:ext cx="8298179" cy="306261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3EEB2E-01CF-534B-9715-1A84EE3A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00598"/>
            <a:ext cx="2581835" cy="23530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99D249-8CA5-1F4F-B340-D79B828674F6}"/>
              </a:ext>
            </a:extLst>
          </p:cNvPr>
          <p:cNvSpPr txBox="1"/>
          <p:nvPr/>
        </p:nvSpPr>
        <p:spPr>
          <a:xfrm>
            <a:off x="3570678" y="6330114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Participants: </a:t>
            </a:r>
            <a:r>
              <a:rPr lang="is-IS" dirty="0">
                <a:sym typeface="Symbol" pitchFamily="2" charset="2"/>
              </a:rPr>
              <a:t></a:t>
            </a:r>
            <a:r>
              <a:rPr lang="en-US" dirty="0"/>
              <a:t> 2100, 84 countries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895600" y="4346421"/>
            <a:ext cx="59699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MOOC (massive open online) course, available for all, on volcano monitoring and magma movements, offered by University of Iceland through its participation in </a:t>
            </a:r>
            <a:r>
              <a:rPr lang="en-US" dirty="0" err="1"/>
              <a:t>edX</a:t>
            </a:r>
            <a:r>
              <a:rPr lang="en-US" dirty="0"/>
              <a:t>. 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https://www.edx.org/course/monitoring-volcanoes-and-magma-movements</a:t>
            </a:r>
            <a:br>
              <a:rPr lang="en-US" dirty="0"/>
            </a:br>
            <a:endParaRPr lang="it-IT" dirty="0"/>
          </a:p>
        </p:txBody>
      </p:sp>
      <p:sp>
        <p:nvSpPr>
          <p:cNvPr id="10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500"/>
              </a:spcBef>
              <a:buSzPct val="100000"/>
              <a:buFont typeface="Arial"/>
              <a:buNone/>
            </a:pPr>
            <a:r>
              <a:rPr lang="it-IT" sz="2400" dirty="0" err="1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Icelandic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+mj-lt"/>
                <a:ea typeface="Arial Bold"/>
                <a:cs typeface="Arial Bold"/>
              </a:rPr>
              <a:t>Supersite</a:t>
            </a:r>
            <a:endParaRPr lang="it-IT" sz="2400" dirty="0">
              <a:solidFill>
                <a:schemeClr val="bg1"/>
              </a:solidFill>
              <a:latin typeface="+mj-lt"/>
              <a:ea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102002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Regional assessment for Asia and Africa completed in 2018</a:t>
            </a:r>
          </a:p>
          <a:p>
            <a:r>
              <a:rPr lang="en-US" dirty="0" smtClean="0"/>
              <a:t>Regional </a:t>
            </a:r>
            <a:r>
              <a:rPr lang="en-US" dirty="0"/>
              <a:t>assessment </a:t>
            </a:r>
            <a:r>
              <a:rPr lang="en-US" dirty="0" smtClean="0"/>
              <a:t>for Latin America and Caribbean has </a:t>
            </a:r>
            <a:r>
              <a:rPr lang="en-US" dirty="0"/>
              <a:t>been </a:t>
            </a:r>
            <a:r>
              <a:rPr lang="en-US" dirty="0" smtClean="0"/>
              <a:t>prepared and was </a:t>
            </a:r>
            <a:r>
              <a:rPr lang="en-US" dirty="0"/>
              <a:t>presented at the </a:t>
            </a:r>
            <a:r>
              <a:rPr lang="en-US" dirty="0" err="1"/>
              <a:t>AmeriGEO</a:t>
            </a:r>
            <a:r>
              <a:rPr lang="en-US" dirty="0"/>
              <a:t> meeting in </a:t>
            </a:r>
            <a:r>
              <a:rPr lang="en-US" dirty="0" smtClean="0"/>
              <a:t>Lima, </a:t>
            </a:r>
            <a:r>
              <a:rPr lang="en-US" dirty="0"/>
              <a:t>Peru in August </a:t>
            </a:r>
            <a:r>
              <a:rPr lang="en-US" dirty="0" smtClean="0"/>
              <a:t>2019</a:t>
            </a:r>
          </a:p>
          <a:p>
            <a:r>
              <a:rPr lang="en-US" dirty="0"/>
              <a:t>Project </a:t>
            </a:r>
            <a:r>
              <a:rPr lang="en-US" dirty="0" smtClean="0"/>
              <a:t>proposals </a:t>
            </a:r>
            <a:r>
              <a:rPr lang="en-US" dirty="0"/>
              <a:t>are being developed in each of the regions, in line with the regional assessments.</a:t>
            </a:r>
            <a:endParaRPr lang="en-US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it-IT" dirty="0" smtClean="0"/>
              <a:t>GEO-DARMA (DIS-15)</a:t>
            </a:r>
            <a:endParaRPr lang="it-IT" dirty="0"/>
          </a:p>
        </p:txBody>
      </p:sp>
      <p:pic>
        <p:nvPicPr>
          <p:cNvPr id="29" name="Picture 3" descr="kiribati wa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3048000" cy="1981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r="12372"/>
          <a:stretch/>
        </p:blipFill>
        <p:spPr>
          <a:xfrm>
            <a:off x="3075895" y="4064000"/>
            <a:ext cx="3060000" cy="19555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439" r="16055"/>
          <a:stretch/>
        </p:blipFill>
        <p:spPr>
          <a:xfrm>
            <a:off x="6176490" y="4038600"/>
            <a:ext cx="291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4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7311C92AC23A9429019CD54AECBB5B4" ma:contentTypeVersion="11" ma:contentTypeDescription="Creare un nuovo documento." ma:contentTypeScope="" ma:versionID="12a63bf461df3b84d6e609ad1f315ac6">
  <xsd:schema xmlns:xsd="http://www.w3.org/2001/XMLSchema" xmlns:xs="http://www.w3.org/2001/XMLSchema" xmlns:p="http://schemas.microsoft.com/office/2006/metadata/properties" xmlns:ns3="4ad02101-dda4-4863-9fad-bb6e717f26d0" xmlns:ns4="0f83512e-4cf0-41d5-8f1b-ab56c364966d" targetNamespace="http://schemas.microsoft.com/office/2006/metadata/properties" ma:root="true" ma:fieldsID="14c69784efac61a95f6c9a0acb4dd498" ns3:_="" ns4:_="">
    <xsd:import namespace="4ad02101-dda4-4863-9fad-bb6e717f26d0"/>
    <xsd:import namespace="0f83512e-4cf0-41d5-8f1b-ab56c36496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02101-dda4-4863-9fad-bb6e717f2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3512e-4cf0-41d5-8f1b-ab56c364966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0ED0FA-A8CA-462C-A8FD-5F621FFBAE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d02101-dda4-4863-9fad-bb6e717f26d0"/>
    <ds:schemaRef ds:uri="0f83512e-4cf0-41d5-8f1b-ab56c36496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4B0FC7-C9AE-4822-B8AB-E37A569DDD3D}">
  <ds:schemaRefs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0f83512e-4cf0-41d5-8f1b-ab56c364966d"/>
    <ds:schemaRef ds:uri="4ad02101-dda4-4863-9fad-bb6e717f26d0"/>
  </ds:schemaRefs>
</ds:datastoreItem>
</file>

<file path=customXml/itemProps3.xml><?xml version="1.0" encoding="utf-8"?>
<ds:datastoreItem xmlns:ds="http://schemas.openxmlformats.org/officeDocument/2006/customXml" ds:itemID="{4D6D33D2-6A91-457D-851B-F4DF015FBD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16846</TotalTime>
  <Words>1828</Words>
  <Application>Microsoft Office PowerPoint</Application>
  <PresentationFormat>Presentazione su schermo (4:3)</PresentationFormat>
  <Paragraphs>310</Paragraphs>
  <Slides>35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54" baseType="lpstr">
      <vt:lpstr>ＭＳ Ｐゴシック</vt:lpstr>
      <vt:lpstr>Adobe Gothic Std B</vt:lpstr>
      <vt:lpstr>Arial</vt:lpstr>
      <vt:lpstr>Arial Bold</vt:lpstr>
      <vt:lpstr>Arial Narrow</vt:lpstr>
      <vt:lpstr>Avenir Roman</vt:lpstr>
      <vt:lpstr>Calibri</vt:lpstr>
      <vt:lpstr>Century Gothic</vt:lpstr>
      <vt:lpstr>Courier New</vt:lpstr>
      <vt:lpstr>Droid Serif</vt:lpstr>
      <vt:lpstr>Georgia</vt:lpstr>
      <vt:lpstr>Helvetica</vt:lpstr>
      <vt:lpstr>Proxima Nova Regular</vt:lpstr>
      <vt:lpstr>Symbol</vt:lpstr>
      <vt:lpstr>Tahoma</vt:lpstr>
      <vt:lpstr>Times New Roman</vt:lpstr>
      <vt:lpstr>Verdana</vt:lpstr>
      <vt:lpstr>Wingdings</vt:lpstr>
      <vt:lpstr>Default</vt:lpstr>
      <vt:lpstr>Report from WG Disasters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Mozambique cyclone Idai – march 2019, S2 data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Pleiades Stereo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Zoffoli Simona</cp:lastModifiedBy>
  <cp:revision>291</cp:revision>
  <dcterms:modified xsi:type="dcterms:W3CDTF">2019-10-10T20:32:12Z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0x01010047311C92AC23A9429019CD54AECBB5B4</vt:lpwstr>
  </property>
</Properties>
</file>