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1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66" r:id="rId14"/>
    <p:sldId id="267" r:id="rId15"/>
  </p:sldIdLst>
  <p:sldSz cx="9144000" cy="6858000" type="screen4x3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6" d="100"/>
          <a:sy n="96" d="100"/>
        </p:scale>
        <p:origin x="58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64bb2b5673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" name="Google Shape;91;g64bb2b5673_1_4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venir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" name="Google Shape;2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" name="Google Shape;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" name="Google Shape;4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>
  <p:cSld name="1_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784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1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▪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256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body" idx="2"/>
          </p:nvPr>
        </p:nvSpPr>
        <p:spPr>
          <a:xfrm>
            <a:off x="1981200" y="762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o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▪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00256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22804" y="2514600"/>
            <a:ext cx="7839900" cy="9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Analysis Ready Data</a:t>
            </a:r>
            <a:endParaRPr sz="42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Strategy</a:t>
            </a:r>
            <a:endParaRPr sz="42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endParaRPr sz="4200" b="1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622789" y="4140200"/>
            <a:ext cx="4810800" cy="25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800">
                <a:solidFill>
                  <a:srgbClr val="FFFFFF"/>
                </a:solidFill>
              </a:rPr>
              <a:t>dam</a:t>
            </a: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>
                <a:solidFill>
                  <a:srgbClr val="FFFFFF"/>
                </a:solidFill>
              </a:rPr>
              <a:t>Lewis</a:t>
            </a: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rgbClr val="FFFFFF"/>
                </a:solidFill>
              </a:rPr>
              <a:t>GA</a:t>
            </a:r>
            <a:r>
              <a:rPr lang="en-US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2020-2021 SIT Chair Team</a:t>
            </a:r>
            <a:endParaRPr sz="18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Plenary 2019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Agenda Item 4.3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 Noi, Viet Nam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14 – 16 October 2019</a:t>
            </a:r>
            <a:endParaRPr sz="1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789" y="1217405"/>
            <a:ext cx="2507906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4: Communication &amp; Promotion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4.1: GEO Week Side Event: Big EO: Big Data</a:t>
            </a:r>
            <a:endParaRPr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4.2: CEOS–Industry ARD Workshop</a:t>
            </a:r>
            <a:endParaRPr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inviting agencies and the private sector</a:t>
            </a:r>
            <a:endParaRPr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engagement between EO data providers (public and commercial), big data hosts/aggregators</a:t>
            </a:r>
            <a:endParaRPr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u="sng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4.3: CEOS ARD stocktake and outlook</a:t>
            </a:r>
            <a:endParaRPr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current and future availability of ARD datasets</a:t>
            </a:r>
            <a:endParaRPr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access details</a:t>
            </a:r>
            <a:endParaRPr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b="1" u="sng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4.4: Engagement with standards organisations</a:t>
            </a:r>
            <a:endParaRPr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55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Char char="•"/>
            </a:pPr>
            <a:r>
              <a:rPr lang="en-US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explore whether CEOS ARD specifications might be used as the basis for broader, official community standards</a:t>
            </a:r>
            <a:endParaRPr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4.5: Promotion of CEOS ARD to data providers</a:t>
            </a:r>
            <a:endParaRPr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SzPts val="2000"/>
              <a:buNone/>
            </a:pPr>
            <a:r>
              <a:rPr lang="en-US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4.6: Communication with CEOS ARD users</a:t>
            </a:r>
            <a:endParaRPr b="1" u="sng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AU" dirty="0" smtClean="0"/>
              <a:t>ARD19 industry-led conference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4" y="1500809"/>
            <a:ext cx="8752436" cy="50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565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7840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1981200" y="228600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US" b="0"/>
              <a:t>Resources</a:t>
            </a:r>
            <a:endParaRPr b="0"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121050" y="1494800"/>
            <a:ext cx="89916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0"/>
              <a:t>This Strategy aims to escalate, elevate and encourage accomplishment of </a:t>
            </a:r>
            <a:r>
              <a:rPr lang="en-US" sz="2400"/>
              <a:t>ongoing and resourced pieces of CEOS work</a:t>
            </a:r>
            <a:r>
              <a:rPr lang="en-US" sz="2400" b="0"/>
              <a:t> through coordination under a collective banner</a:t>
            </a:r>
            <a:endParaRPr sz="2400" b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 b="0"/>
          </a:p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0"/>
              <a:t>And to inspire new contributions with important outcomes</a:t>
            </a:r>
            <a:endParaRPr sz="2400" b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 b="0"/>
          </a:p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0"/>
              <a:t>Most activities have leadership and plans already</a:t>
            </a:r>
            <a:endParaRPr sz="2400" b="0"/>
          </a:p>
          <a:p>
            <a:pPr marL="0" lvl="0" indent="0" algn="l" rtl="0">
              <a:spcBef>
                <a:spcPts val="500"/>
              </a:spcBef>
              <a:spcAft>
                <a:spcPts val="0"/>
              </a:spcAft>
              <a:buNone/>
            </a:pPr>
            <a:endParaRPr sz="2400" b="0"/>
          </a:p>
          <a:p>
            <a:pPr marL="457200" lvl="0" indent="-381000" algn="l" rtl="0">
              <a:spcBef>
                <a:spcPts val="5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0"/>
              <a:t>Respecting that CEOS is a ‘best efforts’ organisation and recognising that work will proceed within CEOS capacity</a:t>
            </a:r>
            <a:endParaRPr sz="24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2"/>
          </p:nvPr>
        </p:nvSpPr>
        <p:spPr>
          <a:xfrm>
            <a:off x="2057400" y="1524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CEOS Analysis Ready Data Strategy</a:t>
            </a: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65073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b="1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Document for endorsement at CEOS Plenary 2019</a:t>
            </a:r>
            <a:endParaRPr sz="2400" b="1" u="sng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 b="1" u="sng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 well-executed strategy will ensure CEOS Agency missions increase the users and uses of data and continue informing decision-making for a prosperous and sustainable future for humankind.</a:t>
            </a:r>
            <a:endParaRPr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alibri"/>
              <a:buChar char="•"/>
            </a:pPr>
            <a:r>
              <a:rPr lang="en-US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CEOS Mission Statement</a:t>
            </a:r>
            <a:endParaRPr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Agency contributions to tasks and other inputs are very welcome.</a:t>
            </a:r>
            <a:endParaRPr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The SIT Chair Team looks forward to working with all of CEOS to realise the vision of the Strategy.</a:t>
            </a:r>
            <a:endParaRPr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3743">
            <a:off x="6854450" y="2437600"/>
            <a:ext cx="2005575" cy="2872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40000"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85"/>
          </a:xfrm>
          <a:prstGeom prst="roundRect">
            <a:avLst>
              <a:gd name="adj" fmla="val 16667"/>
            </a:avLst>
          </a:prstGeom>
          <a:solidFill>
            <a:schemeClr val="lt1">
              <a:alpha val="48235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2020-2021 SIT Chair Priorities</a:t>
            </a:r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CSIRO/GA will serve as the SIT Chair for 2020-2021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Intention for the term is to </a:t>
            </a:r>
            <a:r>
              <a:rPr lang="en-US" sz="30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escalate, elevate and encourage accomplishment of ongoing pieces of CEOS work.</a:t>
            </a:r>
            <a:endParaRPr sz="3000" b="1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Three priority areas: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3000"/>
              <a:buFont typeface="Calibri"/>
              <a:buChar char="•"/>
            </a:pPr>
            <a:r>
              <a:rPr lang="en-US" sz="3000" b="1" u="sng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CEOS ARD</a:t>
            </a:r>
            <a:endParaRPr sz="3000" b="1" u="sng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Carbon and Biomass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alibri"/>
              <a:buChar char="•"/>
            </a:pPr>
            <a:r>
              <a:rPr lang="en-US" sz="3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UN Sustainable Development Goals</a:t>
            </a:r>
            <a:endParaRPr sz="3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569"/>
              </a:buClr>
              <a:buSzPts val="1400"/>
              <a:buNone/>
            </a:pPr>
            <a:endParaRPr sz="3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2020-2021 SIT Chair Priorities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275" y="1323600"/>
            <a:ext cx="73152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CEOS Analysis Ready Data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Key CEOS Analysis Ready Data Outcomes</a:t>
            </a:r>
            <a:endParaRPr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2000"/>
              <a:buFont typeface="Calibri"/>
              <a:buAutoNum type="arabicPeriod"/>
            </a:pPr>
            <a:r>
              <a:rPr lang="en-US" b="1" u="sng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A comprehensive ARD strategy for CEOS</a:t>
            </a:r>
            <a:endParaRPr b="1" u="sng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An understanding of the</a:t>
            </a: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interplay between industry and CEOS ARD</a:t>
            </a:r>
            <a:endParaRPr u="sng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Demonstrated real world benefits of CEOS ARD</a:t>
            </a:r>
            <a:r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for both data providers and data users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 variety of </a:t>
            </a: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CEOS ARD products being actively produced</a:t>
            </a:r>
            <a:r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by numerous CEOS missions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Data hosts/aggregators hosting and promoting CEOS ARD</a:t>
            </a:r>
            <a:r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on their platforms</a:t>
            </a:r>
            <a:endParaRPr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Engagement with standards organisations</a:t>
            </a:r>
            <a:endParaRPr b="1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F3864"/>
              </a:buClr>
              <a:buSzPts val="2000"/>
              <a:buFont typeface="Calibri"/>
              <a:buAutoNum type="arabicPeriod"/>
            </a:pPr>
            <a:r>
              <a:rPr lang="en-US" b="1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Additional CEOS ARD Specifications</a:t>
            </a:r>
            <a:r>
              <a:rPr lang="en-US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for new applications, greatly increasing the user base for and impact of CEOS Agency data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2057400" y="1524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CEOS Analysis Ready Data Strategy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190500" y="1600200"/>
            <a:ext cx="64575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Main objectives of the strategy: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</a:pP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ensure </a:t>
            </a:r>
            <a:r>
              <a:rPr lang="en-US" sz="1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effective engagement of the three key stakeholder groups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 EO data providers (both public and private); Big Data hosts and aggregators who stage increasing amounts of CEOS Agency free and open data; and data users;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</a:pPr>
            <a:r>
              <a:rPr lang="en-US" sz="1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manage expectations of all stakeholders as to the status and outlook for ARD availability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– so that all might plan and invest with confidence;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</a:pPr>
            <a:r>
              <a:rPr lang="en-US" sz="1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establish priorities for which products and applications might follow on from the current CARD4L PFS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– forming a rational and orderly queue for future efforts;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•"/>
            </a:pPr>
            <a:r>
              <a:rPr lang="en-US" sz="18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ensure appropriate organisational responsibilities across the CEOS structure</a:t>
            </a:r>
            <a:r>
              <a:rPr lang="en-US"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for the definition and execution of the way forward on ARD.</a:t>
            </a: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u="sng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This Strategy aims to escalate, elevate and encourage accomplishment of ongoing and resourced pieces of CEOS work through coordination under a collective banner.</a:t>
            </a:r>
            <a:endParaRPr sz="1800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23743">
            <a:off x="6854450" y="2437600"/>
            <a:ext cx="2005575" cy="28724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40000"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2057400" y="1524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CEOS Analysis Ready Data Strategy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771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Four pillars:</a:t>
            </a:r>
            <a:endParaRPr sz="24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400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Calibri"/>
              <a:buAutoNum type="arabicPeriod"/>
            </a:pPr>
            <a:r>
              <a:rPr lang="en-US" sz="24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CEOS ARD User Needs &amp; Specifications</a:t>
            </a:r>
            <a:endParaRPr sz="24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alibri"/>
              <a:buAutoNum type="arabicPeriod"/>
            </a:pPr>
            <a:r>
              <a:rPr lang="en-US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Assured Production &amp; Access</a:t>
            </a:r>
            <a:endParaRPr sz="24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Calibri"/>
              <a:buAutoNum type="arabicPeriod"/>
            </a:pPr>
            <a:r>
              <a:rPr lang="en-US" sz="2400" b="1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Pilots &amp; Feedback</a:t>
            </a:r>
            <a:endParaRPr sz="2400" b="1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Pts val="2400"/>
              <a:buFont typeface="Calibri"/>
              <a:buAutoNum type="arabicPeriod"/>
            </a:pPr>
            <a:r>
              <a:rPr lang="en-US" sz="2400" b="1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Communication &amp; Promotion</a:t>
            </a:r>
            <a:endParaRPr sz="2400" b="1">
              <a:solidFill>
                <a:srgbClr val="99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Foreseen as an informal collection of </a:t>
            </a:r>
            <a:r>
              <a:rPr lang="en-US" sz="2400" b="1" u="sng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ongoing and resourced pieces of CEOS ARD-related activities</a:t>
            </a:r>
            <a:r>
              <a:rPr lang="en-US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across the CEOS structure, with light oversight and coordinated reporting supported by SIT.</a:t>
            </a:r>
            <a:endParaRPr sz="2400" b="1" u="sng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8525" y="1991525"/>
            <a:ext cx="2412025" cy="34545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stA="40000" endPos="30000" dist="38100" dir="5400000" fadeDir="5400012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2"/>
          </p:nvPr>
        </p:nvSpPr>
        <p:spPr>
          <a:xfrm>
            <a:off x="2057400" y="1524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dirty="0"/>
              <a:t>1: CEOS ARD User Needs &amp; Specifications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5475" marR="0" lvl="0" indent="-6254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1.1: </a:t>
            </a:r>
            <a:r>
              <a:rPr lang="en-US" sz="24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	Continue </a:t>
            </a:r>
            <a:r>
              <a:rPr lang="en-US" sz="24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development of the </a:t>
            </a:r>
            <a:r>
              <a:rPr lang="en-US" sz="24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Product Family Specifications</a:t>
            </a:r>
          </a:p>
          <a:p>
            <a:pPr lvl="0" indent="-381000">
              <a:lnSpc>
                <a:spcPct val="80000"/>
              </a:lnSpc>
              <a:spcBef>
                <a:spcPts val="0"/>
              </a:spcBef>
              <a:buClr>
                <a:srgbClr val="38761D"/>
              </a:buClr>
              <a:buSzPts val="2400"/>
              <a:buFont typeface="Calibri"/>
              <a:buChar char="•"/>
            </a:pPr>
            <a:r>
              <a:rPr lang="en-US" sz="2400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CARD4L for SAR, CARD4Lidar.</a:t>
            </a:r>
          </a:p>
          <a:p>
            <a:pPr lvl="0" indent="-381000">
              <a:lnSpc>
                <a:spcPct val="80000"/>
              </a:lnSpc>
              <a:spcBef>
                <a:spcPts val="0"/>
              </a:spcBef>
              <a:buClr>
                <a:srgbClr val="38761D"/>
              </a:buClr>
              <a:buSzPts val="2400"/>
              <a:buFont typeface="Calibri"/>
              <a:buChar char="•"/>
            </a:pPr>
            <a:endParaRPr lang="en-AU" sz="2400" dirty="0" smtClean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5475" marR="0" lvl="0" indent="-6254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 smtClean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1.2</a:t>
            </a:r>
            <a:r>
              <a:rPr lang="en-US" sz="24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: Identify the need for and </a:t>
            </a:r>
            <a:r>
              <a:rPr lang="en-US" sz="2400" b="1" dirty="0" err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prioritise</a:t>
            </a:r>
            <a:r>
              <a:rPr lang="en-US" sz="24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development of future target products as the basis for new CEOS ARD specifications</a:t>
            </a:r>
            <a:endParaRPr sz="2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5475" marR="0" lvl="0" indent="-6254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5475" marR="0" lvl="0" indent="-6254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1.3: Develop further CEOS ARD technical specifications based on established need and </a:t>
            </a:r>
            <a:r>
              <a:rPr lang="en-US" sz="2400" b="1" dirty="0" err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prioritisation</a:t>
            </a:r>
            <a:endParaRPr sz="2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5475" marR="0" lvl="0" indent="-6254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5475" marR="0" lvl="0" indent="-6254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1.4: CEOS Interoperability Terminology Report</a:t>
            </a:r>
            <a:endParaRPr sz="2400" b="1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38761D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Define various terms related to Analysis Ready Data, interoperability, and harmonization.</a:t>
            </a:r>
            <a:endParaRPr sz="2400" dirty="0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2: Assured Production &amp; Access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6575" marR="0" lvl="0" indent="-5365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2.1: Engage Big Data hosts and aggregators and establish formal pipelines and procedures to promote CEOS ARD hosting and uptake on their platforms</a:t>
            </a:r>
            <a:endParaRPr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•"/>
            </a:pPr>
            <a:r>
              <a:rPr lang="en-US" sz="23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streamline movement of data to global platforms</a:t>
            </a:r>
            <a:endParaRPr sz="23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•"/>
            </a:pPr>
            <a:r>
              <a:rPr lang="en-US" sz="23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improve consistency and provenance of data</a:t>
            </a:r>
            <a:endParaRPr sz="23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300" u="sng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2.2: Facilitate discovery of and access to CEOS Agency ARD</a:t>
            </a:r>
            <a:endParaRPr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•"/>
            </a:pPr>
            <a:r>
              <a:rPr lang="en-US" sz="23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WGISS task – leveraging Connected Data Assets infrastructure</a:t>
            </a:r>
            <a:endParaRPr sz="23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746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Calibri"/>
              <a:buChar char="•"/>
            </a:pPr>
            <a:r>
              <a:rPr lang="en-US" sz="23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One-stop-shop discovery of and access to CEOS Agencies’ ARD</a:t>
            </a:r>
            <a:endParaRPr sz="23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5475" marR="0" lvl="0" indent="-6254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2.3: Survey users’ needs with regard to ARD accessibility and provide feedback to all data providers</a:t>
            </a:r>
            <a:endParaRPr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3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2.4: CEOS Paper on the Interplay of Industry and CEOS ARD</a:t>
            </a:r>
            <a:endParaRPr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23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>
            <a:spLocks noGrp="1"/>
          </p:cNvSpPr>
          <p:nvPr>
            <p:ph type="sldNum" idx="12"/>
          </p:nvPr>
        </p:nvSpPr>
        <p:spPr>
          <a:xfrm>
            <a:off x="8763000" y="6629400"/>
            <a:ext cx="304800" cy="187200"/>
          </a:xfrm>
          <a:prstGeom prst="roundRect">
            <a:avLst>
              <a:gd name="adj" fmla="val 16667"/>
            </a:avLst>
          </a:prstGeom>
          <a:solidFill>
            <a:schemeClr val="lt1">
              <a:alpha val="48627"/>
            </a:schemeClr>
          </a:solidFill>
          <a:ln w="25400" cap="flat" cmpd="sng">
            <a:solidFill>
              <a:schemeClr val="dk2">
                <a:alpha val="6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/>
              <a:t>3: Pilots &amp; Feedback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5475" marR="0" lvl="0" indent="-62547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3.1: Production of CEOS ARD and supply to data aggregators and platforms</a:t>
            </a:r>
            <a:endParaRPr sz="2400" b="1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Capture and communicate CEOS Agency commitments  to producing CEOS ARD</a:t>
            </a: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Ensure this data is easily accessible by the public, both through in-house, proprietary access portals but also through redistribution by third-party global IT platforms</a:t>
            </a: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5475" marR="0" lvl="0" indent="-62547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US" sz="2400" b="1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3.2: Gather and report on feedback on CEOS ARD products through key programs, e.g.:</a:t>
            </a:r>
            <a:endParaRPr sz="2400" b="1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Digital Earth Africa (DE Africa)</a:t>
            </a: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GFOI </a:t>
            </a: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GEOGLAM Pilot</a:t>
            </a: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Mekong Data Cube Pilot</a:t>
            </a: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2400"/>
              <a:buFont typeface="Calibri"/>
              <a:buChar char="•"/>
            </a:pPr>
            <a:r>
              <a:rPr lang="en-US" sz="2400" dirty="0">
                <a:solidFill>
                  <a:srgbClr val="BF9000"/>
                </a:solidFill>
                <a:latin typeface="Calibri"/>
                <a:ea typeface="Calibri"/>
                <a:cs typeface="Calibri"/>
                <a:sym typeface="Calibri"/>
              </a:rPr>
              <a:t>Other </a:t>
            </a:r>
            <a:endParaRPr sz="2400" dirty="0">
              <a:solidFill>
                <a:srgbClr val="BF9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814</Words>
  <Application>Microsoft Office PowerPoint</Application>
  <PresentationFormat>On-screen Show (4:3)</PresentationFormat>
  <Paragraphs>125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Avenir</vt:lpstr>
      <vt:lpstr>Helvetica Neue</vt:lpstr>
      <vt:lpstr>Calibri</vt:lpstr>
      <vt:lpstr>Noto Sans Symbols</vt:lpstr>
      <vt:lpstr>Courier New</vt:lpstr>
      <vt:lpstr>Default</vt:lpstr>
      <vt:lpstr>CEOS Analysis Ready Data Strategy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Analysis Ready Data Strategy</dc:title>
  <dc:creator>Lewis Adam</dc:creator>
  <cp:lastModifiedBy>Lewis Adam</cp:lastModifiedBy>
  <cp:revision>5</cp:revision>
  <dcterms:modified xsi:type="dcterms:W3CDTF">2019-10-16T01:44:50Z</dcterms:modified>
</cp:coreProperties>
</file>