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6" r:id="rId6"/>
    <p:sldId id="264" r:id="rId7"/>
    <p:sldId id="265" r:id="rId8"/>
    <p:sldId id="285" r:id="rId9"/>
    <p:sldId id="275" r:id="rId10"/>
    <p:sldId id="420" r:id="rId11"/>
    <p:sldId id="270" r:id="rId12"/>
    <p:sldId id="271" r:id="rId13"/>
    <p:sldId id="272" r:id="rId14"/>
    <p:sldId id="269" r:id="rId15"/>
    <p:sldId id="273" r:id="rId16"/>
    <p:sldId id="28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07336-7F19-4BC0-9134-D1F34A7B357C}" v="2" dt="2019-10-15T21:58:15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7" autoAdjust="0"/>
    <p:restoredTop sz="9640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821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bahn, Steven T" userId="74f78959-93e5-47c8-af52-50aa49d29fae" providerId="ADAL" clId="{FB9F4B0E-3FB7-4621-B2D5-09F87F04A045}"/>
    <pc:docChg chg="undo custSel addSld modSld">
      <pc:chgData name="Labahn, Steven T" userId="74f78959-93e5-47c8-af52-50aa49d29fae" providerId="ADAL" clId="{FB9F4B0E-3FB7-4621-B2D5-09F87F04A045}" dt="2019-10-15T21:59:16.202" v="25" actId="255"/>
      <pc:docMkLst>
        <pc:docMk/>
      </pc:docMkLst>
      <pc:sldChg chg="addSp modSp add modTransition">
        <pc:chgData name="Labahn, Steven T" userId="74f78959-93e5-47c8-af52-50aa49d29fae" providerId="ADAL" clId="{FB9F4B0E-3FB7-4621-B2D5-09F87F04A045}" dt="2019-10-15T21:59:16.202" v="25" actId="255"/>
        <pc:sldMkLst>
          <pc:docMk/>
          <pc:sldMk cId="3989948548" sldId="420"/>
        </pc:sldMkLst>
        <pc:spChg chg="mod">
          <ac:chgData name="Labahn, Steven T" userId="74f78959-93e5-47c8-af52-50aa49d29fae" providerId="ADAL" clId="{FB9F4B0E-3FB7-4621-B2D5-09F87F04A045}" dt="2019-10-15T21:59:16.202" v="25" actId="255"/>
          <ac:spMkLst>
            <pc:docMk/>
            <pc:sldMk cId="3989948548" sldId="420"/>
            <ac:spMk id="2" creationId="{FC52F904-05AD-4C0C-9E27-BCE491A686E0}"/>
          </ac:spMkLst>
        </pc:spChg>
        <pc:spChg chg="add">
          <ac:chgData name="Labahn, Steven T" userId="74f78959-93e5-47c8-af52-50aa49d29fae" providerId="ADAL" clId="{FB9F4B0E-3FB7-4621-B2D5-09F87F04A045}" dt="2019-10-15T21:58:15.009" v="2"/>
          <ac:spMkLst>
            <pc:docMk/>
            <pc:sldMk cId="3989948548" sldId="420"/>
            <ac:spMk id="4" creationId="{FCB397AD-C0DC-498F-8914-0AF5552EDA7F}"/>
          </ac:spMkLst>
        </pc:spChg>
        <pc:picChg chg="mod">
          <ac:chgData name="Labahn, Steven T" userId="74f78959-93e5-47c8-af52-50aa49d29fae" providerId="ADAL" clId="{FB9F4B0E-3FB7-4621-B2D5-09F87F04A045}" dt="2019-10-15T21:58:29.035" v="3" actId="1076"/>
          <ac:picMkLst>
            <pc:docMk/>
            <pc:sldMk cId="3989948548" sldId="420"/>
            <ac:picMk id="17" creationId="{F4C09376-F1D4-4A78-A6A9-B8EFF9AC90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10/15/2019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009" y="1601258"/>
            <a:ext cx="8499737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09" y="2729257"/>
            <a:ext cx="6086546" cy="224150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ceos_logo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09" y="2347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0"/>
          <p:cNvSpPr txBox="1">
            <a:spLocks/>
          </p:cNvSpPr>
          <p:nvPr userDrawn="1"/>
        </p:nvSpPr>
        <p:spPr>
          <a:xfrm>
            <a:off x="493009" y="126401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7089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Google Shape;9;p3">
            <a:extLst>
              <a:ext uri="{FF2B5EF4-FFF2-40B4-BE49-F238E27FC236}">
                <a16:creationId xmlns:a16="http://schemas.microsoft.com/office/drawing/2014/main" id="{D713F5C1-3155-4E59-B246-6FD77DF6206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675" y="114300"/>
            <a:ext cx="5799908" cy="742950"/>
          </a:xfrm>
          <a:prstGeom prst="rect">
            <a:avLst/>
          </a:prstGeom>
        </p:spPr>
        <p:txBody>
          <a:bodyPr anchor="ctr"/>
          <a:lstStyle>
            <a:lvl1pPr algn="l">
              <a:defRPr sz="21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Google Shape;9;p3">
            <a:extLst>
              <a:ext uri="{FF2B5EF4-FFF2-40B4-BE49-F238E27FC236}">
                <a16:creationId xmlns:a16="http://schemas.microsoft.com/office/drawing/2014/main" id="{94E428FE-D3FC-478A-A1C4-5045E84468FB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99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53" y="1200151"/>
            <a:ext cx="8958370" cy="365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Google Shape;11;p3">
            <a:extLst>
              <a:ext uri="{FF2B5EF4-FFF2-40B4-BE49-F238E27FC236}">
                <a16:creationId xmlns:a16="http://schemas.microsoft.com/office/drawing/2014/main" id="{DA0E654C-F3F2-4C2B-BAF3-0212151D6200}"/>
              </a:ext>
            </a:extLst>
          </p:cNvPr>
          <p:cNvSpPr/>
          <p:nvPr userDrawn="1"/>
        </p:nvSpPr>
        <p:spPr>
          <a:xfrm>
            <a:off x="91440" y="4916625"/>
            <a:ext cx="2134343" cy="228597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" tIns="0" rIns="4572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 dirty="0">
                <a:solidFill>
                  <a:schemeClr val="dk2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CEOS Plenary 2019, 14-16 October</a:t>
            </a:r>
            <a:endParaRPr sz="1000" b="0" i="1" u="none" strike="noStrike" cap="none" dirty="0">
              <a:solidFill>
                <a:schemeClr val="dk2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9;p3">
            <a:extLst>
              <a:ext uri="{FF2B5EF4-FFF2-40B4-BE49-F238E27FC236}">
                <a16:creationId xmlns:a16="http://schemas.microsoft.com/office/drawing/2014/main" id="{2B046B3E-29CC-4273-A7B3-DC923093FCE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arthobservations.org/geoweek19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bahn@usgs.gov" TargetMode="External"/><Relationship Id="rId2" Type="http://schemas.openxmlformats.org/officeDocument/2006/relationships/hyperlink" Target="mailto:matthew@symbioscomm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oltan.SZANTOI@ec.europa.eu" TargetMode="External"/><Relationship Id="rId4" Type="http://schemas.openxmlformats.org/officeDocument/2006/relationships/hyperlink" Target="mailto:Adam.Lewis@ga.gov.a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ar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eos.org/ar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meetings/lsi-vc-8-geoglam-sdcg-16-joint-meet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;p4">
            <a:extLst>
              <a:ext uri="{FF2B5EF4-FFF2-40B4-BE49-F238E27FC236}">
                <a16:creationId xmlns:a16="http://schemas.microsoft.com/office/drawing/2014/main" id="{7B0AF753-5567-4237-9441-234291D25FDC}"/>
              </a:ext>
            </a:extLst>
          </p:cNvPr>
          <p:cNvSpPr/>
          <p:nvPr/>
        </p:nvSpPr>
        <p:spPr>
          <a:xfrm>
            <a:off x="506582" y="2906093"/>
            <a:ext cx="5692511" cy="154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Steve Labahn, USGS, LSI-VC Co-Lead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Adam Lewis, GA, LSI-VC Co-Lead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Zoltan Szantoi, JRC/EC, LSI-VC Co-Lead</a:t>
            </a:r>
          </a:p>
          <a:p>
            <a:endParaRPr lang="en-US" sz="16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CEOS Plenary 2019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 Item #: 4.2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 </a:t>
            </a:r>
            <a:r>
              <a:rPr lang="en-US" sz="1600" dirty="0" err="1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Noi</a:t>
            </a:r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Viet Nam</a:t>
            </a:r>
          </a:p>
          <a:p>
            <a:r>
              <a:rPr lang="en-US" sz="16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14-16 October 2019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80AA4-3B12-4FAB-9E31-38303058FB00}"/>
              </a:ext>
            </a:extLst>
          </p:cNvPr>
          <p:cNvSpPr txBox="1">
            <a:spLocks/>
          </p:cNvSpPr>
          <p:nvPr/>
        </p:nvSpPr>
        <p:spPr>
          <a:xfrm>
            <a:off x="502920" y="1558777"/>
            <a:ext cx="8641080" cy="10718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CEOS ARD for Land (CARD4L)</a:t>
            </a:r>
          </a:p>
        </p:txBody>
      </p:sp>
    </p:spTree>
    <p:extLst>
      <p:ext uri="{BB962C8B-B14F-4D97-AF65-F5344CB8AC3E}">
        <p14:creationId xmlns:p14="http://schemas.microsoft.com/office/powerpoint/2010/main" val="116193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39" y="1939264"/>
            <a:ext cx="3659908" cy="130227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JAXA ALOS-2 PALSAR-2</a:t>
            </a:r>
            <a:b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Polarimetric Decomposition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705C8-E6C7-4926-974E-3BC9842B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782646" y="10"/>
            <a:ext cx="5361354" cy="4877890"/>
          </a:xfrm>
          <a:prstGeom prst="rect">
            <a:avLst/>
          </a:prstGeom>
        </p:spPr>
      </p:pic>
      <p:sp>
        <p:nvSpPr>
          <p:cNvPr id="7" name="Google Shape;9;p3">
            <a:extLst>
              <a:ext uri="{FF2B5EF4-FFF2-40B4-BE49-F238E27FC236}">
                <a16:creationId xmlns:a16="http://schemas.microsoft.com/office/drawing/2014/main" id="{254B95CF-5CD4-4BB8-91F3-EFB614D6EE0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 Week 2019</a:t>
            </a:r>
            <a:br>
              <a:rPr lang="en-US" dirty="0"/>
            </a:br>
            <a:r>
              <a:rPr lang="en-US" sz="1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http://www.earthobservations.org/geoweek19.php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Ministerial Summit / GEO-XVI Plenary / Industry Track / Exhibition / Side Events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4-9 November 2019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Canberra, Australia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3B675C-E2C6-4876-A44A-55C8C4DA3784}"/>
              </a:ext>
            </a:extLst>
          </p:cNvPr>
          <p:cNvGrpSpPr/>
          <p:nvPr/>
        </p:nvGrpSpPr>
        <p:grpSpPr>
          <a:xfrm>
            <a:off x="492134" y="1791979"/>
            <a:ext cx="8159733" cy="3092729"/>
            <a:chOff x="96253" y="1791979"/>
            <a:chExt cx="8159733" cy="30927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739FE7-7F15-4D23-B1E8-7667EAD7E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014" y="1791979"/>
              <a:ext cx="7367972" cy="30927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28A58A-AD34-48E2-AEC7-FDFE7395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619518" y="2883964"/>
              <a:ext cx="2264440" cy="8328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712ED2-30BC-469B-BBE8-8B5F58DE41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57" r="41270"/>
          <a:stretch/>
        </p:blipFill>
        <p:spPr>
          <a:xfrm>
            <a:off x="1406608" y="2680666"/>
            <a:ext cx="1950382" cy="2815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0" name="Google Shape;9;p3">
            <a:extLst>
              <a:ext uri="{FF2B5EF4-FFF2-40B4-BE49-F238E27FC236}">
                <a16:creationId xmlns:a16="http://schemas.microsoft.com/office/drawing/2014/main" id="{7C764E62-083E-4C4E-B617-03E1237857E4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very much look forward to continued engagement and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collaboration with the entire EO community!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further information, please contact:</a:t>
            </a: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Matt Steventon, Symbios, LSI-VC Secretariat,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matthew@symbioscomms.com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Steve Labahn, USGS, LSI-VC Co-Lead,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labahn@usgs.gov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Adam Lewis, GA, LSI-VC Co-Lead,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Adam.Lewis@ga.gov.au</a:t>
            </a:r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 algn="ctr">
              <a:spcBef>
                <a:spcPts val="0"/>
              </a:spcBef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Zoltan Szantoi, EC, LSI-VC Co-Lead, </a:t>
            </a: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Zoltan.SZANTOI@ec.europa.eu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7FD7116F-1137-47DD-8F8F-07FD2FB7CF7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328770-43F8-4AB5-AA79-6DD4B4BF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35091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E00292-9EFA-4DED-AC1D-9FD3BA276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" r="4312" b="17797"/>
          <a:stretch/>
        </p:blipFill>
        <p:spPr>
          <a:xfrm>
            <a:off x="0" y="-2359"/>
            <a:ext cx="9144001" cy="51458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89824B-2FA5-449A-A158-0DA4D5DE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In the context of Earth remote sensing, the terms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 Ready Data (ARD)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interoperability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harmonisation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are often used and, to a large extent, used inconsistently</a:t>
            </a:r>
          </a:p>
          <a:p>
            <a:endParaRPr lang="en-US" sz="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As it relates to Earth observation products, </a:t>
            </a: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interoperability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represents a continuum of potential compatibility for products to work in numerous information technology systems and with other like-prepared data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Ultimate product interoperability (i.e., a fully harmonised dataset) is achieved when products have a fully consistent spectral, radiometric, geometric, metadata, and file format implementation where applications can interact fully with the data interchangeably, automatically, and without modification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Specifically, 5 terms have been defined: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Analysis Ready Data (ARD)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CEOS ARD for Land (CARD4L)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Interoperable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Harmonised Products</a:t>
            </a:r>
          </a:p>
          <a:p>
            <a:pPr lvl="1"/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Fused Products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E4A02-C4CD-410D-85E1-F5A24B7DC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6" t="6618" r="3538" b="18400"/>
          <a:stretch/>
        </p:blipFill>
        <p:spPr>
          <a:xfrm>
            <a:off x="4065535" y="3378306"/>
            <a:ext cx="4989088" cy="1236234"/>
          </a:xfrm>
          <a:prstGeom prst="rect">
            <a:avLst/>
          </a:prstGeom>
        </p:spPr>
      </p:pic>
      <p:sp>
        <p:nvSpPr>
          <p:cNvPr id="7" name="Google Shape;9;p3">
            <a:extLst>
              <a:ext uri="{FF2B5EF4-FFF2-40B4-BE49-F238E27FC236}">
                <a16:creationId xmlns:a16="http://schemas.microsoft.com/office/drawing/2014/main" id="{FBD0325E-0364-41F7-A2AC-A19988851D15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9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CARD4L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26BC00-89C1-410A-8256-6FEEE763C4CB}"/>
              </a:ext>
            </a:extLst>
          </p:cNvPr>
          <p:cNvSpPr txBox="1">
            <a:spLocks/>
          </p:cNvSpPr>
          <p:nvPr/>
        </p:nvSpPr>
        <p:spPr>
          <a:xfrm>
            <a:off x="101600" y="1103088"/>
            <a:ext cx="8926286" cy="1081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256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buFont typeface="Arial"/>
              <a:buNone/>
            </a:pPr>
            <a:r>
              <a:rPr lang="en-US" sz="1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CEOS Analysis Ready Data for Land (CARD4L) are satellite data that have been processed to a minimum set of requirements and organized into a form that allows immediate analysis with a minimum of additional user effort and interoperability both through time and with other datasets.</a:t>
            </a:r>
          </a:p>
          <a:p>
            <a:endParaRPr lang="en-US" sz="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01600" indent="0">
              <a:buFont typeface="Arial"/>
              <a:buNone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CARD4L offers numerous benefits for data producers, data distributors, and data users.</a:t>
            </a:r>
          </a:p>
        </p:txBody>
      </p:sp>
      <p:graphicFrame>
        <p:nvGraphicFramePr>
          <p:cNvPr id="6" name="Google Shape;110;p16">
            <a:extLst>
              <a:ext uri="{FF2B5EF4-FFF2-40B4-BE49-F238E27FC236}">
                <a16:creationId xmlns:a16="http://schemas.microsoft.com/office/drawing/2014/main" id="{17BFC47E-D70B-453D-99EA-1201A0921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975380"/>
              </p:ext>
            </p:extLst>
          </p:nvPr>
        </p:nvGraphicFramePr>
        <p:xfrm>
          <a:off x="206859" y="2053023"/>
          <a:ext cx="3843504" cy="9578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1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78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sng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Producers</a:t>
                      </a:r>
                      <a:endParaRPr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Increase Uptake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Increase Impact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Stay Relevant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Increase Efficiency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Enable Interoperability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endParaRPr lang="en-US"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endParaRPr lang="en-US"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sng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Distributors</a:t>
                      </a:r>
                      <a:endParaRPr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Platform Appeal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Consistent, High-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Quality Data Sets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sng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Users</a:t>
                      </a:r>
                      <a:endParaRPr sz="800" u="sng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Save Time and Effort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Capitalize on Experts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Minimize Costs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Consistent, High-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569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800" u="none" strike="noStrike" cap="none" dirty="0">
                          <a:solidFill>
                            <a:srgbClr val="002569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Quality Data Sets</a:t>
                      </a:r>
                      <a:endParaRPr sz="800" u="none" strike="noStrike" cap="none" dirty="0">
                        <a:solidFill>
                          <a:srgbClr val="002569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Google Shape;112;p16">
            <a:extLst>
              <a:ext uri="{FF2B5EF4-FFF2-40B4-BE49-F238E27FC236}">
                <a16:creationId xmlns:a16="http://schemas.microsoft.com/office/drawing/2014/main" id="{EDD5DC45-C581-434D-91E9-C0E46833274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17" y="2933444"/>
            <a:ext cx="3822075" cy="19143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1;p16">
            <a:extLst>
              <a:ext uri="{FF2B5EF4-FFF2-40B4-BE49-F238E27FC236}">
                <a16:creationId xmlns:a16="http://schemas.microsoft.com/office/drawing/2014/main" id="{291A2F11-92A9-4C74-A057-0E91CF58A3A9}"/>
              </a:ext>
            </a:extLst>
          </p:cNvPr>
          <p:cNvSpPr txBox="1"/>
          <p:nvPr/>
        </p:nvSpPr>
        <p:spPr>
          <a:xfrm>
            <a:off x="5977354" y="4847771"/>
            <a:ext cx="2581224" cy="29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2569"/>
              </a:buClr>
              <a:buSzPts val="1800"/>
            </a:pPr>
            <a:r>
              <a:rPr lang="en-US" sz="1400" b="1" dirty="0">
                <a:solidFill>
                  <a:srgbClr val="0025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info:</a:t>
            </a:r>
            <a:r>
              <a:rPr lang="en-US" sz="1400" dirty="0">
                <a:solidFill>
                  <a:srgbClr val="0025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http://ceos.org/ard/</a:t>
            </a:r>
            <a:endParaRPr sz="14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Google Shape;113;p16">
            <a:extLst>
              <a:ext uri="{FF2B5EF4-FFF2-40B4-BE49-F238E27FC236}">
                <a16:creationId xmlns:a16="http://schemas.microsoft.com/office/drawing/2014/main" id="{67E0216E-C8AB-4FED-86ED-9B5BF84F460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839" y="2184402"/>
            <a:ext cx="3629739" cy="26633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;p3">
            <a:extLst>
              <a:ext uri="{FF2B5EF4-FFF2-40B4-BE49-F238E27FC236}">
                <a16:creationId xmlns:a16="http://schemas.microsoft.com/office/drawing/2014/main" id="{B355D000-A345-4E81-B6B6-7E950FCF650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CARD4L Framework</a:t>
            </a:r>
            <a:br>
              <a:rPr lang="en-US" dirty="0"/>
            </a:br>
            <a:r>
              <a:rPr lang="en-US" sz="1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http://ceos.org/ard/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8591E5-3268-4F23-9587-D15722BA86D7}"/>
              </a:ext>
            </a:extLst>
          </p:cNvPr>
          <p:cNvGrpSpPr>
            <a:grpSpLocks noChangeAspect="1"/>
          </p:cNvGrpSpPr>
          <p:nvPr/>
        </p:nvGrpSpPr>
        <p:grpSpPr>
          <a:xfrm>
            <a:off x="693471" y="1150070"/>
            <a:ext cx="7404607" cy="3984553"/>
            <a:chOff x="653669" y="990806"/>
            <a:chExt cx="9455014" cy="557621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F90E4F4-143F-425B-9BA4-D1DBFD32A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02"/>
            <a:stretch/>
          </p:blipFill>
          <p:spPr bwMode="auto">
            <a:xfrm>
              <a:off x="6248401" y="990806"/>
              <a:ext cx="3860282" cy="55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B011DCC-01F5-4482-A5DA-9B7F6F033C74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841391" y="1426468"/>
              <a:ext cx="4821281" cy="106439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A17D56-D99A-4BC9-82EE-89A0F4BE77F6}"/>
                </a:ext>
              </a:extLst>
            </p:cNvPr>
            <p:cNvSpPr txBox="1"/>
            <p:nvPr/>
          </p:nvSpPr>
          <p:spPr>
            <a:xfrm>
              <a:off x="653669" y="1339083"/>
              <a:ext cx="2187722" cy="387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CARD4L Definition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6F450A-986A-4DDF-A336-065E7F5FDC23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4738558" y="2708063"/>
              <a:ext cx="1936562" cy="172300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87C22-7DFC-4613-B90E-1D4A0C96FD29}"/>
                </a:ext>
              </a:extLst>
            </p:cNvPr>
            <p:cNvSpPr txBox="1"/>
            <p:nvPr/>
          </p:nvSpPr>
          <p:spPr>
            <a:xfrm>
              <a:off x="672048" y="2083519"/>
              <a:ext cx="4066510" cy="1249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 Family Specifications (PFS)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Optical Surface Reflectance (CARD4L-OSR)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Surface Temperature (CARD4L-ST)</a:t>
              </a:r>
            </a:p>
            <a:p>
              <a:pPr marL="111125" indent="-111125" defTabSz="457200" fontAlgn="auto" latinLnBrk="1" hangingPunct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Helvetica" panose="020B0604020202020204" pitchFamily="34" charset="0"/>
                  <a:cs typeface="Helvetica" panose="020B0604020202020204" pitchFamily="34" charset="0"/>
                </a:rPr>
                <a:t>Normalized Radar Backscatter (CARD4L-NRB)</a:t>
              </a:r>
            </a:p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 Additional radar PFSs are under consideration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EC2F28-E96B-4DAB-AF21-2071F77BBF3C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4313775" y="3960468"/>
              <a:ext cx="2041305" cy="41950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25C2F-CA96-4506-AE1A-616CA381BD70}"/>
                </a:ext>
              </a:extLst>
            </p:cNvPr>
            <p:cNvSpPr txBox="1"/>
            <p:nvPr/>
          </p:nvSpPr>
          <p:spPr>
            <a:xfrm>
              <a:off x="695343" y="3637429"/>
              <a:ext cx="3618431" cy="64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Providers self-assess how well their products meet the specifications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E49400-1C6C-4C38-8608-D3A39DBE64ED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313775" y="4828977"/>
              <a:ext cx="2388777" cy="620847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7751AC-7A9C-4F88-ADF1-A21E8B4E4C79}"/>
                </a:ext>
              </a:extLst>
            </p:cNvPr>
            <p:cNvSpPr txBox="1"/>
            <p:nvPr/>
          </p:nvSpPr>
          <p:spPr>
            <a:xfrm>
              <a:off x="686654" y="4505938"/>
              <a:ext cx="3627121" cy="646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Providers submit self-assessment to CEOS WGCV for peer review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FDF0F1-B399-44F9-8805-C22BBD6F425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3935253" y="5609072"/>
              <a:ext cx="3005043" cy="663712"/>
            </a:xfrm>
            <a:prstGeom prst="straightConnector1">
              <a:avLst/>
            </a:prstGeom>
            <a:noFill/>
            <a:ln w="25400" cap="flat">
              <a:solidFill>
                <a:srgbClr val="FF9A00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621EC2-FCEC-4A1B-8D96-DB02340CDC8D}"/>
                </a:ext>
              </a:extLst>
            </p:cNvPr>
            <p:cNvSpPr txBox="1"/>
            <p:nvPr/>
          </p:nvSpPr>
          <p:spPr>
            <a:xfrm>
              <a:off x="713488" y="5415248"/>
              <a:ext cx="3221764" cy="387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2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AU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CARD4L-compliant stamp!   </a:t>
              </a:r>
            </a:p>
          </p:txBody>
        </p:sp>
      </p:grpSp>
      <p:sp>
        <p:nvSpPr>
          <p:cNvPr id="18" name="Google Shape;9;p3">
            <a:extLst>
              <a:ext uri="{FF2B5EF4-FFF2-40B4-BE49-F238E27FC236}">
                <a16:creationId xmlns:a16="http://schemas.microsoft.com/office/drawing/2014/main" id="{FF9F5B61-D075-4143-BDCC-D445904DA7A2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B92-845C-42F9-A603-BEDCFEE1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LSI-VC-8 / SDCG-16 / GEOGLAM Joint Meeting</a:t>
            </a:r>
            <a:br>
              <a:rPr lang="en-US" sz="2200" dirty="0"/>
            </a:br>
            <a:r>
              <a:rPr lang="en-US" sz="1300" dirty="0"/>
              <a:t>4-6 September 2019</a:t>
            </a:r>
            <a:br>
              <a:rPr lang="en-US" sz="1300" dirty="0"/>
            </a:br>
            <a:r>
              <a:rPr lang="en-US" sz="1300" dirty="0"/>
              <a:t>Anchorage, AK USA</a:t>
            </a:r>
            <a:br>
              <a:rPr lang="en-US" sz="1300" dirty="0"/>
            </a:br>
            <a:r>
              <a:rPr lang="en-US" sz="13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http://ceos.org/meetings/lsi-vc-8-geoglam-sdcg-16-joint-meeting/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6C521-BF5A-43B5-83AC-4F59B2012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7350" indent="-28575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3rd joint meeting of LSI-VC with CEOS SDCG for GFOI and CEOS GEOGLAM</a:t>
            </a:r>
          </a:p>
          <a:p>
            <a:pPr marL="387350" indent="-28575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Continued progress on CARD4L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USGS, JAXA</a:t>
            </a:r>
            <a:r>
              <a:rPr lang="en-US" sz="1100">
                <a:latin typeface="Helvetica" panose="020B0604020202020204" pitchFamily="34" charset="0"/>
                <a:cs typeface="Helvetica" panose="020B0604020202020204" pitchFamily="34" charset="0"/>
              </a:rPr>
              <a:t>, ESA, and GA 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progressing CARD4L self-assessments. Expect these to begin WGCV peer review shortly.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WGCV CARD4L peer review process presented at WGCV-45 was agreed. An initial pool of reviewers were also identified. WGCV is now in a position to peer review the CARD4L self-assessments when requested. </a:t>
            </a:r>
            <a:r>
              <a:rPr lang="en-US" sz="11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Thanks to WGCV for their support!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Discussed CARD4L promotion and pilots with thematic groups (CEOS SDCG for GFOI and CEOS GEOGLAM)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KARI joined for the first time. Assessing their products against CARD4L and producing some initial ARD based on CARD4L with sub-10m data from KOMPSAT (for use with Open Data Cube)</a:t>
            </a:r>
          </a:p>
          <a:p>
            <a:pPr marL="38735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Initiated discussions around LSI-VC contributions to SIT Chair 2020-2021 CEOS ARD priorities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CEOS-Industry ARD Workshop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Connecting with WGCV and WGISS on various topics including CEOS Interoperability Terminology Report</a:t>
            </a:r>
          </a:p>
          <a:p>
            <a:pPr marL="387350"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Joint session with WGClimate with goal of rebooting LSI-VC requirements and gap analysis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LSI-VC plans to undertake two actions from the WGClimate Coordinated Action Plan -&gt; LST CDRs and continuity</a:t>
            </a:r>
          </a:p>
          <a:p>
            <a:pPr marL="787400" lvl="1"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Discussed biomass measurements as a priority across CEOS (SDCG, GHG, etc.) -&gt; CARD4Lidar concept</a:t>
            </a:r>
          </a:p>
          <a:p>
            <a:pPr marL="387350">
              <a:spcBef>
                <a:spcPts val="0"/>
              </a:spcBef>
              <a:spcAft>
                <a:spcPts val="600"/>
              </a:spcAft>
            </a:pP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</a:rPr>
              <a:t>New LSI-VC Co-lead nomination</a:t>
            </a:r>
          </a:p>
        </p:txBody>
      </p:sp>
      <p:sp>
        <p:nvSpPr>
          <p:cNvPr id="6" name="Google Shape;9;p3">
            <a:extLst>
              <a:ext uri="{FF2B5EF4-FFF2-40B4-BE49-F238E27FC236}">
                <a16:creationId xmlns:a16="http://schemas.microsoft.com/office/drawing/2014/main" id="{97C6B0EF-E8C9-4FC3-99D5-EE06A27C38D4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2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/>
          <a:lstStyle/>
          <a:p>
            <a:r>
              <a:rPr lang="en-US" dirty="0"/>
              <a:t>USGS Collection 2</a:t>
            </a:r>
            <a:br>
              <a:rPr lang="en-US" dirty="0"/>
            </a:br>
            <a:r>
              <a:rPr lang="en-US" dirty="0"/>
              <a:t>Landsat 8 Level-2 Surface Reflectance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F149-4337-4C9D-A7D9-CF08F9E6D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469"/>
            <a:ext cx="9144000" cy="3791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58F757-BFAF-41DA-8826-1D5FC54B0B19}"/>
              </a:ext>
            </a:extLst>
          </p:cNvPr>
          <p:cNvSpPr txBox="1"/>
          <p:nvPr/>
        </p:nvSpPr>
        <p:spPr>
          <a:xfrm>
            <a:off x="7645209" y="3972137"/>
            <a:ext cx="14987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Path 29 / Row 31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October 8, 2016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True-color RGB (4/3/2)</a:t>
            </a:r>
          </a:p>
          <a:p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LPGS v15.2.0 (7/22/2019)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LaSRC 1.4.1 (SR)</a:t>
            </a:r>
          </a:p>
          <a:p>
            <a:pPr marL="227013" indent="-117475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accent4">
                    <a:lumMod val="50000"/>
                  </a:schemeClr>
                </a:solidFill>
              </a:rPr>
              <a:t>Single-Channel 1.3.0 (ST)</a:t>
            </a:r>
          </a:p>
        </p:txBody>
      </p:sp>
      <p:sp>
        <p:nvSpPr>
          <p:cNvPr id="9" name="Google Shape;9;p3">
            <a:extLst>
              <a:ext uri="{FF2B5EF4-FFF2-40B4-BE49-F238E27FC236}">
                <a16:creationId xmlns:a16="http://schemas.microsoft.com/office/drawing/2014/main" id="{04C88DF3-064B-4F3A-A92A-7A802412BDA2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1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F904-05AD-4C0C-9E27-BCE491A6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CARD4L Self-Assessment</a:t>
            </a:r>
            <a:br>
              <a:rPr lang="en-US" dirty="0"/>
            </a:br>
            <a:r>
              <a:rPr lang="en-US" sz="1500" dirty="0"/>
              <a:t>USGS Landsat Collection 1 U.S. ARD -&gt; Collection 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C09376-F1D4-4A78-A6A9-B8EFF9AC9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76" y="1163721"/>
            <a:ext cx="5750449" cy="3726500"/>
          </a:xfrm>
          <a:prstGeom prst="rect">
            <a:avLst/>
          </a:prstGeom>
        </p:spPr>
      </p:pic>
      <p:sp>
        <p:nvSpPr>
          <p:cNvPr id="4" name="Google Shape;9;p3">
            <a:extLst>
              <a:ext uri="{FF2B5EF4-FFF2-40B4-BE49-F238E27FC236}">
                <a16:creationId xmlns:a16="http://schemas.microsoft.com/office/drawing/2014/main" id="{FCB397AD-C0DC-498F-8914-0AF5552EDA7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4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43" y="1755648"/>
            <a:ext cx="2532887" cy="182239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ESA Sentinel-2</a:t>
            </a:r>
            <a:b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Level-2A</a:t>
            </a:r>
            <a:b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300" dirty="0">
                <a:solidFill>
                  <a:schemeClr val="tx1"/>
                </a:solidFill>
                <a:latin typeface="+mj-lt"/>
                <a:cs typeface="+mj-cs"/>
              </a:rPr>
              <a:t>Surface Reflectance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306925-ED13-4902-A5E2-A99E26F81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" r="-1"/>
          <a:stretch/>
        </p:blipFill>
        <p:spPr>
          <a:xfrm>
            <a:off x="2904134" y="10"/>
            <a:ext cx="6239866" cy="4877890"/>
          </a:xfrm>
          <a:prstGeom prst="rect">
            <a:avLst/>
          </a:prstGeom>
        </p:spPr>
      </p:pic>
      <p:sp>
        <p:nvSpPr>
          <p:cNvPr id="6" name="Google Shape;9;p3">
            <a:extLst>
              <a:ext uri="{FF2B5EF4-FFF2-40B4-BE49-F238E27FC236}">
                <a16:creationId xmlns:a16="http://schemas.microsoft.com/office/drawing/2014/main" id="{988E5799-02DE-4FC4-AE90-EA757B1CE826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1F4A-C248-4488-9942-B32E5A52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74" y="122549"/>
            <a:ext cx="5864535" cy="857250"/>
          </a:xfrm>
        </p:spPr>
        <p:txBody>
          <a:bodyPr/>
          <a:lstStyle/>
          <a:p>
            <a:r>
              <a:rPr lang="en-US" dirty="0"/>
              <a:t>JAXA ALOS-2 PALSAR-2</a:t>
            </a:r>
            <a:br>
              <a:rPr lang="en-US" dirty="0"/>
            </a:br>
            <a:r>
              <a:rPr lang="en-US" dirty="0"/>
              <a:t>Normalised Radar Backscatter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CFB782-EDA9-47CB-BABB-A2FDBA3F72D8}"/>
              </a:ext>
            </a:extLst>
          </p:cNvPr>
          <p:cNvGrpSpPr/>
          <p:nvPr/>
        </p:nvGrpSpPr>
        <p:grpSpPr>
          <a:xfrm>
            <a:off x="1381813" y="1125414"/>
            <a:ext cx="6567687" cy="4018086"/>
            <a:chOff x="2266950" y="1125414"/>
            <a:chExt cx="6567687" cy="4018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67D492-2ED4-4B02-97D5-AAED4DD3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950" y="1125414"/>
              <a:ext cx="3751385" cy="37513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063FFC-C1AF-4FF3-A53B-7AF15D49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6636" y="1125414"/>
              <a:ext cx="2748001" cy="4018086"/>
            </a:xfrm>
            <a:prstGeom prst="rect">
              <a:avLst/>
            </a:prstGeom>
          </p:spPr>
        </p:pic>
      </p:grpSp>
      <p:sp>
        <p:nvSpPr>
          <p:cNvPr id="10" name="Google Shape;9;p3">
            <a:extLst>
              <a:ext uri="{FF2B5EF4-FFF2-40B4-BE49-F238E27FC236}">
                <a16:creationId xmlns:a16="http://schemas.microsoft.com/office/drawing/2014/main" id="{457A13CE-8CA3-44A0-955C-9A34ABD4D2E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796528" y="4947464"/>
            <a:ext cx="260304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B28E41E667434EAEDD5E247AEAFA49" ma:contentTypeVersion="13" ma:contentTypeDescription="Create a new document." ma:contentTypeScope="" ma:versionID="59b42781eb0588dd356576b704c15122">
  <xsd:schema xmlns:xsd="http://www.w3.org/2001/XMLSchema" xmlns:xs="http://www.w3.org/2001/XMLSchema" xmlns:p="http://schemas.microsoft.com/office/2006/metadata/properties" xmlns:ns3="4f78d619-4acb-4412-89a8-58cebdde7dcd" xmlns:ns4="27c17296-2110-47cb-a5bd-a88f0a41075f" targetNamespace="http://schemas.microsoft.com/office/2006/metadata/properties" ma:root="true" ma:fieldsID="37a78e2a0e70d7b2c47796b02b8508b1" ns3:_="" ns4:_="">
    <xsd:import namespace="4f78d619-4acb-4412-89a8-58cebdde7dcd"/>
    <xsd:import namespace="27c17296-2110-47cb-a5bd-a88f0a4107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8d619-4acb-4412-89a8-58cebdde7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17296-2110-47cb-a5bd-a88f0a410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69377A-9ACF-4A6F-B027-778FFD3A7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8d619-4acb-4412-89a8-58cebdde7dcd"/>
    <ds:schemaRef ds:uri="27c17296-2110-47cb-a5bd-a88f0a410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A22E33-6F18-486F-9688-5CAA85F45F25}">
  <ds:schemaRefs>
    <ds:schemaRef ds:uri="http://purl.org/dc/terms/"/>
    <ds:schemaRef ds:uri="27c17296-2110-47cb-a5bd-a88f0a41075f"/>
    <ds:schemaRef ds:uri="http://schemas.microsoft.com/office/2006/documentManagement/types"/>
    <ds:schemaRef ds:uri="http://purl.org/dc/elements/1.1/"/>
    <ds:schemaRef ds:uri="http://schemas.microsoft.com/office/2006/metadata/properties"/>
    <ds:schemaRef ds:uri="4f78d619-4acb-4412-89a8-58cebdde7dc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15C252-67B9-4F06-9663-BA32B3F48B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734</Words>
  <Application>Microsoft Office PowerPoint</Application>
  <PresentationFormat>On-screen Show (16:9)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</vt:lpstr>
      <vt:lpstr>Calibri</vt:lpstr>
      <vt:lpstr>Helvetica</vt:lpstr>
      <vt:lpstr>Helvetica Neue</vt:lpstr>
      <vt:lpstr>Office Theme</vt:lpstr>
      <vt:lpstr>PowerPoint Presentation</vt:lpstr>
      <vt:lpstr>Definitions</vt:lpstr>
      <vt:lpstr>CARD4L</vt:lpstr>
      <vt:lpstr>CARD4L Framework http://ceos.org/ard/</vt:lpstr>
      <vt:lpstr>LSI-VC-8 / SDCG-16 / GEOGLAM Joint Meeting 4-6 September 2019 Anchorage, AK USA http://ceos.org/meetings/lsi-vc-8-geoglam-sdcg-16-joint-meeting/</vt:lpstr>
      <vt:lpstr>USGS Collection 2 Landsat 8 Level-2 Surface Reflectance</vt:lpstr>
      <vt:lpstr>CARD4L Self-Assessment USGS Landsat Collection 1 U.S. ARD -&gt; Collection 2</vt:lpstr>
      <vt:lpstr>ESA Sentinel-2 Level-2A Surface Reflectance</vt:lpstr>
      <vt:lpstr>JAXA ALOS-2 PALSAR-2 Normalised Radar Backscatter</vt:lpstr>
      <vt:lpstr>JAXA ALOS-2 PALSAR-2 Polarimetric Decomposition</vt:lpstr>
      <vt:lpstr>GEO Week 2019 http://www.earthobservations.org/geoweek19.php</vt:lpstr>
      <vt:lpstr>Contacts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Analysis Ready Data (ARD)</dc:title>
  <dc:creator>Labahn, Steven T</dc:creator>
  <cp:lastModifiedBy>Labahn, Steven T</cp:lastModifiedBy>
  <cp:revision>14</cp:revision>
  <dcterms:created xsi:type="dcterms:W3CDTF">2019-07-29T15:40:22Z</dcterms:created>
  <dcterms:modified xsi:type="dcterms:W3CDTF">2019-10-15T21:59:20Z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0x0101009BB28E41E667434EAEDD5E247AEAFA49</vt:lpwstr>
  </property>
</Properties>
</file>