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0"/>
  </p:notesMasterIdLst>
  <p:handoutMasterIdLst>
    <p:handoutMasterId r:id="rId11"/>
  </p:handoutMasterIdLst>
  <p:sldIdLst>
    <p:sldId id="636" r:id="rId2"/>
    <p:sldId id="702" r:id="rId3"/>
    <p:sldId id="679" r:id="rId4"/>
    <p:sldId id="700" r:id="rId5"/>
    <p:sldId id="549" r:id="rId6"/>
    <p:sldId id="701" r:id="rId7"/>
    <p:sldId id="697" r:id="rId8"/>
    <p:sldId id="668" r:id="rId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Page" id="{D5E884DA-4B30-2F4A-A442-A827F1303C8A}">
          <p14:sldIdLst>
            <p14:sldId id="636"/>
          </p14:sldIdLst>
        </p14:section>
        <p14:section name="Contents" id="{0430B6E8-9767-6043-9247-62A2B6EC65C1}">
          <p14:sldIdLst/>
        </p14:section>
        <p14:section name="I. WMO Reform" id="{494CFBC0-6689-884D-84D8-C18D715E3C8C}">
          <p14:sldIdLst>
            <p14:sldId id="702"/>
            <p14:sldId id="679"/>
          </p14:sldIdLst>
        </p14:section>
        <p14:section name="II. WMO and CEOS" id="{0020A704-96CC-E74F-A83C-8D49569037F3}">
          <p14:sldIdLst>
            <p14:sldId id="700"/>
            <p14:sldId id="549"/>
            <p14:sldId id="701"/>
            <p14:sldId id="697"/>
            <p14:sldId id="668"/>
          </p14:sldIdLst>
        </p14:section>
        <p14:section name="V. Backup Slides" id="{105EBB84-0C33-F745-B442-E46F764B103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8" autoAdjust="0"/>
    <p:restoredTop sz="95276" autoAdjust="0"/>
  </p:normalViewPr>
  <p:slideViewPr>
    <p:cSldViewPr>
      <p:cViewPr>
        <p:scale>
          <a:sx n="88" d="100"/>
          <a:sy n="88" d="100"/>
        </p:scale>
        <p:origin x="-82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44"/>
    </p:cViewPr>
  </p:sorterViewPr>
  <p:notesViewPr>
    <p:cSldViewPr>
      <p:cViewPr varScale="1">
        <p:scale>
          <a:sx n="89" d="100"/>
          <a:sy n="89" d="100"/>
        </p:scale>
        <p:origin x="38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WMO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3 June 2019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WMO Space Programme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1B534-F265-514D-9820-600F9EFC5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63488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WMO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3 June 2019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WMO Space Programme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9D8D6-1A17-4004-91C9-ACBFB6FD5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6666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D8D6-1A17-4004-91C9-ACBFB6FD5C2D}" type="slidenum">
              <a:rPr lang="en-GB" smtClean="0"/>
              <a:t>1</a:t>
            </a:fld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 June 2019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WMO Space Programme</a:t>
            </a:r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/>
              <a:t>WMO</a:t>
            </a:r>
          </a:p>
        </p:txBody>
      </p:sp>
    </p:spTree>
    <p:extLst>
      <p:ext uri="{BB962C8B-B14F-4D97-AF65-F5344CB8AC3E}">
        <p14:creationId xmlns:p14="http://schemas.microsoft.com/office/powerpoint/2010/main" val="19317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59632" y="3289453"/>
            <a:ext cx="712088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5" name="Picture 4" descr="wmo2016_powerpoint_standard_v2_dark-1.jpg">
            <a:extLst>
              <a:ext uri="{FF2B5EF4-FFF2-40B4-BE49-F238E27FC236}">
                <a16:creationId xmlns:a16="http://schemas.microsoft.com/office/drawing/2014/main" xmlns="" id="{4899A432-252A-FE46-9549-70430F63B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0"/>
            <a:ext cx="9180000" cy="68871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170464"/>
            <a:ext cx="7869560" cy="1826488"/>
          </a:xfrm>
        </p:spPr>
        <p:txBody>
          <a:bodyPr>
            <a:noAutofit/>
          </a:bodyPr>
          <a:lstStyle>
            <a:lvl1pPr>
              <a:defRPr lang="en-US" sz="3600" b="1" cap="all" smtClean="0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16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2657"/>
            <a:ext cx="2057400" cy="6192687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2657"/>
            <a:ext cx="6019800" cy="6192688"/>
          </a:xfrm>
        </p:spPr>
        <p:txBody>
          <a:bodyPr vert="eaVert"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 October 2019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CEOS Plenary 33, 14-16 October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1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0"/>
          </p:nvPr>
        </p:nvSpPr>
        <p:spPr>
          <a:xfrm>
            <a:off x="468313" y="1124744"/>
            <a:ext cx="8218487" cy="5399881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15 October 2019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CEOS Plenary 33, 14-16 October 2019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9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/>
          <p:nvPr userDrawn="1"/>
        </p:nvSpPr>
        <p:spPr>
          <a:xfrm>
            <a:off x="2735796" y="5661248"/>
            <a:ext cx="367240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defRPr/>
            </a:pPr>
            <a:endParaRPr lang="en-GB" sz="1500" b="1">
              <a:solidFill>
                <a:schemeClr val="bg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defRPr/>
            </a:pPr>
            <a:r>
              <a:rPr lang="en-GB" sz="1400">
                <a:solidFill>
                  <a:schemeClr val="bg1"/>
                </a:solidFill>
                <a:latin typeface="+mj-lt"/>
              </a:rPr>
              <a:t>United Nations Office for Outer Space Affairs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defRPr/>
            </a:pPr>
            <a:r>
              <a:rPr lang="en-GB" sz="1400">
                <a:solidFill>
                  <a:schemeClr val="bg1"/>
                </a:solidFill>
                <a:latin typeface="+mj-lt"/>
              </a:rPr>
              <a:t>United Nations Office at Vienna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defRPr/>
            </a:pPr>
            <a:r>
              <a:rPr lang="en-GB" sz="1400">
                <a:solidFill>
                  <a:schemeClr val="bg1"/>
                </a:solidFill>
                <a:latin typeface="+mj-lt"/>
              </a:rPr>
              <a:t>www.unoosa.org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030539" y="4542219"/>
            <a:ext cx="52285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defRPr/>
            </a:pPr>
            <a:r>
              <a:rPr lang="en-GB" sz="1200" b="1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0"/>
          </p:nvPr>
        </p:nvSpPr>
        <p:spPr>
          <a:xfrm>
            <a:off x="457200" y="1124744"/>
            <a:ext cx="8218487" cy="540404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endParaRPr lang="en-GB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15 October 2019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CEOS Plenary 33, 14-16 October 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94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A28F34A-CD4A-F742-B0E3-EC66156AD42C}"/>
              </a:ext>
            </a:extLst>
          </p:cNvPr>
          <p:cNvSpPr txBox="1">
            <a:spLocks/>
          </p:cNvSpPr>
          <p:nvPr userDrawn="1"/>
        </p:nvSpPr>
        <p:spPr>
          <a:xfrm>
            <a:off x="457200" y="199310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9749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wmo2016_powerpoint_standard_v2_dark-3.jpg">
            <a:extLst>
              <a:ext uri="{FF2B5EF4-FFF2-40B4-BE49-F238E27FC236}">
                <a16:creationId xmlns:a16="http://schemas.microsoft.com/office/drawing/2014/main" xmlns="" id="{F7AAABC6-1D51-224A-AF46-9D484E224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A28F34A-CD4A-F742-B0E3-EC66156AD42C}"/>
              </a:ext>
            </a:extLst>
          </p:cNvPr>
          <p:cNvSpPr txBox="1">
            <a:spLocks/>
          </p:cNvSpPr>
          <p:nvPr userDrawn="1"/>
        </p:nvSpPr>
        <p:spPr>
          <a:xfrm>
            <a:off x="457200" y="199310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0683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 October 2019</a:t>
            </a:r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339752" y="6525344"/>
            <a:ext cx="4464496" cy="223792"/>
          </a:xfrm>
        </p:spPr>
        <p:txBody>
          <a:bodyPr/>
          <a:lstStyle/>
          <a:p>
            <a:r>
              <a:rPr lang="en-GB"/>
              <a:t>CEOS Plenary 33, 14-16 October 2019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364971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5"/>
            <a:ext cx="4038600" cy="5364972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 October 2019</a:t>
            </a:r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CEOS Plenary 33, 14-16 October 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606"/>
            <a:ext cx="4040188" cy="4526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606"/>
            <a:ext cx="4041775" cy="4526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 October 2019</a:t>
            </a:r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CEOS Plenary 33, 14-16 October 2019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7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 October 2019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23792"/>
          </a:xfrm>
        </p:spPr>
        <p:txBody>
          <a:bodyPr/>
          <a:lstStyle/>
          <a:p>
            <a:r>
              <a:rPr lang="en-GB"/>
              <a:t>CEOS Plenary 33, 14-16 October 2019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8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 October 2019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CEOS Plenary 33, 14-16 October 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8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16" y="34323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43234"/>
            <a:ext cx="5111750" cy="61101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915" y="1577292"/>
            <a:ext cx="3008313" cy="48760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 October 2019</a:t>
            </a:r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CEOS Plenary 33, 14-16 October 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03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845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51315"/>
            <a:ext cx="5486400" cy="5740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 October 2019</a:t>
            </a:r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CEOS Plenary 33, 14-16 October 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3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2760" y="1124744"/>
            <a:ext cx="8229600" cy="5400600"/>
          </a:xfrm>
        </p:spPr>
        <p:txBody>
          <a:bodyPr vert="eaVert"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 October 2019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CEOS Plenary 33, 14-16 October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26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wmo2016_powerpoint_standard_2.jpg">
            <a:extLst>
              <a:ext uri="{FF2B5EF4-FFF2-40B4-BE49-F238E27FC236}">
                <a16:creationId xmlns:a16="http://schemas.microsoft.com/office/drawing/2014/main" xmlns="" id="{D6B2665A-D88F-DD49-9433-7A4F8BD78EC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43500"/>
            <a:ext cx="649224" cy="171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03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286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2267744" y="6525344"/>
            <a:ext cx="4608512" cy="223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CEOS Plenary 33, 14-16 October 2019</a:t>
            </a:r>
            <a:endParaRPr lang="en-GB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>
          <a:xfrm>
            <a:off x="6629400" y="6525344"/>
            <a:ext cx="2057400" cy="223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E809-4BE0-FF45-8A54-F386BF18E7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057400" cy="223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15 October 2019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7045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66" r:id="rId12"/>
    <p:sldLayoutId id="2147483678" r:id="rId13"/>
    <p:sldLayoutId id="2147483694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hyperlink" Target="https://public.wmo.int/en/governance-reform/joint-wmo-ioc-collaborative-boar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scar.wmo.in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764704"/>
            <a:ext cx="9144000" cy="1826488"/>
          </a:xfrm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en-GB" sz="4000" dirty="0">
                <a:solidFill>
                  <a:srgbClr val="00B0F0"/>
                </a:solidFill>
              </a:rPr>
              <a:t>Enhancing WMO and CEOS COLLABORATION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A711EF0-4A22-7943-89E1-E304AD3CB28A}"/>
              </a:ext>
            </a:extLst>
          </p:cNvPr>
          <p:cNvSpPr/>
          <p:nvPr/>
        </p:nvSpPr>
        <p:spPr>
          <a:xfrm>
            <a:off x="2286000" y="2492896"/>
            <a:ext cx="61744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sz="2400" b="1" dirty="0">
                <a:solidFill>
                  <a:schemeClr val="bg1"/>
                </a:solidFill>
              </a:rPr>
              <a:t>WMO, </a:t>
            </a:r>
            <a:endParaRPr lang="en-GB" sz="24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schemeClr val="bg1"/>
                </a:solidFill>
              </a:rPr>
              <a:t>Carolin Richter, on behalf WMO Space Programme </a:t>
            </a:r>
            <a:r>
              <a:rPr lang="en-GB" sz="2400" b="1" dirty="0" smtClean="0">
                <a:solidFill>
                  <a:schemeClr val="bg1"/>
                </a:solidFill>
              </a:rPr>
              <a:t>W. </a:t>
            </a:r>
            <a:r>
              <a:rPr lang="en-GB" sz="2400" b="1" dirty="0" err="1">
                <a:solidFill>
                  <a:schemeClr val="bg1"/>
                </a:solidFill>
              </a:rPr>
              <a:t>B</a:t>
            </a:r>
            <a:r>
              <a:rPr lang="en-GB" sz="2400" b="1" dirty="0" err="1" smtClean="0">
                <a:solidFill>
                  <a:schemeClr val="bg1"/>
                </a:solidFill>
              </a:rPr>
              <a:t>alogh</a:t>
            </a:r>
            <a:endParaRPr lang="en-GB" sz="24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GB" sz="24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 b="1" dirty="0">
                <a:solidFill>
                  <a:schemeClr val="bg1"/>
                </a:solidFill>
              </a:rPr>
              <a:t>CEOS Plenary 2019</a:t>
            </a:r>
          </a:p>
          <a:p>
            <a:pPr>
              <a:spcBef>
                <a:spcPts val="0"/>
              </a:spcBef>
            </a:pPr>
            <a:r>
              <a:rPr lang="en-GB" sz="2400" b="1" dirty="0">
                <a:solidFill>
                  <a:schemeClr val="bg1"/>
                </a:solidFill>
              </a:rPr>
              <a:t>Agenda Item 3.7</a:t>
            </a:r>
          </a:p>
          <a:p>
            <a:pPr>
              <a:spcBef>
                <a:spcPts val="0"/>
              </a:spcBef>
            </a:pPr>
            <a:r>
              <a:rPr lang="en-GB" sz="2400" b="1" dirty="0">
                <a:solidFill>
                  <a:schemeClr val="bg1"/>
                </a:solidFill>
              </a:rPr>
              <a:t>Ha </a:t>
            </a:r>
            <a:r>
              <a:rPr lang="en-GB" sz="2400" b="1" dirty="0" err="1">
                <a:solidFill>
                  <a:schemeClr val="bg1"/>
                </a:solidFill>
              </a:rPr>
              <a:t>Noi</a:t>
            </a:r>
            <a:r>
              <a:rPr lang="en-GB" sz="2400" b="1" dirty="0">
                <a:solidFill>
                  <a:schemeClr val="bg1"/>
                </a:solidFill>
              </a:rPr>
              <a:t>, Viet Nam</a:t>
            </a:r>
          </a:p>
          <a:p>
            <a:pPr>
              <a:spcBef>
                <a:spcPts val="0"/>
              </a:spcBef>
            </a:pPr>
            <a:r>
              <a:rPr lang="en-GB" sz="2400" b="1" dirty="0">
                <a:solidFill>
                  <a:schemeClr val="bg1"/>
                </a:solidFill>
              </a:rPr>
              <a:t>14 – 16 October 2019</a:t>
            </a:r>
          </a:p>
          <a:p>
            <a:pPr>
              <a:spcBef>
                <a:spcPts val="0"/>
              </a:spcBef>
            </a:pPr>
            <a:endParaRPr lang="en-GB" sz="20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6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C277E8-05C4-C74C-8033-68C63BB7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WMO Strategic Plan 2020-2023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8B9169-C78A-7D47-B837-23702913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 October 2019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9E4FFE-D782-764C-B27F-43FC33A67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CEOS Plenary 33, 14-16 October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AF0712-71B2-7B43-9EAC-9FE03B02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2</a:t>
            </a:fld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5BC0268-FCC9-1147-A26A-59CAA69D2333}"/>
              </a:ext>
            </a:extLst>
          </p:cNvPr>
          <p:cNvGrpSpPr/>
          <p:nvPr/>
        </p:nvGrpSpPr>
        <p:grpSpPr>
          <a:xfrm>
            <a:off x="249309" y="992022"/>
            <a:ext cx="8645381" cy="5431105"/>
            <a:chOff x="254442" y="771279"/>
            <a:chExt cx="8645381" cy="54311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47DE54F-CD0F-864E-990F-4C384644D141}"/>
                </a:ext>
              </a:extLst>
            </p:cNvPr>
            <p:cNvSpPr/>
            <p:nvPr/>
          </p:nvSpPr>
          <p:spPr>
            <a:xfrm>
              <a:off x="3041849" y="2530784"/>
              <a:ext cx="1431231" cy="1512000"/>
            </a:xfrm>
            <a:prstGeom prst="rect">
              <a:avLst/>
            </a:prstGeom>
            <a:solidFill>
              <a:srgbClr val="005BAA"/>
            </a:solidFill>
            <a:ln>
              <a:solidFill>
                <a:srgbClr val="005BA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300" b="1" dirty="0"/>
            </a:p>
            <a:p>
              <a:pPr algn="r"/>
              <a:r>
                <a:rPr lang="fr-CH" sz="1400" b="1" dirty="0"/>
                <a:t>Infrastructures</a:t>
              </a:r>
              <a:endParaRPr lang="en-US" sz="1000" b="1" dirty="0"/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Enhance Earth system observations and predictions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82FB53E-B28D-1946-AEFF-407B205CB771}"/>
                </a:ext>
              </a:extLst>
            </p:cNvPr>
            <p:cNvSpPr/>
            <p:nvPr/>
          </p:nvSpPr>
          <p:spPr>
            <a:xfrm>
              <a:off x="1566410" y="2530784"/>
              <a:ext cx="1431231" cy="1512000"/>
            </a:xfrm>
            <a:prstGeom prst="rect">
              <a:avLst/>
            </a:prstGeom>
            <a:solidFill>
              <a:srgbClr val="005BAA"/>
            </a:solidFill>
            <a:ln>
              <a:solidFill>
                <a:srgbClr val="005BA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300" b="1"/>
            </a:p>
            <a:p>
              <a:pPr algn="ctr"/>
              <a:r>
                <a:rPr lang="en-US" sz="1400" b="1"/>
                <a:t>Services</a:t>
              </a:r>
            </a:p>
            <a:p>
              <a:pPr algn="ctr"/>
              <a:endParaRPr lang="en-US" sz="1400" b="1">
                <a:solidFill>
                  <a:schemeClr val="bg1"/>
                </a:solidFill>
              </a:endParaRPr>
            </a:p>
            <a:p>
              <a:pPr algn="ctr"/>
              <a:endParaRPr lang="en-US" sz="1400" b="1">
                <a:solidFill>
                  <a:schemeClr val="bg1"/>
                </a:solidFill>
              </a:endParaRPr>
            </a:p>
            <a:p>
              <a:pPr algn="ctr"/>
              <a:endParaRPr lang="en-US" sz="1400" b="1">
                <a:solidFill>
                  <a:schemeClr val="bg1"/>
                </a:solidFill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Better serve </a:t>
              </a:r>
            </a:p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societal needs</a:t>
              </a:r>
            </a:p>
            <a:p>
              <a:pPr algn="ctr"/>
              <a:endParaRPr lang="en-US" sz="1000" b="1">
                <a:solidFill>
                  <a:schemeClr val="bg1"/>
                </a:solidFill>
              </a:endParaRPr>
            </a:p>
            <a:p>
              <a:pPr algn="ctr"/>
              <a:endParaRPr lang="en-US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78FDE75-7E2D-6E44-ADB0-11EDC93E4986}"/>
                </a:ext>
              </a:extLst>
            </p:cNvPr>
            <p:cNvSpPr txBox="1"/>
            <p:nvPr/>
          </p:nvSpPr>
          <p:spPr>
            <a:xfrm>
              <a:off x="254442" y="894445"/>
              <a:ext cx="13119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3529F"/>
                  </a:solidFill>
                </a:rPr>
                <a:t>VISION 2030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42BA4F2-CB33-3444-B77E-4365C5B2B765}"/>
                </a:ext>
              </a:extLst>
            </p:cNvPr>
            <p:cNvSpPr txBox="1"/>
            <p:nvPr/>
          </p:nvSpPr>
          <p:spPr>
            <a:xfrm>
              <a:off x="254442" y="1454572"/>
              <a:ext cx="1311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3529F"/>
                  </a:solidFill>
                </a:rPr>
                <a:t>OVERARCHING PRIORITIES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96F3E9B-94A8-9646-A534-DBCF16B8AC42}"/>
                </a:ext>
              </a:extLst>
            </p:cNvPr>
            <p:cNvSpPr txBox="1"/>
            <p:nvPr/>
          </p:nvSpPr>
          <p:spPr>
            <a:xfrm>
              <a:off x="254442" y="2104003"/>
              <a:ext cx="13119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3529F"/>
                  </a:solidFill>
                </a:rPr>
                <a:t>CORE VALUES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CE93135-6DA6-7B41-9203-E6237D5F3D88}"/>
                </a:ext>
              </a:extLst>
            </p:cNvPr>
            <p:cNvSpPr txBox="1"/>
            <p:nvPr/>
          </p:nvSpPr>
          <p:spPr>
            <a:xfrm>
              <a:off x="254442" y="2551380"/>
              <a:ext cx="1311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3529F"/>
                  </a:solidFill>
                </a:rPr>
                <a:t>LONG-TERM GOALS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02EC32D-B991-3C49-BD7D-5010D18CF042}"/>
                </a:ext>
              </a:extLst>
            </p:cNvPr>
            <p:cNvSpPr txBox="1"/>
            <p:nvPr/>
          </p:nvSpPr>
          <p:spPr>
            <a:xfrm>
              <a:off x="254442" y="4102356"/>
              <a:ext cx="131196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3529F"/>
                  </a:solidFill>
                </a:rPr>
                <a:t>STRATEGIC OBJECTIVES</a:t>
              </a:r>
            </a:p>
            <a:p>
              <a:endParaRPr lang="en-US" sz="1400" b="1" dirty="0">
                <a:solidFill>
                  <a:srgbClr val="13529F"/>
                </a:solidFill>
              </a:endParaRPr>
            </a:p>
            <a:p>
              <a:r>
                <a:rPr lang="en-US" sz="1400" dirty="0">
                  <a:solidFill>
                    <a:srgbClr val="13529F"/>
                  </a:solidFill>
                </a:rPr>
                <a:t>FOCUSED ON</a:t>
              </a:r>
            </a:p>
            <a:p>
              <a:r>
                <a:rPr lang="en-US" sz="1400" dirty="0">
                  <a:solidFill>
                    <a:srgbClr val="13529F"/>
                  </a:solidFill>
                </a:rPr>
                <a:t>2020-23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6F1CE69-4D63-C84E-ABC5-9E68F6ECDD0C}"/>
                </a:ext>
              </a:extLst>
            </p:cNvPr>
            <p:cNvSpPr/>
            <p:nvPr/>
          </p:nvSpPr>
          <p:spPr>
            <a:xfrm>
              <a:off x="1566410" y="771279"/>
              <a:ext cx="7333412" cy="6175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5BAA"/>
                  </a:solidFill>
                </a:rPr>
                <a:t>A world where </a:t>
              </a:r>
              <a:r>
                <a:rPr lang="en-US" sz="1100" b="1" dirty="0">
                  <a:solidFill>
                    <a:srgbClr val="005BAA"/>
                  </a:solidFill>
                </a:rPr>
                <a:t>all nations</a:t>
              </a:r>
              <a:r>
                <a:rPr lang="en-US" sz="1100" dirty="0">
                  <a:solidFill>
                    <a:srgbClr val="005BAA"/>
                  </a:solidFill>
                </a:rPr>
                <a:t>, especially the </a:t>
              </a:r>
              <a:r>
                <a:rPr lang="en-US" sz="1100" b="1" dirty="0">
                  <a:solidFill>
                    <a:srgbClr val="005BAA"/>
                  </a:solidFill>
                </a:rPr>
                <a:t>most vulnerable</a:t>
              </a:r>
              <a:r>
                <a:rPr lang="en-US" sz="1100" dirty="0">
                  <a:solidFill>
                    <a:srgbClr val="005BAA"/>
                  </a:solidFill>
                </a:rPr>
                <a:t>, are </a:t>
              </a:r>
              <a:r>
                <a:rPr lang="en-US" sz="1100" b="1" dirty="0">
                  <a:solidFill>
                    <a:srgbClr val="005BAA"/>
                  </a:solidFill>
                </a:rPr>
                <a:t>more resilient</a:t>
              </a:r>
              <a:r>
                <a:rPr lang="en-US" sz="1100" dirty="0">
                  <a:solidFill>
                    <a:srgbClr val="005BAA"/>
                  </a:solidFill>
                </a:rPr>
                <a:t> to the </a:t>
              </a:r>
              <a:br>
                <a:rPr lang="en-US" sz="1100" dirty="0">
                  <a:solidFill>
                    <a:srgbClr val="005BAA"/>
                  </a:solidFill>
                </a:rPr>
              </a:br>
              <a:r>
                <a:rPr lang="en-US" sz="1100" b="1" dirty="0">
                  <a:solidFill>
                    <a:srgbClr val="005BAA"/>
                  </a:solidFill>
                </a:rPr>
                <a:t>socioeconomic impact</a:t>
              </a:r>
              <a:r>
                <a:rPr lang="en-US" sz="1100" dirty="0">
                  <a:solidFill>
                    <a:srgbClr val="005BAA"/>
                  </a:solidFill>
                </a:rPr>
                <a:t> of </a:t>
              </a:r>
              <a:r>
                <a:rPr lang="en-US" sz="1100" b="1" dirty="0">
                  <a:solidFill>
                    <a:srgbClr val="005BAA"/>
                  </a:solidFill>
                </a:rPr>
                <a:t>extreme weather, climate, water </a:t>
              </a:r>
              <a:r>
                <a:rPr lang="en-US" sz="1100" dirty="0">
                  <a:solidFill>
                    <a:srgbClr val="005BAA"/>
                  </a:solidFill>
                </a:rPr>
                <a:t>and other </a:t>
              </a:r>
              <a:r>
                <a:rPr lang="en-US" sz="1100" b="1" dirty="0">
                  <a:solidFill>
                    <a:srgbClr val="005BAA"/>
                  </a:solidFill>
                </a:rPr>
                <a:t>environmental events</a:t>
              </a:r>
              <a:r>
                <a:rPr lang="en-US" sz="1100" dirty="0">
                  <a:solidFill>
                    <a:srgbClr val="005BAA"/>
                  </a:solidFill>
                </a:rPr>
                <a:t>, and</a:t>
              </a:r>
              <a:br>
                <a:rPr lang="en-US" sz="1100" dirty="0">
                  <a:solidFill>
                    <a:srgbClr val="005BAA"/>
                  </a:solidFill>
                </a:rPr>
              </a:br>
              <a:r>
                <a:rPr lang="en-US" sz="1100" dirty="0">
                  <a:solidFill>
                    <a:srgbClr val="005BAA"/>
                  </a:solidFill>
                </a:rPr>
                <a:t> </a:t>
              </a:r>
              <a:r>
                <a:rPr lang="en-US" sz="1100" b="1" dirty="0">
                  <a:solidFill>
                    <a:srgbClr val="005BAA"/>
                  </a:solidFill>
                </a:rPr>
                <a:t>empowered</a:t>
              </a:r>
              <a:r>
                <a:rPr lang="en-US" sz="1100" dirty="0">
                  <a:solidFill>
                    <a:srgbClr val="005BAA"/>
                  </a:solidFill>
                </a:rPr>
                <a:t> to boost their </a:t>
              </a:r>
              <a:r>
                <a:rPr lang="en-US" sz="1100" b="1" dirty="0">
                  <a:solidFill>
                    <a:srgbClr val="005BAA"/>
                  </a:solidFill>
                </a:rPr>
                <a:t>sustainable development</a:t>
              </a:r>
              <a:r>
                <a:rPr lang="en-US" sz="1100" dirty="0">
                  <a:solidFill>
                    <a:srgbClr val="005BAA"/>
                  </a:solidFill>
                </a:rPr>
                <a:t> through the </a:t>
              </a:r>
              <a:r>
                <a:rPr lang="en-US" sz="1100" b="1" dirty="0">
                  <a:solidFill>
                    <a:srgbClr val="005BAA"/>
                  </a:solidFill>
                </a:rPr>
                <a:t>best possible weather, climate and water services</a:t>
              </a:r>
              <a:endParaRPr lang="en-US" sz="1200" dirty="0">
                <a:solidFill>
                  <a:srgbClr val="005BAA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808AF64-D1BC-8049-B06B-1A9699149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963" y="2735357"/>
              <a:ext cx="658348" cy="6978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7964E89F-56A5-EF40-8391-AEF4B252D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040" y="2838584"/>
              <a:ext cx="504000" cy="53423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188E57C-9958-834E-BE8C-67DA075F2271}"/>
                </a:ext>
              </a:extLst>
            </p:cNvPr>
            <p:cNvSpPr/>
            <p:nvPr/>
          </p:nvSpPr>
          <p:spPr>
            <a:xfrm>
              <a:off x="4517288" y="2530784"/>
              <a:ext cx="1431231" cy="1512000"/>
            </a:xfrm>
            <a:prstGeom prst="rect">
              <a:avLst/>
            </a:prstGeom>
            <a:solidFill>
              <a:srgbClr val="005BAA"/>
            </a:solidFill>
            <a:ln>
              <a:solidFill>
                <a:srgbClr val="005BA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3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Science &amp; Innovations</a:t>
              </a: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Advance targeted research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3890843-5FB6-804D-B89A-3A7508BF7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937" y="2950722"/>
              <a:ext cx="584486" cy="49973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A2ADEDA6-BDFC-CF4C-B1EA-780CA3DFCB48}"/>
                </a:ext>
              </a:extLst>
            </p:cNvPr>
            <p:cNvSpPr/>
            <p:nvPr/>
          </p:nvSpPr>
          <p:spPr>
            <a:xfrm>
              <a:off x="5992727" y="2530783"/>
              <a:ext cx="1431231" cy="1512000"/>
            </a:xfrm>
            <a:prstGeom prst="rect">
              <a:avLst/>
            </a:prstGeom>
            <a:solidFill>
              <a:srgbClr val="005BAA"/>
            </a:solidFill>
            <a:ln>
              <a:solidFill>
                <a:srgbClr val="005BA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3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 Member Services</a:t>
              </a: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Close the </a:t>
              </a:r>
              <a:br>
                <a:rPr lang="en-US" sz="1000" b="1" dirty="0">
                  <a:solidFill>
                    <a:schemeClr val="bg1"/>
                  </a:solidFill>
                </a:rPr>
              </a:br>
              <a:r>
                <a:rPr lang="en-US" sz="1000" b="1" dirty="0">
                  <a:solidFill>
                    <a:schemeClr val="bg1"/>
                  </a:solidFill>
                </a:rPr>
                <a:t>capacity gap</a:t>
              </a:r>
            </a:p>
          </p:txBody>
        </p:sp>
        <p:pic>
          <p:nvPicPr>
            <p:cNvPr id="20" name="Picture 3" descr="\\INTERNAL.WMO.INT\UserData\redirected\cnovenario\Documents\Icons\handshake_white.png">
              <a:extLst>
                <a:ext uri="{FF2B5EF4-FFF2-40B4-BE49-F238E27FC236}">
                  <a16:creationId xmlns:a16="http://schemas.microsoft.com/office/drawing/2014/main" xmlns="" id="{15D7FE84-E3E2-8349-9314-97388B631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530" y="2942497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C0A2EC12-22A7-764A-B10E-1D5715C5D197}"/>
                </a:ext>
              </a:extLst>
            </p:cNvPr>
            <p:cNvSpPr/>
            <p:nvPr/>
          </p:nvSpPr>
          <p:spPr>
            <a:xfrm>
              <a:off x="7468166" y="2530784"/>
              <a:ext cx="1431231" cy="1512000"/>
            </a:xfrm>
            <a:prstGeom prst="rect">
              <a:avLst/>
            </a:prstGeom>
            <a:solidFill>
              <a:srgbClr val="005BAA"/>
            </a:solidFill>
            <a:ln>
              <a:solidFill>
                <a:srgbClr val="005BA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300" b="1">
                <a:solidFill>
                  <a:schemeClr val="bg1"/>
                </a:solidFill>
              </a:endParaRP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Smart 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Organization</a:t>
              </a:r>
            </a:p>
            <a:p>
              <a:pPr algn="ctr"/>
              <a:endParaRPr lang="en-US" sz="1000" b="1">
                <a:solidFill>
                  <a:schemeClr val="bg1"/>
                </a:solidFill>
              </a:endParaRPr>
            </a:p>
            <a:p>
              <a:pPr algn="ctr"/>
              <a:endParaRPr lang="en-US" sz="1000" b="1">
                <a:solidFill>
                  <a:schemeClr val="bg1"/>
                </a:solidFill>
              </a:endParaRPr>
            </a:p>
            <a:p>
              <a:pPr algn="ctr"/>
              <a:endParaRPr lang="en-US" sz="1000" b="1">
                <a:solidFill>
                  <a:schemeClr val="bg1"/>
                </a:solidFill>
              </a:endParaRPr>
            </a:p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Strategic realignment of structure and programmes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EDB62CC0-2A0F-BE46-BFA7-192719D1FB53}"/>
                </a:ext>
              </a:extLst>
            </p:cNvPr>
            <p:cNvGrpSpPr/>
            <p:nvPr/>
          </p:nvGrpSpPr>
          <p:grpSpPr>
            <a:xfrm>
              <a:off x="7980735" y="3117619"/>
              <a:ext cx="409995" cy="291402"/>
              <a:chOff x="826419" y="5447130"/>
              <a:chExt cx="427450" cy="30380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0D7A5F3E-9B21-0149-A83E-354F00C63070}"/>
                  </a:ext>
                </a:extLst>
              </p:cNvPr>
              <p:cNvSpPr/>
              <p:nvPr/>
            </p:nvSpPr>
            <p:spPr>
              <a:xfrm>
                <a:off x="984075" y="5447130"/>
                <a:ext cx="112138" cy="1121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D92E4101-8F32-1D4B-814F-805AE2457D55}"/>
                  </a:ext>
                </a:extLst>
              </p:cNvPr>
              <p:cNvSpPr/>
              <p:nvPr/>
            </p:nvSpPr>
            <p:spPr>
              <a:xfrm>
                <a:off x="984075" y="5638800"/>
                <a:ext cx="112138" cy="1121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A532FBC2-6CD4-8A4D-A1D0-652084B48F6A}"/>
                  </a:ext>
                </a:extLst>
              </p:cNvPr>
              <p:cNvSpPr/>
              <p:nvPr/>
            </p:nvSpPr>
            <p:spPr>
              <a:xfrm>
                <a:off x="1141731" y="5638800"/>
                <a:ext cx="112138" cy="1121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34527CCF-DA8A-6A41-95B8-C87C48AC375D}"/>
                  </a:ext>
                </a:extLst>
              </p:cNvPr>
              <p:cNvSpPr/>
              <p:nvPr/>
            </p:nvSpPr>
            <p:spPr>
              <a:xfrm>
                <a:off x="826419" y="5638800"/>
                <a:ext cx="112138" cy="1121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B1316398-889E-A64E-B889-F1D7C474F0A5}"/>
                  </a:ext>
                </a:extLst>
              </p:cNvPr>
              <p:cNvCxnSpPr/>
              <p:nvPr/>
            </p:nvCxnSpPr>
            <p:spPr>
              <a:xfrm>
                <a:off x="1040144" y="5554505"/>
                <a:ext cx="0" cy="1080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DE25018E-740B-6E42-9329-4A72DBCDE2FC}"/>
                  </a:ext>
                </a:extLst>
              </p:cNvPr>
              <p:cNvCxnSpPr/>
              <p:nvPr/>
            </p:nvCxnSpPr>
            <p:spPr>
              <a:xfrm flipV="1">
                <a:off x="882488" y="5592609"/>
                <a:ext cx="0" cy="7953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7EC50BFC-5503-1B45-80EA-751B7351AD6B}"/>
                  </a:ext>
                </a:extLst>
              </p:cNvPr>
              <p:cNvCxnSpPr/>
              <p:nvPr/>
            </p:nvCxnSpPr>
            <p:spPr>
              <a:xfrm flipV="1">
                <a:off x="1197800" y="5592609"/>
                <a:ext cx="0" cy="7953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8002C154-9107-E946-BFF3-7BFAF0CCBD06}"/>
                  </a:ext>
                </a:extLst>
              </p:cNvPr>
              <p:cNvCxnSpPr/>
              <p:nvPr/>
            </p:nvCxnSpPr>
            <p:spPr>
              <a:xfrm>
                <a:off x="867610" y="5596267"/>
                <a:ext cx="342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A37DE4D-4AFF-F044-84F9-CAF593555AEC}"/>
                </a:ext>
              </a:extLst>
            </p:cNvPr>
            <p:cNvSpPr txBox="1"/>
            <p:nvPr/>
          </p:nvSpPr>
          <p:spPr>
            <a:xfrm>
              <a:off x="1557784" y="2490998"/>
              <a:ext cx="368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E4C432B-F90D-5A46-A4DB-D5DFD907AD68}"/>
                </a:ext>
              </a:extLst>
            </p:cNvPr>
            <p:cNvSpPr txBox="1"/>
            <p:nvPr/>
          </p:nvSpPr>
          <p:spPr>
            <a:xfrm>
              <a:off x="7468166" y="2490998"/>
              <a:ext cx="368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5A92F9D-9306-AA4A-8D71-6B3D77C52CE5}"/>
                </a:ext>
              </a:extLst>
            </p:cNvPr>
            <p:cNvSpPr txBox="1"/>
            <p:nvPr/>
          </p:nvSpPr>
          <p:spPr>
            <a:xfrm>
              <a:off x="2994436" y="2490998"/>
              <a:ext cx="368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2BF33BA-D36B-224D-A67C-AAC1183F32BF}"/>
                </a:ext>
              </a:extLst>
            </p:cNvPr>
            <p:cNvSpPr txBox="1"/>
            <p:nvPr/>
          </p:nvSpPr>
          <p:spPr>
            <a:xfrm>
              <a:off x="4512975" y="2490998"/>
              <a:ext cx="368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43AB41A-0D62-6147-B403-CB82B8885863}"/>
                </a:ext>
              </a:extLst>
            </p:cNvPr>
            <p:cNvSpPr txBox="1"/>
            <p:nvPr/>
          </p:nvSpPr>
          <p:spPr>
            <a:xfrm>
              <a:off x="5990570" y="2490998"/>
              <a:ext cx="368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F8922D0B-CF32-BE47-BEDF-3184E17EEB36}"/>
                </a:ext>
              </a:extLst>
            </p:cNvPr>
            <p:cNvSpPr/>
            <p:nvPr/>
          </p:nvSpPr>
          <p:spPr>
            <a:xfrm>
              <a:off x="1566410" y="1454572"/>
              <a:ext cx="2412000" cy="54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rgbClr val="005BAA"/>
                  </a:solidFill>
                </a:rPr>
                <a:t>Preparedness </a:t>
              </a:r>
              <a:r>
                <a:rPr lang="en-US" sz="1100" dirty="0">
                  <a:solidFill>
                    <a:srgbClr val="005BAA"/>
                  </a:solidFill>
                </a:rPr>
                <a:t>for, and reducing </a:t>
              </a:r>
              <a:r>
                <a:rPr lang="en-US" sz="1100">
                  <a:solidFill>
                    <a:srgbClr val="005BAA"/>
                  </a:solidFill>
                </a:rPr>
                <a:t>losses from </a:t>
              </a:r>
              <a:r>
                <a:rPr lang="en-US" sz="1100" dirty="0">
                  <a:solidFill>
                    <a:srgbClr val="005BAA"/>
                  </a:solidFill>
                </a:rPr>
                <a:t>hydrometeorological extremes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64744B84-A200-A349-89D3-73B7C516E0D5}"/>
                </a:ext>
              </a:extLst>
            </p:cNvPr>
            <p:cNvSpPr/>
            <p:nvPr/>
          </p:nvSpPr>
          <p:spPr>
            <a:xfrm>
              <a:off x="6487823" y="1454572"/>
              <a:ext cx="2412000" cy="54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rgbClr val="005BAA"/>
                  </a:solidFill>
                </a:rPr>
                <a:t>Socioeconomic </a:t>
              </a:r>
              <a:r>
                <a:rPr lang="en-US" sz="1100" dirty="0">
                  <a:solidFill>
                    <a:srgbClr val="005BAA"/>
                  </a:solidFill>
                </a:rPr>
                <a:t>value of weather, climate, hydrological and related environmental services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5F4C47F9-FF80-2745-BF5B-36BFF7686D38}"/>
                </a:ext>
              </a:extLst>
            </p:cNvPr>
            <p:cNvSpPr/>
            <p:nvPr/>
          </p:nvSpPr>
          <p:spPr>
            <a:xfrm>
              <a:off x="4027116" y="1454572"/>
              <a:ext cx="2412000" cy="54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rgbClr val="005BAA"/>
                  </a:solidFill>
                </a:rPr>
                <a:t>Climate-smart decision-making to </a:t>
              </a:r>
              <a:br>
                <a:rPr lang="en-US" sz="1100">
                  <a:solidFill>
                    <a:srgbClr val="005BAA"/>
                  </a:solidFill>
                </a:rPr>
              </a:br>
              <a:r>
                <a:rPr lang="en-US" sz="1100">
                  <a:solidFill>
                    <a:srgbClr val="005BAA"/>
                  </a:solidFill>
                </a:rPr>
                <a:t>build </a:t>
              </a:r>
              <a:r>
                <a:rPr lang="en-US" sz="1100" dirty="0">
                  <a:solidFill>
                    <a:srgbClr val="005BAA"/>
                  </a:solidFill>
                </a:rPr>
                <a:t>resilience and adaptation to climate risk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EC94A78F-5136-4541-B74F-AE1F72FE6226}"/>
                </a:ext>
              </a:extLst>
            </p:cNvPr>
            <p:cNvSpPr/>
            <p:nvPr/>
          </p:nvSpPr>
          <p:spPr>
            <a:xfrm>
              <a:off x="1566411" y="2052246"/>
              <a:ext cx="2412000" cy="4149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Accountability</a:t>
              </a:r>
              <a:r>
                <a:rPr lang="en-US" sz="1100" dirty="0">
                  <a:solidFill>
                    <a:schemeClr val="bg1"/>
                  </a:solidFill>
                </a:rPr>
                <a:t> for Results </a:t>
              </a:r>
              <a:br>
                <a:rPr lang="en-US" sz="1100" dirty="0">
                  <a:solidFill>
                    <a:schemeClr val="bg1"/>
                  </a:solidFill>
                </a:rPr>
              </a:br>
              <a:r>
                <a:rPr lang="en-US" sz="1100" dirty="0">
                  <a:solidFill>
                    <a:schemeClr val="bg1"/>
                  </a:solidFill>
                </a:rPr>
                <a:t>and </a:t>
              </a:r>
              <a:r>
                <a:rPr lang="en-US" sz="1100" b="1" dirty="0">
                  <a:solidFill>
                    <a:schemeClr val="bg1"/>
                  </a:solidFill>
                </a:rPr>
                <a:t>Transparency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AD52F6C9-FD71-294D-9E8A-68E8BC29F5EF}"/>
                </a:ext>
              </a:extLst>
            </p:cNvPr>
            <p:cNvSpPr/>
            <p:nvPr/>
          </p:nvSpPr>
          <p:spPr>
            <a:xfrm>
              <a:off x="6487823" y="2052246"/>
              <a:ext cx="2412000" cy="4149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Inclusiveness</a:t>
              </a:r>
              <a:r>
                <a:rPr lang="en-US" sz="1100" dirty="0">
                  <a:solidFill>
                    <a:schemeClr val="bg1"/>
                  </a:solidFill>
                </a:rPr>
                <a:t> and </a:t>
              </a:r>
              <a:r>
                <a:rPr lang="en-US" sz="1100" b="1" dirty="0">
                  <a:solidFill>
                    <a:schemeClr val="bg1"/>
                  </a:solidFill>
                </a:rPr>
                <a:t>Diversity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2A1408CD-A31F-D145-ADFA-9923BBDDC3F8}"/>
                </a:ext>
              </a:extLst>
            </p:cNvPr>
            <p:cNvSpPr/>
            <p:nvPr/>
          </p:nvSpPr>
          <p:spPr>
            <a:xfrm>
              <a:off x="4027117" y="2052246"/>
              <a:ext cx="2412000" cy="4149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Collaboration</a:t>
              </a:r>
              <a:r>
                <a:rPr lang="en-US" sz="1100" dirty="0">
                  <a:solidFill>
                    <a:schemeClr val="bg1"/>
                  </a:solidFill>
                </a:rPr>
                <a:t> and </a:t>
              </a:r>
              <a:r>
                <a:rPr lang="en-US" sz="1100" b="1" dirty="0">
                  <a:solidFill>
                    <a:schemeClr val="bg1"/>
                  </a:solidFill>
                </a:rPr>
                <a:t>Partnership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38A55A41-5E4B-F249-8A6B-6C273B146DE0}"/>
                </a:ext>
              </a:extLst>
            </p:cNvPr>
            <p:cNvSpPr/>
            <p:nvPr/>
          </p:nvSpPr>
          <p:spPr>
            <a:xfrm>
              <a:off x="3033223" y="4102356"/>
              <a:ext cx="1431231" cy="2100028"/>
            </a:xfrm>
            <a:prstGeom prst="rect">
              <a:avLst/>
            </a:prstGeom>
            <a:noFill/>
            <a:ln>
              <a:solidFill>
                <a:srgbClr val="1869C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1869CA"/>
                  </a:solidFill>
                </a:rPr>
                <a:t>Optimize</a:t>
              </a:r>
              <a:r>
                <a:rPr lang="en-US" sz="1000" b="1">
                  <a:solidFill>
                    <a:srgbClr val="1869CA"/>
                  </a:solidFill>
                </a:rPr>
                <a:t> observation data acquisition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1869CA"/>
                  </a:solidFill>
                </a:rPr>
                <a:t>Improve access to, exchange and management of </a:t>
              </a:r>
              <a:r>
                <a:rPr lang="en-US" sz="1000" b="1">
                  <a:solidFill>
                    <a:srgbClr val="1869CA"/>
                  </a:solidFill>
                </a:rPr>
                <a:t>Earth system observation data and products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1869CA"/>
                  </a:solidFill>
                </a:rPr>
                <a:t>Enable access and use of </a:t>
              </a:r>
              <a:r>
                <a:rPr lang="en-US" sz="1000" b="1">
                  <a:solidFill>
                    <a:srgbClr val="1869CA"/>
                  </a:solidFill>
                </a:rPr>
                <a:t>numerical analysis and prediction products</a:t>
              </a:r>
              <a:endParaRPr lang="en-US" sz="1000" b="1" dirty="0">
                <a:solidFill>
                  <a:srgbClr val="1869CA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C1D687B5-7849-7B48-8EF7-6D57BBBF23B0}"/>
                </a:ext>
              </a:extLst>
            </p:cNvPr>
            <p:cNvSpPr/>
            <p:nvPr/>
          </p:nvSpPr>
          <p:spPr>
            <a:xfrm>
              <a:off x="1557784" y="4102356"/>
              <a:ext cx="1431231" cy="2100028"/>
            </a:xfrm>
            <a:prstGeom prst="rect">
              <a:avLst/>
            </a:prstGeom>
            <a:noFill/>
            <a:ln>
              <a:solidFill>
                <a:srgbClr val="1869C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1869CA"/>
                  </a:solidFill>
                </a:rPr>
                <a:t>Strengthen</a:t>
              </a:r>
              <a:r>
                <a:rPr lang="en-US" sz="1000" b="1">
                  <a:solidFill>
                    <a:srgbClr val="1869CA"/>
                  </a:solidFill>
                </a:rPr>
                <a:t> national multi-hazard early warning/alert systems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1869CA"/>
                  </a:solidFill>
                </a:rPr>
                <a:t>Broaden provision of </a:t>
              </a:r>
              <a:r>
                <a:rPr lang="en-US" sz="1000" b="1">
                  <a:solidFill>
                    <a:srgbClr val="1869CA"/>
                  </a:solidFill>
                </a:rPr>
                <a:t>policy- and decision-supporting climate, water </a:t>
              </a:r>
              <a:r>
                <a:rPr lang="en-US" sz="1000">
                  <a:solidFill>
                    <a:srgbClr val="1869CA"/>
                  </a:solidFill>
                </a:rPr>
                <a:t>and</a:t>
              </a:r>
              <a:r>
                <a:rPr lang="en-US" sz="1000" b="1">
                  <a:solidFill>
                    <a:srgbClr val="1869CA"/>
                  </a:solidFill>
                </a:rPr>
                <a:t> weather services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000" b="1" dirty="0">
                <a:solidFill>
                  <a:srgbClr val="1869CA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24059CB5-DC34-CE44-8502-5B1895E9309E}"/>
                </a:ext>
              </a:extLst>
            </p:cNvPr>
            <p:cNvSpPr/>
            <p:nvPr/>
          </p:nvSpPr>
          <p:spPr>
            <a:xfrm>
              <a:off x="4508662" y="4102356"/>
              <a:ext cx="1431231" cy="2100028"/>
            </a:xfrm>
            <a:prstGeom prst="rect">
              <a:avLst/>
            </a:prstGeom>
            <a:noFill/>
            <a:ln>
              <a:solidFill>
                <a:srgbClr val="1869C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1869CA"/>
                  </a:solidFill>
                </a:rPr>
                <a:t>Advance</a:t>
              </a:r>
              <a:r>
                <a:rPr lang="en-US" sz="1000" b="1">
                  <a:solidFill>
                    <a:srgbClr val="1869CA"/>
                  </a:solidFill>
                </a:rPr>
                <a:t> scientific knowledge of the Earth system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1869CA"/>
                  </a:solidFill>
                </a:rPr>
                <a:t>Enhance</a:t>
              </a:r>
              <a:r>
                <a:rPr lang="en-US" sz="1000" b="1">
                  <a:solidFill>
                    <a:srgbClr val="1869CA"/>
                  </a:solidFill>
                </a:rPr>
                <a:t> science-for-service value chain </a:t>
              </a:r>
              <a:r>
                <a:rPr lang="en-US" sz="1000">
                  <a:solidFill>
                    <a:srgbClr val="1869CA"/>
                  </a:solidFill>
                </a:rPr>
                <a:t>to improve predictive capabilities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1869CA"/>
                  </a:solidFill>
                </a:rPr>
                <a:t>Advance</a:t>
              </a:r>
              <a:r>
                <a:rPr lang="en-US" sz="1000" b="1">
                  <a:solidFill>
                    <a:srgbClr val="1869CA"/>
                  </a:solidFill>
                </a:rPr>
                <a:t> policy-relevant science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B903A9C9-765A-4149-AD26-580E310C0A42}"/>
                </a:ext>
              </a:extLst>
            </p:cNvPr>
            <p:cNvSpPr/>
            <p:nvPr/>
          </p:nvSpPr>
          <p:spPr>
            <a:xfrm>
              <a:off x="5984101" y="4102355"/>
              <a:ext cx="1431231" cy="2100028"/>
            </a:xfrm>
            <a:prstGeom prst="rect">
              <a:avLst/>
            </a:prstGeom>
            <a:noFill/>
            <a:ln>
              <a:solidFill>
                <a:srgbClr val="1869C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1869CA"/>
                  </a:solidFill>
                </a:rPr>
                <a:t>Enable developing countries to </a:t>
              </a:r>
              <a:r>
                <a:rPr lang="en-US" sz="1000" b="1">
                  <a:solidFill>
                    <a:srgbClr val="1869CA"/>
                  </a:solidFill>
                </a:rPr>
                <a:t>provide </a:t>
              </a:r>
              <a:r>
                <a:rPr lang="en-US" sz="1000">
                  <a:solidFill>
                    <a:srgbClr val="1869CA"/>
                  </a:solidFill>
                </a:rPr>
                <a:t>and</a:t>
              </a:r>
              <a:r>
                <a:rPr lang="en-US" sz="1000" b="1">
                  <a:solidFill>
                    <a:srgbClr val="1869CA"/>
                  </a:solidFill>
                </a:rPr>
                <a:t> utilize essential weather, climate, hydrological </a:t>
              </a:r>
              <a:r>
                <a:rPr lang="en-US" sz="1000">
                  <a:solidFill>
                    <a:srgbClr val="1869CA"/>
                  </a:solidFill>
                </a:rPr>
                <a:t>and</a:t>
              </a:r>
              <a:r>
                <a:rPr lang="en-US" sz="1000" b="1">
                  <a:solidFill>
                    <a:srgbClr val="1869CA"/>
                  </a:solidFill>
                </a:rPr>
                <a:t> </a:t>
              </a:r>
              <a:r>
                <a:rPr lang="en-US" sz="1000">
                  <a:solidFill>
                    <a:srgbClr val="1869CA"/>
                  </a:solidFill>
                </a:rPr>
                <a:t>related</a:t>
              </a:r>
              <a:r>
                <a:rPr lang="en-US" sz="1000" b="1">
                  <a:solidFill>
                    <a:srgbClr val="1869CA"/>
                  </a:solidFill>
                </a:rPr>
                <a:t> environmental services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1869CA"/>
                  </a:solidFill>
                </a:rPr>
                <a:t>Develop and sustain </a:t>
              </a:r>
              <a:r>
                <a:rPr lang="en-US" sz="1000" b="1">
                  <a:solidFill>
                    <a:srgbClr val="1869CA"/>
                  </a:solidFill>
                </a:rPr>
                <a:t>core competencies </a:t>
              </a:r>
              <a:r>
                <a:rPr lang="en-US" sz="1000">
                  <a:solidFill>
                    <a:srgbClr val="1869CA"/>
                  </a:solidFill>
                </a:rPr>
                <a:t>and</a:t>
              </a:r>
              <a:r>
                <a:rPr lang="en-US" sz="1000" b="1">
                  <a:solidFill>
                    <a:srgbClr val="1869CA"/>
                  </a:solidFill>
                </a:rPr>
                <a:t> expertise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1869CA"/>
                  </a:solidFill>
                </a:rPr>
                <a:t>Scale up </a:t>
              </a:r>
              <a:r>
                <a:rPr lang="en-US" sz="1000" b="1">
                  <a:solidFill>
                    <a:srgbClr val="1869CA"/>
                  </a:solidFill>
                </a:rPr>
                <a:t>partnerships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DCD400E7-D960-D647-B224-B3665C048944}"/>
                </a:ext>
              </a:extLst>
            </p:cNvPr>
            <p:cNvSpPr/>
            <p:nvPr/>
          </p:nvSpPr>
          <p:spPr>
            <a:xfrm>
              <a:off x="7459540" y="4102356"/>
              <a:ext cx="1431231" cy="2100028"/>
            </a:xfrm>
            <a:prstGeom prst="rect">
              <a:avLst/>
            </a:prstGeom>
            <a:noFill/>
            <a:ln>
              <a:solidFill>
                <a:srgbClr val="1869C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1869CA"/>
                  </a:solidFill>
                </a:rPr>
                <a:t>Optimize</a:t>
              </a:r>
              <a:r>
                <a:rPr lang="en-US" sz="1000" b="1">
                  <a:solidFill>
                    <a:srgbClr val="1869CA"/>
                  </a:solidFill>
                </a:rPr>
                <a:t> </a:t>
              </a:r>
              <a:r>
                <a:rPr lang="en-US" sz="1000">
                  <a:solidFill>
                    <a:srgbClr val="1869CA"/>
                  </a:solidFill>
                </a:rPr>
                <a:t>WMO </a:t>
              </a:r>
              <a:r>
                <a:rPr lang="en-US" sz="1000" b="1">
                  <a:solidFill>
                    <a:srgbClr val="1869CA"/>
                  </a:solidFill>
                </a:rPr>
                <a:t>constituent body structure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1869CA"/>
                  </a:solidFill>
                </a:rPr>
                <a:t>Streamline</a:t>
              </a:r>
              <a:r>
                <a:rPr lang="en-US" sz="1000" b="1">
                  <a:solidFill>
                    <a:srgbClr val="1869CA"/>
                  </a:solidFill>
                </a:rPr>
                <a:t> </a:t>
              </a:r>
              <a:r>
                <a:rPr lang="en-US" sz="1000">
                  <a:solidFill>
                    <a:srgbClr val="1869CA"/>
                  </a:solidFill>
                </a:rPr>
                <a:t>WMO</a:t>
              </a:r>
              <a:r>
                <a:rPr lang="en-US" sz="1000" b="1">
                  <a:solidFill>
                    <a:srgbClr val="1869CA"/>
                  </a:solidFill>
                </a:rPr>
                <a:t> programmes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1869CA"/>
                  </a:solidFill>
                </a:rPr>
                <a:t>Advance</a:t>
              </a:r>
              <a:r>
                <a:rPr lang="en-US" sz="1000" b="1">
                  <a:solidFill>
                    <a:srgbClr val="1869CA"/>
                  </a:solidFill>
                </a:rPr>
                <a:t> equal, effective </a:t>
              </a:r>
              <a:r>
                <a:rPr lang="en-US" sz="1000">
                  <a:solidFill>
                    <a:srgbClr val="1869CA"/>
                  </a:solidFill>
                </a:rPr>
                <a:t>and</a:t>
              </a:r>
              <a:r>
                <a:rPr lang="en-US" sz="1000" b="1">
                  <a:solidFill>
                    <a:srgbClr val="1869CA"/>
                  </a:solidFill>
                </a:rPr>
                <a:t> inclusive participation</a:t>
              </a:r>
              <a:endParaRPr lang="en-US" sz="1000" b="1" dirty="0">
                <a:solidFill>
                  <a:srgbClr val="1869C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35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015861-C52C-E34E-B330-F7945472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Collaboration with Partners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F45497-A63B-3540-B570-4C657637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 October 2019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27E9BD-7AFB-E540-8A13-9AB00192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CEOS Plenary 33, 14-16 October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D878DD-B044-7743-8B12-73406446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3</a:t>
            </a:fld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56736DE-197F-8044-A8B8-BA8C5C171261}"/>
              </a:ext>
            </a:extLst>
          </p:cNvPr>
          <p:cNvGrpSpPr/>
          <p:nvPr/>
        </p:nvGrpSpPr>
        <p:grpSpPr>
          <a:xfrm>
            <a:off x="500532" y="1040746"/>
            <a:ext cx="8637115" cy="5131072"/>
            <a:chOff x="500532" y="1040746"/>
            <a:chExt cx="8637115" cy="51310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BF368D7-E926-7C42-9A9B-FAF724388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32" y="1814733"/>
              <a:ext cx="1659665" cy="224317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8014B57-380C-F349-BA05-8CB08BA95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088" y="1814733"/>
              <a:ext cx="2272512" cy="8209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C9AB488-2D1A-9E4B-903C-B6FAECE3C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518" y="1040746"/>
              <a:ext cx="1496764" cy="856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6D798FD-2D58-3941-9363-A95677DBF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747" y="2563499"/>
              <a:ext cx="2502900" cy="10107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F6748F1-615F-7C4C-B332-6D56D0E2E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917" y="3649725"/>
              <a:ext cx="1736783" cy="537371"/>
            </a:xfrm>
            <a:prstGeom prst="rect">
              <a:avLst/>
            </a:prstGeom>
          </p:spPr>
        </p:pic>
        <p:sp>
          <p:nvSpPr>
            <p:cNvPr id="12" name="Arc 11">
              <a:extLst>
                <a:ext uri="{FF2B5EF4-FFF2-40B4-BE49-F238E27FC236}">
                  <a16:creationId xmlns:a16="http://schemas.microsoft.com/office/drawing/2014/main" xmlns="" id="{29BD8FB4-7246-B542-B51A-3018F661FCB4}"/>
                </a:ext>
              </a:extLst>
            </p:cNvPr>
            <p:cNvSpPr/>
            <p:nvPr/>
          </p:nvSpPr>
          <p:spPr>
            <a:xfrm>
              <a:off x="5288813" y="1265405"/>
              <a:ext cx="3242939" cy="4906413"/>
            </a:xfrm>
            <a:prstGeom prst="arc">
              <a:avLst>
                <a:gd name="adj1" fmla="val 16171031"/>
                <a:gd name="adj2" fmla="val 5332821"/>
              </a:avLst>
            </a:prstGeom>
            <a:ln w="34925">
              <a:solidFill>
                <a:schemeClr val="accent1">
                  <a:shade val="95000"/>
                  <a:satMod val="105000"/>
                  <a:alpha val="58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C2E1DC8-0612-7D4F-9293-A1D2E714789F}"/>
                </a:ext>
              </a:extLst>
            </p:cNvPr>
            <p:cNvSpPr txBox="1"/>
            <p:nvPr/>
          </p:nvSpPr>
          <p:spPr>
            <a:xfrm>
              <a:off x="7626207" y="5833264"/>
              <a:ext cx="1446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Etc., etc., </a:t>
              </a:r>
              <a:r>
                <a:rPr lang="en-US" sz="16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etc</a:t>
              </a:r>
              <a:r>
                <a:rPr 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…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9D8A67B-BDC0-944A-9E76-7FD842245DAA}"/>
                </a:ext>
              </a:extLst>
            </p:cNvPr>
            <p:cNvSpPr txBox="1"/>
            <p:nvPr/>
          </p:nvSpPr>
          <p:spPr>
            <a:xfrm>
              <a:off x="2566883" y="2424699"/>
              <a:ext cx="3103532" cy="101566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Joint bodies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Working arrangements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Programmes/Projects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3974455-6019-1C47-BEF1-AD64B1EC2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1859" y="4375629"/>
              <a:ext cx="2394530" cy="4760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5E8D1B04-BB80-6640-84AC-A757664B9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998" y="5084317"/>
              <a:ext cx="504126" cy="72930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004BCCD-9EBC-D14E-A801-D472D3F47E9E}"/>
                </a:ext>
              </a:extLst>
            </p:cNvPr>
            <p:cNvSpPr txBox="1"/>
            <p:nvPr/>
          </p:nvSpPr>
          <p:spPr>
            <a:xfrm>
              <a:off x="1171579" y="4480496"/>
              <a:ext cx="4502258" cy="138499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More interaction and collaboration with 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partners from all relevant areas </a:t>
              </a:r>
            </a:p>
            <a:p>
              <a:pPr algn="ctr"/>
              <a:endParaRPr lang="en-US" sz="2000" b="1" dirty="0">
                <a:solidFill>
                  <a:srgbClr val="002060"/>
                </a:solidFill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Including with CEOS</a:t>
              </a:r>
            </a:p>
          </p:txBody>
        </p:sp>
      </p:grpSp>
      <p:sp>
        <p:nvSpPr>
          <p:cNvPr id="19" name="Textfeld 6">
            <a:extLst>
              <a:ext uri="{FF2B5EF4-FFF2-40B4-BE49-F238E27FC236}">
                <a16:creationId xmlns:a16="http://schemas.microsoft.com/office/drawing/2014/main" xmlns="" id="{995D4D05-AE86-4F4D-81DC-B30BD64355F0}"/>
              </a:ext>
            </a:extLst>
          </p:cNvPr>
          <p:cNvSpPr txBox="1"/>
          <p:nvPr/>
        </p:nvSpPr>
        <p:spPr>
          <a:xfrm>
            <a:off x="683568" y="6172393"/>
            <a:ext cx="784818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See e.g. </a:t>
            </a:r>
            <a:r>
              <a:rPr lang="en-GB" sz="1400" b="1" dirty="0">
                <a:hlinkClick r:id="rId9"/>
              </a:rPr>
              <a:t>https://public.wmo.int/en/governance-reform/joint-wmo-ioc-collaborative-board</a:t>
            </a:r>
            <a:r>
              <a:rPr lang="en-GB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33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5D794F-3523-9945-B2D0-B500018B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03382"/>
          </a:xfrm>
        </p:spPr>
        <p:txBody>
          <a:bodyPr>
            <a:noAutofit/>
          </a:bodyPr>
          <a:lstStyle/>
          <a:p>
            <a:r>
              <a:rPr lang="en-GB" sz="3200" dirty="0"/>
              <a:t>WMO Integrated Global Observing System (WIGOS)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70AF14-770B-6A4C-9CAD-A943A82051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Earth System Approach</a:t>
            </a:r>
          </a:p>
          <a:p>
            <a:r>
              <a:rPr lang="en-US" dirty="0"/>
              <a:t>Implemented through WIGOS</a:t>
            </a:r>
          </a:p>
          <a:p>
            <a:r>
              <a:rPr lang="en-US" dirty="0"/>
              <a:t>Evolution of surface- and space-based observing system components guided by the Vision for WIGOS in 2040</a:t>
            </a:r>
          </a:p>
          <a:p>
            <a:r>
              <a:rPr lang="en-US" dirty="0"/>
              <a:t>CEOS missions are </a:t>
            </a:r>
            <a:r>
              <a:rPr lang="en-US" dirty="0" smtClean="0"/>
              <a:t>relevant </a:t>
            </a:r>
            <a:r>
              <a:rPr lang="en-US" dirty="0"/>
              <a:t>to WMO Members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097DF2-307D-444A-BFC7-05F04193E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 October 2019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EAF997-8025-2F41-959C-7E4AAE7B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CEOS Plenary 33, 14-16 October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B150E1-0444-C243-8745-3FF21381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4</a:t>
            </a:fld>
            <a:endParaRPr lang="en-GB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xmlns="" id="{49DEB1A0-F04B-A24F-BD3A-98C1B47BDF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49" y="1274687"/>
            <a:ext cx="3695700" cy="26924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3A30FC-5E2A-C64B-A8A1-37B6C5973617}"/>
              </a:ext>
            </a:extLst>
          </p:cNvPr>
          <p:cNvSpPr txBox="1"/>
          <p:nvPr/>
        </p:nvSpPr>
        <p:spPr>
          <a:xfrm>
            <a:off x="666748" y="4430038"/>
            <a:ext cx="3695701" cy="138499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Need to strengthen the connections between WMO and CEOS </a:t>
            </a:r>
          </a:p>
        </p:txBody>
      </p:sp>
    </p:spTree>
    <p:extLst>
      <p:ext uri="{BB962C8B-B14F-4D97-AF65-F5344CB8AC3E}">
        <p14:creationId xmlns:p14="http://schemas.microsoft.com/office/powerpoint/2010/main" val="139605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FABEEA36-856C-8247-A3C4-6A9B467C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65" y="228141"/>
            <a:ext cx="9324528" cy="803382"/>
          </a:xfrm>
        </p:spPr>
        <p:txBody>
          <a:bodyPr>
            <a:noAutofit/>
          </a:bodyPr>
          <a:lstStyle/>
          <a:p>
            <a:r>
              <a:rPr lang="en-GB" sz="3000" dirty="0"/>
              <a:t>Observing System Capability Analysis and Review Tool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4A421FD-1B44-E043-9EB0-2DD59D13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 October 2019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665329F-1974-5044-BDBD-F0117BB6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CEOS Plenary 33, 14-16 October 2019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4D96862-6BC9-C34C-9A9C-BF512370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5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4D63149-4F56-9745-886A-50597F3CE7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378" y="992022"/>
            <a:ext cx="7271243" cy="539771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38FB023A-372C-AF48-BDED-DD448F8E9C70}"/>
              </a:ext>
            </a:extLst>
          </p:cNvPr>
          <p:cNvSpPr txBox="1"/>
          <p:nvPr/>
        </p:nvSpPr>
        <p:spPr>
          <a:xfrm>
            <a:off x="1090112" y="6120009"/>
            <a:ext cx="705678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See </a:t>
            </a:r>
            <a:r>
              <a:rPr lang="en-GB" b="1" dirty="0">
                <a:hlinkClick r:id="rId3"/>
              </a:rPr>
              <a:t>http://oscar.wmo.int</a:t>
            </a:r>
            <a:r>
              <a:rPr lang="en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348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374A6-69D7-444B-9EF9-0262BB0D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CEOS Member Input to OSCAR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AD74FA-01C6-604F-A469-C6DE57F6AC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step is request to CEOS Members to designate focal points to WMO</a:t>
            </a:r>
          </a:p>
          <a:p>
            <a:r>
              <a:rPr lang="en-US" dirty="0"/>
              <a:t>To provide updated information on Earth Observation satellites for recording in the OSCAR/Space database</a:t>
            </a:r>
          </a:p>
          <a:p>
            <a:r>
              <a:rPr lang="en-US" dirty="0"/>
              <a:t>See WMO letter to CEOS Principals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4BAC15-D561-0842-B127-4C9432CF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 October 2019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FECEE8-CA53-EF48-B200-75A48CCF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CEOS Plenary 33, 14-16 October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400DD7-0598-DC45-B6BF-A23033C2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BA15A7-36F6-3D42-8289-67A3E5AB6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" y="1050275"/>
            <a:ext cx="3682752" cy="52115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774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7CA8F5F-E28B-3C42-A290-E0190A087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WMO has adopted Earth System Approach</a:t>
            </a:r>
          </a:p>
          <a:p>
            <a:r>
              <a:rPr lang="en-US" dirty="0"/>
              <a:t>CEOS missions are becoming increasingly more relevant to WMO Members</a:t>
            </a:r>
          </a:p>
          <a:p>
            <a:r>
              <a:rPr lang="en-US" dirty="0"/>
              <a:t>Request to CEOS Members to designate focal points to WMO for updating OSCAR/Space database</a:t>
            </a:r>
          </a:p>
          <a:p>
            <a:r>
              <a:rPr lang="en-US" dirty="0"/>
              <a:t>WMO would like to pursue further bilateral engagement with CEOS and we will provide additional suggestions for strengthening the relationship with CEOS at a later date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14FC0A5-F964-2348-A318-B94CDB19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87F72F-9566-2644-829C-0DB91602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 October 2019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935E9F-9E07-3B4A-A90E-548E3E6D2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CEOS Plenary 33, 14-16 October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5F6CA0-A2CB-5644-AEF3-CE5C4E5E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1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">
            <a:extLst>
              <a:ext uri="{FF2B5EF4-FFF2-40B4-BE49-F238E27FC236}">
                <a16:creationId xmlns:a16="http://schemas.microsoft.com/office/drawing/2014/main" xmlns="" id="{1D17EB94-58FA-1B4E-8BE9-6545D2F83AFF}"/>
              </a:ext>
            </a:extLst>
          </p:cNvPr>
          <p:cNvSpPr/>
          <p:nvPr/>
        </p:nvSpPr>
        <p:spPr>
          <a:xfrm>
            <a:off x="2286000" y="36450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http://</a:t>
            </a:r>
            <a:r>
              <a:rPr lang="en-US" sz="2400" b="1" dirty="0" err="1">
                <a:solidFill>
                  <a:schemeClr val="bg1"/>
                </a:solidFill>
              </a:rPr>
              <a:t>www.wmo.int</a:t>
            </a:r>
            <a:r>
              <a:rPr lang="en-US" sz="2400" b="1" dirty="0">
                <a:solidFill>
                  <a:schemeClr val="bg1"/>
                </a:solidFill>
              </a:rPr>
              <a:t>/sat</a:t>
            </a:r>
          </a:p>
        </p:txBody>
      </p:sp>
    </p:spTree>
    <p:extLst>
      <p:ext uri="{BB962C8B-B14F-4D97-AF65-F5344CB8AC3E}">
        <p14:creationId xmlns:p14="http://schemas.microsoft.com/office/powerpoint/2010/main" val="28496022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505</Words>
  <Application>Microsoft Office PowerPoint</Application>
  <PresentationFormat>On-screen Show (4:3)</PresentationFormat>
  <Paragraphs>125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Custom Design</vt:lpstr>
      <vt:lpstr>Enhancing WMO and CEOS COLLABORATION</vt:lpstr>
      <vt:lpstr>WMO Strategic Plan 2020-2023</vt:lpstr>
      <vt:lpstr>Enhanced Collaboration with Partners</vt:lpstr>
      <vt:lpstr>WMO Integrated Global Observing System (WIGOS)</vt:lpstr>
      <vt:lpstr>Observing System Capability Analysis and Review Tool</vt:lpstr>
      <vt:lpstr>CEOS Member Input to OSCAR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WMO Space Programme and Climate Monitoring from Space</dc:title>
  <dc:creator>Werner Balogh</dc:creator>
  <cp:lastModifiedBy>Carolin Richter</cp:lastModifiedBy>
  <cp:revision>56</cp:revision>
  <dcterms:created xsi:type="dcterms:W3CDTF">2019-08-28T07:38:18Z</dcterms:created>
  <dcterms:modified xsi:type="dcterms:W3CDTF">2019-10-11T09:09:06Z</dcterms:modified>
</cp:coreProperties>
</file>