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319" r:id="rId3"/>
    <p:sldId id="320" r:id="rId4"/>
    <p:sldId id="321" r:id="rId5"/>
    <p:sldId id="322" r:id="rId6"/>
    <p:sldId id="323" r:id="rId7"/>
    <p:sldId id="324" r:id="rId8"/>
    <p:sldId id="325" r:id="rId9"/>
    <p:sldId id="326" r:id="rId10"/>
    <p:sldId id="327" r:id="rId11"/>
    <p:sldId id="328" r:id="rId12"/>
    <p:sldId id="329" r:id="rId13"/>
    <p:sldId id="330" r:id="rId14"/>
    <p:sldId id="267" r:id="rId15"/>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p:restoredTop sz="89174" autoAdjust="0"/>
  </p:normalViewPr>
  <p:slideViewPr>
    <p:cSldViewPr>
      <p:cViewPr varScale="1">
        <p:scale>
          <a:sx n="65" d="100"/>
          <a:sy n="65" d="100"/>
        </p:scale>
        <p:origin x="127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ja-JP" sz="2400" kern="1200" dirty="0">
                <a:solidFill>
                  <a:schemeClr val="tx1"/>
                </a:solidFill>
                <a:effectLst/>
                <a:latin typeface="+mn-lt"/>
                <a:ea typeface="+mn-ea"/>
                <a:cs typeface="+mn-cs"/>
              </a:rPr>
              <a:t>Geo-KOMPSAT-2A was launched in the last December, </a:t>
            </a:r>
          </a:p>
          <a:p>
            <a:r>
              <a:rPr lang="en-US" altLang="ja-JP" sz="2400" kern="1200" dirty="0">
                <a:solidFill>
                  <a:schemeClr val="tx1"/>
                </a:solidFill>
                <a:effectLst/>
                <a:latin typeface="+mn-lt"/>
                <a:ea typeface="+mn-ea"/>
                <a:cs typeface="+mn-cs"/>
              </a:rPr>
              <a:t>after the in orbit test during seven months,</a:t>
            </a:r>
          </a:p>
          <a:p>
            <a:r>
              <a:rPr lang="en-US" altLang="ja-JP" sz="2400" kern="1200" dirty="0">
                <a:solidFill>
                  <a:schemeClr val="tx1"/>
                </a:solidFill>
                <a:effectLst/>
                <a:latin typeface="+mn-lt"/>
                <a:ea typeface="+mn-ea"/>
                <a:cs typeface="+mn-cs"/>
              </a:rPr>
              <a:t>we started official operation from twenty-fifth July 2019.</a:t>
            </a:r>
          </a:p>
          <a:p>
            <a:r>
              <a:rPr lang="en-US" altLang="ja-JP" sz="2400" kern="1200" dirty="0">
                <a:solidFill>
                  <a:schemeClr val="tx1"/>
                </a:solidFill>
                <a:effectLst/>
                <a:latin typeface="+mn-lt"/>
                <a:ea typeface="+mn-ea"/>
                <a:cs typeface="+mn-cs"/>
              </a:rPr>
              <a:t>Geo-KOMPSAT-2A has two kinds of payloads,</a:t>
            </a:r>
          </a:p>
          <a:p>
            <a:r>
              <a:rPr lang="en-US" altLang="ja-JP" sz="2400" kern="1200" dirty="0">
                <a:solidFill>
                  <a:schemeClr val="tx1"/>
                </a:solidFill>
                <a:effectLst/>
                <a:latin typeface="+mn-lt"/>
                <a:ea typeface="+mn-ea"/>
                <a:cs typeface="+mn-cs"/>
              </a:rPr>
              <a:t>as name of AMI for the meteorological observation </a:t>
            </a:r>
          </a:p>
          <a:p>
            <a:r>
              <a:rPr lang="en-US" altLang="ja-JP" sz="2400" kern="1200" dirty="0">
                <a:solidFill>
                  <a:schemeClr val="tx1"/>
                </a:solidFill>
                <a:effectLst/>
                <a:latin typeface="+mn-lt"/>
                <a:ea typeface="+mn-ea"/>
                <a:cs typeface="+mn-cs"/>
              </a:rPr>
              <a:t>and the KSEM for the space weather monitoring.</a:t>
            </a:r>
          </a:p>
          <a:p>
            <a:r>
              <a:rPr lang="en-US" altLang="ja-JP" sz="2400" kern="1200" dirty="0">
                <a:solidFill>
                  <a:schemeClr val="tx1"/>
                </a:solidFill>
                <a:effectLst/>
                <a:latin typeface="+mn-lt"/>
                <a:ea typeface="+mn-ea"/>
                <a:cs typeface="+mn-cs"/>
              </a:rPr>
              <a:t>The ground station of Geo-KOMPSAT-2A </a:t>
            </a:r>
          </a:p>
          <a:p>
            <a:r>
              <a:rPr lang="en-US" altLang="ja-JP" sz="2400" kern="1200" dirty="0">
                <a:solidFill>
                  <a:schemeClr val="tx1"/>
                </a:solidFill>
                <a:effectLst/>
                <a:latin typeface="+mn-lt"/>
                <a:ea typeface="+mn-ea"/>
                <a:cs typeface="+mn-cs"/>
              </a:rPr>
              <a:t>is a concept that complements each other.</a:t>
            </a:r>
          </a:p>
          <a:p>
            <a:r>
              <a:rPr lang="en-US" altLang="ja-JP" sz="2400" kern="1200" dirty="0">
                <a:solidFill>
                  <a:schemeClr val="tx1"/>
                </a:solidFill>
                <a:effectLst/>
                <a:latin typeface="+mn-lt"/>
                <a:ea typeface="+mn-ea"/>
                <a:cs typeface="+mn-cs"/>
              </a:rPr>
              <a:t>KMA has a role as a data processing and dissemination center </a:t>
            </a:r>
          </a:p>
          <a:p>
            <a:r>
              <a:rPr lang="en-US" altLang="ja-JP" sz="2400" kern="1200" dirty="0">
                <a:solidFill>
                  <a:schemeClr val="tx1"/>
                </a:solidFill>
                <a:effectLst/>
                <a:latin typeface="+mn-lt"/>
                <a:ea typeface="+mn-ea"/>
                <a:cs typeface="+mn-cs"/>
              </a:rPr>
              <a:t>and also a backup satellite control center,</a:t>
            </a:r>
          </a:p>
          <a:p>
            <a:r>
              <a:rPr lang="en-US" altLang="ja-JP" sz="2400" kern="1200" dirty="0">
                <a:solidFill>
                  <a:schemeClr val="tx1"/>
                </a:solidFill>
                <a:effectLst/>
                <a:latin typeface="+mn-lt"/>
                <a:ea typeface="+mn-ea"/>
                <a:cs typeface="+mn-cs"/>
              </a:rPr>
              <a:t>KARI has a function as the satellite control center </a:t>
            </a:r>
          </a:p>
          <a:p>
            <a:r>
              <a:rPr lang="en-US" altLang="ja-JP" sz="2400" kern="1200" dirty="0">
                <a:solidFill>
                  <a:schemeClr val="tx1"/>
                </a:solidFill>
                <a:effectLst/>
                <a:latin typeface="+mn-lt"/>
                <a:ea typeface="+mn-ea"/>
                <a:cs typeface="+mn-cs"/>
              </a:rPr>
              <a:t>and also a backup data processing and dissemination center. </a:t>
            </a:r>
          </a:p>
          <a:p>
            <a:r>
              <a:rPr lang="en-US" altLang="ja-JP" sz="2400" kern="1200" dirty="0">
                <a:solidFill>
                  <a:schemeClr val="tx1"/>
                </a:solidFill>
                <a:effectLst/>
                <a:latin typeface="+mn-lt"/>
                <a:ea typeface="+mn-ea"/>
                <a:cs typeface="+mn-cs"/>
              </a:rPr>
              <a:t>Two ground stations are 100km away. </a:t>
            </a:r>
          </a:p>
          <a:p>
            <a:endParaRPr lang="ko-KR" altLang="en-US" dirty="0"/>
          </a:p>
        </p:txBody>
      </p:sp>
    </p:spTree>
    <p:extLst>
      <p:ext uri="{BB962C8B-B14F-4D97-AF65-F5344CB8AC3E}">
        <p14:creationId xmlns:p14="http://schemas.microsoft.com/office/powerpoint/2010/main" val="4113629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We have been developed wildfire monitoring products.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Using the Forest Fire Danger Index (FFDI), KMA will monitor the condition of wildfire potential.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Left figures show the distribution of wildfire potential in April and May, 2017. It was very dry and the FFDI showed higher, and the forest fire broke out in </a:t>
            </a:r>
            <a:r>
              <a:rPr lang="en-US" altLang="ko-KR" baseline="0" dirty="0" err="1"/>
              <a:t>Gangneung</a:t>
            </a:r>
            <a:r>
              <a:rPr lang="en-US" altLang="ko-KR" baseline="0" dirty="0"/>
              <a:t>, </a:t>
            </a:r>
            <a:r>
              <a:rPr lang="en-US" altLang="ko-KR" baseline="0" dirty="0" err="1"/>
              <a:t>Samcheok</a:t>
            </a:r>
            <a:r>
              <a:rPr lang="en-US" altLang="ko-KR" baseline="0" dirty="0"/>
              <a:t> and </a:t>
            </a:r>
            <a:r>
              <a:rPr lang="en-US" altLang="ko-KR" baseline="0" dirty="0" err="1"/>
              <a:t>Sangju</a:t>
            </a:r>
            <a:r>
              <a:rPr lang="en-US" altLang="ko-KR" baseline="0" dirty="0"/>
              <a:t> area as shown by three arrows in right bottom figure (6 May 2017)</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When fire is burning, fire radiative power is estimated to analyze the fire intensity and its risk. After putting out the wildfire, fire burned area is estimated to understand the damage and to restore.</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Because the wildfire in the Korean Peninsula is a relatively small scale. Thus, we will also use the high resolution Sentinel data.</a:t>
            </a:r>
          </a:p>
          <a:p>
            <a:endParaRPr lang="ko-KR" altLang="en-US" dirty="0"/>
          </a:p>
        </p:txBody>
      </p:sp>
    </p:spTree>
    <p:extLst>
      <p:ext uri="{BB962C8B-B14F-4D97-AF65-F5344CB8AC3E}">
        <p14:creationId xmlns:p14="http://schemas.microsoft.com/office/powerpoint/2010/main" val="1736033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ja-JP" sz="2400" kern="1200" dirty="0">
                <a:solidFill>
                  <a:schemeClr val="tx1"/>
                </a:solidFill>
                <a:effectLst/>
                <a:latin typeface="+mn-lt"/>
                <a:ea typeface="+mn-ea"/>
                <a:cs typeface="+mn-cs"/>
              </a:rPr>
              <a:t>For the satellite broadcasting service, </a:t>
            </a:r>
          </a:p>
          <a:p>
            <a:r>
              <a:rPr lang="en-US" altLang="ja-JP" sz="2400" kern="1200" dirty="0">
                <a:solidFill>
                  <a:schemeClr val="tx1"/>
                </a:solidFill>
                <a:effectLst/>
                <a:latin typeface="+mn-lt"/>
                <a:ea typeface="+mn-ea"/>
                <a:cs typeface="+mn-cs"/>
              </a:rPr>
              <a:t>we provide three types of format. </a:t>
            </a:r>
          </a:p>
          <a:p>
            <a:r>
              <a:rPr lang="en-US" altLang="ja-JP" sz="2400" kern="1200" dirty="0">
                <a:solidFill>
                  <a:schemeClr val="tx1"/>
                </a:solidFill>
                <a:effectLst/>
                <a:latin typeface="+mn-lt"/>
                <a:ea typeface="+mn-ea"/>
                <a:cs typeface="+mn-cs"/>
              </a:rPr>
              <a:t>As same</a:t>
            </a:r>
            <a:r>
              <a:rPr lang="en-US" altLang="ja-JP" sz="2400" kern="1200" baseline="0" dirty="0">
                <a:solidFill>
                  <a:schemeClr val="tx1"/>
                </a:solidFill>
                <a:effectLst/>
                <a:latin typeface="+mn-lt"/>
                <a:ea typeface="+mn-ea"/>
                <a:cs typeface="+mn-cs"/>
              </a:rPr>
              <a:t> as </a:t>
            </a:r>
            <a:r>
              <a:rPr lang="en-US" altLang="ja-JP" sz="2400" kern="1200" dirty="0">
                <a:solidFill>
                  <a:schemeClr val="tx1"/>
                </a:solidFill>
                <a:effectLst/>
                <a:latin typeface="+mn-lt"/>
                <a:ea typeface="+mn-ea"/>
                <a:cs typeface="+mn-cs"/>
              </a:rPr>
              <a:t>COMS, </a:t>
            </a:r>
          </a:p>
          <a:p>
            <a:r>
              <a:rPr lang="en-US" altLang="ja-JP" sz="2400" kern="1200" dirty="0">
                <a:solidFill>
                  <a:schemeClr val="tx1"/>
                </a:solidFill>
                <a:effectLst/>
                <a:latin typeface="+mn-lt"/>
                <a:ea typeface="+mn-ea"/>
                <a:cs typeface="+mn-cs"/>
              </a:rPr>
              <a:t>a distribution key is given to registered users.</a:t>
            </a:r>
          </a:p>
          <a:p>
            <a:r>
              <a:rPr lang="en-US" altLang="ja-JP" sz="2400" kern="1200" dirty="0">
                <a:solidFill>
                  <a:schemeClr val="tx1"/>
                </a:solidFill>
                <a:effectLst/>
                <a:latin typeface="+mn-lt"/>
                <a:ea typeface="+mn-ea"/>
                <a:cs typeface="+mn-cs"/>
              </a:rPr>
              <a:t>LDUS users can receive UHRIT data </a:t>
            </a:r>
          </a:p>
          <a:p>
            <a:r>
              <a:rPr lang="en-US" altLang="ja-JP" sz="2400" kern="1200" dirty="0">
                <a:solidFill>
                  <a:schemeClr val="tx1"/>
                </a:solidFill>
                <a:effectLst/>
                <a:latin typeface="+mn-lt"/>
                <a:ea typeface="+mn-ea"/>
                <a:cs typeface="+mn-cs"/>
              </a:rPr>
              <a:t>including full resolution all 16 bands of AMI data. </a:t>
            </a:r>
          </a:p>
          <a:p>
            <a:r>
              <a:rPr lang="en-US" altLang="ja-JP" sz="2400" kern="1200" dirty="0">
                <a:solidFill>
                  <a:schemeClr val="tx1"/>
                </a:solidFill>
                <a:effectLst/>
                <a:latin typeface="+mn-lt"/>
                <a:ea typeface="+mn-ea"/>
                <a:cs typeface="+mn-cs"/>
              </a:rPr>
              <a:t>For the MDUS users, </a:t>
            </a:r>
          </a:p>
          <a:p>
            <a:r>
              <a:rPr lang="en-US" altLang="ja-JP" sz="2400" kern="1200" dirty="0">
                <a:solidFill>
                  <a:schemeClr val="tx1"/>
                </a:solidFill>
                <a:effectLst/>
                <a:latin typeface="+mn-lt"/>
                <a:ea typeface="+mn-ea"/>
                <a:cs typeface="+mn-cs"/>
              </a:rPr>
              <a:t>KMA broadcasts HRIT data in L-band for five channels.</a:t>
            </a:r>
          </a:p>
          <a:p>
            <a:r>
              <a:rPr lang="en-US" altLang="ja-JP" sz="2400" kern="1200" dirty="0">
                <a:solidFill>
                  <a:schemeClr val="tx1"/>
                </a:solidFill>
                <a:effectLst/>
                <a:latin typeface="+mn-lt"/>
                <a:ea typeface="+mn-ea"/>
                <a:cs typeface="+mn-cs"/>
              </a:rPr>
              <a:t>And COMS MDUS users can receive GK2A data </a:t>
            </a:r>
          </a:p>
          <a:p>
            <a:r>
              <a:rPr lang="en-US" altLang="ja-JP" sz="2400" kern="1200" dirty="0">
                <a:solidFill>
                  <a:schemeClr val="tx1"/>
                </a:solidFill>
                <a:effectLst/>
                <a:latin typeface="+mn-lt"/>
                <a:ea typeface="+mn-ea"/>
                <a:cs typeface="+mn-cs"/>
              </a:rPr>
              <a:t>after software patching</a:t>
            </a:r>
            <a:r>
              <a:rPr lang="en-US" altLang="ja-JP" sz="2400" kern="1200" baseline="0" dirty="0">
                <a:solidFill>
                  <a:schemeClr val="tx1"/>
                </a:solidFill>
                <a:effectLst/>
                <a:latin typeface="+mn-lt"/>
                <a:ea typeface="+mn-ea"/>
                <a:cs typeface="+mn-cs"/>
              </a:rPr>
              <a:t> using same systems</a:t>
            </a:r>
            <a:r>
              <a:rPr lang="en-US" altLang="ja-JP" sz="2400" kern="1200" dirty="0">
                <a:solidFill>
                  <a:schemeClr val="tx1"/>
                </a:solidFill>
                <a:effectLst/>
                <a:latin typeface="+mn-lt"/>
                <a:ea typeface="+mn-ea"/>
                <a:cs typeface="+mn-cs"/>
              </a:rPr>
              <a:t>, </a:t>
            </a:r>
          </a:p>
          <a:p>
            <a:r>
              <a:rPr lang="en-US" altLang="ja-JP" sz="2400" kern="1200" dirty="0">
                <a:solidFill>
                  <a:schemeClr val="tx1"/>
                </a:solidFill>
                <a:effectLst/>
                <a:latin typeface="+mn-lt"/>
                <a:ea typeface="+mn-ea"/>
                <a:cs typeface="+mn-cs"/>
              </a:rPr>
              <a:t>the patch software is uploaded to the NMSC website. </a:t>
            </a:r>
          </a:p>
          <a:p>
            <a:r>
              <a:rPr lang="en-US" altLang="ja-JP" sz="2400" kern="1200" dirty="0">
                <a:solidFill>
                  <a:schemeClr val="tx1"/>
                </a:solidFill>
                <a:effectLst/>
                <a:latin typeface="+mn-lt"/>
                <a:ea typeface="+mn-ea"/>
                <a:cs typeface="+mn-cs"/>
              </a:rPr>
              <a:t>For marine weather support, </a:t>
            </a:r>
          </a:p>
          <a:p>
            <a:r>
              <a:rPr lang="en-US" altLang="ja-JP" sz="2400" kern="1200" dirty="0">
                <a:solidFill>
                  <a:schemeClr val="tx1"/>
                </a:solidFill>
                <a:effectLst/>
                <a:latin typeface="+mn-lt"/>
                <a:ea typeface="+mn-ea"/>
                <a:cs typeface="+mn-cs"/>
              </a:rPr>
              <a:t>SDUS was redesigned for using on a ship mounting </a:t>
            </a:r>
          </a:p>
          <a:p>
            <a:r>
              <a:rPr lang="en-US" altLang="ja-JP" sz="2400" kern="1200" dirty="0">
                <a:solidFill>
                  <a:schemeClr val="tx1"/>
                </a:solidFill>
                <a:effectLst/>
                <a:latin typeface="+mn-lt"/>
                <a:ea typeface="+mn-ea"/>
                <a:cs typeface="+mn-cs"/>
              </a:rPr>
              <a:t>with 2 axis tracking antenna. </a:t>
            </a:r>
          </a:p>
        </p:txBody>
      </p:sp>
    </p:spTree>
    <p:extLst>
      <p:ext uri="{BB962C8B-B14F-4D97-AF65-F5344CB8AC3E}">
        <p14:creationId xmlns:p14="http://schemas.microsoft.com/office/powerpoint/2010/main" val="488227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lnSpc>
                <a:spcPct val="130000"/>
              </a:lnSpc>
              <a:spcBef>
                <a:spcPts val="1200"/>
              </a:spcBef>
              <a:spcAft>
                <a:spcPts val="600"/>
              </a:spcAft>
            </a:pPr>
            <a:r>
              <a:rPr lang="en-US" altLang="ko-KR" sz="2400" b="0" spc="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 based on CAS500 (compact Advanced</a:t>
            </a:r>
            <a:r>
              <a:rPr lang="en-US" altLang="ko-KR" sz="2400" b="0" spc="0" baseline="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 Satellite 500kg)</a:t>
            </a:r>
            <a:r>
              <a:rPr lang="en-US" altLang="ko-KR" sz="2400" b="0" spc="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 </a:t>
            </a:r>
            <a:r>
              <a:rPr lang="en-US" altLang="ko-KR" sz="2400" b="0" spc="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was not approved by the decision of special feasibility test in 2018.</a:t>
            </a:r>
            <a:r>
              <a:rPr lang="en-US" altLang="ko-KR" sz="2400" b="0" spc="0" baseline="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 However, KMA will keep continuing the LEO program even postponed 2-3 years </a:t>
            </a:r>
          </a:p>
          <a:p>
            <a:pPr latinLnBrk="0">
              <a:lnSpc>
                <a:spcPct val="130000"/>
              </a:lnSpc>
              <a:spcBef>
                <a:spcPts val="1200"/>
              </a:spcBef>
              <a:spcAft>
                <a:spcPts val="600"/>
              </a:spcAft>
            </a:pPr>
            <a:endParaRPr lang="en-US" altLang="ko-KR" sz="2400" b="0" spc="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endParaRPr>
          </a:p>
          <a:p>
            <a:pPr latinLnBrk="0">
              <a:lnSpc>
                <a:spcPct val="130000"/>
              </a:lnSpc>
              <a:spcBef>
                <a:spcPts val="1200"/>
              </a:spcBef>
              <a:spcAft>
                <a:spcPts val="600"/>
              </a:spcAft>
            </a:pP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KMA</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plan to have f</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easibility study in 2020 to investigate the user requirements and application to reflect</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the changed environment</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a:t>
            </a:r>
          </a:p>
          <a:p>
            <a:pPr latinLnBrk="0">
              <a:lnSpc>
                <a:spcPct val="130000"/>
              </a:lnSpc>
              <a:spcBef>
                <a:spcPts val="1200"/>
              </a:spcBef>
              <a:spcAft>
                <a:spcPts val="600"/>
              </a:spcAft>
            </a:pP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and to investigate the development roadmap followed by updating proposed payloads </a:t>
            </a:r>
          </a:p>
          <a:p>
            <a:pPr latinLnBrk="0">
              <a:lnSpc>
                <a:spcPct val="130000"/>
              </a:lnSpc>
              <a:spcBef>
                <a:spcPts val="1200"/>
              </a:spcBef>
              <a:spcAft>
                <a:spcPts val="600"/>
              </a:spcAft>
            </a:pPr>
            <a:endPar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endParaRPr>
          </a:p>
          <a:p>
            <a:pPr latinLnBrk="0">
              <a:lnSpc>
                <a:spcPct val="130000"/>
              </a:lnSpc>
              <a:spcBef>
                <a:spcPts val="1200"/>
              </a:spcBef>
              <a:spcAft>
                <a:spcPts val="600"/>
              </a:spcAft>
            </a:pP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In addition to LEO program, KMA started</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to d</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evelop GNSS-RO receiver as 2</a:t>
            </a:r>
            <a:r>
              <a:rPr lang="en-GB" altLang="ko-KR" sz="2400" b="0" spc="0" baseline="3000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nd</a:t>
            </a:r>
            <a:r>
              <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payload</a:t>
            </a:r>
            <a:r>
              <a:rPr lang="en-GB" altLang="ko-KR" sz="2400" b="0" spc="0" baseline="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since 2018.</a:t>
            </a:r>
            <a:endParaRPr lang="en-GB" altLang="ko-KR" sz="2400" b="0" spc="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endParaRPr>
          </a:p>
          <a:p>
            <a:endParaRPr lang="ko-KR" altLang="en-US" dirty="0"/>
          </a:p>
        </p:txBody>
      </p:sp>
    </p:spTree>
    <p:extLst>
      <p:ext uri="{BB962C8B-B14F-4D97-AF65-F5344CB8AC3E}">
        <p14:creationId xmlns:p14="http://schemas.microsoft.com/office/powerpoint/2010/main" val="249095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EC63137B-CB16-486C-8865-6264DD5F7790}" type="slidenum">
              <a:rPr lang="ko-KR" altLang="en-US" smtClean="0"/>
              <a:t>14</a:t>
            </a:fld>
            <a:endParaRPr lang="ko-KR" altLang="en-US"/>
          </a:p>
        </p:txBody>
      </p:sp>
    </p:spTree>
    <p:extLst>
      <p:ext uri="{BB962C8B-B14F-4D97-AF65-F5344CB8AC3E}">
        <p14:creationId xmlns:p14="http://schemas.microsoft.com/office/powerpoint/2010/main" val="310953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1" indent="0" algn="just" defTabSz="914400" rtl="0" eaLnBrk="1" fontAlgn="auto" latinLnBrk="1" hangingPunct="1">
              <a:lnSpc>
                <a:spcPct val="150000"/>
              </a:lnSpc>
              <a:spcBef>
                <a:spcPts val="0"/>
              </a:spcBef>
              <a:spcAft>
                <a:spcPts val="0"/>
              </a:spcAft>
              <a:buClrTx/>
              <a:buSzTx/>
              <a:buFontTx/>
              <a:buNone/>
              <a:tabLst/>
              <a:defRPr/>
            </a:pPr>
            <a:r>
              <a:rPr lang="en-US" altLang="ko-KR" sz="1400" kern="1200" dirty="0">
                <a:solidFill>
                  <a:schemeClr val="tx1"/>
                </a:solidFill>
                <a:latin typeface="+mn-lt"/>
                <a:ea typeface="Arial Unicode MS" pitchFamily="50" charset="-127"/>
                <a:cs typeface="+mn-cs"/>
              </a:rPr>
              <a:t>For the meteorological observation, 10 minutes of timeline is under consideration, that consists of 3 observation area are defined with full disk, extended local area (ELA with 3,800 by 2,400 km</a:t>
            </a:r>
            <a:r>
              <a:rPr lang="en-US" altLang="ko-KR" sz="1400" kern="1200" baseline="30000" dirty="0">
                <a:solidFill>
                  <a:schemeClr val="tx1"/>
                </a:solidFill>
                <a:latin typeface="+mn-lt"/>
                <a:ea typeface="Arial Unicode MS" pitchFamily="50" charset="-127"/>
                <a:cs typeface="+mn-cs"/>
              </a:rPr>
              <a:t>2</a:t>
            </a:r>
            <a:r>
              <a:rPr lang="en-US" altLang="ko-KR" sz="1400" kern="1200" dirty="0">
                <a:solidFill>
                  <a:schemeClr val="tx1"/>
                </a:solidFill>
                <a:latin typeface="+mn-lt"/>
                <a:ea typeface="Arial Unicode MS" pitchFamily="50" charset="-127"/>
                <a:cs typeface="+mn-cs"/>
              </a:rPr>
              <a:t>) and local target</a:t>
            </a:r>
            <a:r>
              <a:rPr lang="en-US" altLang="ko-KR" sz="1400" kern="1200" baseline="0" dirty="0">
                <a:solidFill>
                  <a:schemeClr val="tx1"/>
                </a:solidFill>
                <a:latin typeface="+mn-lt"/>
                <a:ea typeface="Arial Unicode MS" pitchFamily="50" charset="-127"/>
                <a:cs typeface="+mn-cs"/>
              </a:rPr>
              <a:t> </a:t>
            </a:r>
            <a:r>
              <a:rPr lang="en-US" altLang="ko-KR" sz="1400" kern="1200" dirty="0">
                <a:solidFill>
                  <a:schemeClr val="tx1"/>
                </a:solidFill>
                <a:latin typeface="+mn-lt"/>
                <a:ea typeface="Arial Unicode MS" pitchFamily="50" charset="-127"/>
                <a:cs typeface="+mn-cs"/>
              </a:rPr>
              <a:t>area (LA with 1000 by 1000 km</a:t>
            </a:r>
            <a:r>
              <a:rPr lang="en-US" altLang="ko-KR" sz="1400" kern="1200" baseline="30000" dirty="0">
                <a:solidFill>
                  <a:schemeClr val="tx1"/>
                </a:solidFill>
                <a:latin typeface="+mn-lt"/>
                <a:ea typeface="Arial Unicode MS" pitchFamily="50" charset="-127"/>
                <a:cs typeface="+mn-cs"/>
              </a:rPr>
              <a:t>2</a:t>
            </a:r>
            <a:r>
              <a:rPr lang="en-US" altLang="ko-KR" sz="1400" kern="1200" dirty="0">
                <a:solidFill>
                  <a:schemeClr val="tx1"/>
                </a:solidFill>
                <a:latin typeface="+mn-lt"/>
                <a:ea typeface="Arial Unicode MS" pitchFamily="50" charset="-127"/>
                <a:cs typeface="+mn-cs"/>
              </a:rPr>
              <a:t>). </a:t>
            </a:r>
            <a:endParaRPr lang="ko-KR" altLang="en-US" sz="1400" kern="1200" dirty="0">
              <a:solidFill>
                <a:schemeClr val="tx1"/>
              </a:solidFill>
              <a:latin typeface="+mn-lt"/>
              <a:ea typeface="Arial Unicode MS" pitchFamily="50" charset="-127"/>
              <a:cs typeface="+mn-cs"/>
            </a:endParaRPr>
          </a:p>
          <a:p>
            <a:pPr marL="0" lvl="1" algn="just">
              <a:lnSpc>
                <a:spcPct val="150000"/>
              </a:lnSpc>
              <a:defRPr/>
            </a:pPr>
            <a:endParaRPr lang="en-US" altLang="ko-KR" sz="1400" kern="1200" dirty="0">
              <a:solidFill>
                <a:schemeClr val="tx1"/>
              </a:solidFill>
              <a:latin typeface="+mn-lt"/>
              <a:ea typeface="Arial Unicode MS" pitchFamily="50" charset="-127"/>
              <a:cs typeface="+mn-cs"/>
            </a:endParaRPr>
          </a:p>
          <a:p>
            <a:pPr marL="0" lvl="1" algn="just">
              <a:lnSpc>
                <a:spcPct val="150000"/>
              </a:lnSpc>
              <a:defRPr/>
            </a:pPr>
            <a:r>
              <a:rPr lang="en-US" altLang="ko-KR" sz="1400" kern="1200" dirty="0">
                <a:solidFill>
                  <a:schemeClr val="tx1"/>
                </a:solidFill>
                <a:latin typeface="+mn-lt"/>
                <a:ea typeface="Arial Unicode MS" pitchFamily="50" charset="-127"/>
                <a:cs typeface="+mn-cs"/>
              </a:rPr>
              <a:t>The timeline</a:t>
            </a:r>
            <a:r>
              <a:rPr lang="en-US" altLang="ko-KR" sz="1400" kern="1200" baseline="0" dirty="0">
                <a:solidFill>
                  <a:schemeClr val="tx1"/>
                </a:solidFill>
                <a:latin typeface="+mn-lt"/>
                <a:ea typeface="Arial Unicode MS" pitchFamily="50" charset="-127"/>
                <a:cs typeface="+mn-cs"/>
              </a:rPr>
              <a:t> includes one FD image, 5 ELA and 5 LA images. </a:t>
            </a:r>
            <a:endParaRPr lang="en-US" altLang="ko-KR" sz="1400" kern="1200" dirty="0">
              <a:solidFill>
                <a:schemeClr val="tx1"/>
              </a:solidFill>
              <a:latin typeface="+mn-lt"/>
              <a:ea typeface="Arial Unicode MS" pitchFamily="50" charset="-127"/>
              <a:cs typeface="+mn-cs"/>
            </a:endParaRPr>
          </a:p>
        </p:txBody>
      </p:sp>
    </p:spTree>
    <p:extLst>
      <p:ext uri="{BB962C8B-B14F-4D97-AF65-F5344CB8AC3E}">
        <p14:creationId xmlns:p14="http://schemas.microsoft.com/office/powerpoint/2010/main" val="120985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altLang="ko-KR" dirty="0"/>
              <a:t>GK-2A took the first image successfully. There are outflow of cold-dry continental</a:t>
            </a:r>
            <a:r>
              <a:rPr lang="en-US" altLang="ko-KR" baseline="0" dirty="0"/>
              <a:t> high pressure over warmer sea surface around Korean peninsula.</a:t>
            </a:r>
            <a:endParaRPr lang="ko-KR" altLang="en-US" dirty="0"/>
          </a:p>
          <a:p>
            <a:endParaRPr lang="ko-KR" altLang="en-US" dirty="0"/>
          </a:p>
        </p:txBody>
      </p:sp>
    </p:spTree>
    <p:extLst>
      <p:ext uri="{BB962C8B-B14F-4D97-AF65-F5344CB8AC3E}">
        <p14:creationId xmlns:p14="http://schemas.microsoft.com/office/powerpoint/2010/main" val="252761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a:t>
            </a:r>
            <a:r>
              <a:rPr lang="en-US" altLang="ko-KR" baseline="0" dirty="0"/>
              <a:t> table shows 52 GK-2A/AMI geophysical products with many kinds of information such as scene/surface, cloud/rainfall, radiation/aerosol, and atmospheric condition and aviation. </a:t>
            </a:r>
          </a:p>
          <a:p>
            <a:r>
              <a:rPr lang="en-US" altLang="ko-KR" dirty="0"/>
              <a:t>These products has been</a:t>
            </a:r>
            <a:r>
              <a:rPr lang="ko-KR" altLang="en-US" dirty="0"/>
              <a:t> </a:t>
            </a:r>
            <a:r>
              <a:rPr lang="en-US" altLang="ko-KR" dirty="0"/>
              <a:t>validated to evaluate the maturity and improve</a:t>
            </a:r>
            <a:r>
              <a:rPr lang="en-US" altLang="ko-KR" baseline="0" dirty="0"/>
              <a:t> their algorithms</a:t>
            </a:r>
            <a:endParaRPr lang="ko-KR" altLang="en-US" dirty="0"/>
          </a:p>
          <a:p>
            <a:endParaRPr lang="ko-KR" altLang="en-US" dirty="0"/>
          </a:p>
        </p:txBody>
      </p:sp>
    </p:spTree>
    <p:extLst>
      <p:ext uri="{BB962C8B-B14F-4D97-AF65-F5344CB8AC3E}">
        <p14:creationId xmlns:p14="http://schemas.microsoft.com/office/powerpoint/2010/main" val="26435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just"/>
            <a:r>
              <a:rPr lang="en-US" altLang="ko-KR" dirty="0"/>
              <a:t>We are working on</a:t>
            </a:r>
            <a:r>
              <a:rPr lang="en-US" altLang="ko-KR" baseline="0" dirty="0"/>
              <a:t> the development of ambitious applications of the AMI observations and products.</a:t>
            </a:r>
            <a:endParaRPr lang="en-US" altLang="ko-KR" dirty="0"/>
          </a:p>
          <a:p>
            <a:pPr algn="just"/>
            <a:r>
              <a:rPr lang="en-US" altLang="ko-KR" dirty="0"/>
              <a:t>We</a:t>
            </a:r>
            <a:r>
              <a:rPr lang="en-US" altLang="ko-KR" baseline="0" dirty="0"/>
              <a:t> are developing “GK-2A data application technology” for nowcasting, Typhoon and ocean analysis, hydrology and land surface analysis, and climate and environmental applications. The rest of areas except for Typhoon and Nowcasting represent the non-Meteorological applications. </a:t>
            </a:r>
            <a:endParaRPr lang="en-US" altLang="ko-KR" dirty="0"/>
          </a:p>
          <a:p>
            <a:pPr algn="just"/>
            <a:r>
              <a:rPr lang="en-US" altLang="ko-KR" baseline="0" dirty="0"/>
              <a:t>Those products also use all available data including LEO products, ground observations, NWP forecast as well as GK-2A and 2B observation data. </a:t>
            </a:r>
          </a:p>
          <a:p>
            <a:pPr algn="just"/>
            <a:r>
              <a:rPr lang="en-US" altLang="ko-KR" baseline="0" dirty="0"/>
              <a:t>we will provide more user friendly satellite data support and maximize the usability of GK-2A observations and products.</a:t>
            </a:r>
          </a:p>
          <a:p>
            <a:pPr algn="just"/>
            <a:r>
              <a:rPr lang="en-US" altLang="ko-KR" baseline="0" dirty="0"/>
              <a:t>These results will be implemented on the “Meteorological Data Analysis system” with the analysis guidance for various satellite data users.</a:t>
            </a:r>
            <a:endParaRPr lang="ko-KR" altLang="en-US" dirty="0"/>
          </a:p>
          <a:p>
            <a:endParaRPr lang="ko-KR" altLang="en-US" dirty="0"/>
          </a:p>
        </p:txBody>
      </p:sp>
    </p:spTree>
    <p:extLst>
      <p:ext uri="{BB962C8B-B14F-4D97-AF65-F5344CB8AC3E}">
        <p14:creationId xmlns:p14="http://schemas.microsoft.com/office/powerpoint/2010/main" val="217931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These are some examples</a:t>
            </a:r>
            <a:r>
              <a:rPr lang="en-US" altLang="ko-KR" baseline="0" dirty="0"/>
              <a:t> of Nowcasting and Typhoon analysis we are developing. We are trying to develop or optimize the NWC-SAF RDT (Rapidly developing Thunderstorm) algorithm, so called K-RDT. Especially, K-RDT combines convective cloud initiation(CI) product and RDT algorithm technology and uses more channel data available from GK-2A AMI.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&lt;In the RDT image, red circle represents cells defined from original RDT. Orange circle represents  new cells detected from CI. RDT products can support heavy rainfall analysis, tracking and forecast. We are developing to provide satellite predicted images using combined motion from image extrapolation and NWP wind. This will apply to the basic channel image, RGB image and some products, such as cloud type, cloud amount, AOD (aerosol optical depth) and so forth.&gt;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we are trying to optimize Advanced </a:t>
            </a:r>
            <a:r>
              <a:rPr lang="en-US" altLang="ko-KR" baseline="0" dirty="0" err="1"/>
              <a:t>Drorak</a:t>
            </a:r>
            <a:r>
              <a:rPr lang="en-US" altLang="ko-KR" baseline="0" dirty="0"/>
              <a:t> Technique. We will provide the guidance and analysis tools for estimating the intensity change of TC using thermodynamic and dynamic predictors, such as maximum potential intensity (MPI), intensification potential (POT), ocean heat content (OHC), and so on. Typhoon analysis technique also estimates the percentile of tropical cyclone-induced rainfall and wind intensity compared to historical TCs. </a:t>
            </a:r>
            <a:endParaRPr lang="ko-KR" altLang="en-US" dirty="0"/>
          </a:p>
          <a:p>
            <a:endParaRPr lang="ko-KR" altLang="en-US" dirty="0"/>
          </a:p>
        </p:txBody>
      </p:sp>
    </p:spTree>
    <p:extLst>
      <p:ext uri="{BB962C8B-B14F-4D97-AF65-F5344CB8AC3E}">
        <p14:creationId xmlns:p14="http://schemas.microsoft.com/office/powerpoint/2010/main" val="373631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Most important</a:t>
            </a:r>
            <a:r>
              <a:rPr lang="en-US" altLang="ko-KR" baseline="0" dirty="0"/>
              <a:t> products for human life among non-meteorological data seem to be aerosol products. Since COMS, NMSC provides aerosol detection and aerosol optical depth to support weather forecast and to satisfy the people’s demand. After GK-2A launch, NMSC expands aerosol products, AOD Fusion, Dust peak height, Surface Dust Concentration.</a:t>
            </a:r>
          </a:p>
          <a:p>
            <a:r>
              <a:rPr lang="en-US" altLang="ko-KR" baseline="0" dirty="0"/>
              <a:t>AOD fusion will be made using BME (Bayesian Maximum Entropy) method and AMI, GOCI, Himawari-8, MODIS AOD data. Aerosol height which is based on O4 air mass factor from GK-2B will be estimated by statistical regression equation model using aerosol optical depth, surface observation, other meteorological element. </a:t>
            </a:r>
          </a:p>
          <a:p>
            <a:r>
              <a:rPr lang="en-US" altLang="ko-KR" baseline="0" dirty="0"/>
              <a:t>Right images show aerosol concentration at surface, which is calculated using empirical statistics considering AOD-PM10 relationships.</a:t>
            </a:r>
            <a:endParaRPr lang="ko-KR" altLang="en-US" dirty="0"/>
          </a:p>
        </p:txBody>
      </p:sp>
    </p:spTree>
    <p:extLst>
      <p:ext uri="{BB962C8B-B14F-4D97-AF65-F5344CB8AC3E}">
        <p14:creationId xmlns:p14="http://schemas.microsoft.com/office/powerpoint/2010/main" val="1549723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We are developing</a:t>
            </a:r>
            <a:r>
              <a:rPr lang="en-US" altLang="ko-KR" baseline="0" dirty="0"/>
              <a:t> ocean environment monitoring parameters. Especially, sea surface temperature from GK-2A plays an important role of monitoring of ocean environment change. We will produce new parameters such as ocean front, upwelling age, ocean eddy, vessel icing using by SST and Sea surface current from GK-2A including LEO satellite products. These results are provided not only fishery related information, but also micro-weather prediction using multiple satellite observation.    </a:t>
            </a:r>
            <a:endParaRPr lang="ko-KR" altLang="en-US" dirty="0"/>
          </a:p>
        </p:txBody>
      </p:sp>
    </p:spTree>
    <p:extLst>
      <p:ext uri="{BB962C8B-B14F-4D97-AF65-F5344CB8AC3E}">
        <p14:creationId xmlns:p14="http://schemas.microsoft.com/office/powerpoint/2010/main" val="400432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Using GK-2A and other available LEO satellite</a:t>
            </a:r>
            <a:r>
              <a:rPr lang="en-US" altLang="ko-KR" baseline="0" dirty="0"/>
              <a:t> data, KMA will provide some surface hydrology information. These are soil moisture, drought and flood monitoring products.</a:t>
            </a:r>
          </a:p>
          <a:p>
            <a:r>
              <a:rPr lang="en-US" altLang="ko-KR" baseline="0" dirty="0"/>
              <a:t>Satellite soil moisture maps can contribute to managing food production and agriculture, understanding of hydrological or water cycle, thermodynamic energy balance, climate change and other various area. </a:t>
            </a:r>
          </a:p>
          <a:p>
            <a:endParaRPr lang="en-US" altLang="ko-KR" baseline="0" dirty="0"/>
          </a:p>
          <a:p>
            <a:r>
              <a:rPr lang="en-US" altLang="ko-KR" baseline="0" dirty="0"/>
              <a:t>More frequent soil moisture trend monitoring is available from TVDI-based geostationary soil moisture product. </a:t>
            </a:r>
          </a:p>
          <a:p>
            <a:r>
              <a:rPr lang="en-US" altLang="ko-KR" baseline="0" dirty="0"/>
              <a:t>Multi platform blended soil moisture can provide more quantitative analysis. To do this, KMA uses products from microwave sensors, such as AMSR2, SMAP, SMOS, and model based data from ERA-interim and GLDAS.</a:t>
            </a:r>
          </a:p>
          <a:p>
            <a:endParaRPr lang="en-US" altLang="ko-KR" baseline="0" dirty="0"/>
          </a:p>
          <a:p>
            <a:r>
              <a:rPr lang="en-US" altLang="ko-KR" baseline="0" dirty="0"/>
              <a:t>Moreover, vegetation health index (VHI) based drought monitoring product and 500m resolution flood RGB image will be provided from GK-2A measurement, as well.</a:t>
            </a:r>
          </a:p>
          <a:p>
            <a:endParaRPr lang="en-US" altLang="ko-KR" baseline="0" dirty="0"/>
          </a:p>
          <a:p>
            <a:r>
              <a:rPr lang="en-US" altLang="ko-KR" baseline="0" dirty="0"/>
              <a:t>TVDI : temperature/vegetation dryness index</a:t>
            </a:r>
          </a:p>
          <a:p>
            <a:r>
              <a:rPr lang="en-US" altLang="ko-KR" baseline="0" dirty="0"/>
              <a:t>VHI : vegetation health index </a:t>
            </a:r>
          </a:p>
          <a:p>
            <a:r>
              <a:rPr lang="en-US" altLang="ko-KR" baseline="0" dirty="0"/>
              <a:t>SPI : </a:t>
            </a:r>
            <a:r>
              <a:rPr lang="en-US" altLang="ko-KR" sz="2400" kern="1200" dirty="0">
                <a:solidFill>
                  <a:schemeClr val="tx1"/>
                </a:solidFill>
                <a:latin typeface="+mn-lt"/>
                <a:ea typeface="+mn-ea"/>
                <a:cs typeface="+mn-cs"/>
              </a:rPr>
              <a:t>Standardized Precipitation Index</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t>GLDAS : Global Land Data Assimilation System</a:t>
            </a:r>
          </a:p>
          <a:p>
            <a:endParaRPr lang="ko-KR" altLang="en-US" dirty="0"/>
          </a:p>
        </p:txBody>
      </p:sp>
    </p:spTree>
    <p:extLst>
      <p:ext uri="{BB962C8B-B14F-4D97-AF65-F5344CB8AC3E}">
        <p14:creationId xmlns:p14="http://schemas.microsoft.com/office/powerpoint/2010/main" val="88901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19, 14-16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pic>
        <p:nvPicPr>
          <p:cNvPr id="1026" name="Picture 2" descr="C:\Users\USER\Desktop\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2" r="24273"/>
          <a:stretch/>
        </p:blipFill>
        <p:spPr bwMode="auto">
          <a:xfrm>
            <a:off x="1292529" y="-30409"/>
            <a:ext cx="7851471" cy="691579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userDrawn="1"/>
        </p:nvSpPr>
        <p:spPr>
          <a:xfrm>
            <a:off x="3131840" y="3068960"/>
            <a:ext cx="6012160" cy="3816424"/>
          </a:xfrm>
          <a:prstGeom prst="rect">
            <a:avLst/>
          </a:prstGeom>
          <a:gradFill>
            <a:gsLst>
              <a:gs pos="49000">
                <a:srgbClr val="7030A0">
                  <a:alpha val="26000"/>
                </a:srgbClr>
              </a:gs>
              <a:gs pos="100000">
                <a:schemeClr val="tx2">
                  <a:alpha val="49000"/>
                </a:schemeClr>
              </a:gs>
              <a:gs pos="2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grpSp>
        <p:nvGrpSpPr>
          <p:cNvPr id="5" name="그룹 4"/>
          <p:cNvGrpSpPr/>
          <p:nvPr userDrawn="1"/>
        </p:nvGrpSpPr>
        <p:grpSpPr>
          <a:xfrm>
            <a:off x="0" y="-30409"/>
            <a:ext cx="5937111" cy="6915793"/>
            <a:chOff x="0" y="-30409"/>
            <a:chExt cx="5937111" cy="6915793"/>
          </a:xfrm>
        </p:grpSpPr>
        <p:sp>
          <p:nvSpPr>
            <p:cNvPr id="3" name="평행 사변형 2"/>
            <p:cNvSpPr/>
            <p:nvPr userDrawn="1"/>
          </p:nvSpPr>
          <p:spPr>
            <a:xfrm>
              <a:off x="1005071" y="-30409"/>
              <a:ext cx="4932040" cy="6915793"/>
            </a:xfrm>
            <a:prstGeom prst="parallelogram">
              <a:avLst>
                <a:gd name="adj" fmla="val 47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4" name="직사각형 3"/>
            <p:cNvSpPr/>
            <p:nvPr userDrawn="1"/>
          </p:nvSpPr>
          <p:spPr>
            <a:xfrm>
              <a:off x="0" y="-30409"/>
              <a:ext cx="3419872" cy="6915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grpSp>
      <p:sp>
        <p:nvSpPr>
          <p:cNvPr id="2" name="제목 1"/>
          <p:cNvSpPr>
            <a:spLocks noGrp="1"/>
          </p:cNvSpPr>
          <p:nvPr userDrawn="1">
            <p:ph type="ctrTitle" hasCustomPrompt="1"/>
          </p:nvPr>
        </p:nvSpPr>
        <p:spPr>
          <a:xfrm>
            <a:off x="507412" y="1959262"/>
            <a:ext cx="4866752" cy="1584176"/>
          </a:xfrm>
        </p:spPr>
        <p:txBody>
          <a:bodyPr>
            <a:normAutofit/>
          </a:bodyPr>
          <a:lstStyle>
            <a:lvl1pPr algn="l">
              <a:defRPr lang="ko-KR" altLang="en-US" sz="4000" b="1" i="0" kern="1200" spc="0" baseline="0" dirty="0">
                <a:ln>
                  <a:solidFill>
                    <a:schemeClr val="accent1">
                      <a:shade val="50000"/>
                      <a:alpha val="0"/>
                    </a:schemeClr>
                  </a:solidFill>
                </a:ln>
                <a:solidFill>
                  <a:schemeClr val="tx2"/>
                </a:solidFill>
                <a:latin typeface="Calibri" pitchFamily="34" charset="0"/>
                <a:ea typeface="맑은 고딕" panose="020B0503020000020004" pitchFamily="50" charset="-127"/>
                <a:cs typeface="Arial" pitchFamily="34" charset="0"/>
              </a:defRPr>
            </a:lvl1pPr>
          </a:lstStyle>
          <a:p>
            <a:r>
              <a:rPr lang="en-US" altLang="ko-KR" dirty="0"/>
              <a:t>Title</a:t>
            </a:r>
            <a:endParaRPr lang="ko-KR" altLang="en-US" dirty="0"/>
          </a:p>
        </p:txBody>
      </p:sp>
      <p:sp>
        <p:nvSpPr>
          <p:cNvPr id="6" name="텍스트 개체 틀 5"/>
          <p:cNvSpPr>
            <a:spLocks noGrp="1"/>
          </p:cNvSpPr>
          <p:nvPr>
            <p:ph type="body" sz="quarter" idx="10" hasCustomPrompt="1"/>
          </p:nvPr>
        </p:nvSpPr>
        <p:spPr>
          <a:xfrm>
            <a:off x="575861" y="3624297"/>
            <a:ext cx="4860235" cy="432048"/>
          </a:xfrm>
        </p:spPr>
        <p:txBody>
          <a:bodyPr>
            <a:noAutofit/>
          </a:bodyPr>
          <a:lstStyle>
            <a:lvl1pPr marL="0" indent="0" algn="l">
              <a:buFontTx/>
              <a:buNone/>
              <a:defRPr lang="ko-KR" altLang="en-US" sz="2000" b="0" kern="1200" spc="0" baseline="0" dirty="0" smtClean="0">
                <a:ln>
                  <a:solidFill>
                    <a:schemeClr val="accent1">
                      <a:shade val="50000"/>
                      <a:alpha val="0"/>
                    </a:schemeClr>
                  </a:solidFill>
                </a:ln>
                <a:solidFill>
                  <a:schemeClr val="accent1"/>
                </a:solidFill>
                <a:latin typeface="Calibri" pitchFamily="34" charset="0"/>
                <a:ea typeface="맑은 고딕" panose="020B0503020000020004" pitchFamily="50" charset="-127"/>
                <a:cs typeface="Arial" pitchFamily="34" charset="0"/>
              </a:defRPr>
            </a:lvl1pPr>
            <a:lvl2pPr marL="4572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2pPr>
            <a:lvl3pPr marL="9144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3pPr>
            <a:lvl4pPr marL="1371600" indent="0">
              <a:buFontTx/>
              <a:buNone/>
              <a:defRPr lang="ko-KR" altLang="en-US" sz="2800" b="1" kern="1200" spc="-150" dirty="0" smtClean="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4pPr>
            <a:lvl5pPr marL="1828800" indent="0">
              <a:buFontTx/>
              <a:buNone/>
              <a:defRPr lang="ko-KR" altLang="en-US" sz="2800" b="1" kern="1200" spc="-150" dirty="0">
                <a:ln>
                  <a:solidFill>
                    <a:schemeClr val="accent1">
                      <a:shade val="50000"/>
                      <a:alpha val="0"/>
                    </a:schemeClr>
                  </a:solidFill>
                </a:ln>
                <a:solidFill>
                  <a:schemeClr val="bg1"/>
                </a:solidFill>
                <a:latin typeface="맑은 고딕" panose="020B0503020000020004" pitchFamily="50" charset="-127"/>
                <a:ea typeface="맑은 고딕" panose="020B0503020000020004" pitchFamily="50" charset="-127"/>
                <a:cs typeface="+mn-cs"/>
              </a:defRPr>
            </a:lvl5pPr>
          </a:lstStyle>
          <a:p>
            <a:pPr lvl="0"/>
            <a:r>
              <a:rPr lang="en-US" altLang="ko-KR" dirty="0"/>
              <a:t>CONTENTS</a:t>
            </a:r>
            <a:endParaRPr lang="ko-KR" altLang="en-US" dirty="0"/>
          </a:p>
        </p:txBody>
      </p:sp>
      <p:sp>
        <p:nvSpPr>
          <p:cNvPr id="7" name="평행 사변형 6"/>
          <p:cNvSpPr/>
          <p:nvPr userDrawn="1"/>
        </p:nvSpPr>
        <p:spPr>
          <a:xfrm>
            <a:off x="3426455" y="3736616"/>
            <a:ext cx="1584176" cy="3148768"/>
          </a:xfrm>
          <a:prstGeom prst="parallelogram">
            <a:avLst>
              <a:gd name="adj" fmla="val 64929"/>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1" name="평행 사변형 20"/>
          <p:cNvSpPr/>
          <p:nvPr userDrawn="1"/>
        </p:nvSpPr>
        <p:spPr>
          <a:xfrm>
            <a:off x="4642200" y="-30409"/>
            <a:ext cx="1152128" cy="1499419"/>
          </a:xfrm>
          <a:prstGeom prst="parallelogram">
            <a:avLst>
              <a:gd name="adj" fmla="val 45962"/>
            </a:avLst>
          </a:prstGeom>
          <a:solidFill>
            <a:schemeClr val="accent1">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2" name="평행 사변형 21"/>
          <p:cNvSpPr/>
          <p:nvPr userDrawn="1"/>
        </p:nvSpPr>
        <p:spPr>
          <a:xfrm>
            <a:off x="8028384" y="0"/>
            <a:ext cx="928857" cy="2247632"/>
          </a:xfrm>
          <a:prstGeom prst="parallelogram">
            <a:avLst>
              <a:gd name="adj" fmla="val 82283"/>
            </a:avLst>
          </a:prstGeom>
          <a:gradFill>
            <a:gsLst>
              <a:gs pos="0">
                <a:schemeClr val="accent1">
                  <a:tint val="66000"/>
                  <a:satMod val="160000"/>
                  <a:alpha val="67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23" name="평행 사변형 22"/>
          <p:cNvSpPr/>
          <p:nvPr userDrawn="1"/>
        </p:nvSpPr>
        <p:spPr>
          <a:xfrm>
            <a:off x="4860032" y="626620"/>
            <a:ext cx="1152128" cy="1499419"/>
          </a:xfrm>
          <a:prstGeom prst="parallelogram">
            <a:avLst>
              <a:gd name="adj" fmla="val 45962"/>
            </a:avLst>
          </a:prstGeom>
          <a:solidFill>
            <a:schemeClr val="tx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sp>
        <p:nvSpPr>
          <p:cNvPr id="15" name="평행 사변형 14"/>
          <p:cNvSpPr/>
          <p:nvPr userDrawn="1"/>
        </p:nvSpPr>
        <p:spPr>
          <a:xfrm>
            <a:off x="7380312" y="658150"/>
            <a:ext cx="928857" cy="2247632"/>
          </a:xfrm>
          <a:prstGeom prst="parallelogram">
            <a:avLst>
              <a:gd name="adj" fmla="val 82283"/>
            </a:avLst>
          </a:prstGeom>
          <a:gradFill>
            <a:gsLst>
              <a:gs pos="2083">
                <a:schemeClr val="accent1">
                  <a:tint val="66000"/>
                  <a:satMod val="160000"/>
                  <a:alpha val="0"/>
                </a:schemeClr>
              </a:gs>
              <a:gs pos="52000">
                <a:schemeClr val="accent1">
                  <a:tint val="66000"/>
                  <a:satMod val="160000"/>
                  <a:alpha val="36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Calibri" pitchFamily="34" charset="0"/>
              <a:cs typeface="Arial" panose="020B0604020202020204" pitchFamily="34" charset="0"/>
            </a:endParaRPr>
          </a:p>
        </p:txBody>
      </p:sp>
      <p:pic>
        <p:nvPicPr>
          <p:cNvPr id="1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2932" y="6309320"/>
            <a:ext cx="3219571" cy="42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880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211595"/>
            <a:ext cx="7835411" cy="14970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KMA Space program: </a:t>
            </a:r>
            <a:br>
              <a:rPr lang="en-US" sz="4200" b="1" dirty="0">
                <a:solidFill>
                  <a:srgbClr val="FFFFFF"/>
                </a:solidFill>
                <a:latin typeface="+mj-lt"/>
              </a:rPr>
            </a:br>
            <a:r>
              <a:rPr lang="en-US" sz="3600" b="1" dirty="0">
                <a:solidFill>
                  <a:srgbClr val="FFFFFF"/>
                </a:solidFill>
                <a:latin typeface="+mj-lt"/>
              </a:rPr>
              <a:t>Current Status and Application Plan</a:t>
            </a:r>
            <a:endParaRPr sz="4200" b="1" dirty="0">
              <a:solidFill>
                <a:srgbClr val="FFFFFF"/>
              </a:solidFill>
              <a:latin typeface="+mj-lt"/>
            </a:endParaRPr>
          </a:p>
        </p:txBody>
      </p:sp>
      <p:sp>
        <p:nvSpPr>
          <p:cNvPr id="11" name="Shape 11"/>
          <p:cNvSpPr/>
          <p:nvPr/>
        </p:nvSpPr>
        <p:spPr>
          <a:xfrm>
            <a:off x="622789" y="38100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chemeClr val="bg1"/>
                </a:solidFill>
                <a:latin typeface="+mj-lt"/>
                <a:ea typeface="Arial Bold"/>
                <a:cs typeface="Arial Bold"/>
                <a:sym typeface="Arial Bold"/>
              </a:rPr>
              <a:t>Korea Meteorological Administration</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CEOS Plenary 2019</a:t>
            </a:r>
          </a:p>
          <a:p>
            <a:pPr lvl="0" defTabSz="914400">
              <a:lnSpc>
                <a:spcPct val="150000"/>
              </a:lnSpc>
              <a:defRPr>
                <a:solidFill>
                  <a:srgbClr val="000000"/>
                </a:solidFill>
              </a:defRPr>
            </a:pPr>
            <a:r>
              <a:rPr dirty="0">
                <a:solidFill>
                  <a:schemeClr val="bg1"/>
                </a:solidFill>
                <a:latin typeface="+mj-lt"/>
                <a:ea typeface="Arial Bold"/>
                <a:cs typeface="Arial Bold"/>
                <a:sym typeface="Arial Bold"/>
              </a:rPr>
              <a:t>Agenda Item </a:t>
            </a:r>
            <a:r>
              <a:rPr lang="en-US" altLang="ko-KR" dirty="0">
                <a:solidFill>
                  <a:schemeClr val="bg1"/>
                </a:solidFill>
                <a:latin typeface="+mj-lt"/>
                <a:ea typeface="Arial Bold"/>
                <a:cs typeface="Arial Bold"/>
                <a:sym typeface="Arial Bold"/>
              </a:rPr>
              <a:t>3.7</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rPr>
              <a:t>Ha Noi, Viet Nam</a:t>
            </a:r>
            <a:endParaRPr dirty="0">
              <a:solidFill>
                <a:schemeClr val="bg1"/>
              </a:solidFill>
              <a:latin typeface="+mj-lt"/>
              <a:ea typeface="Arial Bold"/>
              <a:cs typeface="Arial Bold"/>
              <a:sym typeface="Arial Bold"/>
            </a:endParaRPr>
          </a:p>
          <a:p>
            <a:pPr lvl="0" defTabSz="914400">
              <a:lnSpc>
                <a:spcPct val="150000"/>
              </a:lnSpc>
              <a:defRPr>
                <a:solidFill>
                  <a:srgbClr val="000000"/>
                </a:solidFill>
              </a:defRPr>
            </a:pPr>
            <a:r>
              <a:rPr lang="en-AU" dirty="0">
                <a:solidFill>
                  <a:schemeClr val="bg1"/>
                </a:solidFill>
                <a:latin typeface="+mj-lt"/>
                <a:ea typeface="Arial Bold"/>
                <a:cs typeface="Arial Bold"/>
                <a:sym typeface="Arial Bold"/>
              </a:rPr>
              <a:t>14 – 16 October 2019</a:t>
            </a:r>
            <a:endParaRPr dirty="0">
              <a:solidFill>
                <a:schemeClr val="bg1"/>
              </a:solidFill>
              <a:latin typeface="+mj-lt"/>
              <a:ea typeface="Arial Bold"/>
              <a:cs typeface="Arial Bold"/>
              <a:sym typeface="Arial Bold"/>
            </a:endParaRPr>
          </a:p>
        </p:txBody>
      </p:sp>
      <p:pic>
        <p:nvPicPr>
          <p:cNvPr id="12" name="ceos_logo.png"/>
          <p:cNvPicPr/>
          <p:nvPr/>
        </p:nvPicPr>
        <p:blipFill>
          <a:blip r:embed="rId2"/>
          <a:stretch>
            <a:fillRect/>
          </a:stretch>
        </p:blipFill>
        <p:spPr>
          <a:xfrm>
            <a:off x="622789" y="914400"/>
            <a:ext cx="2507906" cy="993132"/>
          </a:xfrm>
          <a:prstGeom prst="rect">
            <a:avLst/>
          </a:prstGeom>
          <a:ln w="12700">
            <a:miter lim="400000"/>
          </a:ln>
        </p:spPr>
      </p:pic>
      <p:sp>
        <p:nvSpPr>
          <p:cNvPr id="5" name="Shape 10"/>
          <p:cNvSpPr txBox="1">
            <a:spLocks/>
          </p:cNvSpPr>
          <p:nvPr/>
        </p:nvSpPr>
        <p:spPr>
          <a:xfrm>
            <a:off x="622789" y="1943629"/>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B095033-05E8-4A1F-B3A9-45B6B1BEED37}"/>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5" name="내용 개체 틀 3">
            <a:extLst>
              <a:ext uri="{FF2B5EF4-FFF2-40B4-BE49-F238E27FC236}">
                <a16:creationId xmlns:a16="http://schemas.microsoft.com/office/drawing/2014/main" id="{C1408F03-ED25-48ED-B2C7-9DE7B195E40B}"/>
              </a:ext>
            </a:extLst>
          </p:cNvPr>
          <p:cNvSpPr>
            <a:spLocks noGrp="1"/>
          </p:cNvSpPr>
          <p:nvPr>
            <p:ph sz="quarter" idx="11"/>
          </p:nvPr>
        </p:nvSpPr>
        <p:spPr>
          <a:xfrm>
            <a:off x="2057400" y="76200"/>
            <a:ext cx="5715000" cy="533400"/>
          </a:xfrm>
        </p:spPr>
        <p:txBody>
          <a:bodyPr/>
          <a:lstStyle/>
          <a:p>
            <a:r>
              <a:rPr lang="en-US" altLang="ko-KR" sz="2800" b="1" dirty="0"/>
              <a:t>Application area: </a:t>
            </a:r>
            <a:br>
              <a:rPr lang="en-US" altLang="ko-KR" sz="2800" b="1" dirty="0"/>
            </a:br>
            <a:r>
              <a:rPr lang="en-US" altLang="ko-KR" sz="2800" b="1" dirty="0"/>
              <a:t>Surface Property &amp; Hydrology</a:t>
            </a:r>
            <a:endParaRPr lang="ko-KR" altLang="en-US" sz="2800" b="1" dirty="0"/>
          </a:p>
        </p:txBody>
      </p:sp>
      <p:pic>
        <p:nvPicPr>
          <p:cNvPr id="36" name="그림 35">
            <a:extLst>
              <a:ext uri="{FF2B5EF4-FFF2-40B4-BE49-F238E27FC236}">
                <a16:creationId xmlns:a16="http://schemas.microsoft.com/office/drawing/2014/main" id="{382DF72E-DFB0-4DB5-81C1-80C50BFA15AD}"/>
              </a:ext>
            </a:extLst>
          </p:cNvPr>
          <p:cNvPicPr>
            <a:picLocks noChangeAspect="1"/>
          </p:cNvPicPr>
          <p:nvPr/>
        </p:nvPicPr>
        <p:blipFill>
          <a:blip r:embed="rId3"/>
          <a:stretch>
            <a:fillRect/>
          </a:stretch>
        </p:blipFill>
        <p:spPr>
          <a:xfrm>
            <a:off x="276718" y="1173231"/>
            <a:ext cx="8590563" cy="5456169"/>
          </a:xfrm>
          <a:prstGeom prst="rect">
            <a:avLst/>
          </a:prstGeom>
        </p:spPr>
      </p:pic>
    </p:spTree>
    <p:extLst>
      <p:ext uri="{BB962C8B-B14F-4D97-AF65-F5344CB8AC3E}">
        <p14:creationId xmlns:p14="http://schemas.microsoft.com/office/powerpoint/2010/main" val="20157103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83F74AD-D8B9-4EFB-912E-4A9995127F70}"/>
              </a:ext>
            </a:extLst>
          </p:cNvPr>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5" name="내용 개체 틀 3">
            <a:extLst>
              <a:ext uri="{FF2B5EF4-FFF2-40B4-BE49-F238E27FC236}">
                <a16:creationId xmlns:a16="http://schemas.microsoft.com/office/drawing/2014/main" id="{83FC7170-571A-4941-9D5F-93CB2FAB7A49}"/>
              </a:ext>
            </a:extLst>
          </p:cNvPr>
          <p:cNvSpPr>
            <a:spLocks noGrp="1"/>
          </p:cNvSpPr>
          <p:nvPr>
            <p:ph sz="quarter" idx="11"/>
          </p:nvPr>
        </p:nvSpPr>
        <p:spPr>
          <a:xfrm>
            <a:off x="2057400" y="76200"/>
            <a:ext cx="5715000" cy="533400"/>
          </a:xfrm>
        </p:spPr>
        <p:txBody>
          <a:bodyPr/>
          <a:lstStyle/>
          <a:p>
            <a:r>
              <a:rPr lang="en-US" altLang="ko-KR" sz="2800" b="1" dirty="0"/>
              <a:t>Application area: </a:t>
            </a:r>
            <a:br>
              <a:rPr lang="en-US" altLang="ko-KR" sz="2800" b="1" dirty="0"/>
            </a:br>
            <a:r>
              <a:rPr lang="en-US" altLang="ko-KR" sz="2800" b="1" dirty="0"/>
              <a:t>Forest Fire Monitoring</a:t>
            </a:r>
            <a:endParaRPr lang="ko-KR" altLang="en-US" sz="2800" b="1" dirty="0"/>
          </a:p>
        </p:txBody>
      </p:sp>
      <p:pic>
        <p:nvPicPr>
          <p:cNvPr id="34" name="그림 33">
            <a:extLst>
              <a:ext uri="{FF2B5EF4-FFF2-40B4-BE49-F238E27FC236}">
                <a16:creationId xmlns:a16="http://schemas.microsoft.com/office/drawing/2014/main" id="{FB3A7211-659B-4998-9464-49F833637CBA}"/>
              </a:ext>
            </a:extLst>
          </p:cNvPr>
          <p:cNvPicPr>
            <a:picLocks noChangeAspect="1"/>
          </p:cNvPicPr>
          <p:nvPr/>
        </p:nvPicPr>
        <p:blipFill>
          <a:blip r:embed="rId3"/>
          <a:stretch>
            <a:fillRect/>
          </a:stretch>
        </p:blipFill>
        <p:spPr>
          <a:xfrm>
            <a:off x="106293" y="1104471"/>
            <a:ext cx="8656707" cy="5524929"/>
          </a:xfrm>
          <a:prstGeom prst="rect">
            <a:avLst/>
          </a:prstGeom>
        </p:spPr>
      </p:pic>
    </p:spTree>
    <p:extLst>
      <p:ext uri="{BB962C8B-B14F-4D97-AF65-F5344CB8AC3E}">
        <p14:creationId xmlns:p14="http://schemas.microsoft.com/office/powerpoint/2010/main" val="5548535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5AD15B-C0C7-4D2E-83FB-F3ABBE2C485F}"/>
              </a:ext>
            </a:extLst>
          </p:cNvPr>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4" name="내용 개체 틀 3">
            <a:extLst>
              <a:ext uri="{FF2B5EF4-FFF2-40B4-BE49-F238E27FC236}">
                <a16:creationId xmlns:a16="http://schemas.microsoft.com/office/drawing/2014/main" id="{6162F2C3-F175-425F-84F3-F3CBCD6A0BBB}"/>
              </a:ext>
            </a:extLst>
          </p:cNvPr>
          <p:cNvSpPr>
            <a:spLocks noGrp="1"/>
          </p:cNvSpPr>
          <p:nvPr>
            <p:ph sz="quarter" idx="11"/>
          </p:nvPr>
        </p:nvSpPr>
        <p:spPr/>
        <p:txBody>
          <a:bodyPr/>
          <a:lstStyle/>
          <a:p>
            <a:r>
              <a:rPr lang="en-US" altLang="ko-KR" sz="2800" b="1" dirty="0"/>
              <a:t>Data Service</a:t>
            </a:r>
            <a:endParaRPr lang="ko-KR" altLang="en-US" sz="2800" b="1" dirty="0"/>
          </a:p>
        </p:txBody>
      </p:sp>
      <p:pic>
        <p:nvPicPr>
          <p:cNvPr id="85" name="그림 84">
            <a:extLst>
              <a:ext uri="{FF2B5EF4-FFF2-40B4-BE49-F238E27FC236}">
                <a16:creationId xmlns:a16="http://schemas.microsoft.com/office/drawing/2014/main" id="{7CBA5258-8939-481D-A95A-133603D56FED}"/>
              </a:ext>
            </a:extLst>
          </p:cNvPr>
          <p:cNvPicPr>
            <a:picLocks noChangeAspect="1"/>
          </p:cNvPicPr>
          <p:nvPr/>
        </p:nvPicPr>
        <p:blipFill>
          <a:blip r:embed="rId3"/>
          <a:stretch>
            <a:fillRect/>
          </a:stretch>
        </p:blipFill>
        <p:spPr>
          <a:xfrm>
            <a:off x="0" y="1560142"/>
            <a:ext cx="9144000" cy="4535858"/>
          </a:xfrm>
          <a:prstGeom prst="rect">
            <a:avLst/>
          </a:prstGeom>
        </p:spPr>
      </p:pic>
    </p:spTree>
    <p:extLst>
      <p:ext uri="{BB962C8B-B14F-4D97-AF65-F5344CB8AC3E}">
        <p14:creationId xmlns:p14="http://schemas.microsoft.com/office/powerpoint/2010/main" val="17363431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8523842-97FD-4565-B45E-26D0C155A731}"/>
              </a:ext>
            </a:extLst>
          </p:cNvPr>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4" name="내용 개체 틀 3">
            <a:extLst>
              <a:ext uri="{FF2B5EF4-FFF2-40B4-BE49-F238E27FC236}">
                <a16:creationId xmlns:a16="http://schemas.microsoft.com/office/drawing/2014/main" id="{36735523-4A87-4F98-BB6C-E86440176341}"/>
              </a:ext>
            </a:extLst>
          </p:cNvPr>
          <p:cNvSpPr>
            <a:spLocks noGrp="1"/>
          </p:cNvSpPr>
          <p:nvPr>
            <p:ph sz="quarter" idx="11"/>
          </p:nvPr>
        </p:nvSpPr>
        <p:spPr/>
        <p:txBody>
          <a:bodyPr/>
          <a:lstStyle/>
          <a:p>
            <a:r>
              <a:rPr lang="en-US" altLang="ko-KR" dirty="0"/>
              <a:t>Status of KMA LEO Program</a:t>
            </a:r>
            <a:endParaRPr lang="ko-KR" altLang="en-US" dirty="0"/>
          </a:p>
        </p:txBody>
      </p:sp>
      <p:sp>
        <p:nvSpPr>
          <p:cNvPr id="5" name="직사각형 4">
            <a:extLst>
              <a:ext uri="{FF2B5EF4-FFF2-40B4-BE49-F238E27FC236}">
                <a16:creationId xmlns:a16="http://schemas.microsoft.com/office/drawing/2014/main" id="{72CAD63F-ACE2-43B4-B029-8F051B44783D}"/>
              </a:ext>
            </a:extLst>
          </p:cNvPr>
          <p:cNvSpPr/>
          <p:nvPr/>
        </p:nvSpPr>
        <p:spPr>
          <a:xfrm>
            <a:off x="251520" y="1460141"/>
            <a:ext cx="8496944" cy="4712059"/>
          </a:xfrm>
          <a:prstGeom prst="rect">
            <a:avLst/>
          </a:prstGeom>
        </p:spPr>
        <p:txBody>
          <a:bodyPr wrap="square">
            <a:spAutoFit/>
          </a:bodyPr>
          <a:lstStyle/>
          <a:p>
            <a:pPr latinLnBrk="0">
              <a:lnSpc>
                <a:spcPct val="130000"/>
              </a:lnSpc>
              <a:spcBef>
                <a:spcPts val="1200"/>
              </a:spcBef>
              <a:spcAft>
                <a:spcPts val="600"/>
              </a:spcAft>
            </a:pPr>
            <a:r>
              <a:rPr lang="en-US" altLang="ko-KR" sz="2000" b="1"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Current status of </a:t>
            </a:r>
            <a:r>
              <a:rPr lang="en-US" altLang="ko-KR" sz="2000" b="1" spc="-5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a:t>
            </a:r>
            <a:r>
              <a:rPr lang="en-US" altLang="ko-KR" sz="2000" b="1"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 in 2019</a:t>
            </a:r>
            <a:endPar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endParaRPr>
          </a:p>
          <a:p>
            <a:pPr marL="504000" indent="-177800" latinLnBrk="0">
              <a:lnSpc>
                <a:spcPct val="130000"/>
              </a:lnSpc>
              <a:buBlip>
                <a:blip r:embed="rId3"/>
              </a:buBlip>
            </a:pPr>
            <a:r>
              <a:rPr lang="en-US" altLang="ko-KR" b="1" spc="-50" dirty="0">
                <a:ln>
                  <a:solidFill>
                    <a:schemeClr val="accent1">
                      <a:alpha val="0"/>
                    </a:schemeClr>
                  </a:solidFill>
                </a:ln>
                <a:solidFill>
                  <a:schemeClr val="accent1"/>
                </a:solidFill>
                <a:latin typeface="Calibri" pitchFamily="34" charset="0"/>
                <a:ea typeface="맑은 고딕" panose="020B0503020000020004" pitchFamily="50" charset="-127"/>
                <a:cs typeface="Arial" pitchFamily="34" charset="0"/>
              </a:rPr>
              <a:t>KMA LEO program based on CAS500 </a:t>
            </a: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was not approved by the decision of special feasibility test in 2018 </a:t>
            </a:r>
          </a:p>
          <a:p>
            <a:pPr marL="504000" indent="-177800" latinLnBrk="0">
              <a:lnSpc>
                <a:spcPct val="130000"/>
              </a:lnSpc>
              <a:buBlip>
                <a:blip r:embed="rId3"/>
              </a:buBlip>
            </a:pP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Not the program terminated but postponed to 2-3 years</a:t>
            </a:r>
            <a:endParaRPr lang="en-GB" altLang="ko-KR" dirty="0">
              <a:solidFill>
                <a:schemeClr val="accent1"/>
              </a:solidFill>
              <a:latin typeface="Calibri" panose="020F0502020204030204" pitchFamily="34" charset="0"/>
              <a:cs typeface="Calibri" panose="020F0502020204030204" pitchFamily="34" charset="0"/>
            </a:endParaRPr>
          </a:p>
          <a:p>
            <a:pPr latinLnBrk="0">
              <a:lnSpc>
                <a:spcPct val="130000"/>
              </a:lnSpc>
              <a:spcBef>
                <a:spcPts val="1200"/>
              </a:spcBef>
              <a:spcAft>
                <a:spcPts val="600"/>
              </a:spcAft>
            </a:pP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Feasibility study in 2020</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investigate the user requirements and application since the program postponed to late 2020’s </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investigate the development roadmap followed by updating proposed payloads </a:t>
            </a:r>
          </a:p>
          <a:p>
            <a:pPr latinLnBrk="0">
              <a:lnSpc>
                <a:spcPct val="130000"/>
              </a:lnSpc>
              <a:spcBef>
                <a:spcPts val="1200"/>
              </a:spcBef>
              <a:spcAft>
                <a:spcPts val="600"/>
              </a:spcAft>
            </a:pP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Development of GNSS-RO receiver (2</a:t>
            </a:r>
            <a:r>
              <a:rPr lang="en-GB" altLang="ko-KR" sz="2000" b="1" spc="-50" baseline="3000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nd</a:t>
            </a:r>
            <a:r>
              <a:rPr lang="en-GB" altLang="ko-KR" sz="2000" b="1"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 payload)</a:t>
            </a:r>
          </a:p>
          <a:p>
            <a:pPr marL="504000" indent="-177800" latinLnBrk="0">
              <a:lnSpc>
                <a:spcPct val="130000"/>
              </a:lnSpc>
              <a:buBlip>
                <a:blip r:embed="rId3"/>
              </a:buBlip>
            </a:pPr>
            <a:r>
              <a:rPr lang="en-GB" altLang="ko-KR" spc="-50" dirty="0">
                <a:ln>
                  <a:solidFill>
                    <a:schemeClr val="accent1">
                      <a:alpha val="0"/>
                    </a:schemeClr>
                  </a:solidFill>
                </a:ln>
                <a:solidFill>
                  <a:schemeClr val="tx1">
                    <a:lumMod val="75000"/>
                    <a:lumOff val="25000"/>
                  </a:schemeClr>
                </a:solidFill>
                <a:latin typeface="Calibri" panose="020F0502020204030204" pitchFamily="34" charset="0"/>
                <a:ea typeface="맑은 고딕" panose="020B0503020000020004" pitchFamily="50" charset="-127"/>
                <a:cs typeface="Arial" pitchFamily="34" charset="0"/>
              </a:rPr>
              <a:t>To develop GNSS-RO receiver (&lt; 15kg) for NWP application as second payload</a:t>
            </a:r>
          </a:p>
          <a:p>
            <a:pPr marL="504000" indent="-177800" latinLnBrk="0">
              <a:lnSpc>
                <a:spcPct val="130000"/>
              </a:lnSpc>
              <a:buBlip>
                <a:blip r:embed="rId3"/>
              </a:buBlip>
            </a:pPr>
            <a:r>
              <a:rPr lang="en-US" altLang="ko-KR" spc="-50" dirty="0">
                <a:ln>
                  <a:solidFill>
                    <a:schemeClr val="accent1">
                      <a:alpha val="0"/>
                    </a:schemeClr>
                  </a:solidFill>
                </a:ln>
                <a:solidFill>
                  <a:schemeClr val="tx1">
                    <a:lumMod val="75000"/>
                    <a:lumOff val="25000"/>
                  </a:schemeClr>
                </a:solidFill>
                <a:latin typeface="Calibri" pitchFamily="34" charset="0"/>
                <a:ea typeface="맑은 고딕" panose="020B0503020000020004" pitchFamily="50" charset="-127"/>
                <a:cs typeface="Arial" pitchFamily="34" charset="0"/>
              </a:rPr>
              <a:t>To collaborate with related ministries for final decision in late 2019</a:t>
            </a:r>
          </a:p>
        </p:txBody>
      </p:sp>
    </p:spTree>
    <p:extLst>
      <p:ext uri="{BB962C8B-B14F-4D97-AF65-F5344CB8AC3E}">
        <p14:creationId xmlns:p14="http://schemas.microsoft.com/office/powerpoint/2010/main" val="24189508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81830" y="2276872"/>
            <a:ext cx="4085370" cy="1584176"/>
          </a:xfrm>
        </p:spPr>
        <p:txBody>
          <a:bodyPr>
            <a:normAutofit/>
          </a:bodyPr>
          <a:lstStyle/>
          <a:p>
            <a:r>
              <a:rPr lang="en-US" altLang="ko-KR" sz="6600" dirty="0"/>
              <a:t>Thank you!</a:t>
            </a:r>
            <a:endParaRPr lang="ko-KR" altLang="en-US" sz="6600" dirty="0"/>
          </a:p>
        </p:txBody>
      </p:sp>
    </p:spTree>
    <p:extLst>
      <p:ext uri="{BB962C8B-B14F-4D97-AF65-F5344CB8AC3E}">
        <p14:creationId xmlns:p14="http://schemas.microsoft.com/office/powerpoint/2010/main" val="192102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8D7B342-2601-45D8-9D3B-8E43928545A6}"/>
              </a:ext>
            </a:extLst>
          </p:cNvPr>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4" name="내용 개체 틀 3">
            <a:extLst>
              <a:ext uri="{FF2B5EF4-FFF2-40B4-BE49-F238E27FC236}">
                <a16:creationId xmlns:a16="http://schemas.microsoft.com/office/drawing/2014/main" id="{2AEF99CD-C8D6-4292-AF62-873913DF5AB0}"/>
              </a:ext>
            </a:extLst>
          </p:cNvPr>
          <p:cNvSpPr>
            <a:spLocks noGrp="1"/>
          </p:cNvSpPr>
          <p:nvPr>
            <p:ph sz="quarter" idx="11"/>
          </p:nvPr>
        </p:nvSpPr>
        <p:spPr/>
        <p:txBody>
          <a:bodyPr/>
          <a:lstStyle/>
          <a:p>
            <a:r>
              <a:rPr lang="en-US" altLang="ko-KR" sz="2800" b="1" dirty="0"/>
              <a:t>GK2A Operation</a:t>
            </a:r>
            <a:endParaRPr lang="ko-KR" altLang="en-US" sz="2800" b="1" dirty="0"/>
          </a:p>
        </p:txBody>
      </p:sp>
      <p:sp>
        <p:nvSpPr>
          <p:cNvPr id="10" name="평행 사변형 9">
            <a:extLst>
              <a:ext uri="{FF2B5EF4-FFF2-40B4-BE49-F238E27FC236}">
                <a16:creationId xmlns:a16="http://schemas.microsoft.com/office/drawing/2014/main" id="{59951E22-E1F4-4B55-A30F-9433FE8DA2D6}"/>
              </a:ext>
            </a:extLst>
          </p:cNvPr>
          <p:cNvSpPr/>
          <p:nvPr/>
        </p:nvSpPr>
        <p:spPr>
          <a:xfrm flipH="1">
            <a:off x="1331639" y="3433936"/>
            <a:ext cx="7611503" cy="449553"/>
          </a:xfrm>
          <a:prstGeom prst="parallelogram">
            <a:avLst>
              <a:gd name="adj" fmla="val 188708"/>
            </a:avLst>
          </a:prstGeom>
          <a:gradFill>
            <a:gsLst>
              <a:gs pos="46000">
                <a:srgbClr val="DEE3EA"/>
              </a:gs>
              <a:gs pos="77000">
                <a:srgbClr val="DEE3E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n>
                <a:solidFill>
                  <a:srgbClr val="647282">
                    <a:alpha val="0"/>
                  </a:srgbClr>
                </a:solidFill>
              </a:ln>
              <a:latin typeface="+mn-ea"/>
            </a:endParaRPr>
          </a:p>
        </p:txBody>
      </p:sp>
      <p:grpSp>
        <p:nvGrpSpPr>
          <p:cNvPr id="43" name="그룹 42">
            <a:extLst>
              <a:ext uri="{FF2B5EF4-FFF2-40B4-BE49-F238E27FC236}">
                <a16:creationId xmlns:a16="http://schemas.microsoft.com/office/drawing/2014/main" id="{1BFAF6F9-6CC3-45CB-B252-CA58C6C9E8B1}"/>
              </a:ext>
            </a:extLst>
          </p:cNvPr>
          <p:cNvGrpSpPr/>
          <p:nvPr/>
        </p:nvGrpSpPr>
        <p:grpSpPr>
          <a:xfrm>
            <a:off x="2843808" y="1993776"/>
            <a:ext cx="1611482" cy="999406"/>
            <a:chOff x="2766629" y="3643383"/>
            <a:chExt cx="668396" cy="1259865"/>
          </a:xfrm>
        </p:grpSpPr>
        <p:sp>
          <p:nvSpPr>
            <p:cNvPr id="44" name="위쪽 화살표 42">
              <a:extLst>
                <a:ext uri="{FF2B5EF4-FFF2-40B4-BE49-F238E27FC236}">
                  <a16:creationId xmlns:a16="http://schemas.microsoft.com/office/drawing/2014/main" id="{3DEBCF1F-1EBE-482F-930C-8FDA7BA56C80}"/>
                </a:ext>
              </a:extLst>
            </p:cNvPr>
            <p:cNvSpPr/>
            <p:nvPr/>
          </p:nvSpPr>
          <p:spPr>
            <a:xfrm rot="5400000">
              <a:off x="2470894" y="3939118"/>
              <a:ext cx="1259865" cy="668396"/>
            </a:xfrm>
            <a:prstGeom prst="upArrow">
              <a:avLst>
                <a:gd name="adj1" fmla="val 76913"/>
                <a:gd name="adj2" fmla="val 50000"/>
              </a:avLst>
            </a:prstGeom>
            <a:gradFill>
              <a:gsLst>
                <a:gs pos="54000">
                  <a:srgbClr val="003366"/>
                </a:gs>
                <a:gs pos="100000">
                  <a:srgbClr val="DEE3EA"/>
                </a:gs>
              </a:gsLst>
              <a:lin ang="5400000" scaled="1"/>
            </a:gradFill>
            <a:ln>
              <a:noFill/>
            </a:ln>
            <a:effectLst>
              <a:outerShdw dist="50800" algn="l" rotWithShape="0">
                <a:schemeClr val="bg1"/>
              </a:outerShdw>
            </a:effectLst>
          </p:spPr>
          <p:txBody>
            <a:bodyPr wrap="none" lIns="0" tIns="0" rIns="0" bIns="0" anchor="ctr"/>
            <a:lstStyle/>
            <a:p>
              <a:pPr algn="ctr"/>
              <a:endParaRPr lang="ko-KR" altLang="en-US" sz="1300" dirty="0">
                <a:ln>
                  <a:solidFill>
                    <a:srgbClr val="647282">
                      <a:alpha val="0"/>
                    </a:srgbClr>
                  </a:solidFill>
                </a:ln>
                <a:solidFill>
                  <a:schemeClr val="bg1"/>
                </a:solidFill>
                <a:latin typeface="+mn-ea"/>
              </a:endParaRPr>
            </a:p>
          </p:txBody>
        </p:sp>
        <p:sp>
          <p:nvSpPr>
            <p:cNvPr id="45" name="직사각형 44">
              <a:extLst>
                <a:ext uri="{FF2B5EF4-FFF2-40B4-BE49-F238E27FC236}">
                  <a16:creationId xmlns:a16="http://schemas.microsoft.com/office/drawing/2014/main" id="{1279A1B2-4CEA-407F-826B-C62C0201568C}"/>
                </a:ext>
              </a:extLst>
            </p:cNvPr>
            <p:cNvSpPr/>
            <p:nvPr/>
          </p:nvSpPr>
          <p:spPr>
            <a:xfrm>
              <a:off x="2856229" y="3835625"/>
              <a:ext cx="565843" cy="872971"/>
            </a:xfrm>
            <a:prstGeom prst="rect">
              <a:avLst/>
            </a:prstGeom>
          </p:spPr>
          <p:txBody>
            <a:bodyPr wrap="square" anchor="ctr">
              <a:spAutoFit/>
            </a:bodyPr>
            <a:lstStyle/>
            <a:p>
              <a:r>
                <a:rPr lang="en-US" altLang="ko-KR" sz="1300" b="1" dirty="0">
                  <a:ln>
                    <a:solidFill>
                      <a:srgbClr val="647282">
                        <a:alpha val="0"/>
                      </a:srgbClr>
                    </a:solidFill>
                  </a:ln>
                  <a:solidFill>
                    <a:schemeClr val="bg1"/>
                  </a:solidFill>
                  <a:latin typeface="+mn-ea"/>
                  <a:cs typeface="맑은 고딕 Semilight" panose="020B0502040204020203" pitchFamily="50" charset="-127"/>
                </a:rPr>
                <a:t>Taking over</a:t>
              </a:r>
              <a:br>
                <a:rPr lang="en-US" altLang="ko-KR" sz="1300" b="1" dirty="0">
                  <a:ln>
                    <a:solidFill>
                      <a:srgbClr val="647282">
                        <a:alpha val="0"/>
                      </a:srgbClr>
                    </a:solidFill>
                  </a:ln>
                  <a:solidFill>
                    <a:schemeClr val="bg1"/>
                  </a:solidFill>
                  <a:latin typeface="+mn-ea"/>
                  <a:cs typeface="맑은 고딕 Semilight" panose="020B0502040204020203" pitchFamily="50" charset="-127"/>
                </a:rPr>
              </a:br>
              <a:r>
                <a:rPr lang="en-US" altLang="ko-KR" sz="1300" b="1" dirty="0">
                  <a:ln>
                    <a:solidFill>
                      <a:srgbClr val="647282">
                        <a:alpha val="0"/>
                      </a:srgbClr>
                    </a:solidFill>
                  </a:ln>
                  <a:solidFill>
                    <a:schemeClr val="bg1"/>
                  </a:solidFill>
                  <a:latin typeface="+mn-ea"/>
                  <a:cs typeface="맑은 고딕 Semilight" panose="020B0502040204020203" pitchFamily="50" charset="-127"/>
                </a:rPr>
                <a:t>the role of </a:t>
              </a:r>
            </a:p>
            <a:p>
              <a:r>
                <a:rPr lang="en-US" altLang="ko-KR" sz="1300" b="1" dirty="0">
                  <a:ln>
                    <a:solidFill>
                      <a:srgbClr val="647282">
                        <a:alpha val="0"/>
                      </a:srgbClr>
                    </a:solidFill>
                  </a:ln>
                  <a:solidFill>
                    <a:schemeClr val="bg1"/>
                  </a:solidFill>
                  <a:latin typeface="+mn-ea"/>
                  <a:cs typeface="맑은 고딕 Semilight" panose="020B0502040204020203" pitchFamily="50" charset="-127"/>
                </a:rPr>
                <a:t>the COMS</a:t>
              </a:r>
              <a:endParaRPr lang="ko-KR" altLang="en-US" sz="1300" b="1" dirty="0">
                <a:ln>
                  <a:solidFill>
                    <a:srgbClr val="647282">
                      <a:alpha val="0"/>
                    </a:srgbClr>
                  </a:solidFill>
                </a:ln>
                <a:solidFill>
                  <a:schemeClr val="bg1"/>
                </a:solidFill>
                <a:latin typeface="+mn-ea"/>
                <a:cs typeface="맑은 고딕 Semilight" panose="020B0502040204020203" pitchFamily="50" charset="-127"/>
              </a:endParaRPr>
            </a:p>
          </p:txBody>
        </p:sp>
      </p:grpSp>
      <p:grpSp>
        <p:nvGrpSpPr>
          <p:cNvPr id="46" name="그룹 45">
            <a:extLst>
              <a:ext uri="{FF2B5EF4-FFF2-40B4-BE49-F238E27FC236}">
                <a16:creationId xmlns:a16="http://schemas.microsoft.com/office/drawing/2014/main" id="{626B3FB3-366D-44B8-A2AE-2086D048365E}"/>
              </a:ext>
            </a:extLst>
          </p:cNvPr>
          <p:cNvGrpSpPr/>
          <p:nvPr/>
        </p:nvGrpSpPr>
        <p:grpSpPr>
          <a:xfrm>
            <a:off x="95858" y="1295420"/>
            <a:ext cx="2565936" cy="2376244"/>
            <a:chOff x="456140" y="3409951"/>
            <a:chExt cx="3326343" cy="3080438"/>
          </a:xfrm>
        </p:grpSpPr>
        <p:sp>
          <p:nvSpPr>
            <p:cNvPr id="47" name="양쪽 모서리가 둥근 사각형 46">
              <a:extLst>
                <a:ext uri="{FF2B5EF4-FFF2-40B4-BE49-F238E27FC236}">
                  <a16:creationId xmlns:a16="http://schemas.microsoft.com/office/drawing/2014/main" id="{21C6293C-67AA-4069-B4E8-C2B892FBA3AB}"/>
                </a:ext>
              </a:extLst>
            </p:cNvPr>
            <p:cNvSpPr/>
            <p:nvPr/>
          </p:nvSpPr>
          <p:spPr>
            <a:xfrm>
              <a:off x="456140" y="3409951"/>
              <a:ext cx="3326343" cy="3080438"/>
            </a:xfrm>
            <a:prstGeom prst="round2SameRect">
              <a:avLst>
                <a:gd name="adj1" fmla="val 2346"/>
                <a:gd name="adj2" fmla="val 0"/>
              </a:avLst>
            </a:prstGeom>
            <a:solidFill>
              <a:schemeClr val="bg1"/>
            </a:solidFill>
            <a:ln w="254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n>
                  <a:solidFill>
                    <a:srgbClr val="647282">
                      <a:alpha val="0"/>
                    </a:srgbClr>
                  </a:solidFill>
                </a:ln>
                <a:latin typeface="+mn-ea"/>
              </a:endParaRPr>
            </a:p>
          </p:txBody>
        </p:sp>
        <p:grpSp>
          <p:nvGrpSpPr>
            <p:cNvPr id="48" name="그룹 47">
              <a:extLst>
                <a:ext uri="{FF2B5EF4-FFF2-40B4-BE49-F238E27FC236}">
                  <a16:creationId xmlns:a16="http://schemas.microsoft.com/office/drawing/2014/main" id="{3D3AF6B5-0156-46A1-ABB1-35CBB2DD86CC}"/>
                </a:ext>
              </a:extLst>
            </p:cNvPr>
            <p:cNvGrpSpPr/>
            <p:nvPr/>
          </p:nvGrpSpPr>
          <p:grpSpPr>
            <a:xfrm>
              <a:off x="460555" y="3413910"/>
              <a:ext cx="3321925" cy="369403"/>
              <a:chOff x="768449" y="2300799"/>
              <a:chExt cx="2175292" cy="380597"/>
            </a:xfrm>
          </p:grpSpPr>
          <p:sp>
            <p:nvSpPr>
              <p:cNvPr id="53" name="양쪽 모서리가 둥근 사각형 54">
                <a:extLst>
                  <a:ext uri="{FF2B5EF4-FFF2-40B4-BE49-F238E27FC236}">
                    <a16:creationId xmlns:a16="http://schemas.microsoft.com/office/drawing/2014/main" id="{7D98AD85-B35F-4072-8B0A-E117F5FAFABC}"/>
                  </a:ext>
                </a:extLst>
              </p:cNvPr>
              <p:cNvSpPr/>
              <p:nvPr/>
            </p:nvSpPr>
            <p:spPr>
              <a:xfrm>
                <a:off x="830415" y="2321176"/>
                <a:ext cx="1868584" cy="297489"/>
              </a:xfrm>
              <a:prstGeom prst="round2SameRect">
                <a:avLst>
                  <a:gd name="adj1" fmla="val 28145"/>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600" spc="-150" dirty="0">
                  <a:ln>
                    <a:solidFill>
                      <a:srgbClr val="647282">
                        <a:alpha val="0"/>
                      </a:srgbClr>
                    </a:solidFill>
                  </a:ln>
                  <a:solidFill>
                    <a:schemeClr val="bg1"/>
                  </a:solidFill>
                  <a:latin typeface="+mn-ea"/>
                </a:endParaRPr>
              </a:p>
            </p:txBody>
          </p:sp>
          <p:sp>
            <p:nvSpPr>
              <p:cNvPr id="54" name="양쪽 모서리가 둥근 사각형 55">
                <a:extLst>
                  <a:ext uri="{FF2B5EF4-FFF2-40B4-BE49-F238E27FC236}">
                    <a16:creationId xmlns:a16="http://schemas.microsoft.com/office/drawing/2014/main" id="{B6955609-9427-4D11-8D5E-E9BA632B2D1F}"/>
                  </a:ext>
                </a:extLst>
              </p:cNvPr>
              <p:cNvSpPr/>
              <p:nvPr/>
            </p:nvSpPr>
            <p:spPr>
              <a:xfrm flipH="1">
                <a:off x="768449" y="2300799"/>
                <a:ext cx="2175292" cy="380597"/>
              </a:xfrm>
              <a:prstGeom prst="round2SameRect">
                <a:avLst>
                  <a:gd name="adj1" fmla="val 0"/>
                  <a:gd name="adj2" fmla="val 0"/>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ln>
                      <a:solidFill>
                        <a:srgbClr val="647282">
                          <a:alpha val="0"/>
                        </a:srgbClr>
                      </a:solidFill>
                    </a:ln>
                    <a:solidFill>
                      <a:schemeClr val="tx2"/>
                    </a:solidFill>
                    <a:latin typeface="+mn-ea"/>
                  </a:rPr>
                  <a:t>COMS</a:t>
                </a:r>
                <a:endParaRPr lang="ko-KR" altLang="en-US" sz="1400" b="1" dirty="0">
                  <a:ln>
                    <a:solidFill>
                      <a:srgbClr val="647282">
                        <a:alpha val="0"/>
                      </a:srgbClr>
                    </a:solidFill>
                  </a:ln>
                  <a:solidFill>
                    <a:schemeClr val="tx2"/>
                  </a:solidFill>
                  <a:latin typeface="+mn-ea"/>
                </a:endParaRPr>
              </a:p>
            </p:txBody>
          </p:sp>
        </p:grpSp>
        <p:sp>
          <p:nvSpPr>
            <p:cNvPr id="49" name="모서리가 둥근 직사각형 48">
              <a:extLst>
                <a:ext uri="{FF2B5EF4-FFF2-40B4-BE49-F238E27FC236}">
                  <a16:creationId xmlns:a16="http://schemas.microsoft.com/office/drawing/2014/main" id="{D2018EDA-1C4A-4397-AB69-99CABE37A787}"/>
                </a:ext>
              </a:extLst>
            </p:cNvPr>
            <p:cNvSpPr/>
            <p:nvPr/>
          </p:nvSpPr>
          <p:spPr>
            <a:xfrm flipH="1">
              <a:off x="564585" y="3898021"/>
              <a:ext cx="2272989" cy="255688"/>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000" dirty="0">
                  <a:ln>
                    <a:solidFill>
                      <a:srgbClr val="647282">
                        <a:alpha val="0"/>
                      </a:srgbClr>
                    </a:solidFill>
                  </a:ln>
                  <a:solidFill>
                    <a:schemeClr val="tx1">
                      <a:lumMod val="85000"/>
                      <a:lumOff val="15000"/>
                    </a:schemeClr>
                  </a:solidFill>
                  <a:latin typeface="+mn-ea"/>
                </a:rPr>
                <a:t>Launched on June 27, 2010</a:t>
              </a:r>
              <a:endParaRPr lang="ko-KR" altLang="en-US" sz="1000" dirty="0">
                <a:ln>
                  <a:solidFill>
                    <a:srgbClr val="647282">
                      <a:alpha val="0"/>
                    </a:srgbClr>
                  </a:solidFill>
                </a:ln>
                <a:solidFill>
                  <a:schemeClr val="tx1">
                    <a:lumMod val="85000"/>
                    <a:lumOff val="15000"/>
                  </a:schemeClr>
                </a:solidFill>
                <a:latin typeface="+mn-ea"/>
              </a:endParaRPr>
            </a:p>
          </p:txBody>
        </p:sp>
        <p:grpSp>
          <p:nvGrpSpPr>
            <p:cNvPr id="50" name="그룹 49">
              <a:extLst>
                <a:ext uri="{FF2B5EF4-FFF2-40B4-BE49-F238E27FC236}">
                  <a16:creationId xmlns:a16="http://schemas.microsoft.com/office/drawing/2014/main" id="{31752099-2AA6-453B-A572-2A56E387A1E4}"/>
                </a:ext>
              </a:extLst>
            </p:cNvPr>
            <p:cNvGrpSpPr/>
            <p:nvPr/>
          </p:nvGrpSpPr>
          <p:grpSpPr>
            <a:xfrm>
              <a:off x="938092" y="4046741"/>
              <a:ext cx="1852333" cy="1323479"/>
              <a:chOff x="701404" y="4292860"/>
              <a:chExt cx="1557355" cy="1112718"/>
            </a:xfrm>
          </p:grpSpPr>
          <p:sp>
            <p:nvSpPr>
              <p:cNvPr id="51" name="타원 50">
                <a:extLst>
                  <a:ext uri="{FF2B5EF4-FFF2-40B4-BE49-F238E27FC236}">
                    <a16:creationId xmlns:a16="http://schemas.microsoft.com/office/drawing/2014/main" id="{F493A9DA-A034-4EFB-A767-EFDDCC4CB4BD}"/>
                  </a:ext>
                </a:extLst>
              </p:cNvPr>
              <p:cNvSpPr/>
              <p:nvPr/>
            </p:nvSpPr>
            <p:spPr>
              <a:xfrm>
                <a:off x="1015233" y="5111850"/>
                <a:ext cx="1234610" cy="293728"/>
              </a:xfrm>
              <a:prstGeom prst="ellipse">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n>
                    <a:solidFill>
                      <a:srgbClr val="647282">
                        <a:alpha val="0"/>
                      </a:srgbClr>
                    </a:solidFill>
                  </a:ln>
                  <a:latin typeface="+mn-ea"/>
                </a:endParaRPr>
              </a:p>
            </p:txBody>
          </p:sp>
          <p:pic>
            <p:nvPicPr>
              <p:cNvPr id="52" name="Picture 3" descr="J:\Backup_SAM\Sams\Documents\Received Files\20131115\위성.png">
                <a:extLst>
                  <a:ext uri="{FF2B5EF4-FFF2-40B4-BE49-F238E27FC236}">
                    <a16:creationId xmlns:a16="http://schemas.microsoft.com/office/drawing/2014/main" id="{05B7A0D5-1F18-4935-BD6A-493867194F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79982">
                <a:off x="701404" y="4292860"/>
                <a:ext cx="1557355" cy="974171"/>
              </a:xfrm>
              <a:prstGeom prst="rect">
                <a:avLst/>
              </a:prstGeom>
              <a:extLst>
                <a:ext uri="{909E8E84-426E-40dd-AFC4-6F175D3DCCD1}">
                  <a14:hiddenFill xmlns:a14="http://schemas.microsoft.com/office/drawing/2010/main" xmlns="">
                    <a:solidFill>
                      <a:srgbClr val="FFFFFF"/>
                    </a:solidFill>
                  </a14:hiddenFill>
                </a:ext>
              </a:extLst>
            </p:spPr>
          </p:pic>
        </p:grpSp>
      </p:grpSp>
      <p:grpSp>
        <p:nvGrpSpPr>
          <p:cNvPr id="55" name="그룹 54">
            <a:extLst>
              <a:ext uri="{FF2B5EF4-FFF2-40B4-BE49-F238E27FC236}">
                <a16:creationId xmlns:a16="http://schemas.microsoft.com/office/drawing/2014/main" id="{937AA3E0-C771-4238-BB47-741B368DC072}"/>
              </a:ext>
            </a:extLst>
          </p:cNvPr>
          <p:cNvGrpSpPr/>
          <p:nvPr/>
        </p:nvGrpSpPr>
        <p:grpSpPr>
          <a:xfrm>
            <a:off x="45995" y="2857872"/>
            <a:ext cx="2653797" cy="793774"/>
            <a:chOff x="516075" y="4710166"/>
            <a:chExt cx="2430465" cy="1029008"/>
          </a:xfrm>
        </p:grpSpPr>
        <p:grpSp>
          <p:nvGrpSpPr>
            <p:cNvPr id="56" name="그룹 55">
              <a:extLst>
                <a:ext uri="{FF2B5EF4-FFF2-40B4-BE49-F238E27FC236}">
                  <a16:creationId xmlns:a16="http://schemas.microsoft.com/office/drawing/2014/main" id="{087B6CE9-AB76-43B6-B909-1A5D44198FE2}"/>
                </a:ext>
              </a:extLst>
            </p:cNvPr>
            <p:cNvGrpSpPr/>
            <p:nvPr/>
          </p:nvGrpSpPr>
          <p:grpSpPr>
            <a:xfrm>
              <a:off x="516075" y="4736208"/>
              <a:ext cx="2298568" cy="991270"/>
              <a:chOff x="836272" y="4612383"/>
              <a:chExt cx="2298568" cy="991270"/>
            </a:xfrm>
          </p:grpSpPr>
          <p:cxnSp>
            <p:nvCxnSpPr>
              <p:cNvPr id="60" name="직선 연결선 59">
                <a:extLst>
                  <a:ext uri="{FF2B5EF4-FFF2-40B4-BE49-F238E27FC236}">
                    <a16:creationId xmlns:a16="http://schemas.microsoft.com/office/drawing/2014/main" id="{77B31518-7284-473D-AFA9-10EFD89D5B36}"/>
                  </a:ext>
                </a:extLst>
              </p:cNvPr>
              <p:cNvCxnSpPr/>
              <p:nvPr/>
            </p:nvCxnSpPr>
            <p:spPr>
              <a:xfrm>
                <a:off x="997457" y="4921468"/>
                <a:ext cx="2137383" cy="0"/>
              </a:xfrm>
              <a:prstGeom prst="line">
                <a:avLst/>
              </a:prstGeom>
              <a:ln w="12700">
                <a:solidFill>
                  <a:schemeClr val="bg1">
                    <a:lumMod val="75000"/>
                  </a:schemeClr>
                </a:solidFill>
                <a:prstDash val="sysDot"/>
                <a:tailEnd type="diamond"/>
              </a:ln>
            </p:spPr>
            <p:style>
              <a:lnRef idx="1">
                <a:schemeClr val="accent1"/>
              </a:lnRef>
              <a:fillRef idx="0">
                <a:schemeClr val="accent1"/>
              </a:fillRef>
              <a:effectRef idx="0">
                <a:schemeClr val="accent1"/>
              </a:effectRef>
              <a:fontRef idx="minor">
                <a:schemeClr val="tx1"/>
              </a:fontRef>
            </p:style>
          </p:cxnSp>
          <p:sp>
            <p:nvSpPr>
              <p:cNvPr id="61" name="직사각형 60">
                <a:extLst>
                  <a:ext uri="{FF2B5EF4-FFF2-40B4-BE49-F238E27FC236}">
                    <a16:creationId xmlns:a16="http://schemas.microsoft.com/office/drawing/2014/main" id="{07D992CA-C16E-44EC-B1DF-3C298163D5FB}"/>
                  </a:ext>
                </a:extLst>
              </p:cNvPr>
              <p:cNvSpPr/>
              <p:nvPr/>
            </p:nvSpPr>
            <p:spPr>
              <a:xfrm>
                <a:off x="836272" y="4612383"/>
                <a:ext cx="405736" cy="309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24" fontAlgn="base">
                  <a:spcBef>
                    <a:spcPct val="0"/>
                  </a:spcBef>
                  <a:spcAft>
                    <a:spcPct val="0"/>
                  </a:spcAft>
                  <a:defRPr/>
                </a:pPr>
                <a:r>
                  <a:rPr lang="en-US" altLang="ko-KR" sz="1200" spc="-150" dirty="0">
                    <a:ln>
                      <a:solidFill>
                        <a:srgbClr val="647282">
                          <a:alpha val="0"/>
                        </a:srgbClr>
                      </a:solidFill>
                    </a:ln>
                    <a:solidFill>
                      <a:srgbClr val="155397"/>
                    </a:solidFill>
                    <a:latin typeface="+mn-ea"/>
                  </a:rPr>
                  <a:t>1</a:t>
                </a:r>
                <a:endParaRPr lang="ko-KR" altLang="en-US" sz="1200" spc="-150" dirty="0">
                  <a:ln>
                    <a:solidFill>
                      <a:srgbClr val="647282">
                        <a:alpha val="0"/>
                      </a:srgbClr>
                    </a:solidFill>
                  </a:ln>
                  <a:solidFill>
                    <a:srgbClr val="155397"/>
                  </a:solidFill>
                  <a:latin typeface="+mn-ea"/>
                </a:endParaRPr>
              </a:p>
            </p:txBody>
          </p:sp>
          <p:cxnSp>
            <p:nvCxnSpPr>
              <p:cNvPr id="62" name="직선 연결선 61">
                <a:extLst>
                  <a:ext uri="{FF2B5EF4-FFF2-40B4-BE49-F238E27FC236}">
                    <a16:creationId xmlns:a16="http://schemas.microsoft.com/office/drawing/2014/main" id="{9CC89539-9A1A-4F2C-994F-416ECC431886}"/>
                  </a:ext>
                </a:extLst>
              </p:cNvPr>
              <p:cNvCxnSpPr/>
              <p:nvPr/>
            </p:nvCxnSpPr>
            <p:spPr>
              <a:xfrm flipV="1">
                <a:off x="997457" y="5248002"/>
                <a:ext cx="2137383" cy="5346"/>
              </a:xfrm>
              <a:prstGeom prst="line">
                <a:avLst/>
              </a:prstGeom>
              <a:ln w="12700">
                <a:solidFill>
                  <a:schemeClr val="bg1">
                    <a:lumMod val="75000"/>
                  </a:schemeClr>
                </a:solidFill>
                <a:prstDash val="sysDot"/>
                <a:tailEnd type="diamond"/>
              </a:ln>
            </p:spPr>
            <p:style>
              <a:lnRef idx="1">
                <a:schemeClr val="accent1"/>
              </a:lnRef>
              <a:fillRef idx="0">
                <a:schemeClr val="accent1"/>
              </a:fillRef>
              <a:effectRef idx="0">
                <a:schemeClr val="accent1"/>
              </a:effectRef>
              <a:fontRef idx="minor">
                <a:schemeClr val="tx1"/>
              </a:fontRef>
            </p:style>
          </p:cxnSp>
          <p:cxnSp>
            <p:nvCxnSpPr>
              <p:cNvPr id="63" name="직선 연결선 62">
                <a:extLst>
                  <a:ext uri="{FF2B5EF4-FFF2-40B4-BE49-F238E27FC236}">
                    <a16:creationId xmlns:a16="http://schemas.microsoft.com/office/drawing/2014/main" id="{C1713197-265D-4E03-9C32-3D39F899CE27}"/>
                  </a:ext>
                </a:extLst>
              </p:cNvPr>
              <p:cNvCxnSpPr/>
              <p:nvPr/>
            </p:nvCxnSpPr>
            <p:spPr>
              <a:xfrm>
                <a:off x="997457" y="5585229"/>
                <a:ext cx="2137383" cy="0"/>
              </a:xfrm>
              <a:prstGeom prst="line">
                <a:avLst/>
              </a:prstGeom>
              <a:ln w="12700">
                <a:solidFill>
                  <a:schemeClr val="bg1">
                    <a:lumMod val="75000"/>
                  </a:schemeClr>
                </a:solidFill>
                <a:prstDash val="sysDot"/>
                <a:tailEnd type="diamond"/>
              </a:ln>
            </p:spPr>
            <p:style>
              <a:lnRef idx="1">
                <a:schemeClr val="accent1"/>
              </a:lnRef>
              <a:fillRef idx="0">
                <a:schemeClr val="accent1"/>
              </a:fillRef>
              <a:effectRef idx="0">
                <a:schemeClr val="accent1"/>
              </a:effectRef>
              <a:fontRef idx="minor">
                <a:schemeClr val="tx1"/>
              </a:fontRef>
            </p:style>
          </p:cxnSp>
          <p:sp>
            <p:nvSpPr>
              <p:cNvPr id="64" name="직사각형 63">
                <a:extLst>
                  <a:ext uri="{FF2B5EF4-FFF2-40B4-BE49-F238E27FC236}">
                    <a16:creationId xmlns:a16="http://schemas.microsoft.com/office/drawing/2014/main" id="{CAFC1994-4D1C-47CB-9FE2-9502D0B597BF}"/>
                  </a:ext>
                </a:extLst>
              </p:cNvPr>
              <p:cNvSpPr/>
              <p:nvPr/>
            </p:nvSpPr>
            <p:spPr>
              <a:xfrm>
                <a:off x="836272" y="4953474"/>
                <a:ext cx="405736" cy="309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24" fontAlgn="base">
                  <a:spcBef>
                    <a:spcPct val="0"/>
                  </a:spcBef>
                  <a:spcAft>
                    <a:spcPct val="0"/>
                  </a:spcAft>
                  <a:defRPr/>
                </a:pPr>
                <a:r>
                  <a:rPr lang="en-US" altLang="ko-KR" sz="1200" spc="-150" dirty="0">
                    <a:ln>
                      <a:solidFill>
                        <a:srgbClr val="647282">
                          <a:alpha val="0"/>
                        </a:srgbClr>
                      </a:solidFill>
                    </a:ln>
                    <a:solidFill>
                      <a:srgbClr val="51ADE5"/>
                    </a:solidFill>
                    <a:latin typeface="+mn-ea"/>
                  </a:rPr>
                  <a:t>2</a:t>
                </a:r>
                <a:endParaRPr lang="ko-KR" altLang="en-US" sz="1200" spc="-150" dirty="0">
                  <a:ln>
                    <a:solidFill>
                      <a:srgbClr val="647282">
                        <a:alpha val="0"/>
                      </a:srgbClr>
                    </a:solidFill>
                  </a:ln>
                  <a:solidFill>
                    <a:srgbClr val="51ADE5"/>
                  </a:solidFill>
                  <a:latin typeface="+mn-ea"/>
                </a:endParaRPr>
              </a:p>
            </p:txBody>
          </p:sp>
          <p:sp>
            <p:nvSpPr>
              <p:cNvPr id="65" name="직사각형 64">
                <a:extLst>
                  <a:ext uri="{FF2B5EF4-FFF2-40B4-BE49-F238E27FC236}">
                    <a16:creationId xmlns:a16="http://schemas.microsoft.com/office/drawing/2014/main" id="{3EF4FA03-E7B1-4932-ADCC-9C274DF8C41F}"/>
                  </a:ext>
                </a:extLst>
              </p:cNvPr>
              <p:cNvSpPr/>
              <p:nvPr/>
            </p:nvSpPr>
            <p:spPr>
              <a:xfrm>
                <a:off x="836272" y="5294568"/>
                <a:ext cx="405736" cy="309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6424" fontAlgn="base">
                  <a:spcBef>
                    <a:spcPct val="0"/>
                  </a:spcBef>
                  <a:spcAft>
                    <a:spcPct val="0"/>
                  </a:spcAft>
                  <a:defRPr/>
                </a:pPr>
                <a:r>
                  <a:rPr lang="en-US" altLang="ko-KR" sz="1200" spc="-150" dirty="0">
                    <a:ln>
                      <a:solidFill>
                        <a:srgbClr val="647282">
                          <a:alpha val="0"/>
                        </a:srgbClr>
                      </a:solidFill>
                    </a:ln>
                    <a:solidFill>
                      <a:srgbClr val="155397"/>
                    </a:solidFill>
                    <a:latin typeface="+mn-ea"/>
                  </a:rPr>
                  <a:t>3</a:t>
                </a:r>
                <a:endParaRPr lang="ko-KR" altLang="en-US" sz="1200" spc="-150" dirty="0">
                  <a:ln>
                    <a:solidFill>
                      <a:srgbClr val="647282">
                        <a:alpha val="0"/>
                      </a:srgbClr>
                    </a:solidFill>
                  </a:ln>
                  <a:solidFill>
                    <a:srgbClr val="155397"/>
                  </a:solidFill>
                  <a:latin typeface="+mn-ea"/>
                </a:endParaRPr>
              </a:p>
            </p:txBody>
          </p:sp>
        </p:grpSp>
        <p:sp>
          <p:nvSpPr>
            <p:cNvPr id="57" name="직사각형 56">
              <a:extLst>
                <a:ext uri="{FF2B5EF4-FFF2-40B4-BE49-F238E27FC236}">
                  <a16:creationId xmlns:a16="http://schemas.microsoft.com/office/drawing/2014/main" id="{8A48E505-2D62-440F-9ED7-03527B6C64C0}"/>
                </a:ext>
              </a:extLst>
            </p:cNvPr>
            <p:cNvSpPr/>
            <p:nvPr/>
          </p:nvSpPr>
          <p:spPr>
            <a:xfrm>
              <a:off x="727945" y="4710166"/>
              <a:ext cx="2218595" cy="339138"/>
            </a:xfrm>
            <a:prstGeom prst="rect">
              <a:avLst/>
            </a:prstGeom>
          </p:spPr>
          <p:txBody>
            <a:bodyPr wrap="none">
              <a:spAutoFit/>
            </a:bodyPr>
            <a:lstStyle/>
            <a:p>
              <a:r>
                <a:rPr lang="en-US" altLang="ko-KR" sz="1100" b="1" dirty="0">
                  <a:ln w="3175">
                    <a:solidFill>
                      <a:srgbClr val="647282">
                        <a:alpha val="0"/>
                      </a:srgbClr>
                    </a:solidFill>
                  </a:ln>
                  <a:solidFill>
                    <a:srgbClr val="153565"/>
                  </a:solidFill>
                  <a:latin typeface="+mn-ea"/>
                </a:rPr>
                <a:t>Communication</a:t>
              </a:r>
              <a:r>
                <a:rPr lang="ko-KR" altLang="en-US" sz="1100" dirty="0">
                  <a:ln w="3175">
                    <a:solidFill>
                      <a:srgbClr val="647282">
                        <a:alpha val="0"/>
                      </a:srgbClr>
                    </a:solidFill>
                  </a:ln>
                  <a:solidFill>
                    <a:schemeClr val="tx1">
                      <a:lumMod val="75000"/>
                      <a:lumOff val="25000"/>
                    </a:schemeClr>
                  </a:solidFill>
                  <a:latin typeface="+mn-ea"/>
                </a:rPr>
                <a:t> </a:t>
              </a:r>
              <a:r>
                <a:rPr lang="en-US" altLang="ko-KR" sz="1050" dirty="0" err="1">
                  <a:ln w="3175">
                    <a:solidFill>
                      <a:srgbClr val="647282">
                        <a:alpha val="0"/>
                      </a:srgbClr>
                    </a:solidFill>
                  </a:ln>
                  <a:solidFill>
                    <a:schemeClr val="tx1">
                      <a:lumMod val="75000"/>
                      <a:lumOff val="25000"/>
                    </a:schemeClr>
                  </a:solidFill>
                  <a:latin typeface="+mn-ea"/>
                </a:rPr>
                <a:t>Ka</a:t>
              </a:r>
              <a:r>
                <a:rPr lang="en-US" altLang="ko-KR" sz="1050" dirty="0">
                  <a:ln w="3175">
                    <a:solidFill>
                      <a:srgbClr val="647282">
                        <a:alpha val="0"/>
                      </a:srgbClr>
                    </a:solidFill>
                  </a:ln>
                  <a:solidFill>
                    <a:schemeClr val="tx1">
                      <a:lumMod val="75000"/>
                      <a:lumOff val="25000"/>
                    </a:schemeClr>
                  </a:solidFill>
                  <a:latin typeface="+mn-ea"/>
                </a:rPr>
                <a:t>-band Antenna</a:t>
              </a:r>
              <a:endParaRPr lang="ko-KR" altLang="en-US" sz="1050" dirty="0">
                <a:ln w="3175">
                  <a:solidFill>
                    <a:srgbClr val="647282">
                      <a:alpha val="0"/>
                    </a:srgbClr>
                  </a:solidFill>
                </a:ln>
                <a:solidFill>
                  <a:schemeClr val="tx1">
                    <a:lumMod val="75000"/>
                    <a:lumOff val="25000"/>
                  </a:schemeClr>
                </a:solidFill>
                <a:latin typeface="+mn-ea"/>
              </a:endParaRPr>
            </a:p>
          </p:txBody>
        </p:sp>
        <p:sp>
          <p:nvSpPr>
            <p:cNvPr id="58" name="직사각형 57">
              <a:extLst>
                <a:ext uri="{FF2B5EF4-FFF2-40B4-BE49-F238E27FC236}">
                  <a16:creationId xmlns:a16="http://schemas.microsoft.com/office/drawing/2014/main" id="{B0D92DB4-E19C-46F2-9505-29CC12D8B8FD}"/>
                </a:ext>
              </a:extLst>
            </p:cNvPr>
            <p:cNvSpPr/>
            <p:nvPr/>
          </p:nvSpPr>
          <p:spPr>
            <a:xfrm>
              <a:off x="720498" y="5062462"/>
              <a:ext cx="906112" cy="339138"/>
            </a:xfrm>
            <a:prstGeom prst="rect">
              <a:avLst/>
            </a:prstGeom>
          </p:spPr>
          <p:txBody>
            <a:bodyPr wrap="none">
              <a:spAutoFit/>
            </a:bodyPr>
            <a:lstStyle/>
            <a:p>
              <a:r>
                <a:rPr lang="en-US" altLang="ko-KR" sz="1100" b="1" dirty="0">
                  <a:ln w="3175">
                    <a:solidFill>
                      <a:srgbClr val="647282">
                        <a:alpha val="0"/>
                      </a:srgbClr>
                    </a:solidFill>
                  </a:ln>
                  <a:solidFill>
                    <a:srgbClr val="153565"/>
                  </a:solidFill>
                  <a:latin typeface="+mn-ea"/>
                </a:rPr>
                <a:t>Ocean </a:t>
              </a:r>
              <a:r>
                <a:rPr lang="en-US" altLang="ko-KR" sz="1100" dirty="0">
                  <a:ln w="3175">
                    <a:solidFill>
                      <a:srgbClr val="647282">
                        <a:alpha val="0"/>
                      </a:srgbClr>
                    </a:solidFill>
                  </a:ln>
                  <a:solidFill>
                    <a:schemeClr val="tx1">
                      <a:lumMod val="75000"/>
                      <a:lumOff val="25000"/>
                    </a:schemeClr>
                  </a:solidFill>
                  <a:latin typeface="+mn-ea"/>
                </a:rPr>
                <a:t>GOCI</a:t>
              </a:r>
              <a:endParaRPr lang="ko-KR" altLang="en-US" sz="1100" dirty="0">
                <a:ln w="3175">
                  <a:solidFill>
                    <a:srgbClr val="647282">
                      <a:alpha val="0"/>
                    </a:srgbClr>
                  </a:solidFill>
                </a:ln>
                <a:solidFill>
                  <a:schemeClr val="tx1">
                    <a:lumMod val="75000"/>
                    <a:lumOff val="25000"/>
                  </a:schemeClr>
                </a:solidFill>
                <a:latin typeface="+mn-ea"/>
              </a:endParaRPr>
            </a:p>
          </p:txBody>
        </p:sp>
        <p:sp>
          <p:nvSpPr>
            <p:cNvPr id="59" name="직사각형 58">
              <a:extLst>
                <a:ext uri="{FF2B5EF4-FFF2-40B4-BE49-F238E27FC236}">
                  <a16:creationId xmlns:a16="http://schemas.microsoft.com/office/drawing/2014/main" id="{3B0C70F2-DFD4-4859-AC1B-B575D4DD0847}"/>
                </a:ext>
              </a:extLst>
            </p:cNvPr>
            <p:cNvSpPr/>
            <p:nvPr/>
          </p:nvSpPr>
          <p:spPr>
            <a:xfrm>
              <a:off x="720498" y="5400036"/>
              <a:ext cx="1298096" cy="339138"/>
            </a:xfrm>
            <a:prstGeom prst="rect">
              <a:avLst/>
            </a:prstGeom>
          </p:spPr>
          <p:txBody>
            <a:bodyPr wrap="none">
              <a:spAutoFit/>
            </a:bodyPr>
            <a:lstStyle/>
            <a:p>
              <a:r>
                <a:rPr lang="en-US" altLang="ko-KR" sz="1100" b="1" dirty="0">
                  <a:ln w="3175">
                    <a:solidFill>
                      <a:srgbClr val="647282">
                        <a:alpha val="0"/>
                      </a:srgbClr>
                    </a:solidFill>
                  </a:ln>
                  <a:solidFill>
                    <a:srgbClr val="153565"/>
                  </a:solidFill>
                  <a:latin typeface="+mn-ea"/>
                </a:rPr>
                <a:t>Meteorological</a:t>
              </a:r>
              <a:r>
                <a:rPr lang="ko-KR" altLang="en-US" sz="1100" dirty="0">
                  <a:ln w="3175">
                    <a:solidFill>
                      <a:srgbClr val="647282">
                        <a:alpha val="0"/>
                      </a:srgbClr>
                    </a:solidFill>
                  </a:ln>
                  <a:solidFill>
                    <a:schemeClr val="tx1">
                      <a:lumMod val="75000"/>
                      <a:lumOff val="25000"/>
                    </a:schemeClr>
                  </a:solidFill>
                  <a:latin typeface="+mn-ea"/>
                </a:rPr>
                <a:t> </a:t>
              </a:r>
              <a:r>
                <a:rPr lang="en-US" altLang="ko-KR" sz="1100" dirty="0">
                  <a:ln w="3175">
                    <a:solidFill>
                      <a:srgbClr val="647282">
                        <a:alpha val="0"/>
                      </a:srgbClr>
                    </a:solidFill>
                  </a:ln>
                  <a:solidFill>
                    <a:schemeClr val="tx1">
                      <a:lumMod val="75000"/>
                      <a:lumOff val="25000"/>
                    </a:schemeClr>
                  </a:solidFill>
                  <a:latin typeface="+mn-ea"/>
                </a:rPr>
                <a:t>MI</a:t>
              </a:r>
              <a:endParaRPr lang="ko-KR" altLang="en-US" sz="1100" dirty="0">
                <a:ln w="3175">
                  <a:solidFill>
                    <a:srgbClr val="647282">
                      <a:alpha val="0"/>
                    </a:srgbClr>
                  </a:solidFill>
                </a:ln>
                <a:solidFill>
                  <a:schemeClr val="tx1">
                    <a:lumMod val="75000"/>
                    <a:lumOff val="25000"/>
                  </a:schemeClr>
                </a:solidFill>
                <a:latin typeface="+mn-ea"/>
              </a:endParaRPr>
            </a:p>
          </p:txBody>
        </p:sp>
      </p:grpSp>
      <p:grpSp>
        <p:nvGrpSpPr>
          <p:cNvPr id="66" name="Group 2">
            <a:extLst>
              <a:ext uri="{FF2B5EF4-FFF2-40B4-BE49-F238E27FC236}">
                <a16:creationId xmlns:a16="http://schemas.microsoft.com/office/drawing/2014/main" id="{1BA4535E-F8A9-4A30-ACF9-B6AABF467330}"/>
              </a:ext>
            </a:extLst>
          </p:cNvPr>
          <p:cNvGrpSpPr/>
          <p:nvPr/>
        </p:nvGrpSpPr>
        <p:grpSpPr>
          <a:xfrm>
            <a:off x="4572000" y="1295400"/>
            <a:ext cx="4464496" cy="2116095"/>
            <a:chOff x="4572000" y="699542"/>
            <a:chExt cx="4464496" cy="2116095"/>
          </a:xfrm>
        </p:grpSpPr>
        <p:grpSp>
          <p:nvGrpSpPr>
            <p:cNvPr id="67" name="그룹 66">
              <a:extLst>
                <a:ext uri="{FF2B5EF4-FFF2-40B4-BE49-F238E27FC236}">
                  <a16:creationId xmlns:a16="http://schemas.microsoft.com/office/drawing/2014/main" id="{307AE829-92EC-4837-9314-2229AB50DD35}"/>
                </a:ext>
              </a:extLst>
            </p:cNvPr>
            <p:cNvGrpSpPr/>
            <p:nvPr/>
          </p:nvGrpSpPr>
          <p:grpSpPr>
            <a:xfrm>
              <a:off x="4591096" y="991122"/>
              <a:ext cx="4445400" cy="1824515"/>
              <a:chOff x="4591096" y="991122"/>
              <a:chExt cx="4445400" cy="1824515"/>
            </a:xfrm>
          </p:grpSpPr>
          <p:pic>
            <p:nvPicPr>
              <p:cNvPr id="70" name="그림 69">
                <a:extLst>
                  <a:ext uri="{FF2B5EF4-FFF2-40B4-BE49-F238E27FC236}">
                    <a16:creationId xmlns:a16="http://schemas.microsoft.com/office/drawing/2014/main" id="{E40E898E-DB29-444B-8AAE-84653AF39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3350" y="1067820"/>
                <a:ext cx="2451526" cy="1747817"/>
              </a:xfrm>
              <a:prstGeom prst="rect">
                <a:avLst/>
              </a:prstGeom>
            </p:spPr>
          </p:pic>
          <p:cxnSp>
            <p:nvCxnSpPr>
              <p:cNvPr id="71" name="직선 화살표 연결선 70">
                <a:extLst>
                  <a:ext uri="{FF2B5EF4-FFF2-40B4-BE49-F238E27FC236}">
                    <a16:creationId xmlns:a16="http://schemas.microsoft.com/office/drawing/2014/main" id="{D1A738C3-BCE1-46DB-BDBF-204BA93A24FA}"/>
                  </a:ext>
                </a:extLst>
              </p:cNvPr>
              <p:cNvCxnSpPr/>
              <p:nvPr/>
            </p:nvCxnSpPr>
            <p:spPr bwMode="auto">
              <a:xfrm flipH="1">
                <a:off x="5724127" y="2009950"/>
                <a:ext cx="2165265" cy="590243"/>
              </a:xfrm>
              <a:prstGeom prst="straightConnector1">
                <a:avLst/>
              </a:prstGeom>
              <a:ln w="19050">
                <a:solidFill>
                  <a:srgbClr val="003366"/>
                </a:solidFill>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D46E2E0-FAEC-4491-9A86-B0310AE177DE}"/>
                  </a:ext>
                </a:extLst>
              </p:cNvPr>
              <p:cNvSpPr txBox="1"/>
              <p:nvPr/>
            </p:nvSpPr>
            <p:spPr bwMode="auto">
              <a:xfrm>
                <a:off x="6438664" y="2384750"/>
                <a:ext cx="2597832" cy="430887"/>
              </a:xfrm>
              <a:prstGeom prst="rect">
                <a:avLst/>
              </a:prstGeom>
              <a:noFill/>
            </p:spPr>
            <p:txBody>
              <a:bodyPr wrap="square">
                <a:spAutoFit/>
              </a:bodyPr>
              <a:lstStyle/>
              <a:p>
                <a:pPr>
                  <a:defRPr/>
                </a:pPr>
                <a:r>
                  <a:rPr lang="en-US" altLang="ko-KR" sz="1100" b="1" dirty="0">
                    <a:solidFill>
                      <a:schemeClr val="tx2"/>
                    </a:solidFill>
                    <a:latin typeface="맑은 고딕" pitchFamily="50" charset="-127"/>
                    <a:ea typeface="맑은 고딕" pitchFamily="50" charset="-127"/>
                  </a:rPr>
                  <a:t>AMI </a:t>
                </a:r>
              </a:p>
              <a:p>
                <a:pPr>
                  <a:defRPr/>
                </a:pPr>
                <a:r>
                  <a:rPr lang="en-US" altLang="ko-KR" sz="1100" b="1" dirty="0">
                    <a:solidFill>
                      <a:schemeClr val="tx2"/>
                    </a:solidFill>
                    <a:latin typeface="맑은 고딕" pitchFamily="50" charset="-127"/>
                    <a:ea typeface="맑은 고딕" pitchFamily="50" charset="-127"/>
                  </a:rPr>
                  <a:t>(Advanced Meteorological Imager)</a:t>
                </a:r>
                <a:endParaRPr lang="ko-KR" altLang="en-US" sz="1100" b="1" dirty="0">
                  <a:solidFill>
                    <a:schemeClr val="tx2"/>
                  </a:solidFill>
                  <a:latin typeface="맑은 고딕" pitchFamily="50" charset="-127"/>
                  <a:ea typeface="맑은 고딕" pitchFamily="50" charset="-127"/>
                </a:endParaRPr>
              </a:p>
            </p:txBody>
          </p:sp>
          <p:pic>
            <p:nvPicPr>
              <p:cNvPr id="73" name="Picture 4">
                <a:extLst>
                  <a:ext uri="{FF2B5EF4-FFF2-40B4-BE49-F238E27FC236}">
                    <a16:creationId xmlns:a16="http://schemas.microsoft.com/office/drawing/2014/main" id="{8EACF688-C4FF-44AD-B3AB-40E483F3E6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7" t="4343" r="-327" b="1276"/>
              <a:stretch/>
            </p:blipFill>
            <p:spPr bwMode="auto">
              <a:xfrm>
                <a:off x="7605134" y="1660762"/>
                <a:ext cx="914758" cy="766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4" name="직선 화살표 연결선 73">
                <a:extLst>
                  <a:ext uri="{FF2B5EF4-FFF2-40B4-BE49-F238E27FC236}">
                    <a16:creationId xmlns:a16="http://schemas.microsoft.com/office/drawing/2014/main" id="{6690C668-5464-4081-A31C-FDCD97403845}"/>
                  </a:ext>
                </a:extLst>
              </p:cNvPr>
              <p:cNvCxnSpPr/>
              <p:nvPr/>
            </p:nvCxnSpPr>
            <p:spPr bwMode="auto">
              <a:xfrm>
                <a:off x="5123350" y="1477310"/>
                <a:ext cx="0" cy="739179"/>
              </a:xfrm>
              <a:prstGeom prst="straightConnector1">
                <a:avLst/>
              </a:prstGeom>
              <a:ln w="19050">
                <a:solidFill>
                  <a:srgbClr val="003366"/>
                </a:solidFill>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CD6BC38E-C2B2-4886-BE81-5B03762C345C}"/>
                  </a:ext>
                </a:extLst>
              </p:cNvPr>
              <p:cNvSpPr txBox="1"/>
              <p:nvPr/>
            </p:nvSpPr>
            <p:spPr bwMode="auto">
              <a:xfrm>
                <a:off x="4591096" y="991122"/>
                <a:ext cx="2597832" cy="430887"/>
              </a:xfrm>
              <a:prstGeom prst="rect">
                <a:avLst/>
              </a:prstGeom>
              <a:noFill/>
            </p:spPr>
            <p:txBody>
              <a:bodyPr wrap="square">
                <a:spAutoFit/>
              </a:bodyPr>
              <a:lstStyle/>
              <a:p>
                <a:pPr>
                  <a:defRPr/>
                </a:pPr>
                <a:r>
                  <a:rPr lang="en-US" altLang="ko-KR" sz="1100" b="1" dirty="0">
                    <a:solidFill>
                      <a:schemeClr val="tx2"/>
                    </a:solidFill>
                    <a:latin typeface="맑은 고딕" pitchFamily="50" charset="-127"/>
                    <a:ea typeface="맑은 고딕" pitchFamily="50" charset="-127"/>
                  </a:rPr>
                  <a:t>KSEM </a:t>
                </a:r>
              </a:p>
              <a:p>
                <a:pPr>
                  <a:defRPr/>
                </a:pPr>
                <a:r>
                  <a:rPr lang="en-US" altLang="ko-KR" sz="1100" b="1" dirty="0">
                    <a:solidFill>
                      <a:schemeClr val="tx2"/>
                    </a:solidFill>
                    <a:latin typeface="맑은 고딕" pitchFamily="50" charset="-127"/>
                    <a:ea typeface="맑은 고딕" pitchFamily="50" charset="-127"/>
                  </a:rPr>
                  <a:t>(Korean Space </a:t>
                </a:r>
                <a:r>
                  <a:rPr lang="en-US" altLang="ko-KR" sz="1100" b="1" dirty="0" err="1">
                    <a:solidFill>
                      <a:schemeClr val="tx2"/>
                    </a:solidFill>
                    <a:latin typeface="맑은 고딕" pitchFamily="50" charset="-127"/>
                    <a:ea typeface="맑은 고딕" pitchFamily="50" charset="-127"/>
                  </a:rPr>
                  <a:t>wEather</a:t>
                </a:r>
                <a:r>
                  <a:rPr lang="en-US" altLang="ko-KR" sz="1100" b="1" dirty="0">
                    <a:solidFill>
                      <a:schemeClr val="tx2"/>
                    </a:solidFill>
                    <a:latin typeface="맑은 고딕" pitchFamily="50" charset="-127"/>
                    <a:ea typeface="맑은 고딕" pitchFamily="50" charset="-127"/>
                  </a:rPr>
                  <a:t> Monitor)</a:t>
                </a:r>
                <a:endParaRPr lang="ko-KR" altLang="en-US" sz="1100" b="1" dirty="0">
                  <a:solidFill>
                    <a:schemeClr val="tx2"/>
                  </a:solidFill>
                  <a:latin typeface="맑은 고딕" pitchFamily="50" charset="-127"/>
                  <a:ea typeface="맑은 고딕" pitchFamily="50" charset="-127"/>
                </a:endParaRPr>
              </a:p>
            </p:txBody>
          </p:sp>
          <p:cxnSp>
            <p:nvCxnSpPr>
              <p:cNvPr id="76" name="직선 화살표 연결선 75">
                <a:extLst>
                  <a:ext uri="{FF2B5EF4-FFF2-40B4-BE49-F238E27FC236}">
                    <a16:creationId xmlns:a16="http://schemas.microsoft.com/office/drawing/2014/main" id="{BC96FEBE-8B09-4C81-ADB0-DF8DFD995F28}"/>
                  </a:ext>
                </a:extLst>
              </p:cNvPr>
              <p:cNvCxnSpPr/>
              <p:nvPr/>
            </p:nvCxnSpPr>
            <p:spPr bwMode="auto">
              <a:xfrm>
                <a:off x="5205142" y="1458363"/>
                <a:ext cx="272789" cy="177282"/>
              </a:xfrm>
              <a:prstGeom prst="straightConnector1">
                <a:avLst/>
              </a:prstGeom>
              <a:ln w="19050">
                <a:solidFill>
                  <a:srgbClr val="003366"/>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68" name="양쪽 모서리가 둥근 사각형 55">
              <a:extLst>
                <a:ext uri="{FF2B5EF4-FFF2-40B4-BE49-F238E27FC236}">
                  <a16:creationId xmlns:a16="http://schemas.microsoft.com/office/drawing/2014/main" id="{C3795D96-498B-44E6-AF34-F0E80F6C8CA7}"/>
                </a:ext>
              </a:extLst>
            </p:cNvPr>
            <p:cNvSpPr/>
            <p:nvPr/>
          </p:nvSpPr>
          <p:spPr>
            <a:xfrm flipH="1">
              <a:off x="4572000" y="699542"/>
              <a:ext cx="4392488" cy="314494"/>
            </a:xfrm>
            <a:prstGeom prst="round2SameRect">
              <a:avLst>
                <a:gd name="adj1" fmla="val 0"/>
                <a:gd name="adj2" fmla="val 0"/>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ln>
                    <a:solidFill>
                      <a:srgbClr val="647282">
                        <a:alpha val="0"/>
                      </a:srgbClr>
                    </a:solidFill>
                  </a:ln>
                  <a:solidFill>
                    <a:schemeClr val="tx2"/>
                  </a:solidFill>
                  <a:latin typeface="+mn-ea"/>
                </a:rPr>
                <a:t>GK-2A (128.2</a:t>
              </a:r>
              <a:r>
                <a:rPr lang="en-US" altLang="ko-KR" sz="1400" b="1" dirty="0">
                  <a:ln>
                    <a:solidFill>
                      <a:srgbClr val="647282">
                        <a:alpha val="0"/>
                      </a:srgbClr>
                    </a:solidFill>
                  </a:ln>
                  <a:solidFill>
                    <a:schemeClr val="tx2"/>
                  </a:solidFill>
                  <a:latin typeface="+mn-ea"/>
                  <a:sym typeface="Symbol" panose="05050102010706020507" pitchFamily="18" charset="2"/>
                </a:rPr>
                <a:t>E)</a:t>
              </a:r>
              <a:endParaRPr lang="ko-KR" altLang="en-US" sz="1400" b="1" dirty="0">
                <a:ln>
                  <a:solidFill>
                    <a:srgbClr val="647282">
                      <a:alpha val="0"/>
                    </a:srgbClr>
                  </a:solidFill>
                </a:ln>
                <a:solidFill>
                  <a:schemeClr val="tx2"/>
                </a:solidFill>
                <a:latin typeface="+mn-ea"/>
              </a:endParaRPr>
            </a:p>
          </p:txBody>
        </p:sp>
        <p:sp>
          <p:nvSpPr>
            <p:cNvPr id="69" name="양쪽 모서리가 둥근 사각형 46">
              <a:extLst>
                <a:ext uri="{FF2B5EF4-FFF2-40B4-BE49-F238E27FC236}">
                  <a16:creationId xmlns:a16="http://schemas.microsoft.com/office/drawing/2014/main" id="{5A88D277-98BB-4C17-BA1C-230E5281323A}"/>
                </a:ext>
              </a:extLst>
            </p:cNvPr>
            <p:cNvSpPr/>
            <p:nvPr/>
          </p:nvSpPr>
          <p:spPr>
            <a:xfrm>
              <a:off x="4572000" y="699542"/>
              <a:ext cx="4392488" cy="2088232"/>
            </a:xfrm>
            <a:prstGeom prst="round2SameRect">
              <a:avLst>
                <a:gd name="adj1" fmla="val 2346"/>
                <a:gd name="adj2" fmla="val 0"/>
              </a:avLst>
            </a:prstGeom>
            <a:noFill/>
            <a:ln w="254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n>
                  <a:solidFill>
                    <a:srgbClr val="647282">
                      <a:alpha val="0"/>
                    </a:srgbClr>
                  </a:solidFill>
                </a:ln>
                <a:latin typeface="+mn-ea"/>
              </a:endParaRPr>
            </a:p>
          </p:txBody>
        </p:sp>
      </p:grpSp>
      <p:sp>
        <p:nvSpPr>
          <p:cNvPr id="130" name="오른쪽 화살표 375">
            <a:extLst>
              <a:ext uri="{FF2B5EF4-FFF2-40B4-BE49-F238E27FC236}">
                <a16:creationId xmlns:a16="http://schemas.microsoft.com/office/drawing/2014/main" id="{75DE1E0D-F3FB-4189-92B1-C46C66731557}"/>
              </a:ext>
            </a:extLst>
          </p:cNvPr>
          <p:cNvSpPr/>
          <p:nvPr/>
        </p:nvSpPr>
        <p:spPr>
          <a:xfrm rot="9054462">
            <a:off x="1000471" y="3533214"/>
            <a:ext cx="5838187" cy="245389"/>
          </a:xfrm>
          <a:prstGeom prst="rightArrow">
            <a:avLst>
              <a:gd name="adj1" fmla="val 45804"/>
              <a:gd name="adj2" fmla="val 53576"/>
            </a:avLst>
          </a:prstGeom>
          <a:gradFill>
            <a:gsLst>
              <a:gs pos="78000">
                <a:srgbClr val="1962B3">
                  <a:alpha val="5000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sp>
        <p:nvSpPr>
          <p:cNvPr id="131" name="모서리가 둥근 직사각형 321">
            <a:extLst>
              <a:ext uri="{FF2B5EF4-FFF2-40B4-BE49-F238E27FC236}">
                <a16:creationId xmlns:a16="http://schemas.microsoft.com/office/drawing/2014/main" id="{28B058B6-FB6A-45C2-8C56-B2662D55C662}"/>
              </a:ext>
            </a:extLst>
          </p:cNvPr>
          <p:cNvSpPr/>
          <p:nvPr/>
        </p:nvSpPr>
        <p:spPr>
          <a:xfrm>
            <a:off x="1476061" y="3909937"/>
            <a:ext cx="2592288" cy="2160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Satellite Broadcasting Service</a:t>
            </a:r>
            <a:endParaRPr lang="ko-KR" altLang="en-US"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endParaRPr>
          </a:p>
        </p:txBody>
      </p:sp>
      <p:grpSp>
        <p:nvGrpSpPr>
          <p:cNvPr id="132" name="Group 69">
            <a:extLst>
              <a:ext uri="{FF2B5EF4-FFF2-40B4-BE49-F238E27FC236}">
                <a16:creationId xmlns:a16="http://schemas.microsoft.com/office/drawing/2014/main" id="{352A915B-6A9B-411D-9CA9-D68F5346802C}"/>
              </a:ext>
            </a:extLst>
          </p:cNvPr>
          <p:cNvGrpSpPr/>
          <p:nvPr/>
        </p:nvGrpSpPr>
        <p:grpSpPr>
          <a:xfrm>
            <a:off x="381000" y="5276386"/>
            <a:ext cx="1815141" cy="937807"/>
            <a:chOff x="1288435" y="1058874"/>
            <a:chExt cx="1815141" cy="937807"/>
          </a:xfrm>
        </p:grpSpPr>
        <p:grpSp>
          <p:nvGrpSpPr>
            <p:cNvPr id="133" name="그룹 128">
              <a:extLst>
                <a:ext uri="{FF2B5EF4-FFF2-40B4-BE49-F238E27FC236}">
                  <a16:creationId xmlns:a16="http://schemas.microsoft.com/office/drawing/2014/main" id="{73F12FB9-571E-4C37-9E27-036DE2F081D1}"/>
                </a:ext>
              </a:extLst>
            </p:cNvPr>
            <p:cNvGrpSpPr/>
            <p:nvPr/>
          </p:nvGrpSpPr>
          <p:grpSpPr>
            <a:xfrm rot="10800000" flipH="1">
              <a:off x="1372337" y="1058874"/>
              <a:ext cx="1731239" cy="937807"/>
              <a:chOff x="6103572" y="3264666"/>
              <a:chExt cx="3619731" cy="1964640"/>
            </a:xfrm>
          </p:grpSpPr>
          <p:sp>
            <p:nvSpPr>
              <p:cNvPr id="138" name="모서리가 둥근 직사각형 130">
                <a:extLst>
                  <a:ext uri="{FF2B5EF4-FFF2-40B4-BE49-F238E27FC236}">
                    <a16:creationId xmlns:a16="http://schemas.microsoft.com/office/drawing/2014/main" id="{C584DAA7-A9F3-40D9-89B7-8096124CE7BE}"/>
                  </a:ext>
                </a:extLst>
              </p:cNvPr>
              <p:cNvSpPr/>
              <p:nvPr/>
            </p:nvSpPr>
            <p:spPr>
              <a:xfrm>
                <a:off x="6103572" y="3273799"/>
                <a:ext cx="3619731" cy="1955507"/>
              </a:xfrm>
              <a:prstGeom prst="roundRect">
                <a:avLst>
                  <a:gd name="adj" fmla="val 4160"/>
                </a:avLst>
              </a:prstGeom>
              <a:solidFill>
                <a:schemeClr val="bg1"/>
              </a:solidFill>
              <a:ln w="22225">
                <a:solidFill>
                  <a:srgbClr val="1553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j-ea"/>
                  <a:ea typeface="+mj-ea"/>
                </a:endParaRPr>
              </a:p>
            </p:txBody>
          </p:sp>
          <p:grpSp>
            <p:nvGrpSpPr>
              <p:cNvPr id="139" name="그룹 131">
                <a:extLst>
                  <a:ext uri="{FF2B5EF4-FFF2-40B4-BE49-F238E27FC236}">
                    <a16:creationId xmlns:a16="http://schemas.microsoft.com/office/drawing/2014/main" id="{907E4A6F-76FE-4AF8-9354-65409A09212E}"/>
                  </a:ext>
                </a:extLst>
              </p:cNvPr>
              <p:cNvGrpSpPr/>
              <p:nvPr/>
            </p:nvGrpSpPr>
            <p:grpSpPr>
              <a:xfrm>
                <a:off x="6447407" y="3285290"/>
                <a:ext cx="2938408" cy="345898"/>
                <a:chOff x="6457627" y="3446150"/>
                <a:chExt cx="2724973" cy="376720"/>
              </a:xfrm>
              <a:solidFill>
                <a:schemeClr val="bg1">
                  <a:lumMod val="85000"/>
                </a:schemeClr>
              </a:solidFill>
            </p:grpSpPr>
            <p:sp>
              <p:nvSpPr>
                <p:cNvPr id="146" name="자유형 138">
                  <a:extLst>
                    <a:ext uri="{FF2B5EF4-FFF2-40B4-BE49-F238E27FC236}">
                      <a16:creationId xmlns:a16="http://schemas.microsoft.com/office/drawing/2014/main" id="{A76C4579-BECB-414A-8529-1C28F977F92A}"/>
                    </a:ext>
                  </a:extLst>
                </p:cNvPr>
                <p:cNvSpPr>
                  <a:spLocks/>
                </p:cNvSpPr>
                <p:nvPr/>
              </p:nvSpPr>
              <p:spPr bwMode="auto">
                <a:xfrm rot="10800000">
                  <a:off x="6457627" y="3446154"/>
                  <a:ext cx="679890" cy="369800"/>
                </a:xfrm>
                <a:custGeom>
                  <a:avLst/>
                  <a:gdLst>
                    <a:gd name="connsiteX0" fmla="*/ 0 w 1418099"/>
                    <a:gd name="connsiteY0" fmla="*/ 729 h 679341"/>
                    <a:gd name="connsiteX1" fmla="*/ 691679 w 1418099"/>
                    <a:gd name="connsiteY1" fmla="*/ 729 h 679341"/>
                    <a:gd name="connsiteX2" fmla="*/ 1165431 w 1418099"/>
                    <a:gd name="connsiteY2" fmla="*/ 319811 h 679341"/>
                    <a:gd name="connsiteX3" fmla="*/ 1418099 w 1418099"/>
                    <a:gd name="connsiteY3" fmla="*/ 679341 h 679341"/>
                    <a:gd name="connsiteX4" fmla="*/ 0 w 1418099"/>
                    <a:gd name="connsiteY4" fmla="*/ 679341 h 67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99" h="679341">
                      <a:moveTo>
                        <a:pt x="0" y="729"/>
                      </a:moveTo>
                      <a:cubicBezTo>
                        <a:pt x="0" y="729"/>
                        <a:pt x="0" y="729"/>
                        <a:pt x="691679" y="729"/>
                      </a:cubicBezTo>
                      <a:cubicBezTo>
                        <a:pt x="896971" y="729"/>
                        <a:pt x="1054889" y="-30730"/>
                        <a:pt x="1165431" y="319811"/>
                      </a:cubicBezTo>
                      <a:cubicBezTo>
                        <a:pt x="1279132" y="670353"/>
                        <a:pt x="1418099" y="679341"/>
                        <a:pt x="1418099" y="679341"/>
                      </a:cubicBezTo>
                      <a:cubicBezTo>
                        <a:pt x="1418099" y="679341"/>
                        <a:pt x="1418099" y="679341"/>
                        <a:pt x="0" y="6793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600" b="1" spc="-60" dirty="0">
                    <a:ln>
                      <a:solidFill>
                        <a:schemeClr val="bg1">
                          <a:lumMod val="75000"/>
                          <a:alpha val="0"/>
                        </a:schemeClr>
                      </a:solidFill>
                    </a:ln>
                    <a:solidFill>
                      <a:schemeClr val="bg1"/>
                    </a:solidFill>
                    <a:latin typeface="+mj-ea"/>
                    <a:ea typeface="+mj-ea"/>
                  </a:endParaRPr>
                </a:p>
              </p:txBody>
            </p:sp>
            <p:sp>
              <p:nvSpPr>
                <p:cNvPr id="147" name="자유형 139">
                  <a:extLst>
                    <a:ext uri="{FF2B5EF4-FFF2-40B4-BE49-F238E27FC236}">
                      <a16:creationId xmlns:a16="http://schemas.microsoft.com/office/drawing/2014/main" id="{7C3E011B-5629-4F8A-A468-B4A2C94438DA}"/>
                    </a:ext>
                  </a:extLst>
                </p:cNvPr>
                <p:cNvSpPr>
                  <a:spLocks/>
                </p:cNvSpPr>
                <p:nvPr/>
              </p:nvSpPr>
              <p:spPr bwMode="auto">
                <a:xfrm rot="10800000" flipH="1">
                  <a:off x="8502710" y="3446150"/>
                  <a:ext cx="679890" cy="369800"/>
                </a:xfrm>
                <a:custGeom>
                  <a:avLst/>
                  <a:gdLst>
                    <a:gd name="connsiteX0" fmla="*/ 0 w 1418099"/>
                    <a:gd name="connsiteY0" fmla="*/ 729 h 679341"/>
                    <a:gd name="connsiteX1" fmla="*/ 691679 w 1418099"/>
                    <a:gd name="connsiteY1" fmla="*/ 729 h 679341"/>
                    <a:gd name="connsiteX2" fmla="*/ 1165431 w 1418099"/>
                    <a:gd name="connsiteY2" fmla="*/ 319811 h 679341"/>
                    <a:gd name="connsiteX3" fmla="*/ 1418099 w 1418099"/>
                    <a:gd name="connsiteY3" fmla="*/ 679341 h 679341"/>
                    <a:gd name="connsiteX4" fmla="*/ 0 w 1418099"/>
                    <a:gd name="connsiteY4" fmla="*/ 679341 h 67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99" h="679341">
                      <a:moveTo>
                        <a:pt x="0" y="729"/>
                      </a:moveTo>
                      <a:cubicBezTo>
                        <a:pt x="0" y="729"/>
                        <a:pt x="0" y="729"/>
                        <a:pt x="691679" y="729"/>
                      </a:cubicBezTo>
                      <a:cubicBezTo>
                        <a:pt x="896971" y="729"/>
                        <a:pt x="1054889" y="-30730"/>
                        <a:pt x="1165431" y="319811"/>
                      </a:cubicBezTo>
                      <a:cubicBezTo>
                        <a:pt x="1279132" y="670353"/>
                        <a:pt x="1418099" y="679341"/>
                        <a:pt x="1418099" y="679341"/>
                      </a:cubicBezTo>
                      <a:cubicBezTo>
                        <a:pt x="1418099" y="679341"/>
                        <a:pt x="1418099" y="679341"/>
                        <a:pt x="0" y="6793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600" b="1" spc="-60" dirty="0">
                    <a:ln>
                      <a:solidFill>
                        <a:schemeClr val="bg1">
                          <a:lumMod val="75000"/>
                          <a:alpha val="0"/>
                        </a:schemeClr>
                      </a:solidFill>
                    </a:ln>
                    <a:solidFill>
                      <a:schemeClr val="bg1"/>
                    </a:solidFill>
                    <a:latin typeface="+mj-ea"/>
                    <a:ea typeface="+mj-ea"/>
                  </a:endParaRPr>
                </a:p>
              </p:txBody>
            </p:sp>
            <p:sp>
              <p:nvSpPr>
                <p:cNvPr id="148" name="직사각형 140">
                  <a:extLst>
                    <a:ext uri="{FF2B5EF4-FFF2-40B4-BE49-F238E27FC236}">
                      <a16:creationId xmlns:a16="http://schemas.microsoft.com/office/drawing/2014/main" id="{9413DFB4-7766-4666-B635-C9B5F28D190A}"/>
                    </a:ext>
                  </a:extLst>
                </p:cNvPr>
                <p:cNvSpPr>
                  <a:spLocks/>
                </p:cNvSpPr>
                <p:nvPr/>
              </p:nvSpPr>
              <p:spPr bwMode="auto">
                <a:xfrm rot="10800000" flipH="1">
                  <a:off x="6752714" y="3453070"/>
                  <a:ext cx="2128912" cy="369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600" b="1" spc="-60" dirty="0">
                    <a:ln>
                      <a:solidFill>
                        <a:schemeClr val="bg1">
                          <a:lumMod val="75000"/>
                          <a:alpha val="0"/>
                        </a:schemeClr>
                      </a:solidFill>
                    </a:ln>
                    <a:solidFill>
                      <a:schemeClr val="bg1"/>
                    </a:solidFill>
                    <a:latin typeface="+mj-ea"/>
                    <a:ea typeface="+mj-ea"/>
                  </a:endParaRPr>
                </a:p>
              </p:txBody>
            </p:sp>
          </p:grpSp>
          <p:grpSp>
            <p:nvGrpSpPr>
              <p:cNvPr id="140" name="그룹 132">
                <a:extLst>
                  <a:ext uri="{FF2B5EF4-FFF2-40B4-BE49-F238E27FC236}">
                    <a16:creationId xmlns:a16="http://schemas.microsoft.com/office/drawing/2014/main" id="{9F069CB3-E95E-42EB-9909-C88E1535F224}"/>
                  </a:ext>
                </a:extLst>
              </p:cNvPr>
              <p:cNvGrpSpPr/>
              <p:nvPr/>
            </p:nvGrpSpPr>
            <p:grpSpPr>
              <a:xfrm>
                <a:off x="6550950" y="3264666"/>
                <a:ext cx="2724973" cy="392275"/>
                <a:chOff x="6454683" y="3298982"/>
                <a:chExt cx="2724973" cy="392275"/>
              </a:xfrm>
            </p:grpSpPr>
            <p:grpSp>
              <p:nvGrpSpPr>
                <p:cNvPr id="141" name="그룹 133">
                  <a:extLst>
                    <a:ext uri="{FF2B5EF4-FFF2-40B4-BE49-F238E27FC236}">
                      <a16:creationId xmlns:a16="http://schemas.microsoft.com/office/drawing/2014/main" id="{6DF082C3-2A8A-4F2C-92EB-2FAA85B85470}"/>
                    </a:ext>
                  </a:extLst>
                </p:cNvPr>
                <p:cNvGrpSpPr/>
                <p:nvPr/>
              </p:nvGrpSpPr>
              <p:grpSpPr>
                <a:xfrm>
                  <a:off x="6454683" y="3310830"/>
                  <a:ext cx="2724973" cy="369800"/>
                  <a:chOff x="6454683" y="3453070"/>
                  <a:chExt cx="2724973" cy="369800"/>
                </a:xfrm>
              </p:grpSpPr>
              <p:sp>
                <p:nvSpPr>
                  <p:cNvPr id="143" name="자유형 135">
                    <a:extLst>
                      <a:ext uri="{FF2B5EF4-FFF2-40B4-BE49-F238E27FC236}">
                        <a16:creationId xmlns:a16="http://schemas.microsoft.com/office/drawing/2014/main" id="{C942DFC1-F83E-45DD-BFEA-D6A5208C4069}"/>
                      </a:ext>
                    </a:extLst>
                  </p:cNvPr>
                  <p:cNvSpPr>
                    <a:spLocks/>
                  </p:cNvSpPr>
                  <p:nvPr/>
                </p:nvSpPr>
                <p:spPr bwMode="auto">
                  <a:xfrm rot="10800000">
                    <a:off x="6454683" y="3453070"/>
                    <a:ext cx="679890" cy="369800"/>
                  </a:xfrm>
                  <a:custGeom>
                    <a:avLst/>
                    <a:gdLst>
                      <a:gd name="connsiteX0" fmla="*/ 0 w 1418099"/>
                      <a:gd name="connsiteY0" fmla="*/ 729 h 679341"/>
                      <a:gd name="connsiteX1" fmla="*/ 691679 w 1418099"/>
                      <a:gd name="connsiteY1" fmla="*/ 729 h 679341"/>
                      <a:gd name="connsiteX2" fmla="*/ 1165431 w 1418099"/>
                      <a:gd name="connsiteY2" fmla="*/ 319811 h 679341"/>
                      <a:gd name="connsiteX3" fmla="*/ 1418099 w 1418099"/>
                      <a:gd name="connsiteY3" fmla="*/ 679341 h 679341"/>
                      <a:gd name="connsiteX4" fmla="*/ 0 w 1418099"/>
                      <a:gd name="connsiteY4" fmla="*/ 679341 h 67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99" h="679341">
                        <a:moveTo>
                          <a:pt x="0" y="729"/>
                        </a:moveTo>
                        <a:cubicBezTo>
                          <a:pt x="0" y="729"/>
                          <a:pt x="0" y="729"/>
                          <a:pt x="691679" y="729"/>
                        </a:cubicBezTo>
                        <a:cubicBezTo>
                          <a:pt x="896971" y="729"/>
                          <a:pt x="1054889" y="-30730"/>
                          <a:pt x="1165431" y="319811"/>
                        </a:cubicBezTo>
                        <a:cubicBezTo>
                          <a:pt x="1279132" y="670353"/>
                          <a:pt x="1418099" y="679341"/>
                          <a:pt x="1418099" y="679341"/>
                        </a:cubicBezTo>
                        <a:cubicBezTo>
                          <a:pt x="1418099" y="679341"/>
                          <a:pt x="1418099" y="679341"/>
                          <a:pt x="0" y="679341"/>
                        </a:cubicBezTo>
                        <a:close/>
                      </a:path>
                    </a:pathLst>
                  </a:custGeom>
                  <a:solidFill>
                    <a:srgbClr val="1535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400" b="1" dirty="0">
                      <a:ln>
                        <a:solidFill>
                          <a:schemeClr val="bg1">
                            <a:lumMod val="75000"/>
                            <a:alpha val="0"/>
                          </a:schemeClr>
                        </a:solidFill>
                      </a:ln>
                      <a:solidFill>
                        <a:schemeClr val="bg1"/>
                      </a:solidFill>
                      <a:latin typeface="+mj-ea"/>
                      <a:ea typeface="+mj-ea"/>
                    </a:endParaRPr>
                  </a:p>
                </p:txBody>
              </p:sp>
              <p:sp>
                <p:nvSpPr>
                  <p:cNvPr id="144" name="자유형 136">
                    <a:extLst>
                      <a:ext uri="{FF2B5EF4-FFF2-40B4-BE49-F238E27FC236}">
                        <a16:creationId xmlns:a16="http://schemas.microsoft.com/office/drawing/2014/main" id="{CDBCA7B6-1A12-49CD-AB7C-A353CC4E020C}"/>
                      </a:ext>
                    </a:extLst>
                  </p:cNvPr>
                  <p:cNvSpPr>
                    <a:spLocks/>
                  </p:cNvSpPr>
                  <p:nvPr/>
                </p:nvSpPr>
                <p:spPr bwMode="auto">
                  <a:xfrm rot="10800000" flipH="1">
                    <a:off x="8499766" y="3453070"/>
                    <a:ext cx="679890" cy="369800"/>
                  </a:xfrm>
                  <a:custGeom>
                    <a:avLst/>
                    <a:gdLst>
                      <a:gd name="connsiteX0" fmla="*/ 0 w 1418099"/>
                      <a:gd name="connsiteY0" fmla="*/ 729 h 679341"/>
                      <a:gd name="connsiteX1" fmla="*/ 691679 w 1418099"/>
                      <a:gd name="connsiteY1" fmla="*/ 729 h 679341"/>
                      <a:gd name="connsiteX2" fmla="*/ 1165431 w 1418099"/>
                      <a:gd name="connsiteY2" fmla="*/ 319811 h 679341"/>
                      <a:gd name="connsiteX3" fmla="*/ 1418099 w 1418099"/>
                      <a:gd name="connsiteY3" fmla="*/ 679341 h 679341"/>
                      <a:gd name="connsiteX4" fmla="*/ 0 w 1418099"/>
                      <a:gd name="connsiteY4" fmla="*/ 679341 h 67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099" h="679341">
                        <a:moveTo>
                          <a:pt x="0" y="729"/>
                        </a:moveTo>
                        <a:cubicBezTo>
                          <a:pt x="0" y="729"/>
                          <a:pt x="0" y="729"/>
                          <a:pt x="691679" y="729"/>
                        </a:cubicBezTo>
                        <a:cubicBezTo>
                          <a:pt x="896971" y="729"/>
                          <a:pt x="1054889" y="-30730"/>
                          <a:pt x="1165431" y="319811"/>
                        </a:cubicBezTo>
                        <a:cubicBezTo>
                          <a:pt x="1279132" y="670353"/>
                          <a:pt x="1418099" y="679341"/>
                          <a:pt x="1418099" y="679341"/>
                        </a:cubicBezTo>
                        <a:cubicBezTo>
                          <a:pt x="1418099" y="679341"/>
                          <a:pt x="1418099" y="679341"/>
                          <a:pt x="0" y="679341"/>
                        </a:cubicBezTo>
                        <a:close/>
                      </a:path>
                    </a:pathLst>
                  </a:custGeom>
                  <a:solidFill>
                    <a:srgbClr val="1535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400" b="1" dirty="0">
                      <a:ln>
                        <a:solidFill>
                          <a:schemeClr val="bg1">
                            <a:lumMod val="75000"/>
                            <a:alpha val="0"/>
                          </a:schemeClr>
                        </a:solidFill>
                      </a:ln>
                      <a:solidFill>
                        <a:schemeClr val="bg1"/>
                      </a:solidFill>
                      <a:latin typeface="+mj-ea"/>
                      <a:ea typeface="+mj-ea"/>
                    </a:endParaRPr>
                  </a:p>
                </p:txBody>
              </p:sp>
              <p:sp>
                <p:nvSpPr>
                  <p:cNvPr id="145" name="직사각형 137">
                    <a:extLst>
                      <a:ext uri="{FF2B5EF4-FFF2-40B4-BE49-F238E27FC236}">
                        <a16:creationId xmlns:a16="http://schemas.microsoft.com/office/drawing/2014/main" id="{ED508756-D8EF-4A21-9BE6-9962D2A3C5E3}"/>
                      </a:ext>
                    </a:extLst>
                  </p:cNvPr>
                  <p:cNvSpPr>
                    <a:spLocks/>
                  </p:cNvSpPr>
                  <p:nvPr/>
                </p:nvSpPr>
                <p:spPr bwMode="auto">
                  <a:xfrm rot="10800000" flipH="1">
                    <a:off x="6752714" y="3453070"/>
                    <a:ext cx="2128912" cy="369800"/>
                  </a:xfrm>
                  <a:prstGeom prst="rect">
                    <a:avLst/>
                  </a:prstGeom>
                  <a:solidFill>
                    <a:srgbClr val="1535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endParaRPr lang="ko-KR" altLang="en-US" sz="1400" b="1" dirty="0">
                      <a:ln>
                        <a:solidFill>
                          <a:schemeClr val="bg1">
                            <a:lumMod val="75000"/>
                            <a:alpha val="0"/>
                          </a:schemeClr>
                        </a:solidFill>
                      </a:ln>
                      <a:solidFill>
                        <a:schemeClr val="bg1"/>
                      </a:solidFill>
                      <a:latin typeface="+mj-ea"/>
                      <a:ea typeface="+mj-ea"/>
                    </a:endParaRPr>
                  </a:p>
                </p:txBody>
              </p:sp>
            </p:grpSp>
            <p:sp>
              <p:nvSpPr>
                <p:cNvPr id="142" name="양쪽 모서리가 둥근 사각형 134">
                  <a:extLst>
                    <a:ext uri="{FF2B5EF4-FFF2-40B4-BE49-F238E27FC236}">
                      <a16:creationId xmlns:a16="http://schemas.microsoft.com/office/drawing/2014/main" id="{A81AF8A0-2700-40F8-A3C5-8467CAC0C657}"/>
                    </a:ext>
                  </a:extLst>
                </p:cNvPr>
                <p:cNvSpPr/>
                <p:nvPr/>
              </p:nvSpPr>
              <p:spPr>
                <a:xfrm rot="10800000">
                  <a:off x="6763244" y="3298982"/>
                  <a:ext cx="2017790" cy="392275"/>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altLang="ko-KR" sz="1200" b="1" dirty="0">
                      <a:ln>
                        <a:solidFill>
                          <a:schemeClr val="bg1">
                            <a:alpha val="0"/>
                          </a:schemeClr>
                        </a:solidFill>
                      </a:ln>
                      <a:latin typeface="+mj-ea"/>
                      <a:ea typeface="+mj-ea"/>
                    </a:rPr>
                    <a:t>User</a:t>
                  </a:r>
                  <a:endParaRPr lang="ko-KR" altLang="en-US" sz="1200" b="1" dirty="0">
                    <a:ln>
                      <a:solidFill>
                        <a:schemeClr val="bg1">
                          <a:alpha val="0"/>
                        </a:schemeClr>
                      </a:solidFill>
                    </a:ln>
                    <a:latin typeface="+mj-ea"/>
                    <a:ea typeface="+mj-ea"/>
                  </a:endParaRPr>
                </a:p>
              </p:txBody>
            </p:sp>
          </p:grpSp>
        </p:grpSp>
        <p:sp>
          <p:nvSpPr>
            <p:cNvPr id="134" name="직각 삼각형 129">
              <a:extLst>
                <a:ext uri="{FF2B5EF4-FFF2-40B4-BE49-F238E27FC236}">
                  <a16:creationId xmlns:a16="http://schemas.microsoft.com/office/drawing/2014/main" id="{57DD53B0-832E-49C4-9A48-B1ED314909E3}"/>
                </a:ext>
              </a:extLst>
            </p:cNvPr>
            <p:cNvSpPr/>
            <p:nvPr/>
          </p:nvSpPr>
          <p:spPr>
            <a:xfrm rot="10800000">
              <a:off x="1288435" y="1085699"/>
              <a:ext cx="77681" cy="805772"/>
            </a:xfrm>
            <a:prstGeom prst="rtTriangle">
              <a:avLst/>
            </a:prstGeom>
            <a:gradFill>
              <a:gsLst>
                <a:gs pos="62000">
                  <a:schemeClr val="tx1">
                    <a:alpha val="18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j-ea"/>
                <a:ea typeface="+mj-ea"/>
              </a:endParaRPr>
            </a:p>
          </p:txBody>
        </p:sp>
        <p:pic>
          <p:nvPicPr>
            <p:cNvPr id="135" name="그림 164">
              <a:extLst>
                <a:ext uri="{FF2B5EF4-FFF2-40B4-BE49-F238E27FC236}">
                  <a16:creationId xmlns:a16="http://schemas.microsoft.com/office/drawing/2014/main" id="{9B026BC4-4CE9-4C3B-8472-4355FC95AA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63" t="15910" r="79392" b="57180"/>
            <a:stretch/>
          </p:blipFill>
          <p:spPr>
            <a:xfrm>
              <a:off x="1451300" y="1171649"/>
              <a:ext cx="490182" cy="519507"/>
            </a:xfrm>
            <a:prstGeom prst="rect">
              <a:avLst/>
            </a:prstGeom>
          </p:spPr>
        </p:pic>
        <p:pic>
          <p:nvPicPr>
            <p:cNvPr id="136" name="그림 62">
              <a:extLst>
                <a:ext uri="{FF2B5EF4-FFF2-40B4-BE49-F238E27FC236}">
                  <a16:creationId xmlns:a16="http://schemas.microsoft.com/office/drawing/2014/main" id="{2C5FB7E1-256E-4958-A074-357F193B44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326" t="46357" r="55191" b="37572"/>
            <a:stretch/>
          </p:blipFill>
          <p:spPr>
            <a:xfrm>
              <a:off x="2382586" y="1261131"/>
              <a:ext cx="654496" cy="435994"/>
            </a:xfrm>
            <a:prstGeom prst="rect">
              <a:avLst/>
            </a:prstGeom>
          </p:spPr>
        </p:pic>
        <p:pic>
          <p:nvPicPr>
            <p:cNvPr id="137" name="그림 163">
              <a:extLst>
                <a:ext uri="{FF2B5EF4-FFF2-40B4-BE49-F238E27FC236}">
                  <a16:creationId xmlns:a16="http://schemas.microsoft.com/office/drawing/2014/main" id="{AC192089-F14D-4B9C-B2B4-EBEEF35A63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4533" y="1244661"/>
              <a:ext cx="716103" cy="451467"/>
            </a:xfrm>
            <a:prstGeom prst="rect">
              <a:avLst/>
            </a:prstGeom>
          </p:spPr>
        </p:pic>
      </p:grpSp>
      <p:cxnSp>
        <p:nvCxnSpPr>
          <p:cNvPr id="149" name="직선 화살표 연결선 120">
            <a:extLst>
              <a:ext uri="{FF2B5EF4-FFF2-40B4-BE49-F238E27FC236}">
                <a16:creationId xmlns:a16="http://schemas.microsoft.com/office/drawing/2014/main" id="{4098A656-B66E-4BD3-A0F9-EDB0B031B19D}"/>
              </a:ext>
            </a:extLst>
          </p:cNvPr>
          <p:cNvCxnSpPr>
            <a:cxnSpLocks/>
          </p:cNvCxnSpPr>
          <p:nvPr/>
        </p:nvCxnSpPr>
        <p:spPr>
          <a:xfrm flipV="1">
            <a:off x="4860437" y="3558542"/>
            <a:ext cx="634728" cy="1359507"/>
          </a:xfrm>
          <a:prstGeom prst="straightConnector1">
            <a:avLst/>
          </a:prstGeom>
          <a:ln w="22225">
            <a:solidFill>
              <a:srgbClr val="51ADE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0" name="직선 화살표 연결선 121">
            <a:extLst>
              <a:ext uri="{FF2B5EF4-FFF2-40B4-BE49-F238E27FC236}">
                <a16:creationId xmlns:a16="http://schemas.microsoft.com/office/drawing/2014/main" id="{04CFEACC-63DF-460B-B190-D246B64963CC}"/>
              </a:ext>
            </a:extLst>
          </p:cNvPr>
          <p:cNvCxnSpPr>
            <a:cxnSpLocks/>
          </p:cNvCxnSpPr>
          <p:nvPr/>
        </p:nvCxnSpPr>
        <p:spPr>
          <a:xfrm flipV="1">
            <a:off x="4782047" y="3602373"/>
            <a:ext cx="640242" cy="1387684"/>
          </a:xfrm>
          <a:prstGeom prst="straightConnector1">
            <a:avLst/>
          </a:prstGeom>
          <a:ln w="22225">
            <a:solidFill>
              <a:srgbClr val="79B61B"/>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1" name="직선 화살표 연결선 124">
            <a:extLst>
              <a:ext uri="{FF2B5EF4-FFF2-40B4-BE49-F238E27FC236}">
                <a16:creationId xmlns:a16="http://schemas.microsoft.com/office/drawing/2014/main" id="{C1EA4CD0-F5CD-4B7D-BF44-FB47C9DCDA13}"/>
              </a:ext>
            </a:extLst>
          </p:cNvPr>
          <p:cNvCxnSpPr>
            <a:cxnSpLocks/>
          </p:cNvCxnSpPr>
          <p:nvPr/>
        </p:nvCxnSpPr>
        <p:spPr>
          <a:xfrm flipH="1" flipV="1">
            <a:off x="5908920" y="3565856"/>
            <a:ext cx="1455033" cy="1368577"/>
          </a:xfrm>
          <a:prstGeom prst="straightConnector1">
            <a:avLst/>
          </a:prstGeom>
          <a:ln w="25400" cap="rnd">
            <a:solidFill>
              <a:srgbClr val="51ADE5"/>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2" name="직선 화살표 연결선 125">
            <a:extLst>
              <a:ext uri="{FF2B5EF4-FFF2-40B4-BE49-F238E27FC236}">
                <a16:creationId xmlns:a16="http://schemas.microsoft.com/office/drawing/2014/main" id="{4A073C0E-A464-4B14-8C28-4E2D596A42E6}"/>
              </a:ext>
            </a:extLst>
          </p:cNvPr>
          <p:cNvCxnSpPr>
            <a:cxnSpLocks/>
          </p:cNvCxnSpPr>
          <p:nvPr/>
        </p:nvCxnSpPr>
        <p:spPr>
          <a:xfrm flipH="1" flipV="1">
            <a:off x="6017828" y="3461799"/>
            <a:ext cx="1466254" cy="1385520"/>
          </a:xfrm>
          <a:prstGeom prst="straightConnector1">
            <a:avLst/>
          </a:prstGeom>
          <a:ln w="25400" cap="rnd">
            <a:solidFill>
              <a:srgbClr val="79B61B"/>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53" name="Group 72">
            <a:extLst>
              <a:ext uri="{FF2B5EF4-FFF2-40B4-BE49-F238E27FC236}">
                <a16:creationId xmlns:a16="http://schemas.microsoft.com/office/drawing/2014/main" id="{3A70DC71-6C76-4CAF-A157-646E46A9ADDE}"/>
              </a:ext>
            </a:extLst>
          </p:cNvPr>
          <p:cNvGrpSpPr/>
          <p:nvPr/>
        </p:nvGrpSpPr>
        <p:grpSpPr>
          <a:xfrm>
            <a:off x="2196141" y="5134073"/>
            <a:ext cx="1760301" cy="558066"/>
            <a:chOff x="1677807" y="2214959"/>
            <a:chExt cx="1131439" cy="558066"/>
          </a:xfrm>
        </p:grpSpPr>
        <p:sp>
          <p:nvSpPr>
            <p:cNvPr id="154" name="오른쪽 화살표 97">
              <a:extLst>
                <a:ext uri="{FF2B5EF4-FFF2-40B4-BE49-F238E27FC236}">
                  <a16:creationId xmlns:a16="http://schemas.microsoft.com/office/drawing/2014/main" id="{8CB085A0-6A63-4DE2-A2A7-80E67F9F0F62}"/>
                </a:ext>
              </a:extLst>
            </p:cNvPr>
            <p:cNvSpPr/>
            <p:nvPr/>
          </p:nvSpPr>
          <p:spPr>
            <a:xfrm rot="10800000">
              <a:off x="1677807" y="2529249"/>
              <a:ext cx="1131439" cy="243776"/>
            </a:xfrm>
            <a:prstGeom prst="rightArrow">
              <a:avLst>
                <a:gd name="adj1" fmla="val 45804"/>
                <a:gd name="adj2" fmla="val 53576"/>
              </a:avLst>
            </a:prstGeom>
            <a:gradFill>
              <a:gsLst>
                <a:gs pos="78000">
                  <a:srgbClr val="79B61B">
                    <a:alpha val="70000"/>
                  </a:srgb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sp>
          <p:nvSpPr>
            <p:cNvPr id="155" name="모서리가 둥근 직사각형 126">
              <a:extLst>
                <a:ext uri="{FF2B5EF4-FFF2-40B4-BE49-F238E27FC236}">
                  <a16:creationId xmlns:a16="http://schemas.microsoft.com/office/drawing/2014/main" id="{4B384C65-93CB-4E00-BF62-E4867FD16F38}"/>
                </a:ext>
              </a:extLst>
            </p:cNvPr>
            <p:cNvSpPr/>
            <p:nvPr/>
          </p:nvSpPr>
          <p:spPr>
            <a:xfrm>
              <a:off x="1740096" y="2214959"/>
              <a:ext cx="971951" cy="42879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Landline Service</a:t>
              </a:r>
              <a:endParaRPr lang="ko-KR" altLang="en-US"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endParaRPr>
            </a:p>
          </p:txBody>
        </p:sp>
      </p:grpSp>
      <p:grpSp>
        <p:nvGrpSpPr>
          <p:cNvPr id="156" name="그룹 146">
            <a:extLst>
              <a:ext uri="{FF2B5EF4-FFF2-40B4-BE49-F238E27FC236}">
                <a16:creationId xmlns:a16="http://schemas.microsoft.com/office/drawing/2014/main" id="{9229B92F-39D6-48A0-9A83-126CAA8F4B65}"/>
              </a:ext>
            </a:extLst>
          </p:cNvPr>
          <p:cNvGrpSpPr/>
          <p:nvPr/>
        </p:nvGrpSpPr>
        <p:grpSpPr>
          <a:xfrm>
            <a:off x="5148469" y="5473099"/>
            <a:ext cx="2304256" cy="165024"/>
            <a:chOff x="3032760" y="4887004"/>
            <a:chExt cx="4563794" cy="177354"/>
          </a:xfrm>
        </p:grpSpPr>
        <p:cxnSp>
          <p:nvCxnSpPr>
            <p:cNvPr id="157" name="직선 화살표 연결선 147">
              <a:extLst>
                <a:ext uri="{FF2B5EF4-FFF2-40B4-BE49-F238E27FC236}">
                  <a16:creationId xmlns:a16="http://schemas.microsoft.com/office/drawing/2014/main" id="{2836B892-F9E8-49CF-AC28-8344F0EEC53D}"/>
                </a:ext>
              </a:extLst>
            </p:cNvPr>
            <p:cNvCxnSpPr/>
            <p:nvPr/>
          </p:nvCxnSpPr>
          <p:spPr>
            <a:xfrm>
              <a:off x="3032760" y="4987575"/>
              <a:ext cx="4563794" cy="0"/>
            </a:xfrm>
            <a:prstGeom prst="straightConnector1">
              <a:avLst/>
            </a:prstGeom>
            <a:ln w="1905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8" name="모서리가 둥근 직사각형 148">
              <a:extLst>
                <a:ext uri="{FF2B5EF4-FFF2-40B4-BE49-F238E27FC236}">
                  <a16:creationId xmlns:a16="http://schemas.microsoft.com/office/drawing/2014/main" id="{FE90C745-5235-4BCF-9440-6797ABE74C03}"/>
                </a:ext>
              </a:extLst>
            </p:cNvPr>
            <p:cNvSpPr/>
            <p:nvPr/>
          </p:nvSpPr>
          <p:spPr>
            <a:xfrm flipH="1">
              <a:off x="4031090" y="4887004"/>
              <a:ext cx="2709753" cy="17735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100" b="1" dirty="0">
                  <a:ln>
                    <a:solidFill>
                      <a:schemeClr val="bg1">
                        <a:lumMod val="75000"/>
                        <a:alpha val="0"/>
                      </a:schemeClr>
                    </a:solidFill>
                  </a:ln>
                  <a:solidFill>
                    <a:schemeClr val="tx1">
                      <a:lumMod val="75000"/>
                      <a:lumOff val="25000"/>
                    </a:schemeClr>
                  </a:solidFill>
                  <a:latin typeface="+mn-ea"/>
                </a:rPr>
                <a:t>Exclusive Line</a:t>
              </a:r>
              <a:endParaRPr lang="ko-KR" altLang="en-US" sz="1100" b="1" dirty="0">
                <a:ln>
                  <a:solidFill>
                    <a:schemeClr val="bg1">
                      <a:lumMod val="75000"/>
                      <a:alpha val="0"/>
                    </a:schemeClr>
                  </a:solidFill>
                </a:ln>
                <a:solidFill>
                  <a:schemeClr val="tx1">
                    <a:lumMod val="75000"/>
                    <a:lumOff val="25000"/>
                  </a:schemeClr>
                </a:solidFill>
                <a:latin typeface="+mn-ea"/>
              </a:endParaRPr>
            </a:p>
          </p:txBody>
        </p:sp>
      </p:grpSp>
      <p:grpSp>
        <p:nvGrpSpPr>
          <p:cNvPr id="159" name="Group 71">
            <a:extLst>
              <a:ext uri="{FF2B5EF4-FFF2-40B4-BE49-F238E27FC236}">
                <a16:creationId xmlns:a16="http://schemas.microsoft.com/office/drawing/2014/main" id="{A15AADF3-4D75-4404-8F5E-145113518F18}"/>
              </a:ext>
            </a:extLst>
          </p:cNvPr>
          <p:cNvGrpSpPr/>
          <p:nvPr/>
        </p:nvGrpSpPr>
        <p:grpSpPr>
          <a:xfrm>
            <a:off x="7020677" y="4869152"/>
            <a:ext cx="2160240" cy="1705079"/>
            <a:chOff x="6516216" y="3026909"/>
            <a:chExt cx="2520280" cy="1705079"/>
          </a:xfrm>
        </p:grpSpPr>
        <p:grpSp>
          <p:nvGrpSpPr>
            <p:cNvPr id="160" name="그룹 115">
              <a:extLst>
                <a:ext uri="{FF2B5EF4-FFF2-40B4-BE49-F238E27FC236}">
                  <a16:creationId xmlns:a16="http://schemas.microsoft.com/office/drawing/2014/main" id="{768C8E73-A1DC-4374-B2BF-96ADE6447068}"/>
                </a:ext>
              </a:extLst>
            </p:cNvPr>
            <p:cNvGrpSpPr/>
            <p:nvPr/>
          </p:nvGrpSpPr>
          <p:grpSpPr>
            <a:xfrm>
              <a:off x="7020272" y="3026909"/>
              <a:ext cx="1144776" cy="1064093"/>
              <a:chOff x="7555746" y="3892684"/>
              <a:chExt cx="1643796" cy="1642681"/>
            </a:xfrm>
          </p:grpSpPr>
          <p:grpSp>
            <p:nvGrpSpPr>
              <p:cNvPr id="164" name="그룹 116">
                <a:extLst>
                  <a:ext uri="{FF2B5EF4-FFF2-40B4-BE49-F238E27FC236}">
                    <a16:creationId xmlns:a16="http://schemas.microsoft.com/office/drawing/2014/main" id="{9A74F6DB-A789-4953-AD6D-72F8A7D86A66}"/>
                  </a:ext>
                </a:extLst>
              </p:cNvPr>
              <p:cNvGrpSpPr/>
              <p:nvPr/>
            </p:nvGrpSpPr>
            <p:grpSpPr>
              <a:xfrm flipH="1">
                <a:off x="7555746" y="4887955"/>
                <a:ext cx="1643796" cy="647410"/>
                <a:chOff x="882246" y="3844058"/>
                <a:chExt cx="2109006" cy="2109004"/>
              </a:xfrm>
            </p:grpSpPr>
            <p:sp>
              <p:nvSpPr>
                <p:cNvPr id="166" name="타원 118">
                  <a:extLst>
                    <a:ext uri="{FF2B5EF4-FFF2-40B4-BE49-F238E27FC236}">
                      <a16:creationId xmlns:a16="http://schemas.microsoft.com/office/drawing/2014/main" id="{D91C83DF-92F8-4A9E-B61D-7B68C384FA15}"/>
                    </a:ext>
                  </a:extLst>
                </p:cNvPr>
                <p:cNvSpPr/>
                <p:nvPr/>
              </p:nvSpPr>
              <p:spPr>
                <a:xfrm>
                  <a:off x="882246" y="3844058"/>
                  <a:ext cx="2109006" cy="210900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sp>
              <p:nvSpPr>
                <p:cNvPr id="167" name="타원 119">
                  <a:extLst>
                    <a:ext uri="{FF2B5EF4-FFF2-40B4-BE49-F238E27FC236}">
                      <a16:creationId xmlns:a16="http://schemas.microsoft.com/office/drawing/2014/main" id="{C2DE0DC6-F50E-48AB-81DB-B9A824BD6036}"/>
                    </a:ext>
                  </a:extLst>
                </p:cNvPr>
                <p:cNvSpPr/>
                <p:nvPr/>
              </p:nvSpPr>
              <p:spPr>
                <a:xfrm>
                  <a:off x="1101240" y="4063050"/>
                  <a:ext cx="1671019" cy="134263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grpSp>
          <p:pic>
            <p:nvPicPr>
              <p:cNvPr id="165" name="그림 117">
                <a:extLst>
                  <a:ext uri="{FF2B5EF4-FFF2-40B4-BE49-F238E27FC236}">
                    <a16:creationId xmlns:a16="http://schemas.microsoft.com/office/drawing/2014/main" id="{C7AEAE6E-7AA5-4E47-92D9-44456432B8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1243" y="3892684"/>
                <a:ext cx="1462927" cy="1579532"/>
              </a:xfrm>
              <a:prstGeom prst="rect">
                <a:avLst/>
              </a:prstGeom>
            </p:spPr>
          </p:pic>
        </p:grpSp>
        <p:grpSp>
          <p:nvGrpSpPr>
            <p:cNvPr id="161" name="그룹 150">
              <a:extLst>
                <a:ext uri="{FF2B5EF4-FFF2-40B4-BE49-F238E27FC236}">
                  <a16:creationId xmlns:a16="http://schemas.microsoft.com/office/drawing/2014/main" id="{C22746FC-30D5-4922-B0E0-E3E636FA92A6}"/>
                </a:ext>
              </a:extLst>
            </p:cNvPr>
            <p:cNvGrpSpPr/>
            <p:nvPr/>
          </p:nvGrpSpPr>
          <p:grpSpPr>
            <a:xfrm>
              <a:off x="6516216" y="4165685"/>
              <a:ext cx="2520280" cy="566303"/>
              <a:chOff x="6858796" y="5600413"/>
              <a:chExt cx="3138630" cy="874224"/>
            </a:xfrm>
          </p:grpSpPr>
          <p:sp>
            <p:nvSpPr>
              <p:cNvPr id="162" name="양쪽 모서리가 둥근 사각형 154">
                <a:extLst>
                  <a:ext uri="{FF2B5EF4-FFF2-40B4-BE49-F238E27FC236}">
                    <a16:creationId xmlns:a16="http://schemas.microsoft.com/office/drawing/2014/main" id="{3CEB583B-3C92-46DD-9B64-208859597362}"/>
                  </a:ext>
                </a:extLst>
              </p:cNvPr>
              <p:cNvSpPr/>
              <p:nvPr/>
            </p:nvSpPr>
            <p:spPr>
              <a:xfrm flipH="1">
                <a:off x="6858796" y="5600413"/>
                <a:ext cx="3138630" cy="429581"/>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Satellite Control </a:t>
                </a:r>
              </a:p>
              <a:p>
                <a:pPr algn="ctr"/>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(KARI)</a:t>
                </a:r>
                <a:endParaRPr lang="ko-KR" altLang="en-US"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endParaRPr>
              </a:p>
            </p:txBody>
          </p:sp>
          <p:sp>
            <p:nvSpPr>
              <p:cNvPr id="163" name="모서리가 둥근 직사각형 155">
                <a:extLst>
                  <a:ext uri="{FF2B5EF4-FFF2-40B4-BE49-F238E27FC236}">
                    <a16:creationId xmlns:a16="http://schemas.microsoft.com/office/drawing/2014/main" id="{98AA3E6D-58A5-41AE-A00B-ED9A352A02AB}"/>
                  </a:ext>
                </a:extLst>
              </p:cNvPr>
              <p:cNvSpPr/>
              <p:nvPr/>
            </p:nvSpPr>
            <p:spPr>
              <a:xfrm flipH="1">
                <a:off x="7376396" y="6236498"/>
                <a:ext cx="2172655" cy="238139"/>
              </a:xfrm>
              <a:prstGeom prst="roundRect">
                <a:avLst>
                  <a:gd name="adj" fmla="val 50000"/>
                </a:avLst>
              </a:prstGeom>
              <a:gradFill>
                <a:gsLst>
                  <a:gs pos="0">
                    <a:srgbClr val="155397"/>
                  </a:gs>
                  <a:gs pos="99000">
                    <a:srgbClr val="153565"/>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200" b="1" dirty="0">
                    <a:ln>
                      <a:solidFill>
                        <a:schemeClr val="bg1">
                          <a:lumMod val="75000"/>
                          <a:alpha val="0"/>
                        </a:schemeClr>
                      </a:solidFill>
                    </a:ln>
                    <a:solidFill>
                      <a:schemeClr val="bg1"/>
                    </a:solidFill>
                    <a:latin typeface="+mn-ea"/>
                  </a:rPr>
                  <a:t>Triplexing Backup</a:t>
                </a:r>
                <a:endParaRPr lang="ko-KR" altLang="en-US" sz="1200" b="1" dirty="0">
                  <a:ln>
                    <a:solidFill>
                      <a:schemeClr val="bg1">
                        <a:lumMod val="75000"/>
                        <a:alpha val="0"/>
                      </a:schemeClr>
                    </a:solidFill>
                  </a:ln>
                  <a:solidFill>
                    <a:schemeClr val="bg1"/>
                  </a:solidFill>
                  <a:latin typeface="+mn-ea"/>
                </a:endParaRPr>
              </a:p>
            </p:txBody>
          </p:sp>
        </p:grpSp>
      </p:grpSp>
      <p:grpSp>
        <p:nvGrpSpPr>
          <p:cNvPr id="168" name="Group 70">
            <a:extLst>
              <a:ext uri="{FF2B5EF4-FFF2-40B4-BE49-F238E27FC236}">
                <a16:creationId xmlns:a16="http://schemas.microsoft.com/office/drawing/2014/main" id="{EE421332-C344-434A-A9BA-BD4875087A2F}"/>
              </a:ext>
            </a:extLst>
          </p:cNvPr>
          <p:cNvGrpSpPr/>
          <p:nvPr/>
        </p:nvGrpSpPr>
        <p:grpSpPr>
          <a:xfrm>
            <a:off x="3132245" y="4852141"/>
            <a:ext cx="2592288" cy="1722091"/>
            <a:chOff x="1043607" y="3009898"/>
            <a:chExt cx="2953488" cy="1722091"/>
          </a:xfrm>
        </p:grpSpPr>
        <p:grpSp>
          <p:nvGrpSpPr>
            <p:cNvPr id="169" name="그룹 127">
              <a:extLst>
                <a:ext uri="{FF2B5EF4-FFF2-40B4-BE49-F238E27FC236}">
                  <a16:creationId xmlns:a16="http://schemas.microsoft.com/office/drawing/2014/main" id="{3178130F-7F24-4FC3-BA6B-FB9E88B50C8B}"/>
                </a:ext>
              </a:extLst>
            </p:cNvPr>
            <p:cNvGrpSpPr/>
            <p:nvPr/>
          </p:nvGrpSpPr>
          <p:grpSpPr>
            <a:xfrm>
              <a:off x="1473007" y="3009898"/>
              <a:ext cx="1774133" cy="1248982"/>
              <a:chOff x="1229481" y="3876471"/>
              <a:chExt cx="2547498" cy="1928101"/>
            </a:xfrm>
          </p:grpSpPr>
          <p:grpSp>
            <p:nvGrpSpPr>
              <p:cNvPr id="173" name="그룹 141">
                <a:extLst>
                  <a:ext uri="{FF2B5EF4-FFF2-40B4-BE49-F238E27FC236}">
                    <a16:creationId xmlns:a16="http://schemas.microsoft.com/office/drawing/2014/main" id="{FC4AB5A0-333A-4314-AD2B-BCEB17BBC82D}"/>
                  </a:ext>
                </a:extLst>
              </p:cNvPr>
              <p:cNvGrpSpPr/>
              <p:nvPr/>
            </p:nvGrpSpPr>
            <p:grpSpPr>
              <a:xfrm>
                <a:off x="1312041" y="4864693"/>
                <a:ext cx="2386383" cy="939879"/>
                <a:chOff x="837351" y="3641305"/>
                <a:chExt cx="2109006" cy="2109004"/>
              </a:xfrm>
            </p:grpSpPr>
            <p:sp>
              <p:nvSpPr>
                <p:cNvPr id="176" name="타원 144">
                  <a:extLst>
                    <a:ext uri="{FF2B5EF4-FFF2-40B4-BE49-F238E27FC236}">
                      <a16:creationId xmlns:a16="http://schemas.microsoft.com/office/drawing/2014/main" id="{41CA29E2-89EC-42A3-A3B7-23FDA547EB39}"/>
                    </a:ext>
                  </a:extLst>
                </p:cNvPr>
                <p:cNvSpPr/>
                <p:nvPr/>
              </p:nvSpPr>
              <p:spPr>
                <a:xfrm>
                  <a:off x="837351" y="3641305"/>
                  <a:ext cx="2109006" cy="210900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sp>
              <p:nvSpPr>
                <p:cNvPr id="177" name="타원 145">
                  <a:extLst>
                    <a:ext uri="{FF2B5EF4-FFF2-40B4-BE49-F238E27FC236}">
                      <a16:creationId xmlns:a16="http://schemas.microsoft.com/office/drawing/2014/main" id="{8E18CF32-CE3D-4523-A3DB-C996EB49B4CD}"/>
                    </a:ext>
                  </a:extLst>
                </p:cNvPr>
                <p:cNvSpPr/>
                <p:nvPr/>
              </p:nvSpPr>
              <p:spPr>
                <a:xfrm>
                  <a:off x="1056345" y="3860297"/>
                  <a:ext cx="1671019" cy="134263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150" dirty="0">
                    <a:latin typeface="+mn-ea"/>
                  </a:endParaRPr>
                </a:p>
              </p:txBody>
            </p:sp>
          </p:grpSp>
          <p:pic>
            <p:nvPicPr>
              <p:cNvPr id="174" name="그림 142">
                <a:extLst>
                  <a:ext uri="{FF2B5EF4-FFF2-40B4-BE49-F238E27FC236}">
                    <a16:creationId xmlns:a16="http://schemas.microsoft.com/office/drawing/2014/main" id="{3DBAC959-6B4A-485F-A705-F5F014DF01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296280" y="3917819"/>
                <a:ext cx="1480699" cy="1598721"/>
              </a:xfrm>
              <a:prstGeom prst="rect">
                <a:avLst/>
              </a:prstGeom>
            </p:spPr>
          </p:pic>
          <p:pic>
            <p:nvPicPr>
              <p:cNvPr id="175" name="그림 143">
                <a:extLst>
                  <a:ext uri="{FF2B5EF4-FFF2-40B4-BE49-F238E27FC236}">
                    <a16:creationId xmlns:a16="http://schemas.microsoft.com/office/drawing/2014/main" id="{1316506A-6BB9-4B5E-A656-3AB410A957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29481" y="3876471"/>
                <a:ext cx="1518995" cy="1640069"/>
              </a:xfrm>
              <a:prstGeom prst="rect">
                <a:avLst/>
              </a:prstGeom>
            </p:spPr>
          </p:pic>
        </p:grpSp>
        <p:grpSp>
          <p:nvGrpSpPr>
            <p:cNvPr id="170" name="그룹 151">
              <a:extLst>
                <a:ext uri="{FF2B5EF4-FFF2-40B4-BE49-F238E27FC236}">
                  <a16:creationId xmlns:a16="http://schemas.microsoft.com/office/drawing/2014/main" id="{2897A6EB-1E44-43B2-8E02-1D9E0D3621C0}"/>
                </a:ext>
              </a:extLst>
            </p:cNvPr>
            <p:cNvGrpSpPr/>
            <p:nvPr/>
          </p:nvGrpSpPr>
          <p:grpSpPr>
            <a:xfrm>
              <a:off x="1043607" y="4111376"/>
              <a:ext cx="2953488" cy="620613"/>
              <a:chOff x="1117006" y="5516577"/>
              <a:chExt cx="3287089" cy="958064"/>
            </a:xfrm>
          </p:grpSpPr>
          <p:sp>
            <p:nvSpPr>
              <p:cNvPr id="171" name="양쪽 모서리가 둥근 사각형 152">
                <a:extLst>
                  <a:ext uri="{FF2B5EF4-FFF2-40B4-BE49-F238E27FC236}">
                    <a16:creationId xmlns:a16="http://schemas.microsoft.com/office/drawing/2014/main" id="{04F4B110-8B2A-4EDF-B5B3-049868653AA1}"/>
                  </a:ext>
                </a:extLst>
              </p:cNvPr>
              <p:cNvSpPr/>
              <p:nvPr/>
            </p:nvSpPr>
            <p:spPr>
              <a:xfrm flipH="1">
                <a:off x="1117006" y="5516577"/>
                <a:ext cx="3287089" cy="426449"/>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Data Process/Dissemination</a:t>
                </a:r>
              </a:p>
              <a:p>
                <a:pPr algn="ctr"/>
                <a:r>
                  <a:rPr lang="en-US" altLang="ko-KR" sz="1400" b="1" i="1" dirty="0">
                    <a:ln>
                      <a:solidFill>
                        <a:schemeClr val="accent1">
                          <a:alpha val="0"/>
                        </a:schemeClr>
                      </a:solidFill>
                    </a:ln>
                    <a:solidFill>
                      <a:srgbClr val="001538"/>
                    </a:solidFill>
                    <a:latin typeface="맑은 고딕" panose="020B0503020000020004" pitchFamily="50" charset="-127"/>
                    <a:ea typeface="맑은 고딕" panose="020B0503020000020004" pitchFamily="50" charset="-127"/>
                  </a:rPr>
                  <a:t>(NMSC/KMA)</a:t>
                </a:r>
              </a:p>
            </p:txBody>
          </p:sp>
          <p:sp>
            <p:nvSpPr>
              <p:cNvPr id="172" name="모서리가 둥근 직사각형 153">
                <a:extLst>
                  <a:ext uri="{FF2B5EF4-FFF2-40B4-BE49-F238E27FC236}">
                    <a16:creationId xmlns:a16="http://schemas.microsoft.com/office/drawing/2014/main" id="{3C86B996-3DE8-4141-A719-FFF3898EF99F}"/>
                  </a:ext>
                </a:extLst>
              </p:cNvPr>
              <p:cNvSpPr/>
              <p:nvPr/>
            </p:nvSpPr>
            <p:spPr>
              <a:xfrm flipH="1">
                <a:off x="1647762" y="6125341"/>
                <a:ext cx="2170449" cy="349300"/>
              </a:xfrm>
              <a:prstGeom prst="roundRect">
                <a:avLst>
                  <a:gd name="adj" fmla="val 50000"/>
                </a:avLst>
              </a:prstGeom>
              <a:gradFill>
                <a:gsLst>
                  <a:gs pos="0">
                    <a:srgbClr val="155397"/>
                  </a:gs>
                  <a:gs pos="99000">
                    <a:srgbClr val="153565"/>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200" b="1" dirty="0">
                    <a:ln>
                      <a:solidFill>
                        <a:schemeClr val="bg1">
                          <a:lumMod val="75000"/>
                          <a:alpha val="0"/>
                        </a:schemeClr>
                      </a:solidFill>
                    </a:ln>
                    <a:solidFill>
                      <a:schemeClr val="bg1"/>
                    </a:solidFill>
                    <a:latin typeface="+mn-ea"/>
                  </a:rPr>
                  <a:t>Duplexing Backup</a:t>
                </a:r>
                <a:endParaRPr lang="ko-KR" altLang="en-US" sz="1200" b="1" dirty="0">
                  <a:ln>
                    <a:solidFill>
                      <a:schemeClr val="bg1">
                        <a:lumMod val="75000"/>
                        <a:alpha val="0"/>
                      </a:schemeClr>
                    </a:solidFill>
                  </a:ln>
                  <a:solidFill>
                    <a:schemeClr val="bg1"/>
                  </a:solidFill>
                  <a:latin typeface="+mn-ea"/>
                </a:endParaRPr>
              </a:p>
            </p:txBody>
          </p:sp>
        </p:grpSp>
      </p:grpSp>
      <p:cxnSp>
        <p:nvCxnSpPr>
          <p:cNvPr id="178" name="직선 화살표 연결선 120">
            <a:extLst>
              <a:ext uri="{FF2B5EF4-FFF2-40B4-BE49-F238E27FC236}">
                <a16:creationId xmlns:a16="http://schemas.microsoft.com/office/drawing/2014/main" id="{EA50C38E-0693-487D-8A00-9DFE2D3D62C9}"/>
              </a:ext>
            </a:extLst>
          </p:cNvPr>
          <p:cNvCxnSpPr>
            <a:cxnSpLocks/>
          </p:cNvCxnSpPr>
          <p:nvPr/>
        </p:nvCxnSpPr>
        <p:spPr>
          <a:xfrm flipV="1">
            <a:off x="4259399" y="3564952"/>
            <a:ext cx="700884" cy="1353097"/>
          </a:xfrm>
          <a:prstGeom prst="straightConnector1">
            <a:avLst/>
          </a:prstGeom>
          <a:ln w="22225">
            <a:solidFill>
              <a:srgbClr val="51ADE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9" name="직선 화살표 연결선 121">
            <a:extLst>
              <a:ext uri="{FF2B5EF4-FFF2-40B4-BE49-F238E27FC236}">
                <a16:creationId xmlns:a16="http://schemas.microsoft.com/office/drawing/2014/main" id="{C9AC217F-07A2-4A21-9901-B2667F3BCD88}"/>
              </a:ext>
            </a:extLst>
          </p:cNvPr>
          <p:cNvCxnSpPr>
            <a:cxnSpLocks/>
          </p:cNvCxnSpPr>
          <p:nvPr/>
        </p:nvCxnSpPr>
        <p:spPr>
          <a:xfrm flipV="1">
            <a:off x="4146739" y="3564952"/>
            <a:ext cx="741033" cy="1384459"/>
          </a:xfrm>
          <a:prstGeom prst="straightConnector1">
            <a:avLst/>
          </a:prstGeom>
          <a:ln w="22225">
            <a:solidFill>
              <a:srgbClr val="79B61B"/>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0" name="모서리가 둥근 직사각형 347">
            <a:extLst>
              <a:ext uri="{FF2B5EF4-FFF2-40B4-BE49-F238E27FC236}">
                <a16:creationId xmlns:a16="http://schemas.microsoft.com/office/drawing/2014/main" id="{2D797336-700F-4909-BC06-862FDFEC5920}"/>
              </a:ext>
            </a:extLst>
          </p:cNvPr>
          <p:cNvSpPr/>
          <p:nvPr/>
        </p:nvSpPr>
        <p:spPr>
          <a:xfrm>
            <a:off x="7452725" y="4154958"/>
            <a:ext cx="1673617" cy="475059"/>
          </a:xfrm>
          <a:prstGeom prst="roundRect">
            <a:avLst>
              <a:gd name="adj" fmla="val 6167"/>
            </a:avLst>
          </a:prstGeom>
          <a:solidFill>
            <a:schemeClr val="bg1"/>
          </a:solidFill>
        </p:spPr>
        <p:txBody>
          <a:bodyPr wrap="square">
            <a:spAutoFit/>
          </a:bodyPr>
          <a:lstStyle/>
          <a:p>
            <a:r>
              <a:rPr lang="en-US" altLang="ko-KR" sz="1200" b="1" spc="-70" dirty="0">
                <a:ln>
                  <a:solidFill>
                    <a:srgbClr val="5B9BD5">
                      <a:alpha val="0"/>
                    </a:srgbClr>
                  </a:solidFill>
                </a:ln>
                <a:solidFill>
                  <a:srgbClr val="1962B3"/>
                </a:solidFill>
                <a:latin typeface="+mn-ea"/>
              </a:rPr>
              <a:t>Transmit : </a:t>
            </a:r>
            <a:r>
              <a:rPr lang="en-US" altLang="ko-KR" sz="900" spc="-70" dirty="0">
                <a:ln>
                  <a:solidFill>
                    <a:srgbClr val="5B9BD5">
                      <a:alpha val="0"/>
                    </a:srgbClr>
                  </a:solidFill>
                </a:ln>
                <a:solidFill>
                  <a:prstClr val="black">
                    <a:lumMod val="85000"/>
                    <a:lumOff val="15000"/>
                  </a:prstClr>
                </a:solidFill>
                <a:latin typeface="+mn-ea"/>
              </a:rPr>
              <a:t>S-band </a:t>
            </a:r>
          </a:p>
          <a:p>
            <a:r>
              <a:rPr lang="en-US" altLang="ko-KR" sz="1200" b="1" spc="-70" dirty="0">
                <a:ln>
                  <a:solidFill>
                    <a:srgbClr val="5B9BD5">
                      <a:alpha val="0"/>
                    </a:srgbClr>
                  </a:solidFill>
                </a:ln>
                <a:solidFill>
                  <a:srgbClr val="79B61B"/>
                </a:solidFill>
                <a:latin typeface="+mn-ea"/>
              </a:rPr>
              <a:t>Receive:  </a:t>
            </a:r>
            <a:r>
              <a:rPr lang="en-US" altLang="ko-KR" sz="900" spc="-70" dirty="0">
                <a:ln>
                  <a:solidFill>
                    <a:srgbClr val="5B9BD5">
                      <a:alpha val="0"/>
                    </a:srgbClr>
                  </a:solidFill>
                </a:ln>
                <a:solidFill>
                  <a:prstClr val="black">
                    <a:lumMod val="85000"/>
                    <a:lumOff val="15000"/>
                  </a:prstClr>
                </a:solidFill>
                <a:latin typeface="+mn-ea"/>
              </a:rPr>
              <a:t>X-band/L-band</a:t>
            </a:r>
            <a:endParaRPr lang="ko-KR" altLang="en-US" sz="900" spc="-70" dirty="0">
              <a:ln>
                <a:solidFill>
                  <a:srgbClr val="5B9BD5">
                    <a:alpha val="0"/>
                  </a:srgbClr>
                </a:solidFill>
              </a:ln>
              <a:solidFill>
                <a:prstClr val="black">
                  <a:lumMod val="85000"/>
                  <a:lumOff val="15000"/>
                </a:prstClr>
              </a:solidFill>
              <a:latin typeface="+mn-ea"/>
            </a:endParaRPr>
          </a:p>
        </p:txBody>
      </p:sp>
    </p:spTree>
    <p:extLst>
      <p:ext uri="{BB962C8B-B14F-4D97-AF65-F5344CB8AC3E}">
        <p14:creationId xmlns:p14="http://schemas.microsoft.com/office/powerpoint/2010/main" val="30450081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F7AE128-1A2C-41E4-B0D4-F08C1EBD4711}"/>
              </a:ext>
            </a:extLst>
          </p:cNvPr>
          <p:cNvSpPr>
            <a:spLocks noGrp="1"/>
          </p:cNvSpPr>
          <p:nvPr>
            <p:ph type="sldNum" sz="quarter" idx="2"/>
          </p:nvPr>
        </p:nvSpPr>
        <p:spPr/>
        <p:txBody>
          <a:bodyPr/>
          <a:lstStyle/>
          <a:p>
            <a:pPr defTabSz="914400"/>
            <a:fld id="{86CB4B4D-7CA3-9044-876B-883B54F8677D}" type="slidenum">
              <a:rPr lang="uk-UA" smtClean="0"/>
              <a:pPr defTabSz="914400"/>
              <a:t>3</a:t>
            </a:fld>
            <a:endParaRPr lang="uk-UA" dirty="0"/>
          </a:p>
        </p:txBody>
      </p:sp>
      <p:sp>
        <p:nvSpPr>
          <p:cNvPr id="4" name="내용 개체 틀 3">
            <a:extLst>
              <a:ext uri="{FF2B5EF4-FFF2-40B4-BE49-F238E27FC236}">
                <a16:creationId xmlns:a16="http://schemas.microsoft.com/office/drawing/2014/main" id="{2D7C0EBE-F042-42FF-932C-07C4DB1755E8}"/>
              </a:ext>
            </a:extLst>
          </p:cNvPr>
          <p:cNvSpPr>
            <a:spLocks noGrp="1"/>
          </p:cNvSpPr>
          <p:nvPr>
            <p:ph sz="quarter" idx="11"/>
          </p:nvPr>
        </p:nvSpPr>
        <p:spPr/>
        <p:txBody>
          <a:bodyPr/>
          <a:lstStyle/>
          <a:p>
            <a:r>
              <a:rPr lang="en-US" altLang="ko-KR" sz="2800" b="1" dirty="0"/>
              <a:t>Observation and Schedule</a:t>
            </a:r>
            <a:endParaRPr lang="ko-KR" altLang="en-US" sz="2800" b="1" dirty="0"/>
          </a:p>
        </p:txBody>
      </p:sp>
      <p:sp>
        <p:nvSpPr>
          <p:cNvPr id="5" name="내용 개체 틀 2">
            <a:extLst>
              <a:ext uri="{FF2B5EF4-FFF2-40B4-BE49-F238E27FC236}">
                <a16:creationId xmlns:a16="http://schemas.microsoft.com/office/drawing/2014/main" id="{7750E8AF-3946-483D-888B-FDEC665A3C10}"/>
              </a:ext>
            </a:extLst>
          </p:cNvPr>
          <p:cNvSpPr txBox="1">
            <a:spLocks/>
          </p:cNvSpPr>
          <p:nvPr/>
        </p:nvSpPr>
        <p:spPr>
          <a:xfrm>
            <a:off x="323528" y="1594631"/>
            <a:ext cx="8229600" cy="1152128"/>
          </a:xfrm>
          <a:prstGeom prst="rect">
            <a:avLst/>
          </a:prstGeom>
        </p:spPr>
        <p:txBody>
          <a:bodyPr>
            <a:normAutofit fontScale="700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114300" lvl="1" indent="-114300" defTabSz="914400">
              <a:lnSpc>
                <a:spcPct val="130000"/>
              </a:lnSpc>
              <a:spcAft>
                <a:spcPts val="200"/>
              </a:spcAft>
              <a:buFont typeface="Arial"/>
              <a:buBlip>
                <a:blip r:embed="rId3"/>
              </a:buBlip>
            </a:pPr>
            <a:r>
              <a:rPr lang="en-GB" altLang="ko-KR">
                <a:latin typeface="Arial" pitchFamily="34" charset="0"/>
                <a:cs typeface="Arial" pitchFamily="34" charset="0"/>
              </a:rPr>
              <a:t>Full Disk  (FD)</a:t>
            </a:r>
          </a:p>
          <a:p>
            <a:pPr marL="114300" lvl="1" indent="-114300" defTabSz="914400">
              <a:lnSpc>
                <a:spcPct val="130000"/>
              </a:lnSpc>
              <a:spcAft>
                <a:spcPts val="200"/>
              </a:spcAft>
              <a:buFont typeface="Arial"/>
              <a:buBlip>
                <a:blip r:embed="rId3"/>
              </a:buBlip>
            </a:pPr>
            <a:r>
              <a:rPr lang="en-US" altLang="ko-KR">
                <a:latin typeface="Arial" pitchFamily="34" charset="0"/>
                <a:cs typeface="Arial" pitchFamily="34" charset="0"/>
              </a:rPr>
              <a:t>Extended Local Area (ELA) : 3800 X 2400 km (EW X NS)</a:t>
            </a:r>
          </a:p>
          <a:p>
            <a:pPr marL="114300" lvl="1" indent="-114300" defTabSz="914400">
              <a:lnSpc>
                <a:spcPct val="130000"/>
              </a:lnSpc>
              <a:spcAft>
                <a:spcPts val="200"/>
              </a:spcAft>
              <a:buFont typeface="Arial"/>
              <a:buBlip>
                <a:blip r:embed="rId3"/>
              </a:buBlip>
            </a:pPr>
            <a:r>
              <a:rPr lang="en-GB" altLang="ko-KR">
                <a:latin typeface="Arial" pitchFamily="34" charset="0"/>
                <a:cs typeface="Arial" pitchFamily="34" charset="0"/>
              </a:rPr>
              <a:t>Local Area (LA)  1000</a:t>
            </a:r>
            <a:r>
              <a:rPr lang="en-US" altLang="ko-KR">
                <a:latin typeface="Arial" pitchFamily="34" charset="0"/>
                <a:cs typeface="Arial" pitchFamily="34" charset="0"/>
              </a:rPr>
              <a:t> X 1000 km</a:t>
            </a:r>
            <a:endParaRPr lang="en-US" altLang="ko-KR" dirty="0">
              <a:latin typeface="Arial" pitchFamily="34" charset="0"/>
              <a:cs typeface="Arial" pitchFamily="34" charset="0"/>
            </a:endParaRPr>
          </a:p>
        </p:txBody>
      </p:sp>
      <p:sp>
        <p:nvSpPr>
          <p:cNvPr id="6" name="텍스트 개체 틀 4">
            <a:extLst>
              <a:ext uri="{FF2B5EF4-FFF2-40B4-BE49-F238E27FC236}">
                <a16:creationId xmlns:a16="http://schemas.microsoft.com/office/drawing/2014/main" id="{12B6D8A5-73DD-4E22-A7D1-0A5F3FC82AED}"/>
              </a:ext>
            </a:extLst>
          </p:cNvPr>
          <p:cNvSpPr txBox="1">
            <a:spLocks/>
          </p:cNvSpPr>
          <p:nvPr/>
        </p:nvSpPr>
        <p:spPr>
          <a:xfrm>
            <a:off x="323528" y="1315690"/>
            <a:ext cx="3813808" cy="360710"/>
          </a:xfrm>
          <a:prstGeom prst="rect">
            <a:avLst/>
          </a:prstGeom>
        </p:spPr>
        <p:txBody>
          <a:bodyPr>
            <a:normAutofit fontScale="775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altLang="ko-KR" dirty="0"/>
              <a:t>1 FD + 5 ELA + 5 LA : 10 min</a:t>
            </a:r>
            <a:endParaRPr lang="ko-KR" altLang="en-US" dirty="0"/>
          </a:p>
        </p:txBody>
      </p:sp>
      <p:pic>
        <p:nvPicPr>
          <p:cNvPr id="7" name="Picture 2">
            <a:extLst>
              <a:ext uri="{FF2B5EF4-FFF2-40B4-BE49-F238E27FC236}">
                <a16:creationId xmlns:a16="http://schemas.microsoft.com/office/drawing/2014/main" id="{5C9DD6E8-0AE3-4FCA-90C6-1AC62269A8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93"/>
          <a:stretch/>
        </p:blipFill>
        <p:spPr bwMode="auto">
          <a:xfrm>
            <a:off x="467544" y="2667000"/>
            <a:ext cx="7730182" cy="3922982"/>
          </a:xfrm>
          <a:prstGeom prst="rect">
            <a:avLst/>
          </a:prstGeom>
          <a:solidFill>
            <a:schemeClr val="bg1"/>
          </a:solidFill>
          <a:ln>
            <a:noFill/>
          </a:ln>
          <a:effectLst/>
        </p:spPr>
      </p:pic>
    </p:spTree>
    <p:extLst>
      <p:ext uri="{BB962C8B-B14F-4D97-AF65-F5344CB8AC3E}">
        <p14:creationId xmlns:p14="http://schemas.microsoft.com/office/powerpoint/2010/main" val="19169607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ED0275B-CF89-4902-8FDC-DB8E7A3056E1}"/>
              </a:ext>
            </a:extLst>
          </p:cNvPr>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4" name="내용 개체 틀 3">
            <a:extLst>
              <a:ext uri="{FF2B5EF4-FFF2-40B4-BE49-F238E27FC236}">
                <a16:creationId xmlns:a16="http://schemas.microsoft.com/office/drawing/2014/main" id="{6474F7C0-02E1-41C4-B438-5F32C5605AAC}"/>
              </a:ext>
            </a:extLst>
          </p:cNvPr>
          <p:cNvSpPr>
            <a:spLocks noGrp="1"/>
          </p:cNvSpPr>
          <p:nvPr>
            <p:ph sz="quarter" idx="11"/>
          </p:nvPr>
        </p:nvSpPr>
        <p:spPr/>
        <p:txBody>
          <a:bodyPr/>
          <a:lstStyle/>
          <a:p>
            <a:r>
              <a:rPr lang="en-US" altLang="ko-KR" sz="2800" b="1" dirty="0"/>
              <a:t>First Image of GK2A AMI</a:t>
            </a:r>
            <a:endParaRPr lang="ko-KR" altLang="en-US" sz="2800" b="1" dirty="0"/>
          </a:p>
        </p:txBody>
      </p:sp>
      <p:pic>
        <p:nvPicPr>
          <p:cNvPr id="71" name="그림 70">
            <a:extLst>
              <a:ext uri="{FF2B5EF4-FFF2-40B4-BE49-F238E27FC236}">
                <a16:creationId xmlns:a16="http://schemas.microsoft.com/office/drawing/2014/main" id="{7A1810EF-4E6E-468A-A413-0BA42102DB68}"/>
              </a:ext>
            </a:extLst>
          </p:cNvPr>
          <p:cNvPicPr>
            <a:picLocks noChangeAspect="1"/>
          </p:cNvPicPr>
          <p:nvPr/>
        </p:nvPicPr>
        <p:blipFill>
          <a:blip r:embed="rId3"/>
          <a:stretch>
            <a:fillRect/>
          </a:stretch>
        </p:blipFill>
        <p:spPr>
          <a:xfrm>
            <a:off x="419855" y="1216740"/>
            <a:ext cx="8419345" cy="5620607"/>
          </a:xfrm>
          <a:prstGeom prst="rect">
            <a:avLst/>
          </a:prstGeom>
        </p:spPr>
      </p:pic>
    </p:spTree>
    <p:extLst>
      <p:ext uri="{BB962C8B-B14F-4D97-AF65-F5344CB8AC3E}">
        <p14:creationId xmlns:p14="http://schemas.microsoft.com/office/powerpoint/2010/main" val="8080642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F525A27-5971-4B98-B065-61764F2210E2}"/>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4" name="내용 개체 틀 3">
            <a:extLst>
              <a:ext uri="{FF2B5EF4-FFF2-40B4-BE49-F238E27FC236}">
                <a16:creationId xmlns:a16="http://schemas.microsoft.com/office/drawing/2014/main" id="{BA2927FC-6FD9-445F-9191-D3F18DDAAF6C}"/>
              </a:ext>
            </a:extLst>
          </p:cNvPr>
          <p:cNvSpPr>
            <a:spLocks noGrp="1"/>
          </p:cNvSpPr>
          <p:nvPr>
            <p:ph sz="quarter" idx="11"/>
          </p:nvPr>
        </p:nvSpPr>
        <p:spPr>
          <a:xfrm>
            <a:off x="2057400" y="304800"/>
            <a:ext cx="5562600" cy="533400"/>
          </a:xfrm>
        </p:spPr>
        <p:txBody>
          <a:bodyPr/>
          <a:lstStyle/>
          <a:p>
            <a:r>
              <a:rPr lang="en-US" altLang="ko-KR" sz="2800" b="1" dirty="0"/>
              <a:t>GK2A Geophysical Products</a:t>
            </a:r>
            <a:endParaRPr lang="ko-KR" altLang="en-US" sz="2800" b="1" dirty="0"/>
          </a:p>
        </p:txBody>
      </p:sp>
      <p:pic>
        <p:nvPicPr>
          <p:cNvPr id="86" name="그림 85">
            <a:extLst>
              <a:ext uri="{FF2B5EF4-FFF2-40B4-BE49-F238E27FC236}">
                <a16:creationId xmlns:a16="http://schemas.microsoft.com/office/drawing/2014/main" id="{AC8367D7-0727-48C3-A3FC-2E9F7F8C11C9}"/>
              </a:ext>
            </a:extLst>
          </p:cNvPr>
          <p:cNvPicPr>
            <a:picLocks noChangeAspect="1"/>
          </p:cNvPicPr>
          <p:nvPr/>
        </p:nvPicPr>
        <p:blipFill>
          <a:blip r:embed="rId3"/>
          <a:stretch>
            <a:fillRect/>
          </a:stretch>
        </p:blipFill>
        <p:spPr>
          <a:xfrm>
            <a:off x="-61452" y="1146737"/>
            <a:ext cx="9144000" cy="5726011"/>
          </a:xfrm>
          <a:prstGeom prst="rect">
            <a:avLst/>
          </a:prstGeom>
        </p:spPr>
      </p:pic>
    </p:spTree>
    <p:extLst>
      <p:ext uri="{BB962C8B-B14F-4D97-AF65-F5344CB8AC3E}">
        <p14:creationId xmlns:p14="http://schemas.microsoft.com/office/powerpoint/2010/main" val="34646720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BF2D52-9D25-43C6-ABD9-6B58E1CCE8F9}"/>
              </a:ext>
            </a:extLst>
          </p:cNvPr>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4" name="내용 개체 틀 3">
            <a:extLst>
              <a:ext uri="{FF2B5EF4-FFF2-40B4-BE49-F238E27FC236}">
                <a16:creationId xmlns:a16="http://schemas.microsoft.com/office/drawing/2014/main" id="{948B32E0-952D-4213-A4E0-25279A1C2541}"/>
              </a:ext>
            </a:extLst>
          </p:cNvPr>
          <p:cNvSpPr>
            <a:spLocks noGrp="1"/>
          </p:cNvSpPr>
          <p:nvPr>
            <p:ph sz="quarter" idx="11"/>
          </p:nvPr>
        </p:nvSpPr>
        <p:spPr>
          <a:xfrm>
            <a:off x="2057400" y="76200"/>
            <a:ext cx="6559908" cy="533400"/>
          </a:xfrm>
        </p:spPr>
        <p:txBody>
          <a:bodyPr/>
          <a:lstStyle/>
          <a:p>
            <a:r>
              <a:rPr lang="en-US" altLang="ko-KR" sz="2800" b="1" dirty="0"/>
              <a:t>Advanced  Application </a:t>
            </a:r>
            <a:br>
              <a:rPr lang="en-US" altLang="ko-KR" sz="2800" b="1" dirty="0"/>
            </a:br>
            <a:r>
              <a:rPr lang="en-US" altLang="ko-KR" sz="2800" b="1" dirty="0"/>
              <a:t>using GK2A Products</a:t>
            </a:r>
            <a:endParaRPr lang="ko-KR" altLang="en-US" sz="2800" b="1" dirty="0"/>
          </a:p>
        </p:txBody>
      </p:sp>
      <p:sp>
        <p:nvSpPr>
          <p:cNvPr id="5" name="내용 개체 틀 2">
            <a:extLst>
              <a:ext uri="{FF2B5EF4-FFF2-40B4-BE49-F238E27FC236}">
                <a16:creationId xmlns:a16="http://schemas.microsoft.com/office/drawing/2014/main" id="{E3202436-4A32-454F-BE8C-B2CA793DB396}"/>
              </a:ext>
            </a:extLst>
          </p:cNvPr>
          <p:cNvSpPr txBox="1">
            <a:spLocks/>
          </p:cNvSpPr>
          <p:nvPr/>
        </p:nvSpPr>
        <p:spPr>
          <a:xfrm>
            <a:off x="387708" y="1219200"/>
            <a:ext cx="8229600" cy="1412615"/>
          </a:xfrm>
          <a:prstGeom prst="rect">
            <a:avLst/>
          </a:prstGeom>
        </p:spPr>
        <p:txBody>
          <a:bodyPr>
            <a:normAutofit/>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altLang="en-US" sz="1500"/>
              <a:t>Ambitious applications of the AMI observations and products in various areas.</a:t>
            </a:r>
          </a:p>
          <a:p>
            <a:pPr defTabSz="914400"/>
            <a:r>
              <a:rPr lang="en-US" altLang="en-US" sz="1500"/>
              <a:t>User friendly, value added information are provided by the additional use of all available data including LEO products, ground observations and NWP together with GK-2A/B.</a:t>
            </a:r>
            <a:endParaRPr lang="ko-KR" altLang="en-US" sz="1500" dirty="0"/>
          </a:p>
        </p:txBody>
      </p:sp>
      <p:grpSp>
        <p:nvGrpSpPr>
          <p:cNvPr id="6" name="그룹 5">
            <a:extLst>
              <a:ext uri="{FF2B5EF4-FFF2-40B4-BE49-F238E27FC236}">
                <a16:creationId xmlns:a16="http://schemas.microsoft.com/office/drawing/2014/main" id="{497A437D-6426-4E5D-BA28-FD241D5238D3}"/>
              </a:ext>
            </a:extLst>
          </p:cNvPr>
          <p:cNvGrpSpPr/>
          <p:nvPr/>
        </p:nvGrpSpPr>
        <p:grpSpPr>
          <a:xfrm>
            <a:off x="474794" y="2447337"/>
            <a:ext cx="8412345" cy="4172463"/>
            <a:chOff x="9368565" y="2158970"/>
            <a:chExt cx="8948480" cy="4438382"/>
          </a:xfrm>
        </p:grpSpPr>
        <p:grpSp>
          <p:nvGrpSpPr>
            <p:cNvPr id="7" name="그룹 6">
              <a:extLst>
                <a:ext uri="{FF2B5EF4-FFF2-40B4-BE49-F238E27FC236}">
                  <a16:creationId xmlns:a16="http://schemas.microsoft.com/office/drawing/2014/main" id="{6CF69E4D-98BC-46DB-8236-EED8E287E006}"/>
                </a:ext>
              </a:extLst>
            </p:cNvPr>
            <p:cNvGrpSpPr/>
            <p:nvPr/>
          </p:nvGrpSpPr>
          <p:grpSpPr>
            <a:xfrm>
              <a:off x="9368565" y="2158970"/>
              <a:ext cx="8948480" cy="4438382"/>
              <a:chOff x="120269" y="1510898"/>
              <a:chExt cx="9480868" cy="5509027"/>
            </a:xfrm>
          </p:grpSpPr>
          <p:sp>
            <p:nvSpPr>
              <p:cNvPr id="24" name="모서리가 둥근 직사각형 230">
                <a:extLst>
                  <a:ext uri="{FF2B5EF4-FFF2-40B4-BE49-F238E27FC236}">
                    <a16:creationId xmlns:a16="http://schemas.microsoft.com/office/drawing/2014/main" id="{B12A7010-F6E9-4D18-993A-A12ACEAB0352}"/>
                  </a:ext>
                </a:extLst>
              </p:cNvPr>
              <p:cNvSpPr/>
              <p:nvPr/>
            </p:nvSpPr>
            <p:spPr>
              <a:xfrm>
                <a:off x="145313" y="1535241"/>
                <a:ext cx="9435290" cy="5484684"/>
              </a:xfrm>
              <a:prstGeom prst="roundRect">
                <a:avLst>
                  <a:gd name="adj" fmla="val 2440"/>
                </a:avLst>
              </a:prstGeom>
              <a:gradFill>
                <a:gsLst>
                  <a:gs pos="0">
                    <a:srgbClr val="DEE3EA"/>
                  </a:gs>
                  <a:gs pos="100000">
                    <a:srgbClr val="B3BBC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pc="-71">
                  <a:latin typeface="+mn-ea"/>
                </a:endParaRPr>
              </a:p>
            </p:txBody>
          </p:sp>
          <p:grpSp>
            <p:nvGrpSpPr>
              <p:cNvPr id="25" name="그룹 24">
                <a:extLst>
                  <a:ext uri="{FF2B5EF4-FFF2-40B4-BE49-F238E27FC236}">
                    <a16:creationId xmlns:a16="http://schemas.microsoft.com/office/drawing/2014/main" id="{43CBA434-F5DB-4F23-B203-5F22DB22E97A}"/>
                  </a:ext>
                </a:extLst>
              </p:cNvPr>
              <p:cNvGrpSpPr/>
              <p:nvPr/>
            </p:nvGrpSpPr>
            <p:grpSpPr>
              <a:xfrm>
                <a:off x="120269" y="1510898"/>
                <a:ext cx="4650701" cy="2661051"/>
                <a:chOff x="605473" y="1510898"/>
                <a:chExt cx="4650701" cy="2661051"/>
              </a:xfrm>
            </p:grpSpPr>
            <p:sp>
              <p:nvSpPr>
                <p:cNvPr id="85" name="모서리가 둥근 직사각형 291">
                  <a:extLst>
                    <a:ext uri="{FF2B5EF4-FFF2-40B4-BE49-F238E27FC236}">
                      <a16:creationId xmlns:a16="http://schemas.microsoft.com/office/drawing/2014/main" id="{3776FCF7-FA55-489A-9085-689AA0AC2D6F}"/>
                    </a:ext>
                  </a:extLst>
                </p:cNvPr>
                <p:cNvSpPr/>
                <p:nvPr/>
              </p:nvSpPr>
              <p:spPr>
                <a:xfrm>
                  <a:off x="605473" y="1514575"/>
                  <a:ext cx="4650701" cy="2657374"/>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6" name="양쪽 모서리가 둥근 사각형 292">
                  <a:extLst>
                    <a:ext uri="{FF2B5EF4-FFF2-40B4-BE49-F238E27FC236}">
                      <a16:creationId xmlns:a16="http://schemas.microsoft.com/office/drawing/2014/main" id="{E3D732C7-B71F-4BEF-87BF-872FA29C136C}"/>
                    </a:ext>
                  </a:extLst>
                </p:cNvPr>
                <p:cNvSpPr/>
                <p:nvPr/>
              </p:nvSpPr>
              <p:spPr>
                <a:xfrm>
                  <a:off x="605473" y="1510898"/>
                  <a:ext cx="4650701" cy="333828"/>
                </a:xfrm>
                <a:prstGeom prst="round2SameRect">
                  <a:avLst>
                    <a:gd name="adj1" fmla="val 26178"/>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Typhoon/Ocean</a:t>
                  </a:r>
                  <a:endParaRPr lang="ko-KR" altLang="en-US" sz="1100" b="1" spc="-150" dirty="0">
                    <a:ln>
                      <a:solidFill>
                        <a:schemeClr val="bg1">
                          <a:lumMod val="75000"/>
                          <a:alpha val="0"/>
                        </a:schemeClr>
                      </a:solidFill>
                    </a:ln>
                    <a:solidFill>
                      <a:schemeClr val="accent1"/>
                    </a:solidFill>
                    <a:latin typeface="+mn-ea"/>
                  </a:endParaRPr>
                </a:p>
              </p:txBody>
            </p:sp>
          </p:grpSp>
          <p:grpSp>
            <p:nvGrpSpPr>
              <p:cNvPr id="26" name="그룹 25">
                <a:extLst>
                  <a:ext uri="{FF2B5EF4-FFF2-40B4-BE49-F238E27FC236}">
                    <a16:creationId xmlns:a16="http://schemas.microsoft.com/office/drawing/2014/main" id="{32E698EE-DF36-4182-842B-1400A9E8D2B4}"/>
                  </a:ext>
                </a:extLst>
              </p:cNvPr>
              <p:cNvGrpSpPr/>
              <p:nvPr/>
            </p:nvGrpSpPr>
            <p:grpSpPr>
              <a:xfrm>
                <a:off x="4948994" y="1510898"/>
                <a:ext cx="4652143" cy="2661051"/>
                <a:chOff x="5434198" y="1510898"/>
                <a:chExt cx="4652143" cy="2661051"/>
              </a:xfrm>
            </p:grpSpPr>
            <p:sp>
              <p:nvSpPr>
                <p:cNvPr id="83" name="모서리가 둥근 직사각형 289">
                  <a:extLst>
                    <a:ext uri="{FF2B5EF4-FFF2-40B4-BE49-F238E27FC236}">
                      <a16:creationId xmlns:a16="http://schemas.microsoft.com/office/drawing/2014/main" id="{60A78B06-1AF3-42B5-AE17-6CD25F09DFBD}"/>
                    </a:ext>
                  </a:extLst>
                </p:cNvPr>
                <p:cNvSpPr/>
                <p:nvPr/>
              </p:nvSpPr>
              <p:spPr>
                <a:xfrm>
                  <a:off x="5434198" y="1514574"/>
                  <a:ext cx="4650701" cy="2657375"/>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4" name="양쪽 모서리가 둥근 사각형 290">
                  <a:extLst>
                    <a:ext uri="{FF2B5EF4-FFF2-40B4-BE49-F238E27FC236}">
                      <a16:creationId xmlns:a16="http://schemas.microsoft.com/office/drawing/2014/main" id="{68C9D74E-CF7D-43A2-8586-2936C1D3EFB4}"/>
                    </a:ext>
                  </a:extLst>
                </p:cNvPr>
                <p:cNvSpPr/>
                <p:nvPr/>
              </p:nvSpPr>
              <p:spPr>
                <a:xfrm>
                  <a:off x="5434199" y="1510898"/>
                  <a:ext cx="4652142" cy="333828"/>
                </a:xfrm>
                <a:prstGeom prst="round2SameRect">
                  <a:avLst>
                    <a:gd name="adj1" fmla="val 20472"/>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Surface/Hydrology</a:t>
                  </a:r>
                  <a:endParaRPr lang="ko-KR" altLang="en-US" sz="1100" b="1" spc="-150" dirty="0">
                    <a:ln>
                      <a:solidFill>
                        <a:schemeClr val="bg1">
                          <a:lumMod val="75000"/>
                          <a:alpha val="0"/>
                        </a:schemeClr>
                      </a:solidFill>
                    </a:ln>
                    <a:solidFill>
                      <a:schemeClr val="accent1"/>
                    </a:solidFill>
                    <a:latin typeface="+mn-ea"/>
                  </a:endParaRPr>
                </a:p>
              </p:txBody>
            </p:sp>
          </p:grpSp>
          <p:grpSp>
            <p:nvGrpSpPr>
              <p:cNvPr id="27" name="그룹 26">
                <a:extLst>
                  <a:ext uri="{FF2B5EF4-FFF2-40B4-BE49-F238E27FC236}">
                    <a16:creationId xmlns:a16="http://schemas.microsoft.com/office/drawing/2014/main" id="{B2917180-66CD-428F-9E1B-770F948F5215}"/>
                  </a:ext>
                </a:extLst>
              </p:cNvPr>
              <p:cNvGrpSpPr/>
              <p:nvPr/>
            </p:nvGrpSpPr>
            <p:grpSpPr>
              <a:xfrm>
                <a:off x="120269" y="4273148"/>
                <a:ext cx="4650701" cy="2661051"/>
                <a:chOff x="605473" y="1510898"/>
                <a:chExt cx="4650701" cy="2661051"/>
              </a:xfrm>
            </p:grpSpPr>
            <p:sp>
              <p:nvSpPr>
                <p:cNvPr id="81" name="모서리가 둥근 직사각형 287">
                  <a:extLst>
                    <a:ext uri="{FF2B5EF4-FFF2-40B4-BE49-F238E27FC236}">
                      <a16:creationId xmlns:a16="http://schemas.microsoft.com/office/drawing/2014/main" id="{A305642A-D7B0-4916-A3BA-1F33149ECCC0}"/>
                    </a:ext>
                  </a:extLst>
                </p:cNvPr>
                <p:cNvSpPr/>
                <p:nvPr/>
              </p:nvSpPr>
              <p:spPr>
                <a:xfrm>
                  <a:off x="605473" y="1514575"/>
                  <a:ext cx="4650701" cy="2657374"/>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2" name="양쪽 모서리가 둥근 사각형 288">
                  <a:extLst>
                    <a:ext uri="{FF2B5EF4-FFF2-40B4-BE49-F238E27FC236}">
                      <a16:creationId xmlns:a16="http://schemas.microsoft.com/office/drawing/2014/main" id="{A8F2441B-1CDC-47FA-BBD3-F3DEB1277C7E}"/>
                    </a:ext>
                  </a:extLst>
                </p:cNvPr>
                <p:cNvSpPr/>
                <p:nvPr/>
              </p:nvSpPr>
              <p:spPr>
                <a:xfrm>
                  <a:off x="605473" y="1510898"/>
                  <a:ext cx="4650701" cy="333828"/>
                </a:xfrm>
                <a:prstGeom prst="round2SameRect">
                  <a:avLst>
                    <a:gd name="adj1" fmla="val 26178"/>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err="1">
                      <a:ln>
                        <a:solidFill>
                          <a:schemeClr val="bg1">
                            <a:lumMod val="75000"/>
                            <a:alpha val="0"/>
                          </a:schemeClr>
                        </a:solidFill>
                      </a:ln>
                      <a:solidFill>
                        <a:schemeClr val="accent1"/>
                      </a:solidFill>
                      <a:latin typeface="+mn-ea"/>
                    </a:rPr>
                    <a:t>Nowcasting</a:t>
                  </a:r>
                  <a:endParaRPr lang="ko-KR" altLang="en-US" sz="1100" b="1" spc="-150" dirty="0">
                    <a:ln>
                      <a:solidFill>
                        <a:schemeClr val="bg1">
                          <a:lumMod val="75000"/>
                          <a:alpha val="0"/>
                        </a:schemeClr>
                      </a:solidFill>
                    </a:ln>
                    <a:solidFill>
                      <a:schemeClr val="accent1"/>
                    </a:solidFill>
                    <a:latin typeface="+mn-ea"/>
                  </a:endParaRPr>
                </a:p>
              </p:txBody>
            </p:sp>
          </p:grpSp>
          <p:grpSp>
            <p:nvGrpSpPr>
              <p:cNvPr id="28" name="그룹 27">
                <a:extLst>
                  <a:ext uri="{FF2B5EF4-FFF2-40B4-BE49-F238E27FC236}">
                    <a16:creationId xmlns:a16="http://schemas.microsoft.com/office/drawing/2014/main" id="{80863551-F52E-4388-BEB5-7AB9126FFE29}"/>
                  </a:ext>
                </a:extLst>
              </p:cNvPr>
              <p:cNvGrpSpPr/>
              <p:nvPr/>
            </p:nvGrpSpPr>
            <p:grpSpPr>
              <a:xfrm>
                <a:off x="4948994" y="4273148"/>
                <a:ext cx="4652143" cy="2661051"/>
                <a:chOff x="5434198" y="1510898"/>
                <a:chExt cx="4652143" cy="2661051"/>
              </a:xfrm>
            </p:grpSpPr>
            <p:sp>
              <p:nvSpPr>
                <p:cNvPr id="79" name="모서리가 둥근 직사각형 285">
                  <a:extLst>
                    <a:ext uri="{FF2B5EF4-FFF2-40B4-BE49-F238E27FC236}">
                      <a16:creationId xmlns:a16="http://schemas.microsoft.com/office/drawing/2014/main" id="{1339853B-74D2-4072-9C66-E24CE694DC3D}"/>
                    </a:ext>
                  </a:extLst>
                </p:cNvPr>
                <p:cNvSpPr/>
                <p:nvPr/>
              </p:nvSpPr>
              <p:spPr>
                <a:xfrm>
                  <a:off x="5434198" y="1514574"/>
                  <a:ext cx="4650701" cy="2657375"/>
                </a:xfrm>
                <a:prstGeom prst="roundRect">
                  <a:avLst>
                    <a:gd name="adj" fmla="val 2805"/>
                  </a:avLst>
                </a:prstGeom>
                <a:solidFill>
                  <a:schemeClr val="bg1"/>
                </a:solidFill>
                <a:ln>
                  <a:noFill/>
                </a:ln>
                <a:effectLst>
                  <a:outerShdw blurRad="50800" dist="12700" dir="2700000" algn="tl" rotWithShape="0">
                    <a:schemeClr val="tx1">
                      <a:lumMod val="50000"/>
                      <a:lumOff val="50000"/>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83706" latinLnBrk="0">
                    <a:spcBef>
                      <a:spcPts val="612"/>
                    </a:spcBef>
                    <a:buClr>
                      <a:schemeClr val="tx1">
                        <a:lumMod val="75000"/>
                        <a:lumOff val="25000"/>
                      </a:schemeClr>
                    </a:buClr>
                  </a:pPr>
                  <a:endParaRPr kumimoji="1" lang="ko-KR" altLang="en-US" sz="1400" spc="-71" dirty="0">
                    <a:ln>
                      <a:solidFill>
                        <a:schemeClr val="accent1">
                          <a:alpha val="0"/>
                        </a:schemeClr>
                      </a:solidFill>
                    </a:ln>
                    <a:solidFill>
                      <a:srgbClr val="1979C8"/>
                    </a:solidFill>
                    <a:latin typeface="+mn-ea"/>
                  </a:endParaRPr>
                </a:p>
              </p:txBody>
            </p:sp>
            <p:sp>
              <p:nvSpPr>
                <p:cNvPr id="80" name="양쪽 모서리가 둥근 사각형 286">
                  <a:extLst>
                    <a:ext uri="{FF2B5EF4-FFF2-40B4-BE49-F238E27FC236}">
                      <a16:creationId xmlns:a16="http://schemas.microsoft.com/office/drawing/2014/main" id="{E7B1B747-5EE2-40A1-A1CE-B53F3A3290AF}"/>
                    </a:ext>
                  </a:extLst>
                </p:cNvPr>
                <p:cNvSpPr/>
                <p:nvPr/>
              </p:nvSpPr>
              <p:spPr>
                <a:xfrm>
                  <a:off x="5434199" y="1510898"/>
                  <a:ext cx="4652142" cy="333828"/>
                </a:xfrm>
                <a:prstGeom prst="round2SameRect">
                  <a:avLst>
                    <a:gd name="adj1" fmla="val 20472"/>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algn="ctr"/>
                  <a:r>
                    <a:rPr lang="en-US" altLang="ko-KR" sz="1100" b="1" spc="-150" dirty="0">
                      <a:ln>
                        <a:solidFill>
                          <a:schemeClr val="bg1">
                            <a:lumMod val="75000"/>
                            <a:alpha val="0"/>
                          </a:schemeClr>
                        </a:solidFill>
                      </a:ln>
                      <a:solidFill>
                        <a:schemeClr val="accent1"/>
                      </a:solidFill>
                      <a:latin typeface="+mn-ea"/>
                    </a:rPr>
                    <a:t>Climate/Environment</a:t>
                  </a:r>
                  <a:endParaRPr lang="ko-KR" altLang="en-US" sz="1100" b="1" spc="-150" dirty="0">
                    <a:ln>
                      <a:solidFill>
                        <a:schemeClr val="bg1">
                          <a:lumMod val="75000"/>
                          <a:alpha val="0"/>
                        </a:schemeClr>
                      </a:solidFill>
                    </a:ln>
                    <a:solidFill>
                      <a:schemeClr val="accent1"/>
                    </a:solidFill>
                    <a:latin typeface="+mn-ea"/>
                  </a:endParaRPr>
                </a:p>
              </p:txBody>
            </p:sp>
          </p:grpSp>
          <p:grpSp>
            <p:nvGrpSpPr>
              <p:cNvPr id="29" name="그룹 28">
                <a:extLst>
                  <a:ext uri="{FF2B5EF4-FFF2-40B4-BE49-F238E27FC236}">
                    <a16:creationId xmlns:a16="http://schemas.microsoft.com/office/drawing/2014/main" id="{AF61B92B-5A96-4801-8414-A68A863F7ACB}"/>
                  </a:ext>
                </a:extLst>
              </p:cNvPr>
              <p:cNvGrpSpPr/>
              <p:nvPr/>
            </p:nvGrpSpPr>
            <p:grpSpPr>
              <a:xfrm>
                <a:off x="322217" y="3828340"/>
                <a:ext cx="4304471" cy="207073"/>
                <a:chOff x="810618" y="3952582"/>
                <a:chExt cx="4436429" cy="207073"/>
              </a:xfrm>
            </p:grpSpPr>
            <p:sp>
              <p:nvSpPr>
                <p:cNvPr id="75" name="모서리가 둥근 직사각형 281">
                  <a:extLst>
                    <a:ext uri="{FF2B5EF4-FFF2-40B4-BE49-F238E27FC236}">
                      <a16:creationId xmlns:a16="http://schemas.microsoft.com/office/drawing/2014/main" id="{D20C53C0-C737-4560-A940-4FA6FD55D751}"/>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76" name="모서리가 둥근 직사각형 282">
                  <a:extLst>
                    <a:ext uri="{FF2B5EF4-FFF2-40B4-BE49-F238E27FC236}">
                      <a16:creationId xmlns:a16="http://schemas.microsoft.com/office/drawing/2014/main" id="{BB57E841-8831-4916-9745-9348A8719542}"/>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Ocean environment monitoring and analysis</a:t>
                  </a:r>
                </a:p>
              </p:txBody>
            </p:sp>
            <p:sp>
              <p:nvSpPr>
                <p:cNvPr id="77" name="모서리가 둥근 직사각형 283">
                  <a:extLst>
                    <a:ext uri="{FF2B5EF4-FFF2-40B4-BE49-F238E27FC236}">
                      <a16:creationId xmlns:a16="http://schemas.microsoft.com/office/drawing/2014/main" id="{A1854917-CD30-4D84-868E-AD3932F3CB80}"/>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Sea surface wind and 3-D horizontal winds</a:t>
                  </a:r>
                </a:p>
              </p:txBody>
            </p:sp>
            <p:cxnSp>
              <p:nvCxnSpPr>
                <p:cNvPr id="78" name="직선 연결선 77">
                  <a:extLst>
                    <a:ext uri="{FF2B5EF4-FFF2-40B4-BE49-F238E27FC236}">
                      <a16:creationId xmlns:a16="http://schemas.microsoft.com/office/drawing/2014/main" id="{A01AFC61-4A1A-4CA9-8F16-7B840023BEBD}"/>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그룹 29">
                <a:extLst>
                  <a:ext uri="{FF2B5EF4-FFF2-40B4-BE49-F238E27FC236}">
                    <a16:creationId xmlns:a16="http://schemas.microsoft.com/office/drawing/2014/main" id="{9100685E-EA4E-4E0A-9EB1-FABB912B9B5E}"/>
                  </a:ext>
                </a:extLst>
              </p:cNvPr>
              <p:cNvGrpSpPr/>
              <p:nvPr/>
            </p:nvGrpSpPr>
            <p:grpSpPr>
              <a:xfrm>
                <a:off x="322217" y="2665735"/>
                <a:ext cx="4304471" cy="207073"/>
                <a:chOff x="810618" y="2746410"/>
                <a:chExt cx="4436429" cy="207073"/>
              </a:xfrm>
            </p:grpSpPr>
            <p:sp>
              <p:nvSpPr>
                <p:cNvPr id="71" name="모서리가 둥근 직사각형 277">
                  <a:extLst>
                    <a:ext uri="{FF2B5EF4-FFF2-40B4-BE49-F238E27FC236}">
                      <a16:creationId xmlns:a16="http://schemas.microsoft.com/office/drawing/2014/main" id="{E997FA87-91C0-46AF-BA6F-072FCF7E2CB2}"/>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72" name="모서리가 둥근 직사각형 278">
                  <a:extLst>
                    <a:ext uri="{FF2B5EF4-FFF2-40B4-BE49-F238E27FC236}">
                      <a16:creationId xmlns:a16="http://schemas.microsoft.com/office/drawing/2014/main" id="{2A802475-CCB5-4B5F-933D-A8667A3DB7D5}"/>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Estimating the intensity change of tropical cyclone</a:t>
                  </a:r>
                </a:p>
              </p:txBody>
            </p:sp>
            <p:sp>
              <p:nvSpPr>
                <p:cNvPr id="73" name="모서리가 둥근 직사각형 279">
                  <a:extLst>
                    <a:ext uri="{FF2B5EF4-FFF2-40B4-BE49-F238E27FC236}">
                      <a16:creationId xmlns:a16="http://schemas.microsoft.com/office/drawing/2014/main" id="{DA639DB4-0E81-44FA-A436-2846A907336E}"/>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Objective analysis of tropical cyclone</a:t>
                  </a:r>
                </a:p>
              </p:txBody>
            </p:sp>
            <p:cxnSp>
              <p:nvCxnSpPr>
                <p:cNvPr id="74" name="직선 연결선 73">
                  <a:extLst>
                    <a:ext uri="{FF2B5EF4-FFF2-40B4-BE49-F238E27FC236}">
                      <a16:creationId xmlns:a16="http://schemas.microsoft.com/office/drawing/2014/main" id="{8EF0EF6B-57FF-4A69-8A99-0A76C1587E3D}"/>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그림 30">
                <a:extLst>
                  <a:ext uri="{FF2B5EF4-FFF2-40B4-BE49-F238E27FC236}">
                    <a16:creationId xmlns:a16="http://schemas.microsoft.com/office/drawing/2014/main" id="{D8A72BC4-8759-431D-B4AC-F2CCEE3EE109}"/>
                  </a:ext>
                </a:extLst>
              </p:cNvPr>
              <p:cNvPicPr>
                <a:picLocks noChangeAspect="1"/>
              </p:cNvPicPr>
              <p:nvPr/>
            </p:nvPicPr>
            <p:blipFill>
              <a:blip r:embed="rId3"/>
              <a:stretch>
                <a:fillRect/>
              </a:stretch>
            </p:blipFill>
            <p:spPr>
              <a:xfrm>
                <a:off x="2689881" y="1860561"/>
                <a:ext cx="1742968" cy="796938"/>
              </a:xfrm>
              <a:prstGeom prst="rect">
                <a:avLst/>
              </a:prstGeom>
            </p:spPr>
          </p:pic>
          <p:grpSp>
            <p:nvGrpSpPr>
              <p:cNvPr id="32" name="그룹 31">
                <a:extLst>
                  <a:ext uri="{FF2B5EF4-FFF2-40B4-BE49-F238E27FC236}">
                    <a16:creationId xmlns:a16="http://schemas.microsoft.com/office/drawing/2014/main" id="{02C77F45-48CC-4F8B-ACCC-5296A48BE4E9}"/>
                  </a:ext>
                </a:extLst>
              </p:cNvPr>
              <p:cNvGrpSpPr/>
              <p:nvPr/>
            </p:nvGrpSpPr>
            <p:grpSpPr>
              <a:xfrm>
                <a:off x="5114594" y="3828340"/>
                <a:ext cx="4304471" cy="207073"/>
                <a:chOff x="810618" y="3952582"/>
                <a:chExt cx="4436429" cy="207073"/>
              </a:xfrm>
            </p:grpSpPr>
            <p:sp>
              <p:nvSpPr>
                <p:cNvPr id="67" name="모서리가 둥근 직사각형 273">
                  <a:extLst>
                    <a:ext uri="{FF2B5EF4-FFF2-40B4-BE49-F238E27FC236}">
                      <a16:creationId xmlns:a16="http://schemas.microsoft.com/office/drawing/2014/main" id="{15999FB5-6D08-4940-BB11-68CC50CFAF81}"/>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8" name="모서리가 둥근 직사각형 274">
                  <a:extLst>
                    <a:ext uri="{FF2B5EF4-FFF2-40B4-BE49-F238E27FC236}">
                      <a16:creationId xmlns:a16="http://schemas.microsoft.com/office/drawing/2014/main" id="{05DF667C-940E-42E9-975C-0F1C66FE81DC}"/>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Forest Fire</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9" name="모서리가 둥근 직사각형 275">
                  <a:extLst>
                    <a:ext uri="{FF2B5EF4-FFF2-40B4-BE49-F238E27FC236}">
                      <a16:creationId xmlns:a16="http://schemas.microsoft.com/office/drawing/2014/main" id="{9CAA3B66-86B1-48E4-808A-0CA32499FDBC}"/>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Blending, Downscaling, Validation Strategy</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70" name="직선 연결선 69">
                  <a:extLst>
                    <a:ext uri="{FF2B5EF4-FFF2-40B4-BE49-F238E27FC236}">
                      <a16:creationId xmlns:a16="http://schemas.microsoft.com/office/drawing/2014/main" id="{74F5FDC8-C6DA-4334-917F-D69DC36FC1CB}"/>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3" name="그룹 32">
                <a:extLst>
                  <a:ext uri="{FF2B5EF4-FFF2-40B4-BE49-F238E27FC236}">
                    <a16:creationId xmlns:a16="http://schemas.microsoft.com/office/drawing/2014/main" id="{7DF80F34-43B4-4AB6-A1D5-26F776C534A6}"/>
                  </a:ext>
                </a:extLst>
              </p:cNvPr>
              <p:cNvGrpSpPr/>
              <p:nvPr/>
            </p:nvGrpSpPr>
            <p:grpSpPr>
              <a:xfrm>
                <a:off x="5114594" y="2665735"/>
                <a:ext cx="4304471" cy="207073"/>
                <a:chOff x="810618" y="2746410"/>
                <a:chExt cx="4436429" cy="207073"/>
              </a:xfrm>
            </p:grpSpPr>
            <p:sp>
              <p:nvSpPr>
                <p:cNvPr id="63" name="모서리가 둥근 직사각형 269">
                  <a:extLst>
                    <a:ext uri="{FF2B5EF4-FFF2-40B4-BE49-F238E27FC236}">
                      <a16:creationId xmlns:a16="http://schemas.microsoft.com/office/drawing/2014/main" id="{F8A69818-42A2-472E-8AA4-FF557550F7E2}"/>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4" name="모서리가 둥근 직사각형 270">
                  <a:extLst>
                    <a:ext uri="{FF2B5EF4-FFF2-40B4-BE49-F238E27FC236}">
                      <a16:creationId xmlns:a16="http://schemas.microsoft.com/office/drawing/2014/main" id="{C5246377-D77A-43A6-BE08-BBB0994705C4}"/>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Soil moisture &amp; flood</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5" name="모서리가 둥근 직사각형 271">
                  <a:extLst>
                    <a:ext uri="{FF2B5EF4-FFF2-40B4-BE49-F238E27FC236}">
                      <a16:creationId xmlns:a16="http://schemas.microsoft.com/office/drawing/2014/main" id="{76FA421D-A440-4625-9E57-28F579F56100}"/>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Drought</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66" name="직선 연결선 65">
                  <a:extLst>
                    <a:ext uri="{FF2B5EF4-FFF2-40B4-BE49-F238E27FC236}">
                      <a16:creationId xmlns:a16="http://schemas.microsoft.com/office/drawing/2014/main" id="{C182FB5D-48E6-47EF-A97B-0BD1DF3C6FE5}"/>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그룹 33">
                <a:extLst>
                  <a:ext uri="{FF2B5EF4-FFF2-40B4-BE49-F238E27FC236}">
                    <a16:creationId xmlns:a16="http://schemas.microsoft.com/office/drawing/2014/main" id="{9C95A0EA-CEC0-4D08-BA7B-917E1846E405}"/>
                  </a:ext>
                </a:extLst>
              </p:cNvPr>
              <p:cNvGrpSpPr/>
              <p:nvPr/>
            </p:nvGrpSpPr>
            <p:grpSpPr>
              <a:xfrm>
                <a:off x="322217" y="6600568"/>
                <a:ext cx="4304471" cy="207073"/>
                <a:chOff x="810618" y="3952582"/>
                <a:chExt cx="4436429" cy="207073"/>
              </a:xfrm>
            </p:grpSpPr>
            <p:sp>
              <p:nvSpPr>
                <p:cNvPr id="59" name="모서리가 둥근 직사각형 265">
                  <a:extLst>
                    <a:ext uri="{FF2B5EF4-FFF2-40B4-BE49-F238E27FC236}">
                      <a16:creationId xmlns:a16="http://schemas.microsoft.com/office/drawing/2014/main" id="{D844BA5D-2061-4E41-95CA-6F18739BA2B6}"/>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60" name="모서리가 둥근 직사각형 266">
                  <a:extLst>
                    <a:ext uri="{FF2B5EF4-FFF2-40B4-BE49-F238E27FC236}">
                      <a16:creationId xmlns:a16="http://schemas.microsoft.com/office/drawing/2014/main" id="{BAA3B8C2-DB08-481D-950B-B95E54B6A29E}"/>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Multi-platform precipitation merging and analysis</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61" name="모서리가 둥근 직사각형 267">
                  <a:extLst>
                    <a:ext uri="{FF2B5EF4-FFF2-40B4-BE49-F238E27FC236}">
                      <a16:creationId xmlns:a16="http://schemas.microsoft.com/office/drawing/2014/main" id="{051E7F0C-E363-408D-9977-C50863F713F0}"/>
                    </a:ext>
                  </a:extLst>
                </p:cNvPr>
                <p:cNvSpPr/>
                <p:nvPr/>
              </p:nvSpPr>
              <p:spPr>
                <a:xfrm>
                  <a:off x="3031061" y="3969243"/>
                  <a:ext cx="2215986"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Satellite image prediction</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62" name="직선 연결선 61">
                  <a:extLst>
                    <a:ext uri="{FF2B5EF4-FFF2-40B4-BE49-F238E27FC236}">
                      <a16:creationId xmlns:a16="http://schemas.microsoft.com/office/drawing/2014/main" id="{351254F9-4F5D-4FA0-A62F-7E33F52BD215}"/>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그룹 34">
                <a:extLst>
                  <a:ext uri="{FF2B5EF4-FFF2-40B4-BE49-F238E27FC236}">
                    <a16:creationId xmlns:a16="http://schemas.microsoft.com/office/drawing/2014/main" id="{6AD694DB-26F7-480F-B259-BE9A773D5F0A}"/>
                  </a:ext>
                </a:extLst>
              </p:cNvPr>
              <p:cNvGrpSpPr/>
              <p:nvPr/>
            </p:nvGrpSpPr>
            <p:grpSpPr>
              <a:xfrm>
                <a:off x="322217" y="5437963"/>
                <a:ext cx="4304471" cy="207073"/>
                <a:chOff x="810618" y="2746410"/>
                <a:chExt cx="4436429" cy="207073"/>
              </a:xfrm>
            </p:grpSpPr>
            <p:sp>
              <p:nvSpPr>
                <p:cNvPr id="55" name="모서리가 둥근 직사각형 261">
                  <a:extLst>
                    <a:ext uri="{FF2B5EF4-FFF2-40B4-BE49-F238E27FC236}">
                      <a16:creationId xmlns:a16="http://schemas.microsoft.com/office/drawing/2014/main" id="{9F8A721F-8ADC-4006-A248-D09306325ECE}"/>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56" name="모서리가 둥근 직사각형 262">
                  <a:extLst>
                    <a:ext uri="{FF2B5EF4-FFF2-40B4-BE49-F238E27FC236}">
                      <a16:creationId xmlns:a16="http://schemas.microsoft.com/office/drawing/2014/main" id="{D5017027-E266-4A4D-A71D-3E25200853A6}"/>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Objective cloud analysis</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57" name="모서리가 둥근 직사각형 263">
                  <a:extLst>
                    <a:ext uri="{FF2B5EF4-FFF2-40B4-BE49-F238E27FC236}">
                      <a16:creationId xmlns:a16="http://schemas.microsoft.com/office/drawing/2014/main" id="{32CFCFBD-CF60-4E32-9881-2CD8D49BB8E0}"/>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Convective cloud life cycle monitoring and analysis</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58" name="직선 연결선 57">
                  <a:extLst>
                    <a:ext uri="{FF2B5EF4-FFF2-40B4-BE49-F238E27FC236}">
                      <a16:creationId xmlns:a16="http://schemas.microsoft.com/office/drawing/2014/main" id="{46530BDF-AAF3-4C73-B1B1-8E0D43AEB335}"/>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그룹 35">
                <a:extLst>
                  <a:ext uri="{FF2B5EF4-FFF2-40B4-BE49-F238E27FC236}">
                    <a16:creationId xmlns:a16="http://schemas.microsoft.com/office/drawing/2014/main" id="{2C6AFB80-93F2-4931-8032-A6A704602FD9}"/>
                  </a:ext>
                </a:extLst>
              </p:cNvPr>
              <p:cNvGrpSpPr/>
              <p:nvPr/>
            </p:nvGrpSpPr>
            <p:grpSpPr>
              <a:xfrm>
                <a:off x="5114594" y="6600568"/>
                <a:ext cx="4457414" cy="207073"/>
                <a:chOff x="810618" y="3952582"/>
                <a:chExt cx="4594061" cy="207073"/>
              </a:xfrm>
            </p:grpSpPr>
            <p:sp>
              <p:nvSpPr>
                <p:cNvPr id="51" name="모서리가 둥근 직사각형 257">
                  <a:extLst>
                    <a:ext uri="{FF2B5EF4-FFF2-40B4-BE49-F238E27FC236}">
                      <a16:creationId xmlns:a16="http://schemas.microsoft.com/office/drawing/2014/main" id="{42B55154-1FE8-447C-9C2E-6139598443B4}"/>
                    </a:ext>
                  </a:extLst>
                </p:cNvPr>
                <p:cNvSpPr/>
                <p:nvPr/>
              </p:nvSpPr>
              <p:spPr>
                <a:xfrm>
                  <a:off x="810618" y="3952582"/>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52" name="모서리가 둥근 직사각형 258">
                  <a:extLst>
                    <a:ext uri="{FF2B5EF4-FFF2-40B4-BE49-F238E27FC236}">
                      <a16:creationId xmlns:a16="http://schemas.microsoft.com/office/drawing/2014/main" id="{A8E573CA-BB2A-40E8-9EFA-6B537088602F}"/>
                    </a:ext>
                  </a:extLst>
                </p:cNvPr>
                <p:cNvSpPr/>
                <p:nvPr/>
              </p:nvSpPr>
              <p:spPr>
                <a:xfrm>
                  <a:off x="810618" y="3969243"/>
                  <a:ext cx="2220443"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Aerosol peak height / surface concentration</a:t>
                  </a:r>
                </a:p>
              </p:txBody>
            </p:sp>
            <p:sp>
              <p:nvSpPr>
                <p:cNvPr id="53" name="모서리가 둥근 직사각형 259">
                  <a:extLst>
                    <a:ext uri="{FF2B5EF4-FFF2-40B4-BE49-F238E27FC236}">
                      <a16:creationId xmlns:a16="http://schemas.microsoft.com/office/drawing/2014/main" id="{35B8B94A-0B6D-4579-89BE-398C59693683}"/>
                    </a:ext>
                  </a:extLst>
                </p:cNvPr>
                <p:cNvSpPr/>
                <p:nvPr/>
              </p:nvSpPr>
              <p:spPr>
                <a:xfrm>
                  <a:off x="3044027" y="3969244"/>
                  <a:ext cx="2360652" cy="15662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700" b="1" spc="-150" dirty="0">
                      <a:ln>
                        <a:solidFill>
                          <a:srgbClr val="404040">
                            <a:alpha val="0"/>
                          </a:srgbClr>
                        </a:solidFill>
                      </a:ln>
                      <a:solidFill>
                        <a:schemeClr val="tx1">
                          <a:lumMod val="85000"/>
                          <a:lumOff val="15000"/>
                        </a:schemeClr>
                      </a:solidFill>
                      <a:latin typeface="+mn-ea"/>
                      <a:cs typeface="맑은 고딕 Semilight" panose="020B0502040204020203" pitchFamily="50" charset="-127"/>
                    </a:rPr>
                    <a:t>Air Quality modeling support</a:t>
                  </a:r>
                  <a:endParaRPr lang="ko-KR" altLang="en-US" sz="700" b="1" spc="-15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cxnSp>
              <p:nvCxnSpPr>
                <p:cNvPr id="54" name="직선 연결선 53">
                  <a:extLst>
                    <a:ext uri="{FF2B5EF4-FFF2-40B4-BE49-F238E27FC236}">
                      <a16:creationId xmlns:a16="http://schemas.microsoft.com/office/drawing/2014/main" id="{83CBFC9E-D1D7-4ABB-959B-3C0C6E5AED83}"/>
                    </a:ext>
                  </a:extLst>
                </p:cNvPr>
                <p:cNvCxnSpPr/>
                <p:nvPr/>
              </p:nvCxnSpPr>
              <p:spPr>
                <a:xfrm flipV="1">
                  <a:off x="3026153" y="3981806"/>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그룹 36">
                <a:extLst>
                  <a:ext uri="{FF2B5EF4-FFF2-40B4-BE49-F238E27FC236}">
                    <a16:creationId xmlns:a16="http://schemas.microsoft.com/office/drawing/2014/main" id="{71A68774-CD8E-445C-ADE2-373F13C13D49}"/>
                  </a:ext>
                </a:extLst>
              </p:cNvPr>
              <p:cNvGrpSpPr/>
              <p:nvPr/>
            </p:nvGrpSpPr>
            <p:grpSpPr>
              <a:xfrm>
                <a:off x="5114594" y="5437963"/>
                <a:ext cx="4304471" cy="207073"/>
                <a:chOff x="810618" y="2746410"/>
                <a:chExt cx="4436429" cy="207073"/>
              </a:xfrm>
            </p:grpSpPr>
            <p:sp>
              <p:nvSpPr>
                <p:cNvPr id="47" name="모서리가 둥근 직사각형 253">
                  <a:extLst>
                    <a:ext uri="{FF2B5EF4-FFF2-40B4-BE49-F238E27FC236}">
                      <a16:creationId xmlns:a16="http://schemas.microsoft.com/office/drawing/2014/main" id="{6F7165E6-F5E9-4296-B59C-EA7CCC8F8D0C}"/>
                    </a:ext>
                  </a:extLst>
                </p:cNvPr>
                <p:cNvSpPr/>
                <p:nvPr/>
              </p:nvSpPr>
              <p:spPr>
                <a:xfrm>
                  <a:off x="810618" y="2746410"/>
                  <a:ext cx="4436429" cy="207073"/>
                </a:xfrm>
                <a:prstGeom prst="roundRect">
                  <a:avLst>
                    <a:gd name="adj" fmla="val 50000"/>
                  </a:avLst>
                </a:prstGeom>
                <a:solidFill>
                  <a:srgbClr val="DE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mn-ea"/>
                  </a:endParaRPr>
                </a:p>
              </p:txBody>
            </p:sp>
            <p:sp>
              <p:nvSpPr>
                <p:cNvPr id="48" name="모서리가 둥근 직사각형 254">
                  <a:extLst>
                    <a:ext uri="{FF2B5EF4-FFF2-40B4-BE49-F238E27FC236}">
                      <a16:creationId xmlns:a16="http://schemas.microsoft.com/office/drawing/2014/main" id="{7AD6B42D-A2E0-49BD-A790-56D3C315850B}"/>
                    </a:ext>
                  </a:extLst>
                </p:cNvPr>
                <p:cNvSpPr/>
                <p:nvPr/>
              </p:nvSpPr>
              <p:spPr>
                <a:xfrm>
                  <a:off x="810618" y="2770671"/>
                  <a:ext cx="2229541"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rPr>
                    <a:t>Climate study</a:t>
                  </a:r>
                  <a:endParaRPr lang="ko-KR" altLang="en-US" sz="800" b="1" spc="-100" dirty="0">
                    <a:ln>
                      <a:solidFill>
                        <a:srgbClr val="404040">
                          <a:alpha val="0"/>
                        </a:srgbClr>
                      </a:solidFill>
                    </a:ln>
                    <a:solidFill>
                      <a:schemeClr val="tx1">
                        <a:lumMod val="85000"/>
                        <a:lumOff val="15000"/>
                      </a:schemeClr>
                    </a:solidFill>
                    <a:latin typeface="+mn-ea"/>
                    <a:cs typeface="맑은 고딕 Semilight" panose="020B0502040204020203" pitchFamily="50" charset="-127"/>
                  </a:endParaRPr>
                </a:p>
              </p:txBody>
            </p:sp>
            <p:sp>
              <p:nvSpPr>
                <p:cNvPr id="49" name="모서리가 둥근 직사각형 255">
                  <a:extLst>
                    <a:ext uri="{FF2B5EF4-FFF2-40B4-BE49-F238E27FC236}">
                      <a16:creationId xmlns:a16="http://schemas.microsoft.com/office/drawing/2014/main" id="{B2FB76E2-3916-4CE2-9270-67D0AA3963B9}"/>
                    </a:ext>
                  </a:extLst>
                </p:cNvPr>
                <p:cNvSpPr/>
                <p:nvPr/>
              </p:nvSpPr>
              <p:spPr>
                <a:xfrm>
                  <a:off x="3040159" y="2770671"/>
                  <a:ext cx="2206888" cy="17056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800" b="1" spc="-100" dirty="0">
                      <a:ln>
                        <a:solidFill>
                          <a:srgbClr val="404040">
                            <a:alpha val="0"/>
                          </a:srgbClr>
                        </a:solidFill>
                      </a:ln>
                      <a:solidFill>
                        <a:schemeClr val="tx1">
                          <a:lumMod val="85000"/>
                          <a:lumOff val="15000"/>
                        </a:schemeClr>
                      </a:solidFill>
                      <a:latin typeface="+mn-ea"/>
                    </a:rPr>
                    <a:t>Greenhouse gas monitoring</a:t>
                  </a:r>
                  <a:endParaRPr lang="ko-KR" altLang="en-US" sz="800" b="1" spc="-100" dirty="0">
                    <a:ln>
                      <a:solidFill>
                        <a:srgbClr val="404040">
                          <a:alpha val="0"/>
                        </a:srgbClr>
                      </a:solidFill>
                    </a:ln>
                    <a:solidFill>
                      <a:schemeClr val="tx1">
                        <a:lumMod val="85000"/>
                        <a:lumOff val="15000"/>
                      </a:schemeClr>
                    </a:solidFill>
                    <a:latin typeface="+mn-ea"/>
                  </a:endParaRPr>
                </a:p>
              </p:txBody>
            </p:sp>
            <p:cxnSp>
              <p:nvCxnSpPr>
                <p:cNvPr id="50" name="직선 연결선 49">
                  <a:extLst>
                    <a:ext uri="{FF2B5EF4-FFF2-40B4-BE49-F238E27FC236}">
                      <a16:creationId xmlns:a16="http://schemas.microsoft.com/office/drawing/2014/main" id="{CF910308-6F7C-467D-8630-864279CB5684}"/>
                    </a:ext>
                  </a:extLst>
                </p:cNvPr>
                <p:cNvCxnSpPr/>
                <p:nvPr/>
              </p:nvCxnSpPr>
              <p:spPr>
                <a:xfrm flipV="1">
                  <a:off x="3026153" y="2779278"/>
                  <a:ext cx="0" cy="144066"/>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그룹 37">
                <a:extLst>
                  <a:ext uri="{FF2B5EF4-FFF2-40B4-BE49-F238E27FC236}">
                    <a16:creationId xmlns:a16="http://schemas.microsoft.com/office/drawing/2014/main" id="{A34D0573-A7C5-4762-9419-CEEF924599FB}"/>
                  </a:ext>
                </a:extLst>
              </p:cNvPr>
              <p:cNvGrpSpPr/>
              <p:nvPr/>
            </p:nvGrpSpPr>
            <p:grpSpPr>
              <a:xfrm>
                <a:off x="7575904" y="4657725"/>
                <a:ext cx="1490206" cy="691957"/>
                <a:chOff x="721825" y="4196743"/>
                <a:chExt cx="5424450" cy="2023391"/>
              </a:xfrm>
            </p:grpSpPr>
            <p:pic>
              <p:nvPicPr>
                <p:cNvPr id="39" name="그림 38">
                  <a:extLst>
                    <a:ext uri="{FF2B5EF4-FFF2-40B4-BE49-F238E27FC236}">
                      <a16:creationId xmlns:a16="http://schemas.microsoft.com/office/drawing/2014/main" id="{D8E98644-1524-41CB-8275-5CC17EFBC48F}"/>
                    </a:ext>
                  </a:extLst>
                </p:cNvPr>
                <p:cNvPicPr>
                  <a:picLocks noChangeAspect="1"/>
                </p:cNvPicPr>
                <p:nvPr/>
              </p:nvPicPr>
              <p:blipFill rotWithShape="1">
                <a:blip r:embed="rId4"/>
                <a:srcRect l="898" t="13489" r="898" b="30671"/>
                <a:stretch/>
              </p:blipFill>
              <p:spPr>
                <a:xfrm>
                  <a:off x="721825" y="4530581"/>
                  <a:ext cx="1800000" cy="1324528"/>
                </a:xfrm>
                <a:prstGeom prst="rect">
                  <a:avLst/>
                </a:prstGeom>
              </p:spPr>
            </p:pic>
            <p:pic>
              <p:nvPicPr>
                <p:cNvPr id="40" name="그림 39">
                  <a:extLst>
                    <a:ext uri="{FF2B5EF4-FFF2-40B4-BE49-F238E27FC236}">
                      <a16:creationId xmlns:a16="http://schemas.microsoft.com/office/drawing/2014/main" id="{96B35EB9-EABA-49DD-B4D9-43658EE6EB2D}"/>
                    </a:ext>
                  </a:extLst>
                </p:cNvPr>
                <p:cNvPicPr>
                  <a:picLocks noChangeAspect="1"/>
                </p:cNvPicPr>
                <p:nvPr/>
              </p:nvPicPr>
              <p:blipFill rotWithShape="1">
                <a:blip r:embed="rId5"/>
                <a:srcRect l="898" t="13489" r="898" b="30671"/>
                <a:stretch/>
              </p:blipFill>
              <p:spPr>
                <a:xfrm>
                  <a:off x="2546275" y="4534380"/>
                  <a:ext cx="1800000" cy="1324528"/>
                </a:xfrm>
                <a:prstGeom prst="rect">
                  <a:avLst/>
                </a:prstGeom>
              </p:spPr>
            </p:pic>
            <p:pic>
              <p:nvPicPr>
                <p:cNvPr id="41" name="그림 40">
                  <a:extLst>
                    <a:ext uri="{FF2B5EF4-FFF2-40B4-BE49-F238E27FC236}">
                      <a16:creationId xmlns:a16="http://schemas.microsoft.com/office/drawing/2014/main" id="{A1E5D135-6725-492C-9B59-2EFE70314274}"/>
                    </a:ext>
                  </a:extLst>
                </p:cNvPr>
                <p:cNvPicPr>
                  <a:picLocks noChangeAspect="1"/>
                </p:cNvPicPr>
                <p:nvPr/>
              </p:nvPicPr>
              <p:blipFill rotWithShape="1">
                <a:blip r:embed="rId6"/>
                <a:srcRect l="898" t="13489" r="898" b="30671"/>
                <a:stretch/>
              </p:blipFill>
              <p:spPr>
                <a:xfrm>
                  <a:off x="4346275" y="4534695"/>
                  <a:ext cx="1800000" cy="1324528"/>
                </a:xfrm>
                <a:prstGeom prst="rect">
                  <a:avLst/>
                </a:prstGeom>
              </p:spPr>
            </p:pic>
            <p:pic>
              <p:nvPicPr>
                <p:cNvPr id="42" name="그림 41">
                  <a:extLst>
                    <a:ext uri="{FF2B5EF4-FFF2-40B4-BE49-F238E27FC236}">
                      <a16:creationId xmlns:a16="http://schemas.microsoft.com/office/drawing/2014/main" id="{3B27D670-27AE-4F51-B9D5-487E3AAFCB0E}"/>
                    </a:ext>
                  </a:extLst>
                </p:cNvPr>
                <p:cNvPicPr>
                  <a:picLocks noChangeAspect="1"/>
                </p:cNvPicPr>
                <p:nvPr/>
              </p:nvPicPr>
              <p:blipFill rotWithShape="1">
                <a:blip r:embed="rId7"/>
                <a:srcRect t="78759"/>
                <a:stretch/>
              </p:blipFill>
              <p:spPr>
                <a:xfrm>
                  <a:off x="721825" y="5887067"/>
                  <a:ext cx="1800000" cy="333067"/>
                </a:xfrm>
                <a:prstGeom prst="rect">
                  <a:avLst/>
                </a:prstGeom>
              </p:spPr>
            </p:pic>
            <p:pic>
              <p:nvPicPr>
                <p:cNvPr id="43" name="그림 42">
                  <a:extLst>
                    <a:ext uri="{FF2B5EF4-FFF2-40B4-BE49-F238E27FC236}">
                      <a16:creationId xmlns:a16="http://schemas.microsoft.com/office/drawing/2014/main" id="{34FCC5E6-20D2-42FF-AA77-D863D7704D15}"/>
                    </a:ext>
                  </a:extLst>
                </p:cNvPr>
                <p:cNvPicPr>
                  <a:picLocks noChangeAspect="1"/>
                </p:cNvPicPr>
                <p:nvPr/>
              </p:nvPicPr>
              <p:blipFill rotWithShape="1">
                <a:blip r:embed="rId7"/>
                <a:srcRect t="78759"/>
                <a:stretch/>
              </p:blipFill>
              <p:spPr>
                <a:xfrm>
                  <a:off x="2546275" y="5887067"/>
                  <a:ext cx="1800000" cy="333067"/>
                </a:xfrm>
                <a:prstGeom prst="rect">
                  <a:avLst/>
                </a:prstGeom>
              </p:spPr>
            </p:pic>
            <p:pic>
              <p:nvPicPr>
                <p:cNvPr id="44" name="그림 43">
                  <a:extLst>
                    <a:ext uri="{FF2B5EF4-FFF2-40B4-BE49-F238E27FC236}">
                      <a16:creationId xmlns:a16="http://schemas.microsoft.com/office/drawing/2014/main" id="{E64AFE48-4A38-4342-8A5A-27ED673AFE3B}"/>
                    </a:ext>
                  </a:extLst>
                </p:cNvPr>
                <p:cNvPicPr>
                  <a:picLocks noChangeAspect="1"/>
                </p:cNvPicPr>
                <p:nvPr/>
              </p:nvPicPr>
              <p:blipFill rotWithShape="1">
                <a:blip r:embed="rId7"/>
                <a:srcRect t="78759"/>
                <a:stretch/>
              </p:blipFill>
              <p:spPr>
                <a:xfrm>
                  <a:off x="4346275" y="5887067"/>
                  <a:ext cx="1800000" cy="333067"/>
                </a:xfrm>
                <a:prstGeom prst="rect">
                  <a:avLst/>
                </a:prstGeom>
              </p:spPr>
            </p:pic>
            <p:sp>
              <p:nvSpPr>
                <p:cNvPr id="45" name="타원 44">
                  <a:extLst>
                    <a:ext uri="{FF2B5EF4-FFF2-40B4-BE49-F238E27FC236}">
                      <a16:creationId xmlns:a16="http://schemas.microsoft.com/office/drawing/2014/main" id="{50DBBB33-51D4-470E-871B-4A58207E76D1}"/>
                    </a:ext>
                  </a:extLst>
                </p:cNvPr>
                <p:cNvSpPr/>
                <p:nvPr/>
              </p:nvSpPr>
              <p:spPr>
                <a:xfrm rot="19800000">
                  <a:off x="3690180" y="4641232"/>
                  <a:ext cx="409832" cy="575445"/>
                </a:xfrm>
                <a:prstGeom prst="ellipse">
                  <a:avLst/>
                </a:prstGeom>
                <a:noFill/>
                <a:ln w="9525">
                  <a:solidFill>
                    <a:srgbClr val="647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defRPr/>
                  </a:pPr>
                  <a:endParaRPr lang="ko-KR" altLang="en-US" sz="1400">
                    <a:solidFill>
                      <a:prstClr val="white"/>
                    </a:solidFill>
                    <a:latin typeface="+mn-ea"/>
                  </a:endParaRPr>
                </a:p>
              </p:txBody>
            </p:sp>
            <p:sp>
              <p:nvSpPr>
                <p:cNvPr id="46" name="TextBox 45">
                  <a:extLst>
                    <a:ext uri="{FF2B5EF4-FFF2-40B4-BE49-F238E27FC236}">
                      <a16:creationId xmlns:a16="http://schemas.microsoft.com/office/drawing/2014/main" id="{30058D1B-773A-4C55-854A-354DCB775749}"/>
                    </a:ext>
                  </a:extLst>
                </p:cNvPr>
                <p:cNvSpPr txBox="1"/>
                <p:nvPr/>
              </p:nvSpPr>
              <p:spPr>
                <a:xfrm>
                  <a:off x="2882104" y="4196743"/>
                  <a:ext cx="1573025" cy="653553"/>
                </a:xfrm>
                <a:prstGeom prst="rect">
                  <a:avLst/>
                </a:prstGeom>
                <a:noFill/>
              </p:spPr>
              <p:txBody>
                <a:bodyPr wrap="none" rtlCol="0">
                  <a:spAutoFit/>
                </a:bodyPr>
                <a:lstStyle/>
                <a:p>
                  <a:pPr defTabSz="457200" latinLnBrk="0">
                    <a:defRPr/>
                  </a:pPr>
                  <a:r>
                    <a:rPr lang="en-US" altLang="ko-KR" sz="500" b="1" dirty="0">
                      <a:ln>
                        <a:solidFill>
                          <a:schemeClr val="bg1">
                            <a:alpha val="0"/>
                          </a:schemeClr>
                        </a:solidFill>
                      </a:ln>
                      <a:solidFill>
                        <a:prstClr val="black"/>
                      </a:solidFill>
                      <a:latin typeface="+mn-ea"/>
                    </a:rPr>
                    <a:t>smoke</a:t>
                  </a:r>
                  <a:endParaRPr lang="ko-KR" altLang="en-US" sz="500" b="1" dirty="0">
                    <a:ln>
                      <a:solidFill>
                        <a:schemeClr val="bg1">
                          <a:alpha val="0"/>
                        </a:schemeClr>
                      </a:solidFill>
                    </a:ln>
                    <a:solidFill>
                      <a:prstClr val="black"/>
                    </a:solidFill>
                    <a:latin typeface="+mn-ea"/>
                  </a:endParaRPr>
                </a:p>
              </p:txBody>
            </p:sp>
          </p:grpSp>
        </p:grpSp>
        <p:pic>
          <p:nvPicPr>
            <p:cNvPr id="8" name="Picture 2">
              <a:extLst>
                <a:ext uri="{FF2B5EF4-FFF2-40B4-BE49-F238E27FC236}">
                  <a16:creationId xmlns:a16="http://schemas.microsoft.com/office/drawing/2014/main" id="{839728F6-07BA-4F2E-BA25-246D64A089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8742" y="4725617"/>
              <a:ext cx="1932002" cy="62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D359B899-733D-4D52-8934-58B6E3BBD3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44394" y="5539894"/>
              <a:ext cx="2036590" cy="7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a:extLst>
                <a:ext uri="{FF2B5EF4-FFF2-40B4-BE49-F238E27FC236}">
                  <a16:creationId xmlns:a16="http://schemas.microsoft.com/office/drawing/2014/main" id="{217DF906-5DE0-4A4F-8EC1-02573B5F35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58201" y="5526910"/>
              <a:ext cx="1271361" cy="7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_x227602472" descr="EMB00002dec5eb3">
              <a:extLst>
                <a:ext uri="{FF2B5EF4-FFF2-40B4-BE49-F238E27FC236}">
                  <a16:creationId xmlns:a16="http://schemas.microsoft.com/office/drawing/2014/main" id="{F09DFC8C-7218-40AD-AD09-B7AD2D6F7C7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06957" y="4694231"/>
              <a:ext cx="911464" cy="573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FD62A407-8DD5-4A28-AE7B-ECD1B76EA0C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48988" y="3270345"/>
              <a:ext cx="1831756" cy="68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9539733C-F104-43B9-8A8D-7F29F40BBBE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952848" y="3314022"/>
              <a:ext cx="1171319" cy="67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a:extLst>
                <a:ext uri="{FF2B5EF4-FFF2-40B4-BE49-F238E27FC236}">
                  <a16:creationId xmlns:a16="http://schemas.microsoft.com/office/drawing/2014/main" id="{94C08BBF-30A2-4ABB-88B6-68AFC905301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71185" y="2456230"/>
              <a:ext cx="1217726" cy="5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a:extLst>
                <a:ext uri="{FF2B5EF4-FFF2-40B4-BE49-F238E27FC236}">
                  <a16:creationId xmlns:a16="http://schemas.microsoft.com/office/drawing/2014/main" id="{AE5DBC7D-9AD9-4E26-B71D-8B3457292DC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4781"/>
            <a:stretch/>
          </p:blipFill>
          <p:spPr bwMode="auto">
            <a:xfrm>
              <a:off x="16443194" y="3271793"/>
              <a:ext cx="1486318" cy="77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a:extLst>
                <a:ext uri="{FF2B5EF4-FFF2-40B4-BE49-F238E27FC236}">
                  <a16:creationId xmlns:a16="http://schemas.microsoft.com/office/drawing/2014/main" id="{50B3F34B-1DA1-417C-8164-EA6B3518464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384744" y="2462420"/>
              <a:ext cx="1477759" cy="61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AB86C3EC-2562-414A-8738-FFEC9CE694A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0292" r="63462"/>
            <a:stretch/>
          </p:blipFill>
          <p:spPr bwMode="auto">
            <a:xfrm>
              <a:off x="14069419" y="2528473"/>
              <a:ext cx="657740" cy="54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a:extLst>
                <a:ext uri="{FF2B5EF4-FFF2-40B4-BE49-F238E27FC236}">
                  <a16:creationId xmlns:a16="http://schemas.microsoft.com/office/drawing/2014/main" id="{4DF6B5A1-8B88-47D8-96C4-19A3DEC97B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89711" y="2451937"/>
              <a:ext cx="1389650" cy="59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1">
              <a:extLst>
                <a:ext uri="{FF2B5EF4-FFF2-40B4-BE49-F238E27FC236}">
                  <a16:creationId xmlns:a16="http://schemas.microsoft.com/office/drawing/2014/main" id="{3E1BD993-2A88-4362-9986-40829B0CBCD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437330" y="3270053"/>
              <a:ext cx="1293884" cy="73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DD2BFD41-BEE6-4315-AA03-A0A5FED72EE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490309" y="4670401"/>
              <a:ext cx="1187926" cy="641572"/>
            </a:xfrm>
            <a:prstGeom prst="rect">
              <a:avLst/>
            </a:prstGeom>
            <a:solidFill>
              <a:schemeClr val="bg1"/>
            </a:solidFill>
            <a:ln>
              <a:noFill/>
            </a:ln>
            <a:effectLst/>
          </p:spPr>
        </p:pic>
        <p:pic>
          <p:nvPicPr>
            <p:cNvPr id="21" name="Picture 12">
              <a:extLst>
                <a:ext uri="{FF2B5EF4-FFF2-40B4-BE49-F238E27FC236}">
                  <a16:creationId xmlns:a16="http://schemas.microsoft.com/office/drawing/2014/main" id="{6C3E4260-B661-4BA8-BED1-A77C6EEAD89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510960" y="5526910"/>
              <a:ext cx="1263467" cy="69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3">
              <a:extLst>
                <a:ext uri="{FF2B5EF4-FFF2-40B4-BE49-F238E27FC236}">
                  <a16:creationId xmlns:a16="http://schemas.microsoft.com/office/drawing/2014/main" id="{CCCA728F-DE4E-47FB-A0B1-C201030F744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051549" y="5515579"/>
              <a:ext cx="664170" cy="71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a:extLst>
                <a:ext uri="{FF2B5EF4-FFF2-40B4-BE49-F238E27FC236}">
                  <a16:creationId xmlns:a16="http://schemas.microsoft.com/office/drawing/2014/main" id="{5BBA6FA4-2DDD-4B3B-8687-FD6A2EBA28A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749653" y="5552390"/>
              <a:ext cx="1306071" cy="63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416758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1E06E04-8690-4FDA-9274-5E1E03A2D25A}"/>
              </a:ext>
            </a:extLst>
          </p:cNvPr>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4" name="내용 개체 틀 3">
            <a:extLst>
              <a:ext uri="{FF2B5EF4-FFF2-40B4-BE49-F238E27FC236}">
                <a16:creationId xmlns:a16="http://schemas.microsoft.com/office/drawing/2014/main" id="{2705539B-5BF8-4BDB-83CB-531552D0D3A2}"/>
              </a:ext>
            </a:extLst>
          </p:cNvPr>
          <p:cNvSpPr>
            <a:spLocks noGrp="1"/>
          </p:cNvSpPr>
          <p:nvPr>
            <p:ph sz="quarter" idx="11"/>
          </p:nvPr>
        </p:nvSpPr>
        <p:spPr>
          <a:xfrm>
            <a:off x="2057400" y="76200"/>
            <a:ext cx="5715000" cy="533400"/>
          </a:xfrm>
        </p:spPr>
        <p:txBody>
          <a:bodyPr/>
          <a:lstStyle/>
          <a:p>
            <a:r>
              <a:rPr lang="en-US" altLang="ko-KR" sz="2800" b="1" dirty="0"/>
              <a:t>Application area: </a:t>
            </a:r>
            <a:br>
              <a:rPr lang="en-US" altLang="ko-KR" sz="2800" b="1" dirty="0"/>
            </a:br>
            <a:r>
              <a:rPr lang="en-US" altLang="ko-KR" sz="2800" b="1" dirty="0"/>
              <a:t>Nowcasting and Typhoon</a:t>
            </a:r>
            <a:endParaRPr lang="ko-KR" altLang="en-US" sz="2800" b="1" dirty="0"/>
          </a:p>
        </p:txBody>
      </p:sp>
      <p:pic>
        <p:nvPicPr>
          <p:cNvPr id="28" name="그림 27">
            <a:extLst>
              <a:ext uri="{FF2B5EF4-FFF2-40B4-BE49-F238E27FC236}">
                <a16:creationId xmlns:a16="http://schemas.microsoft.com/office/drawing/2014/main" id="{E7399646-3ED8-4278-8B92-531774F44849}"/>
              </a:ext>
            </a:extLst>
          </p:cNvPr>
          <p:cNvPicPr>
            <a:picLocks noChangeAspect="1"/>
          </p:cNvPicPr>
          <p:nvPr/>
        </p:nvPicPr>
        <p:blipFill>
          <a:blip r:embed="rId3"/>
          <a:stretch>
            <a:fillRect/>
          </a:stretch>
        </p:blipFill>
        <p:spPr>
          <a:xfrm>
            <a:off x="103244" y="1066800"/>
            <a:ext cx="8937511" cy="5553937"/>
          </a:xfrm>
          <a:prstGeom prst="rect">
            <a:avLst/>
          </a:prstGeom>
        </p:spPr>
      </p:pic>
    </p:spTree>
    <p:extLst>
      <p:ext uri="{BB962C8B-B14F-4D97-AF65-F5344CB8AC3E}">
        <p14:creationId xmlns:p14="http://schemas.microsoft.com/office/powerpoint/2010/main" val="35028028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1BB82B-06D8-4BD8-B7E4-51714743CF2D}"/>
              </a:ext>
            </a:extLst>
          </p:cNvPr>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4" name="내용 개체 틀 3">
            <a:extLst>
              <a:ext uri="{FF2B5EF4-FFF2-40B4-BE49-F238E27FC236}">
                <a16:creationId xmlns:a16="http://schemas.microsoft.com/office/drawing/2014/main" id="{04B5B547-8DAF-4F1B-B8D6-E75A86637701}"/>
              </a:ext>
            </a:extLst>
          </p:cNvPr>
          <p:cNvSpPr>
            <a:spLocks noGrp="1"/>
          </p:cNvSpPr>
          <p:nvPr>
            <p:ph sz="quarter" idx="11"/>
          </p:nvPr>
        </p:nvSpPr>
        <p:spPr>
          <a:xfrm>
            <a:off x="2057400" y="76200"/>
            <a:ext cx="5257800" cy="533400"/>
          </a:xfrm>
        </p:spPr>
        <p:txBody>
          <a:bodyPr/>
          <a:lstStyle/>
          <a:p>
            <a:pPr lvl="0"/>
            <a:r>
              <a:rPr lang="en-US" altLang="ko-KR" sz="2800" b="1" dirty="0">
                <a:solidFill>
                  <a:prstClr val="white"/>
                </a:solidFill>
              </a:rPr>
              <a:t>Application area: </a:t>
            </a:r>
            <a:br>
              <a:rPr lang="en-US" altLang="ko-KR" sz="2800" b="1" dirty="0">
                <a:solidFill>
                  <a:prstClr val="white"/>
                </a:solidFill>
              </a:rPr>
            </a:br>
            <a:r>
              <a:rPr lang="en-US" altLang="ko-KR" sz="2800" b="1" dirty="0">
                <a:solidFill>
                  <a:prstClr val="white"/>
                </a:solidFill>
              </a:rPr>
              <a:t>Dust Height &amp; Dust at Surface</a:t>
            </a:r>
            <a:endParaRPr lang="ko-KR" altLang="en-US" sz="2800" b="1" dirty="0">
              <a:solidFill>
                <a:prstClr val="white"/>
              </a:solidFill>
            </a:endParaRPr>
          </a:p>
          <a:p>
            <a:endParaRPr lang="ko-KR" altLang="en-US" dirty="0"/>
          </a:p>
        </p:txBody>
      </p:sp>
      <p:pic>
        <p:nvPicPr>
          <p:cNvPr id="39" name="그림 38">
            <a:extLst>
              <a:ext uri="{FF2B5EF4-FFF2-40B4-BE49-F238E27FC236}">
                <a16:creationId xmlns:a16="http://schemas.microsoft.com/office/drawing/2014/main" id="{481DBC3C-87FA-4846-A276-A6E9E37A38B3}"/>
              </a:ext>
            </a:extLst>
          </p:cNvPr>
          <p:cNvPicPr>
            <a:picLocks noChangeAspect="1"/>
          </p:cNvPicPr>
          <p:nvPr/>
        </p:nvPicPr>
        <p:blipFill>
          <a:blip r:embed="rId3"/>
          <a:stretch>
            <a:fillRect/>
          </a:stretch>
        </p:blipFill>
        <p:spPr>
          <a:xfrm>
            <a:off x="435506" y="1060215"/>
            <a:ext cx="8161322" cy="5569185"/>
          </a:xfrm>
          <a:prstGeom prst="rect">
            <a:avLst/>
          </a:prstGeom>
        </p:spPr>
      </p:pic>
    </p:spTree>
    <p:extLst>
      <p:ext uri="{BB962C8B-B14F-4D97-AF65-F5344CB8AC3E}">
        <p14:creationId xmlns:p14="http://schemas.microsoft.com/office/powerpoint/2010/main" val="3501350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C8F5613-465F-4B96-80E6-05DF02E43FE9}"/>
              </a:ext>
            </a:extLst>
          </p:cNvPr>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4" name="내용 개체 틀 3">
            <a:extLst>
              <a:ext uri="{FF2B5EF4-FFF2-40B4-BE49-F238E27FC236}">
                <a16:creationId xmlns:a16="http://schemas.microsoft.com/office/drawing/2014/main" id="{6B070626-0874-469B-B1B0-DC9B7E540948}"/>
              </a:ext>
            </a:extLst>
          </p:cNvPr>
          <p:cNvSpPr>
            <a:spLocks noGrp="1"/>
          </p:cNvSpPr>
          <p:nvPr>
            <p:ph sz="quarter" idx="11"/>
          </p:nvPr>
        </p:nvSpPr>
        <p:spPr>
          <a:xfrm>
            <a:off x="2057400" y="76200"/>
            <a:ext cx="4953000" cy="533400"/>
          </a:xfrm>
        </p:spPr>
        <p:txBody>
          <a:bodyPr/>
          <a:lstStyle/>
          <a:p>
            <a:r>
              <a:rPr lang="en-US" altLang="ko-KR" sz="2800" b="1" dirty="0"/>
              <a:t>Application area: </a:t>
            </a:r>
            <a:br>
              <a:rPr lang="en-US" altLang="ko-KR" sz="2800" b="1" dirty="0"/>
            </a:br>
            <a:r>
              <a:rPr lang="en-US" altLang="ko-KR" sz="2800" b="1" dirty="0"/>
              <a:t>Ocean</a:t>
            </a:r>
            <a:endParaRPr lang="ko-KR" altLang="en-US" sz="2800" b="1" dirty="0"/>
          </a:p>
        </p:txBody>
      </p:sp>
      <p:pic>
        <p:nvPicPr>
          <p:cNvPr id="11" name="그림 10">
            <a:extLst>
              <a:ext uri="{FF2B5EF4-FFF2-40B4-BE49-F238E27FC236}">
                <a16:creationId xmlns:a16="http://schemas.microsoft.com/office/drawing/2014/main" id="{885BE456-9AD0-4F16-B915-B4001E18D809}"/>
              </a:ext>
            </a:extLst>
          </p:cNvPr>
          <p:cNvPicPr>
            <a:picLocks noChangeAspect="1"/>
          </p:cNvPicPr>
          <p:nvPr/>
        </p:nvPicPr>
        <p:blipFill>
          <a:blip r:embed="rId3"/>
          <a:stretch>
            <a:fillRect/>
          </a:stretch>
        </p:blipFill>
        <p:spPr>
          <a:xfrm>
            <a:off x="252609" y="1066311"/>
            <a:ext cx="8638781" cy="5639289"/>
          </a:xfrm>
          <a:prstGeom prst="rect">
            <a:avLst/>
          </a:prstGeom>
        </p:spPr>
      </p:pic>
    </p:spTree>
    <p:extLst>
      <p:ext uri="{BB962C8B-B14F-4D97-AF65-F5344CB8AC3E}">
        <p14:creationId xmlns:p14="http://schemas.microsoft.com/office/powerpoint/2010/main" val="1371173202"/>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8936</TotalTime>
  <Words>1511</Words>
  <Application>Microsoft Office PowerPoint</Application>
  <PresentationFormat>화면 슬라이드 쇼(4:3)</PresentationFormat>
  <Paragraphs>168</Paragraphs>
  <Slides>14</Slides>
  <Notes>13</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14</vt:i4>
      </vt:variant>
    </vt:vector>
  </HeadingPairs>
  <TitlesOfParts>
    <vt:vector size="23" baseType="lpstr">
      <vt:lpstr>Avenir Roman</vt:lpstr>
      <vt:lpstr>Arial</vt:lpstr>
      <vt:lpstr>Arial Bold</vt:lpstr>
      <vt:lpstr>Calibri</vt:lpstr>
      <vt:lpstr>Courier New</vt:lpstr>
      <vt:lpstr>Helvetica</vt:lpstr>
      <vt:lpstr>Wingdings</vt:lpstr>
      <vt:lpstr>맑은 고딕</vt:lpstr>
      <vt:lpstr>Default</vt:lpstr>
      <vt:lpstr>KMA Space program:  Current Status and Application Plan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Ryu Geunhyeok</cp:lastModifiedBy>
  <cp:revision>137</cp:revision>
  <dcterms:modified xsi:type="dcterms:W3CDTF">2019-10-09T09:30:30Z</dcterms:modified>
</cp:coreProperties>
</file>