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heme/themeOverride2.xml" ContentType="application/vnd.openxmlformats-officedocument.themeOverride+xml"/>
  <Override PartName="/ppt/charts/colors2.xml" ContentType="application/vnd.ms-office.chartcolor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style4.xml" ContentType="application/vnd.ms-office.chartstyle+xml"/>
  <Override PartName="/ppt/charts/chart4.xml" ContentType="application/vnd.openxmlformats-officedocument.drawingml.chart+xml"/>
  <Override PartName="/ppt/theme/themeOverride4.xml" ContentType="application/vnd.openxmlformats-officedocument.themeOverride+xml"/>
  <Override PartName="/ppt/charts/colors4.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4" r:id="rId2"/>
  </p:sldMasterIdLst>
  <p:notesMasterIdLst>
    <p:notesMasterId r:id="rId13"/>
  </p:notesMasterIdLst>
  <p:sldIdLst>
    <p:sldId id="286" r:id="rId3"/>
    <p:sldId id="272" r:id="rId4"/>
    <p:sldId id="273" r:id="rId5"/>
    <p:sldId id="268" r:id="rId6"/>
    <p:sldId id="282" r:id="rId7"/>
    <p:sldId id="285" r:id="rId8"/>
    <p:sldId id="279" r:id="rId9"/>
    <p:sldId id="277" r:id="rId10"/>
    <p:sldId id="284" r:id="rId11"/>
    <p:sldId id="275"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73" autoAdjust="0"/>
  </p:normalViewPr>
  <p:slideViewPr>
    <p:cSldViewPr snapToGrid="0">
      <p:cViewPr varScale="1">
        <p:scale>
          <a:sx n="127" d="100"/>
          <a:sy n="127" d="100"/>
        </p:scale>
        <p:origin x="247"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7B31-4EBE-8D2A-76539F34EE37}"/>
              </c:ext>
            </c:extLst>
          </c:dPt>
          <c:dPt>
            <c:idx val="1"/>
            <c:bubble3D val="0"/>
            <c:spPr>
              <a:solidFill>
                <a:srgbClr val="92D050"/>
              </a:solidFill>
              <a:ln>
                <a:noFill/>
              </a:ln>
              <a:effectLst/>
            </c:spPr>
            <c:extLst>
              <c:ext xmlns:c16="http://schemas.microsoft.com/office/drawing/2014/chart" uri="{C3380CC4-5D6E-409C-BE32-E72D297353CC}">
                <c16:uniqueId val="{00000003-7B31-4EBE-8D2A-76539F34EE37}"/>
              </c:ext>
            </c:extLst>
          </c:dPt>
          <c:dLbls>
            <c:dLbl>
              <c:idx val="0"/>
              <c:layout/>
              <c:tx>
                <c:rich>
                  <a:bodyPr/>
                  <a:lstStyle/>
                  <a:p>
                    <a:fld id="{B322C9F5-F0CD-4484-8FA9-556234217B49}" type="CELLRANGE">
                      <a:rPr lang="en-US"/>
                      <a:pPr/>
                      <a:t>[CELLRANGE]</a:t>
                    </a:fld>
                    <a:endParaRPr lang="en-AU"/>
                  </a:p>
                </c:rich>
              </c:tx>
              <c:dLblPos val="ctr"/>
              <c:showLegendKey val="1"/>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7B31-4EBE-8D2A-76539F34EE37}"/>
                </c:ext>
              </c:extLst>
            </c:dLbl>
            <c:dLbl>
              <c:idx val="1"/>
              <c:layout/>
              <c:tx>
                <c:rich>
                  <a:bodyPr/>
                  <a:lstStyle/>
                  <a:p>
                    <a:r>
                      <a:rPr lang="en-US" dirty="0" smtClean="0"/>
                      <a:t>20</a:t>
                    </a:r>
                    <a:endParaRPr lang="en-US" dirty="0"/>
                  </a:p>
                </c:rich>
              </c:tx>
              <c:dLblPos val="ctr"/>
              <c:showLegendKey val="1"/>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B31-4EBE-8D2A-76539F34EE37}"/>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16</c:v>
                </c:pt>
                <c:pt idx="1">
                  <c:v>36</c:v>
                </c:pt>
              </c:numCache>
            </c:numRef>
          </c:val>
          <c:extLst>
            <c:ext xmlns:c15="http://schemas.microsoft.com/office/drawing/2012/chart" uri="{02D57815-91ED-43cb-92C2-25804820EDAC}">
              <c15:datalabelsRange>
                <c15:f>Sheet1!$A$2:$B$2</c15:f>
                <c15:dlblRangeCache>
                  <c:ptCount val="2"/>
                  <c:pt idx="0">
                    <c:v>16</c:v>
                  </c:pt>
                  <c:pt idx="1">
                    <c:v>36</c:v>
                  </c:pt>
                </c15:dlblRangeCache>
              </c15:datalabelsRange>
            </c:ext>
            <c:ext xmlns:c16="http://schemas.microsoft.com/office/drawing/2014/chart" uri="{C3380CC4-5D6E-409C-BE32-E72D297353CC}">
              <c16:uniqueId val="{00000004-7B31-4EBE-8D2A-76539F34EE37}"/>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2498-4D9B-BCF4-CC4BECD0EA20}"/>
              </c:ext>
            </c:extLst>
          </c:dPt>
          <c:dPt>
            <c:idx val="1"/>
            <c:bubble3D val="0"/>
            <c:spPr>
              <a:solidFill>
                <a:srgbClr val="92D050"/>
              </a:solidFill>
              <a:ln>
                <a:noFill/>
              </a:ln>
              <a:effectLst/>
            </c:spPr>
            <c:extLst>
              <c:ext xmlns:c16="http://schemas.microsoft.com/office/drawing/2014/chart" uri="{C3380CC4-5D6E-409C-BE32-E72D297353CC}">
                <c16:uniqueId val="{00000003-2498-4D9B-BCF4-CC4BECD0EA20}"/>
              </c:ext>
            </c:extLst>
          </c:dPt>
          <c:dLbls>
            <c:dLbl>
              <c:idx val="0"/>
              <c:layout/>
              <c:tx>
                <c:rich>
                  <a:bodyPr/>
                  <a:lstStyle/>
                  <a:p>
                    <a:r>
                      <a:rPr lang="en-US" dirty="0" smtClean="0"/>
                      <a:t>16</a:t>
                    </a:r>
                    <a:endParaRPr lang="en-US" dirty="0"/>
                  </a:p>
                </c:rich>
              </c:tx>
              <c:dLblPos val="ctr"/>
              <c:showLegendKey val="1"/>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498-4D9B-BCF4-CC4BECD0EA20}"/>
                </c:ext>
              </c:extLst>
            </c:dLbl>
            <c:dLbl>
              <c:idx val="1"/>
              <c:layout/>
              <c:tx>
                <c:rich>
                  <a:bodyPr/>
                  <a:lstStyle/>
                  <a:p>
                    <a:r>
                      <a:rPr lang="en-US" dirty="0" smtClean="0"/>
                      <a:t>20</a:t>
                    </a:r>
                    <a:endParaRPr lang="en-US" dirty="0"/>
                  </a:p>
                </c:rich>
              </c:tx>
              <c:dLblPos val="ctr"/>
              <c:showLegendKey val="1"/>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498-4D9B-BCF4-CC4BECD0EA20}"/>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17</c:v>
                </c:pt>
                <c:pt idx="1">
                  <c:v>37</c:v>
                </c:pt>
              </c:numCache>
            </c:numRef>
          </c:val>
          <c:extLst>
            <c:ext xmlns:c16="http://schemas.microsoft.com/office/drawing/2014/chart" uri="{C3380CC4-5D6E-409C-BE32-E72D297353CC}">
              <c16:uniqueId val="{00000004-2498-4D9B-BCF4-CC4BECD0EA20}"/>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EFC1-413C-BA7F-F004EF5A933F}"/>
              </c:ext>
            </c:extLst>
          </c:dPt>
          <c:dPt>
            <c:idx val="1"/>
            <c:bubble3D val="0"/>
            <c:spPr>
              <a:solidFill>
                <a:srgbClr val="92D050"/>
              </a:solidFill>
              <a:ln>
                <a:noFill/>
              </a:ln>
              <a:effectLst/>
            </c:spPr>
            <c:extLst>
              <c:ext xmlns:c16="http://schemas.microsoft.com/office/drawing/2014/chart" uri="{C3380CC4-5D6E-409C-BE32-E72D297353CC}">
                <c16:uniqueId val="{00000003-EFC1-413C-BA7F-F004EF5A933F}"/>
              </c:ext>
            </c:extLst>
          </c:dPt>
          <c:dLbls>
            <c:dLbl>
              <c:idx val="0"/>
              <c:layout/>
              <c:tx>
                <c:rich>
                  <a:bodyPr/>
                  <a:lstStyle/>
                  <a:p>
                    <a:fld id="{D6F4BC82-0075-44C0-A098-907918BD3D74}" type="CELLRANGE">
                      <a:rPr lang="en-US"/>
                      <a:pPr/>
                      <a:t>[CELLRANGE]</a:t>
                    </a:fld>
                    <a:endParaRPr lang="en-AU"/>
                  </a:p>
                </c:rich>
              </c:tx>
              <c:dLblPos val="bestFit"/>
              <c:showLegendKey val="1"/>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EFC1-413C-BA7F-F004EF5A933F}"/>
                </c:ext>
              </c:extLst>
            </c:dLbl>
            <c:dLbl>
              <c:idx val="1"/>
              <c:layout/>
              <c:tx>
                <c:rich>
                  <a:bodyPr/>
                  <a:lstStyle/>
                  <a:p>
                    <a:r>
                      <a:rPr lang="en-US" dirty="0" smtClean="0"/>
                      <a:t>18</a:t>
                    </a:r>
                    <a:endParaRPr lang="en-US" dirty="0"/>
                  </a:p>
                </c:rich>
              </c:tx>
              <c:dLblPos val="ctr"/>
              <c:showLegendKey val="1"/>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FC1-413C-BA7F-F004EF5A933F}"/>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3</c:v>
                </c:pt>
                <c:pt idx="1">
                  <c:v>18</c:v>
                </c:pt>
              </c:numCache>
            </c:numRef>
          </c:val>
          <c:extLst>
            <c:ext xmlns:c15="http://schemas.microsoft.com/office/drawing/2012/chart" uri="{02D57815-91ED-43cb-92C2-25804820EDAC}">
              <c15:datalabelsRange>
                <c15:f>Sheet1!$A$2:$B$2</c15:f>
                <c15:dlblRangeCache>
                  <c:ptCount val="2"/>
                  <c:pt idx="0">
                    <c:v>3</c:v>
                  </c:pt>
                  <c:pt idx="1">
                    <c:v>18</c:v>
                  </c:pt>
                </c15:dlblRangeCache>
              </c15:datalabelsRange>
            </c:ext>
            <c:ext xmlns:c16="http://schemas.microsoft.com/office/drawing/2014/chart" uri="{C3380CC4-5D6E-409C-BE32-E72D297353CC}">
              <c16:uniqueId val="{00000004-EFC1-413C-BA7F-F004EF5A933F}"/>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5F2B-4BAC-A59D-8DFB15420D43}"/>
              </c:ext>
            </c:extLst>
          </c:dPt>
          <c:dPt>
            <c:idx val="1"/>
            <c:bubble3D val="0"/>
            <c:spPr>
              <a:solidFill>
                <a:srgbClr val="92D050"/>
              </a:solidFill>
              <a:ln>
                <a:noFill/>
              </a:ln>
              <a:effectLst/>
            </c:spPr>
            <c:extLst>
              <c:ext xmlns:c16="http://schemas.microsoft.com/office/drawing/2014/chart" uri="{C3380CC4-5D6E-409C-BE32-E72D297353CC}">
                <c16:uniqueId val="{00000003-5F2B-4BAC-A59D-8DFB15420D43}"/>
              </c:ext>
            </c:extLst>
          </c:dPt>
          <c:dLbls>
            <c:dLbl>
              <c:idx val="0"/>
              <c:layout>
                <c:manualLayout>
                  <c:x val="-0.16115089751229134"/>
                  <c:y val="0.11228658171648694"/>
                </c:manualLayout>
              </c:layout>
              <c:tx>
                <c:rich>
                  <a:bodyPr/>
                  <a:lstStyle/>
                  <a:p>
                    <a:r>
                      <a:rPr lang="en-US" dirty="0" smtClean="0"/>
                      <a:t>2</a:t>
                    </a:r>
                    <a:endParaRPr lang="en-US" dirty="0"/>
                  </a:p>
                </c:rich>
              </c:tx>
              <c:dLblPos val="bestFit"/>
              <c:showLegendKey val="1"/>
              <c:showVal val="0"/>
              <c:showCatName val="0"/>
              <c:showSerName val="0"/>
              <c:showPercent val="0"/>
              <c:showBubbleSize val="0"/>
              <c:extLst>
                <c:ext xmlns:c15="http://schemas.microsoft.com/office/drawing/2012/chart" uri="{CE6537A1-D6FC-4f65-9D91-7224C49458BB}">
                  <c15:layout>
                    <c:manualLayout>
                      <c:w val="8.0381002919016897E-2"/>
                      <c:h val="0.12195991164020588"/>
                    </c:manualLayout>
                  </c15:layout>
                </c:ext>
                <c:ext xmlns:c16="http://schemas.microsoft.com/office/drawing/2014/chart" uri="{C3380CC4-5D6E-409C-BE32-E72D297353CC}">
                  <c16:uniqueId val="{00000001-5F2B-4BAC-A59D-8DFB15420D43}"/>
                </c:ext>
              </c:extLst>
            </c:dLbl>
            <c:dLbl>
              <c:idx val="1"/>
              <c:layout/>
              <c:tx>
                <c:rich>
                  <a:bodyPr/>
                  <a:lstStyle/>
                  <a:p>
                    <a:r>
                      <a:rPr lang="en-US" dirty="0" smtClean="0"/>
                      <a:t>19</a:t>
                    </a:r>
                    <a:endParaRPr lang="en-US" dirty="0"/>
                  </a:p>
                </c:rich>
              </c:tx>
              <c:dLblPos val="ctr"/>
              <c:showLegendKey val="1"/>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F2B-4BAC-A59D-8DFB15420D43}"/>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2</c:v>
                </c:pt>
                <c:pt idx="1">
                  <c:v>19</c:v>
                </c:pt>
              </c:numCache>
            </c:numRef>
          </c:val>
          <c:extLst>
            <c:ext xmlns:c16="http://schemas.microsoft.com/office/drawing/2014/chart" uri="{C3380CC4-5D6E-409C-BE32-E72D297353CC}">
              <c16:uniqueId val="{00000004-5F2B-4BAC-A59D-8DFB15420D43}"/>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a:t>
            </a:fld>
            <a:endParaRPr/>
          </a:p>
        </p:txBody>
      </p:sp>
    </p:spTree>
    <p:extLst>
      <p:ext uri="{BB962C8B-B14F-4D97-AF65-F5344CB8AC3E}">
        <p14:creationId xmlns:p14="http://schemas.microsoft.com/office/powerpoint/2010/main" val="35159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slide provided by ASA</a:t>
            </a:r>
            <a:endParaRPr dirty="0"/>
          </a:p>
        </p:txBody>
      </p:sp>
      <p:sp>
        <p:nvSpPr>
          <p:cNvPr id="162" name="Google Shape;16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21cbe777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21cbe777c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slide provided by ASA</a:t>
            </a:r>
            <a:endParaRPr dirty="0"/>
          </a:p>
          <a:p>
            <a:pPr marL="0" lvl="0" indent="0" algn="l" rtl="0">
              <a:spcBef>
                <a:spcPts val="0"/>
              </a:spcBef>
              <a:spcAft>
                <a:spcPts val="0"/>
              </a:spcAft>
              <a:buNone/>
            </a:pPr>
            <a:endParaRPr dirty="0"/>
          </a:p>
        </p:txBody>
      </p:sp>
      <p:sp>
        <p:nvSpPr>
          <p:cNvPr id="173" name="Google Shape;173;g621cbe777c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2019 marks the 40th anniversary of Australia’s participation in the USGS Landsat program. Geoscience Australia’s Alice Springs satellite ground station hosts two 9-metre antennas, a 2.4-metre antenna, and associated infrastructure. The satellite ground station is one of three forming a global Landsat satellite ground station network and has been in operation since 1979. In November the Landsat Ground Station Operators Working Group meeting will be held in Alice Springs and will include an event to mark the 40th anniversary of GA’s collaboration with the USGS Landsat program.</a:t>
            </a:r>
          </a:p>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In addition to the primary antenna being painted in 2016 with artwork based on a painting by an Aboriginal Australian artist, the secondary antenna has recently been painted with artwork based on a traditional Native American quilt gifted to GA by the USGS. This artwork will be formally commissioned at the ground station in November during the 40</a:t>
            </a:r>
            <a:r>
              <a:rPr lang="en-AU" sz="1200" b="0" i="0" u="none" strike="noStrike" cap="none" baseline="30000" dirty="0" smtClean="0">
                <a:solidFill>
                  <a:schemeClr val="dk1"/>
                </a:solidFill>
                <a:effectLst/>
                <a:latin typeface="Calibri"/>
                <a:ea typeface="Calibri"/>
                <a:cs typeface="Calibri"/>
                <a:sym typeface="Calibri"/>
              </a:rPr>
              <a:t>th</a:t>
            </a:r>
            <a:r>
              <a:rPr lang="en-AU" sz="1200" b="0" i="0" u="none" strike="noStrike" cap="none" dirty="0" smtClean="0">
                <a:solidFill>
                  <a:schemeClr val="dk1"/>
                </a:solidFill>
                <a:effectLst/>
                <a:latin typeface="Calibri"/>
                <a:ea typeface="Calibri"/>
                <a:cs typeface="Calibri"/>
                <a:sym typeface="Calibri"/>
              </a:rPr>
              <a:t> anniversary event.</a:t>
            </a:r>
          </a:p>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Working towards LGN certification of the secondary antenna.</a:t>
            </a:r>
          </a:p>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Preparation for acquisition of Landsat 9 is on-going with Level 5 testing now complete.</a:t>
            </a:r>
          </a:p>
          <a:p>
            <a:pPr marL="0" lvl="0" indent="0" algn="l" rtl="0">
              <a:spcBef>
                <a:spcPts val="0"/>
              </a:spcBef>
              <a:spcAft>
                <a:spcPts val="0"/>
              </a:spcAft>
              <a:buNone/>
            </a:pPr>
            <a:endParaRPr dirty="0"/>
          </a:p>
        </p:txBody>
      </p:sp>
      <p:sp>
        <p:nvSpPr>
          <p:cNvPr id="129" name="Google Shape;1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5</a:t>
            </a:fld>
            <a:endParaRPr lang="en-AU"/>
          </a:p>
        </p:txBody>
      </p:sp>
    </p:spTree>
    <p:extLst>
      <p:ext uri="{BB962C8B-B14F-4D97-AF65-F5344CB8AC3E}">
        <p14:creationId xmlns:p14="http://schemas.microsoft.com/office/powerpoint/2010/main" val="304952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Scientific &amp; technical expertise with a long history of supporting international missions across different sensor technologies;</a:t>
            </a:r>
          </a:p>
          <a:p>
            <a:r>
              <a:rPr lang="en-AU" dirty="0" smtClean="0"/>
              <a:t>Easily accessible, sustained, often multiple validation measurements at well characterised, instrumented sites across unique &amp; diverse landscapes build by experienced &amp; large user community across a range of applications;</a:t>
            </a:r>
          </a:p>
          <a:p>
            <a:r>
              <a:rPr lang="en-AU" dirty="0" smtClean="0"/>
              <a:t>Favourable climatic &amp; environmental conditions </a:t>
            </a:r>
            <a:r>
              <a:rPr lang="en-AU" dirty="0" err="1" smtClean="0"/>
              <a:t>ie</a:t>
            </a:r>
            <a:r>
              <a:rPr lang="en-AU" dirty="0" smtClean="0"/>
              <a:t>. away from urban, clear skies, large uniform areas, etc. </a:t>
            </a:r>
          </a:p>
          <a:p>
            <a:r>
              <a:rPr lang="en-AU" dirty="0" smtClean="0"/>
              <a:t>Southern hemisphere location advantages for northern hemisphere winter launches </a:t>
            </a:r>
            <a:r>
              <a:rPr lang="en-AU" dirty="0" err="1" smtClean="0"/>
              <a:t>eg</a:t>
            </a:r>
            <a:r>
              <a:rPr lang="en-AU" dirty="0" smtClean="0"/>
              <a:t>. EO1 Hyperion;  </a:t>
            </a:r>
          </a:p>
          <a:p>
            <a:endParaRPr lang="en-AU"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AU" sz="1200" b="0" i="0" u="none" strike="noStrike" cap="none" smtClean="0">
                <a:solidFill>
                  <a:schemeClr val="dk1"/>
                </a:solidFill>
                <a:latin typeface="Calibri"/>
                <a:ea typeface="Calibri"/>
                <a:cs typeface="Calibri"/>
                <a:sym typeface="Calibri"/>
              </a:rPr>
              <a:t>6</a:t>
            </a:fld>
            <a:endParaRPr lang="en-A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57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579057" y="693"/>
            <a:ext cx="2011743" cy="5143500"/>
          </a:xfrm>
          <a:prstGeom prst="rect">
            <a:avLst/>
          </a:prstGeom>
          <a:noFill/>
          <a:ln>
            <a:noFill/>
          </a:ln>
        </p:spPr>
      </p:pic>
      <p:pic>
        <p:nvPicPr>
          <p:cNvPr id="16" name="Google Shape;16;p2"/>
          <p:cNvPicPr preferRelativeResize="0"/>
          <p:nvPr/>
        </p:nvPicPr>
        <p:blipFill rotWithShape="1">
          <a:blip r:embed="rId2">
            <a:alphaModFix/>
          </a:blip>
          <a:srcRect/>
          <a:stretch/>
        </p:blipFill>
        <p:spPr>
          <a:xfrm>
            <a:off x="0" y="0"/>
            <a:ext cx="2011743" cy="5143500"/>
          </a:xfrm>
          <a:prstGeom prst="rect">
            <a:avLst/>
          </a:prstGeom>
          <a:noFill/>
          <a:ln>
            <a:noFill/>
          </a:ln>
        </p:spPr>
      </p:pic>
      <p:pic>
        <p:nvPicPr>
          <p:cNvPr id="17" name="Google Shape;17;p2"/>
          <p:cNvPicPr preferRelativeResize="0"/>
          <p:nvPr/>
        </p:nvPicPr>
        <p:blipFill rotWithShape="1">
          <a:blip r:embed="rId3">
            <a:alphaModFix/>
          </a:blip>
          <a:srcRect/>
          <a:stretch/>
        </p:blipFill>
        <p:spPr>
          <a:xfrm>
            <a:off x="2299716" y="0"/>
            <a:ext cx="6858000" cy="5143500"/>
          </a:xfrm>
          <a:prstGeom prst="rect">
            <a:avLst/>
          </a:prstGeom>
          <a:noFill/>
          <a:ln>
            <a:noFill/>
          </a:ln>
        </p:spPr>
      </p:pic>
      <p:sp>
        <p:nvSpPr>
          <p:cNvPr id="18" name="Google Shape;18;p2"/>
          <p:cNvSpPr txBox="1">
            <a:spLocks noGrp="1"/>
          </p:cNvSpPr>
          <p:nvPr>
            <p:ph type="ctrTitle"/>
          </p:nvPr>
        </p:nvSpPr>
        <p:spPr>
          <a:xfrm>
            <a:off x="493009" y="1601258"/>
            <a:ext cx="8499737" cy="8459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600"/>
              <a:buFont typeface="Helvetica Neue"/>
              <a:buNone/>
              <a:defRPr sz="36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493009" y="2729257"/>
            <a:ext cx="6086546" cy="2241504"/>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Clr>
                <a:srgbClr val="FFFFFF"/>
              </a:buClr>
              <a:buSzPts val="2400"/>
              <a:buNone/>
              <a:defRPr sz="2400">
                <a:solidFill>
                  <a:srgbClr val="FFFFFF"/>
                </a:solidFill>
                <a:latin typeface="Helvetica Neue"/>
                <a:ea typeface="Helvetica Neue"/>
                <a:cs typeface="Helvetica Neue"/>
                <a:sym typeface="Helvetica Neue"/>
              </a:defRPr>
            </a:lvl1pPr>
            <a:lvl2pPr lvl="1" algn="ctr">
              <a:spcBef>
                <a:spcPts val="400"/>
              </a:spcBef>
              <a:spcAft>
                <a:spcPts val="0"/>
              </a:spcAft>
              <a:buClr>
                <a:srgbClr val="888888"/>
              </a:buClr>
              <a:buSzPts val="20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0" name="Google Shape;20;p2"/>
          <p:cNvPicPr preferRelativeResize="0"/>
          <p:nvPr/>
        </p:nvPicPr>
        <p:blipFill rotWithShape="1">
          <a:blip r:embed="rId4">
            <a:alphaModFix/>
          </a:blip>
          <a:srcRect/>
          <a:stretch/>
        </p:blipFill>
        <p:spPr>
          <a:xfrm>
            <a:off x="493009" y="234785"/>
            <a:ext cx="2507906" cy="993132"/>
          </a:xfrm>
          <a:prstGeom prst="rect">
            <a:avLst/>
          </a:prstGeom>
          <a:noFill/>
          <a:ln>
            <a:noFill/>
          </a:ln>
        </p:spPr>
      </p:pic>
      <p:sp>
        <p:nvSpPr>
          <p:cNvPr id="21" name="Google Shape;21;p2"/>
          <p:cNvSpPr txBox="1"/>
          <p:nvPr/>
        </p:nvSpPr>
        <p:spPr>
          <a:xfrm>
            <a:off x="493009" y="1264014"/>
            <a:ext cx="2806211"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AU" sz="1050" b="1" i="0" u="none" strike="noStrike" cap="none">
                <a:solidFill>
                  <a:schemeClr val="lt1"/>
                </a:solidFill>
                <a:latin typeface="Calibri"/>
                <a:ea typeface="Calibri"/>
                <a:cs typeface="Calibri"/>
                <a:sym typeface="Calibri"/>
              </a:rPr>
              <a:t>Committee on Earth Observation Satellites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body" idx="1"/>
          </p:nvPr>
        </p:nvSpPr>
        <p:spPr>
          <a:xfrm>
            <a:off x="96253" y="1200151"/>
            <a:ext cx="8958370" cy="365373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2569"/>
              </a:buClr>
              <a:buSzPts val="1800"/>
              <a:buChar char="•"/>
              <a:defRPr/>
            </a:lvl1pPr>
            <a:lvl2pPr marL="914400" lvl="1" indent="-342900" algn="l">
              <a:spcBef>
                <a:spcPts val="360"/>
              </a:spcBef>
              <a:spcAft>
                <a:spcPts val="0"/>
              </a:spcAft>
              <a:buClr>
                <a:srgbClr val="002569"/>
              </a:buClr>
              <a:buSzPts val="1800"/>
              <a:buChar char="–"/>
              <a:defRPr/>
            </a:lvl2pPr>
            <a:lvl3pPr marL="1371600" lvl="2" indent="-342900" algn="l">
              <a:spcBef>
                <a:spcPts val="360"/>
              </a:spcBef>
              <a:spcAft>
                <a:spcPts val="0"/>
              </a:spcAft>
              <a:buClr>
                <a:srgbClr val="002569"/>
              </a:buClr>
              <a:buSzPts val="1800"/>
              <a:buChar char="•"/>
              <a:defRPr/>
            </a:lvl3pPr>
            <a:lvl4pPr marL="1828800" lvl="3" indent="-342900" algn="l">
              <a:spcBef>
                <a:spcPts val="360"/>
              </a:spcBef>
              <a:spcAft>
                <a:spcPts val="0"/>
              </a:spcAft>
              <a:buClr>
                <a:srgbClr val="002569"/>
              </a:buClr>
              <a:buSzPts val="1800"/>
              <a:buChar char="–"/>
              <a:defRPr/>
            </a:lvl4pPr>
            <a:lvl5pPr marL="2286000" lvl="4" indent="-342900" algn="l">
              <a:spcBef>
                <a:spcPts val="360"/>
              </a:spcBef>
              <a:spcAft>
                <a:spcPts val="0"/>
              </a:spcAft>
              <a:buClr>
                <a:srgbClr val="00256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title"/>
          </p:nvPr>
        </p:nvSpPr>
        <p:spPr>
          <a:xfrm>
            <a:off x="1780674" y="122549"/>
            <a:ext cx="5864535"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9FA9E7F-9FEA-42CA-841A-D4F93C816EDF}" type="datetime1">
              <a:rPr lang="en-US" smtClean="0"/>
              <a:t>10/15/2019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dirty="0"/>
          </a:p>
        </p:txBody>
      </p:sp>
    </p:spTree>
    <p:extLst>
      <p:ext uri="{BB962C8B-B14F-4D97-AF65-F5344CB8AC3E}">
        <p14:creationId xmlns:p14="http://schemas.microsoft.com/office/powerpoint/2010/main" val="8889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86CB4B4D-7CA3-9044-876B-883B54F8677D}" type="slidenum">
              <a:rPr lang="en-US" smtClean="0">
                <a:solidFill>
                  <a:srgbClr val="002569"/>
                </a:solidFill>
              </a:rPr>
              <a:pPr defTabSz="342900"/>
              <a:t>‹#›</a:t>
            </a:fld>
            <a:endParaRPr lang="en-US">
              <a:solidFill>
                <a:srgbClr val="002569"/>
              </a:solidFill>
            </a:endParaRPr>
          </a:p>
        </p:txBody>
      </p:sp>
      <p:sp>
        <p:nvSpPr>
          <p:cNvPr id="4" name="Title 1"/>
          <p:cNvSpPr>
            <a:spLocks noGrp="1"/>
          </p:cNvSpPr>
          <p:nvPr>
            <p:ph type="title"/>
          </p:nvPr>
        </p:nvSpPr>
        <p:spPr>
          <a:xfrm>
            <a:off x="1802675" y="114300"/>
            <a:ext cx="5799908" cy="742950"/>
          </a:xfrm>
          <a:prstGeom prst="rect">
            <a:avLst/>
          </a:prstGeom>
        </p:spPr>
        <p:txBody>
          <a:bodyPr anchor="ctr"/>
          <a:lstStyle>
            <a:lvl1pPr algn="l">
              <a:defRPr sz="2100">
                <a:latin typeface="+mj-lt"/>
              </a:defRPr>
            </a:lvl1pPr>
          </a:lstStyle>
          <a:p>
            <a:r>
              <a:rPr kumimoji="0" lang="en-US" dirty="0"/>
              <a:t>Click to edit Master title style</a:t>
            </a:r>
          </a:p>
        </p:txBody>
      </p:sp>
    </p:spTree>
    <p:extLst>
      <p:ext uri="{BB962C8B-B14F-4D97-AF65-F5344CB8AC3E}">
        <p14:creationId xmlns:p14="http://schemas.microsoft.com/office/powerpoint/2010/main" val="221732440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4972052"/>
            <a:ext cx="304800" cy="140464"/>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825" i="1" smtClean="0">
                <a:solidFill>
                  <a:schemeClr val="tx2"/>
                </a:solidFill>
                <a:latin typeface="+mj-lt"/>
                <a:ea typeface="+mj-ea"/>
                <a:cs typeface="Proxima Nova Regular"/>
              </a:defRPr>
            </a:lvl1pPr>
          </a:lstStyle>
          <a:p>
            <a:pPr defTabSz="685800"/>
            <a:fld id="{86CB4B4D-7CA3-9044-876B-883B54F8677D}" type="slidenum">
              <a:rPr lang="en-US" smtClean="0">
                <a:solidFill>
                  <a:srgbClr val="1F497D"/>
                </a:solidFill>
              </a:rPr>
              <a:pPr defTabSz="685800"/>
              <a:t>‹#›</a:t>
            </a:fld>
            <a:endParaRPr lang="en-US" dirty="0">
              <a:solidFill>
                <a:srgbClr val="1F497D"/>
              </a:solidFill>
            </a:endParaRPr>
          </a:p>
        </p:txBody>
      </p:sp>
      <p:sp>
        <p:nvSpPr>
          <p:cNvPr id="3" name="Content Placeholder 2"/>
          <p:cNvSpPr>
            <a:spLocks noGrp="1"/>
          </p:cNvSpPr>
          <p:nvPr>
            <p:ph sz="quarter" idx="10"/>
          </p:nvPr>
        </p:nvSpPr>
        <p:spPr>
          <a:xfrm>
            <a:off x="124691" y="1052080"/>
            <a:ext cx="8884227" cy="3826451"/>
          </a:xfrm>
          <a:prstGeom prst="rect">
            <a:avLst/>
          </a:prstGeom>
        </p:spPr>
        <p:txBody>
          <a:bodyPr/>
          <a:lstStyle>
            <a:lvl1pPr>
              <a:defRPr sz="1500">
                <a:latin typeface="+mj-lt"/>
                <a:cs typeface="Arial" panose="020B0604020202020204" pitchFamily="34" charset="0"/>
              </a:defRPr>
            </a:lvl1pPr>
            <a:lvl2pPr marL="576695" indent="-233795">
              <a:buFont typeface="Courier New" panose="02070309020205020404" pitchFamily="49" charset="0"/>
              <a:buChar char="o"/>
              <a:defRPr sz="1500">
                <a:latin typeface="+mj-lt"/>
                <a:cs typeface="Arial" panose="020B0604020202020204" pitchFamily="34" charset="0"/>
              </a:defRPr>
            </a:lvl2pPr>
            <a:lvl3pPr marL="891539" indent="-205739">
              <a:buFont typeface="Wingdings" panose="05000000000000000000" pitchFamily="2" charset="2"/>
              <a:buChar char="§"/>
              <a:defRPr sz="1500">
                <a:latin typeface="+mj-lt"/>
                <a:cs typeface="Arial" panose="020B0604020202020204" pitchFamily="34" charset="0"/>
              </a:defRPr>
            </a:lvl3pPr>
            <a:lvl4pPr>
              <a:defRPr sz="1500">
                <a:latin typeface="+mj-lt"/>
                <a:cs typeface="Arial" panose="020B0604020202020204" pitchFamily="34" charset="0"/>
              </a:defRPr>
            </a:lvl4pPr>
            <a:lvl5pPr>
              <a:defRPr sz="15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228600"/>
            <a:ext cx="4953000" cy="40005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Tree>
    <p:extLst>
      <p:ext uri="{BB962C8B-B14F-4D97-AF65-F5344CB8AC3E}">
        <p14:creationId xmlns:p14="http://schemas.microsoft.com/office/powerpoint/2010/main" val="327229790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5">
            <a:alphaModFix/>
          </a:blip>
          <a:srcRect/>
          <a:stretch/>
        </p:blipFill>
        <p:spPr>
          <a:xfrm>
            <a:off x="2988521" y="1"/>
            <a:ext cx="6155478" cy="1097089"/>
          </a:xfrm>
          <a:prstGeom prst="rect">
            <a:avLst/>
          </a:prstGeom>
          <a:noFill/>
          <a:ln>
            <a:noFill/>
          </a:ln>
        </p:spPr>
      </p:pic>
      <p:pic>
        <p:nvPicPr>
          <p:cNvPr id="11" name="Google Shape;11;p1"/>
          <p:cNvPicPr preferRelativeResize="0"/>
          <p:nvPr/>
        </p:nvPicPr>
        <p:blipFill rotWithShape="1">
          <a:blip r:embed="rId6">
            <a:alphaModFix/>
          </a:blip>
          <a:srcRect/>
          <a:stretch/>
        </p:blipFill>
        <p:spPr>
          <a:xfrm>
            <a:off x="1" y="1"/>
            <a:ext cx="6155483" cy="1097089"/>
          </a:xfrm>
          <a:prstGeom prst="rect">
            <a:avLst/>
          </a:prstGeom>
          <a:noFill/>
          <a:ln>
            <a:noFill/>
          </a:ln>
        </p:spPr>
      </p:pic>
      <p:sp>
        <p:nvSpPr>
          <p:cNvPr id="12" name="Google Shape;12;p1"/>
          <p:cNvSpPr txBox="1">
            <a:spLocks noGrp="1"/>
          </p:cNvSpPr>
          <p:nvPr>
            <p:ph type="title"/>
          </p:nvPr>
        </p:nvSpPr>
        <p:spPr>
          <a:xfrm>
            <a:off x="1780674" y="122549"/>
            <a:ext cx="5864535"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400"/>
              <a:buFont typeface="Helvetica Neue"/>
              <a:buNone/>
              <a:defRPr sz="2400" b="1" i="0" u="none" strike="noStrike" cap="none">
                <a:solidFill>
                  <a:srgbClr val="FFFFF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96253" y="1200151"/>
            <a:ext cx="8958370" cy="365373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002569"/>
              </a:buClr>
              <a:buSzPts val="2400"/>
              <a:buFont typeface="Arial"/>
              <a:buChar char="•"/>
              <a:defRPr sz="2400" b="1" i="0" u="none" strike="noStrike" cap="none">
                <a:solidFill>
                  <a:srgbClr val="002569"/>
                </a:solidFill>
                <a:latin typeface="Calibri"/>
                <a:ea typeface="Calibri"/>
                <a:cs typeface="Calibri"/>
                <a:sym typeface="Calibri"/>
              </a:defRPr>
            </a:lvl1pPr>
            <a:lvl2pPr marL="914400" marR="0" lvl="1" indent="-355600" algn="l" rtl="0">
              <a:spcBef>
                <a:spcPts val="400"/>
              </a:spcBef>
              <a:spcAft>
                <a:spcPts val="0"/>
              </a:spcAft>
              <a:buClr>
                <a:srgbClr val="002569"/>
              </a:buClr>
              <a:buSzPts val="2000"/>
              <a:buFont typeface="Arial"/>
              <a:buChar char="–"/>
              <a:defRPr sz="2000" b="0" i="0" u="none" strike="noStrike" cap="none">
                <a:solidFill>
                  <a:srgbClr val="002569"/>
                </a:solidFill>
                <a:latin typeface="Calibri"/>
                <a:ea typeface="Calibri"/>
                <a:cs typeface="Calibri"/>
                <a:sym typeface="Calibri"/>
              </a:defRPr>
            </a:lvl2pPr>
            <a:lvl3pPr marL="1371600" marR="0" lvl="2" indent="-342900" algn="l" rtl="0">
              <a:spcBef>
                <a:spcPts val="36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828800" marR="0" lvl="3" indent="-330200" algn="l" rtl="0">
              <a:spcBef>
                <a:spcPts val="320"/>
              </a:spcBef>
              <a:spcAft>
                <a:spcPts val="0"/>
              </a:spcAft>
              <a:buClr>
                <a:srgbClr val="002569"/>
              </a:buClr>
              <a:buSzPts val="1600"/>
              <a:buFont typeface="Arial"/>
              <a:buChar char="–"/>
              <a:defRPr sz="1600" b="0" i="0" u="none" strike="noStrike" cap="none">
                <a:solidFill>
                  <a:srgbClr val="002569"/>
                </a:solidFill>
                <a:latin typeface="Calibri"/>
                <a:ea typeface="Calibri"/>
                <a:cs typeface="Calibri"/>
                <a:sym typeface="Calibri"/>
              </a:defRPr>
            </a:lvl4pPr>
            <a:lvl5pPr marL="2286000" marR="0" lvl="4" indent="-330200" algn="l" rtl="0">
              <a:spcBef>
                <a:spcPts val="320"/>
              </a:spcBef>
              <a:spcAft>
                <a:spcPts val="0"/>
              </a:spcAft>
              <a:buClr>
                <a:srgbClr val="002569"/>
              </a:buClr>
              <a:buSzPts val="1600"/>
              <a:buFont typeface="Arial"/>
              <a:buChar char="»"/>
              <a:defRPr sz="1600" b="0" i="0" u="none" strike="noStrike" cap="none">
                <a:solidFill>
                  <a:srgbClr val="00256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4910139"/>
            <a:ext cx="1905000" cy="300082"/>
          </a:xfrm>
          <a:prstGeom prst="rect">
            <a:avLst/>
          </a:prstGeom>
          <a:ln w="12700">
            <a:miter lim="400000"/>
          </a:ln>
        </p:spPr>
        <p:txBody>
          <a:bodyPr lIns="45719" rIns="45719">
            <a:spAutoFit/>
          </a:bodyPr>
          <a:lstStyle>
            <a:lvl1pPr algn="r">
              <a:spcBef>
                <a:spcPts val="450"/>
              </a:spcBef>
              <a:defRPr sz="1350">
                <a:latin typeface="Calibri"/>
                <a:ea typeface="Calibri"/>
                <a:cs typeface="Calibri"/>
                <a:sym typeface="Calibri"/>
              </a:defRPr>
            </a:lvl1pPr>
          </a:lstStyle>
          <a:p>
            <a:pPr defTabSz="342900"/>
            <a:fld id="{86CB4B4D-7CA3-9044-876B-883B54F8677D}" type="slidenum">
              <a:rPr lang="en-US" smtClean="0">
                <a:solidFill>
                  <a:srgbClr val="002569"/>
                </a:solidFill>
              </a:rPr>
              <a:pPr defTabSz="342900"/>
              <a:t>‹#›</a:t>
            </a:fld>
            <a:endParaRPr lang="en-US">
              <a:solidFill>
                <a:srgbClr val="002569"/>
              </a:solidFill>
            </a:endParaRPr>
          </a:p>
        </p:txBody>
      </p:sp>
      <p:grpSp>
        <p:nvGrpSpPr>
          <p:cNvPr id="5" name="Group 4"/>
          <p:cNvGrpSpPr/>
          <p:nvPr userDrawn="1"/>
        </p:nvGrpSpPr>
        <p:grpSpPr>
          <a:xfrm>
            <a:off x="0" y="1"/>
            <a:ext cx="9144000" cy="950000"/>
            <a:chOff x="0" y="1156447"/>
            <a:chExt cx="12192000" cy="1266667"/>
          </a:xfrm>
        </p:grpSpPr>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r="17922"/>
            <a:stretch/>
          </p:blipFill>
          <p:spPr>
            <a:xfrm>
              <a:off x="0" y="1156447"/>
              <a:ext cx="8364071" cy="1266667"/>
            </a:xfrm>
            <a:prstGeom prst="rect">
              <a:avLst/>
            </a:prstGeom>
          </p:spPr>
        </p:pic>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58457"/>
            <a:stretch/>
          </p:blipFill>
          <p:spPr>
            <a:xfrm>
              <a:off x="7958571" y="1156447"/>
              <a:ext cx="4233429" cy="1266667"/>
            </a:xfrm>
            <a:prstGeom prst="rect">
              <a:avLst/>
            </a:prstGeom>
          </p:spPr>
        </p:pic>
      </p:grpSp>
      <p:sp>
        <p:nvSpPr>
          <p:cNvPr id="9" name="Shape 3"/>
          <p:cNvSpPr/>
          <p:nvPr userDrawn="1"/>
        </p:nvSpPr>
        <p:spPr>
          <a:xfrm>
            <a:off x="76200" y="4972051"/>
            <a:ext cx="2362200" cy="140464"/>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685800">
              <a:defRPr>
                <a:solidFill>
                  <a:srgbClr val="000000"/>
                </a:solidFill>
              </a:defRPr>
            </a:pPr>
            <a:r>
              <a:rPr lang="en-AU" sz="825" i="1" baseline="0" dirty="0">
                <a:solidFill>
                  <a:schemeClr val="tx2"/>
                </a:solidFill>
                <a:latin typeface="+mj-ea"/>
                <a:ea typeface="+mj-ea"/>
                <a:cs typeface="Proxima Nova Regular"/>
                <a:sym typeface="Proxima Nova Regular"/>
              </a:rPr>
              <a:t>CEOS #33 Plenary October 14-16, </a:t>
            </a:r>
            <a:r>
              <a:rPr lang="en-AU" sz="825" i="1" dirty="0">
                <a:solidFill>
                  <a:schemeClr val="tx2"/>
                </a:solidFill>
                <a:latin typeface="+mj-ea"/>
                <a:ea typeface="+mj-ea"/>
                <a:cs typeface="Proxima Nova Regular"/>
                <a:sym typeface="Proxima Nova Regular"/>
              </a:rPr>
              <a:t>2019</a:t>
            </a:r>
            <a:endParaRPr sz="825" i="1"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2686488112"/>
      </p:ext>
    </p:extLst>
  </p:cSld>
  <p:clrMap bg1="lt1" tx1="dk1" bg2="lt2" tx2="dk2" accent1="accent1" accent2="accent2" accent3="accent3" accent4="accent4" accent5="accent5" accent6="accent6" hlink="hlink" folHlink="folHlink"/>
  <p:sldLayoutIdLst>
    <p:sldLayoutId id="2147483655" r:id="rId1"/>
    <p:sldLayoutId id="2147483656" r:id="rId2"/>
  </p:sldLayoutIdLst>
  <p:transition spd="med"/>
  <p:hf hdr="0" ftr="0" dt="0"/>
  <p:txStyles>
    <p:titleStyle>
      <a:lvl1pPr algn="r">
        <a:defRPr sz="2400">
          <a:solidFill>
            <a:srgbClr val="FFFFFF"/>
          </a:solidFill>
          <a:latin typeface="Arial Bold"/>
          <a:ea typeface="Arial Bold"/>
          <a:cs typeface="Arial Bold"/>
          <a:sym typeface="Arial Bold"/>
        </a:defRPr>
      </a:lvl1pPr>
      <a:lvl2pPr algn="r">
        <a:defRPr sz="2400">
          <a:solidFill>
            <a:srgbClr val="FFFFFF"/>
          </a:solidFill>
          <a:latin typeface="Arial Bold"/>
          <a:ea typeface="Arial Bold"/>
          <a:cs typeface="Arial Bold"/>
          <a:sym typeface="Arial Bold"/>
        </a:defRPr>
      </a:lvl2pPr>
      <a:lvl3pPr algn="r">
        <a:defRPr sz="2400">
          <a:solidFill>
            <a:srgbClr val="FFFFFF"/>
          </a:solidFill>
          <a:latin typeface="Arial Bold"/>
          <a:ea typeface="Arial Bold"/>
          <a:cs typeface="Arial Bold"/>
          <a:sym typeface="Arial Bold"/>
        </a:defRPr>
      </a:lvl3pPr>
      <a:lvl4pPr algn="r">
        <a:defRPr sz="2400">
          <a:solidFill>
            <a:srgbClr val="FFFFFF"/>
          </a:solidFill>
          <a:latin typeface="Arial Bold"/>
          <a:ea typeface="Arial Bold"/>
          <a:cs typeface="Arial Bold"/>
          <a:sym typeface="Arial Bold"/>
        </a:defRPr>
      </a:lvl4pPr>
      <a:lvl5pPr algn="r">
        <a:defRPr sz="2400">
          <a:solidFill>
            <a:srgbClr val="FFFFFF"/>
          </a:solidFill>
          <a:latin typeface="Arial Bold"/>
          <a:ea typeface="Arial Bold"/>
          <a:cs typeface="Arial Bold"/>
          <a:sym typeface="Arial Bold"/>
        </a:defRPr>
      </a:lvl5pPr>
      <a:lvl6pPr indent="342900" algn="r">
        <a:defRPr sz="2400">
          <a:solidFill>
            <a:srgbClr val="FFFFFF"/>
          </a:solidFill>
          <a:latin typeface="Arial Bold"/>
          <a:ea typeface="Arial Bold"/>
          <a:cs typeface="Arial Bold"/>
          <a:sym typeface="Arial Bold"/>
        </a:defRPr>
      </a:lvl6pPr>
      <a:lvl7pPr indent="685800" algn="r">
        <a:defRPr sz="2400">
          <a:solidFill>
            <a:srgbClr val="FFFFFF"/>
          </a:solidFill>
          <a:latin typeface="Arial Bold"/>
          <a:ea typeface="Arial Bold"/>
          <a:cs typeface="Arial Bold"/>
          <a:sym typeface="Arial Bold"/>
        </a:defRPr>
      </a:lvl7pPr>
      <a:lvl8pPr indent="1028700" algn="r">
        <a:defRPr sz="2400">
          <a:solidFill>
            <a:srgbClr val="FFFFFF"/>
          </a:solidFill>
          <a:latin typeface="Arial Bold"/>
          <a:ea typeface="Arial Bold"/>
          <a:cs typeface="Arial Bold"/>
          <a:sym typeface="Arial Bold"/>
        </a:defRPr>
      </a:lvl8pPr>
      <a:lvl9pPr indent="1371600" algn="r">
        <a:defRPr sz="2400">
          <a:solidFill>
            <a:srgbClr val="FFFFFF"/>
          </a:solidFill>
          <a:latin typeface="Arial Bold"/>
          <a:ea typeface="Arial Bold"/>
          <a:cs typeface="Arial Bold"/>
          <a:sym typeface="Arial Bold"/>
        </a:defRPr>
      </a:lvl9pPr>
    </p:titleStyle>
    <p:body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p:bodyStyle>
    <p:otherStyle>
      <a:lvl1pPr algn="r" defTabSz="342900">
        <a:spcBef>
          <a:spcPts val="450"/>
        </a:spcBef>
        <a:defRPr sz="750">
          <a:solidFill>
            <a:schemeClr val="tx1"/>
          </a:solidFill>
          <a:latin typeface="+mn-lt"/>
          <a:ea typeface="+mn-ea"/>
          <a:cs typeface="+mn-cs"/>
          <a:sym typeface="Calibri"/>
        </a:defRPr>
      </a:lvl1pPr>
      <a:lvl2pPr indent="342900" algn="r" defTabSz="342900">
        <a:spcBef>
          <a:spcPts val="450"/>
        </a:spcBef>
        <a:defRPr sz="750">
          <a:solidFill>
            <a:schemeClr val="tx1"/>
          </a:solidFill>
          <a:latin typeface="+mn-lt"/>
          <a:ea typeface="+mn-ea"/>
          <a:cs typeface="+mn-cs"/>
          <a:sym typeface="Calibri"/>
        </a:defRPr>
      </a:lvl2pPr>
      <a:lvl3pPr indent="685800" algn="r" defTabSz="342900">
        <a:spcBef>
          <a:spcPts val="450"/>
        </a:spcBef>
        <a:defRPr sz="750">
          <a:solidFill>
            <a:schemeClr val="tx1"/>
          </a:solidFill>
          <a:latin typeface="+mn-lt"/>
          <a:ea typeface="+mn-ea"/>
          <a:cs typeface="+mn-cs"/>
          <a:sym typeface="Calibri"/>
        </a:defRPr>
      </a:lvl3pPr>
      <a:lvl4pPr indent="1028700" algn="r" defTabSz="342900">
        <a:spcBef>
          <a:spcPts val="450"/>
        </a:spcBef>
        <a:defRPr sz="750">
          <a:solidFill>
            <a:schemeClr val="tx1"/>
          </a:solidFill>
          <a:latin typeface="+mn-lt"/>
          <a:ea typeface="+mn-ea"/>
          <a:cs typeface="+mn-cs"/>
          <a:sym typeface="Calibri"/>
        </a:defRPr>
      </a:lvl4pPr>
      <a:lvl5pPr indent="1371600" algn="r" defTabSz="342900">
        <a:spcBef>
          <a:spcPts val="450"/>
        </a:spcBef>
        <a:defRPr sz="750">
          <a:solidFill>
            <a:schemeClr val="tx1"/>
          </a:solidFill>
          <a:latin typeface="+mn-lt"/>
          <a:ea typeface="+mn-ea"/>
          <a:cs typeface="+mn-cs"/>
          <a:sym typeface="Calibri"/>
        </a:defRPr>
      </a:lvl5pPr>
      <a:lvl6pPr indent="1714500" algn="r" defTabSz="342900">
        <a:spcBef>
          <a:spcPts val="450"/>
        </a:spcBef>
        <a:defRPr sz="750">
          <a:solidFill>
            <a:schemeClr val="tx1"/>
          </a:solidFill>
          <a:latin typeface="+mn-lt"/>
          <a:ea typeface="+mn-ea"/>
          <a:cs typeface="+mn-cs"/>
          <a:sym typeface="Calibri"/>
        </a:defRPr>
      </a:lvl6pPr>
      <a:lvl7pPr indent="2057400" algn="r" defTabSz="342900">
        <a:spcBef>
          <a:spcPts val="450"/>
        </a:spcBef>
        <a:defRPr sz="750">
          <a:solidFill>
            <a:schemeClr val="tx1"/>
          </a:solidFill>
          <a:latin typeface="+mn-lt"/>
          <a:ea typeface="+mn-ea"/>
          <a:cs typeface="+mn-cs"/>
          <a:sym typeface="Calibri"/>
        </a:defRPr>
      </a:lvl7pPr>
      <a:lvl8pPr indent="2400300" algn="r" defTabSz="342900">
        <a:spcBef>
          <a:spcPts val="450"/>
        </a:spcBef>
        <a:defRPr sz="750">
          <a:solidFill>
            <a:schemeClr val="tx1"/>
          </a:solidFill>
          <a:latin typeface="+mn-lt"/>
          <a:ea typeface="+mn-ea"/>
          <a:cs typeface="+mn-cs"/>
          <a:sym typeface="Calibri"/>
        </a:defRPr>
      </a:lvl8pPr>
      <a:lvl9pPr indent="2743200" algn="r" defTabSz="342900">
        <a:spcBef>
          <a:spcPts val="450"/>
        </a:spcBef>
        <a:defRPr sz="75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hyperlink" Target="https://copernicus.nci.org.au/sara.client/#/hom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298764" y="1720850"/>
            <a:ext cx="8395294" cy="69577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FFFFFF"/>
              </a:buClr>
              <a:buSzPts val="3600"/>
              <a:buFont typeface="Helvetica Neue"/>
              <a:buNone/>
            </a:pPr>
            <a:r>
              <a:rPr lang="en-AU" b="1" dirty="0">
                <a:solidFill>
                  <a:srgbClr val="FFFFFF"/>
                </a:solidFill>
                <a:latin typeface="Helvetica Neue"/>
                <a:ea typeface="Helvetica Neue"/>
                <a:cs typeface="Helvetica Neue"/>
                <a:sym typeface="Helvetica Neue"/>
              </a:rPr>
              <a:t>Agency Report: </a:t>
            </a:r>
            <a:r>
              <a:rPr lang="en-AU" b="1" dirty="0" smtClean="0">
                <a:solidFill>
                  <a:srgbClr val="FFFFFF"/>
                </a:solidFill>
                <a:latin typeface="Helvetica Neue"/>
                <a:ea typeface="Helvetica Neue"/>
                <a:cs typeface="Helvetica Neue"/>
                <a:sym typeface="Helvetica Neue"/>
              </a:rPr>
              <a:t>Team Australia</a:t>
            </a:r>
            <a:endParaRPr sz="2800" dirty="0">
              <a:latin typeface="Helvetica Neue"/>
              <a:ea typeface="Helvetica Neue"/>
              <a:cs typeface="Helvetica Neue"/>
              <a:sym typeface="Helvetica Neue"/>
            </a:endParaRPr>
          </a:p>
        </p:txBody>
      </p:sp>
      <p:sp>
        <p:nvSpPr>
          <p:cNvPr id="32" name="Google Shape;32;p5"/>
          <p:cNvSpPr/>
          <p:nvPr/>
        </p:nvSpPr>
        <p:spPr>
          <a:xfrm>
            <a:off x="506583" y="2893313"/>
            <a:ext cx="7270598" cy="17277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AU" sz="1500" b="0" i="0" u="none" strike="noStrike" cap="none" dirty="0">
                <a:solidFill>
                  <a:srgbClr val="FFFFFF"/>
                </a:solidFill>
                <a:latin typeface="Helvetica Neue"/>
                <a:ea typeface="Helvetica Neue"/>
                <a:cs typeface="Helvetica Neue"/>
                <a:sym typeface="Helvetica Neue"/>
              </a:rPr>
              <a:t>Dr Trevor Dhu</a:t>
            </a:r>
            <a:endParaRPr sz="1500" dirty="0">
              <a:solidFill>
                <a:schemeClr val="dk1"/>
              </a:solidFill>
              <a:latin typeface="Helvetica Neue"/>
              <a:ea typeface="Helvetica Neue"/>
              <a:cs typeface="Helvetica Neue"/>
              <a:sym typeface="Helvetica Neue"/>
            </a:endParaRPr>
          </a:p>
          <a:p>
            <a:pPr marL="0" marR="0" lvl="0" indent="0" algn="l" rtl="0">
              <a:lnSpc>
                <a:spcPct val="150000"/>
              </a:lnSpc>
              <a:spcBef>
                <a:spcPts val="0"/>
              </a:spcBef>
              <a:spcAft>
                <a:spcPts val="0"/>
              </a:spcAft>
              <a:buNone/>
            </a:pPr>
            <a:endParaRPr sz="1500" dirty="0">
              <a:solidFill>
                <a:srgbClr val="FFFFFF"/>
              </a:solidFill>
              <a:latin typeface="Helvetica Neue"/>
              <a:ea typeface="Helvetica Neue"/>
              <a:cs typeface="Helvetica Neue"/>
              <a:sym typeface="Helvetica Neue"/>
            </a:endParaRPr>
          </a:p>
          <a:p>
            <a:pPr marL="0" marR="0" lvl="0" indent="0" algn="l" rtl="0">
              <a:spcBef>
                <a:spcPts val="0"/>
              </a:spcBef>
              <a:spcAft>
                <a:spcPts val="0"/>
              </a:spcAft>
              <a:buNone/>
            </a:pPr>
            <a:r>
              <a:rPr lang="en-AU" sz="1500" dirty="0">
                <a:solidFill>
                  <a:srgbClr val="FFFFFF"/>
                </a:solidFill>
                <a:latin typeface="Helvetica Neue"/>
                <a:ea typeface="Helvetica Neue"/>
                <a:cs typeface="Helvetica Neue"/>
                <a:sym typeface="Helvetica Neue"/>
              </a:rPr>
              <a:t>The 33</a:t>
            </a:r>
            <a:r>
              <a:rPr lang="en-AU" sz="1500" baseline="30000" dirty="0">
                <a:solidFill>
                  <a:srgbClr val="FFFFFF"/>
                </a:solidFill>
                <a:latin typeface="Helvetica Neue"/>
                <a:ea typeface="Helvetica Neue"/>
                <a:cs typeface="Helvetica Neue"/>
                <a:sym typeface="Helvetica Neue"/>
              </a:rPr>
              <a:t>rd</a:t>
            </a:r>
            <a:r>
              <a:rPr lang="en-AU" sz="1500" dirty="0">
                <a:solidFill>
                  <a:srgbClr val="FFFFFF"/>
                </a:solidFill>
                <a:latin typeface="Helvetica Neue"/>
                <a:ea typeface="Helvetica Neue"/>
                <a:cs typeface="Helvetica Neue"/>
                <a:sym typeface="Helvetica Neue"/>
              </a:rPr>
              <a:t> CEOS Plenary</a:t>
            </a:r>
            <a:endParaRPr sz="1500" dirty="0">
              <a:solidFill>
                <a:srgbClr val="FFFFFF"/>
              </a:solidFill>
              <a:latin typeface="Helvetica Neue"/>
              <a:ea typeface="Helvetica Neue"/>
              <a:cs typeface="Helvetica Neue"/>
              <a:sym typeface="Helvetica Neue"/>
            </a:endParaRPr>
          </a:p>
          <a:p>
            <a:pPr marL="0" marR="0" lvl="0" indent="0" algn="l" rtl="0">
              <a:spcBef>
                <a:spcPts val="0"/>
              </a:spcBef>
              <a:spcAft>
                <a:spcPts val="0"/>
              </a:spcAft>
              <a:buNone/>
            </a:pPr>
            <a:r>
              <a:rPr lang="en-AU" sz="1500" dirty="0">
                <a:solidFill>
                  <a:srgbClr val="FFFFFF"/>
                </a:solidFill>
                <a:latin typeface="Helvetica Neue"/>
                <a:ea typeface="Helvetica Neue"/>
                <a:cs typeface="Helvetica Neue"/>
                <a:sym typeface="Helvetica Neue"/>
              </a:rPr>
              <a:t>Ha </a:t>
            </a:r>
            <a:r>
              <a:rPr lang="en-AU" sz="1500" dirty="0" err="1">
                <a:solidFill>
                  <a:srgbClr val="FFFFFF"/>
                </a:solidFill>
                <a:latin typeface="Helvetica Neue"/>
                <a:ea typeface="Helvetica Neue"/>
                <a:cs typeface="Helvetica Neue"/>
                <a:sym typeface="Helvetica Neue"/>
              </a:rPr>
              <a:t>Noi</a:t>
            </a:r>
            <a:r>
              <a:rPr lang="en-AU" sz="1500" dirty="0">
                <a:solidFill>
                  <a:srgbClr val="FFFFFF"/>
                </a:solidFill>
                <a:latin typeface="Helvetica Neue"/>
                <a:ea typeface="Helvetica Neue"/>
                <a:cs typeface="Helvetica Neue"/>
                <a:sym typeface="Helvetica Neue"/>
              </a:rPr>
              <a:t>, Viet Nam</a:t>
            </a:r>
            <a:endParaRPr dirty="0"/>
          </a:p>
          <a:p>
            <a:pPr marL="0" marR="0" lvl="0" indent="0" algn="l" rtl="0">
              <a:spcBef>
                <a:spcPts val="0"/>
              </a:spcBef>
              <a:spcAft>
                <a:spcPts val="0"/>
              </a:spcAft>
              <a:buNone/>
            </a:pPr>
            <a:r>
              <a:rPr lang="en-AU" sz="1500" dirty="0">
                <a:solidFill>
                  <a:srgbClr val="FFFFFF"/>
                </a:solidFill>
                <a:latin typeface="Helvetica Neue"/>
                <a:ea typeface="Helvetica Neue"/>
                <a:cs typeface="Helvetica Neue"/>
                <a:sym typeface="Helvetica Neue"/>
              </a:rPr>
              <a:t>14-16 October 2019</a:t>
            </a:r>
            <a:endParaRPr sz="15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37774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23528" y="219039"/>
            <a:ext cx="8229600" cy="83099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FFFF"/>
              </a:buClr>
              <a:buSzPts val="2400"/>
              <a:buFont typeface="Helvetica Neue"/>
              <a:buNone/>
            </a:pPr>
            <a:r>
              <a:rPr lang="en-AU" dirty="0" smtClean="0"/>
              <a:t>Thank You</a:t>
            </a:r>
            <a:r>
              <a:rPr lang="en-AU" dirty="0"/>
              <a:t/>
            </a:r>
            <a:br>
              <a:rPr lang="en-AU" dirty="0"/>
            </a:br>
            <a:endParaRPr dirty="0"/>
          </a:p>
        </p:txBody>
      </p:sp>
      <p:pic>
        <p:nvPicPr>
          <p:cNvPr id="191" name="Google Shape;191;p24" descr="https://www.earthobservations.org/documents/geo16/card_image_ministerial_hover.png"/>
          <p:cNvPicPr preferRelativeResize="0"/>
          <p:nvPr/>
        </p:nvPicPr>
        <p:blipFill rotWithShape="1">
          <a:blip r:embed="rId3">
            <a:alphaModFix/>
          </a:blip>
          <a:srcRect/>
          <a:stretch/>
        </p:blipFill>
        <p:spPr>
          <a:xfrm>
            <a:off x="416789" y="1336038"/>
            <a:ext cx="3359567" cy="1269957"/>
          </a:xfrm>
          <a:prstGeom prst="rect">
            <a:avLst/>
          </a:prstGeom>
          <a:noFill/>
          <a:ln>
            <a:noFill/>
          </a:ln>
        </p:spPr>
      </p:pic>
      <p:sp>
        <p:nvSpPr>
          <p:cNvPr id="192" name="Google Shape;192;p24"/>
          <p:cNvSpPr/>
          <p:nvPr/>
        </p:nvSpPr>
        <p:spPr>
          <a:xfrm>
            <a:off x="323528" y="2847286"/>
            <a:ext cx="4819513" cy="646331"/>
          </a:xfrm>
          <a:prstGeom prst="rect">
            <a:avLst/>
          </a:prstGeom>
          <a:noFill/>
          <a:ln>
            <a:noFill/>
          </a:ln>
        </p:spPr>
        <p:txBody>
          <a:bodyPr spcFirstLastPara="1" wrap="square" lIns="91425" tIns="45700" rIns="91425" bIns="45700" anchor="t" anchorCtr="0">
            <a:noAutofit/>
          </a:bodyPr>
          <a:lstStyle/>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GEO Week 2019 4-9 Nov 2019 Canberra</a:t>
            </a:r>
            <a:endParaRPr/>
          </a:p>
        </p:txBody>
      </p:sp>
      <p:grpSp>
        <p:nvGrpSpPr>
          <p:cNvPr id="193" name="Google Shape;193;p24"/>
          <p:cNvGrpSpPr/>
          <p:nvPr/>
        </p:nvGrpSpPr>
        <p:grpSpPr>
          <a:xfrm>
            <a:off x="4932040" y="1563638"/>
            <a:ext cx="3906971" cy="3096344"/>
            <a:chOff x="5004048" y="1488996"/>
            <a:chExt cx="3906971" cy="3096344"/>
          </a:xfrm>
        </p:grpSpPr>
        <p:pic>
          <p:nvPicPr>
            <p:cNvPr id="194" name="Google Shape;194;p24" descr="https://www.earthobservations.org/documents/geo16/industry_track_australia_w_button_hover.jpg"/>
            <p:cNvPicPr preferRelativeResize="0"/>
            <p:nvPr/>
          </p:nvPicPr>
          <p:blipFill rotWithShape="1">
            <a:blip r:embed="rId4">
              <a:alphaModFix/>
            </a:blip>
            <a:srcRect/>
            <a:stretch/>
          </p:blipFill>
          <p:spPr>
            <a:xfrm>
              <a:off x="5436096" y="1488996"/>
              <a:ext cx="3474923" cy="3096344"/>
            </a:xfrm>
            <a:prstGeom prst="rect">
              <a:avLst/>
            </a:prstGeom>
            <a:noFill/>
            <a:ln>
              <a:noFill/>
            </a:ln>
          </p:spPr>
        </p:pic>
        <p:pic>
          <p:nvPicPr>
            <p:cNvPr id="195" name="Google Shape;195;p24"/>
            <p:cNvPicPr preferRelativeResize="0"/>
            <p:nvPr/>
          </p:nvPicPr>
          <p:blipFill rotWithShape="1">
            <a:blip r:embed="rId5">
              <a:alphaModFix/>
            </a:blip>
            <a:srcRect/>
            <a:stretch/>
          </p:blipFill>
          <p:spPr>
            <a:xfrm>
              <a:off x="5004048" y="3818284"/>
              <a:ext cx="2598180" cy="648072"/>
            </a:xfrm>
            <a:prstGeom prst="rect">
              <a:avLst/>
            </a:prstGeom>
            <a:noFill/>
            <a:ln>
              <a:noFill/>
            </a:ln>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1708727" y="221673"/>
            <a:ext cx="2622848" cy="84050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1800"/>
              <a:buFont typeface="Helvetica Neue"/>
              <a:buNone/>
            </a:pPr>
            <a:r>
              <a:rPr lang="en-AU" sz="1800"/>
              <a:t>Regional Copernicus Data Hub </a:t>
            </a:r>
            <a:endParaRPr/>
          </a:p>
        </p:txBody>
      </p:sp>
      <p:cxnSp>
        <p:nvCxnSpPr>
          <p:cNvPr id="165" name="Google Shape;165;p21"/>
          <p:cNvCxnSpPr/>
          <p:nvPr/>
        </p:nvCxnSpPr>
        <p:spPr>
          <a:xfrm>
            <a:off x="491490" y="1737360"/>
            <a:ext cx="3429000" cy="0"/>
          </a:xfrm>
          <a:prstGeom prst="straightConnector1">
            <a:avLst/>
          </a:prstGeom>
          <a:noFill/>
          <a:ln w="19050" cap="sq" cmpd="sng">
            <a:solidFill>
              <a:schemeClr val="dk1"/>
            </a:solidFill>
            <a:prstDash val="solid"/>
            <a:round/>
            <a:headEnd type="none" w="sm" len="sm"/>
            <a:tailEnd type="none" w="sm" len="sm"/>
          </a:ln>
        </p:spPr>
      </p:cxnSp>
      <p:sp>
        <p:nvSpPr>
          <p:cNvPr id="166" name="Google Shape;166;p21"/>
          <p:cNvSpPr txBox="1">
            <a:spLocks noGrp="1"/>
          </p:cNvSpPr>
          <p:nvPr>
            <p:ph type="body" idx="1"/>
          </p:nvPr>
        </p:nvSpPr>
        <p:spPr>
          <a:xfrm>
            <a:off x="491490" y="1931275"/>
            <a:ext cx="3840085" cy="2596671"/>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rgbClr val="002569"/>
              </a:buClr>
              <a:buSzPts val="1500"/>
              <a:buChar char="•"/>
            </a:pPr>
            <a:r>
              <a:rPr lang="en-AU" sz="1500" b="0"/>
              <a:t>Regional hub supporting Copernicus</a:t>
            </a:r>
            <a:endParaRPr/>
          </a:p>
          <a:p>
            <a:pPr marL="342900" lvl="0" indent="-342900" algn="l" rtl="0">
              <a:lnSpc>
                <a:spcPct val="80000"/>
              </a:lnSpc>
              <a:spcBef>
                <a:spcPts val="300"/>
              </a:spcBef>
              <a:spcAft>
                <a:spcPts val="0"/>
              </a:spcAft>
              <a:buClr>
                <a:srgbClr val="002569"/>
              </a:buClr>
              <a:buSzPts val="1500"/>
              <a:buChar char="•"/>
            </a:pPr>
            <a:r>
              <a:rPr lang="en-AU" sz="1500" b="0"/>
              <a:t>Provide access to data from Europe's Sentinel satellite missions for the South-East Asia and South Pacific region</a:t>
            </a:r>
            <a:endParaRPr/>
          </a:p>
          <a:p>
            <a:pPr marL="342900" lvl="0" indent="-342900" algn="l" rtl="0">
              <a:lnSpc>
                <a:spcPct val="80000"/>
              </a:lnSpc>
              <a:spcBef>
                <a:spcPts val="300"/>
              </a:spcBef>
              <a:spcAft>
                <a:spcPts val="0"/>
              </a:spcAft>
              <a:buClr>
                <a:srgbClr val="002569"/>
              </a:buClr>
              <a:buSzPts val="1500"/>
              <a:buChar char="•"/>
            </a:pPr>
            <a:r>
              <a:rPr lang="en-AU" sz="1500" b="0"/>
              <a:t>Sentinel Australasia Regional Access (SARA)</a:t>
            </a:r>
            <a:endParaRPr/>
          </a:p>
          <a:p>
            <a:pPr marL="742950" lvl="2" indent="-342900" algn="l" rtl="0">
              <a:lnSpc>
                <a:spcPct val="80000"/>
              </a:lnSpc>
              <a:spcBef>
                <a:spcPts val="260"/>
              </a:spcBef>
              <a:spcAft>
                <a:spcPts val="0"/>
              </a:spcAft>
              <a:buClr>
                <a:srgbClr val="002569"/>
              </a:buClr>
              <a:buSzPts val="1300"/>
              <a:buChar char="•"/>
            </a:pPr>
            <a:r>
              <a:rPr lang="en-AU" sz="1300"/>
              <a:t>Hosted at the National Computational Infrastructure and operated by the Regional Copernicus Data Hub consortium</a:t>
            </a:r>
            <a:endParaRPr/>
          </a:p>
          <a:p>
            <a:pPr marL="742950" lvl="2" indent="-342900" algn="l" rtl="0">
              <a:lnSpc>
                <a:spcPct val="80000"/>
              </a:lnSpc>
              <a:spcBef>
                <a:spcPts val="260"/>
              </a:spcBef>
              <a:spcAft>
                <a:spcPts val="0"/>
              </a:spcAft>
              <a:buClr>
                <a:srgbClr val="002569"/>
              </a:buClr>
              <a:buSzPts val="1300"/>
              <a:buChar char="•"/>
            </a:pPr>
            <a:r>
              <a:rPr lang="en-AU" sz="1300" u="sng">
                <a:solidFill>
                  <a:schemeClr val="hlink"/>
                </a:solidFill>
                <a:hlinkClick r:id="rId3"/>
              </a:rPr>
              <a:t>https://copernicus.nci.org.au/sara.client/#/home</a:t>
            </a:r>
            <a:endParaRPr sz="1300"/>
          </a:p>
          <a:p>
            <a:pPr marL="342900" lvl="0" indent="-139700" algn="l" rtl="0">
              <a:lnSpc>
                <a:spcPct val="90000"/>
              </a:lnSpc>
              <a:spcBef>
                <a:spcPts val="280"/>
              </a:spcBef>
              <a:spcAft>
                <a:spcPts val="0"/>
              </a:spcAft>
              <a:buClr>
                <a:srgbClr val="002569"/>
              </a:buClr>
              <a:buSzPts val="1400"/>
              <a:buFont typeface="Arial"/>
              <a:buNone/>
            </a:pPr>
            <a:endParaRPr sz="1400" b="0">
              <a:solidFill>
                <a:schemeClr val="dk1"/>
              </a:solidFill>
            </a:endParaRPr>
          </a:p>
        </p:txBody>
      </p:sp>
      <p:pic>
        <p:nvPicPr>
          <p:cNvPr id="167" name="Google Shape;167;p21"/>
          <p:cNvPicPr preferRelativeResize="0"/>
          <p:nvPr/>
        </p:nvPicPr>
        <p:blipFill rotWithShape="1">
          <a:blip r:embed="rId4">
            <a:alphaModFix/>
          </a:blip>
          <a:srcRect l="26640" r="15594"/>
          <a:stretch/>
        </p:blipFill>
        <p:spPr>
          <a:xfrm>
            <a:off x="4409136" y="10"/>
            <a:ext cx="4734863" cy="51434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pic>
        <p:nvPicPr>
          <p:cNvPr id="168" name="Google Shape;168;p21"/>
          <p:cNvPicPr preferRelativeResize="0"/>
          <p:nvPr/>
        </p:nvPicPr>
        <p:blipFill>
          <a:blip r:embed="rId5">
            <a:alphaModFix/>
          </a:blip>
          <a:stretch>
            <a:fillRect/>
          </a:stretch>
        </p:blipFill>
        <p:spPr>
          <a:xfrm>
            <a:off x="0" y="0"/>
            <a:ext cx="9144000" cy="5143500"/>
          </a:xfrm>
          <a:prstGeom prst="rect">
            <a:avLst/>
          </a:prstGeom>
          <a:noFill/>
          <a:ln>
            <a:noFill/>
          </a:ln>
        </p:spPr>
      </p:pic>
      <p:sp>
        <p:nvSpPr>
          <p:cNvPr id="169" name="Google Shape;169;p21"/>
          <p:cNvSpPr txBox="1">
            <a:spLocks noGrp="1"/>
          </p:cNvSpPr>
          <p:nvPr>
            <p:ph type="title"/>
          </p:nvPr>
        </p:nvSpPr>
        <p:spPr>
          <a:xfrm>
            <a:off x="4041599" y="-106051"/>
            <a:ext cx="58644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AU"/>
              <a:t>Australian Space Agency</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body" idx="1"/>
          </p:nvPr>
        </p:nvSpPr>
        <p:spPr>
          <a:xfrm>
            <a:off x="96253" y="1200151"/>
            <a:ext cx="8958300" cy="3653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p22"/>
          <p:cNvSpPr txBox="1">
            <a:spLocks noGrp="1"/>
          </p:cNvSpPr>
          <p:nvPr>
            <p:ph type="title"/>
          </p:nvPr>
        </p:nvSpPr>
        <p:spPr>
          <a:xfrm>
            <a:off x="1780674" y="122549"/>
            <a:ext cx="58644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177" name="Google Shape;177;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pic>
        <p:nvPicPr>
          <p:cNvPr id="131" name="Google Shape;131;p17"/>
          <p:cNvPicPr preferRelativeResize="0"/>
          <p:nvPr/>
        </p:nvPicPr>
        <p:blipFill rotWithShape="1">
          <a:blip r:embed="rId3">
            <a:alphaModFix/>
          </a:blip>
          <a:srcRect/>
          <a:stretch/>
        </p:blipFill>
        <p:spPr>
          <a:xfrm>
            <a:off x="20" y="10"/>
            <a:ext cx="9143979" cy="5143490"/>
          </a:xfrm>
          <a:prstGeom prst="rect">
            <a:avLst/>
          </a:prstGeom>
          <a:noFill/>
          <a:ln>
            <a:noFill/>
          </a:ln>
        </p:spPr>
      </p:pic>
      <p:sp>
        <p:nvSpPr>
          <p:cNvPr id="3" name="Title 2"/>
          <p:cNvSpPr>
            <a:spLocks noGrp="1"/>
          </p:cNvSpPr>
          <p:nvPr>
            <p:ph type="title"/>
          </p:nvPr>
        </p:nvSpPr>
        <p:spPr/>
        <p:txBody>
          <a:bodyPr/>
          <a:lstStyle/>
          <a:p>
            <a:endParaRPr lang="en-A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7" y="313585"/>
            <a:ext cx="7499912" cy="460375"/>
          </a:xfrm>
        </p:spPr>
        <p:txBody>
          <a:bodyPr vert="horz" lIns="91440" tIns="45720" rIns="91440" bIns="45720" rtlCol="0" anchor="ctr">
            <a:normAutofit/>
          </a:bodyPr>
          <a:lstStyle/>
          <a:p>
            <a:r>
              <a:rPr lang="en-AU" dirty="0" smtClean="0"/>
              <a:t>Data Quality in Australia</a:t>
            </a:r>
            <a:endParaRPr lang="en-AU" dirty="0"/>
          </a:p>
        </p:txBody>
      </p:sp>
      <p:grpSp>
        <p:nvGrpSpPr>
          <p:cNvPr id="7" name="Group 6"/>
          <p:cNvGrpSpPr/>
          <p:nvPr/>
        </p:nvGrpSpPr>
        <p:grpSpPr>
          <a:xfrm>
            <a:off x="4647039" y="2129869"/>
            <a:ext cx="4280409" cy="2204316"/>
            <a:chOff x="4539755" y="2270388"/>
            <a:chExt cx="4280409" cy="2204316"/>
          </a:xfrm>
        </p:grpSpPr>
        <p:graphicFrame>
          <p:nvGraphicFramePr>
            <p:cNvPr id="25" name="Chart 24"/>
            <p:cNvGraphicFramePr>
              <a:graphicFrameLocks/>
            </p:cNvGraphicFramePr>
            <p:nvPr>
              <p:extLst/>
            </p:nvPr>
          </p:nvGraphicFramePr>
          <p:xfrm>
            <a:off x="4539755" y="2421739"/>
            <a:ext cx="2253841" cy="18379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extLst/>
            </p:nvPr>
          </p:nvGraphicFramePr>
          <p:xfrm>
            <a:off x="6625543" y="2427963"/>
            <a:ext cx="2194621" cy="1832192"/>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p:cNvSpPr/>
            <p:nvPr/>
          </p:nvSpPr>
          <p:spPr>
            <a:xfrm>
              <a:off x="5289941" y="2270388"/>
              <a:ext cx="729687" cy="276999"/>
            </a:xfrm>
            <a:prstGeom prst="rect">
              <a:avLst/>
            </a:prstGeom>
          </p:spPr>
          <p:txBody>
            <a:bodyPr wrap="none">
              <a:spAutoFit/>
            </a:bodyPr>
            <a:lstStyle/>
            <a:p>
              <a:r>
                <a:rPr lang="en-AU" sz="1200" dirty="0" smtClean="0">
                  <a:solidFill>
                    <a:schemeClr val="accent1">
                      <a:lumMod val="50000"/>
                    </a:schemeClr>
                  </a:solidFill>
                </a:rPr>
                <a:t>Landsat</a:t>
              </a:r>
              <a:endParaRPr lang="en-AU" sz="1200" dirty="0">
                <a:solidFill>
                  <a:schemeClr val="accent1">
                    <a:lumMod val="50000"/>
                  </a:schemeClr>
                </a:solidFill>
              </a:endParaRPr>
            </a:p>
          </p:txBody>
        </p:sp>
        <p:sp>
          <p:nvSpPr>
            <p:cNvPr id="28" name="Rectangle 27"/>
            <p:cNvSpPr/>
            <p:nvPr/>
          </p:nvSpPr>
          <p:spPr>
            <a:xfrm>
              <a:off x="7262813" y="2283239"/>
              <a:ext cx="873957" cy="276999"/>
            </a:xfrm>
            <a:prstGeom prst="rect">
              <a:avLst/>
            </a:prstGeom>
          </p:spPr>
          <p:txBody>
            <a:bodyPr wrap="none">
              <a:spAutoFit/>
            </a:bodyPr>
            <a:lstStyle/>
            <a:p>
              <a:r>
                <a:rPr lang="en-AU" sz="1200" dirty="0" smtClean="0">
                  <a:solidFill>
                    <a:schemeClr val="accent1">
                      <a:lumMod val="50000"/>
                    </a:schemeClr>
                  </a:solidFill>
                </a:rPr>
                <a:t>Sentinel-2</a:t>
              </a:r>
              <a:endParaRPr lang="en-AU" sz="1200" dirty="0">
                <a:solidFill>
                  <a:schemeClr val="accent1">
                    <a:lumMod val="50000"/>
                  </a:schemeClr>
                </a:solidFill>
              </a:endParaRPr>
            </a:p>
          </p:txBody>
        </p:sp>
        <p:sp>
          <p:nvSpPr>
            <p:cNvPr id="29" name="Rectangle 28"/>
            <p:cNvSpPr/>
            <p:nvPr/>
          </p:nvSpPr>
          <p:spPr>
            <a:xfrm>
              <a:off x="6443815" y="4166927"/>
              <a:ext cx="908710" cy="307777"/>
            </a:xfrm>
            <a:prstGeom prst="rect">
              <a:avLst/>
            </a:prstGeom>
          </p:spPr>
          <p:txBody>
            <a:bodyPr wrap="none">
              <a:spAutoFit/>
            </a:bodyPr>
            <a:lstStyle/>
            <a:p>
              <a:r>
                <a:rPr lang="en-AU" sz="1400" b="1" dirty="0" smtClean="0">
                  <a:solidFill>
                    <a:schemeClr val="accent1">
                      <a:lumMod val="50000"/>
                    </a:schemeClr>
                  </a:solidFill>
                </a:rPr>
                <a:t>TARGET</a:t>
              </a:r>
              <a:endParaRPr lang="en-AU" sz="1400" b="1" dirty="0">
                <a:solidFill>
                  <a:schemeClr val="accent1">
                    <a:lumMod val="50000"/>
                  </a:schemeClr>
                </a:solidFill>
              </a:endParaRPr>
            </a:p>
          </p:txBody>
        </p:sp>
      </p:grpSp>
      <p:grpSp>
        <p:nvGrpSpPr>
          <p:cNvPr id="6" name="Group 5"/>
          <p:cNvGrpSpPr/>
          <p:nvPr/>
        </p:nvGrpSpPr>
        <p:grpSpPr>
          <a:xfrm>
            <a:off x="143222" y="2152246"/>
            <a:ext cx="4339629" cy="2191465"/>
            <a:chOff x="241410" y="2283239"/>
            <a:chExt cx="4339629" cy="2191465"/>
          </a:xfrm>
          <a:noFill/>
        </p:grpSpPr>
        <p:sp>
          <p:nvSpPr>
            <p:cNvPr id="22" name="Rectangle 21"/>
            <p:cNvSpPr/>
            <p:nvPr/>
          </p:nvSpPr>
          <p:spPr>
            <a:xfrm>
              <a:off x="1849080" y="4166927"/>
              <a:ext cx="1292341" cy="307777"/>
            </a:xfrm>
            <a:prstGeom prst="rect">
              <a:avLst/>
            </a:prstGeom>
            <a:grpFill/>
            <a:ln>
              <a:noFill/>
            </a:ln>
          </p:spPr>
          <p:txBody>
            <a:bodyPr wrap="none">
              <a:spAutoFit/>
            </a:bodyPr>
            <a:lstStyle/>
            <a:p>
              <a:r>
                <a:rPr lang="en-AU" sz="1400" b="1" dirty="0" smtClean="0">
                  <a:solidFill>
                    <a:schemeClr val="accent1">
                      <a:lumMod val="50000"/>
                    </a:schemeClr>
                  </a:solidFill>
                </a:rPr>
                <a:t>THRESHOLD</a:t>
              </a:r>
              <a:endParaRPr lang="en-AU" sz="1400" b="1" dirty="0">
                <a:solidFill>
                  <a:schemeClr val="accent1">
                    <a:lumMod val="50000"/>
                  </a:schemeClr>
                </a:solidFill>
              </a:endParaRPr>
            </a:p>
          </p:txBody>
        </p:sp>
        <p:sp>
          <p:nvSpPr>
            <p:cNvPr id="23" name="Rectangle 22"/>
            <p:cNvSpPr/>
            <p:nvPr/>
          </p:nvSpPr>
          <p:spPr>
            <a:xfrm>
              <a:off x="1041340" y="2289463"/>
              <a:ext cx="729687" cy="276999"/>
            </a:xfrm>
            <a:prstGeom prst="rect">
              <a:avLst/>
            </a:prstGeom>
            <a:grpFill/>
            <a:ln>
              <a:noFill/>
            </a:ln>
          </p:spPr>
          <p:txBody>
            <a:bodyPr wrap="none">
              <a:spAutoFit/>
            </a:bodyPr>
            <a:lstStyle/>
            <a:p>
              <a:r>
                <a:rPr lang="en-AU" sz="1200" dirty="0" smtClean="0">
                  <a:solidFill>
                    <a:schemeClr val="accent1">
                      <a:lumMod val="50000"/>
                    </a:schemeClr>
                  </a:solidFill>
                </a:rPr>
                <a:t>Landsat</a:t>
              </a:r>
              <a:endParaRPr lang="en-AU" sz="1200" dirty="0">
                <a:solidFill>
                  <a:schemeClr val="accent1">
                    <a:lumMod val="50000"/>
                  </a:schemeClr>
                </a:solidFill>
              </a:endParaRPr>
            </a:p>
          </p:txBody>
        </p:sp>
        <p:sp>
          <p:nvSpPr>
            <p:cNvPr id="24" name="Rectangle 23"/>
            <p:cNvSpPr/>
            <p:nvPr/>
          </p:nvSpPr>
          <p:spPr>
            <a:xfrm>
              <a:off x="3059883" y="2283239"/>
              <a:ext cx="873957" cy="276999"/>
            </a:xfrm>
            <a:prstGeom prst="rect">
              <a:avLst/>
            </a:prstGeom>
            <a:grpFill/>
            <a:ln>
              <a:noFill/>
            </a:ln>
          </p:spPr>
          <p:txBody>
            <a:bodyPr wrap="none">
              <a:spAutoFit/>
            </a:bodyPr>
            <a:lstStyle/>
            <a:p>
              <a:r>
                <a:rPr lang="en-AU" sz="1200" dirty="0" smtClean="0">
                  <a:solidFill>
                    <a:schemeClr val="accent1">
                      <a:lumMod val="50000"/>
                    </a:schemeClr>
                  </a:solidFill>
                </a:rPr>
                <a:t>Sentinel-2</a:t>
              </a:r>
              <a:endParaRPr lang="en-AU" sz="1200" dirty="0">
                <a:solidFill>
                  <a:schemeClr val="accent1">
                    <a:lumMod val="50000"/>
                  </a:schemeClr>
                </a:solidFill>
              </a:endParaRPr>
            </a:p>
          </p:txBody>
        </p:sp>
        <p:graphicFrame>
          <p:nvGraphicFramePr>
            <p:cNvPr id="16" name="Chart 15"/>
            <p:cNvGraphicFramePr>
              <a:graphicFrameLocks/>
            </p:cNvGraphicFramePr>
            <p:nvPr>
              <p:extLst/>
            </p:nvPr>
          </p:nvGraphicFramePr>
          <p:xfrm>
            <a:off x="2327198" y="2410060"/>
            <a:ext cx="2253841" cy="18379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nvPr>
          </p:nvGraphicFramePr>
          <p:xfrm>
            <a:off x="241410" y="2412887"/>
            <a:ext cx="2253841" cy="1837940"/>
          </p:xfrm>
          <a:graphic>
            <a:graphicData uri="http://schemas.openxmlformats.org/drawingml/2006/chart">
              <c:chart xmlns:c="http://schemas.openxmlformats.org/drawingml/2006/chart" xmlns:r="http://schemas.openxmlformats.org/officeDocument/2006/relationships" r:id="rId6"/>
            </a:graphicData>
          </a:graphic>
        </p:graphicFrame>
      </p:grpSp>
      <p:cxnSp>
        <p:nvCxnSpPr>
          <p:cNvPr id="9" name="Straight Connector 8"/>
          <p:cNvCxnSpPr/>
          <p:nvPr/>
        </p:nvCxnSpPr>
        <p:spPr>
          <a:xfrm>
            <a:off x="4558584" y="2015557"/>
            <a:ext cx="0" cy="2384993"/>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672839" y="1423416"/>
            <a:ext cx="5860900" cy="307777"/>
          </a:xfrm>
          <a:prstGeom prst="rect">
            <a:avLst/>
          </a:prstGeom>
          <a:noFill/>
        </p:spPr>
        <p:txBody>
          <a:bodyPr wrap="none" rtlCol="0">
            <a:spAutoFit/>
          </a:bodyPr>
          <a:lstStyle/>
          <a:p>
            <a:r>
              <a:rPr lang="en-AU" dirty="0" smtClean="0"/>
              <a:t>CARD4L Self Assessment for Australian Produced Surface Reflectance</a:t>
            </a:r>
            <a:endParaRPr lang="en-AU" dirty="0"/>
          </a:p>
        </p:txBody>
      </p:sp>
    </p:spTree>
    <p:extLst>
      <p:ext uri="{BB962C8B-B14F-4D97-AF65-F5344CB8AC3E}">
        <p14:creationId xmlns:p14="http://schemas.microsoft.com/office/powerpoint/2010/main" val="2953758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DEF24-2E02-4E7A-A2EC-4A8B6019F6C2}"/>
              </a:ext>
            </a:extLst>
          </p:cNvPr>
          <p:cNvSpPr>
            <a:spLocks noGrp="1"/>
          </p:cNvSpPr>
          <p:nvPr>
            <p:ph type="sldNum" sz="quarter" idx="2"/>
          </p:nvPr>
        </p:nvSpPr>
        <p:spPr/>
        <p:txBody>
          <a:bodyPr/>
          <a:lstStyle/>
          <a:p>
            <a:pPr defTabSz="685800">
              <a:buClrTx/>
            </a:pPr>
            <a:fld id="{86CB4B4D-7CA3-9044-876B-883B54F8677D}" type="slidenum">
              <a:rPr lang="en-US" kern="1200">
                <a:solidFill>
                  <a:srgbClr val="1F497D"/>
                </a:solidFill>
                <a:latin typeface="Helvetica"/>
              </a:rPr>
              <a:pPr defTabSz="685800">
                <a:buClrTx/>
              </a:pPr>
              <a:t>6</a:t>
            </a:fld>
            <a:endParaRPr lang="en-US" kern="1200" dirty="0">
              <a:solidFill>
                <a:srgbClr val="1F497D"/>
              </a:solidFill>
              <a:latin typeface="Helvetica"/>
            </a:endParaRPr>
          </a:p>
        </p:txBody>
      </p:sp>
      <p:sp>
        <p:nvSpPr>
          <p:cNvPr id="3" name="Content Placeholder 2">
            <a:extLst>
              <a:ext uri="{FF2B5EF4-FFF2-40B4-BE49-F238E27FC236}">
                <a16:creationId xmlns:a16="http://schemas.microsoft.com/office/drawing/2014/main" id="{9AD5A301-521C-40C8-9511-6A649D04CCD0}"/>
              </a:ext>
            </a:extLst>
          </p:cNvPr>
          <p:cNvSpPr>
            <a:spLocks noGrp="1"/>
          </p:cNvSpPr>
          <p:nvPr>
            <p:ph sz="quarter" idx="10"/>
          </p:nvPr>
        </p:nvSpPr>
        <p:spPr>
          <a:xfrm>
            <a:off x="129887" y="966355"/>
            <a:ext cx="7406770" cy="3826451"/>
          </a:xfrm>
        </p:spPr>
        <p:txBody>
          <a:bodyPr/>
          <a:lstStyle/>
          <a:p>
            <a:pPr marL="0" indent="0">
              <a:buNone/>
            </a:pPr>
            <a:r>
              <a:rPr lang="en-AU" dirty="0"/>
              <a:t>Vision: A convenient single point of access to a network of best-in-class Earth observation calibration and validation sites and scientific experts.</a:t>
            </a:r>
          </a:p>
          <a:p>
            <a:pPr marL="0" indent="0">
              <a:buNone/>
            </a:pPr>
            <a:endParaRPr lang="en-AU" dirty="0"/>
          </a:p>
          <a:p>
            <a:pPr marL="0" indent="0">
              <a:buNone/>
            </a:pPr>
            <a:endParaRPr lang="en-AU" dirty="0" smtClean="0"/>
          </a:p>
          <a:p>
            <a:pPr marL="0" indent="0">
              <a:buNone/>
            </a:pPr>
            <a:r>
              <a:rPr lang="en-AU" dirty="0" smtClean="0"/>
              <a:t>Leveraging </a:t>
            </a:r>
            <a:r>
              <a:rPr lang="en-AU" dirty="0"/>
              <a:t>Australia’s </a:t>
            </a:r>
            <a:r>
              <a:rPr lang="en-AU" dirty="0" smtClean="0"/>
              <a:t>existing infrastructure and unique:</a:t>
            </a:r>
          </a:p>
          <a:p>
            <a:r>
              <a:rPr lang="en-AU" dirty="0" smtClean="0"/>
              <a:t>E</a:t>
            </a:r>
            <a:r>
              <a:rPr lang="en-AU" dirty="0" smtClean="0"/>
              <a:t>xpertise;</a:t>
            </a:r>
          </a:p>
          <a:p>
            <a:r>
              <a:rPr lang="en-AU" dirty="0" smtClean="0"/>
              <a:t>Climate;</a:t>
            </a:r>
          </a:p>
          <a:p>
            <a:r>
              <a:rPr lang="en-AU" dirty="0" smtClean="0"/>
              <a:t>Environmental Diversity; and</a:t>
            </a:r>
          </a:p>
          <a:p>
            <a:r>
              <a:rPr lang="en-AU" dirty="0"/>
              <a:t>L</a:t>
            </a:r>
            <a:r>
              <a:rPr lang="en-AU" dirty="0" smtClean="0"/>
              <a:t>ocation</a:t>
            </a:r>
            <a:endParaRPr lang="en-AU" dirty="0"/>
          </a:p>
        </p:txBody>
      </p:sp>
      <p:sp>
        <p:nvSpPr>
          <p:cNvPr id="4" name="Content Placeholder 3">
            <a:extLst>
              <a:ext uri="{FF2B5EF4-FFF2-40B4-BE49-F238E27FC236}">
                <a16:creationId xmlns:a16="http://schemas.microsoft.com/office/drawing/2014/main" id="{382A057E-2B31-4E8C-BB34-D9245916FDFC}"/>
              </a:ext>
            </a:extLst>
          </p:cNvPr>
          <p:cNvSpPr>
            <a:spLocks noGrp="1"/>
          </p:cNvSpPr>
          <p:nvPr>
            <p:ph sz="quarter" idx="11"/>
          </p:nvPr>
        </p:nvSpPr>
        <p:spPr>
          <a:xfrm>
            <a:off x="2093119" y="186388"/>
            <a:ext cx="5614988" cy="400050"/>
          </a:xfrm>
        </p:spPr>
        <p:txBody>
          <a:bodyPr/>
          <a:lstStyle/>
          <a:p>
            <a:r>
              <a:rPr lang="en-AU" dirty="0"/>
              <a:t>The Australian National Facility for Earth Observation Satellite Calibration &amp; Validation (</a:t>
            </a:r>
            <a:r>
              <a:rPr lang="en-AU" dirty="0" err="1"/>
              <a:t>AusCalVal</a:t>
            </a:r>
            <a:r>
              <a:rPr lang="en-AU" dirty="0"/>
              <a:t>)</a:t>
            </a:r>
          </a:p>
          <a:p>
            <a:endParaRPr lang="en-AU" dirty="0"/>
          </a:p>
        </p:txBody>
      </p:sp>
      <p:pic>
        <p:nvPicPr>
          <p:cNvPr id="5" name="Picture 4">
            <a:extLst>
              <a:ext uri="{FF2B5EF4-FFF2-40B4-BE49-F238E27FC236}">
                <a16:creationId xmlns:a16="http://schemas.microsoft.com/office/drawing/2014/main" id="{934A7443-AE40-410D-B894-3DD04ECF7A50}"/>
              </a:ext>
            </a:extLst>
          </p:cNvPr>
          <p:cNvPicPr>
            <a:picLocks noChangeAspect="1"/>
          </p:cNvPicPr>
          <p:nvPr/>
        </p:nvPicPr>
        <p:blipFill>
          <a:blip r:embed="rId3"/>
          <a:stretch>
            <a:fillRect/>
          </a:stretch>
        </p:blipFill>
        <p:spPr>
          <a:xfrm>
            <a:off x="7886700" y="4091474"/>
            <a:ext cx="1257300" cy="1050131"/>
          </a:xfrm>
          <a:prstGeom prst="rect">
            <a:avLst/>
          </a:prstGeom>
        </p:spPr>
      </p:pic>
      <p:pic>
        <p:nvPicPr>
          <p:cNvPr id="6" name="Picture 5">
            <a:extLst>
              <a:ext uri="{FF2B5EF4-FFF2-40B4-BE49-F238E27FC236}">
                <a16:creationId xmlns:a16="http://schemas.microsoft.com/office/drawing/2014/main" id="{DA4FFBD4-836F-4572-AC0C-148BAF64EF57}"/>
              </a:ext>
            </a:extLst>
          </p:cNvPr>
          <p:cNvPicPr>
            <a:picLocks noChangeAspect="1"/>
          </p:cNvPicPr>
          <p:nvPr/>
        </p:nvPicPr>
        <p:blipFill>
          <a:blip r:embed="rId4"/>
          <a:stretch>
            <a:fillRect/>
          </a:stretch>
        </p:blipFill>
        <p:spPr>
          <a:xfrm>
            <a:off x="-10390" y="4257676"/>
            <a:ext cx="5423420" cy="885825"/>
          </a:xfrm>
          <a:prstGeom prst="rect">
            <a:avLst/>
          </a:prstGeom>
        </p:spPr>
      </p:pic>
      <p:pic>
        <p:nvPicPr>
          <p:cNvPr id="7" name="Picture 6">
            <a:extLst>
              <a:ext uri="{FF2B5EF4-FFF2-40B4-BE49-F238E27FC236}">
                <a16:creationId xmlns:a16="http://schemas.microsoft.com/office/drawing/2014/main" id="{8E3B3809-50B8-4B82-802E-62B420DB2A65}"/>
              </a:ext>
            </a:extLst>
          </p:cNvPr>
          <p:cNvPicPr>
            <a:picLocks noChangeAspect="1"/>
          </p:cNvPicPr>
          <p:nvPr/>
        </p:nvPicPr>
        <p:blipFill>
          <a:blip r:embed="rId5"/>
          <a:stretch>
            <a:fillRect/>
          </a:stretch>
        </p:blipFill>
        <p:spPr>
          <a:xfrm>
            <a:off x="6822746" y="966355"/>
            <a:ext cx="2314919" cy="1050131"/>
          </a:xfrm>
          <a:prstGeom prst="rect">
            <a:avLst/>
          </a:prstGeom>
        </p:spPr>
      </p:pic>
      <p:pic>
        <p:nvPicPr>
          <p:cNvPr id="8" name="Picture 7">
            <a:extLst>
              <a:ext uri="{FF2B5EF4-FFF2-40B4-BE49-F238E27FC236}">
                <a16:creationId xmlns:a16="http://schemas.microsoft.com/office/drawing/2014/main" id="{9C609C68-E7E2-4214-A220-273C891E94D5}"/>
              </a:ext>
            </a:extLst>
          </p:cNvPr>
          <p:cNvPicPr>
            <a:picLocks noChangeAspect="1"/>
          </p:cNvPicPr>
          <p:nvPr/>
        </p:nvPicPr>
        <p:blipFill>
          <a:blip r:embed="rId6"/>
          <a:stretch>
            <a:fillRect/>
          </a:stretch>
        </p:blipFill>
        <p:spPr>
          <a:xfrm>
            <a:off x="7996293" y="2226764"/>
            <a:ext cx="1141372" cy="855707"/>
          </a:xfrm>
          <a:prstGeom prst="rect">
            <a:avLst/>
          </a:prstGeom>
        </p:spPr>
      </p:pic>
      <p:pic>
        <p:nvPicPr>
          <p:cNvPr id="9" name="Picture 8">
            <a:extLst>
              <a:ext uri="{FF2B5EF4-FFF2-40B4-BE49-F238E27FC236}">
                <a16:creationId xmlns:a16="http://schemas.microsoft.com/office/drawing/2014/main" id="{B2A99F05-6B02-4BCB-A7DA-A3A7457BBB47}"/>
              </a:ext>
            </a:extLst>
          </p:cNvPr>
          <p:cNvPicPr>
            <a:picLocks noChangeAspect="1"/>
          </p:cNvPicPr>
          <p:nvPr/>
        </p:nvPicPr>
        <p:blipFill>
          <a:blip r:embed="rId7"/>
          <a:stretch>
            <a:fillRect/>
          </a:stretch>
        </p:blipFill>
        <p:spPr>
          <a:xfrm>
            <a:off x="7996293" y="3080219"/>
            <a:ext cx="1141372" cy="855804"/>
          </a:xfrm>
          <a:prstGeom prst="rect">
            <a:avLst/>
          </a:prstGeom>
        </p:spPr>
      </p:pic>
      <p:sp>
        <p:nvSpPr>
          <p:cNvPr id="10" name="TextBox 9">
            <a:extLst>
              <a:ext uri="{FF2B5EF4-FFF2-40B4-BE49-F238E27FC236}">
                <a16:creationId xmlns:a16="http://schemas.microsoft.com/office/drawing/2014/main" id="{CEB4DFAB-CEF0-40AE-A871-67C498C0F923}"/>
              </a:ext>
            </a:extLst>
          </p:cNvPr>
          <p:cNvSpPr txBox="1"/>
          <p:nvPr/>
        </p:nvSpPr>
        <p:spPr>
          <a:xfrm>
            <a:off x="6998916" y="1947865"/>
            <a:ext cx="2130709"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Lucinda Jetty Coastal Observatory</a:t>
            </a:r>
          </a:p>
        </p:txBody>
      </p:sp>
      <p:sp>
        <p:nvSpPr>
          <p:cNvPr id="11" name="TextBox 10">
            <a:extLst>
              <a:ext uri="{FF2B5EF4-FFF2-40B4-BE49-F238E27FC236}">
                <a16:creationId xmlns:a16="http://schemas.microsoft.com/office/drawing/2014/main" id="{FEFFD30B-E763-42A6-A3E7-7D99A56C8A9C}"/>
              </a:ext>
            </a:extLst>
          </p:cNvPr>
          <p:cNvSpPr txBox="1"/>
          <p:nvPr/>
        </p:nvSpPr>
        <p:spPr>
          <a:xfrm>
            <a:off x="7676933" y="3887510"/>
            <a:ext cx="1691487"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Litchfield Tropical Savanna</a:t>
            </a:r>
          </a:p>
        </p:txBody>
      </p:sp>
      <p:pic>
        <p:nvPicPr>
          <p:cNvPr id="12" name="Picture 11">
            <a:extLst>
              <a:ext uri="{FF2B5EF4-FFF2-40B4-BE49-F238E27FC236}">
                <a16:creationId xmlns:a16="http://schemas.microsoft.com/office/drawing/2014/main" id="{7F9EEFF0-96A3-4307-988B-39AD187BECA7}"/>
              </a:ext>
            </a:extLst>
          </p:cNvPr>
          <p:cNvPicPr>
            <a:picLocks noChangeAspect="1"/>
          </p:cNvPicPr>
          <p:nvPr/>
        </p:nvPicPr>
        <p:blipFill>
          <a:blip r:embed="rId8"/>
          <a:stretch>
            <a:fillRect/>
          </a:stretch>
        </p:blipFill>
        <p:spPr>
          <a:xfrm>
            <a:off x="6289330" y="4110142"/>
            <a:ext cx="1542131" cy="1027445"/>
          </a:xfrm>
          <a:prstGeom prst="rect">
            <a:avLst/>
          </a:prstGeom>
        </p:spPr>
      </p:pic>
      <p:sp>
        <p:nvSpPr>
          <p:cNvPr id="13" name="TextBox 12">
            <a:extLst>
              <a:ext uri="{FF2B5EF4-FFF2-40B4-BE49-F238E27FC236}">
                <a16:creationId xmlns:a16="http://schemas.microsoft.com/office/drawing/2014/main" id="{7DD99982-0223-4EF0-8FD5-DB2E4FB197F6}"/>
              </a:ext>
            </a:extLst>
          </p:cNvPr>
          <p:cNvSpPr txBox="1"/>
          <p:nvPr/>
        </p:nvSpPr>
        <p:spPr>
          <a:xfrm>
            <a:off x="1021557" y="4895725"/>
            <a:ext cx="2824810"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Pinnacles Desert Optical Vicarious Calibration</a:t>
            </a:r>
          </a:p>
        </p:txBody>
      </p:sp>
      <p:sp>
        <p:nvSpPr>
          <p:cNvPr id="15" name="TextBox 14">
            <a:extLst>
              <a:ext uri="{FF2B5EF4-FFF2-40B4-BE49-F238E27FC236}">
                <a16:creationId xmlns:a16="http://schemas.microsoft.com/office/drawing/2014/main" id="{D7E4407E-29E0-44F4-80AF-1CAD4823E381}"/>
              </a:ext>
            </a:extLst>
          </p:cNvPr>
          <p:cNvSpPr txBox="1"/>
          <p:nvPr/>
        </p:nvSpPr>
        <p:spPr>
          <a:xfrm>
            <a:off x="5413030" y="4814933"/>
            <a:ext cx="938734" cy="3924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Tumbarumba Wet Eucalypt</a:t>
            </a:r>
          </a:p>
        </p:txBody>
      </p:sp>
    </p:spTree>
    <p:extLst>
      <p:ext uri="{BB962C8B-B14F-4D97-AF65-F5344CB8AC3E}">
        <p14:creationId xmlns:p14="http://schemas.microsoft.com/office/powerpoint/2010/main" val="324157531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dirty="0"/>
          </a:p>
        </p:txBody>
      </p:sp>
      <p:sp>
        <p:nvSpPr>
          <p:cNvPr id="3" name="Title 2"/>
          <p:cNvSpPr>
            <a:spLocks noGrp="1"/>
          </p:cNvSpPr>
          <p:nvPr>
            <p:ph type="title"/>
          </p:nvPr>
        </p:nvSpPr>
        <p:spPr/>
        <p:txBody>
          <a:bodyPr/>
          <a:lstStyle/>
          <a:p>
            <a:r>
              <a:rPr lang="en-AU" dirty="0" smtClean="0"/>
              <a:t>Digital Earth Australia</a:t>
            </a:r>
            <a:endParaRPr lang="en-AU" dirty="0"/>
          </a:p>
        </p:txBody>
      </p:sp>
      <p:sp>
        <p:nvSpPr>
          <p:cNvPr id="11" name="Content Placeholder 2"/>
          <p:cNvSpPr txBox="1">
            <a:spLocks/>
          </p:cNvSpPr>
          <p:nvPr/>
        </p:nvSpPr>
        <p:spPr bwMode="auto">
          <a:xfrm>
            <a:off x="2477927" y="2035147"/>
            <a:ext cx="5690740" cy="83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0" cap="none" spc="0" normalizeH="0" baseline="0" noProof="0" dirty="0" smtClean="0">
                <a:ln>
                  <a:noFill/>
                </a:ln>
                <a:solidFill>
                  <a:srgbClr val="4D4D4D"/>
                </a:solidFill>
                <a:effectLst/>
                <a:uLnTx/>
                <a:uFillTx/>
                <a:latin typeface="Arial"/>
                <a:ea typeface="+mn-ea"/>
                <a:cs typeface="+mn-cs"/>
              </a:rPr>
              <a:t>Improve how the</a:t>
            </a:r>
            <a:r>
              <a:rPr kumimoji="0" lang="en-AU" sz="1800" b="0" i="0" u="none" strike="noStrike" kern="0" cap="none" spc="0" normalizeH="0" noProof="0" dirty="0" smtClean="0">
                <a:ln>
                  <a:noFill/>
                </a:ln>
                <a:solidFill>
                  <a:srgbClr val="4D4D4D"/>
                </a:solidFill>
                <a:effectLst/>
                <a:uLnTx/>
                <a:uFillTx/>
                <a:latin typeface="Arial"/>
                <a:ea typeface="+mn-ea"/>
                <a:cs typeface="+mn-cs"/>
              </a:rPr>
              <a:t> government</a:t>
            </a:r>
            <a:r>
              <a:rPr kumimoji="0" lang="en-AU" sz="1800" b="0" i="0" u="none" strike="noStrike" kern="0" cap="none" spc="0" normalizeH="0" baseline="0" noProof="0" dirty="0" smtClean="0">
                <a:ln>
                  <a:noFill/>
                </a:ln>
                <a:solidFill>
                  <a:srgbClr val="4D4D4D"/>
                </a:solidFill>
                <a:effectLst/>
                <a:uLnTx/>
                <a:uFillTx/>
                <a:latin typeface="Arial"/>
                <a:ea typeface="+mn-ea"/>
                <a:cs typeface="+mn-cs"/>
              </a:rPr>
              <a:t> manages our natural resources.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a:ln>
                <a:noFill/>
              </a:ln>
              <a:solidFill>
                <a:srgbClr val="4D4D4D"/>
              </a:solidFill>
              <a:effectLst/>
              <a:uLnTx/>
              <a:uFillTx/>
              <a:latin typeface="Arial"/>
              <a:ea typeface="+mn-ea"/>
              <a:cs typeface="+mn-cs"/>
            </a:endParaRPr>
          </a:p>
        </p:txBody>
      </p:sp>
      <p:pic>
        <p:nvPicPr>
          <p:cNvPr id="12" name="Picture 2" descr="C:\Users\u92929\Desktop\AGDC Presentations\Italy Visit\2017-07-10 -Dhu-DGGS Workshop\Icons and Templates\DEA Icons8.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8255" b="29031"/>
          <a:stretch/>
        </p:blipFill>
        <p:spPr bwMode="auto">
          <a:xfrm>
            <a:off x="1212517" y="1804709"/>
            <a:ext cx="1136314" cy="9707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212517" y="3351491"/>
            <a:ext cx="6956150" cy="1060689"/>
            <a:chOff x="1403648" y="3075806"/>
            <a:chExt cx="6956150" cy="1060689"/>
          </a:xfrm>
        </p:grpSpPr>
        <p:grpSp>
          <p:nvGrpSpPr>
            <p:cNvPr id="14" name="Group 13"/>
            <p:cNvGrpSpPr/>
            <p:nvPr/>
          </p:nvGrpSpPr>
          <p:grpSpPr>
            <a:xfrm>
              <a:off x="1403648" y="3075806"/>
              <a:ext cx="1259761" cy="1060689"/>
              <a:chOff x="1249535" y="2861250"/>
              <a:chExt cx="1366618" cy="1150660"/>
            </a:xfrm>
          </p:grpSpPr>
          <p:pic>
            <p:nvPicPr>
              <p:cNvPr id="16" name="Picture 4" descr="C:\Users\u92929\Desktop\AGDC Presentations\Italy Visit\2017-07-10 -Dhu-DGGS Workshop\Icons and Templates\DEA Icons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36" t="35950" r="17211" b="32830"/>
              <a:stretch/>
            </p:blipFill>
            <p:spPr bwMode="auto">
              <a:xfrm>
                <a:off x="1619672" y="2933654"/>
                <a:ext cx="996481" cy="10782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u92929\Desktop\AGDC Presentations\Italy Visit\2017-07-10 -Dhu-DGGS Workshop\Icons and Templates\DEA Icons5.png"/>
              <p:cNvPicPr>
                <a:picLocks noChangeAspect="1" noChangeArrowheads="1"/>
              </p:cNvPicPr>
              <p:nvPr/>
            </p:nvPicPr>
            <p:blipFill rotWithShape="1">
              <a:blip r:embed="rId3">
                <a:extLst>
                  <a:ext uri="{28A0092B-C50C-407E-A947-70E740481C1C}">
                    <a14:useLocalDpi xmlns:a14="http://schemas.microsoft.com/office/drawing/2010/main" val="0"/>
                  </a:ext>
                </a:extLst>
              </a:blip>
              <a:srcRect l="39025" t="35437" r="47264" b="35435"/>
              <a:stretch/>
            </p:blipFill>
            <p:spPr bwMode="auto">
              <a:xfrm>
                <a:off x="1249535" y="2861250"/>
                <a:ext cx="514153" cy="109221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2"/>
            <p:cNvSpPr txBox="1">
              <a:spLocks/>
            </p:cNvSpPr>
            <p:nvPr/>
          </p:nvSpPr>
          <p:spPr bwMode="auto">
            <a:xfrm>
              <a:off x="2669058" y="3118016"/>
              <a:ext cx="5690740" cy="83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0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0" cap="none" spc="0" normalizeH="0" baseline="0" noProof="0" dirty="0" smtClean="0">
                  <a:ln>
                    <a:noFill/>
                  </a:ln>
                  <a:solidFill>
                    <a:srgbClr val="4D4D4D"/>
                  </a:solidFill>
                  <a:effectLst/>
                  <a:uLnTx/>
                  <a:uFillTx/>
                  <a:latin typeface="Arial"/>
                  <a:ea typeface="+mn-ea"/>
                  <a:cs typeface="+mn-cs"/>
                </a:rPr>
                <a:t>Drive growth across the Australian economy.</a:t>
              </a:r>
              <a:endParaRPr kumimoji="0" lang="en-AU" sz="1800" b="0" i="0" u="none" strike="noStrike" kern="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a:ln>
                  <a:noFill/>
                </a:ln>
                <a:solidFill>
                  <a:srgbClr val="4D4D4D"/>
                </a:solidFill>
                <a:effectLst/>
                <a:uLnTx/>
                <a:uFillTx/>
                <a:latin typeface="Arial"/>
                <a:ea typeface="+mn-ea"/>
                <a:cs typeface="+mn-cs"/>
              </a:endParaRPr>
            </a:p>
          </p:txBody>
        </p:sp>
      </p:grpSp>
    </p:spTree>
    <p:extLst>
      <p:ext uri="{BB962C8B-B14F-4D97-AF65-F5344CB8AC3E}">
        <p14:creationId xmlns:p14="http://schemas.microsoft.com/office/powerpoint/2010/main" val="4289532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a:p>
        </p:txBody>
      </p:sp>
      <p:sp>
        <p:nvSpPr>
          <p:cNvPr id="3" name="Title 2"/>
          <p:cNvSpPr>
            <a:spLocks noGrp="1"/>
          </p:cNvSpPr>
          <p:nvPr>
            <p:ph type="title"/>
          </p:nvPr>
        </p:nvSpPr>
        <p:spPr/>
        <p:txBody>
          <a:bodyPr/>
          <a:lstStyle/>
          <a:p>
            <a:r>
              <a:rPr lang="en-AU" dirty="0" smtClean="0"/>
              <a:t>Monitoring Water Availability</a:t>
            </a:r>
            <a:endParaRPr lang="en-AU" dirty="0"/>
          </a:p>
        </p:txBody>
      </p:sp>
      <p:pic>
        <p:nvPicPr>
          <p:cNvPr id="7" name="D4C87B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0077" y="1105774"/>
            <a:ext cx="6850410" cy="4209242"/>
          </a:xfrm>
          <a:prstGeom prst="rect">
            <a:avLst/>
          </a:prstGeom>
        </p:spPr>
      </p:pic>
    </p:spTree>
    <p:extLst>
      <p:ext uri="{BB962C8B-B14F-4D97-AF65-F5344CB8AC3E}">
        <p14:creationId xmlns:p14="http://schemas.microsoft.com/office/powerpoint/2010/main" val="311394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Digital Earth Africa</a:t>
            </a:r>
            <a:endParaRPr lang="en-AU" dirty="0"/>
          </a:p>
        </p:txBody>
      </p:sp>
      <p:sp>
        <p:nvSpPr>
          <p:cNvPr id="3" name="Content Placeholder 2"/>
          <p:cNvSpPr>
            <a:spLocks noGrp="1"/>
          </p:cNvSpPr>
          <p:nvPr>
            <p:ph idx="1"/>
          </p:nvPr>
        </p:nvSpPr>
        <p:spPr>
          <a:xfrm>
            <a:off x="96253" y="1087774"/>
            <a:ext cx="9008182" cy="3653732"/>
          </a:xfrm>
        </p:spPr>
        <p:txBody>
          <a:bodyPr/>
          <a:lstStyle/>
          <a:p>
            <a:pPr marL="285750" indent="-285750">
              <a:buFont typeface="Arial" panose="020B0604020202020204" pitchFamily="34" charset="0"/>
              <a:buChar char="•"/>
            </a:pPr>
            <a:r>
              <a:rPr lang="en-AU" dirty="0" smtClean="0"/>
              <a:t>An African capability, based in and governed by Africa</a:t>
            </a:r>
          </a:p>
          <a:p>
            <a:pPr marL="742950" lvl="1" indent="-285750">
              <a:buFont typeface="Arial" panose="020B0604020202020204" pitchFamily="34" charset="0"/>
              <a:buChar char="•"/>
            </a:pPr>
            <a:r>
              <a:rPr lang="en-AU" dirty="0" smtClean="0"/>
              <a:t>Funded by Australia and the Helmsley Charitable Trust (AUD24m, 2019-20)</a:t>
            </a:r>
            <a:endParaRPr lang="en-AU" dirty="0"/>
          </a:p>
          <a:p>
            <a:pPr marL="742950" lvl="1" indent="-285750">
              <a:buFont typeface="Arial" panose="020B0604020202020204" pitchFamily="34" charset="0"/>
              <a:buChar char="•"/>
            </a:pPr>
            <a:r>
              <a:rPr lang="en-AU" dirty="0" smtClean="0"/>
              <a:t>Use </a:t>
            </a:r>
            <a:r>
              <a:rPr lang="en-AU" i="1" dirty="0"/>
              <a:t>CEOS Analysis Ready Data, Open Data Cube &amp; Amazon</a:t>
            </a:r>
          </a:p>
          <a:p>
            <a:pPr marL="742950" lvl="1" indent="-285750">
              <a:buFont typeface="Arial" panose="020B0604020202020204" pitchFamily="34" charset="0"/>
              <a:buChar char="•"/>
            </a:pPr>
            <a:r>
              <a:rPr lang="en-AU" dirty="0"/>
              <a:t>Leveraging the great work of the SEO in the </a:t>
            </a:r>
            <a:r>
              <a:rPr lang="en-AU" dirty="0" smtClean="0"/>
              <a:t>ARDC</a:t>
            </a:r>
          </a:p>
          <a:p>
            <a:pPr marL="742950" lvl="1" indent="-285750">
              <a:buFont typeface="Arial" panose="020B0604020202020204" pitchFamily="34" charset="0"/>
              <a:buChar char="•"/>
            </a:pPr>
            <a:r>
              <a:rPr lang="en-AU" dirty="0" smtClean="0"/>
              <a:t>Aligning with other major initiatives in Africa (</a:t>
            </a:r>
            <a:r>
              <a:rPr lang="en-AU" dirty="0" err="1" smtClean="0"/>
              <a:t>eg</a:t>
            </a:r>
            <a:r>
              <a:rPr lang="en-AU" dirty="0" smtClean="0"/>
              <a:t>. GMES &amp; </a:t>
            </a:r>
            <a:r>
              <a:rPr lang="en-AU" dirty="0" err="1" smtClean="0"/>
              <a:t>WGCapD</a:t>
            </a:r>
            <a:r>
              <a:rPr lang="en-AU" dirty="0" smtClean="0"/>
              <a:t>)</a:t>
            </a:r>
          </a:p>
          <a:p>
            <a:pPr marL="742950" lvl="1" indent="-285750">
              <a:buFont typeface="Arial" panose="020B0604020202020204" pitchFamily="34" charset="0"/>
              <a:buChar char="•"/>
            </a:pPr>
            <a:r>
              <a:rPr lang="en-AU" dirty="0" smtClean="0"/>
              <a:t>Strategic partnership with GEO</a:t>
            </a:r>
            <a:endParaRPr lang="en-AU" sz="1200" dirty="0" smtClean="0"/>
          </a:p>
          <a:p>
            <a:r>
              <a:rPr lang="en-AU" dirty="0"/>
              <a:t>Will be an important source of user-needs and data quality feedback for CEOS Members</a:t>
            </a:r>
          </a:p>
          <a:p>
            <a:endParaRPr lang="en-AU" dirty="0"/>
          </a:p>
        </p:txBody>
      </p:sp>
    </p:spTree>
    <p:extLst>
      <p:ext uri="{BB962C8B-B14F-4D97-AF65-F5344CB8AC3E}">
        <p14:creationId xmlns:p14="http://schemas.microsoft.com/office/powerpoint/2010/main" val="4229208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47E454E2A99440B0C15C79E3D48078" ma:contentTypeVersion="10" ma:contentTypeDescription="Create a new document." ma:contentTypeScope="" ma:versionID="287a8b8bb3ce8820f7e7048fe226dd78">
  <xsd:schema xmlns:xsd="http://www.w3.org/2001/XMLSchema" xmlns:xs="http://www.w3.org/2001/XMLSchema" xmlns:p="http://schemas.microsoft.com/office/2006/metadata/properties" xmlns:ns2="9d45a7e4-4807-4b02-bac8-328f48dc74d0" xmlns:ns3="19509964-6494-47f0-bd97-6ec6f41913d9" targetNamespace="http://schemas.microsoft.com/office/2006/metadata/properties" ma:root="true" ma:fieldsID="769c9a39d9247287bba2fc074dc4392e" ns2:_="" ns3:_="">
    <xsd:import namespace="9d45a7e4-4807-4b02-bac8-328f48dc74d0"/>
    <xsd:import namespace="19509964-6494-47f0-bd97-6ec6f41913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45a7e4-4807-4b02-bac8-328f48dc7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509964-6494-47f0-bd97-6ec6f41913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C8E1E4-7BF4-4929-91B7-28300CAC1D9A}"/>
</file>

<file path=customXml/itemProps2.xml><?xml version="1.0" encoding="utf-8"?>
<ds:datastoreItem xmlns:ds="http://schemas.openxmlformats.org/officeDocument/2006/customXml" ds:itemID="{0C36C94A-7B93-4BEE-8660-6E0788BD4841}"/>
</file>

<file path=customXml/itemProps3.xml><?xml version="1.0" encoding="utf-8"?>
<ds:datastoreItem xmlns:ds="http://schemas.openxmlformats.org/officeDocument/2006/customXml" ds:itemID="{19D9BA16-D5B1-47A0-AAE3-8B5C2E13F9EE}"/>
</file>

<file path=docProps/app.xml><?xml version="1.0" encoding="utf-8"?>
<Properties xmlns="http://schemas.openxmlformats.org/officeDocument/2006/extended-properties" xmlns:vt="http://schemas.openxmlformats.org/officeDocument/2006/docPropsVTypes">
  <TotalTime>436</TotalTime>
  <Words>557</Words>
  <Application>Microsoft Office PowerPoint</Application>
  <PresentationFormat>On-screen Show (16:9)</PresentationFormat>
  <Paragraphs>75</Paragraphs>
  <Slides>10</Slides>
  <Notes>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vt:lpstr>
      <vt:lpstr>Arial Bold</vt:lpstr>
      <vt:lpstr>Avenir Roman</vt:lpstr>
      <vt:lpstr>Calibri</vt:lpstr>
      <vt:lpstr>Courier New</vt:lpstr>
      <vt:lpstr>Helvetica</vt:lpstr>
      <vt:lpstr>Helvetica Neue</vt:lpstr>
      <vt:lpstr>Proxima Nova Regular</vt:lpstr>
      <vt:lpstr>Wingdings</vt:lpstr>
      <vt:lpstr>Office Theme</vt:lpstr>
      <vt:lpstr>Default</vt:lpstr>
      <vt:lpstr>Agency Report: Team Australia</vt:lpstr>
      <vt:lpstr>Regional Copernicus Data Hub </vt:lpstr>
      <vt:lpstr>PowerPoint Presentation</vt:lpstr>
      <vt:lpstr>PowerPoint Presentation</vt:lpstr>
      <vt:lpstr>Data Quality in Australia</vt:lpstr>
      <vt:lpstr>PowerPoint Presentation</vt:lpstr>
      <vt:lpstr>Digital Earth Australia</vt:lpstr>
      <vt:lpstr>Monitoring Water Availability</vt:lpstr>
      <vt:lpstr>Digital Earth Africa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Report: Geoscience Australia</dc:title>
  <cp:lastModifiedBy>Dhu Trevor</cp:lastModifiedBy>
  <cp:revision>19</cp:revision>
  <dcterms:modified xsi:type="dcterms:W3CDTF">2019-10-15T02:15:40Z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0x0101001147E454E2A99440B0C15C79E3D48078</vt:lpwstr>
  </property>
</Properties>
</file>