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56" r:id="rId2"/>
    <p:sldId id="261" r:id="rId3"/>
    <p:sldId id="260" r:id="rId4"/>
    <p:sldId id="282" r:id="rId5"/>
    <p:sldId id="267" r:id="rId6"/>
    <p:sldId id="278" r:id="rId7"/>
    <p:sldId id="279" r:id="rId8"/>
    <p:sldId id="265" r:id="rId9"/>
    <p:sldId id="272" r:id="rId10"/>
    <p:sldId id="273" r:id="rId11"/>
    <p:sldId id="274" r:id="rId12"/>
    <p:sldId id="280" r:id="rId13"/>
    <p:sldId id="270" r:id="rId14"/>
    <p:sldId id="271" r:id="rId15"/>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731"/>
  </p:normalViewPr>
  <p:slideViewPr>
    <p:cSldViewPr>
      <p:cViewPr>
        <p:scale>
          <a:sx n="89" d="100"/>
          <a:sy n="89" d="100"/>
        </p:scale>
        <p:origin x="-1195" y="-1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0312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smtClean="0">
                <a:solidFill>
                  <a:schemeClr val="tx2"/>
                </a:solidFill>
                <a:latin typeface="+mj-ea"/>
                <a:ea typeface="+mj-ea"/>
                <a:cs typeface="Proxima Nova Regular"/>
                <a:sym typeface="Proxima Nova Regular"/>
              </a:rPr>
              <a:t>CEOS</a:t>
            </a:r>
            <a:r>
              <a:rPr lang="en-AU" sz="1100" i="1" baseline="0" dirty="0" smtClean="0">
                <a:solidFill>
                  <a:schemeClr val="tx2"/>
                </a:solidFill>
                <a:latin typeface="+mj-ea"/>
                <a:ea typeface="+mj-ea"/>
                <a:cs typeface="Proxima Nova Regular"/>
                <a:sym typeface="Proxima Nova Regular"/>
              </a:rPr>
              <a:t> Plenary 20</a:t>
            </a:r>
            <a:r>
              <a:rPr lang="en-AU" sz="1100" i="1" dirty="0" smtClean="0">
                <a:solidFill>
                  <a:schemeClr val="tx2"/>
                </a:solidFill>
                <a:latin typeface="+mj-ea"/>
                <a:ea typeface="+mj-ea"/>
                <a:cs typeface="Proxima Nova Regular"/>
                <a:sym typeface="Proxima Nova Regular"/>
              </a:rPr>
              <a:t>18, 17-18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smtClean="0"/>
              <a:t>Title TBA</a:t>
            </a:r>
            <a:endParaRPr lang="en-US" dirty="0"/>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tif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gif"/><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7.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jpe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4.wdp"/><Relationship Id="rId7" Type="http://schemas.microsoft.com/office/2007/relationships/hdphoto" Target="../media/hdphoto5.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14.png"/><Relationship Id="rId5" Type="http://schemas.openxmlformats.org/officeDocument/2006/relationships/image" Target="../media/image36.png"/><Relationship Id="rId10" Type="http://schemas.microsoft.com/office/2007/relationships/hdphoto" Target="../media/hdphoto6.wdp"/><Relationship Id="rId4" Type="http://schemas.openxmlformats.org/officeDocument/2006/relationships/image" Target="../media/image35.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45.tiff"/><Relationship Id="rId13" Type="http://schemas.openxmlformats.org/officeDocument/2006/relationships/image" Target="../media/image14.png"/><Relationship Id="rId3" Type="http://schemas.openxmlformats.org/officeDocument/2006/relationships/image" Target="../media/image40.png"/><Relationship Id="rId7" Type="http://schemas.openxmlformats.org/officeDocument/2006/relationships/image" Target="../media/image44.jpeg"/><Relationship Id="rId12" Type="http://schemas.openxmlformats.org/officeDocument/2006/relationships/image" Target="../media/image49.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image" Target="../media/image48.tiff"/><Relationship Id="rId5" Type="http://schemas.openxmlformats.org/officeDocument/2006/relationships/image" Target="../media/image42.tiff"/><Relationship Id="rId10" Type="http://schemas.openxmlformats.org/officeDocument/2006/relationships/image" Target="../media/image47.png"/><Relationship Id="rId4" Type="http://schemas.openxmlformats.org/officeDocument/2006/relationships/image" Target="../media/image41.tiff"/><Relationship Id="rId9" Type="http://schemas.openxmlformats.org/officeDocument/2006/relationships/image" Target="../media/image46.tiff"/></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7911611" cy="993131"/>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rPr>
              <a:t>THE RUSSIAN SPACE REMOTE SENSING</a:t>
            </a:r>
            <a:br>
              <a:rPr lang="en-US" sz="2800" dirty="0">
                <a:solidFill>
                  <a:schemeClr val="bg1"/>
                </a:solidFill>
              </a:rPr>
            </a:br>
            <a:r>
              <a:rPr lang="en-US" sz="2800" dirty="0">
                <a:solidFill>
                  <a:schemeClr val="bg1"/>
                </a:solidFill>
              </a:rPr>
              <a:t>SYSTEMS</a:t>
            </a:r>
            <a:endParaRPr sz="28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The State Space Corporation ROSCOSMOS</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ru-RU" dirty="0" smtClean="0">
                <a:solidFill>
                  <a:srgbClr val="FFFFFF"/>
                </a:solidFill>
                <a:latin typeface="+mj-lt"/>
                <a:ea typeface="Arial Bold"/>
                <a:cs typeface="Arial Bold"/>
                <a:sym typeface="Arial Bold"/>
              </a:rPr>
              <a:t>33 </a:t>
            </a:r>
            <a:r>
              <a:rPr lang="en-AU" dirty="0" smtClean="0">
                <a:solidFill>
                  <a:srgbClr val="FFFFFF"/>
                </a:solidFill>
                <a:latin typeface="+mj-lt"/>
                <a:ea typeface="Arial Bold"/>
                <a:cs typeface="Arial Bold"/>
                <a:sym typeface="Arial Bold"/>
              </a:rPr>
              <a:t>CEOS </a:t>
            </a:r>
            <a:r>
              <a:rPr lang="en-AU" dirty="0" smtClean="0">
                <a:solidFill>
                  <a:srgbClr val="FFFFFF"/>
                </a:solidFill>
                <a:latin typeface="+mj-lt"/>
                <a:ea typeface="Arial Bold"/>
                <a:cs typeface="Arial Bold"/>
                <a:sym typeface="Arial Bold"/>
              </a:rPr>
              <a:t>Plenary 201</a:t>
            </a:r>
            <a:r>
              <a:rPr lang="ru-RU" dirty="0" smtClean="0">
                <a:solidFill>
                  <a:srgbClr val="FFFFFF"/>
                </a:solidFill>
                <a:latin typeface="+mj-lt"/>
                <a:ea typeface="Arial Bold"/>
                <a:cs typeface="Arial Bold"/>
                <a:sym typeface="Arial Bold"/>
              </a:rPr>
              <a:t>9</a:t>
            </a:r>
            <a:endParaRPr lang="en-AU"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dirty="0" smtClean="0">
                <a:solidFill>
                  <a:srgbClr val="FFFFFF"/>
                </a:solidFill>
                <a:latin typeface="+mj-lt"/>
                <a:ea typeface="Arial Bold"/>
                <a:cs typeface="Arial Bold"/>
                <a:sym typeface="Arial Bold"/>
              </a:rPr>
              <a:t>Agenda </a:t>
            </a:r>
            <a:r>
              <a:rPr dirty="0">
                <a:solidFill>
                  <a:srgbClr val="FFFFFF"/>
                </a:solidFill>
                <a:latin typeface="+mj-lt"/>
                <a:ea typeface="Arial Bold"/>
                <a:cs typeface="Arial Bold"/>
                <a:sym typeface="Arial Bold"/>
              </a:rPr>
              <a:t>Item </a:t>
            </a:r>
            <a:r>
              <a:rPr lang="en-US" dirty="0" smtClean="0">
                <a:solidFill>
                  <a:srgbClr val="FFFFFF"/>
                </a:solidFill>
                <a:latin typeface="+mj-lt"/>
                <a:ea typeface="Arial Bold"/>
                <a:cs typeface="Arial Bold"/>
                <a:sym typeface="Arial Bold"/>
              </a:rPr>
              <a:t>3.6</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smtClean="0">
                <a:solidFill>
                  <a:srgbClr val="FFFFFF"/>
                </a:solidFill>
                <a:latin typeface="+mj-lt"/>
                <a:ea typeface="Arial Bold"/>
                <a:cs typeface="Arial Bold"/>
                <a:sym typeface="Arial Bold"/>
              </a:rPr>
              <a:t>Ha </a:t>
            </a:r>
            <a:r>
              <a:rPr lang="en-US" dirty="0" err="1">
                <a:solidFill>
                  <a:srgbClr val="FFFFFF"/>
                </a:solidFill>
                <a:latin typeface="+mj-lt"/>
                <a:ea typeface="Arial Bold"/>
                <a:cs typeface="Arial Bold"/>
                <a:sym typeface="Arial Bold"/>
              </a:rPr>
              <a:t>N</a:t>
            </a:r>
            <a:r>
              <a:rPr lang="en-US" dirty="0" err="1" smtClean="0">
                <a:solidFill>
                  <a:srgbClr val="FFFFFF"/>
                </a:solidFill>
                <a:latin typeface="+mj-lt"/>
                <a:ea typeface="Arial Bold"/>
                <a:cs typeface="Arial Bold"/>
                <a:sym typeface="Arial Bold"/>
              </a:rPr>
              <a:t>oi</a:t>
            </a:r>
            <a:r>
              <a:rPr lang="en-US" dirty="0" smtClean="0">
                <a:solidFill>
                  <a:srgbClr val="FFFFFF"/>
                </a:solidFill>
                <a:latin typeface="+mj-lt"/>
                <a:ea typeface="Arial Bold"/>
                <a:cs typeface="Arial Bold"/>
                <a:sym typeface="Arial Bold"/>
              </a:rPr>
              <a:t>, Viet Nam</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smtClean="0">
                <a:solidFill>
                  <a:srgbClr val="FFFFFF"/>
                </a:solidFill>
                <a:latin typeface="+mj-lt"/>
                <a:ea typeface="Arial Bold"/>
                <a:cs typeface="Arial Bold"/>
                <a:sym typeface="Arial Bold"/>
              </a:rPr>
              <a:t>14 – 16 October 2019</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Объект 2"/>
          <p:cNvSpPr>
            <a:spLocks noGrp="1"/>
          </p:cNvSpPr>
          <p:nvPr>
            <p:ph sz="quarter" idx="10"/>
          </p:nvPr>
        </p:nvSpPr>
        <p:spPr/>
        <p:txBody>
          <a:bodyPr/>
          <a:lstStyle/>
          <a:p>
            <a:endParaRPr lang="ru-RU"/>
          </a:p>
        </p:txBody>
      </p:sp>
      <p:sp>
        <p:nvSpPr>
          <p:cNvPr id="4" name="Объект 3"/>
          <p:cNvSpPr>
            <a:spLocks noGrp="1"/>
          </p:cNvSpPr>
          <p:nvPr>
            <p:ph sz="quarter" idx="11"/>
          </p:nvPr>
        </p:nvSpPr>
        <p:spPr/>
        <p:txBody>
          <a:bodyPr/>
          <a:lstStyle/>
          <a:p>
            <a:r>
              <a:rPr lang="en-US" dirty="0" smtClean="0"/>
              <a:t>BRICS CONSTELLATION</a:t>
            </a:r>
            <a:endParaRPr lang="ru-RU" dirty="0"/>
          </a:p>
        </p:txBody>
      </p:sp>
      <p:sp>
        <p:nvSpPr>
          <p:cNvPr id="5" name="Rectangle 5"/>
          <p:cNvSpPr>
            <a:spLocks noChangeArrowheads="1"/>
          </p:cNvSpPr>
          <p:nvPr/>
        </p:nvSpPr>
        <p:spPr bwMode="auto">
          <a:xfrm>
            <a:off x="302960" y="1488121"/>
            <a:ext cx="8536240" cy="1605862"/>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just">
              <a:spcBef>
                <a:spcPct val="50000"/>
              </a:spcBef>
              <a:spcAft>
                <a:spcPts val="0"/>
              </a:spcAft>
              <a:defRPr/>
            </a:pPr>
            <a:r>
              <a:rPr lang="en-US" dirty="0" smtClean="0">
                <a:solidFill>
                  <a:schemeClr val="accent1">
                    <a:lumMod val="50000"/>
                  </a:schemeClr>
                </a:solidFill>
                <a:cs typeface="Arial" pitchFamily="34" charset="0"/>
              </a:rPr>
              <a:t>The task of this constellation is application of EO data for peaceful purposes and strengthening of international cooperation in the space sphere in order to respond to  global climate changes, to protect the environment, to forecast and prevent disasters as well as their consequences mitigation, and to solve other global tasks with modern space technologies</a:t>
            </a:r>
            <a:r>
              <a:rPr lang="ru-RU" dirty="0" smtClean="0">
                <a:solidFill>
                  <a:schemeClr val="accent1">
                    <a:lumMod val="50000"/>
                  </a:schemeClr>
                </a:solidFill>
                <a:cs typeface="Arial" pitchFamily="34" charset="0"/>
              </a:rPr>
              <a:t>.</a:t>
            </a:r>
            <a:endParaRPr lang="ru-RU" dirty="0">
              <a:solidFill>
                <a:schemeClr val="accent1">
                  <a:lumMod val="50000"/>
                </a:schemeClr>
              </a:solidFill>
              <a:cs typeface="Arial"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50" y="3225325"/>
            <a:ext cx="8444607" cy="31871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766244"/>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11</a:t>
            </a:fld>
            <a:endParaRPr lang="uk-UA" dirty="0"/>
          </a:p>
        </p:txBody>
      </p:sp>
      <p:sp>
        <p:nvSpPr>
          <p:cNvPr id="4" name="Объект 3"/>
          <p:cNvSpPr>
            <a:spLocks noGrp="1"/>
          </p:cNvSpPr>
          <p:nvPr>
            <p:ph sz="quarter" idx="11"/>
          </p:nvPr>
        </p:nvSpPr>
        <p:spPr>
          <a:xfrm>
            <a:off x="2057400" y="76200"/>
            <a:ext cx="4953000" cy="533400"/>
          </a:xfrm>
        </p:spPr>
        <p:txBody>
          <a:bodyPr/>
          <a:lstStyle/>
          <a:p>
            <a:r>
              <a:rPr lang="en-US" sz="2000" dirty="0" smtClean="0"/>
              <a:t>ROSCOSMOS IN INTERNATIONAL</a:t>
            </a:r>
            <a:br>
              <a:rPr lang="en-US" sz="2000" dirty="0" smtClean="0"/>
            </a:br>
            <a:r>
              <a:rPr lang="en-US" sz="2000" dirty="0" smtClean="0"/>
              <a:t>CHARTER ON SPACE AND MAJOR DISASTERS</a:t>
            </a:r>
            <a:endParaRPr lang="en-US" sz="2000" dirty="0"/>
          </a:p>
          <a:p>
            <a:endParaRPr lang="ru-RU" sz="2000" dirty="0"/>
          </a:p>
        </p:txBody>
      </p:sp>
      <p:pic>
        <p:nvPicPr>
          <p:cNvPr id="5" name="Рисунок 4" descr="http://spaceinimages.esa.int/var/esa/storage/images/esa_multimedia/images/2011/11/charter_logo/9931541-2-eng-GB/Charter_logo_node_full_image.jpg"/>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6019800" y="4644080"/>
            <a:ext cx="1784627" cy="1714185"/>
          </a:xfrm>
          <a:prstGeom prst="ellipse">
            <a:avLst/>
          </a:prstGeom>
          <a:ln>
            <a:noFill/>
          </a:ln>
          <a:effectLst>
            <a:softEdge rad="112500"/>
          </a:effectLst>
        </p:spPr>
      </p:pic>
      <p:sp>
        <p:nvSpPr>
          <p:cNvPr id="6" name="TextBox 5"/>
          <p:cNvSpPr txBox="1"/>
          <p:nvPr/>
        </p:nvSpPr>
        <p:spPr>
          <a:xfrm>
            <a:off x="185050" y="4624806"/>
            <a:ext cx="4852231" cy="1699794"/>
          </a:xfrm>
          <a:prstGeom prst="roundRect">
            <a:avLst>
              <a:gd name="adj" fmla="val 9669"/>
            </a:avLst>
          </a:prstGeom>
          <a:solidFill>
            <a:schemeClr val="accent1">
              <a:lumMod val="50000"/>
            </a:schemeClr>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defPPr>
              <a:defRPr lang="ru-RU"/>
            </a:defPPr>
            <a:lvl1pPr marL="85725" indent="182563" eaLnBrk="0" hangingPunct="0">
              <a:lnSpc>
                <a:spcPts val="1600"/>
              </a:lnSpc>
              <a:spcAft>
                <a:spcPts val="700"/>
              </a:spcAft>
              <a:defRPr sz="1600" b="1" u="sng">
                <a:solidFill>
                  <a:schemeClr val="accent2">
                    <a:lumMod val="50000"/>
                  </a:schemeClr>
                </a:solidFill>
                <a:latin typeface="Arial" pitchFamily="34" charset="0"/>
                <a:cs typeface="Arial"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indent="0">
              <a:lnSpc>
                <a:spcPct val="100000"/>
              </a:lnSpc>
              <a:spcAft>
                <a:spcPts val="682"/>
              </a:spcAft>
              <a:defRPr/>
            </a:pPr>
            <a:r>
              <a:rPr lang="en-US" b="0" u="none" dirty="0" smtClean="0">
                <a:solidFill>
                  <a:schemeClr val="bg1"/>
                </a:solidFill>
                <a:effectLst>
                  <a:outerShdw blurRad="38100" dist="38100" dir="2700000" algn="tl">
                    <a:srgbClr val="000000">
                      <a:alpha val="43137"/>
                    </a:srgbClr>
                  </a:outerShdw>
                </a:effectLst>
              </a:rPr>
              <a:t>The activation of the International Charter on Space and Major Disaster mechanism enables the implementation of international resources of multi-purpose space facilities (more than 40 satellites) in crisis and emergency situations including usage for the benefit of member nations.</a:t>
            </a:r>
            <a:endParaRPr lang="ru-RU" b="0" u="none" dirty="0">
              <a:solidFill>
                <a:schemeClr val="bg1"/>
              </a:solidFill>
              <a:effectLst>
                <a:outerShdw blurRad="38100" dist="38100" dir="2700000" algn="tl">
                  <a:srgbClr val="000000">
                    <a:alpha val="43137"/>
                  </a:srgbClr>
                </a:outerShdw>
              </a:effectLst>
            </a:endParaRPr>
          </a:p>
        </p:txBody>
      </p:sp>
      <p:sp>
        <p:nvSpPr>
          <p:cNvPr id="7" name="Заголовок 1"/>
          <p:cNvSpPr txBox="1">
            <a:spLocks/>
          </p:cNvSpPr>
          <p:nvPr/>
        </p:nvSpPr>
        <p:spPr bwMode="auto">
          <a:xfrm>
            <a:off x="5181297" y="1447801"/>
            <a:ext cx="3722260" cy="3047999"/>
          </a:xfrm>
          <a:prstGeom prst="roundRect">
            <a:avLst>
              <a:gd name="adj" fmla="val 3859"/>
            </a:avLst>
          </a:prstGeom>
          <a:solidFill>
            <a:srgbClr val="E7F6FF"/>
          </a:solidFill>
          <a:ln w="12700" cmpd="sng">
            <a:solidFill>
              <a:schemeClr val="tx2">
                <a:lumMod val="75000"/>
              </a:schemeClr>
            </a:solidFill>
            <a:miter lim="800000"/>
            <a:headEnd/>
            <a:tailEnd/>
          </a:ln>
          <a:effectLst>
            <a:outerShdw blurRad="50800" dist="38100" dir="2700000" algn="tl" rotWithShape="0">
              <a:prstClr val="black">
                <a:alpha val="40000"/>
              </a:prstClr>
            </a:outerShdw>
          </a:effectLst>
        </p:spPr>
        <p:txBody>
          <a:bodyPr lIns="0" tIns="38958" rIns="0" bIns="38958" anchor="ctr"/>
          <a:lstStyle/>
          <a:p>
            <a:pPr marL="73055" eaLnBrk="0" hangingPunct="0">
              <a:spcAft>
                <a:spcPts val="597"/>
              </a:spcAft>
              <a:defRPr/>
            </a:pPr>
            <a:r>
              <a:rPr lang="en-US" sz="1400" b="1" dirty="0">
                <a:solidFill>
                  <a:schemeClr val="accent2"/>
                </a:solidFill>
                <a:latin typeface="Arial" pitchFamily="34" charset="0"/>
                <a:cs typeface="Arial" pitchFamily="34" charset="0"/>
              </a:rPr>
              <a:t>On August</a:t>
            </a:r>
            <a:r>
              <a:rPr lang="ru-RU" sz="1400" b="1" dirty="0">
                <a:solidFill>
                  <a:schemeClr val="accent2"/>
                </a:solidFill>
                <a:latin typeface="Arial" pitchFamily="34" charset="0"/>
                <a:cs typeface="Arial" pitchFamily="34" charset="0"/>
              </a:rPr>
              <a:t> 28</a:t>
            </a:r>
            <a:r>
              <a:rPr lang="en-US" sz="1400" b="1" dirty="0">
                <a:solidFill>
                  <a:schemeClr val="accent2"/>
                </a:solidFill>
                <a:latin typeface="Arial" pitchFamily="34" charset="0"/>
                <a:cs typeface="Arial" pitchFamily="34" charset="0"/>
              </a:rPr>
              <a:t>, </a:t>
            </a:r>
            <a:r>
              <a:rPr lang="ru-RU" sz="1400" b="1" dirty="0">
                <a:solidFill>
                  <a:schemeClr val="accent2"/>
                </a:solidFill>
                <a:latin typeface="Arial" pitchFamily="34" charset="0"/>
                <a:cs typeface="Arial" pitchFamily="34" charset="0"/>
              </a:rPr>
              <a:t>2013</a:t>
            </a:r>
            <a:r>
              <a:rPr lang="ru-RU" sz="1400" dirty="0">
                <a:solidFill>
                  <a:schemeClr val="accent2"/>
                </a:solidFill>
                <a:latin typeface="Arial" pitchFamily="34" charset="0"/>
                <a:cs typeface="Arial" pitchFamily="34" charset="0"/>
              </a:rPr>
              <a:t> </a:t>
            </a:r>
            <a:endParaRPr lang="en-US" sz="1400" dirty="0">
              <a:solidFill>
                <a:schemeClr val="accent2"/>
              </a:solidFill>
              <a:latin typeface="Arial" pitchFamily="34" charset="0"/>
              <a:cs typeface="Arial" pitchFamily="34" charset="0"/>
            </a:endParaRPr>
          </a:p>
          <a:p>
            <a:pPr marL="73055" eaLnBrk="0" hangingPunct="0">
              <a:spcAft>
                <a:spcPts val="597"/>
              </a:spcAft>
              <a:defRPr/>
            </a:pPr>
            <a:r>
              <a:rPr lang="en-US" sz="1400" dirty="0" smtClean="0">
                <a:solidFill>
                  <a:schemeClr val="tx2"/>
                </a:solidFill>
                <a:latin typeface="Arial" pitchFamily="34" charset="0"/>
                <a:cs typeface="Arial" pitchFamily="34" charset="0"/>
              </a:rPr>
              <a:t>ROSCOSMOS joined </a:t>
            </a:r>
            <a:r>
              <a:rPr lang="en-US" sz="1400" dirty="0">
                <a:solidFill>
                  <a:schemeClr val="tx2"/>
                </a:solidFill>
                <a:latin typeface="Arial" pitchFamily="34" charset="0"/>
                <a:cs typeface="Arial" pitchFamily="34" charset="0"/>
              </a:rPr>
              <a:t>the International Charter on Space and </a:t>
            </a:r>
            <a:br>
              <a:rPr lang="en-US" sz="1400" dirty="0">
                <a:solidFill>
                  <a:schemeClr val="tx2"/>
                </a:solidFill>
                <a:latin typeface="Arial" pitchFamily="34" charset="0"/>
                <a:cs typeface="Arial" pitchFamily="34" charset="0"/>
              </a:rPr>
            </a:br>
            <a:r>
              <a:rPr lang="en-US" sz="1400" dirty="0">
                <a:solidFill>
                  <a:schemeClr val="tx2"/>
                </a:solidFill>
                <a:latin typeface="Arial" pitchFamily="34" charset="0"/>
                <a:cs typeface="Arial" pitchFamily="34" charset="0"/>
              </a:rPr>
              <a:t>Major </a:t>
            </a:r>
            <a:r>
              <a:rPr lang="en-US" sz="1400" dirty="0" smtClean="0">
                <a:solidFill>
                  <a:schemeClr val="tx2"/>
                </a:solidFill>
                <a:latin typeface="Arial" pitchFamily="34" charset="0"/>
                <a:cs typeface="Arial" pitchFamily="34" charset="0"/>
              </a:rPr>
              <a:t>Disasters</a:t>
            </a:r>
            <a:r>
              <a:rPr lang="ru-RU" sz="1400" dirty="0" smtClean="0">
                <a:solidFill>
                  <a:schemeClr val="tx2"/>
                </a:solidFill>
                <a:latin typeface="Arial" pitchFamily="34" charset="0"/>
                <a:cs typeface="Arial" pitchFamily="34" charset="0"/>
              </a:rPr>
              <a:t>. </a:t>
            </a:r>
            <a:endParaRPr lang="ru-RU" sz="1400" dirty="0">
              <a:solidFill>
                <a:schemeClr val="tx2"/>
              </a:solidFill>
              <a:latin typeface="Arial" pitchFamily="34" charset="0"/>
              <a:cs typeface="Arial" pitchFamily="34" charset="0"/>
            </a:endParaRPr>
          </a:p>
          <a:p>
            <a:pPr marL="73055" eaLnBrk="0" hangingPunct="0">
              <a:spcAft>
                <a:spcPts val="597"/>
              </a:spcAft>
              <a:defRPr/>
            </a:pPr>
            <a:r>
              <a:rPr lang="en-US" sz="1400" dirty="0">
                <a:solidFill>
                  <a:schemeClr val="tx2"/>
                </a:solidFill>
                <a:latin typeface="Arial" pitchFamily="34" charset="0"/>
                <a:cs typeface="Arial" pitchFamily="34" charset="0"/>
              </a:rPr>
              <a:t>Research Center for Earth Operative Monitoring was assigned as the ROSCOSMOS’ Operator in the Charter</a:t>
            </a:r>
            <a:r>
              <a:rPr lang="ru-RU" sz="1400" dirty="0">
                <a:solidFill>
                  <a:schemeClr val="tx2"/>
                </a:solidFill>
                <a:latin typeface="Arial" pitchFamily="34" charset="0"/>
                <a:cs typeface="Arial" pitchFamily="34" charset="0"/>
              </a:rPr>
              <a:t>. </a:t>
            </a:r>
          </a:p>
          <a:p>
            <a:pPr marL="73055" eaLnBrk="0" hangingPunct="0">
              <a:spcAft>
                <a:spcPts val="597"/>
              </a:spcAft>
              <a:defRPr/>
            </a:pPr>
            <a:r>
              <a:rPr lang="en-US" sz="1400" dirty="0">
                <a:solidFill>
                  <a:schemeClr val="tx2"/>
                </a:solidFill>
                <a:latin typeface="Arial" pitchFamily="34" charset="0"/>
                <a:cs typeface="Arial" pitchFamily="34" charset="0"/>
              </a:rPr>
              <a:t>A specialized hard- and software system was deployed and a division responsible for the Charter activity support in Russia was established at the basis of Research Center for Earth Operative Monitoring </a:t>
            </a:r>
            <a:endParaRPr lang="ru-RU" sz="1400" dirty="0">
              <a:solidFill>
                <a:schemeClr val="tx2"/>
              </a:solidFill>
              <a:latin typeface="Arial" pitchFamily="34" charset="0"/>
              <a:cs typeface="Arial" pitchFamily="34" charset="0"/>
            </a:endParaRPr>
          </a:p>
        </p:txBody>
      </p:sp>
      <p:pic>
        <p:nvPicPr>
          <p:cNvPr id="8" name="Рисунок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050" y="1447800"/>
            <a:ext cx="4852231" cy="30480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2326052"/>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12</a:t>
            </a:fld>
            <a:endParaRPr lang="uk-UA" dirty="0"/>
          </a:p>
        </p:txBody>
      </p:sp>
      <p:sp>
        <p:nvSpPr>
          <p:cNvPr id="4" name="Объект 3"/>
          <p:cNvSpPr>
            <a:spLocks noGrp="1"/>
          </p:cNvSpPr>
          <p:nvPr>
            <p:ph sz="quarter" idx="11"/>
          </p:nvPr>
        </p:nvSpPr>
        <p:spPr>
          <a:xfrm>
            <a:off x="2057400" y="152400"/>
            <a:ext cx="4953000" cy="533400"/>
          </a:xfrm>
        </p:spPr>
        <p:txBody>
          <a:bodyPr/>
          <a:lstStyle/>
          <a:p>
            <a:r>
              <a:rPr lang="en-US" dirty="0" smtClean="0"/>
              <a:t>ROSCOSMOS IN INTERNATIONAL SOCIETIES</a:t>
            </a:r>
            <a:endParaRPr lang="ru-RU" dirty="0"/>
          </a:p>
        </p:txBody>
      </p:sp>
      <p:sp>
        <p:nvSpPr>
          <p:cNvPr id="5" name="Rectangle 5"/>
          <p:cNvSpPr>
            <a:spLocks noChangeArrowheads="1"/>
          </p:cNvSpPr>
          <p:nvPr/>
        </p:nvSpPr>
        <p:spPr bwMode="auto">
          <a:xfrm>
            <a:off x="152400" y="2139260"/>
            <a:ext cx="6218864" cy="903275"/>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spcBef>
                <a:spcPct val="50000"/>
              </a:spcBef>
              <a:spcAft>
                <a:spcPts val="0"/>
              </a:spcAft>
              <a:defRPr/>
            </a:pPr>
            <a:r>
              <a:rPr lang="en-US" sz="2400" dirty="0" smtClean="0">
                <a:solidFill>
                  <a:schemeClr val="accent1">
                    <a:lumMod val="50000"/>
                  </a:schemeClr>
                </a:solidFill>
                <a:cs typeface="Arial" pitchFamily="34" charset="0"/>
              </a:rPr>
              <a:t>ROSCOSMOS works with the international Society for Digital Earth (ISDE)</a:t>
            </a:r>
            <a:endParaRPr lang="ru-RU" sz="2400" dirty="0">
              <a:solidFill>
                <a:schemeClr val="accent1">
                  <a:lumMod val="50000"/>
                </a:schemeClr>
              </a:solidFill>
              <a:cs typeface="Arial" pitchFamily="34" charset="0"/>
            </a:endParaRPr>
          </a:p>
        </p:txBody>
      </p:sp>
      <p:pic>
        <p:nvPicPr>
          <p:cNvPr id="6" name="Picture 10" descr="ISDE"/>
          <p:cNvPicPr>
            <a:picLocks noChangeAspect="1" noChangeArrowheads="1"/>
          </p:cNvPicPr>
          <p:nvPr/>
        </p:nvPicPr>
        <p:blipFill>
          <a:blip r:embed="rId2" cstate="print">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6632712" y="1981331"/>
            <a:ext cx="2076016" cy="18882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2330311" y="4343400"/>
            <a:ext cx="6432689" cy="1304753"/>
          </a:xfrm>
          <a:prstGeom prst="roundRect">
            <a:avLst>
              <a:gd name="adj" fmla="val 14184"/>
            </a:avLst>
          </a:prstGeom>
          <a:solidFill>
            <a:schemeClr val="accent1">
              <a:lumMod val="20000"/>
              <a:lumOff val="80000"/>
            </a:schemeClr>
          </a:solidFill>
          <a:ln w="12700">
            <a:noFill/>
            <a:headEnd/>
            <a:tailEn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lIns="91390" tIns="45696" rIns="91390" bIns="45696">
            <a:spAutoFit/>
          </a:bodyPr>
          <a:lstStyle/>
          <a:p>
            <a:pPr algn="r">
              <a:spcBef>
                <a:spcPct val="50000"/>
              </a:spcBef>
              <a:spcAft>
                <a:spcPts val="0"/>
              </a:spcAft>
              <a:defRPr/>
            </a:pPr>
            <a:r>
              <a:rPr lang="en-US" sz="2400" dirty="0" smtClean="0">
                <a:solidFill>
                  <a:schemeClr val="accent1">
                    <a:lumMod val="50000"/>
                  </a:schemeClr>
                </a:solidFill>
                <a:cs typeface="Arial" pitchFamily="34" charset="0"/>
              </a:rPr>
              <a:t>ROSCOSMOS works with the International Society for Photogrammetry and </a:t>
            </a:r>
            <a:br>
              <a:rPr lang="en-US" sz="2400" dirty="0" smtClean="0">
                <a:solidFill>
                  <a:schemeClr val="accent1">
                    <a:lumMod val="50000"/>
                  </a:schemeClr>
                </a:solidFill>
                <a:cs typeface="Arial" pitchFamily="34" charset="0"/>
              </a:rPr>
            </a:br>
            <a:r>
              <a:rPr lang="en-US" sz="2400" dirty="0" smtClean="0">
                <a:solidFill>
                  <a:schemeClr val="accent1">
                    <a:lumMod val="50000"/>
                  </a:schemeClr>
                </a:solidFill>
                <a:cs typeface="Arial" pitchFamily="34" charset="0"/>
              </a:rPr>
              <a:t>Remote Sensing (</a:t>
            </a:r>
            <a:r>
              <a:rPr lang="en-US" sz="2400" dirty="0">
                <a:solidFill>
                  <a:schemeClr val="accent1">
                    <a:lumMod val="50000"/>
                  </a:schemeClr>
                </a:solidFill>
                <a:cs typeface="Arial" pitchFamily="34" charset="0"/>
              </a:rPr>
              <a:t>I</a:t>
            </a:r>
            <a:r>
              <a:rPr lang="en-US" sz="2400" dirty="0" smtClean="0">
                <a:solidFill>
                  <a:schemeClr val="accent1">
                    <a:lumMod val="50000"/>
                  </a:schemeClr>
                </a:solidFill>
                <a:cs typeface="Arial" pitchFamily="34" charset="0"/>
              </a:rPr>
              <a:t>SPRS)</a:t>
            </a:r>
            <a:endParaRPr lang="ru-RU" sz="2400" dirty="0">
              <a:solidFill>
                <a:schemeClr val="accent1">
                  <a:lumMod val="50000"/>
                </a:schemeClr>
              </a:solidFill>
              <a:cs typeface="Arial" pitchFamily="34" charset="0"/>
            </a:endParaRPr>
          </a:p>
        </p:txBody>
      </p:sp>
      <p:pic>
        <p:nvPicPr>
          <p:cNvPr id="8" name="Picture 5"/>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8839" t="7390" r="15243" b="8518"/>
          <a:stretch/>
        </p:blipFill>
        <p:spPr bwMode="auto">
          <a:xfrm>
            <a:off x="152400" y="4239129"/>
            <a:ext cx="2004918" cy="181050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1460856"/>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8813202" y="6694023"/>
            <a:ext cx="304800" cy="187285"/>
          </a:xfrm>
        </p:spPr>
        <p:txBody>
          <a:bodyPr/>
          <a:lstStyle/>
          <a:p>
            <a:pPr defTabSz="914400"/>
            <a:fld id="{86CB4B4D-7CA3-9044-876B-883B54F8677D}" type="slidenum">
              <a:rPr lang="uk-UA" smtClean="0"/>
              <a:pPr defTabSz="914400"/>
              <a:t>13</a:t>
            </a:fld>
            <a:endParaRPr lang="uk-UA" dirty="0"/>
          </a:p>
        </p:txBody>
      </p:sp>
      <p:sp>
        <p:nvSpPr>
          <p:cNvPr id="4" name="Объект 3"/>
          <p:cNvSpPr>
            <a:spLocks noGrp="1"/>
          </p:cNvSpPr>
          <p:nvPr>
            <p:ph sz="quarter" idx="11"/>
          </p:nvPr>
        </p:nvSpPr>
        <p:spPr>
          <a:xfrm>
            <a:off x="2107602" y="293223"/>
            <a:ext cx="4953000" cy="533400"/>
          </a:xfrm>
        </p:spPr>
        <p:txBody>
          <a:bodyPr/>
          <a:lstStyle/>
          <a:p>
            <a:r>
              <a:rPr lang="en-US" dirty="0" smtClean="0"/>
              <a:t>ROSCOMOS IN CEOS WORKING GROUPS</a:t>
            </a: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947252227"/>
              </p:ext>
            </p:extLst>
          </p:nvPr>
        </p:nvGraphicFramePr>
        <p:xfrm>
          <a:off x="1219200" y="2164080"/>
          <a:ext cx="7162800" cy="3474720"/>
        </p:xfrm>
        <a:graphic>
          <a:graphicData uri="http://schemas.openxmlformats.org/drawingml/2006/table">
            <a:tbl>
              <a:tblPr firstRow="1" bandRow="1">
                <a:tableStyleId>{5C22544A-7EE6-4342-B048-85BDC9FD1C3A}</a:tableStyleId>
              </a:tblPr>
              <a:tblGrid>
                <a:gridCol w="3191347"/>
                <a:gridCol w="3971453"/>
              </a:tblGrid>
              <a:tr h="535940">
                <a:tc>
                  <a:txBody>
                    <a:bodyPr/>
                    <a:lstStyle/>
                    <a:p>
                      <a:pPr algn="ctr"/>
                      <a:r>
                        <a:rPr lang="en-US" sz="3200" dirty="0" smtClean="0">
                          <a:latin typeface="Arial" panose="020B0604020202020204" pitchFamily="34" charset="0"/>
                          <a:cs typeface="Arial" panose="020B0604020202020204" pitchFamily="34" charset="0"/>
                        </a:rPr>
                        <a:t>Working group</a:t>
                      </a:r>
                      <a:endParaRPr lang="ru-RU" sz="3200" dirty="0">
                        <a:latin typeface="Arial" panose="020B0604020202020204" pitchFamily="34" charset="0"/>
                        <a:cs typeface="Arial" panose="020B0604020202020204" pitchFamily="34" charset="0"/>
                      </a:endParaRPr>
                    </a:p>
                  </a:txBody>
                  <a:tcPr>
                    <a:solidFill>
                      <a:schemeClr val="tx2"/>
                    </a:solidFill>
                  </a:tcPr>
                </a:tc>
                <a:tc>
                  <a:txBody>
                    <a:bodyPr/>
                    <a:lstStyle/>
                    <a:p>
                      <a:pPr algn="ctr"/>
                      <a:r>
                        <a:rPr lang="en-US" sz="3200" dirty="0" smtClean="0">
                          <a:latin typeface="Arial" panose="020B0604020202020204" pitchFamily="34" charset="0"/>
                          <a:cs typeface="Arial" panose="020B0604020202020204" pitchFamily="34" charset="0"/>
                        </a:rPr>
                        <a:t>Engagement</a:t>
                      </a:r>
                      <a:endParaRPr lang="ru-RU" sz="3200" dirty="0">
                        <a:latin typeface="Arial" panose="020B0604020202020204" pitchFamily="34" charset="0"/>
                        <a:cs typeface="Arial" panose="020B0604020202020204" pitchFamily="34" charset="0"/>
                      </a:endParaRPr>
                    </a:p>
                  </a:txBody>
                  <a:tcPr>
                    <a:solidFill>
                      <a:schemeClr val="tx2"/>
                    </a:solidFill>
                  </a:tcPr>
                </a:tc>
              </a:tr>
              <a:tr h="535940">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WGISS</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Participation </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r>
              <a:tr h="535940">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WGCV</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Participation </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r>
              <a:tr h="535940">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WG</a:t>
                      </a:r>
                      <a:r>
                        <a:rPr lang="en-US" sz="3200" baseline="0" dirty="0" smtClean="0">
                          <a:solidFill>
                            <a:schemeClr val="accent1">
                              <a:lumMod val="50000"/>
                            </a:schemeClr>
                          </a:solidFill>
                          <a:latin typeface="Arial" panose="020B0604020202020204" pitchFamily="34" charset="0"/>
                          <a:cs typeface="Arial" panose="020B0604020202020204" pitchFamily="34" charset="0"/>
                        </a:rPr>
                        <a:t> </a:t>
                      </a:r>
                      <a:r>
                        <a:rPr lang="en-US" sz="3200" baseline="0" dirty="0" err="1" smtClean="0">
                          <a:solidFill>
                            <a:schemeClr val="accent1">
                              <a:lumMod val="50000"/>
                            </a:schemeClr>
                          </a:solidFill>
                          <a:latin typeface="Arial" panose="020B0604020202020204" pitchFamily="34" charset="0"/>
                          <a:cs typeface="Arial" panose="020B0604020202020204" pitchFamily="34" charset="0"/>
                        </a:rPr>
                        <a:t>CapD</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Monitoring</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r>
              <a:tr h="535940">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WG Disasters</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Participation </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r>
              <a:tr h="535940">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WG Climate</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c>
                  <a:txBody>
                    <a:bodyPr/>
                    <a:lstStyle/>
                    <a:p>
                      <a:pPr algn="l"/>
                      <a:r>
                        <a:rPr lang="en-US" sz="3200" dirty="0" smtClean="0">
                          <a:solidFill>
                            <a:schemeClr val="accent1">
                              <a:lumMod val="50000"/>
                            </a:schemeClr>
                          </a:solidFill>
                          <a:latin typeface="Arial" panose="020B0604020202020204" pitchFamily="34" charset="0"/>
                          <a:cs typeface="Arial" panose="020B0604020202020204" pitchFamily="34" charset="0"/>
                        </a:rPr>
                        <a:t>Monitoring</a:t>
                      </a:r>
                      <a:endParaRPr lang="ru-RU" sz="3200" dirty="0">
                        <a:solidFill>
                          <a:schemeClr val="accent1">
                            <a:lumMod val="50000"/>
                          </a:schemeClr>
                        </a:solidFill>
                        <a:latin typeface="Arial" panose="020B0604020202020204" pitchFamily="34" charset="0"/>
                        <a:cs typeface="Arial" panose="020B0604020202020204" pitchFamily="34" charset="0"/>
                      </a:endParaRPr>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34846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14</a:t>
            </a:fld>
            <a:endParaRPr lang="uk-UA" dirty="0"/>
          </a:p>
        </p:txBody>
      </p:sp>
      <p:sp>
        <p:nvSpPr>
          <p:cNvPr id="4" name="Объект 3"/>
          <p:cNvSpPr>
            <a:spLocks noGrp="1"/>
          </p:cNvSpPr>
          <p:nvPr>
            <p:ph sz="quarter" idx="11"/>
          </p:nvPr>
        </p:nvSpPr>
        <p:spPr>
          <a:xfrm>
            <a:off x="2057400" y="228600"/>
            <a:ext cx="4953000" cy="533400"/>
          </a:xfrm>
        </p:spPr>
        <p:txBody>
          <a:bodyPr/>
          <a:lstStyle/>
          <a:p>
            <a:r>
              <a:rPr lang="en-US" dirty="0"/>
              <a:t>ROSCOMOS IN CEOS WORKING GROUPS</a:t>
            </a:r>
            <a:endParaRPr lang="ru-RU" dirty="0"/>
          </a:p>
          <a:p>
            <a:endParaRPr lang="ru-RU" dirty="0"/>
          </a:p>
        </p:txBody>
      </p:sp>
      <p:sp>
        <p:nvSpPr>
          <p:cNvPr id="5" name="Прямоугольник 4"/>
          <p:cNvSpPr/>
          <p:nvPr/>
        </p:nvSpPr>
        <p:spPr>
          <a:xfrm>
            <a:off x="0" y="1296474"/>
            <a:ext cx="9144000" cy="5373779"/>
          </a:xfrm>
          <a:prstGeom prst="rect">
            <a:avLst/>
          </a:prstGeom>
        </p:spPr>
        <p:txBody>
          <a:bodyPr wrap="square">
            <a:spAutoFit/>
          </a:bodyPr>
          <a:lstStyle/>
          <a:p>
            <a:pPr marL="292219" indent="-292219" algn="just">
              <a:lnSpc>
                <a:spcPct val="120000"/>
              </a:lnSpc>
              <a:buFont typeface="Wingdings" panose="05000000000000000000" pitchFamily="2" charset="2"/>
              <a:buChar char="v"/>
            </a:pPr>
            <a:r>
              <a:rPr lang="en-US" sz="1550" b="1" dirty="0">
                <a:solidFill>
                  <a:schemeClr val="accent1">
                    <a:lumMod val="50000"/>
                  </a:schemeClr>
                </a:solidFill>
                <a:latin typeface="Arial" panose="020B0604020202020204" pitchFamily="34" charset="0"/>
                <a:cs typeface="Arial" panose="020B0604020202020204" pitchFamily="34" charset="0"/>
              </a:rPr>
              <a:t>ROSCOSMOS is a member </a:t>
            </a:r>
            <a:r>
              <a:rPr lang="en-US" sz="1550" b="1" dirty="0" smtClean="0">
                <a:solidFill>
                  <a:schemeClr val="accent1">
                    <a:lumMod val="50000"/>
                  </a:schemeClr>
                </a:solidFill>
                <a:latin typeface="Arial" panose="020B0604020202020204" pitchFamily="34" charset="0"/>
                <a:cs typeface="Arial" panose="020B0604020202020204" pitchFamily="34" charset="0"/>
              </a:rPr>
              <a:t>of WGCV</a:t>
            </a:r>
            <a:r>
              <a:rPr lang="en-US" sz="1550" b="1" dirty="0">
                <a:solidFill>
                  <a:schemeClr val="accent1">
                    <a:lumMod val="50000"/>
                  </a:schemeClr>
                </a:solidFill>
                <a:latin typeface="Arial" panose="020B0604020202020204" pitchFamily="34" charset="0"/>
                <a:cs typeface="Arial" panose="020B0604020202020204" pitchFamily="34" charset="0"/>
              </a:rPr>
              <a:t>, WGISS and </a:t>
            </a:r>
            <a:r>
              <a:rPr lang="en-US" sz="1550" b="1" dirty="0" smtClean="0">
                <a:solidFill>
                  <a:schemeClr val="accent1">
                    <a:lumMod val="50000"/>
                  </a:schemeClr>
                </a:solidFill>
                <a:latin typeface="Arial" panose="020B0604020202020204" pitchFamily="34" charset="0"/>
                <a:cs typeface="Arial" panose="020B0604020202020204" pitchFamily="34" charset="0"/>
              </a:rPr>
              <a:t>WG Disasters</a:t>
            </a:r>
          </a:p>
          <a:p>
            <a:pPr marL="292219" indent="-292219" algn="just">
              <a:lnSpc>
                <a:spcPct val="120000"/>
              </a:lnSpc>
              <a:buFont typeface="Wingdings" panose="05000000000000000000" pitchFamily="2" charset="2"/>
              <a:buChar char="v"/>
            </a:pPr>
            <a:r>
              <a:rPr lang="en-US" sz="1550" b="1" dirty="0" smtClean="0">
                <a:solidFill>
                  <a:schemeClr val="accent1">
                    <a:lumMod val="50000"/>
                  </a:schemeClr>
                </a:solidFill>
                <a:latin typeface="Arial" panose="020B0604020202020204" pitchFamily="34" charset="0"/>
                <a:cs typeface="Arial" panose="020B0604020202020204" pitchFamily="34" charset="0"/>
              </a:rPr>
              <a:t>ROSCOSMOS </a:t>
            </a:r>
            <a:r>
              <a:rPr lang="en-US" sz="1550" b="1" dirty="0">
                <a:solidFill>
                  <a:schemeClr val="accent1">
                    <a:lumMod val="50000"/>
                  </a:schemeClr>
                </a:solidFill>
                <a:latin typeface="Arial" panose="020B0604020202020204" pitchFamily="34" charset="0"/>
                <a:cs typeface="Arial" panose="020B0604020202020204" pitchFamily="34" charset="0"/>
              </a:rPr>
              <a:t>provides the latest information on Russian satellites to update the CEOS </a:t>
            </a:r>
            <a:endParaRPr lang="en-US" sz="1550" b="1" dirty="0" smtClean="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r>
              <a:rPr lang="en-US" sz="1550" b="1" dirty="0" smtClean="0">
                <a:solidFill>
                  <a:schemeClr val="accent1">
                    <a:lumMod val="50000"/>
                  </a:schemeClr>
                </a:solidFill>
                <a:latin typeface="Arial" panose="020B0604020202020204" pitchFamily="34" charset="0"/>
                <a:cs typeface="Arial" panose="020B0604020202020204" pitchFamily="34" charset="0"/>
              </a:rPr>
              <a:t>MIM Database</a:t>
            </a:r>
          </a:p>
          <a:p>
            <a:pPr marL="292219" indent="-292219" algn="just">
              <a:lnSpc>
                <a:spcPct val="120000"/>
              </a:lnSpc>
              <a:buFont typeface="Wingdings" panose="05000000000000000000" pitchFamily="2" charset="2"/>
              <a:buChar char="v"/>
            </a:pPr>
            <a:r>
              <a:rPr lang="en-US" sz="1550" b="1" dirty="0">
                <a:solidFill>
                  <a:schemeClr val="accent1">
                    <a:lumMod val="50000"/>
                  </a:schemeClr>
                </a:solidFill>
                <a:latin typeface="Arial" panose="020B0604020202020204" pitchFamily="34" charset="0"/>
                <a:cs typeface="Arial" panose="020B0604020202020204" pitchFamily="34" charset="0"/>
              </a:rPr>
              <a:t>ROSCOSMOS </a:t>
            </a:r>
            <a:r>
              <a:rPr lang="en-US" sz="1550" b="1" dirty="0" smtClean="0">
                <a:solidFill>
                  <a:schemeClr val="accent1">
                    <a:lumMod val="50000"/>
                  </a:schemeClr>
                </a:solidFill>
                <a:latin typeface="Arial" panose="020B0604020202020204" pitchFamily="34" charset="0"/>
                <a:cs typeface="Arial" panose="020B0604020202020204" pitchFamily="34" charset="0"/>
              </a:rPr>
              <a:t>hosted the</a:t>
            </a:r>
            <a:r>
              <a:rPr lang="ru-RU" sz="1550" b="1" dirty="0" smtClean="0">
                <a:solidFill>
                  <a:schemeClr val="accent1">
                    <a:lumMod val="50000"/>
                  </a:schemeClr>
                </a:solidFill>
                <a:latin typeface="Arial" panose="020B0604020202020204" pitchFamily="34" charset="0"/>
                <a:cs typeface="Arial" panose="020B0604020202020204" pitchFamily="34" charset="0"/>
              </a:rPr>
              <a:t> </a:t>
            </a:r>
            <a:r>
              <a:rPr lang="en-US" sz="1550" b="1" dirty="0" smtClean="0">
                <a:solidFill>
                  <a:schemeClr val="accent1">
                    <a:lumMod val="50000"/>
                  </a:schemeClr>
                </a:solidFill>
                <a:latin typeface="Arial" panose="020B0604020202020204" pitchFamily="34" charset="0"/>
                <a:cs typeface="Arial" panose="020B0604020202020204" pitchFamily="34" charset="0"/>
              </a:rPr>
              <a:t>following international events</a:t>
            </a:r>
            <a:r>
              <a:rPr lang="en-US" sz="1550" dirty="0" smtClean="0">
                <a:solidFill>
                  <a:schemeClr val="accent1">
                    <a:lumMod val="50000"/>
                  </a:schemeClr>
                </a:solidFill>
                <a:latin typeface="Arial" panose="020B0604020202020204" pitchFamily="34" charset="0"/>
                <a:cs typeface="Arial" panose="020B0604020202020204" pitchFamily="34" charset="0"/>
              </a:rPr>
              <a:t>:</a:t>
            </a:r>
          </a:p>
          <a:p>
            <a:pPr algn="just">
              <a:lnSpc>
                <a:spcPct val="120000"/>
              </a:lnSpc>
            </a:pPr>
            <a:endParaRPr lang="en-US" sz="700" dirty="0" smtClean="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r>
              <a:rPr lang="en-US" sz="1550" b="1" u="sng" dirty="0" smtClean="0">
                <a:solidFill>
                  <a:schemeClr val="accent1">
                    <a:lumMod val="50000"/>
                  </a:schemeClr>
                </a:solidFill>
                <a:latin typeface="Arial" panose="020B0604020202020204" pitchFamily="34" charset="0"/>
                <a:cs typeface="Arial" panose="020B0604020202020204" pitchFamily="34" charset="0"/>
              </a:rPr>
              <a:t>CEOS meetings:</a:t>
            </a: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WGCV-33, Moscow, </a:t>
            </a:r>
            <a:r>
              <a:rPr lang="en-US" sz="1550" dirty="0">
                <a:solidFill>
                  <a:schemeClr val="accent1">
                    <a:lumMod val="50000"/>
                  </a:schemeClr>
                </a:solidFill>
                <a:latin typeface="Arial" panose="020B0604020202020204" pitchFamily="34" charset="0"/>
                <a:cs typeface="Arial" panose="020B0604020202020204" pitchFamily="34" charset="0"/>
              </a:rPr>
              <a:t>May </a:t>
            </a:r>
            <a:r>
              <a:rPr lang="en-US" sz="1550" dirty="0" smtClean="0">
                <a:solidFill>
                  <a:schemeClr val="accent1">
                    <a:lumMod val="50000"/>
                  </a:schemeClr>
                </a:solidFill>
                <a:latin typeface="Arial" panose="020B0604020202020204" pitchFamily="34" charset="0"/>
                <a:cs typeface="Arial" panose="020B0604020202020204" pitchFamily="34" charset="0"/>
              </a:rPr>
              <a:t>2011</a:t>
            </a: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WGISS-38, Moscow, September 2014</a:t>
            </a:r>
          </a:p>
          <a:p>
            <a:pPr algn="just">
              <a:lnSpc>
                <a:spcPct val="120000"/>
              </a:lnSpc>
            </a:pPr>
            <a:r>
              <a:rPr lang="en-US" sz="1550" b="1" u="sng" dirty="0" smtClean="0">
                <a:solidFill>
                  <a:schemeClr val="accent1">
                    <a:lumMod val="50000"/>
                  </a:schemeClr>
                </a:solidFill>
                <a:latin typeface="Arial" panose="020B0604020202020204" pitchFamily="34" charset="0"/>
                <a:cs typeface="Arial" panose="020B0604020202020204" pitchFamily="34" charset="0"/>
              </a:rPr>
              <a:t>Other events</a:t>
            </a:r>
            <a:r>
              <a:rPr lang="en-US" sz="1550" u="sng" dirty="0" smtClean="0">
                <a:solidFill>
                  <a:schemeClr val="accent1">
                    <a:lumMod val="50000"/>
                  </a:schemeClr>
                </a:solidFill>
                <a:latin typeface="Arial" panose="020B0604020202020204" pitchFamily="34" charset="0"/>
                <a:cs typeface="Arial" panose="020B0604020202020204" pitchFamily="34" charset="0"/>
              </a:rPr>
              <a:t>:</a:t>
            </a: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ASEAN RS data training, Moscow, March 2015</a:t>
            </a:r>
            <a:endParaRPr lang="ru-RU" sz="1550" dirty="0">
              <a:solidFill>
                <a:schemeClr val="accent1">
                  <a:lumMod val="50000"/>
                </a:schemeClr>
              </a:solidFill>
              <a:latin typeface="Arial" panose="020B0604020202020204" pitchFamily="34" charset="0"/>
              <a:cs typeface="Arial" panose="020B0604020202020204" pitchFamily="34" charset="0"/>
            </a:endParaRP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13th </a:t>
            </a:r>
            <a:r>
              <a:rPr lang="en-US" sz="1550" dirty="0">
                <a:solidFill>
                  <a:schemeClr val="accent1">
                    <a:lumMod val="50000"/>
                  </a:schemeClr>
                </a:solidFill>
                <a:latin typeface="Arial" panose="020B0604020202020204" pitchFamily="34" charset="0"/>
                <a:cs typeface="Arial" panose="020B0604020202020204" pitchFamily="34" charset="0"/>
              </a:rPr>
              <a:t>GEO </a:t>
            </a:r>
            <a:r>
              <a:rPr lang="en-US" sz="1550" dirty="0" smtClean="0">
                <a:solidFill>
                  <a:schemeClr val="accent1">
                    <a:lumMod val="50000"/>
                  </a:schemeClr>
                </a:solidFill>
                <a:latin typeface="Arial" panose="020B0604020202020204" pitchFamily="34" charset="0"/>
                <a:cs typeface="Arial" panose="020B0604020202020204" pitchFamily="34" charset="0"/>
              </a:rPr>
              <a:t>Plenary and Exhibition</a:t>
            </a:r>
            <a:r>
              <a:rPr lang="en-US" sz="1550" dirty="0">
                <a:solidFill>
                  <a:schemeClr val="accent1">
                    <a:lumMod val="50000"/>
                  </a:schemeClr>
                </a:solidFill>
                <a:latin typeface="Arial" panose="020B0604020202020204" pitchFamily="34" charset="0"/>
                <a:cs typeface="Arial" panose="020B0604020202020204" pitchFamily="34" charset="0"/>
              </a:rPr>
              <a:t>, </a:t>
            </a:r>
            <a:r>
              <a:rPr lang="en-US" sz="1550" dirty="0" smtClean="0">
                <a:solidFill>
                  <a:schemeClr val="accent1">
                    <a:lumMod val="50000"/>
                  </a:schemeClr>
                </a:solidFill>
                <a:latin typeface="Arial" panose="020B0604020202020204" pitchFamily="34" charset="0"/>
                <a:cs typeface="Arial" panose="020B0604020202020204" pitchFamily="34" charset="0"/>
              </a:rPr>
              <a:t>Saint-Petersburg, November 2016, (in partnership with </a:t>
            </a:r>
            <a:r>
              <a:rPr lang="en-US" sz="1550" dirty="0" err="1" smtClean="0">
                <a:solidFill>
                  <a:schemeClr val="accent1">
                    <a:lumMod val="50000"/>
                  </a:schemeClr>
                </a:solidFill>
                <a:latin typeface="Arial" panose="020B0604020202020204" pitchFamily="34" charset="0"/>
                <a:cs typeface="Arial" panose="020B0604020202020204" pitchFamily="34" charset="0"/>
              </a:rPr>
              <a:t>Roshydromet</a:t>
            </a:r>
            <a:r>
              <a:rPr lang="en-US" sz="1550" dirty="0" smtClean="0">
                <a:solidFill>
                  <a:schemeClr val="accent1">
                    <a:lumMod val="50000"/>
                  </a:schemeClr>
                </a:solidFill>
                <a:latin typeface="Arial" panose="020B0604020202020204" pitchFamily="34" charset="0"/>
                <a:cs typeface="Arial" panose="020B0604020202020204" pitchFamily="34" charset="0"/>
              </a:rPr>
              <a:t>) </a:t>
            </a:r>
            <a:endParaRPr lang="ru-RU" sz="1550"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just">
              <a:lnSpc>
                <a:spcPct val="120000"/>
              </a:lnSpc>
              <a:buFontTx/>
              <a:buChar char="-"/>
            </a:pPr>
            <a:r>
              <a:rPr lang="en-US" sz="1550" dirty="0" smtClean="0"/>
              <a:t>3</a:t>
            </a:r>
            <a:r>
              <a:rPr lang="ru-RU" sz="1550" dirty="0" smtClean="0"/>
              <a:t>6</a:t>
            </a:r>
            <a:r>
              <a:rPr lang="en-US" sz="1550" dirty="0" err="1" smtClean="0"/>
              <a:t>th</a:t>
            </a:r>
            <a:r>
              <a:rPr lang="en-US" sz="1550" dirty="0" smtClean="0"/>
              <a:t> </a:t>
            </a:r>
            <a:r>
              <a:rPr lang="en-US" sz="1550" dirty="0">
                <a:solidFill>
                  <a:schemeClr val="accent1">
                    <a:lumMod val="50000"/>
                  </a:schemeClr>
                </a:solidFill>
                <a:latin typeface="Arial" panose="020B0604020202020204" pitchFamily="34" charset="0"/>
                <a:cs typeface="Arial" panose="020B0604020202020204" pitchFamily="34" charset="0"/>
              </a:rPr>
              <a:t>meeting of </a:t>
            </a:r>
            <a:r>
              <a:rPr lang="en-US" sz="1550" dirty="0" smtClean="0">
                <a:solidFill>
                  <a:schemeClr val="accent1">
                    <a:lumMod val="50000"/>
                  </a:schemeClr>
                </a:solidFill>
                <a:latin typeface="Arial" panose="020B0604020202020204" pitchFamily="34" charset="0"/>
                <a:cs typeface="Arial" panose="020B0604020202020204" pitchFamily="34" charset="0"/>
              </a:rPr>
              <a:t>the </a:t>
            </a:r>
            <a:r>
              <a:rPr lang="en-US" sz="1550" dirty="0">
                <a:solidFill>
                  <a:schemeClr val="accent1">
                    <a:lumMod val="50000"/>
                  </a:schemeClr>
                </a:solidFill>
                <a:latin typeface="Arial" panose="020B0604020202020204" pitchFamily="34" charset="0"/>
                <a:cs typeface="Arial" panose="020B0604020202020204" pitchFamily="34" charset="0"/>
              </a:rPr>
              <a:t>International Charter on Space and Major </a:t>
            </a:r>
            <a:r>
              <a:rPr lang="en-US" sz="1550" dirty="0" smtClean="0">
                <a:solidFill>
                  <a:schemeClr val="accent1">
                    <a:lumMod val="50000"/>
                  </a:schemeClr>
                </a:solidFill>
                <a:latin typeface="Arial" panose="020B0604020202020204" pitchFamily="34" charset="0"/>
                <a:cs typeface="Arial" panose="020B0604020202020204" pitchFamily="34" charset="0"/>
              </a:rPr>
              <a:t>Disasters</a:t>
            </a:r>
            <a:r>
              <a:rPr lang="ru-RU" sz="1550" dirty="0" smtClean="0">
                <a:solidFill>
                  <a:schemeClr val="accent1">
                    <a:lumMod val="50000"/>
                  </a:schemeClr>
                </a:solidFill>
                <a:latin typeface="Arial" panose="020B0604020202020204" pitchFamily="34" charset="0"/>
                <a:cs typeface="Arial" panose="020B0604020202020204" pitchFamily="34" charset="0"/>
              </a:rPr>
              <a:t>, </a:t>
            </a:r>
            <a:r>
              <a:rPr lang="en-US" sz="1550" dirty="0" smtClean="0">
                <a:solidFill>
                  <a:schemeClr val="accent1">
                    <a:lumMod val="50000"/>
                  </a:schemeClr>
                </a:solidFill>
                <a:latin typeface="Arial" panose="020B0604020202020204" pitchFamily="34" charset="0"/>
                <a:cs typeface="Arial" panose="020B0604020202020204" pitchFamily="34" charset="0"/>
              </a:rPr>
              <a:t>Moscow, October 2016</a:t>
            </a:r>
            <a:endParaRPr lang="en-US" sz="1550" dirty="0">
              <a:solidFill>
                <a:schemeClr val="accent1">
                  <a:lumMod val="50000"/>
                </a:schemeClr>
              </a:solidFill>
              <a:latin typeface="Arial" panose="020B0604020202020204" pitchFamily="34" charset="0"/>
              <a:cs typeface="Arial" panose="020B0604020202020204" pitchFamily="34" charset="0"/>
            </a:endParaRP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AOMSUC-8, Vladivostok, October </a:t>
            </a:r>
            <a:r>
              <a:rPr lang="en-US" sz="1550" dirty="0">
                <a:solidFill>
                  <a:schemeClr val="accent1">
                    <a:lumMod val="50000"/>
                  </a:schemeClr>
                </a:solidFill>
                <a:latin typeface="Arial" panose="020B0604020202020204" pitchFamily="34" charset="0"/>
                <a:cs typeface="Arial" panose="020B0604020202020204" pitchFamily="34" charset="0"/>
              </a:rPr>
              <a:t>2017 (in partnership with </a:t>
            </a:r>
            <a:r>
              <a:rPr lang="en-US" sz="1550" dirty="0" err="1">
                <a:solidFill>
                  <a:schemeClr val="accent1">
                    <a:lumMod val="50000"/>
                  </a:schemeClr>
                </a:solidFill>
                <a:latin typeface="Arial" panose="020B0604020202020204" pitchFamily="34" charset="0"/>
                <a:cs typeface="Arial" panose="020B0604020202020204" pitchFamily="34" charset="0"/>
              </a:rPr>
              <a:t>Roshydromet</a:t>
            </a:r>
            <a:r>
              <a:rPr lang="en-US" sz="1550" dirty="0">
                <a:solidFill>
                  <a:schemeClr val="accent1">
                    <a:lumMod val="50000"/>
                  </a:schemeClr>
                </a:solidFill>
                <a:latin typeface="Arial" panose="020B0604020202020204" pitchFamily="34" charset="0"/>
                <a:cs typeface="Arial" panose="020B0604020202020204" pitchFamily="34" charset="0"/>
              </a:rPr>
              <a:t>) </a:t>
            </a:r>
            <a:endParaRPr lang="en-US" sz="1550" dirty="0" smtClean="0">
              <a:solidFill>
                <a:schemeClr val="accent1">
                  <a:lumMod val="50000"/>
                </a:schemeClr>
              </a:solidFill>
              <a:latin typeface="Arial" panose="020B0604020202020204" pitchFamily="34" charset="0"/>
              <a:cs typeface="Arial" panose="020B0604020202020204" pitchFamily="34" charset="0"/>
            </a:endParaRP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CGMS-47</a:t>
            </a:r>
            <a:r>
              <a:rPr lang="en-US" sz="1550" dirty="0">
                <a:solidFill>
                  <a:schemeClr val="accent1">
                    <a:lumMod val="50000"/>
                  </a:schemeClr>
                </a:solidFill>
                <a:latin typeface="Arial" panose="020B0604020202020204" pitchFamily="34" charset="0"/>
                <a:cs typeface="Arial" panose="020B0604020202020204" pitchFamily="34" charset="0"/>
              </a:rPr>
              <a:t>, Sochi, </a:t>
            </a:r>
            <a:r>
              <a:rPr lang="en-US" sz="1550" dirty="0" smtClean="0">
                <a:solidFill>
                  <a:schemeClr val="accent1">
                    <a:lumMod val="50000"/>
                  </a:schemeClr>
                </a:solidFill>
                <a:latin typeface="Arial" panose="020B0604020202020204" pitchFamily="34" charset="0"/>
                <a:cs typeface="Arial" panose="020B0604020202020204" pitchFamily="34" charset="0"/>
              </a:rPr>
              <a:t>18-24 May </a:t>
            </a:r>
            <a:r>
              <a:rPr lang="en-US" sz="1550" dirty="0">
                <a:solidFill>
                  <a:schemeClr val="accent1">
                    <a:lumMod val="50000"/>
                  </a:schemeClr>
                </a:solidFill>
                <a:latin typeface="Arial" panose="020B0604020202020204" pitchFamily="34" charset="0"/>
                <a:cs typeface="Arial" panose="020B0604020202020204" pitchFamily="34" charset="0"/>
              </a:rPr>
              <a:t>2019 (in partnership with </a:t>
            </a:r>
            <a:r>
              <a:rPr lang="en-US" sz="1550" dirty="0" err="1">
                <a:solidFill>
                  <a:schemeClr val="accent1">
                    <a:lumMod val="50000"/>
                  </a:schemeClr>
                </a:solidFill>
                <a:latin typeface="Arial" panose="020B0604020202020204" pitchFamily="34" charset="0"/>
                <a:cs typeface="Arial" panose="020B0604020202020204" pitchFamily="34" charset="0"/>
              </a:rPr>
              <a:t>Roshydromet</a:t>
            </a:r>
            <a:r>
              <a:rPr lang="en-US" sz="1550" dirty="0">
                <a:solidFill>
                  <a:schemeClr val="accent1">
                    <a:lumMod val="50000"/>
                  </a:schemeClr>
                </a:solidFill>
                <a:latin typeface="Arial" panose="020B0604020202020204" pitchFamily="34" charset="0"/>
                <a:cs typeface="Arial" panose="020B0604020202020204" pitchFamily="34" charset="0"/>
              </a:rPr>
              <a:t>)</a:t>
            </a:r>
          </a:p>
          <a:p>
            <a:pPr marL="285750" indent="-285750" algn="just">
              <a:lnSpc>
                <a:spcPct val="120000"/>
              </a:lnSpc>
              <a:buFontTx/>
              <a:buChar char="-"/>
            </a:pPr>
            <a:r>
              <a:rPr lang="en-US" sz="1550" dirty="0" smtClean="0">
                <a:solidFill>
                  <a:schemeClr val="accent1">
                    <a:lumMod val="50000"/>
                  </a:schemeClr>
                </a:solidFill>
                <a:latin typeface="Arial" panose="020B0604020202020204" pitchFamily="34" charset="0"/>
                <a:cs typeface="Arial" panose="020B0604020202020204" pitchFamily="34" charset="0"/>
              </a:rPr>
              <a:t>42nd</a:t>
            </a:r>
            <a:r>
              <a:rPr lang="en-US" sz="1550" dirty="0" smtClean="0"/>
              <a:t> </a:t>
            </a:r>
            <a:r>
              <a:rPr lang="en-US" sz="1550" dirty="0">
                <a:solidFill>
                  <a:schemeClr val="accent1">
                    <a:lumMod val="50000"/>
                  </a:schemeClr>
                </a:solidFill>
                <a:latin typeface="Arial" panose="020B0604020202020204" pitchFamily="34" charset="0"/>
                <a:cs typeface="Arial" panose="020B0604020202020204" pitchFamily="34" charset="0"/>
              </a:rPr>
              <a:t>meeting of the International Charter on Space and Major </a:t>
            </a:r>
            <a:r>
              <a:rPr lang="en-US" sz="1550" dirty="0" smtClean="0">
                <a:solidFill>
                  <a:schemeClr val="accent1">
                    <a:lumMod val="50000"/>
                  </a:schemeClr>
                </a:solidFill>
                <a:latin typeface="Arial" panose="020B0604020202020204" pitchFamily="34" charset="0"/>
                <a:cs typeface="Arial" panose="020B0604020202020204" pitchFamily="34" charset="0"/>
              </a:rPr>
              <a:t>Disasters</a:t>
            </a:r>
            <a:r>
              <a:rPr lang="ru-RU" sz="1550" dirty="0" smtClean="0">
                <a:solidFill>
                  <a:schemeClr val="accent1">
                    <a:lumMod val="50000"/>
                  </a:schemeClr>
                </a:solidFill>
                <a:latin typeface="Arial" panose="020B0604020202020204" pitchFamily="34" charset="0"/>
                <a:cs typeface="Arial" panose="020B0604020202020204" pitchFamily="34" charset="0"/>
              </a:rPr>
              <a:t>,</a:t>
            </a:r>
            <a:r>
              <a:rPr lang="en-US" sz="1550" dirty="0" smtClean="0">
                <a:solidFill>
                  <a:schemeClr val="accent1">
                    <a:lumMod val="50000"/>
                  </a:schemeClr>
                </a:solidFill>
                <a:latin typeface="Arial" panose="020B0604020202020204" pitchFamily="34" charset="0"/>
                <a:cs typeface="Arial" panose="020B0604020202020204" pitchFamily="34" charset="0"/>
              </a:rPr>
              <a:t> Saint-Petersburg, </a:t>
            </a:r>
          </a:p>
          <a:p>
            <a:pPr algn="just">
              <a:lnSpc>
                <a:spcPct val="120000"/>
              </a:lnSpc>
            </a:pPr>
            <a:r>
              <a:rPr lang="en-US" sz="1550" dirty="0" smtClean="0">
                <a:solidFill>
                  <a:schemeClr val="accent1">
                    <a:lumMod val="50000"/>
                  </a:schemeClr>
                </a:solidFill>
                <a:latin typeface="Arial" panose="020B0604020202020204" pitchFamily="34" charset="0"/>
                <a:cs typeface="Arial" panose="020B0604020202020204" pitchFamily="34" charset="0"/>
              </a:rPr>
              <a:t>7-11 October 2019</a:t>
            </a:r>
            <a:endParaRPr lang="en-US" sz="1550" dirty="0">
              <a:solidFill>
                <a:schemeClr val="accent1">
                  <a:lumMod val="50000"/>
                </a:schemeClr>
              </a:solidFill>
              <a:latin typeface="Arial" panose="020B0604020202020204" pitchFamily="34" charset="0"/>
              <a:cs typeface="Arial" panose="020B0604020202020204" pitchFamily="34" charset="0"/>
            </a:endParaRPr>
          </a:p>
          <a:p>
            <a:pPr algn="just">
              <a:lnSpc>
                <a:spcPct val="120000"/>
              </a:lnSpc>
            </a:pPr>
            <a:r>
              <a:rPr lang="en-US" sz="1550" b="1" u="sng" dirty="0" smtClean="0">
                <a:solidFill>
                  <a:schemeClr val="accent1">
                    <a:lumMod val="50000"/>
                  </a:schemeClr>
                </a:solidFill>
                <a:latin typeface="Arial" panose="020B0604020202020204" pitchFamily="34" charset="0"/>
                <a:cs typeface="Arial" panose="020B0604020202020204" pitchFamily="34" charset="0"/>
              </a:rPr>
              <a:t>Planned events</a:t>
            </a:r>
            <a:r>
              <a:rPr lang="en-US" sz="1550" u="sng" dirty="0">
                <a:solidFill>
                  <a:schemeClr val="accent1">
                    <a:lumMod val="50000"/>
                  </a:schemeClr>
                </a:solidFill>
                <a:latin typeface="Arial" panose="020B0604020202020204" pitchFamily="34" charset="0"/>
                <a:cs typeface="Arial" panose="020B0604020202020204" pitchFamily="34" charset="0"/>
              </a:rPr>
              <a:t>:</a:t>
            </a:r>
          </a:p>
          <a:p>
            <a:pPr marL="285750" indent="-285750" algn="just">
              <a:lnSpc>
                <a:spcPct val="120000"/>
              </a:lnSpc>
              <a:buFontTx/>
              <a:buChar char="-"/>
            </a:pPr>
            <a:r>
              <a:rPr lang="en-US" sz="1550" b="1" u="sng" dirty="0">
                <a:solidFill>
                  <a:schemeClr val="accent1">
                    <a:lumMod val="50000"/>
                  </a:schemeClr>
                </a:solidFill>
                <a:latin typeface="Arial" panose="020B0604020202020204" pitchFamily="34" charset="0"/>
                <a:cs typeface="Arial" panose="020B0604020202020204" pitchFamily="34" charset="0"/>
              </a:rPr>
              <a:t>Joint </a:t>
            </a:r>
            <a:r>
              <a:rPr lang="en-US" sz="1550" b="1" u="sng" dirty="0" smtClean="0">
                <a:solidFill>
                  <a:schemeClr val="accent1">
                    <a:lumMod val="50000"/>
                  </a:schemeClr>
                </a:solidFill>
                <a:latin typeface="Arial" panose="020B0604020202020204" pitchFamily="34" charset="0"/>
                <a:cs typeface="Arial" panose="020B0604020202020204" pitchFamily="34" charset="0"/>
              </a:rPr>
              <a:t>meeting WGISS-50 and WGCV-47, Sochi, Russia, September 2020</a:t>
            </a:r>
            <a:endParaRPr lang="ru-RU" sz="1550" b="1" u="sng" dirty="0">
              <a:solidFill>
                <a:schemeClr val="accent1">
                  <a:lumMod val="50000"/>
                </a:schemeClr>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771719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8687305" y="6594515"/>
            <a:ext cx="304800" cy="187285"/>
          </a:xfrm>
        </p:spPr>
        <p:txBody>
          <a:bodyPr/>
          <a:lstStyle/>
          <a:p>
            <a:pPr defTabSz="914400"/>
            <a:fld id="{86CB4B4D-7CA3-9044-876B-883B54F8677D}" type="slidenum">
              <a:rPr lang="uk-UA" smtClean="0"/>
              <a:pPr defTabSz="914400"/>
              <a:t>2</a:t>
            </a:fld>
            <a:endParaRPr lang="uk-UA" dirty="0"/>
          </a:p>
        </p:txBody>
      </p:sp>
      <p:sp>
        <p:nvSpPr>
          <p:cNvPr id="4" name="Объект 3"/>
          <p:cNvSpPr>
            <a:spLocks noGrp="1"/>
          </p:cNvSpPr>
          <p:nvPr>
            <p:ph sz="quarter" idx="11"/>
          </p:nvPr>
        </p:nvSpPr>
        <p:spPr>
          <a:xfrm>
            <a:off x="1795495" y="152400"/>
            <a:ext cx="5937141" cy="533400"/>
          </a:xfrm>
        </p:spPr>
        <p:txBody>
          <a:bodyPr/>
          <a:lstStyle/>
          <a:p>
            <a:pPr algn="l">
              <a:lnSpc>
                <a:spcPct val="120000"/>
              </a:lnSpc>
            </a:pPr>
            <a:r>
              <a:rPr lang="en-US" cap="all" dirty="0"/>
              <a:t>The Russian Earth Observation </a:t>
            </a:r>
            <a:br>
              <a:rPr lang="en-US" cap="all" dirty="0"/>
            </a:br>
            <a:r>
              <a:rPr lang="en-US" cap="all" dirty="0"/>
              <a:t>Satellite Constellation</a:t>
            </a:r>
          </a:p>
        </p:txBody>
      </p:sp>
      <p:sp>
        <p:nvSpPr>
          <p:cNvPr id="5" name="TextBox 4"/>
          <p:cNvSpPr txBox="1"/>
          <p:nvPr/>
        </p:nvSpPr>
        <p:spPr>
          <a:xfrm rot="16200000">
            <a:off x="3380448" y="114654"/>
            <a:ext cx="2524778" cy="9122872"/>
          </a:xfrm>
          <a:prstGeom prst="rect">
            <a:avLst/>
          </a:prstGeom>
          <a:solidFill>
            <a:schemeClr val="accent3">
              <a:lumMod val="20000"/>
              <a:lumOff val="80000"/>
            </a:schemeClr>
          </a:solidFill>
          <a:ln>
            <a:noFill/>
          </a:ln>
          <a:effectLst>
            <a:softEdge rad="63500"/>
          </a:effectLst>
        </p:spPr>
        <p:txBody>
          <a:bodyPr wrap="square" lIns="81612" tIns="40806" rIns="81612" bIns="40806">
            <a:noAutofit/>
          </a:bodyPr>
          <a:lstStyle/>
          <a:p>
            <a:pPr algn="ctr">
              <a:defRPr/>
            </a:pPr>
            <a:endParaRPr lang="ru-RU" sz="1200" cap="all" dirty="0">
              <a:solidFill>
                <a:srgbClr val="9BBB59">
                  <a:lumMod val="50000"/>
                </a:srgbClr>
              </a:solidFill>
              <a:latin typeface="Arial" pitchFamily="34" charset="0"/>
              <a:cs typeface="Arial" pitchFamily="34" charset="0"/>
            </a:endParaRPr>
          </a:p>
        </p:txBody>
      </p:sp>
      <p:sp>
        <p:nvSpPr>
          <p:cNvPr id="6" name="TextBox 5"/>
          <p:cNvSpPr txBox="1"/>
          <p:nvPr/>
        </p:nvSpPr>
        <p:spPr>
          <a:xfrm rot="16200000">
            <a:off x="3543545" y="-2060501"/>
            <a:ext cx="2105753" cy="8969952"/>
          </a:xfrm>
          <a:prstGeom prst="rect">
            <a:avLst/>
          </a:prstGeom>
          <a:solidFill>
            <a:srgbClr val="EFF9FF"/>
          </a:solidFill>
          <a:ln>
            <a:noFill/>
          </a:ln>
          <a:effectLst>
            <a:softEdge rad="63500"/>
          </a:effectLst>
        </p:spPr>
        <p:txBody>
          <a:bodyPr wrap="square" lIns="81612" tIns="40806" rIns="81612" bIns="40806">
            <a:noAutofit/>
          </a:bodyPr>
          <a:lstStyle/>
          <a:p>
            <a:pPr algn="ctr">
              <a:defRPr/>
            </a:pPr>
            <a:endParaRPr lang="ru-RU" sz="1200" cap="all" dirty="0">
              <a:solidFill>
                <a:srgbClr val="1F497D"/>
              </a:solidFill>
              <a:latin typeface="Arial" pitchFamily="34" charset="0"/>
              <a:cs typeface="Arial" pitchFamily="34" charset="0"/>
            </a:endParaRPr>
          </a:p>
        </p:txBody>
      </p:sp>
      <p:sp>
        <p:nvSpPr>
          <p:cNvPr id="7" name="TextBox 6"/>
          <p:cNvSpPr txBox="1"/>
          <p:nvPr/>
        </p:nvSpPr>
        <p:spPr>
          <a:xfrm rot="16200000">
            <a:off x="4449025" y="1457557"/>
            <a:ext cx="266061" cy="9001312"/>
          </a:xfrm>
          <a:prstGeom prst="rect">
            <a:avLst/>
          </a:prstGeom>
          <a:solidFill>
            <a:schemeClr val="tx2">
              <a:lumMod val="50000"/>
            </a:schemeClr>
          </a:solidFill>
          <a:ln>
            <a:noFill/>
          </a:ln>
          <a:effectLst>
            <a:softEdge rad="63500"/>
          </a:effectLst>
        </p:spPr>
        <p:txBody>
          <a:bodyPr wrap="square" lIns="81612" tIns="40806" rIns="81612" bIns="40806">
            <a:noAutofit/>
          </a:bodyPr>
          <a:lstStyle/>
          <a:p>
            <a:pPr algn="ctr">
              <a:defRPr/>
            </a:pPr>
            <a:endParaRPr lang="ru-RU" sz="1200" cap="all" dirty="0">
              <a:solidFill>
                <a:prstClr val="white"/>
              </a:solidFill>
              <a:latin typeface="Arial" pitchFamily="34" charset="0"/>
              <a:cs typeface="Arial" pitchFamily="34" charset="0"/>
            </a:endParaRPr>
          </a:p>
        </p:txBody>
      </p:sp>
      <p:sp>
        <p:nvSpPr>
          <p:cNvPr id="8" name="Штриховая стрелка вправо 7"/>
          <p:cNvSpPr/>
          <p:nvPr/>
        </p:nvSpPr>
        <p:spPr>
          <a:xfrm>
            <a:off x="137204" y="3328897"/>
            <a:ext cx="8969952" cy="329774"/>
          </a:xfrm>
          <a:prstGeom prst="stripedRightArrow">
            <a:avLst>
              <a:gd name="adj1" fmla="val 77740"/>
              <a:gd name="adj2" fmla="val 63209"/>
            </a:avLst>
          </a:prstGeom>
          <a:gradFill flip="none" rotWithShape="1">
            <a:gsLst>
              <a:gs pos="14000">
                <a:schemeClr val="accent1">
                  <a:lumMod val="75000"/>
                </a:schemeClr>
              </a:gs>
              <a:gs pos="100000">
                <a:schemeClr val="accent3">
                  <a:lumMod val="75000"/>
                </a:schemeClr>
              </a:gs>
            </a:gsLst>
            <a:lin ang="5400000" scaled="0"/>
            <a:tileRect/>
          </a:gra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612" tIns="40806" rIns="81612" bIns="40806" anchor="ctr"/>
          <a:lstStyle/>
          <a:p>
            <a:pPr algn="ctr">
              <a:defRPr/>
            </a:pPr>
            <a:endParaRPr lang="ru-RU" dirty="0">
              <a:solidFill>
                <a:prstClr val="white"/>
              </a:solidFill>
            </a:endParaRPr>
          </a:p>
        </p:txBody>
      </p:sp>
      <p:sp>
        <p:nvSpPr>
          <p:cNvPr id="11" name="TextBox 46"/>
          <p:cNvSpPr txBox="1">
            <a:spLocks noChangeArrowheads="1"/>
          </p:cNvSpPr>
          <p:nvPr/>
        </p:nvSpPr>
        <p:spPr bwMode="auto">
          <a:xfrm>
            <a:off x="1725049" y="3365420"/>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2018</a:t>
            </a:r>
          </a:p>
        </p:txBody>
      </p:sp>
      <p:sp>
        <p:nvSpPr>
          <p:cNvPr id="12" name="TextBox 46"/>
          <p:cNvSpPr txBox="1">
            <a:spLocks noChangeArrowheads="1"/>
          </p:cNvSpPr>
          <p:nvPr/>
        </p:nvSpPr>
        <p:spPr bwMode="auto">
          <a:xfrm>
            <a:off x="3727150"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2019</a:t>
            </a:r>
          </a:p>
        </p:txBody>
      </p:sp>
      <p:sp>
        <p:nvSpPr>
          <p:cNvPr id="13" name="TextBox 46"/>
          <p:cNvSpPr txBox="1">
            <a:spLocks noChangeArrowheads="1"/>
          </p:cNvSpPr>
          <p:nvPr/>
        </p:nvSpPr>
        <p:spPr bwMode="auto">
          <a:xfrm>
            <a:off x="4513233"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2020</a:t>
            </a:r>
          </a:p>
        </p:txBody>
      </p:sp>
      <p:sp>
        <p:nvSpPr>
          <p:cNvPr id="14" name="TextBox 46"/>
          <p:cNvSpPr txBox="1">
            <a:spLocks noChangeArrowheads="1"/>
          </p:cNvSpPr>
          <p:nvPr/>
        </p:nvSpPr>
        <p:spPr bwMode="auto">
          <a:xfrm>
            <a:off x="5297139"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2021</a:t>
            </a:r>
          </a:p>
        </p:txBody>
      </p:sp>
      <p:sp>
        <p:nvSpPr>
          <p:cNvPr id="15" name="TextBox 46"/>
          <p:cNvSpPr txBox="1">
            <a:spLocks noChangeArrowheads="1"/>
          </p:cNvSpPr>
          <p:nvPr/>
        </p:nvSpPr>
        <p:spPr bwMode="auto">
          <a:xfrm>
            <a:off x="6078766"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2022</a:t>
            </a:r>
          </a:p>
        </p:txBody>
      </p:sp>
      <p:sp>
        <p:nvSpPr>
          <p:cNvPr id="16" name="TextBox 46"/>
          <p:cNvSpPr txBox="1">
            <a:spLocks noChangeArrowheads="1"/>
          </p:cNvSpPr>
          <p:nvPr/>
        </p:nvSpPr>
        <p:spPr bwMode="auto">
          <a:xfrm>
            <a:off x="6832407"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2023</a:t>
            </a:r>
          </a:p>
        </p:txBody>
      </p:sp>
      <p:sp>
        <p:nvSpPr>
          <p:cNvPr id="17" name="TextBox 46"/>
          <p:cNvSpPr txBox="1">
            <a:spLocks noChangeArrowheads="1"/>
          </p:cNvSpPr>
          <p:nvPr/>
        </p:nvSpPr>
        <p:spPr bwMode="auto">
          <a:xfrm>
            <a:off x="7598841"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2024</a:t>
            </a:r>
          </a:p>
        </p:txBody>
      </p:sp>
      <p:sp>
        <p:nvSpPr>
          <p:cNvPr id="18" name="TextBox 46"/>
          <p:cNvSpPr txBox="1">
            <a:spLocks noChangeArrowheads="1"/>
          </p:cNvSpPr>
          <p:nvPr/>
        </p:nvSpPr>
        <p:spPr bwMode="auto">
          <a:xfrm>
            <a:off x="8299983" y="3364986"/>
            <a:ext cx="562363" cy="297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400" dirty="0">
                <a:solidFill>
                  <a:prstClr val="white"/>
                </a:solidFill>
                <a:latin typeface="Arial" charset="0"/>
              </a:rPr>
              <a:t>2025</a:t>
            </a:r>
          </a:p>
        </p:txBody>
      </p:sp>
      <p:cxnSp>
        <p:nvCxnSpPr>
          <p:cNvPr id="20" name="Прямая соединительная линия 19"/>
          <p:cNvCxnSpPr/>
          <p:nvPr/>
        </p:nvCxnSpPr>
        <p:spPr>
          <a:xfrm rot="5400000">
            <a:off x="2874841" y="3655039"/>
            <a:ext cx="4566882"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2085163" y="3655011"/>
            <a:ext cx="4565473" cy="1466"/>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1328497" y="3668520"/>
            <a:ext cx="4565474"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3699551" y="3660677"/>
            <a:ext cx="4566882"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4432734" y="3674772"/>
            <a:ext cx="4566883"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rot="5400000">
            <a:off x="5169388" y="3663704"/>
            <a:ext cx="4566883"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5400000">
            <a:off x="5945983" y="3657875"/>
            <a:ext cx="4566883" cy="0"/>
          </a:xfrm>
          <a:prstGeom prst="line">
            <a:avLst/>
          </a:prstGeom>
          <a:ln w="12700">
            <a:solidFill>
              <a:schemeClr val="tx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TextBox 46"/>
          <p:cNvSpPr txBox="1">
            <a:spLocks noChangeArrowheads="1"/>
          </p:cNvSpPr>
          <p:nvPr/>
        </p:nvSpPr>
        <p:spPr bwMode="auto">
          <a:xfrm>
            <a:off x="2404416" y="5542272"/>
            <a:ext cx="249778"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altLang="ru-RU" sz="1200" b="1" dirty="0">
                <a:solidFill>
                  <a:schemeClr val="tx2"/>
                </a:solidFill>
                <a:latin typeface="Arial" charset="0"/>
              </a:rPr>
              <a:t>8</a:t>
            </a:r>
            <a:endParaRPr lang="ru-RU" altLang="ru-RU" sz="1200" b="1" dirty="0">
              <a:solidFill>
                <a:schemeClr val="tx2"/>
              </a:solidFill>
              <a:latin typeface="Arial" charset="0"/>
            </a:endParaRPr>
          </a:p>
        </p:txBody>
      </p:sp>
      <p:sp>
        <p:nvSpPr>
          <p:cNvPr id="33" name="TextBox 46"/>
          <p:cNvSpPr txBox="1">
            <a:spLocks noChangeArrowheads="1"/>
          </p:cNvSpPr>
          <p:nvPr/>
        </p:nvSpPr>
        <p:spPr bwMode="auto">
          <a:xfrm>
            <a:off x="3868414" y="5542272"/>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13</a:t>
            </a:r>
          </a:p>
        </p:txBody>
      </p:sp>
      <p:sp>
        <p:nvSpPr>
          <p:cNvPr id="34" name="TextBox 46"/>
          <p:cNvSpPr txBox="1">
            <a:spLocks noChangeArrowheads="1"/>
          </p:cNvSpPr>
          <p:nvPr/>
        </p:nvSpPr>
        <p:spPr bwMode="auto">
          <a:xfrm>
            <a:off x="5429909" y="5542272"/>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20</a:t>
            </a:r>
          </a:p>
        </p:txBody>
      </p:sp>
      <p:sp>
        <p:nvSpPr>
          <p:cNvPr id="35" name="TextBox 46"/>
          <p:cNvSpPr txBox="1">
            <a:spLocks noChangeArrowheads="1"/>
          </p:cNvSpPr>
          <p:nvPr/>
        </p:nvSpPr>
        <p:spPr bwMode="auto">
          <a:xfrm>
            <a:off x="6227167" y="5542272"/>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18</a:t>
            </a:r>
          </a:p>
        </p:txBody>
      </p:sp>
      <p:sp>
        <p:nvSpPr>
          <p:cNvPr id="36" name="TextBox 46"/>
          <p:cNvSpPr txBox="1">
            <a:spLocks noChangeArrowheads="1"/>
          </p:cNvSpPr>
          <p:nvPr/>
        </p:nvSpPr>
        <p:spPr bwMode="auto">
          <a:xfrm>
            <a:off x="6954988" y="5542272"/>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19</a:t>
            </a:r>
          </a:p>
        </p:txBody>
      </p:sp>
      <p:sp>
        <p:nvSpPr>
          <p:cNvPr id="37" name="TextBox 46"/>
          <p:cNvSpPr txBox="1">
            <a:spLocks noChangeArrowheads="1"/>
          </p:cNvSpPr>
          <p:nvPr/>
        </p:nvSpPr>
        <p:spPr bwMode="auto">
          <a:xfrm>
            <a:off x="7707998" y="5542272"/>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19</a:t>
            </a:r>
          </a:p>
        </p:txBody>
      </p:sp>
      <p:sp>
        <p:nvSpPr>
          <p:cNvPr id="38" name="TextBox 46"/>
          <p:cNvSpPr txBox="1">
            <a:spLocks noChangeArrowheads="1"/>
          </p:cNvSpPr>
          <p:nvPr/>
        </p:nvSpPr>
        <p:spPr bwMode="auto">
          <a:xfrm>
            <a:off x="4624385" y="5542149"/>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16</a:t>
            </a:r>
          </a:p>
        </p:txBody>
      </p:sp>
      <p:sp>
        <p:nvSpPr>
          <p:cNvPr id="39" name="TextBox 46"/>
          <p:cNvSpPr txBox="1">
            <a:spLocks noChangeArrowheads="1"/>
          </p:cNvSpPr>
          <p:nvPr/>
        </p:nvSpPr>
        <p:spPr bwMode="auto">
          <a:xfrm>
            <a:off x="8439158" y="5542272"/>
            <a:ext cx="334736" cy="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1612" tIns="40806" rIns="81612" bIns="40806">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ru-RU" altLang="ru-RU" sz="1200" b="1" dirty="0">
                <a:solidFill>
                  <a:schemeClr val="tx2"/>
                </a:solidFill>
                <a:latin typeface="Arial" charset="0"/>
              </a:rPr>
              <a:t>17</a:t>
            </a:r>
          </a:p>
        </p:txBody>
      </p:sp>
      <p:grpSp>
        <p:nvGrpSpPr>
          <p:cNvPr id="40" name="Группа 39"/>
          <p:cNvGrpSpPr/>
          <p:nvPr/>
        </p:nvGrpSpPr>
        <p:grpSpPr>
          <a:xfrm>
            <a:off x="6801708" y="4398468"/>
            <a:ext cx="581941" cy="539224"/>
            <a:chOff x="5776014" y="4797816"/>
            <a:chExt cx="630436" cy="718965"/>
          </a:xfrm>
        </p:grpSpPr>
        <p:sp>
          <p:nvSpPr>
            <p:cNvPr id="41" name="TextBox 40"/>
            <p:cNvSpPr txBox="1"/>
            <p:nvPr/>
          </p:nvSpPr>
          <p:spPr bwMode="auto">
            <a:xfrm>
              <a:off x="5776014" y="5229200"/>
              <a:ext cx="630436"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solidFill>
                    <a:prstClr val="white"/>
                  </a:solidFill>
                  <a:effectLst/>
                </a:rPr>
                <a:t>Obzor-R</a:t>
              </a:r>
              <a:r>
                <a:rPr lang="en-US" dirty="0">
                  <a:solidFill>
                    <a:prstClr val="white"/>
                  </a:solidFill>
                  <a:effectLst/>
                </a:rPr>
                <a:t>2</a:t>
              </a:r>
              <a:endParaRPr lang="ru-RU" dirty="0">
                <a:solidFill>
                  <a:prstClr val="white"/>
                </a:solidFill>
                <a:effectLst/>
              </a:endParaRPr>
            </a:p>
          </p:txBody>
        </p:sp>
        <p:pic>
          <p:nvPicPr>
            <p:cNvPr id="42" name="Рисунок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7551" y="4797816"/>
              <a:ext cx="539324" cy="431384"/>
            </a:xfrm>
            <a:prstGeom prst="rect">
              <a:avLst/>
            </a:prstGeom>
          </p:spPr>
        </p:pic>
      </p:grpSp>
      <p:grpSp>
        <p:nvGrpSpPr>
          <p:cNvPr id="45" name="Группа 11"/>
          <p:cNvGrpSpPr>
            <a:grpSpLocks/>
          </p:cNvGrpSpPr>
          <p:nvPr/>
        </p:nvGrpSpPr>
        <p:grpSpPr bwMode="auto">
          <a:xfrm>
            <a:off x="2928973" y="2809621"/>
            <a:ext cx="618444" cy="543179"/>
            <a:chOff x="5487950" y="1281225"/>
            <a:chExt cx="670882" cy="723422"/>
          </a:xfrm>
        </p:grpSpPr>
        <p:pic>
          <p:nvPicPr>
            <p:cNvPr id="46"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79111" y="1281225"/>
              <a:ext cx="547481" cy="4072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p:cNvSpPr txBox="1"/>
            <p:nvPr/>
          </p:nvSpPr>
          <p:spPr bwMode="auto">
            <a:xfrm>
              <a:off x="5487950" y="1717390"/>
              <a:ext cx="670882" cy="287257"/>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r>
                <a:rPr lang="en-US" dirty="0" err="1" smtClean="0">
                  <a:effectLst/>
                </a:rPr>
                <a:t>Elektro</a:t>
              </a:r>
              <a:r>
                <a:rPr lang="en-US" dirty="0" smtClean="0">
                  <a:effectLst/>
                </a:rPr>
                <a:t>-L</a:t>
              </a:r>
              <a:r>
                <a:rPr lang="ru-RU" dirty="0" smtClean="0">
                  <a:effectLst/>
                </a:rPr>
                <a:t>2</a:t>
              </a:r>
              <a:endParaRPr lang="ru-RU" dirty="0">
                <a:effectLst/>
              </a:endParaRPr>
            </a:p>
          </p:txBody>
        </p:sp>
      </p:grpSp>
      <p:grpSp>
        <p:nvGrpSpPr>
          <p:cNvPr id="51" name="Группа 23"/>
          <p:cNvGrpSpPr>
            <a:grpSpLocks/>
          </p:cNvGrpSpPr>
          <p:nvPr/>
        </p:nvGrpSpPr>
        <p:grpSpPr bwMode="auto">
          <a:xfrm>
            <a:off x="2184560" y="2286000"/>
            <a:ext cx="634840" cy="509774"/>
            <a:chOff x="1206546" y="2154997"/>
            <a:chExt cx="688395" cy="679666"/>
          </a:xfrm>
        </p:grpSpPr>
        <p:pic>
          <p:nvPicPr>
            <p:cNvPr id="52" name="Picture 8" descr="Метеор-М"/>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274658" y="2154997"/>
              <a:ext cx="569059" cy="3682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p:cNvSpPr txBox="1"/>
            <p:nvPr/>
          </p:nvSpPr>
          <p:spPr bwMode="auto">
            <a:xfrm>
              <a:off x="1206546" y="2547095"/>
              <a:ext cx="688395" cy="28756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effectLst/>
                </a:rPr>
                <a:t>Meteor-M1</a:t>
              </a:r>
              <a:endParaRPr lang="ru-RU" dirty="0">
                <a:effectLst/>
              </a:endParaRPr>
            </a:p>
          </p:txBody>
        </p:sp>
      </p:grpSp>
      <p:grpSp>
        <p:nvGrpSpPr>
          <p:cNvPr id="54" name="Группа 26"/>
          <p:cNvGrpSpPr>
            <a:grpSpLocks/>
          </p:cNvGrpSpPr>
          <p:nvPr/>
        </p:nvGrpSpPr>
        <p:grpSpPr bwMode="auto">
          <a:xfrm>
            <a:off x="673995" y="3639090"/>
            <a:ext cx="626824" cy="527079"/>
            <a:chOff x="4102603" y="4611955"/>
            <a:chExt cx="678158" cy="702986"/>
          </a:xfrm>
        </p:grpSpPr>
        <p:pic>
          <p:nvPicPr>
            <p:cNvPr id="55" name="Picture 3" descr="D:\Shihanoff\Мои рисунки\Рисунок3.png"/>
            <p:cNvPicPr>
              <a:picLocks noChangeAspect="1" noChangeArrowheads="1"/>
            </p:cNvPicPr>
            <p:nvPr/>
          </p:nvPicPr>
          <p:blipFill>
            <a:blip r:embed="rId5" cstate="screen"/>
            <a:srcRect/>
            <a:stretch>
              <a:fillRect/>
            </a:stretch>
          </p:blipFill>
          <p:spPr bwMode="auto">
            <a:xfrm>
              <a:off x="4195133" y="4611955"/>
              <a:ext cx="541405" cy="41531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6" name="TextBox 55"/>
            <p:cNvSpPr txBox="1"/>
            <p:nvPr/>
          </p:nvSpPr>
          <p:spPr bwMode="auto">
            <a:xfrm>
              <a:off x="4102603" y="5027272"/>
              <a:ext cx="678158" cy="28766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effectLst/>
                </a:rPr>
                <a:t>Resurs-P1</a:t>
              </a:r>
              <a:endParaRPr lang="ru-RU" dirty="0">
                <a:effectLst/>
              </a:endParaRPr>
            </a:p>
          </p:txBody>
        </p:sp>
      </p:grpSp>
      <p:sp>
        <p:nvSpPr>
          <p:cNvPr id="57" name="TextBox 56"/>
          <p:cNvSpPr txBox="1"/>
          <p:nvPr/>
        </p:nvSpPr>
        <p:spPr bwMode="auto">
          <a:xfrm>
            <a:off x="1242115" y="4546277"/>
            <a:ext cx="719799" cy="21568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Kanopus</a:t>
            </a:r>
            <a:r>
              <a:rPr lang="en-US" dirty="0" smtClean="0">
                <a:effectLst/>
              </a:rPr>
              <a:t>-V</a:t>
            </a:r>
            <a:r>
              <a:rPr lang="ru-RU" dirty="0" smtClean="0">
                <a:effectLst/>
              </a:rPr>
              <a:t>1</a:t>
            </a:r>
            <a:endParaRPr lang="ru-RU" dirty="0">
              <a:effectLst/>
            </a:endParaRPr>
          </a:p>
        </p:txBody>
      </p:sp>
      <p:grpSp>
        <p:nvGrpSpPr>
          <p:cNvPr id="58" name="Группа 32"/>
          <p:cNvGrpSpPr>
            <a:grpSpLocks/>
          </p:cNvGrpSpPr>
          <p:nvPr/>
        </p:nvGrpSpPr>
        <p:grpSpPr bwMode="auto">
          <a:xfrm>
            <a:off x="1371789" y="3609161"/>
            <a:ext cx="626824" cy="531803"/>
            <a:chOff x="5524785" y="4809728"/>
            <a:chExt cx="679483" cy="708982"/>
          </a:xfrm>
        </p:grpSpPr>
        <p:pic>
          <p:nvPicPr>
            <p:cNvPr id="59" name="Picture 3" descr="D:\Shihanoff\Мои рисунки\Рисунок3.png"/>
            <p:cNvPicPr>
              <a:picLocks noChangeAspect="1" noChangeArrowheads="1"/>
            </p:cNvPicPr>
            <p:nvPr/>
          </p:nvPicPr>
          <p:blipFill>
            <a:blip r:embed="rId6" cstate="screen"/>
            <a:srcRect/>
            <a:stretch>
              <a:fillRect/>
            </a:stretch>
          </p:blipFill>
          <p:spPr bwMode="auto">
            <a:xfrm>
              <a:off x="5595831" y="4809728"/>
              <a:ext cx="547074" cy="42061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60" name="TextBox 59"/>
            <p:cNvSpPr txBox="1"/>
            <p:nvPr/>
          </p:nvSpPr>
          <p:spPr bwMode="auto">
            <a:xfrm>
              <a:off x="5524785" y="5231164"/>
              <a:ext cx="679483"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a:t>
              </a:r>
              <a:r>
                <a:rPr lang="ru-RU" dirty="0" smtClean="0">
                  <a:effectLst/>
                </a:rPr>
                <a:t>2</a:t>
              </a:r>
              <a:endParaRPr lang="ru-RU" dirty="0">
                <a:effectLst/>
              </a:endParaRPr>
            </a:p>
          </p:txBody>
        </p:sp>
      </p:grpSp>
      <p:grpSp>
        <p:nvGrpSpPr>
          <p:cNvPr id="61" name="Группа 68"/>
          <p:cNvGrpSpPr>
            <a:grpSpLocks/>
          </p:cNvGrpSpPr>
          <p:nvPr/>
        </p:nvGrpSpPr>
        <p:grpSpPr bwMode="auto">
          <a:xfrm>
            <a:off x="2938269" y="2286000"/>
            <a:ext cx="634840" cy="501755"/>
            <a:chOff x="1222598" y="2165681"/>
            <a:chExt cx="688394" cy="668974"/>
          </a:xfrm>
        </p:grpSpPr>
        <p:pic>
          <p:nvPicPr>
            <p:cNvPr id="62" name="Picture 8" descr="Метеор-М"/>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1271625" y="2165681"/>
              <a:ext cx="556329" cy="36002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Box 62"/>
            <p:cNvSpPr txBox="1"/>
            <p:nvPr/>
          </p:nvSpPr>
          <p:spPr bwMode="auto">
            <a:xfrm>
              <a:off x="1222598" y="2547087"/>
              <a:ext cx="688394" cy="287568"/>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effectLst/>
                </a:rPr>
                <a:t>Meteor-M2</a:t>
              </a:r>
              <a:endParaRPr lang="ru-RU" dirty="0">
                <a:effectLst/>
              </a:endParaRPr>
            </a:p>
          </p:txBody>
        </p:sp>
      </p:grpSp>
      <p:sp>
        <p:nvSpPr>
          <p:cNvPr id="64" name="TextBox 63"/>
          <p:cNvSpPr txBox="1"/>
          <p:nvPr/>
        </p:nvSpPr>
        <p:spPr>
          <a:xfrm rot="16200000">
            <a:off x="-454934" y="2198786"/>
            <a:ext cx="2018742" cy="364365"/>
          </a:xfrm>
          <a:prstGeom prst="rect">
            <a:avLst/>
          </a:prstGeom>
          <a:solidFill>
            <a:schemeClr val="accent1">
              <a:lumMod val="75000"/>
            </a:schemeClr>
          </a:solidFill>
          <a:ln>
            <a:noFill/>
          </a:ln>
          <a:effectLst>
            <a:softEdge rad="63500"/>
          </a:effectLst>
        </p:spPr>
        <p:txBody>
          <a:bodyPr wrap="square" lIns="95766" tIns="47883" rIns="95766" bIns="47883" anchor="ctr">
            <a:noAutofit/>
          </a:bodyPr>
          <a:lstStyle/>
          <a:p>
            <a:pPr algn="ctr">
              <a:defRPr/>
            </a:pPr>
            <a:r>
              <a:rPr lang="en-US" sz="1000" b="1" cap="all" dirty="0">
                <a:solidFill>
                  <a:schemeClr val="bg1"/>
                </a:solidFill>
                <a:latin typeface="Arial" pitchFamily="34" charset="0"/>
                <a:cs typeface="Arial" pitchFamily="34" charset="0"/>
              </a:rPr>
              <a:t>Hydrometeorology</a:t>
            </a:r>
            <a:endParaRPr lang="ru-RU" sz="1000" b="1" cap="all" dirty="0">
              <a:solidFill>
                <a:schemeClr val="bg1"/>
              </a:solidFill>
              <a:latin typeface="Arial" pitchFamily="34" charset="0"/>
              <a:cs typeface="Arial" pitchFamily="34" charset="0"/>
            </a:endParaRPr>
          </a:p>
        </p:txBody>
      </p:sp>
      <p:sp>
        <p:nvSpPr>
          <p:cNvPr id="65" name="TextBox 64"/>
          <p:cNvSpPr txBox="1"/>
          <p:nvPr/>
        </p:nvSpPr>
        <p:spPr>
          <a:xfrm rot="16200000">
            <a:off x="-397684" y="4390896"/>
            <a:ext cx="1911440" cy="357164"/>
          </a:xfrm>
          <a:prstGeom prst="rect">
            <a:avLst/>
          </a:prstGeom>
          <a:solidFill>
            <a:srgbClr val="728E3A"/>
          </a:solidFill>
          <a:ln>
            <a:noFill/>
          </a:ln>
          <a:effectLst>
            <a:softEdge rad="63500"/>
          </a:effectLst>
        </p:spPr>
        <p:txBody>
          <a:bodyPr wrap="square" lIns="95766" tIns="47883" rIns="95766" bIns="47883" anchor="ctr">
            <a:noAutofit/>
          </a:bodyPr>
          <a:lstStyle/>
          <a:p>
            <a:pPr algn="ctr">
              <a:defRPr/>
            </a:pPr>
            <a:r>
              <a:rPr lang="en-US" sz="1100" b="1" cap="all" dirty="0" smtClean="0">
                <a:solidFill>
                  <a:schemeClr val="bg1"/>
                </a:solidFill>
                <a:latin typeface="Arial" pitchFamily="34" charset="0"/>
                <a:cs typeface="Arial" pitchFamily="34" charset="0"/>
              </a:rPr>
              <a:t>NATURAL RESOURCES</a:t>
            </a:r>
            <a:endParaRPr lang="ru-RU" sz="1100" b="1" cap="all" dirty="0">
              <a:solidFill>
                <a:schemeClr val="bg1"/>
              </a:solidFill>
              <a:latin typeface="Arial" pitchFamily="34" charset="0"/>
              <a:cs typeface="Arial" pitchFamily="34" charset="0"/>
            </a:endParaRPr>
          </a:p>
        </p:txBody>
      </p:sp>
      <p:sp>
        <p:nvSpPr>
          <p:cNvPr id="66" name="TextBox 65"/>
          <p:cNvSpPr txBox="1"/>
          <p:nvPr/>
        </p:nvSpPr>
        <p:spPr>
          <a:xfrm>
            <a:off x="479666" y="5541167"/>
            <a:ext cx="434734" cy="200055"/>
          </a:xfrm>
          <a:prstGeom prst="rect">
            <a:avLst/>
          </a:prstGeom>
          <a:noFill/>
        </p:spPr>
        <p:txBody>
          <a:bodyPr wrap="none" rtlCol="0">
            <a:spAutoFit/>
          </a:bodyPr>
          <a:lstStyle/>
          <a:p>
            <a:pPr>
              <a:lnSpc>
                <a:spcPct val="70000"/>
              </a:lnSpc>
            </a:pPr>
            <a:r>
              <a:rPr lang="en-US" sz="1000" b="1" dirty="0">
                <a:solidFill>
                  <a:schemeClr val="bg1"/>
                </a:solidFill>
                <a:latin typeface="Arial Narrow" pitchFamily="34" charset="0"/>
              </a:rPr>
              <a:t>Total</a:t>
            </a:r>
            <a:endParaRPr lang="ru-RU" sz="1000" b="1" dirty="0">
              <a:solidFill>
                <a:schemeClr val="bg1"/>
              </a:solidFill>
              <a:latin typeface="Arial Narrow" pitchFamily="34" charset="0"/>
            </a:endParaRPr>
          </a:p>
        </p:txBody>
      </p:sp>
      <p:pic>
        <p:nvPicPr>
          <p:cNvPr id="67"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1312670" y="4204133"/>
            <a:ext cx="556846" cy="29139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Группа 98"/>
          <p:cNvGrpSpPr>
            <a:grpSpLocks/>
          </p:cNvGrpSpPr>
          <p:nvPr/>
        </p:nvGrpSpPr>
        <p:grpSpPr bwMode="auto">
          <a:xfrm>
            <a:off x="2109969" y="3611080"/>
            <a:ext cx="626824" cy="528549"/>
            <a:chOff x="5524740" y="4814058"/>
            <a:chExt cx="679475" cy="704643"/>
          </a:xfrm>
        </p:grpSpPr>
        <p:pic>
          <p:nvPicPr>
            <p:cNvPr id="70" name="Picture 3" descr="D:\Shihanoff\Мои рисунки\Рисунок3.png"/>
            <p:cNvPicPr>
              <a:picLocks noChangeAspect="1" noChangeArrowheads="1"/>
            </p:cNvPicPr>
            <p:nvPr/>
          </p:nvPicPr>
          <p:blipFill>
            <a:blip r:embed="rId6" cstate="screen"/>
            <a:srcRect/>
            <a:stretch>
              <a:fillRect/>
            </a:stretch>
          </p:blipFill>
          <p:spPr bwMode="auto">
            <a:xfrm>
              <a:off x="5611435" y="4814058"/>
              <a:ext cx="541431" cy="41627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71" name="TextBox 70"/>
            <p:cNvSpPr txBox="1"/>
            <p:nvPr/>
          </p:nvSpPr>
          <p:spPr bwMode="auto">
            <a:xfrm>
              <a:off x="5524740" y="5231156"/>
              <a:ext cx="679475" cy="2875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a:t>
              </a:r>
              <a:r>
                <a:rPr lang="ru-RU" dirty="0" smtClean="0">
                  <a:effectLst/>
                </a:rPr>
                <a:t>3</a:t>
              </a:r>
              <a:endParaRPr lang="ru-RU" dirty="0">
                <a:effectLst/>
              </a:endParaRPr>
            </a:p>
          </p:txBody>
        </p:sp>
      </p:grpSp>
      <p:grpSp>
        <p:nvGrpSpPr>
          <p:cNvPr id="72" name="Группа 52"/>
          <p:cNvGrpSpPr>
            <a:grpSpLocks/>
          </p:cNvGrpSpPr>
          <p:nvPr/>
        </p:nvGrpSpPr>
        <p:grpSpPr bwMode="auto">
          <a:xfrm>
            <a:off x="2011452" y="4152147"/>
            <a:ext cx="757546" cy="653974"/>
            <a:chOff x="5183464" y="3953275"/>
            <a:chExt cx="1170882" cy="988365"/>
          </a:xfrm>
        </p:grpSpPr>
        <p:sp>
          <p:nvSpPr>
            <p:cNvPr id="73" name="TextBox 72"/>
            <p:cNvSpPr txBox="1"/>
            <p:nvPr/>
          </p:nvSpPr>
          <p:spPr bwMode="auto">
            <a:xfrm>
              <a:off x="5183464" y="4383094"/>
              <a:ext cx="1170882" cy="558546"/>
            </a:xfrm>
            <a:prstGeom prst="rect">
              <a:avLst/>
            </a:prstGeom>
            <a:solidFill>
              <a:srgbClr val="0070C0"/>
            </a:solidFill>
            <a:ln>
              <a:noFill/>
            </a:ln>
            <a:effectLst>
              <a:softEdge rad="31750"/>
            </a:effectLst>
          </p:spPr>
          <p:txBody>
            <a:bodyPr wrap="squar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Kanopus</a:t>
              </a:r>
              <a:r>
                <a:rPr lang="en-US" dirty="0" smtClean="0">
                  <a:effectLst/>
                </a:rPr>
                <a:t>-V</a:t>
              </a:r>
              <a:r>
                <a:rPr lang="ru-RU" dirty="0" smtClean="0">
                  <a:effectLst/>
                </a:rPr>
                <a:t>-</a:t>
              </a:r>
              <a:r>
                <a:rPr lang="en-US" dirty="0" smtClean="0">
                  <a:effectLst/>
                </a:rPr>
                <a:t>IK</a:t>
              </a:r>
              <a:endParaRPr lang="ru-RU" dirty="0">
                <a:effectLst/>
              </a:endParaRPr>
            </a:p>
          </p:txBody>
        </p:sp>
        <p:pic>
          <p:nvPicPr>
            <p:cNvPr id="74"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361059" y="3953275"/>
              <a:ext cx="821888" cy="431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5" name="Группа 162"/>
          <p:cNvGrpSpPr>
            <a:grpSpLocks/>
          </p:cNvGrpSpPr>
          <p:nvPr/>
        </p:nvGrpSpPr>
        <p:grpSpPr bwMode="auto">
          <a:xfrm>
            <a:off x="3656339" y="1512596"/>
            <a:ext cx="721402" cy="521415"/>
            <a:chOff x="5405942" y="1959740"/>
            <a:chExt cx="993859" cy="884014"/>
          </a:xfrm>
        </p:grpSpPr>
        <p:pic>
          <p:nvPicPr>
            <p:cNvPr id="76"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6898" y="1959740"/>
              <a:ext cx="761026" cy="4932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TextBox 76"/>
            <p:cNvSpPr txBox="1"/>
            <p:nvPr/>
          </p:nvSpPr>
          <p:spPr>
            <a:xfrm>
              <a:off x="5405942" y="2478077"/>
              <a:ext cx="993859" cy="36567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effectLst/>
                </a:rPr>
                <a:t>Meteor-M</a:t>
              </a:r>
              <a:r>
                <a:rPr lang="ru-RU" dirty="0" smtClean="0">
                  <a:effectLst/>
                </a:rPr>
                <a:t>2.2</a:t>
              </a:r>
              <a:endParaRPr lang="ru-RU" dirty="0">
                <a:effectLst/>
              </a:endParaRPr>
            </a:p>
          </p:txBody>
        </p:sp>
      </p:grpSp>
      <p:grpSp>
        <p:nvGrpSpPr>
          <p:cNvPr id="78" name="Группа 92"/>
          <p:cNvGrpSpPr>
            <a:grpSpLocks/>
          </p:cNvGrpSpPr>
          <p:nvPr/>
        </p:nvGrpSpPr>
        <p:grpSpPr bwMode="auto">
          <a:xfrm>
            <a:off x="3688896" y="2812102"/>
            <a:ext cx="622016" cy="540698"/>
            <a:chOff x="5515991" y="1284532"/>
            <a:chExt cx="673549" cy="720117"/>
          </a:xfrm>
        </p:grpSpPr>
        <p:pic>
          <p:nvPicPr>
            <p:cNvPr id="79"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TextBox 79"/>
            <p:cNvSpPr txBox="1"/>
            <p:nvPr/>
          </p:nvSpPr>
          <p:spPr bwMode="auto">
            <a:xfrm>
              <a:off x="5515991" y="1717392"/>
              <a:ext cx="673549" cy="28725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Elektro</a:t>
              </a:r>
              <a:r>
                <a:rPr lang="en-US" dirty="0" smtClean="0">
                  <a:effectLst/>
                </a:rPr>
                <a:t>-L</a:t>
              </a:r>
              <a:r>
                <a:rPr lang="ru-RU" dirty="0" smtClean="0">
                  <a:effectLst/>
                </a:rPr>
                <a:t>3</a:t>
              </a:r>
              <a:endParaRPr lang="ru-RU" dirty="0">
                <a:effectLst/>
              </a:endParaRPr>
            </a:p>
          </p:txBody>
        </p:sp>
      </p:grpSp>
      <p:grpSp>
        <p:nvGrpSpPr>
          <p:cNvPr id="81" name="Группа 77"/>
          <p:cNvGrpSpPr>
            <a:grpSpLocks/>
          </p:cNvGrpSpPr>
          <p:nvPr/>
        </p:nvGrpSpPr>
        <p:grpSpPr bwMode="auto">
          <a:xfrm>
            <a:off x="2902478" y="3652990"/>
            <a:ext cx="719799" cy="499157"/>
            <a:chOff x="5426576" y="4081500"/>
            <a:chExt cx="779556" cy="665259"/>
          </a:xfrm>
        </p:grpSpPr>
        <p:sp>
          <p:nvSpPr>
            <p:cNvPr id="82" name="TextBox 81"/>
            <p:cNvSpPr txBox="1"/>
            <p:nvPr/>
          </p:nvSpPr>
          <p:spPr bwMode="auto">
            <a:xfrm>
              <a:off x="5426576" y="4459300"/>
              <a:ext cx="779556" cy="2874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Kanopus</a:t>
              </a:r>
              <a:r>
                <a:rPr lang="en-US" dirty="0" smtClean="0">
                  <a:effectLst/>
                </a:rPr>
                <a:t>-V</a:t>
              </a:r>
              <a:r>
                <a:rPr lang="ru-RU" dirty="0" smtClean="0">
                  <a:effectLst/>
                </a:rPr>
                <a:t>3</a:t>
              </a:r>
              <a:endParaRPr lang="ru-RU" dirty="0">
                <a:effectLst/>
              </a:endParaRPr>
            </a:p>
          </p:txBody>
        </p:sp>
        <p:pic>
          <p:nvPicPr>
            <p:cNvPr id="83"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488625" y="4081500"/>
              <a:ext cx="603075" cy="38835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4" name="Группа 80"/>
          <p:cNvGrpSpPr>
            <a:grpSpLocks/>
          </p:cNvGrpSpPr>
          <p:nvPr/>
        </p:nvGrpSpPr>
        <p:grpSpPr bwMode="auto">
          <a:xfrm>
            <a:off x="2902478" y="4157046"/>
            <a:ext cx="719799" cy="468350"/>
            <a:chOff x="5460443" y="4045651"/>
            <a:chExt cx="779556" cy="625503"/>
          </a:xfrm>
        </p:grpSpPr>
        <p:sp>
          <p:nvSpPr>
            <p:cNvPr id="85" name="TextBox 84"/>
            <p:cNvSpPr txBox="1"/>
            <p:nvPr/>
          </p:nvSpPr>
          <p:spPr bwMode="auto">
            <a:xfrm>
              <a:off x="5460443" y="4383095"/>
              <a:ext cx="779556" cy="2880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Kanopus</a:t>
              </a:r>
              <a:r>
                <a:rPr lang="en-US" dirty="0" smtClean="0">
                  <a:effectLst/>
                </a:rPr>
                <a:t>-V</a:t>
              </a:r>
              <a:r>
                <a:rPr lang="ru-RU" dirty="0" smtClean="0">
                  <a:effectLst/>
                </a:rPr>
                <a:t>4</a:t>
              </a:r>
              <a:endParaRPr lang="ru-RU" dirty="0">
                <a:effectLst/>
              </a:endParaRPr>
            </a:p>
          </p:txBody>
        </p:sp>
        <p:pic>
          <p:nvPicPr>
            <p:cNvPr id="86"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522493" y="4045651"/>
              <a:ext cx="603075" cy="34802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7" name="Группа 83"/>
          <p:cNvGrpSpPr>
            <a:grpSpLocks/>
          </p:cNvGrpSpPr>
          <p:nvPr/>
        </p:nvGrpSpPr>
        <p:grpSpPr bwMode="auto">
          <a:xfrm>
            <a:off x="2898786" y="4638083"/>
            <a:ext cx="719799" cy="495085"/>
            <a:chOff x="5460441" y="4009945"/>
            <a:chExt cx="779558" cy="661210"/>
          </a:xfrm>
        </p:grpSpPr>
        <p:sp>
          <p:nvSpPr>
            <p:cNvPr id="88" name="TextBox 87"/>
            <p:cNvSpPr txBox="1"/>
            <p:nvPr/>
          </p:nvSpPr>
          <p:spPr bwMode="auto">
            <a:xfrm>
              <a:off x="5460441" y="4383096"/>
              <a:ext cx="779558" cy="2880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Kanopus</a:t>
              </a:r>
              <a:r>
                <a:rPr lang="en-US" dirty="0" smtClean="0">
                  <a:effectLst/>
                </a:rPr>
                <a:t>-V</a:t>
              </a:r>
              <a:r>
                <a:rPr lang="ru-RU" dirty="0" smtClean="0">
                  <a:effectLst/>
                </a:rPr>
                <a:t>5</a:t>
              </a:r>
              <a:endParaRPr lang="ru-RU" dirty="0">
                <a:effectLst/>
              </a:endParaRPr>
            </a:p>
          </p:txBody>
        </p:sp>
        <p:pic>
          <p:nvPicPr>
            <p:cNvPr id="89"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522492" y="4009945"/>
              <a:ext cx="603076" cy="376049"/>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0" name="Группа 86"/>
          <p:cNvGrpSpPr>
            <a:grpSpLocks/>
          </p:cNvGrpSpPr>
          <p:nvPr/>
        </p:nvGrpSpPr>
        <p:grpSpPr bwMode="auto">
          <a:xfrm>
            <a:off x="2895790" y="5120081"/>
            <a:ext cx="719799" cy="477125"/>
            <a:chOff x="5460441" y="4065814"/>
            <a:chExt cx="779558" cy="635896"/>
          </a:xfrm>
        </p:grpSpPr>
        <p:sp>
          <p:nvSpPr>
            <p:cNvPr id="91" name="TextBox 90"/>
            <p:cNvSpPr txBox="1"/>
            <p:nvPr/>
          </p:nvSpPr>
          <p:spPr bwMode="auto">
            <a:xfrm>
              <a:off x="5460441" y="4414251"/>
              <a:ext cx="779558" cy="287459"/>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Kanopus</a:t>
              </a:r>
              <a:r>
                <a:rPr lang="en-US" dirty="0" smtClean="0">
                  <a:effectLst/>
                </a:rPr>
                <a:t>-V</a:t>
              </a:r>
              <a:r>
                <a:rPr lang="ru-RU" dirty="0" smtClean="0">
                  <a:effectLst/>
                </a:rPr>
                <a:t>6</a:t>
              </a:r>
              <a:endParaRPr lang="ru-RU" dirty="0">
                <a:effectLst/>
              </a:endParaRPr>
            </a:p>
          </p:txBody>
        </p:sp>
        <p:pic>
          <p:nvPicPr>
            <p:cNvPr id="92" name="Picture 3"/>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a:off x="5522492" y="4065814"/>
              <a:ext cx="603076" cy="34809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 name="Группа 65"/>
          <p:cNvGrpSpPr>
            <a:grpSpLocks/>
          </p:cNvGrpSpPr>
          <p:nvPr/>
        </p:nvGrpSpPr>
        <p:grpSpPr bwMode="auto">
          <a:xfrm>
            <a:off x="3690445" y="2233235"/>
            <a:ext cx="646229" cy="567755"/>
            <a:chOff x="5525929" y="5673165"/>
            <a:chExt cx="699906" cy="756751"/>
          </a:xfrm>
        </p:grpSpPr>
        <p:sp>
          <p:nvSpPr>
            <p:cNvPr id="94" name="TextBox 93"/>
            <p:cNvSpPr txBox="1"/>
            <p:nvPr/>
          </p:nvSpPr>
          <p:spPr bwMode="auto">
            <a:xfrm>
              <a:off x="5527847"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Arctica</a:t>
              </a:r>
              <a:r>
                <a:rPr lang="en-US" dirty="0" smtClean="0">
                  <a:effectLst/>
                </a:rPr>
                <a:t>-M</a:t>
              </a:r>
              <a:r>
                <a:rPr lang="ru-RU" dirty="0" smtClean="0">
                  <a:effectLst/>
                </a:rPr>
                <a:t>1</a:t>
              </a:r>
              <a:endParaRPr lang="ru-RU" dirty="0">
                <a:effectLst/>
              </a:endParaRPr>
            </a:p>
          </p:txBody>
        </p:sp>
        <p:pic>
          <p:nvPicPr>
            <p:cNvPr id="95"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 name="Группа 116"/>
          <p:cNvGrpSpPr>
            <a:grpSpLocks/>
          </p:cNvGrpSpPr>
          <p:nvPr/>
        </p:nvGrpSpPr>
        <p:grpSpPr bwMode="auto">
          <a:xfrm>
            <a:off x="3697152" y="3658293"/>
            <a:ext cx="626824" cy="513752"/>
            <a:chOff x="5524775" y="4877807"/>
            <a:chExt cx="679483" cy="684917"/>
          </a:xfrm>
        </p:grpSpPr>
        <p:pic>
          <p:nvPicPr>
            <p:cNvPr id="97" name="Picture 3" descr="D:\Shihanoff\Мои рисунки\Рисунок3.png"/>
            <p:cNvPicPr>
              <a:picLocks noChangeAspect="1" noChangeArrowheads="1"/>
            </p:cNvPicPr>
            <p:nvPr/>
          </p:nvPicPr>
          <p:blipFill>
            <a:blip r:embed="rId6" cstate="screen"/>
            <a:srcRect/>
            <a:stretch>
              <a:fillRect/>
            </a:stretch>
          </p:blipFill>
          <p:spPr bwMode="auto">
            <a:xfrm>
              <a:off x="5603855" y="4877807"/>
              <a:ext cx="510676"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8" name="TextBox 97"/>
            <p:cNvSpPr txBox="1"/>
            <p:nvPr/>
          </p:nvSpPr>
          <p:spPr bwMode="auto">
            <a:xfrm>
              <a:off x="5524775" y="5275179"/>
              <a:ext cx="679483" cy="2875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a:t>
              </a:r>
              <a:r>
                <a:rPr lang="ru-RU" dirty="0" smtClean="0">
                  <a:effectLst/>
                </a:rPr>
                <a:t>4</a:t>
              </a:r>
              <a:endParaRPr lang="ru-RU" dirty="0">
                <a:effectLst/>
              </a:endParaRPr>
            </a:p>
          </p:txBody>
        </p:sp>
      </p:grpSp>
      <p:grpSp>
        <p:nvGrpSpPr>
          <p:cNvPr id="99" name="Группа 135"/>
          <p:cNvGrpSpPr/>
          <p:nvPr/>
        </p:nvGrpSpPr>
        <p:grpSpPr>
          <a:xfrm>
            <a:off x="3618321" y="5069515"/>
            <a:ext cx="790331" cy="527691"/>
            <a:chOff x="7366212" y="3560666"/>
            <a:chExt cx="856192" cy="703587"/>
          </a:xfrm>
        </p:grpSpPr>
        <p:sp>
          <p:nvSpPr>
            <p:cNvPr id="100" name="TextBox 99"/>
            <p:cNvSpPr txBox="1"/>
            <p:nvPr/>
          </p:nvSpPr>
          <p:spPr bwMode="auto">
            <a:xfrm>
              <a:off x="7366212" y="3976672"/>
              <a:ext cx="856192"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Kondor</a:t>
              </a:r>
              <a:r>
                <a:rPr lang="en-US" dirty="0" smtClean="0">
                  <a:effectLst/>
                </a:rPr>
                <a:t>-FKA</a:t>
              </a:r>
              <a:r>
                <a:rPr lang="ru-RU" dirty="0" smtClean="0">
                  <a:effectLst/>
                </a:rPr>
                <a:t>1</a:t>
              </a:r>
              <a:endParaRPr lang="ru-RU" dirty="0">
                <a:effectLst/>
              </a:endParaRPr>
            </a:p>
          </p:txBody>
        </p:sp>
        <p:pic>
          <p:nvPicPr>
            <p:cNvPr id="101" name="Picture 3" descr="D:\Stremov\08_Презентация_хар_спут\Кондор.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 name="Группа 135"/>
          <p:cNvGrpSpPr/>
          <p:nvPr/>
        </p:nvGrpSpPr>
        <p:grpSpPr>
          <a:xfrm>
            <a:off x="4447713" y="5069515"/>
            <a:ext cx="790330" cy="527691"/>
            <a:chOff x="7366211" y="3560666"/>
            <a:chExt cx="856190" cy="703587"/>
          </a:xfrm>
        </p:grpSpPr>
        <p:sp>
          <p:nvSpPr>
            <p:cNvPr id="103" name="TextBox 102"/>
            <p:cNvSpPr txBox="1"/>
            <p:nvPr/>
          </p:nvSpPr>
          <p:spPr bwMode="auto">
            <a:xfrm>
              <a:off x="7366211" y="3976672"/>
              <a:ext cx="856190"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Kondor</a:t>
              </a:r>
              <a:r>
                <a:rPr lang="en-US" dirty="0" smtClean="0">
                  <a:effectLst/>
                </a:rPr>
                <a:t>-FKA</a:t>
              </a:r>
              <a:r>
                <a:rPr lang="ru-RU" dirty="0" smtClean="0">
                  <a:effectLst/>
                </a:rPr>
                <a:t>2</a:t>
              </a:r>
              <a:endParaRPr lang="ru-RU" dirty="0">
                <a:effectLst/>
              </a:endParaRPr>
            </a:p>
          </p:txBody>
        </p:sp>
        <p:pic>
          <p:nvPicPr>
            <p:cNvPr id="104" name="Picture 3" descr="D:\Stremov\08_Презентация_хар_спут\Кондор.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5" name="Группа 162"/>
          <p:cNvGrpSpPr>
            <a:grpSpLocks/>
          </p:cNvGrpSpPr>
          <p:nvPr/>
        </p:nvGrpSpPr>
        <p:grpSpPr bwMode="auto">
          <a:xfrm>
            <a:off x="4439820" y="1524000"/>
            <a:ext cx="721402" cy="503480"/>
            <a:chOff x="5405963" y="1990151"/>
            <a:chExt cx="993865" cy="853602"/>
          </a:xfrm>
        </p:grpSpPr>
        <p:pic>
          <p:nvPicPr>
            <p:cNvPr id="106"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TextBox 106"/>
            <p:cNvSpPr txBox="1"/>
            <p:nvPr/>
          </p:nvSpPr>
          <p:spPr>
            <a:xfrm>
              <a:off x="5405963" y="2478078"/>
              <a:ext cx="993865"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effectLst/>
                </a:rPr>
                <a:t>Meteor-M</a:t>
              </a:r>
              <a:r>
                <a:rPr lang="ru-RU" dirty="0" smtClean="0">
                  <a:effectLst/>
                </a:rPr>
                <a:t>2.3</a:t>
              </a:r>
              <a:endParaRPr lang="ru-RU" dirty="0">
                <a:effectLst/>
              </a:endParaRPr>
            </a:p>
          </p:txBody>
        </p:sp>
      </p:grpSp>
      <p:grpSp>
        <p:nvGrpSpPr>
          <p:cNvPr id="108" name="Группа 124"/>
          <p:cNvGrpSpPr>
            <a:grpSpLocks/>
          </p:cNvGrpSpPr>
          <p:nvPr/>
        </p:nvGrpSpPr>
        <p:grpSpPr bwMode="auto">
          <a:xfrm>
            <a:off x="4487109" y="3652990"/>
            <a:ext cx="626824" cy="525785"/>
            <a:chOff x="5525404" y="4861765"/>
            <a:chExt cx="678157" cy="700959"/>
          </a:xfrm>
        </p:grpSpPr>
        <p:pic>
          <p:nvPicPr>
            <p:cNvPr id="109" name="Picture 3" descr="D:\Shihanoff\Мои рисунки\Рисунок3.png"/>
            <p:cNvPicPr>
              <a:picLocks noChangeAspect="1" noChangeArrowheads="1"/>
            </p:cNvPicPr>
            <p:nvPr/>
          </p:nvPicPr>
          <p:blipFill>
            <a:blip r:embed="rId6" cstate="screen"/>
            <a:srcRect/>
            <a:stretch>
              <a:fillRect/>
            </a:stretch>
          </p:blipFill>
          <p:spPr bwMode="auto">
            <a:xfrm>
              <a:off x="5591217" y="4861765"/>
              <a:ext cx="534029" cy="410387"/>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0" name="TextBox 109"/>
            <p:cNvSpPr txBox="1"/>
            <p:nvPr/>
          </p:nvSpPr>
          <p:spPr bwMode="auto">
            <a:xfrm>
              <a:off x="5525404" y="5275179"/>
              <a:ext cx="678157" cy="28754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a:t>
              </a:r>
              <a:r>
                <a:rPr lang="ru-RU" dirty="0" smtClean="0">
                  <a:effectLst/>
                </a:rPr>
                <a:t>5</a:t>
              </a:r>
              <a:endParaRPr lang="ru-RU" dirty="0">
                <a:effectLst/>
              </a:endParaRPr>
            </a:p>
          </p:txBody>
        </p:sp>
      </p:grpSp>
      <p:grpSp>
        <p:nvGrpSpPr>
          <p:cNvPr id="111" name="Группа 162"/>
          <p:cNvGrpSpPr>
            <a:grpSpLocks/>
          </p:cNvGrpSpPr>
          <p:nvPr/>
        </p:nvGrpSpPr>
        <p:grpSpPr bwMode="auto">
          <a:xfrm>
            <a:off x="5224295" y="1524000"/>
            <a:ext cx="721402" cy="503480"/>
            <a:chOff x="5405963" y="1990151"/>
            <a:chExt cx="993865" cy="853602"/>
          </a:xfrm>
        </p:grpSpPr>
        <p:pic>
          <p:nvPicPr>
            <p:cNvPr id="112"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TextBox 112"/>
            <p:cNvSpPr txBox="1"/>
            <p:nvPr/>
          </p:nvSpPr>
          <p:spPr>
            <a:xfrm>
              <a:off x="5405963" y="2478078"/>
              <a:ext cx="993865"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effectLst/>
                </a:rPr>
                <a:t>Meteor-M</a:t>
              </a:r>
              <a:r>
                <a:rPr lang="ru-RU" dirty="0" smtClean="0">
                  <a:effectLst/>
                </a:rPr>
                <a:t>2.4</a:t>
              </a:r>
              <a:endParaRPr lang="ru-RU" dirty="0">
                <a:effectLst/>
              </a:endParaRPr>
            </a:p>
          </p:txBody>
        </p:sp>
      </p:grpSp>
      <p:grpSp>
        <p:nvGrpSpPr>
          <p:cNvPr id="114" name="Группа 65"/>
          <p:cNvGrpSpPr>
            <a:grpSpLocks/>
          </p:cNvGrpSpPr>
          <p:nvPr/>
        </p:nvGrpSpPr>
        <p:grpSpPr bwMode="auto">
          <a:xfrm>
            <a:off x="5261882" y="2209800"/>
            <a:ext cx="646228" cy="567755"/>
            <a:chOff x="5525929" y="5673165"/>
            <a:chExt cx="699905" cy="756751"/>
          </a:xfrm>
        </p:grpSpPr>
        <p:sp>
          <p:nvSpPr>
            <p:cNvPr id="115" name="TextBox 114"/>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effectLst/>
                </a:rPr>
                <a:t>Arctica-M2</a:t>
              </a:r>
              <a:endParaRPr lang="ru-RU" dirty="0">
                <a:effectLst/>
              </a:endParaRPr>
            </a:p>
          </p:txBody>
        </p:sp>
        <p:pic>
          <p:nvPicPr>
            <p:cNvPr id="116"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7" name="Группа 92"/>
          <p:cNvGrpSpPr>
            <a:grpSpLocks/>
          </p:cNvGrpSpPr>
          <p:nvPr/>
        </p:nvGrpSpPr>
        <p:grpSpPr bwMode="auto">
          <a:xfrm>
            <a:off x="5273993" y="2794319"/>
            <a:ext cx="622016" cy="540698"/>
            <a:chOff x="5515995" y="1284532"/>
            <a:chExt cx="673549" cy="720117"/>
          </a:xfrm>
        </p:grpSpPr>
        <p:pic>
          <p:nvPicPr>
            <p:cNvPr id="118"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TextBox 118"/>
            <p:cNvSpPr txBox="1"/>
            <p:nvPr/>
          </p:nvSpPr>
          <p:spPr bwMode="auto">
            <a:xfrm>
              <a:off x="5515995" y="1717392"/>
              <a:ext cx="673549" cy="28725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Elektro</a:t>
              </a:r>
              <a:r>
                <a:rPr lang="en-US" dirty="0" smtClean="0">
                  <a:effectLst/>
                </a:rPr>
                <a:t>-L</a:t>
              </a:r>
              <a:r>
                <a:rPr lang="ru-RU" dirty="0" smtClean="0">
                  <a:effectLst/>
                </a:rPr>
                <a:t>4</a:t>
              </a:r>
              <a:endParaRPr lang="ru-RU" dirty="0">
                <a:effectLst/>
              </a:endParaRPr>
            </a:p>
          </p:txBody>
        </p:sp>
      </p:grpSp>
      <p:grpSp>
        <p:nvGrpSpPr>
          <p:cNvPr id="120" name="Группа 101"/>
          <p:cNvGrpSpPr>
            <a:grpSpLocks/>
          </p:cNvGrpSpPr>
          <p:nvPr/>
        </p:nvGrpSpPr>
        <p:grpSpPr bwMode="auto">
          <a:xfrm>
            <a:off x="5211307" y="3652990"/>
            <a:ext cx="714990" cy="525785"/>
            <a:chOff x="8465566" y="4388851"/>
            <a:chExt cx="774378" cy="700959"/>
          </a:xfrm>
        </p:grpSpPr>
        <p:pic>
          <p:nvPicPr>
            <p:cNvPr id="121"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2" name="TextBox 121"/>
            <p:cNvSpPr txBox="1"/>
            <p:nvPr/>
          </p:nvSpPr>
          <p:spPr bwMode="auto">
            <a:xfrm>
              <a:off x="8465566" y="4802264"/>
              <a:ext cx="774378"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-PM</a:t>
              </a:r>
              <a:r>
                <a:rPr lang="ru-RU" dirty="0" smtClean="0">
                  <a:effectLst/>
                </a:rPr>
                <a:t>1</a:t>
              </a:r>
              <a:endParaRPr lang="ru-RU" dirty="0">
                <a:effectLst/>
              </a:endParaRPr>
            </a:p>
          </p:txBody>
        </p:sp>
      </p:grpSp>
      <p:grpSp>
        <p:nvGrpSpPr>
          <p:cNvPr id="123" name="Группа 101"/>
          <p:cNvGrpSpPr>
            <a:grpSpLocks/>
          </p:cNvGrpSpPr>
          <p:nvPr/>
        </p:nvGrpSpPr>
        <p:grpSpPr bwMode="auto">
          <a:xfrm>
            <a:off x="5995782" y="3665869"/>
            <a:ext cx="714990" cy="523069"/>
            <a:chOff x="8486859" y="4388851"/>
            <a:chExt cx="774377" cy="697339"/>
          </a:xfrm>
        </p:grpSpPr>
        <p:pic>
          <p:nvPicPr>
            <p:cNvPr id="124"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5" name="TextBox 124"/>
            <p:cNvSpPr txBox="1"/>
            <p:nvPr/>
          </p:nvSpPr>
          <p:spPr bwMode="auto">
            <a:xfrm>
              <a:off x="8486859" y="4798644"/>
              <a:ext cx="774377"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-PM</a:t>
              </a:r>
              <a:r>
                <a:rPr lang="ru-RU" dirty="0" smtClean="0">
                  <a:effectLst/>
                </a:rPr>
                <a:t>2</a:t>
              </a:r>
              <a:endParaRPr lang="ru-RU" dirty="0">
                <a:effectLst/>
              </a:endParaRPr>
            </a:p>
          </p:txBody>
        </p:sp>
      </p:grpSp>
      <p:grpSp>
        <p:nvGrpSpPr>
          <p:cNvPr id="126" name="Группа 101"/>
          <p:cNvGrpSpPr>
            <a:grpSpLocks/>
          </p:cNvGrpSpPr>
          <p:nvPr/>
        </p:nvGrpSpPr>
        <p:grpSpPr bwMode="auto">
          <a:xfrm>
            <a:off x="6722310" y="3665869"/>
            <a:ext cx="714990" cy="525785"/>
            <a:chOff x="8465566" y="4388851"/>
            <a:chExt cx="774378" cy="700959"/>
          </a:xfrm>
        </p:grpSpPr>
        <p:pic>
          <p:nvPicPr>
            <p:cNvPr id="127"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8" name="TextBox 127"/>
            <p:cNvSpPr txBox="1"/>
            <p:nvPr/>
          </p:nvSpPr>
          <p:spPr bwMode="auto">
            <a:xfrm>
              <a:off x="8465566" y="4802264"/>
              <a:ext cx="774378"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-PM</a:t>
              </a:r>
              <a:r>
                <a:rPr lang="ru-RU" dirty="0" smtClean="0">
                  <a:effectLst/>
                </a:rPr>
                <a:t>3</a:t>
              </a:r>
              <a:endParaRPr lang="ru-RU" dirty="0">
                <a:effectLst/>
              </a:endParaRPr>
            </a:p>
          </p:txBody>
        </p:sp>
      </p:grpSp>
      <p:grpSp>
        <p:nvGrpSpPr>
          <p:cNvPr id="129" name="Группа 101"/>
          <p:cNvGrpSpPr>
            <a:grpSpLocks/>
          </p:cNvGrpSpPr>
          <p:nvPr/>
        </p:nvGrpSpPr>
        <p:grpSpPr bwMode="auto">
          <a:xfrm>
            <a:off x="7510394" y="3652990"/>
            <a:ext cx="714990" cy="525785"/>
            <a:chOff x="8465566" y="4388851"/>
            <a:chExt cx="774378" cy="700959"/>
          </a:xfrm>
        </p:grpSpPr>
        <p:pic>
          <p:nvPicPr>
            <p:cNvPr id="130" name="Picture 3" descr="D:\Shihanoff\Мои рисунки\Рисунок3.png"/>
            <p:cNvPicPr>
              <a:picLocks noChangeAspect="1" noChangeArrowheads="1"/>
            </p:cNvPicPr>
            <p:nvPr/>
          </p:nvPicPr>
          <p:blipFill>
            <a:blip r:embed="rId6" cstate="screen"/>
            <a:srcRect/>
            <a:stretch>
              <a:fillRect/>
            </a:stretch>
          </p:blipFill>
          <p:spPr bwMode="auto">
            <a:xfrm>
              <a:off x="8595605" y="4388851"/>
              <a:ext cx="511468" cy="392629"/>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1" name="TextBox 130"/>
            <p:cNvSpPr txBox="1"/>
            <p:nvPr/>
          </p:nvSpPr>
          <p:spPr bwMode="auto">
            <a:xfrm>
              <a:off x="8465566" y="4802264"/>
              <a:ext cx="774378" cy="287546"/>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Resurs</a:t>
              </a:r>
              <a:r>
                <a:rPr lang="en-US" dirty="0" smtClean="0">
                  <a:effectLst/>
                </a:rPr>
                <a:t>-PM</a:t>
              </a:r>
              <a:r>
                <a:rPr lang="ru-RU" dirty="0" smtClean="0">
                  <a:effectLst/>
                </a:rPr>
                <a:t>4</a:t>
              </a:r>
              <a:endParaRPr lang="ru-RU" dirty="0">
                <a:effectLst/>
              </a:endParaRPr>
            </a:p>
          </p:txBody>
        </p:sp>
      </p:grpSp>
      <p:grpSp>
        <p:nvGrpSpPr>
          <p:cNvPr id="132" name="Группа 196"/>
          <p:cNvGrpSpPr/>
          <p:nvPr/>
        </p:nvGrpSpPr>
        <p:grpSpPr>
          <a:xfrm>
            <a:off x="5163663" y="4259741"/>
            <a:ext cx="949226" cy="701740"/>
            <a:chOff x="5745088" y="4725144"/>
            <a:chExt cx="1028328" cy="935652"/>
          </a:xfrm>
        </p:grpSpPr>
        <p:pic>
          <p:nvPicPr>
            <p:cNvPr id="133" name="Рисунок 132" descr="Обзор-Р.gif"/>
            <p:cNvPicPr>
              <a:picLocks noChangeAspect="1"/>
            </p:cNvPicPr>
            <p:nvPr/>
          </p:nvPicPr>
          <p:blipFill>
            <a:blip r:embed="rId11" cstate="print"/>
            <a:stretch>
              <a:fillRect/>
            </a:stretch>
          </p:blipFill>
          <p:spPr>
            <a:xfrm>
              <a:off x="5745088" y="4725144"/>
              <a:ext cx="1028328" cy="812145"/>
            </a:xfrm>
            <a:prstGeom prst="rect">
              <a:avLst/>
            </a:prstGeom>
          </p:spPr>
        </p:pic>
        <p:sp>
          <p:nvSpPr>
            <p:cNvPr id="134" name="TextBox 133"/>
            <p:cNvSpPr txBox="1"/>
            <p:nvPr/>
          </p:nvSpPr>
          <p:spPr bwMode="auto">
            <a:xfrm>
              <a:off x="5944033" y="5373215"/>
              <a:ext cx="630435"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Obzor</a:t>
              </a:r>
              <a:r>
                <a:rPr lang="en-US" dirty="0" smtClean="0">
                  <a:effectLst/>
                </a:rPr>
                <a:t>-R</a:t>
              </a:r>
              <a:r>
                <a:rPr lang="ru-RU" dirty="0" smtClean="0">
                  <a:effectLst/>
                </a:rPr>
                <a:t>1</a:t>
              </a:r>
              <a:endParaRPr lang="ru-RU" dirty="0">
                <a:effectLst/>
              </a:endParaRPr>
            </a:p>
          </p:txBody>
        </p:sp>
      </p:grpSp>
      <p:grpSp>
        <p:nvGrpSpPr>
          <p:cNvPr id="135" name="Группа 92"/>
          <p:cNvGrpSpPr>
            <a:grpSpLocks/>
          </p:cNvGrpSpPr>
          <p:nvPr/>
        </p:nvGrpSpPr>
        <p:grpSpPr bwMode="auto">
          <a:xfrm>
            <a:off x="6048939" y="2794319"/>
            <a:ext cx="622016" cy="540698"/>
            <a:chOff x="5515995" y="1284532"/>
            <a:chExt cx="673549" cy="720117"/>
          </a:xfrm>
        </p:grpSpPr>
        <p:pic>
          <p:nvPicPr>
            <p:cNvPr id="136" name="Picture 8" descr="Электро2"/>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5554961" y="1284532"/>
              <a:ext cx="566771" cy="42793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 name="TextBox 136"/>
            <p:cNvSpPr txBox="1"/>
            <p:nvPr/>
          </p:nvSpPr>
          <p:spPr bwMode="auto">
            <a:xfrm>
              <a:off x="5515995" y="1717392"/>
              <a:ext cx="673549" cy="287257"/>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Elektro</a:t>
              </a:r>
              <a:r>
                <a:rPr lang="en-US" dirty="0" smtClean="0">
                  <a:effectLst/>
                </a:rPr>
                <a:t>-L</a:t>
              </a:r>
              <a:r>
                <a:rPr lang="ru-RU" dirty="0" smtClean="0">
                  <a:effectLst/>
                </a:rPr>
                <a:t>5</a:t>
              </a:r>
              <a:endParaRPr lang="ru-RU" dirty="0">
                <a:effectLst/>
              </a:endParaRPr>
            </a:p>
          </p:txBody>
        </p:sp>
      </p:grpSp>
      <p:grpSp>
        <p:nvGrpSpPr>
          <p:cNvPr id="138" name="Группа 162"/>
          <p:cNvGrpSpPr>
            <a:grpSpLocks/>
          </p:cNvGrpSpPr>
          <p:nvPr/>
        </p:nvGrpSpPr>
        <p:grpSpPr bwMode="auto">
          <a:xfrm>
            <a:off x="6738315" y="1524000"/>
            <a:ext cx="721402" cy="503480"/>
            <a:chOff x="5405963" y="1990151"/>
            <a:chExt cx="993865" cy="853602"/>
          </a:xfrm>
        </p:grpSpPr>
        <p:pic>
          <p:nvPicPr>
            <p:cNvPr id="139"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 name="TextBox 139"/>
            <p:cNvSpPr txBox="1"/>
            <p:nvPr/>
          </p:nvSpPr>
          <p:spPr>
            <a:xfrm>
              <a:off x="5405963" y="2478078"/>
              <a:ext cx="993865"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effectLst/>
                </a:rPr>
                <a:t>Meteor-M</a:t>
              </a:r>
              <a:r>
                <a:rPr lang="ru-RU" dirty="0" smtClean="0">
                  <a:effectLst/>
                </a:rPr>
                <a:t>2.5</a:t>
              </a:r>
              <a:endParaRPr lang="ru-RU" dirty="0">
                <a:effectLst/>
              </a:endParaRPr>
            </a:p>
          </p:txBody>
        </p:sp>
      </p:grpSp>
      <p:grpSp>
        <p:nvGrpSpPr>
          <p:cNvPr id="141" name="Группа 162"/>
          <p:cNvGrpSpPr>
            <a:grpSpLocks/>
          </p:cNvGrpSpPr>
          <p:nvPr/>
        </p:nvGrpSpPr>
        <p:grpSpPr bwMode="auto">
          <a:xfrm>
            <a:off x="7499788" y="1524000"/>
            <a:ext cx="721402" cy="503480"/>
            <a:chOff x="5405963" y="1990151"/>
            <a:chExt cx="993866" cy="853602"/>
          </a:xfrm>
        </p:grpSpPr>
        <p:pic>
          <p:nvPicPr>
            <p:cNvPr id="142" name="Picture 8" descr="Метеор-М"/>
            <p:cNvPicPr>
              <a:picLocks noChangeAspect="1" noChangeArrowheads="1"/>
            </p:cNvPicPr>
            <p:nvPr/>
          </p:nvPicPr>
          <p:blipFill>
            <a:blip r:embed="rId8" cstate="screen">
              <a:clrChange>
                <a:clrFrom>
                  <a:srgbClr val="FFFFFF"/>
                </a:clrFrom>
                <a:clrTo>
                  <a:srgbClr val="FFFFFF">
                    <a:alpha val="0"/>
                  </a:srgbClr>
                </a:clrTo>
              </a:clrChange>
            </a:blip>
            <a:srcRect/>
            <a:stretch>
              <a:fillRect/>
            </a:stretch>
          </p:blipFill>
          <p:spPr bwMode="auto">
            <a:xfrm>
              <a:off x="5534500" y="1990151"/>
              <a:ext cx="714092" cy="46284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 name="TextBox 142"/>
            <p:cNvSpPr txBox="1"/>
            <p:nvPr/>
          </p:nvSpPr>
          <p:spPr>
            <a:xfrm>
              <a:off x="5405963" y="2478078"/>
              <a:ext cx="993866" cy="365675"/>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a:effectLst/>
                </a:rPr>
                <a:t>Meteor-M</a:t>
              </a:r>
              <a:r>
                <a:rPr lang="ru-RU" dirty="0" smtClean="0">
                  <a:effectLst/>
                </a:rPr>
                <a:t>2.</a:t>
              </a:r>
              <a:r>
                <a:rPr lang="en-US" dirty="0" smtClean="0">
                  <a:effectLst/>
                </a:rPr>
                <a:t>6</a:t>
              </a:r>
              <a:endParaRPr lang="ru-RU" dirty="0">
                <a:effectLst/>
              </a:endParaRPr>
            </a:p>
          </p:txBody>
        </p:sp>
      </p:grpSp>
      <p:grpSp>
        <p:nvGrpSpPr>
          <p:cNvPr id="144" name="Группа 65"/>
          <p:cNvGrpSpPr>
            <a:grpSpLocks/>
          </p:cNvGrpSpPr>
          <p:nvPr/>
        </p:nvGrpSpPr>
        <p:grpSpPr bwMode="auto">
          <a:xfrm>
            <a:off x="6775902" y="2236632"/>
            <a:ext cx="646228" cy="567755"/>
            <a:chOff x="5525929" y="5673165"/>
            <a:chExt cx="699905" cy="756751"/>
          </a:xfrm>
        </p:grpSpPr>
        <p:sp>
          <p:nvSpPr>
            <p:cNvPr id="145" name="TextBox 144"/>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Arctica</a:t>
              </a:r>
              <a:r>
                <a:rPr lang="en-US" dirty="0" smtClean="0">
                  <a:effectLst/>
                </a:rPr>
                <a:t>-M</a:t>
              </a:r>
              <a:r>
                <a:rPr lang="ru-RU" dirty="0" smtClean="0">
                  <a:effectLst/>
                </a:rPr>
                <a:t>3</a:t>
              </a:r>
              <a:endParaRPr lang="ru-RU" dirty="0">
                <a:effectLst/>
              </a:endParaRPr>
            </a:p>
          </p:txBody>
        </p:sp>
        <p:pic>
          <p:nvPicPr>
            <p:cNvPr id="146"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7" name="Группа 65"/>
          <p:cNvGrpSpPr>
            <a:grpSpLocks/>
          </p:cNvGrpSpPr>
          <p:nvPr/>
        </p:nvGrpSpPr>
        <p:grpSpPr bwMode="auto">
          <a:xfrm>
            <a:off x="7536459" y="2236632"/>
            <a:ext cx="646228" cy="567755"/>
            <a:chOff x="5525929" y="5673165"/>
            <a:chExt cx="699905" cy="756751"/>
          </a:xfrm>
        </p:grpSpPr>
        <p:sp>
          <p:nvSpPr>
            <p:cNvPr id="148" name="TextBox 147"/>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Arctica</a:t>
              </a:r>
              <a:r>
                <a:rPr lang="en-US" dirty="0" smtClean="0">
                  <a:effectLst/>
                </a:rPr>
                <a:t>-M</a:t>
              </a:r>
              <a:r>
                <a:rPr lang="ru-RU" dirty="0" smtClean="0">
                  <a:effectLst/>
                </a:rPr>
                <a:t>4</a:t>
              </a:r>
              <a:endParaRPr lang="ru-RU" dirty="0">
                <a:effectLst/>
              </a:endParaRPr>
            </a:p>
          </p:txBody>
        </p:sp>
        <p:pic>
          <p:nvPicPr>
            <p:cNvPr id="149"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0" name="Группа 65"/>
          <p:cNvGrpSpPr>
            <a:grpSpLocks/>
          </p:cNvGrpSpPr>
          <p:nvPr/>
        </p:nvGrpSpPr>
        <p:grpSpPr bwMode="auto">
          <a:xfrm>
            <a:off x="8266843" y="2236632"/>
            <a:ext cx="646228" cy="567755"/>
            <a:chOff x="5525929" y="5673165"/>
            <a:chExt cx="699905" cy="756751"/>
          </a:xfrm>
        </p:grpSpPr>
        <p:sp>
          <p:nvSpPr>
            <p:cNvPr id="151" name="TextBox 150"/>
            <p:cNvSpPr txBox="1"/>
            <p:nvPr/>
          </p:nvSpPr>
          <p:spPr bwMode="auto">
            <a:xfrm>
              <a:off x="5527846" y="6142432"/>
              <a:ext cx="697988" cy="287484"/>
            </a:xfrm>
            <a:prstGeom prst="rect">
              <a:avLst/>
            </a:prstGeom>
            <a:solidFill>
              <a:srgbClr val="0070C0"/>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smtClean="0">
                  <a:effectLst/>
                </a:rPr>
                <a:t>Arctica-M5</a:t>
              </a:r>
              <a:endParaRPr lang="ru-RU" dirty="0">
                <a:effectLst/>
              </a:endParaRPr>
            </a:p>
          </p:txBody>
        </p:sp>
        <p:pic>
          <p:nvPicPr>
            <p:cNvPr id="152" name="Picture 4" descr="G:\презентация ТЭК\спутники для Кати\арктика.png"/>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rot="20762750">
              <a:off x="5525929" y="5673165"/>
              <a:ext cx="699889" cy="3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3" name="Группа 135"/>
          <p:cNvGrpSpPr/>
          <p:nvPr/>
        </p:nvGrpSpPr>
        <p:grpSpPr>
          <a:xfrm>
            <a:off x="8216478" y="5020452"/>
            <a:ext cx="856055" cy="527691"/>
            <a:chOff x="7330609" y="3560666"/>
            <a:chExt cx="927392" cy="703587"/>
          </a:xfrm>
        </p:grpSpPr>
        <p:sp>
          <p:nvSpPr>
            <p:cNvPr id="154" name="TextBox 153"/>
            <p:cNvSpPr txBox="1"/>
            <p:nvPr/>
          </p:nvSpPr>
          <p:spPr bwMode="auto">
            <a:xfrm>
              <a:off x="7330609" y="3976672"/>
              <a:ext cx="927392" cy="287581"/>
            </a:xfrm>
            <a:prstGeom prst="rect">
              <a:avLst/>
            </a:prstGeom>
            <a:solidFill>
              <a:schemeClr val="accent6">
                <a:lumMod val="50000"/>
              </a:schemeClr>
            </a:solidFill>
            <a:ln>
              <a:noFill/>
            </a:ln>
            <a:effectLst>
              <a:softEdge rad="31750"/>
            </a:effectLst>
          </p:spPr>
          <p:txBody>
            <a:bodyPr wrap="none" lIns="54000" tIns="25200" rIns="54000" bIns="36000">
              <a:spAutoFit/>
            </a:bodyPr>
            <a:lstStyle>
              <a:defPPr>
                <a:defRPr lang="ru-RU"/>
              </a:defPPr>
              <a:lvl1pPr algn="ctr">
                <a:defRPr sz="1000" b="1">
                  <a:solidFill>
                    <a:schemeClr val="bg1"/>
                  </a:solidFill>
                  <a:effectLst>
                    <a:outerShdw blurRad="38100" dist="38100" dir="2700000" algn="tl">
                      <a:srgbClr val="000000">
                        <a:alpha val="43137"/>
                      </a:srgbClr>
                    </a:outerShdw>
                  </a:effectLst>
                  <a:latin typeface="Arial Narrow" pitchFamily="34" charset="0"/>
                  <a:cs typeface="Arial" pitchFamily="34" charset="0"/>
                </a:defRPr>
              </a:lvl1pPr>
            </a:lstStyle>
            <a:p>
              <a:pPr>
                <a:defRPr/>
              </a:pPr>
              <a:r>
                <a:rPr lang="en-US" dirty="0" err="1" smtClean="0">
                  <a:effectLst/>
                </a:rPr>
                <a:t>Kondor</a:t>
              </a:r>
              <a:r>
                <a:rPr lang="en-US" dirty="0" smtClean="0">
                  <a:effectLst/>
                </a:rPr>
                <a:t>-FKA-M</a:t>
              </a:r>
              <a:endParaRPr lang="ru-RU" dirty="0">
                <a:effectLst/>
              </a:endParaRPr>
            </a:p>
          </p:txBody>
        </p:sp>
        <p:pic>
          <p:nvPicPr>
            <p:cNvPr id="155" name="Picture 3" descr="D:\Stremov\08_Презентация_хар_спут\Кондор.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400969" y="3560666"/>
              <a:ext cx="736425" cy="3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6" name="TextBox 155"/>
          <p:cNvSpPr txBox="1"/>
          <p:nvPr/>
        </p:nvSpPr>
        <p:spPr>
          <a:xfrm>
            <a:off x="740538" y="6057363"/>
            <a:ext cx="1628091" cy="250589"/>
          </a:xfrm>
          <a:prstGeom prst="rect">
            <a:avLst/>
          </a:prstGeom>
          <a:solidFill>
            <a:srgbClr val="0070C0"/>
          </a:solidFill>
          <a:ln>
            <a:noFill/>
          </a:ln>
          <a:effectLst>
            <a:softEdge rad="31750"/>
          </a:effectLst>
        </p:spPr>
        <p:txBody>
          <a:bodyPr wrap="none" lIns="95766" tIns="47883" rIns="95766" bIns="47883">
            <a:spAutoFit/>
          </a:bodyPr>
          <a:lstStyle/>
          <a:p>
            <a:pPr>
              <a:defRPr/>
            </a:pPr>
            <a:r>
              <a:rPr lang="en-US" sz="1000" b="1" dirty="0" smtClean="0">
                <a:solidFill>
                  <a:schemeClr val="bg1"/>
                </a:solidFill>
                <a:latin typeface="Arial" pitchFamily="34" charset="0"/>
                <a:cs typeface="Arial" pitchFamily="34" charset="0"/>
              </a:rPr>
              <a:t>MS (visible and IR) data</a:t>
            </a:r>
            <a:endParaRPr lang="ru-RU" sz="1000" b="1" dirty="0">
              <a:solidFill>
                <a:schemeClr val="bg1"/>
              </a:solidFill>
              <a:latin typeface="Arial" pitchFamily="34" charset="0"/>
              <a:cs typeface="Arial" pitchFamily="34" charset="0"/>
            </a:endParaRPr>
          </a:p>
        </p:txBody>
      </p:sp>
      <p:sp>
        <p:nvSpPr>
          <p:cNvPr id="157" name="TextBox 156"/>
          <p:cNvSpPr txBox="1"/>
          <p:nvPr/>
        </p:nvSpPr>
        <p:spPr>
          <a:xfrm>
            <a:off x="2454494" y="6061132"/>
            <a:ext cx="762469" cy="250589"/>
          </a:xfrm>
          <a:prstGeom prst="rect">
            <a:avLst/>
          </a:prstGeom>
          <a:solidFill>
            <a:schemeClr val="accent6">
              <a:lumMod val="50000"/>
            </a:schemeClr>
          </a:solidFill>
          <a:ln>
            <a:noFill/>
          </a:ln>
          <a:effectLst>
            <a:softEdge rad="31750"/>
          </a:effectLst>
        </p:spPr>
        <p:txBody>
          <a:bodyPr wrap="none" lIns="95766" tIns="47883" rIns="95766" bIns="47883">
            <a:spAutoFit/>
          </a:bodyPr>
          <a:lstStyle/>
          <a:p>
            <a:pPr>
              <a:defRPr/>
            </a:pPr>
            <a:r>
              <a:rPr lang="en-US" sz="1000" b="1" dirty="0" smtClean="0">
                <a:solidFill>
                  <a:schemeClr val="bg1"/>
                </a:solidFill>
                <a:latin typeface="Arial" pitchFamily="34" charset="0"/>
                <a:cs typeface="Arial" pitchFamily="34" charset="0"/>
              </a:rPr>
              <a:t>SAR data</a:t>
            </a:r>
            <a:endParaRPr lang="ru-RU" sz="1000" b="1" dirty="0">
              <a:solidFill>
                <a:schemeClr val="bg1"/>
              </a:solidFill>
              <a:latin typeface="Arial" pitchFamily="34" charset="0"/>
              <a:cs typeface="Arial" pitchFamily="34" charset="0"/>
            </a:endParaRP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04190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Объект 2"/>
          <p:cNvSpPr>
            <a:spLocks noGrp="1"/>
          </p:cNvSpPr>
          <p:nvPr>
            <p:ph sz="quarter" idx="10"/>
          </p:nvPr>
        </p:nvSpPr>
        <p:spPr/>
        <p:txBody>
          <a:bodyPr/>
          <a:lstStyle/>
          <a:p>
            <a:endParaRPr lang="ru-RU"/>
          </a:p>
        </p:txBody>
      </p:sp>
      <p:sp>
        <p:nvSpPr>
          <p:cNvPr id="4" name="Объект 3"/>
          <p:cNvSpPr>
            <a:spLocks noGrp="1"/>
          </p:cNvSpPr>
          <p:nvPr>
            <p:ph sz="quarter" idx="11"/>
          </p:nvPr>
        </p:nvSpPr>
        <p:spPr/>
        <p:txBody>
          <a:bodyPr/>
          <a:lstStyle/>
          <a:p>
            <a:r>
              <a:rPr lang="en-US" dirty="0" smtClean="0"/>
              <a:t>THE RUSSIAN EO SENSORS</a:t>
            </a:r>
            <a:endParaRPr lang="ru-RU" dirty="0"/>
          </a:p>
        </p:txBody>
      </p:sp>
      <p:graphicFrame>
        <p:nvGraphicFramePr>
          <p:cNvPr id="5" name="Group 3"/>
          <p:cNvGraphicFramePr>
            <a:graphicFrameLocks noGrp="1"/>
          </p:cNvGraphicFramePr>
          <p:nvPr>
            <p:extLst>
              <p:ext uri="{D42A27DB-BD31-4B8C-83A1-F6EECF244321}">
                <p14:modId xmlns:p14="http://schemas.microsoft.com/office/powerpoint/2010/main" val="4188813269"/>
              </p:ext>
            </p:extLst>
          </p:nvPr>
        </p:nvGraphicFramePr>
        <p:xfrm>
          <a:off x="114460" y="1295400"/>
          <a:ext cx="8925370" cy="5371344"/>
        </p:xfrm>
        <a:graphic>
          <a:graphicData uri="http://schemas.openxmlformats.org/drawingml/2006/table">
            <a:tbl>
              <a:tblPr/>
              <a:tblGrid>
                <a:gridCol w="1836868"/>
                <a:gridCol w="1200488"/>
                <a:gridCol w="710657"/>
                <a:gridCol w="728724"/>
                <a:gridCol w="708650"/>
                <a:gridCol w="636380"/>
                <a:gridCol w="638387"/>
                <a:gridCol w="638387"/>
                <a:gridCol w="907392"/>
                <a:gridCol w="919437"/>
              </a:tblGrid>
              <a:tr h="39733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Spacecraft</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smtClean="0">
                          <a:ln>
                            <a:noFill/>
                          </a:ln>
                          <a:solidFill>
                            <a:srgbClr val="FFFFFF"/>
                          </a:solidFill>
                          <a:effectLst/>
                          <a:latin typeface="Arial" charset="0"/>
                          <a:cs typeface="Arial" charset="0"/>
                        </a:rPr>
                        <a:t>Resurs</a:t>
                      </a:r>
                      <a:r>
                        <a:rPr kumimoji="0" lang="ru-RU" altLang="ru-RU" sz="1200" b="1" i="0" u="none" strike="noStrike" cap="none" normalizeH="0" baseline="0" dirty="0" smtClean="0">
                          <a:ln>
                            <a:noFill/>
                          </a:ln>
                          <a:solidFill>
                            <a:srgbClr val="FFFFFF"/>
                          </a:solidFill>
                          <a:effectLst/>
                          <a:latin typeface="Arial" charset="0"/>
                          <a:cs typeface="Arial" charset="0"/>
                        </a:rPr>
                        <a:t>-</a:t>
                      </a:r>
                      <a:r>
                        <a:rPr kumimoji="0" lang="en-US" altLang="ru-RU" sz="1200" b="1" i="0" u="none" strike="noStrike" cap="none" normalizeH="0" baseline="0" dirty="0" smtClean="0">
                          <a:ln>
                            <a:noFill/>
                          </a:ln>
                          <a:solidFill>
                            <a:srgbClr val="FFFFFF"/>
                          </a:solidFill>
                          <a:effectLst/>
                          <a:latin typeface="Arial" charset="0"/>
                          <a:cs typeface="Arial" charset="0"/>
                        </a:rPr>
                        <a:t>DK (archive only)</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Meteor</a:t>
                      </a:r>
                      <a:r>
                        <a:rPr kumimoji="0" lang="ru-RU" altLang="ru-RU" sz="1200" b="1" i="0" u="none" strike="noStrike" cap="none" normalizeH="0" baseline="0" dirty="0" smtClean="0">
                          <a:ln>
                            <a:noFill/>
                          </a:ln>
                          <a:solidFill>
                            <a:srgbClr val="FFFFFF"/>
                          </a:solidFill>
                          <a:effectLst/>
                          <a:latin typeface="Arial" charset="0"/>
                          <a:cs typeface="Arial" charset="0"/>
                        </a:rPr>
                        <a:t>-М </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c rowSpan="2" hMerge="1">
                  <a:txBody>
                    <a:bodyPr/>
                    <a:lstStyle/>
                    <a:p>
                      <a:endParaRPr lang="ru-RU"/>
                    </a:p>
                  </a:txBody>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smtClean="0">
                          <a:ln>
                            <a:noFill/>
                          </a:ln>
                          <a:solidFill>
                            <a:srgbClr val="FFFFFF"/>
                          </a:solidFill>
                          <a:effectLst/>
                          <a:latin typeface="Arial" charset="0"/>
                          <a:cs typeface="Arial" charset="0"/>
                        </a:rPr>
                        <a:t>Kanopus</a:t>
                      </a:r>
                      <a:r>
                        <a:rPr kumimoji="0" lang="ru-RU" altLang="ru-RU" sz="1200" b="1" i="0" u="none" strike="noStrike" cap="none" normalizeH="0" baseline="0" dirty="0" smtClean="0">
                          <a:ln>
                            <a:noFill/>
                          </a:ln>
                          <a:solidFill>
                            <a:srgbClr val="FFFFFF"/>
                          </a:solidFill>
                          <a:effectLst/>
                          <a:latin typeface="Arial" charset="0"/>
                          <a:cs typeface="Arial" charset="0"/>
                        </a:rPr>
                        <a:t>-</a:t>
                      </a:r>
                      <a:r>
                        <a:rPr kumimoji="0" lang="en-US" altLang="ru-RU" sz="1200" b="1" i="0" u="none" strike="noStrike" cap="none" normalizeH="0" baseline="0" dirty="0" smtClean="0">
                          <a:ln>
                            <a:noFill/>
                          </a:ln>
                          <a:solidFill>
                            <a:srgbClr val="FFFFFF"/>
                          </a:solidFill>
                          <a:effectLst/>
                          <a:latin typeface="Arial" charset="0"/>
                          <a:cs typeface="Arial" charset="0"/>
                        </a:rPr>
                        <a:t>V and </a:t>
                      </a:r>
                      <a:r>
                        <a:rPr kumimoji="0" lang="en-US" altLang="ru-RU" sz="1200" b="1" i="0" u="none" strike="noStrike" cap="none" normalizeH="0" baseline="0" dirty="0" err="1" smtClean="0">
                          <a:ln>
                            <a:noFill/>
                          </a:ln>
                          <a:solidFill>
                            <a:srgbClr val="FFFFFF"/>
                          </a:solidFill>
                          <a:effectLst/>
                          <a:latin typeface="Arial" charset="0"/>
                          <a:cs typeface="Arial" charset="0"/>
                        </a:rPr>
                        <a:t>Kanopus</a:t>
                      </a:r>
                      <a:r>
                        <a:rPr kumimoji="0" lang="en-US" altLang="ru-RU" sz="1200" b="1" i="0" u="none" strike="noStrike" cap="none" normalizeH="0" baseline="0" dirty="0" smtClean="0">
                          <a:ln>
                            <a:noFill/>
                          </a:ln>
                          <a:solidFill>
                            <a:srgbClr val="FFFFFF"/>
                          </a:solidFill>
                          <a:effectLst/>
                          <a:latin typeface="Arial" charset="0"/>
                          <a:cs typeface="Arial" charset="0"/>
                        </a:rPr>
                        <a:t>-V-IK</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err="1" smtClean="0">
                          <a:ln>
                            <a:noFill/>
                          </a:ln>
                          <a:solidFill>
                            <a:srgbClr val="FFFFFF"/>
                          </a:solidFill>
                          <a:effectLst/>
                          <a:latin typeface="Arial" charset="0"/>
                          <a:cs typeface="Arial" charset="0"/>
                        </a:rPr>
                        <a:t>Resurs</a:t>
                      </a:r>
                      <a:r>
                        <a:rPr kumimoji="0" lang="ru-RU" altLang="ru-RU" sz="1200" b="1" i="0" u="none" strike="noStrike" cap="none" normalizeH="0" baseline="0" dirty="0" smtClean="0">
                          <a:ln>
                            <a:noFill/>
                          </a:ln>
                          <a:solidFill>
                            <a:srgbClr val="FFFFFF"/>
                          </a:solidFill>
                          <a:effectLst/>
                          <a:latin typeface="Arial" charset="0"/>
                          <a:cs typeface="Arial" charset="0"/>
                        </a:rPr>
                        <a:t>-</a:t>
                      </a:r>
                      <a:r>
                        <a:rPr kumimoji="0" lang="en-US" altLang="ru-RU" sz="1200" b="1" i="0" u="none" strike="noStrike" cap="none" normalizeH="0" baseline="0" dirty="0" smtClean="0">
                          <a:ln>
                            <a:noFill/>
                          </a:ln>
                          <a:solidFill>
                            <a:srgbClr val="FFFFFF"/>
                          </a:solidFill>
                          <a:effectLst/>
                          <a:latin typeface="Arial" charset="0"/>
                          <a:cs typeface="Arial" charset="0"/>
                        </a:rPr>
                        <a:t>P</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17375E"/>
                    </a:solidFill>
                  </a:tcPr>
                </a:tc>
                <a:tc rowSpan="2" hMerge="1">
                  <a:txBody>
                    <a:bodyPr/>
                    <a:lstStyle/>
                    <a:p>
                      <a:endParaRPr lang="ru-RU"/>
                    </a:p>
                  </a:txBody>
                  <a:tcPr/>
                </a:tc>
              </a:tr>
              <a:tr h="30415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Characteristics</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gridSpan="2" vMerge="1">
                  <a:txBody>
                    <a:bodyPr/>
                    <a:lstStyle/>
                    <a:p>
                      <a:endParaRPr lang="ru-RU"/>
                    </a:p>
                  </a:txBody>
                  <a:tcPr/>
                </a:tc>
                <a:tc hMerge="1" vMerge="1">
                  <a:txBody>
                    <a:bodyPr/>
                    <a:lstStyle/>
                    <a:p>
                      <a:endParaRPr lang="ru-RU"/>
                    </a:p>
                  </a:txBody>
                  <a:tcPr/>
                </a:tc>
              </a:tr>
              <a:tr h="708894">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Launch date</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15.06.2006</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18.09.2009</a:t>
                      </a:r>
                      <a:endParaRPr kumimoji="0" lang="en-US"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15.10.2014</a:t>
                      </a: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28.11.2017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05.07.2019</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rowSpan="2"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noFill/>
                          </a:ln>
                          <a:solidFill>
                            <a:srgbClr val="000000"/>
                          </a:solidFill>
                          <a:effectLst/>
                          <a:latin typeface="Arial" charset="0"/>
                          <a:ea typeface="+mn-ea"/>
                          <a:cs typeface="Arial" charset="0"/>
                        </a:rPr>
                        <a:t>22.07.2012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noFill/>
                          </a:ln>
                          <a:solidFill>
                            <a:srgbClr val="000000"/>
                          </a:solidFill>
                          <a:effectLst/>
                          <a:latin typeface="Arial" charset="0"/>
                          <a:ea typeface="+mn-ea"/>
                          <a:cs typeface="Arial" charset="0"/>
                        </a:rPr>
                        <a:t>14.07.2017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noFill/>
                          </a:ln>
                          <a:solidFill>
                            <a:srgbClr val="000000"/>
                          </a:solidFill>
                          <a:effectLst/>
                          <a:latin typeface="Arial" charset="0"/>
                          <a:ea typeface="+mn-ea"/>
                          <a:cs typeface="Arial" charset="0"/>
                        </a:rPr>
                        <a:t>01.02.2018</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kern="1200" cap="none" normalizeH="0" baseline="0" dirty="0" smtClean="0">
                          <a:ln>
                            <a:noFill/>
                          </a:ln>
                          <a:solidFill>
                            <a:srgbClr val="000000"/>
                          </a:solidFill>
                          <a:effectLst/>
                          <a:latin typeface="Arial" charset="0"/>
                          <a:ea typeface="+mn-ea"/>
                          <a:cs typeface="Arial" charset="0"/>
                        </a:rPr>
                        <a:t>27.12.2018</a:t>
                      </a:r>
                      <a:endParaRPr kumimoji="0" lang="ru-RU" altLang="ru-RU" sz="1200" b="1" i="0" u="none" strike="noStrike" kern="1200" cap="none" normalizeH="0" baseline="0" dirty="0" smtClean="0">
                        <a:ln>
                          <a:noFill/>
                        </a:ln>
                        <a:solidFill>
                          <a:srgbClr val="000000"/>
                        </a:solidFill>
                        <a:effectLst/>
                        <a:latin typeface="Arial"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5…7 </a:t>
                      </a:r>
                      <a:r>
                        <a:rPr kumimoji="0" lang="en-US" altLang="ru-RU" sz="1200" b="0" i="0" u="none" strike="noStrike" cap="none" normalizeH="0" baseline="0" dirty="0" smtClean="0">
                          <a:ln>
                            <a:noFill/>
                          </a:ln>
                          <a:solidFill>
                            <a:srgbClr val="000000"/>
                          </a:solidFill>
                          <a:effectLst/>
                          <a:latin typeface="Arial" charset="0"/>
                          <a:cs typeface="Arial" charset="0"/>
                        </a:rPr>
                        <a:t>years</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hMerge="1">
                  <a:txBody>
                    <a:bodyPr/>
                    <a:lstStyle/>
                    <a:p>
                      <a:endParaRPr lang="ru-RU"/>
                    </a:p>
                  </a:txBody>
                  <a:tcPr/>
                </a:tc>
                <a:tc rowSpan="2"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kern="1200" cap="none" normalizeH="0" baseline="0" dirty="0" smtClean="0">
                        <a:ln>
                          <a:noFill/>
                        </a:ln>
                        <a:solidFill>
                          <a:srgbClr val="000000"/>
                        </a:solidFill>
                        <a:effectLst/>
                        <a:latin typeface="Arial" charset="0"/>
                        <a:ea typeface="+mn-ea"/>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25.06.</a:t>
                      </a:r>
                      <a:r>
                        <a:rPr kumimoji="0" lang="ru-RU" altLang="ru-RU" sz="1200" b="0" i="0" u="none" strike="noStrike" cap="none" normalizeH="0" baseline="0" dirty="0" smtClean="0">
                          <a:ln>
                            <a:noFill/>
                          </a:ln>
                          <a:solidFill>
                            <a:srgbClr val="000000"/>
                          </a:solidFill>
                          <a:effectLst/>
                          <a:latin typeface="Arial" charset="0"/>
                          <a:cs typeface="Arial" charset="0"/>
                        </a:rPr>
                        <a:t>201</a:t>
                      </a:r>
                      <a:r>
                        <a:rPr kumimoji="0" lang="en-US" altLang="ru-RU" sz="1200" b="0" i="0" u="none" strike="noStrike" cap="none" normalizeH="0" baseline="0" dirty="0" smtClean="0">
                          <a:ln>
                            <a:noFill/>
                          </a:ln>
                          <a:solidFill>
                            <a:srgbClr val="000000"/>
                          </a:solidFill>
                          <a:effectLst/>
                          <a:latin typeface="Arial" charset="0"/>
                          <a:cs typeface="Arial" charset="0"/>
                        </a:rPr>
                        <a:t>3</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26.12.2014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13.03.2016</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tr>
              <a:tr h="335803">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Life time</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3 years</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charset="0"/>
                          <a:cs typeface="Arial" charset="0"/>
                        </a:rPr>
                        <a:t>5…7 </a:t>
                      </a:r>
                      <a:r>
                        <a:rPr kumimoji="0" lang="en-US" altLang="ru-RU" sz="1200" b="0" i="0" u="none" strike="noStrike" cap="none" normalizeH="0" baseline="0" smtClean="0">
                          <a:ln>
                            <a:noFill/>
                          </a:ln>
                          <a:solidFill>
                            <a:srgbClr val="000000"/>
                          </a:solidFill>
                          <a:effectLst/>
                          <a:latin typeface="Arial" charset="0"/>
                          <a:cs typeface="Arial" charset="0"/>
                        </a:rPr>
                        <a:t> years</a:t>
                      </a:r>
                      <a:endParaRPr kumimoji="0" lang="ru-RU" altLang="ru-RU" sz="1200" b="1" i="0" u="none" strike="noStrike" cap="none" normalizeH="0" baseline="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gridSpan="3" vMerge="1">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vMerge="1">
                  <a:txBody>
                    <a:bodyPr/>
                    <a:lstStyle/>
                    <a:p>
                      <a:endParaRPr lang="ru-RU"/>
                    </a:p>
                  </a:txBody>
                  <a:tcPr/>
                </a:tc>
                <a:tc hMerge="1"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5 </a:t>
                      </a:r>
                      <a:r>
                        <a:rPr kumimoji="0" lang="en-US" altLang="ru-RU" sz="1200" b="0" i="0" u="none" strike="noStrike" cap="none" normalizeH="0" baseline="0" dirty="0" smtClean="0">
                          <a:ln>
                            <a:noFill/>
                          </a:ln>
                          <a:solidFill>
                            <a:srgbClr val="000000"/>
                          </a:solidFill>
                          <a:effectLst/>
                          <a:latin typeface="Arial" charset="0"/>
                          <a:cs typeface="Arial" charset="0"/>
                        </a:rPr>
                        <a:t>years</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tr>
              <a:tr h="304157">
                <a:tc row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Swath width</a:t>
                      </a:r>
                      <a:r>
                        <a:rPr kumimoji="0" lang="ru-RU" altLang="ru-RU" sz="1200" b="1" i="0" u="none" strike="noStrike" cap="none" normalizeH="0" baseline="0" dirty="0" smtClean="0">
                          <a:ln>
                            <a:noFill/>
                          </a:ln>
                          <a:solidFill>
                            <a:srgbClr val="FFFFFF"/>
                          </a:solidFill>
                          <a:effectLst/>
                          <a:latin typeface="Arial" charset="0"/>
                          <a:cs typeface="Arial" charset="0"/>
                        </a:rPr>
                        <a:t>, </a:t>
                      </a:r>
                      <a:r>
                        <a:rPr kumimoji="0" lang="en-US" altLang="ru-RU" sz="1200" b="1" i="0" u="none" strike="noStrike" cap="none" normalizeH="0" baseline="0" dirty="0" smtClean="0">
                          <a:ln>
                            <a:noFill/>
                          </a:ln>
                          <a:solidFill>
                            <a:srgbClr val="FFFFFF"/>
                          </a:solidFill>
                          <a:effectLst/>
                          <a:latin typeface="Arial" charset="0"/>
                          <a:cs typeface="Arial" charset="0"/>
                        </a:rPr>
                        <a:t>km</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row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28.3 / 16</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KMSS</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MSU</a:t>
                      </a:r>
                      <a:r>
                        <a:rPr kumimoji="0" lang="ru-RU" altLang="ru-RU" sz="1200" b="0" i="0" u="none" strike="noStrike" cap="none" normalizeH="0" baseline="0" dirty="0" smtClean="0">
                          <a:ln>
                            <a:noFill/>
                          </a:ln>
                          <a:solidFill>
                            <a:srgbClr val="000000"/>
                          </a:solidFill>
                          <a:effectLst/>
                          <a:latin typeface="Arial" charset="0"/>
                          <a:cs typeface="Arial" charset="0"/>
                        </a:rPr>
                        <a:t>-</a:t>
                      </a:r>
                      <a:r>
                        <a:rPr kumimoji="0" lang="en-US" altLang="ru-RU" sz="1200" b="0" i="0" u="none" strike="noStrike" cap="none" normalizeH="0" baseline="0" dirty="0" smtClean="0">
                          <a:ln>
                            <a:noFill/>
                          </a:ln>
                          <a:solidFill>
                            <a:srgbClr val="000000"/>
                          </a:solidFill>
                          <a:effectLst/>
                          <a:latin typeface="Arial" charset="0"/>
                          <a:cs typeface="Arial" charset="0"/>
                        </a:rPr>
                        <a:t>MR</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PSS</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MSS</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MSU-IK-SRM</a:t>
                      </a:r>
                      <a:endParaRPr kumimoji="0" lang="ru-RU" altLang="ru-RU" sz="1200" b="0"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err="1" smtClean="0">
                          <a:ln>
                            <a:noFill/>
                          </a:ln>
                          <a:solidFill>
                            <a:srgbClr val="000000"/>
                          </a:solidFill>
                          <a:effectLst/>
                          <a:latin typeface="Arial" charset="0"/>
                          <a:cs typeface="Arial" charset="0"/>
                        </a:rPr>
                        <a:t>Geoton</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row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SHMSA</a:t>
                      </a:r>
                      <a:r>
                        <a:rPr kumimoji="0" lang="ru-RU" altLang="ru-RU" sz="1200" b="0" i="0" u="none" strike="noStrike" cap="none" normalizeH="0" baseline="0" dirty="0" smtClean="0">
                          <a:ln>
                            <a:noFill/>
                          </a:ln>
                          <a:solidFill>
                            <a:srgbClr val="000000"/>
                          </a:solidFill>
                          <a:effectLst/>
                          <a:latin typeface="Arial" charset="0"/>
                          <a:cs typeface="Arial" charset="0"/>
                        </a:rPr>
                        <a:t>-</a:t>
                      </a:r>
                      <a:r>
                        <a:rPr kumimoji="0" lang="en-US" altLang="ru-RU" sz="1200" b="0" i="0" u="none" strike="noStrike" cap="none" normalizeH="0" baseline="0" dirty="0" smtClean="0">
                          <a:ln>
                            <a:noFill/>
                          </a:ln>
                          <a:solidFill>
                            <a:srgbClr val="000000"/>
                          </a:solidFill>
                          <a:effectLst/>
                          <a:latin typeface="Arial" charset="0"/>
                          <a:cs typeface="Arial" charset="0"/>
                        </a:rPr>
                        <a:t>VR</a:t>
                      </a:r>
                      <a:endParaRPr kumimoji="0" lang="ru-RU" altLang="ru-RU" sz="1200" b="1" i="0" u="none" strike="noStrike" cap="none" normalizeH="0" baseline="0" dirty="0" smtClean="0">
                        <a:ln>
                          <a:noFill/>
                        </a:ln>
                        <a:solidFill>
                          <a:schemeClr val="accent6">
                            <a:lumMod val="50000"/>
                          </a:schemeClr>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r>
              <a:tr h="506357">
                <a:tc vMerge="1">
                  <a:txBody>
                    <a:bodyPr/>
                    <a:lstStyle/>
                    <a:p>
                      <a:endParaRPr lang="ru-RU"/>
                    </a:p>
                  </a:txBody>
                  <a:tcPr/>
                </a:tc>
                <a:tc vMerge="1">
                  <a:txBody>
                    <a:bodyPr/>
                    <a:lstStyle/>
                    <a:p>
                      <a:endParaRPr lang="ru-RU"/>
                    </a:p>
                  </a:txBody>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MSU-</a:t>
                      </a:r>
                      <a:r>
                        <a:rPr kumimoji="0" lang="ru-RU" altLang="ru-RU" sz="1200" b="0" i="0" u="none" strike="noStrike" cap="none" normalizeH="0" baseline="0" dirty="0" smtClean="0">
                          <a:ln>
                            <a:noFill/>
                          </a:ln>
                          <a:solidFill>
                            <a:srgbClr val="000000"/>
                          </a:solidFill>
                          <a:effectLst/>
                          <a:latin typeface="Arial" charset="0"/>
                          <a:cs typeface="Arial" charset="0"/>
                        </a:rPr>
                        <a:t>100</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MSU</a:t>
                      </a:r>
                      <a:r>
                        <a:rPr kumimoji="0" lang="ru-RU" altLang="ru-RU" sz="1200" b="0" i="0" u="none" strike="noStrike" cap="none" normalizeH="0" baseline="0" dirty="0" smtClean="0">
                          <a:ln>
                            <a:noFill/>
                          </a:ln>
                          <a:solidFill>
                            <a:srgbClr val="000000"/>
                          </a:solidFill>
                          <a:effectLst/>
                          <a:latin typeface="Arial" charset="0"/>
                          <a:cs typeface="Arial" charset="0"/>
                        </a:rPr>
                        <a:t>-50</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r>
              <a:tr h="506342">
                <a:tc vMerge="1">
                  <a:txBody>
                    <a:bodyPr/>
                    <a:lstStyle/>
                    <a:p>
                      <a:endParaRPr lang="ru-RU"/>
                    </a:p>
                  </a:txBody>
                  <a:tcPr/>
                </a:tc>
                <a:tc vMerge="1">
                  <a:txBody>
                    <a:bodyPr/>
                    <a:lstStyle/>
                    <a:p>
                      <a:endParaRPr lang="ru-RU"/>
                    </a:p>
                  </a:txBody>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charset="0"/>
                          <a:cs typeface="Arial" charset="0"/>
                        </a:rPr>
                        <a:t>900</a:t>
                      </a:r>
                      <a:endParaRPr kumimoji="0" lang="ru-RU" altLang="ru-RU" sz="1200" b="1" i="0" u="none" strike="noStrike" cap="none" normalizeH="0" baseline="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Arial" charset="0"/>
                          <a:cs typeface="Arial" charset="0"/>
                        </a:rPr>
                        <a:t>450</a:t>
                      </a:r>
                      <a:endParaRPr kumimoji="0" lang="ru-RU" altLang="ru-RU" sz="1200" b="0"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2800</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2</a:t>
                      </a:r>
                      <a:r>
                        <a:rPr kumimoji="0" lang="en-US" altLang="ru-RU" sz="1200" b="0" i="0" u="none" strike="noStrike" cap="none" normalizeH="0" baseline="0" dirty="0" smtClean="0">
                          <a:ln>
                            <a:noFill/>
                          </a:ln>
                          <a:solidFill>
                            <a:srgbClr val="000000"/>
                          </a:solidFill>
                          <a:effectLst/>
                          <a:latin typeface="Arial" charset="0"/>
                          <a:cs typeface="Arial" charset="0"/>
                        </a:rPr>
                        <a:t>3</a:t>
                      </a:r>
                      <a:r>
                        <a:rPr kumimoji="0" lang="ru-RU" altLang="ru-RU" sz="1200" b="0" i="0" u="none" strike="noStrike" cap="none" normalizeH="0" baseline="0" dirty="0" smtClean="0">
                          <a:ln>
                            <a:noFill/>
                          </a:ln>
                          <a:solidFill>
                            <a:srgbClr val="000000"/>
                          </a:solidFill>
                          <a:effectLst/>
                          <a:latin typeface="Arial" charset="0"/>
                          <a:cs typeface="Arial" charset="0"/>
                        </a:rPr>
                        <a:t> </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charset="0"/>
                          <a:cs typeface="Arial" charset="0"/>
                        </a:rPr>
                        <a:t>20 </a:t>
                      </a:r>
                      <a:endParaRPr kumimoji="0" lang="ru-RU" altLang="ru-RU" sz="1200" b="1" i="0" u="none" strike="noStrike" cap="none" normalizeH="0" baseline="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2000</a:t>
                      </a:r>
                      <a:endParaRPr kumimoji="0" lang="ru-RU" altLang="ru-RU" sz="1200" b="0"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38</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97</a:t>
                      </a:r>
                      <a:endParaRPr kumimoji="0" lang="ru-RU" altLang="ru-RU" sz="1200" b="1" i="0" u="none" strike="noStrike" cap="none" normalizeH="0" baseline="0" dirty="0" smtClean="0">
                        <a:ln>
                          <a:noFill/>
                        </a:ln>
                        <a:solidFill>
                          <a:schemeClr val="accent6">
                            <a:lumMod val="50000"/>
                          </a:schemeClr>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r>
              <a:tr h="1316840">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Space resolution</a:t>
                      </a:r>
                      <a:r>
                        <a:rPr kumimoji="0" lang="ru-RU" altLang="ru-RU" sz="1200" b="1" i="0" u="none" strike="noStrike" cap="none" normalizeH="0" baseline="0" dirty="0" smtClean="0">
                          <a:ln>
                            <a:noFill/>
                          </a:ln>
                          <a:solidFill>
                            <a:srgbClr val="FFFFFF"/>
                          </a:solidFill>
                          <a:effectLst/>
                          <a:latin typeface="Arial" charset="0"/>
                          <a:cs typeface="Arial" charset="0"/>
                        </a:rPr>
                        <a:t>, </a:t>
                      </a:r>
                      <a:r>
                        <a:rPr kumimoji="0" lang="en-US" altLang="ru-RU" sz="1200" b="1" i="0" u="none" strike="noStrike" cap="none" normalizeH="0" baseline="0" dirty="0" smtClean="0">
                          <a:ln>
                            <a:noFill/>
                          </a:ln>
                          <a:solidFill>
                            <a:srgbClr val="FFFFFF"/>
                          </a:solidFill>
                          <a:effectLst/>
                          <a:latin typeface="Arial" charset="0"/>
                          <a:cs typeface="Arial" charset="0"/>
                        </a:rPr>
                        <a:t>m</a:t>
                      </a:r>
                      <a:r>
                        <a:rPr kumimoji="0" lang="ru-RU" altLang="ru-RU" sz="1200" b="1" i="0" u="none" strike="noStrike" cap="none" normalizeH="0" baseline="0" dirty="0" smtClean="0">
                          <a:ln>
                            <a:noFill/>
                          </a:ln>
                          <a:solidFill>
                            <a:srgbClr val="FFFFFF"/>
                          </a:solidFill>
                          <a:effectLst/>
                          <a:latin typeface="Arial" charset="0"/>
                          <a:cs typeface="Arial" charset="0"/>
                        </a:rPr>
                        <a: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ru-RU" sz="1200" b="1" i="0" u="none" strike="noStrike" cap="none" normalizeH="0" baseline="0" dirty="0" smtClean="0">
                          <a:ln>
                            <a:noFill/>
                          </a:ln>
                          <a:solidFill>
                            <a:srgbClr val="FFFFFF"/>
                          </a:solidFill>
                          <a:effectLst/>
                          <a:latin typeface="Arial" charset="0"/>
                          <a:cs typeface="Arial" charset="0"/>
                        </a:rPr>
                        <a:t>panchromatic band</a:t>
                      </a:r>
                      <a:endParaRPr kumimoji="0" lang="ru-RU" altLang="ru-RU" sz="1200" b="1" i="0" u="none" strike="noStrike" cap="none" normalizeH="0" baseline="0" dirty="0" smtClean="0">
                        <a:ln>
                          <a:noFill/>
                        </a:ln>
                        <a:solidFill>
                          <a:srgbClr val="FFFFFF"/>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altLang="ru-RU" sz="1200" b="1" i="0" u="none" strike="noStrike" cap="none" normalizeH="0" baseline="0" dirty="0" smtClean="0">
                          <a:ln>
                            <a:noFill/>
                          </a:ln>
                          <a:solidFill>
                            <a:srgbClr val="FFFFFF"/>
                          </a:solidFill>
                          <a:effectLst/>
                          <a:latin typeface="Arial" charset="0"/>
                          <a:cs typeface="Arial" charset="0"/>
                        </a:rPr>
                        <a:t>multispectral band</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1 / up to</a:t>
                      </a:r>
                      <a:r>
                        <a:rPr kumimoji="0" lang="ru-RU" altLang="ru-RU" sz="1200" b="0" i="0" u="none" strike="noStrike" cap="none" normalizeH="0" baseline="0" dirty="0" smtClean="0">
                          <a:ln>
                            <a:noFill/>
                          </a:ln>
                          <a:solidFill>
                            <a:srgbClr val="000000"/>
                          </a:solidFill>
                          <a:effectLst/>
                          <a:latin typeface="Arial" charset="0"/>
                          <a:cs typeface="Arial" charset="0"/>
                        </a:rPr>
                        <a:t> 3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2 - 3 / </a:t>
                      </a:r>
                      <a:r>
                        <a:rPr kumimoji="0" lang="ru-RU" altLang="ru-RU" sz="1200" b="0" i="0" u="none" strike="noStrike" cap="none" normalizeH="0" baseline="0" dirty="0" smtClean="0">
                          <a:ln>
                            <a:noFill/>
                          </a:ln>
                          <a:solidFill>
                            <a:srgbClr val="000000"/>
                          </a:solidFill>
                          <a:effectLst/>
                          <a:latin typeface="Arial" charset="0"/>
                          <a:cs typeface="Arial" charset="0"/>
                        </a:rPr>
                        <a:t>3</a:t>
                      </a:r>
                      <a:r>
                        <a:rPr kumimoji="0" lang="en-US" altLang="ru-RU" sz="1200" b="0" i="0" u="none" strike="noStrike" cap="none" normalizeH="0" baseline="0" dirty="0" smtClean="0">
                          <a:ln>
                            <a:noFill/>
                          </a:ln>
                          <a:solidFill>
                            <a:srgbClr val="000000"/>
                          </a:solidFill>
                          <a:effectLst/>
                          <a:latin typeface="Arial" charset="0"/>
                          <a:cs typeface="Arial" charset="0"/>
                        </a:rPr>
                        <a:t> - 5</a:t>
                      </a:r>
                      <a:r>
                        <a:rPr kumimoji="0" lang="ru-RU" altLang="ru-RU" sz="1200" b="0" i="0" u="none" strike="noStrike" cap="none" normalizeH="0" baseline="0" dirty="0" smtClean="0">
                          <a:ln>
                            <a:noFill/>
                          </a:ln>
                          <a:solidFill>
                            <a:srgbClr val="000000"/>
                          </a:solidFill>
                          <a:effectLst/>
                          <a:latin typeface="Arial" charset="0"/>
                          <a:cs typeface="Arial" charset="0"/>
                        </a:rPr>
                        <a:t> </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60</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120</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1000</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cs typeface="Arial" charset="0"/>
                        </a:rPr>
                        <a:t>2</a:t>
                      </a:r>
                      <a:r>
                        <a:rPr kumimoji="0" lang="en-US" altLang="ru-RU" sz="1200" b="0" i="0" u="none" strike="noStrike" cap="none" normalizeH="0" baseline="0" dirty="0" smtClean="0">
                          <a:ln>
                            <a:noFill/>
                          </a:ln>
                          <a:solidFill>
                            <a:schemeClr val="tx1"/>
                          </a:solidFill>
                          <a:effectLst/>
                          <a:latin typeface="Arial" charset="0"/>
                          <a:cs typeface="Arial" charset="0"/>
                        </a:rPr>
                        <a:t>.</a:t>
                      </a:r>
                      <a:r>
                        <a:rPr kumimoji="0" lang="ru-RU" altLang="ru-RU" sz="1200" b="0" i="0" u="none" strike="noStrike" cap="none" normalizeH="0" baseline="0" dirty="0" smtClean="0">
                          <a:ln>
                            <a:noFill/>
                          </a:ln>
                          <a:solidFill>
                            <a:schemeClr val="tx1"/>
                          </a:solidFill>
                          <a:effectLst/>
                          <a:latin typeface="Arial" charset="0"/>
                          <a:cs typeface="Arial" charset="0"/>
                        </a:rPr>
                        <a:t>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cs typeface="Arial" charset="0"/>
                        </a:rPr>
                        <a:t>-</a:t>
                      </a: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cs typeface="Arial"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chemeClr val="tx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chemeClr val="tx1"/>
                          </a:solidFill>
                          <a:effectLst/>
                          <a:latin typeface="Arial" charset="0"/>
                          <a:cs typeface="Arial" charset="0"/>
                        </a:rPr>
                        <a:t>12.5</a:t>
                      </a: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chemeClr val="tx1"/>
                          </a:solidFill>
                          <a:effectLst/>
                          <a:latin typeface="Arial" charset="0"/>
                          <a:cs typeface="Arial" charset="0"/>
                        </a:rPr>
                        <a:t>200</a:t>
                      </a:r>
                      <a:endParaRPr kumimoji="0" lang="ru-RU" altLang="ru-RU" sz="1200" b="0"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better than 1</a:t>
                      </a: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2-3</a:t>
                      </a:r>
                      <a:endParaRPr kumimoji="0" lang="ru-RU" altLang="ru-RU" sz="1200" b="1"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12</a:t>
                      </a:r>
                      <a:endParaRPr kumimoji="0" lang="en-US" altLang="ru-RU" sz="1200" b="0" i="0" u="none" strike="noStrike" cap="none" normalizeH="0" baseline="0" dirty="0" smtClean="0">
                        <a:ln>
                          <a:noFill/>
                        </a:ln>
                        <a:solidFill>
                          <a:schemeClr val="accent6">
                            <a:lumMod val="50000"/>
                          </a:schemeClr>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ru-RU" sz="1200" b="0" i="0" u="none" strike="noStrike" cap="none" normalizeH="0" baseline="0" dirty="0" smtClean="0">
                        <a:ln>
                          <a:noFill/>
                        </a:ln>
                        <a:solidFill>
                          <a:srgbClr val="000000"/>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23.8</a:t>
                      </a:r>
                      <a:endParaRPr kumimoji="0" lang="ru-RU" altLang="ru-RU" sz="1200" b="1"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r>
              <a:tr h="543263">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Spectral bands </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3 / 1</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charset="0"/>
                          <a:cs typeface="Arial" charset="0"/>
                        </a:rPr>
                        <a:t>3</a:t>
                      </a:r>
                      <a:endParaRPr kumimoji="0" lang="ru-RU" altLang="ru-RU" sz="1200" b="1" i="0" u="none" strike="noStrike" cap="none" normalizeH="0" baseline="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3</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6</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1</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rgbClr val="000000"/>
                          </a:solidFill>
                          <a:effectLst/>
                          <a:latin typeface="Arial" charset="0"/>
                          <a:cs typeface="Arial" charset="0"/>
                        </a:rPr>
                        <a:t>4</a:t>
                      </a:r>
                      <a:endParaRPr kumimoji="0" lang="ru-RU" altLang="ru-RU" sz="1200" b="1" i="0" u="none" strike="noStrike" cap="none" normalizeH="0" baseline="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0" i="0" u="none" strike="noStrike" cap="none" normalizeH="0" baseline="0" dirty="0" smtClean="0">
                          <a:ln>
                            <a:noFill/>
                          </a:ln>
                          <a:solidFill>
                            <a:srgbClr val="000000"/>
                          </a:solidFill>
                          <a:effectLst/>
                          <a:latin typeface="Arial" charset="0"/>
                          <a:cs typeface="Arial" charset="0"/>
                        </a:rPr>
                        <a:t>2</a:t>
                      </a:r>
                      <a:endParaRPr kumimoji="0" lang="ru-RU" altLang="ru-RU" sz="1200" b="0"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7</a:t>
                      </a:r>
                      <a:endParaRPr kumimoji="0" lang="ru-RU" altLang="ru-RU" sz="1200" b="1"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6</a:t>
                      </a:r>
                      <a:endParaRPr kumimoji="0" lang="ru-RU" altLang="ru-RU" sz="1200" b="1"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r>
              <a:tr h="304157">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FFFFFF"/>
                          </a:solidFill>
                          <a:effectLst/>
                          <a:latin typeface="Arial" charset="0"/>
                          <a:cs typeface="Arial" charset="0"/>
                        </a:rPr>
                        <a:t>Revisit time</a:t>
                      </a:r>
                      <a:r>
                        <a:rPr kumimoji="0" lang="ru-RU" altLang="ru-RU" sz="1200" b="1" i="0" u="none" strike="noStrike" cap="none" normalizeH="0" baseline="0" dirty="0" smtClean="0">
                          <a:ln>
                            <a:noFill/>
                          </a:ln>
                          <a:solidFill>
                            <a:srgbClr val="FFFFFF"/>
                          </a:solidFill>
                          <a:effectLst/>
                          <a:latin typeface="Arial" charset="0"/>
                          <a:cs typeface="Arial" charset="0"/>
                        </a:rPr>
                        <a:t>, </a:t>
                      </a:r>
                      <a:r>
                        <a:rPr kumimoji="0" lang="en-US" altLang="ru-RU" sz="1200" b="1" i="0" u="none" strike="noStrike" cap="none" normalizeH="0" baseline="0" dirty="0" smtClean="0">
                          <a:ln>
                            <a:noFill/>
                          </a:ln>
                          <a:solidFill>
                            <a:srgbClr val="FFFFFF"/>
                          </a:solidFill>
                          <a:effectLst/>
                          <a:latin typeface="Arial" charset="0"/>
                          <a:cs typeface="Arial" charset="0"/>
                        </a:rPr>
                        <a:t>days</a:t>
                      </a:r>
                      <a:endParaRPr kumimoji="0" lang="ru-RU" altLang="ru-RU" sz="1200" b="0" i="0" u="none" strike="noStrike" cap="none" normalizeH="0" baseline="0" dirty="0" smtClean="0">
                        <a:ln>
                          <a:noFill/>
                        </a:ln>
                        <a:solidFill>
                          <a:srgbClr val="FFFFFF"/>
                        </a:solidFill>
                        <a:effectLst/>
                        <a:latin typeface="Arial" charset="0"/>
                        <a:cs typeface="Arial" charset="0"/>
                      </a:endParaRPr>
                    </a:p>
                  </a:txBody>
                  <a:tcPr marL="84407" marR="84407"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17375E"/>
                    </a:solidFill>
                  </a:tcPr>
                </a:tc>
                <a:tc>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200" b="1" i="0" u="none" strike="noStrike" cap="none" normalizeH="0" baseline="0" dirty="0" smtClean="0">
                          <a:ln>
                            <a:noFill/>
                          </a:ln>
                          <a:solidFill>
                            <a:srgbClr val="000000"/>
                          </a:solidFill>
                          <a:effectLst/>
                          <a:latin typeface="Arial" charset="0"/>
                          <a:cs typeface="Arial" charset="0"/>
                        </a:rPr>
                        <a:t>-</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2DCDB"/>
                    </a:solidFill>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2</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endParaRPr lang="ru-RU"/>
                    </a:p>
                  </a:txBody>
                  <a:tcPr/>
                </a:tc>
                <a:tc gridSpan="3">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4</a:t>
                      </a: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hMerge="1">
                  <a:txBody>
                    <a:bodyPr/>
                    <a:lstStyle/>
                    <a:p>
                      <a:endParaRPr lang="ru-RU"/>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altLang="ru-RU" sz="1200" b="1" i="0" u="none" strike="noStrike" cap="none" normalizeH="0" baseline="0" dirty="0" smtClean="0">
                        <a:ln>
                          <a:noFill/>
                        </a:ln>
                        <a:solidFill>
                          <a:srgbClr val="000000"/>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A3"/>
                    </a:solidFill>
                  </a:tcPr>
                </a:tc>
                <a:tc gridSpan="2">
                  <a:txBody>
                    <a:bodyPr/>
                    <a:lstStyle>
                      <a:lvl1pPr>
                        <a:spcBef>
                          <a:spcPct val="20000"/>
                        </a:spcBef>
                        <a:buFont typeface="Arial" charset="0"/>
                        <a:defRPr sz="2800">
                          <a:solidFill>
                            <a:schemeClr val="tx1"/>
                          </a:solidFill>
                          <a:latin typeface="Arial" charset="0"/>
                        </a:defRPr>
                      </a:lvl1pPr>
                      <a:lvl2pPr marL="742950" indent="-285750">
                        <a:spcBef>
                          <a:spcPct val="20000"/>
                        </a:spcBef>
                        <a:buFont typeface="Arial" charset="0"/>
                        <a:defRPr sz="2400">
                          <a:solidFill>
                            <a:schemeClr val="tx1"/>
                          </a:solidFill>
                          <a:latin typeface="Arial" charset="0"/>
                        </a:defRPr>
                      </a:lvl2pPr>
                      <a:lvl3pPr marL="1143000" indent="-228600">
                        <a:spcBef>
                          <a:spcPct val="20000"/>
                        </a:spcBef>
                        <a:buFont typeface="Arial" charset="0"/>
                        <a:defRPr sz="2000">
                          <a:solidFill>
                            <a:schemeClr val="tx1"/>
                          </a:solidFill>
                          <a:latin typeface="Arial" charset="0"/>
                        </a:defRPr>
                      </a:lvl3pPr>
                      <a:lvl4pPr marL="1600200" indent="-228600">
                        <a:spcBef>
                          <a:spcPct val="20000"/>
                        </a:spcBef>
                        <a:buFont typeface="Arial" charset="0"/>
                        <a:defRPr>
                          <a:solidFill>
                            <a:schemeClr val="tx1"/>
                          </a:solidFill>
                          <a:latin typeface="Arial" charset="0"/>
                        </a:defRPr>
                      </a:lvl4pPr>
                      <a:lvl5pPr marL="2057400" indent="-228600">
                        <a:spcBef>
                          <a:spcPct val="20000"/>
                        </a:spcBef>
                        <a:buFont typeface="Arial" charset="0"/>
                        <a:defRPr>
                          <a:solidFill>
                            <a:schemeClr val="tx1"/>
                          </a:solidFill>
                          <a:latin typeface="Arial" charset="0"/>
                        </a:defRPr>
                      </a:lvl5pPr>
                      <a:lvl6pPr marL="2514600" indent="-228600" fontAlgn="base">
                        <a:spcBef>
                          <a:spcPct val="20000"/>
                        </a:spcBef>
                        <a:spcAft>
                          <a:spcPct val="0"/>
                        </a:spcAft>
                        <a:buFont typeface="Arial" charset="0"/>
                        <a:defRPr>
                          <a:solidFill>
                            <a:schemeClr val="tx1"/>
                          </a:solidFill>
                          <a:latin typeface="Arial" charset="0"/>
                        </a:defRPr>
                      </a:lvl6pPr>
                      <a:lvl7pPr marL="2971800" indent="-228600" fontAlgn="base">
                        <a:spcBef>
                          <a:spcPct val="20000"/>
                        </a:spcBef>
                        <a:spcAft>
                          <a:spcPct val="0"/>
                        </a:spcAft>
                        <a:buFont typeface="Arial" charset="0"/>
                        <a:defRPr>
                          <a:solidFill>
                            <a:schemeClr val="tx1"/>
                          </a:solidFill>
                          <a:latin typeface="Arial" charset="0"/>
                        </a:defRPr>
                      </a:lvl7pPr>
                      <a:lvl8pPr marL="3429000" indent="-228600" fontAlgn="base">
                        <a:spcBef>
                          <a:spcPct val="20000"/>
                        </a:spcBef>
                        <a:spcAft>
                          <a:spcPct val="0"/>
                        </a:spcAft>
                        <a:buFont typeface="Arial" charset="0"/>
                        <a:defRPr>
                          <a:solidFill>
                            <a:schemeClr val="tx1"/>
                          </a:solidFill>
                          <a:latin typeface="Arial" charset="0"/>
                        </a:defRPr>
                      </a:lvl8pPr>
                      <a:lvl9pPr marL="3886200" indent="-228600" fontAlgn="base">
                        <a:spcBef>
                          <a:spcPct val="20000"/>
                        </a:spcBef>
                        <a:spcAft>
                          <a:spcPct val="0"/>
                        </a:spcAft>
                        <a:buFont typeface="Arial" charset="0"/>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smtClean="0">
                          <a:ln>
                            <a:noFill/>
                          </a:ln>
                          <a:solidFill>
                            <a:srgbClr val="000000"/>
                          </a:solidFill>
                          <a:effectLst/>
                          <a:latin typeface="Arial" charset="0"/>
                          <a:cs typeface="Arial" charset="0"/>
                        </a:rPr>
                        <a:t>3 - 4</a:t>
                      </a:r>
                      <a:endParaRPr kumimoji="0" lang="ru-RU" altLang="ru-RU" sz="1200" b="1" i="0" u="none" strike="noStrike" cap="none" normalizeH="0" baseline="0" dirty="0" smtClean="0">
                        <a:ln>
                          <a:noFill/>
                        </a:ln>
                        <a:solidFill>
                          <a:schemeClr val="tx1"/>
                        </a:solidFill>
                        <a:effectLst/>
                        <a:latin typeface="Arial" charset="0"/>
                        <a:cs typeface="Arial" charset="0"/>
                      </a:endParaRPr>
                    </a:p>
                  </a:txBody>
                  <a:tcPr marL="84407" marR="84407"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4BD"/>
                    </a:solidFill>
                  </a:tcPr>
                </a:tc>
                <a:tc hMerge="1">
                  <a:txBody>
                    <a:bodyPr/>
                    <a:lstStyle/>
                    <a:p>
                      <a:endParaRPr lang="ru-RU"/>
                    </a:p>
                  </a:txBody>
                  <a:tcPr/>
                </a:tc>
              </a:tr>
            </a:tbl>
          </a:graphicData>
        </a:graphic>
      </p:graphicFrame>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24845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4" name="Объект 3"/>
          <p:cNvSpPr>
            <a:spLocks noGrp="1"/>
          </p:cNvSpPr>
          <p:nvPr>
            <p:ph sz="quarter" idx="11"/>
          </p:nvPr>
        </p:nvSpPr>
        <p:spPr/>
        <p:txBody>
          <a:bodyPr/>
          <a:lstStyle/>
          <a:p>
            <a:r>
              <a:rPr lang="en-US" sz="1600" dirty="0"/>
              <a:t>INTEGRATED GEOGRAPHICALLY DISTRIBUTED INFORMATION SYSTEM OF EARTH REMOTE SENSING</a:t>
            </a:r>
          </a:p>
          <a:p>
            <a:endParaRPr lang="ru-RU" sz="1600" dirty="0"/>
          </a:p>
        </p:txBody>
      </p:sp>
      <p:pic>
        <p:nvPicPr>
          <p:cNvPr id="5" name="Picture 3" descr="H:\Files\ЕТРИС ДЗЗ 2 (1).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13320" y="1143000"/>
            <a:ext cx="9157320" cy="541020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11" descr="ÐÐ°ÑÑÐ¸Ð½ÐºÐ¸ Ð¿Ð¾ Ð·Ð°Ð¿ÑÐ¾ÑÑ ÑÐ¿ÑÑÐ½Ð¸Ðº Ð»ÑÑ 5Ð°"/>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00" l="8000" r="90000">
                        <a14:foregroundMark x1="82667" y1="11500" x2="82667" y2="11500"/>
                        <a14:foregroundMark x1="8000" y1="77500" x2="8000" y2="77500"/>
                      </a14:backgroundRemoval>
                    </a14:imgEffect>
                  </a14:imgLayer>
                </a14:imgProps>
              </a:ext>
              <a:ext uri="{28A0092B-C50C-407E-A947-70E740481C1C}">
                <a14:useLocalDpi xmlns:a14="http://schemas.microsoft.com/office/drawing/2010/main" val="0"/>
              </a:ext>
            </a:extLst>
          </a:blip>
          <a:srcRect/>
          <a:stretch>
            <a:fillRect/>
          </a:stretch>
        </p:blipFill>
        <p:spPr bwMode="auto">
          <a:xfrm rot="1733999">
            <a:off x="3752715" y="1635061"/>
            <a:ext cx="1090709" cy="72713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1" descr="ÐÐ°ÑÑÐ¸Ð½ÐºÐ¸ Ð¿Ð¾ Ð·Ð°Ð¿ÑÐ¾ÑÑ ÑÐ¿ÑÑÐ½Ð¸Ðº Ð»ÑÑ 5Ð°"/>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5500" l="8000" r="90000">
                        <a14:foregroundMark x1="82667" y1="11500" x2="82667" y2="11500"/>
                        <a14:foregroundMark x1="8000" y1="77500" x2="8000" y2="77500"/>
                      </a14:backgroundRemoval>
                    </a14:imgEffect>
                  </a14:imgLayer>
                </a14:imgProps>
              </a:ext>
              <a:ext uri="{28A0092B-C50C-407E-A947-70E740481C1C}">
                <a14:useLocalDpi xmlns:a14="http://schemas.microsoft.com/office/drawing/2010/main" val="0"/>
              </a:ext>
            </a:extLst>
          </a:blip>
          <a:srcRect/>
          <a:stretch>
            <a:fillRect/>
          </a:stretch>
        </p:blipFill>
        <p:spPr bwMode="auto">
          <a:xfrm rot="1915851">
            <a:off x="5691091" y="2320861"/>
            <a:ext cx="1090709" cy="7271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9"/>
          <p:cNvSpPr txBox="1">
            <a:spLocks noChangeArrowheads="1"/>
          </p:cNvSpPr>
          <p:nvPr/>
        </p:nvSpPr>
        <p:spPr bwMode="auto">
          <a:xfrm>
            <a:off x="25613" y="5193863"/>
            <a:ext cx="5004048" cy="1421879"/>
          </a:xfrm>
          <a:prstGeom prst="rect">
            <a:avLst/>
          </a:prstGeom>
          <a:solidFill>
            <a:schemeClr val="accent5">
              <a:lumMod val="20000"/>
              <a:lumOff val="80000"/>
            </a:schemeClr>
          </a:solidFill>
          <a:ln w="9525">
            <a:solidFill>
              <a:schemeClr val="tx2">
                <a:lumMod val="75000"/>
              </a:schemeClr>
            </a:solidFill>
            <a:headEnd/>
            <a:tailEnd/>
          </a:ln>
          <a:effectLst>
            <a:outerShdw blurRad="50800" dist="38100" dir="2700000" algn="tl"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wrap="square" lIns="91390" tIns="45696" rIns="0" bIns="45696" anchor="ct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marL="382862">
              <a:lnSpc>
                <a:spcPct val="90000"/>
              </a:lnSpc>
              <a:defRPr/>
            </a:pPr>
            <a:endParaRPr lang="ru-RU" altLang="ru-RU" sz="1200" dirty="0" smtClean="0">
              <a:solidFill>
                <a:schemeClr val="tx2"/>
              </a:solidFill>
              <a:latin typeface="Arial" pitchFamily="34" charset="0"/>
              <a:cs typeface="Arial" pitchFamily="34" charset="0"/>
            </a:endParaRPr>
          </a:p>
          <a:p>
            <a:pPr marL="382862">
              <a:lnSpc>
                <a:spcPct val="90000"/>
              </a:lnSpc>
              <a:defRPr/>
            </a:pPr>
            <a:r>
              <a:rPr lang="en-US" altLang="ru-RU" sz="1200" dirty="0" smtClean="0">
                <a:solidFill>
                  <a:schemeClr val="tx2"/>
                </a:solidFill>
                <a:latin typeface="Arial" pitchFamily="34" charset="0"/>
                <a:cs typeface="Arial" pitchFamily="34" charset="0"/>
              </a:rPr>
              <a:t>Data </a:t>
            </a:r>
            <a:r>
              <a:rPr lang="en-US" altLang="ru-RU" sz="1200" dirty="0">
                <a:solidFill>
                  <a:schemeClr val="tx2"/>
                </a:solidFill>
                <a:latin typeface="Arial" pitchFamily="34" charset="0"/>
                <a:cs typeface="Arial" pitchFamily="34" charset="0"/>
              </a:rPr>
              <a:t>communication channels between regional zones</a:t>
            </a:r>
          </a:p>
          <a:p>
            <a:pPr marL="382862">
              <a:lnSpc>
                <a:spcPct val="90000"/>
              </a:lnSpc>
              <a:defRPr/>
            </a:pPr>
            <a:r>
              <a:rPr lang="en-US" altLang="ru-RU" sz="1200" dirty="0">
                <a:solidFill>
                  <a:schemeClr val="tx2"/>
                </a:solidFill>
                <a:latin typeface="Arial" pitchFamily="34" charset="0"/>
                <a:cs typeface="Arial" pitchFamily="34" charset="0"/>
              </a:rPr>
              <a:t>Data communication channels within zones</a:t>
            </a:r>
          </a:p>
          <a:p>
            <a:pPr marL="382862">
              <a:lnSpc>
                <a:spcPct val="90000"/>
              </a:lnSpc>
              <a:defRPr/>
            </a:pPr>
            <a:r>
              <a:rPr lang="en-US" altLang="ru-RU" sz="1200" dirty="0">
                <a:solidFill>
                  <a:schemeClr val="tx2"/>
                </a:solidFill>
                <a:latin typeface="Arial" pitchFamily="34" charset="0"/>
                <a:cs typeface="Arial" pitchFamily="34" charset="0"/>
              </a:rPr>
              <a:t>Space monitoring centers</a:t>
            </a:r>
            <a:r>
              <a:rPr lang="ru-RU" altLang="ru-RU" sz="1200" dirty="0">
                <a:solidFill>
                  <a:schemeClr val="tx2"/>
                </a:solidFill>
                <a:latin typeface="Arial" pitchFamily="34" charset="0"/>
                <a:cs typeface="Arial" pitchFamily="34" charset="0"/>
              </a:rPr>
              <a:t> </a:t>
            </a:r>
            <a:r>
              <a:rPr lang="en-US" altLang="ru-RU" sz="1200" dirty="0">
                <a:solidFill>
                  <a:schemeClr val="tx2"/>
                </a:solidFill>
                <a:latin typeface="Arial" pitchFamily="34" charset="0"/>
                <a:cs typeface="Arial" pitchFamily="34" charset="0"/>
              </a:rPr>
              <a:t>of ROSCOSMOS</a:t>
            </a:r>
          </a:p>
          <a:p>
            <a:pPr marL="382862">
              <a:lnSpc>
                <a:spcPct val="90000"/>
              </a:lnSpc>
              <a:defRPr/>
            </a:pPr>
            <a:r>
              <a:rPr lang="en-US" altLang="ru-RU" sz="1200" dirty="0">
                <a:solidFill>
                  <a:schemeClr val="tx2"/>
                </a:solidFill>
                <a:latin typeface="Arial" pitchFamily="34" charset="0"/>
                <a:cs typeface="Arial" pitchFamily="34" charset="0"/>
              </a:rPr>
              <a:t>Space monitoring centers</a:t>
            </a:r>
            <a:r>
              <a:rPr lang="ru-RU" altLang="ru-RU" sz="1200" dirty="0">
                <a:solidFill>
                  <a:schemeClr val="tx2"/>
                </a:solidFill>
                <a:latin typeface="Arial" pitchFamily="34" charset="0"/>
                <a:cs typeface="Arial" pitchFamily="34" charset="0"/>
              </a:rPr>
              <a:t> </a:t>
            </a:r>
            <a:r>
              <a:rPr lang="en-US" altLang="ru-RU" sz="1200" dirty="0">
                <a:solidFill>
                  <a:schemeClr val="tx2"/>
                </a:solidFill>
                <a:latin typeface="Arial" pitchFamily="34" charset="0"/>
                <a:cs typeface="Arial" pitchFamily="34" charset="0"/>
              </a:rPr>
              <a:t>of ROSHYDROMET</a:t>
            </a:r>
          </a:p>
          <a:p>
            <a:pPr marL="382862">
              <a:lnSpc>
                <a:spcPct val="90000"/>
              </a:lnSpc>
              <a:defRPr/>
            </a:pPr>
            <a:r>
              <a:rPr lang="en-US" altLang="ru-RU" sz="1200" dirty="0">
                <a:solidFill>
                  <a:schemeClr val="tx2"/>
                </a:solidFill>
                <a:latin typeface="Arial" pitchFamily="34" charset="0"/>
                <a:cs typeface="Arial" pitchFamily="34" charset="0"/>
              </a:rPr>
              <a:t>Space monitoring centers</a:t>
            </a:r>
            <a:r>
              <a:rPr lang="ru-RU" altLang="ru-RU" sz="1200" dirty="0">
                <a:solidFill>
                  <a:schemeClr val="tx2"/>
                </a:solidFill>
                <a:latin typeface="Arial" pitchFamily="34" charset="0"/>
                <a:cs typeface="Arial" pitchFamily="34" charset="0"/>
              </a:rPr>
              <a:t> </a:t>
            </a:r>
            <a:r>
              <a:rPr lang="en-US" altLang="ru-RU" sz="1200" dirty="0">
                <a:solidFill>
                  <a:schemeClr val="tx2"/>
                </a:solidFill>
                <a:latin typeface="Arial" pitchFamily="34" charset="0"/>
                <a:cs typeface="Arial" pitchFamily="34" charset="0"/>
              </a:rPr>
              <a:t>of other authorities (organizations)</a:t>
            </a:r>
          </a:p>
          <a:p>
            <a:pPr marL="382862">
              <a:lnSpc>
                <a:spcPct val="90000"/>
              </a:lnSpc>
              <a:defRPr/>
            </a:pPr>
            <a:r>
              <a:rPr lang="en-US" altLang="ru-RU" sz="1200" dirty="0">
                <a:solidFill>
                  <a:schemeClr val="tx2"/>
                </a:solidFill>
                <a:latin typeface="Arial" pitchFamily="34" charset="0"/>
                <a:cs typeface="Arial" pitchFamily="34" charset="0"/>
              </a:rPr>
              <a:t>Space monitoring centers</a:t>
            </a:r>
            <a:r>
              <a:rPr lang="ru-RU" altLang="ru-RU" sz="1200" dirty="0">
                <a:solidFill>
                  <a:schemeClr val="tx2"/>
                </a:solidFill>
                <a:latin typeface="Arial" pitchFamily="34" charset="0"/>
                <a:cs typeface="Arial" pitchFamily="34" charset="0"/>
              </a:rPr>
              <a:t> </a:t>
            </a:r>
            <a:r>
              <a:rPr lang="en-US" altLang="ru-RU" sz="1200" dirty="0">
                <a:solidFill>
                  <a:schemeClr val="tx2"/>
                </a:solidFill>
                <a:latin typeface="Arial" pitchFamily="34" charset="0"/>
                <a:cs typeface="Arial" pitchFamily="34" charset="0"/>
              </a:rPr>
              <a:t>in the Arctic </a:t>
            </a:r>
            <a:r>
              <a:rPr lang="en-US" altLang="ru-RU" sz="1200" dirty="0" smtClean="0">
                <a:solidFill>
                  <a:schemeClr val="tx2"/>
                </a:solidFill>
                <a:latin typeface="Arial" pitchFamily="34" charset="0"/>
                <a:cs typeface="Arial" pitchFamily="34" charset="0"/>
              </a:rPr>
              <a:t>Region</a:t>
            </a:r>
            <a:endParaRPr lang="ru-RU" altLang="ru-RU" sz="1200" dirty="0" smtClean="0">
              <a:solidFill>
                <a:schemeClr val="tx2"/>
              </a:solidFill>
              <a:latin typeface="Arial" pitchFamily="34" charset="0"/>
              <a:cs typeface="Arial" pitchFamily="34" charset="0"/>
            </a:endParaRPr>
          </a:p>
          <a:p>
            <a:pPr marL="382862">
              <a:lnSpc>
                <a:spcPct val="90000"/>
              </a:lnSpc>
              <a:defRPr/>
            </a:pPr>
            <a:endParaRPr lang="ru-RU" altLang="ru-RU" sz="1200" dirty="0">
              <a:solidFill>
                <a:schemeClr val="tx2"/>
              </a:solidFill>
              <a:latin typeface="Arial" pitchFamily="34" charset="0"/>
              <a:cs typeface="Arial" pitchFamily="34" charset="0"/>
            </a:endParaRPr>
          </a:p>
        </p:txBody>
      </p:sp>
      <p:cxnSp>
        <p:nvCxnSpPr>
          <p:cNvPr id="12" name="Прямая соединительная линия 11"/>
          <p:cNvCxnSpPr/>
          <p:nvPr/>
        </p:nvCxnSpPr>
        <p:spPr>
          <a:xfrm>
            <a:off x="144195" y="5503829"/>
            <a:ext cx="265876"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44195" y="5640446"/>
            <a:ext cx="26587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219479" y="5778978"/>
            <a:ext cx="116308" cy="94500"/>
          </a:xfrm>
          <a:prstGeom prst="ellipse">
            <a:avLst/>
          </a:prstGeom>
          <a:solidFill>
            <a:srgbClr val="FF3399"/>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219479" y="5922994"/>
            <a:ext cx="116308" cy="94500"/>
          </a:xfrm>
          <a:prstGeom prst="ellipse">
            <a:avLst/>
          </a:prstGeom>
          <a:solidFill>
            <a:schemeClr val="tx2">
              <a:lumMod val="60000"/>
              <a:lumOff val="40000"/>
            </a:schemeClr>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p:cNvSpPr/>
          <p:nvPr/>
        </p:nvSpPr>
        <p:spPr>
          <a:xfrm>
            <a:off x="219479" y="6067010"/>
            <a:ext cx="116308" cy="94500"/>
          </a:xfrm>
          <a:prstGeom prst="ellipse">
            <a:avLst/>
          </a:prstGeom>
          <a:solidFill>
            <a:srgbClr val="FFC000"/>
          </a:solid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p:cNvSpPr/>
          <p:nvPr/>
        </p:nvSpPr>
        <p:spPr>
          <a:xfrm>
            <a:off x="219479" y="6233518"/>
            <a:ext cx="116308" cy="94500"/>
          </a:xfrm>
          <a:prstGeom prst="ellipse">
            <a:avLst/>
          </a:prstGeom>
          <a:solidFill>
            <a:schemeClr val="bg1"/>
          </a:solidFill>
          <a:ln w="19050">
            <a:solidFill>
              <a:srgbClr val="0000C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Блок-схема: процесс 21"/>
          <p:cNvSpPr/>
          <p:nvPr/>
        </p:nvSpPr>
        <p:spPr>
          <a:xfrm>
            <a:off x="5029200" y="5193863"/>
            <a:ext cx="1828339" cy="1421879"/>
          </a:xfrm>
          <a:prstGeom prst="flowChartProcess">
            <a:avLst/>
          </a:prstGeom>
          <a:solidFill>
            <a:schemeClr val="accent5">
              <a:lumMod val="20000"/>
              <a:lumOff val="80000"/>
            </a:schemeClr>
          </a:solidFill>
          <a:ln w="12700" cap="flat">
            <a:solidFill>
              <a:schemeClr val="tx2"/>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ru-RU" sz="1800" b="0" i="0" u="none" strike="noStrike" cap="none" spc="0" normalizeH="0" baseline="0" dirty="0">
              <a:ln>
                <a:noFill/>
              </a:ln>
              <a:solidFill>
                <a:srgbClr val="002569"/>
              </a:solidFill>
              <a:effectLst/>
              <a:uFillTx/>
            </a:endParaRPr>
          </a:p>
        </p:txBody>
      </p:sp>
      <p:pic>
        <p:nvPicPr>
          <p:cNvPr id="19" name="Picture 5" descr="ÐÐ°ÑÑÐ¸Ð½ÐºÐ¸ Ð¿Ð¾ Ð·Ð°Ð¿ÑÐ¾ÑÑ antarctica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5643884"/>
            <a:ext cx="884223" cy="83311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5290601" y="5257800"/>
            <a:ext cx="1338799" cy="30777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400" b="0" i="0" u="none" strike="noStrike" cap="none" spc="0" normalizeH="0" baseline="0" dirty="0" smtClean="0">
                <a:ln>
                  <a:noFill/>
                </a:ln>
                <a:solidFill>
                  <a:srgbClr val="002569"/>
                </a:solidFill>
                <a:effectLst/>
                <a:uFillTx/>
                <a:latin typeface="Arial" pitchFamily="34" charset="0"/>
                <a:cs typeface="Arial" pitchFamily="34" charset="0"/>
              </a:rPr>
              <a:t>IN PROGRESS</a:t>
            </a:r>
            <a:endParaRPr kumimoji="0" lang="ru-RU" sz="1400" b="0" i="0" u="none" strike="noStrike" cap="none" spc="0" normalizeH="0" baseline="0" dirty="0">
              <a:ln>
                <a:noFill/>
              </a:ln>
              <a:solidFill>
                <a:srgbClr val="002569"/>
              </a:solidFill>
              <a:effectLst/>
              <a:uFillTx/>
              <a:latin typeface="Arial" pitchFamily="34" charset="0"/>
              <a:cs typeface="Arial" pitchFamily="34" charset="0"/>
            </a:endParaRPr>
          </a:p>
        </p:txBody>
      </p:sp>
      <p:sp>
        <p:nvSpPr>
          <p:cNvPr id="24" name="TextBox 23"/>
          <p:cNvSpPr txBox="1"/>
          <p:nvPr/>
        </p:nvSpPr>
        <p:spPr>
          <a:xfrm>
            <a:off x="3926452" y="1524000"/>
            <a:ext cx="110274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100" b="1" i="0" u="none" strike="noStrike" cap="none" spc="0" normalizeH="0" baseline="0" dirty="0" smtClean="0">
                <a:ln>
                  <a:noFill/>
                </a:ln>
                <a:solidFill>
                  <a:srgbClr val="C00000"/>
                </a:solidFill>
                <a:effectLst/>
                <a:uFillTx/>
                <a:latin typeface="Arial" pitchFamily="34" charset="0"/>
                <a:cs typeface="Arial" pitchFamily="34" charset="0"/>
              </a:rPr>
              <a:t>Luch-5A</a:t>
            </a:r>
            <a:endParaRPr kumimoji="0" lang="ru-RU" sz="1100" b="1" i="0" u="none" strike="noStrike" cap="none" spc="0" normalizeH="0" baseline="0" dirty="0">
              <a:ln>
                <a:noFill/>
              </a:ln>
              <a:solidFill>
                <a:srgbClr val="C00000"/>
              </a:solidFill>
              <a:effectLst/>
              <a:uFillTx/>
              <a:latin typeface="Arial" pitchFamily="34" charset="0"/>
              <a:cs typeface="Arial" pitchFamily="34" charset="0"/>
            </a:endParaRPr>
          </a:p>
        </p:txBody>
      </p:sp>
      <p:sp>
        <p:nvSpPr>
          <p:cNvPr id="25" name="TextBox 24"/>
          <p:cNvSpPr txBox="1"/>
          <p:nvPr/>
        </p:nvSpPr>
        <p:spPr>
          <a:xfrm>
            <a:off x="5907652" y="2176792"/>
            <a:ext cx="1102748" cy="26160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100" b="1" i="0" u="none" strike="noStrike" cap="none" spc="0" normalizeH="0" baseline="0" dirty="0" smtClean="0">
                <a:ln>
                  <a:noFill/>
                </a:ln>
                <a:solidFill>
                  <a:srgbClr val="C00000"/>
                </a:solidFill>
                <a:effectLst/>
                <a:uFillTx/>
                <a:latin typeface="Arial" pitchFamily="34" charset="0"/>
                <a:cs typeface="Arial" pitchFamily="34" charset="0"/>
              </a:rPr>
              <a:t>Luch-5B</a:t>
            </a:r>
            <a:endParaRPr kumimoji="0" lang="ru-RU" sz="1100" b="1" i="0" u="none" strike="noStrike" cap="none" spc="0" normalizeH="0" baseline="0" dirty="0">
              <a:ln>
                <a:noFill/>
              </a:ln>
              <a:solidFill>
                <a:srgbClr val="C00000"/>
              </a:solidFill>
              <a:effectLst/>
              <a:uFillTx/>
              <a:latin typeface="Arial" pitchFamily="34" charset="0"/>
              <a:cs typeface="Arial" pitchFamily="34" charset="0"/>
            </a:endParaRP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694562"/>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Объект 3"/>
          <p:cNvSpPr>
            <a:spLocks noGrp="1"/>
          </p:cNvSpPr>
          <p:nvPr>
            <p:ph sz="quarter" idx="11"/>
          </p:nvPr>
        </p:nvSpPr>
        <p:spPr/>
        <p:txBody>
          <a:bodyPr/>
          <a:lstStyle/>
          <a:p>
            <a:r>
              <a:rPr lang="en-US" dirty="0" smtClean="0"/>
              <a:t>GEOINFORMATION SERVICES</a:t>
            </a:r>
            <a:endParaRPr lang="ru-RU" dirty="0"/>
          </a:p>
        </p:txBody>
      </p:sp>
      <p:pic>
        <p:nvPicPr>
          <p:cNvPr id="5" name="Picture 3" descr="C:\data\WGISS-38\presentation\screens2\screens2\2_2.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402467" y="1600200"/>
            <a:ext cx="4182406" cy="2578201"/>
          </a:xfrm>
          <a:prstGeom prst="rect">
            <a:avLst/>
          </a:prstGeom>
          <a:noFill/>
          <a:ln>
            <a:noFill/>
          </a:ln>
          <a:effectLst>
            <a:outerShdw blurRad="63500" sx="102000" sy="102000" algn="ctr" rotWithShape="0">
              <a:prstClr val="black">
                <a:alpha val="40000"/>
              </a:prstClr>
            </a:outerShdw>
          </a:effectLst>
        </p:spPr>
      </p:pic>
      <p:sp>
        <p:nvSpPr>
          <p:cNvPr id="6" name="Скругленный прямоугольник 5"/>
          <p:cNvSpPr/>
          <p:nvPr/>
        </p:nvSpPr>
        <p:spPr>
          <a:xfrm>
            <a:off x="2411260" y="2450209"/>
            <a:ext cx="930565" cy="691332"/>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ru-RU"/>
          </a:p>
        </p:txBody>
      </p:sp>
      <p:sp>
        <p:nvSpPr>
          <p:cNvPr id="7" name="Скругленный прямоугольник 6"/>
          <p:cNvSpPr/>
          <p:nvPr/>
        </p:nvSpPr>
        <p:spPr>
          <a:xfrm>
            <a:off x="2443092" y="3206294"/>
            <a:ext cx="898732" cy="661578"/>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ru-RU"/>
          </a:p>
        </p:txBody>
      </p:sp>
      <p:sp>
        <p:nvSpPr>
          <p:cNvPr id="8" name="Скругленный прямоугольник 7"/>
          <p:cNvSpPr/>
          <p:nvPr/>
        </p:nvSpPr>
        <p:spPr>
          <a:xfrm>
            <a:off x="3448385" y="3562859"/>
            <a:ext cx="3119693" cy="51917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77925" tIns="38963" rIns="77925" bIns="38963" rtlCol="0" anchor="ctr"/>
          <a:lstStyle/>
          <a:p>
            <a:pPr algn="ctr"/>
            <a:endParaRPr lang="ru-RU"/>
          </a:p>
        </p:txBody>
      </p:sp>
      <p:cxnSp>
        <p:nvCxnSpPr>
          <p:cNvPr id="9" name="Прямая соединительная линия 8"/>
          <p:cNvCxnSpPr>
            <a:endCxn id="13" idx="3"/>
          </p:cNvCxnSpPr>
          <p:nvPr/>
        </p:nvCxnSpPr>
        <p:spPr>
          <a:xfrm flipH="1" flipV="1">
            <a:off x="2209800" y="2538262"/>
            <a:ext cx="243630" cy="257615"/>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endCxn id="16" idx="3"/>
          </p:cNvCxnSpPr>
          <p:nvPr/>
        </p:nvCxnSpPr>
        <p:spPr>
          <a:xfrm flipH="1">
            <a:off x="2209800" y="3537082"/>
            <a:ext cx="275462" cy="136045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19" idx="1"/>
          </p:cNvCxnSpPr>
          <p:nvPr/>
        </p:nvCxnSpPr>
        <p:spPr>
          <a:xfrm flipH="1">
            <a:off x="2443092" y="4082029"/>
            <a:ext cx="1704253" cy="1175914"/>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2" name="Группа 35"/>
          <p:cNvGrpSpPr/>
          <p:nvPr/>
        </p:nvGrpSpPr>
        <p:grpSpPr>
          <a:xfrm>
            <a:off x="42169" y="1600200"/>
            <a:ext cx="2167631" cy="1876123"/>
            <a:chOff x="-2175792" y="2420888"/>
            <a:chExt cx="2175792" cy="2217421"/>
          </a:xfrm>
          <a:solidFill>
            <a:schemeClr val="accent1">
              <a:lumMod val="75000"/>
            </a:schemeClr>
          </a:solidFill>
        </p:grpSpPr>
        <p:sp>
          <p:nvSpPr>
            <p:cNvPr id="13" name="Скругленный прямоугольник 12"/>
            <p:cNvSpPr/>
            <p:nvPr/>
          </p:nvSpPr>
          <p:spPr>
            <a:xfrm>
              <a:off x="-2175792" y="2420888"/>
              <a:ext cx="2175792" cy="2217421"/>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9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ru-RU" sz="1050" dirty="0" err="1">
                  <a:latin typeface="Arial" panose="020B0604020202020204" pitchFamily="34" charset="0"/>
                  <a:cs typeface="Arial" panose="020B0604020202020204" pitchFamily="34" charset="0"/>
                </a:rPr>
                <a:t>Online</a:t>
              </a:r>
              <a:r>
                <a:rPr lang="ru-RU" sz="1050"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data request</a:t>
              </a:r>
              <a:r>
                <a:rPr lang="ru-RU" sz="1050" dirty="0">
                  <a:latin typeface="Arial" panose="020B0604020202020204" pitchFamily="34" charset="0"/>
                  <a:cs typeface="Arial" panose="020B0604020202020204" pitchFamily="34" charset="0"/>
                </a:rPr>
                <a:t> </a:t>
              </a:r>
            </a:p>
          </p:txBody>
        </p:sp>
        <p:pic>
          <p:nvPicPr>
            <p:cNvPr id="14" name="Picture 3" descr="C:\data\WGISS-38\presentation\screens2\screens2\3.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075223" y="2478069"/>
              <a:ext cx="1974654" cy="1757154"/>
            </a:xfrm>
            <a:prstGeom prst="rect">
              <a:avLst/>
            </a:prstGeom>
            <a:grpFill/>
            <a:ln>
              <a:noFill/>
            </a:ln>
            <a:effectLst/>
          </p:spPr>
        </p:pic>
      </p:grpSp>
      <p:grpSp>
        <p:nvGrpSpPr>
          <p:cNvPr id="15" name="Группа 43"/>
          <p:cNvGrpSpPr/>
          <p:nvPr/>
        </p:nvGrpSpPr>
        <p:grpSpPr>
          <a:xfrm>
            <a:off x="42168" y="3649400"/>
            <a:ext cx="2167632" cy="2496272"/>
            <a:chOff x="-2651287" y="4648479"/>
            <a:chExt cx="2175792" cy="2471538"/>
          </a:xfrm>
          <a:solidFill>
            <a:schemeClr val="accent1">
              <a:lumMod val="75000"/>
            </a:schemeClr>
          </a:solidFill>
        </p:grpSpPr>
        <p:sp>
          <p:nvSpPr>
            <p:cNvPr id="16" name="Скругленный прямоугольник 15"/>
            <p:cNvSpPr/>
            <p:nvPr/>
          </p:nvSpPr>
          <p:spPr>
            <a:xfrm>
              <a:off x="-2651287" y="4648479"/>
              <a:ext cx="2175792" cy="2471538"/>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50" dirty="0">
                  <a:latin typeface="Arial" panose="020B0604020202020204" pitchFamily="34" charset="0"/>
                  <a:cs typeface="Arial" panose="020B0604020202020204" pitchFamily="34" charset="0"/>
                </a:rPr>
                <a:t>Access to Russian and foreign remote sensing data</a:t>
              </a:r>
              <a:endParaRPr lang="ru-RU" sz="1050" dirty="0">
                <a:latin typeface="Arial" panose="020B0604020202020204" pitchFamily="34" charset="0"/>
                <a:cs typeface="Arial" panose="020B0604020202020204" pitchFamily="34" charset="0"/>
              </a:endParaRPr>
            </a:p>
          </p:txBody>
        </p:sp>
        <p:pic>
          <p:nvPicPr>
            <p:cNvPr id="17" name="Picture 1"/>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538439" y="4771046"/>
              <a:ext cx="1976111" cy="1553132"/>
            </a:xfrm>
            <a:prstGeom prst="rect">
              <a:avLst/>
            </a:prstGeom>
            <a:grpFill/>
            <a:ln w="9525">
              <a:noFill/>
              <a:miter lim="800000"/>
              <a:headEnd/>
              <a:tailEnd/>
            </a:ln>
            <a:effectLst/>
            <a:extLst/>
          </p:spPr>
        </p:pic>
      </p:grpSp>
      <p:grpSp>
        <p:nvGrpSpPr>
          <p:cNvPr id="18" name="Группа 13"/>
          <p:cNvGrpSpPr/>
          <p:nvPr/>
        </p:nvGrpSpPr>
        <p:grpSpPr>
          <a:xfrm>
            <a:off x="2443092" y="4370213"/>
            <a:ext cx="2067767" cy="1775459"/>
            <a:chOff x="2790752" y="4404829"/>
            <a:chExt cx="2052000" cy="2367279"/>
          </a:xfrm>
          <a:solidFill>
            <a:schemeClr val="accent1">
              <a:lumMod val="75000"/>
            </a:schemeClr>
          </a:solidFill>
        </p:grpSpPr>
        <p:sp>
          <p:nvSpPr>
            <p:cNvPr id="19" name="Скругленный прямоугольник 18"/>
            <p:cNvSpPr/>
            <p:nvPr/>
          </p:nvSpPr>
          <p:spPr>
            <a:xfrm>
              <a:off x="2790752" y="4404829"/>
              <a:ext cx="2052000" cy="2367279"/>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Access to remote sensing data catalog</a:t>
              </a:r>
              <a:endParaRPr lang="ru-RU"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 name="Picture 3" descr="C:\data\WGISS-38\presentation\screens2\screens2\4.pn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898443" y="4657938"/>
              <a:ext cx="1836619" cy="1523474"/>
            </a:xfrm>
            <a:prstGeom prst="rect">
              <a:avLst/>
            </a:prstGeom>
            <a:grpFill/>
            <a:ln>
              <a:noFill/>
            </a:ln>
            <a:effectLst/>
          </p:spPr>
        </p:pic>
      </p:grpSp>
      <p:grpSp>
        <p:nvGrpSpPr>
          <p:cNvPr id="21" name="Группа 63"/>
          <p:cNvGrpSpPr/>
          <p:nvPr/>
        </p:nvGrpSpPr>
        <p:grpSpPr>
          <a:xfrm>
            <a:off x="6872570" y="1600200"/>
            <a:ext cx="2126769" cy="2093787"/>
            <a:chOff x="9653744" y="445133"/>
            <a:chExt cx="2304000" cy="2507639"/>
          </a:xfrm>
          <a:solidFill>
            <a:schemeClr val="accent1">
              <a:lumMod val="75000"/>
            </a:schemeClr>
          </a:solidFill>
        </p:grpSpPr>
        <p:sp>
          <p:nvSpPr>
            <p:cNvPr id="22" name="Скругленный прямоугольник 21"/>
            <p:cNvSpPr/>
            <p:nvPr/>
          </p:nvSpPr>
          <p:spPr>
            <a:xfrm>
              <a:off x="9653744" y="445133"/>
              <a:ext cx="2304000" cy="2507639"/>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050" dirty="0">
                  <a:latin typeface="Arial" panose="020B0604020202020204" pitchFamily="34" charset="0"/>
                  <a:cs typeface="Arial" panose="020B0604020202020204" pitchFamily="34" charset="0"/>
                </a:rPr>
                <a:t>Automated data processing to pre-set levels according to user request </a:t>
              </a:r>
            </a:p>
          </p:txBody>
        </p:sp>
        <p:pic>
          <p:nvPicPr>
            <p:cNvPr id="23" name="Picture 4" descr="C:\Users\tsymbarovich_pr\Desktop\bbp_info.pn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l="8042" t="26411" r="11023"/>
            <a:stretch/>
          </p:blipFill>
          <p:spPr bwMode="auto">
            <a:xfrm>
              <a:off x="9788429" y="577756"/>
              <a:ext cx="2034630" cy="1493116"/>
            </a:xfrm>
            <a:prstGeom prst="rect">
              <a:avLst/>
            </a:prstGeom>
            <a:grpFill/>
            <a:ln>
              <a:noFill/>
            </a:ln>
            <a:effectLst>
              <a:outerShdw blurRad="63500" sx="102000" sy="102000" algn="ctr" rotWithShape="0">
                <a:prstClr val="black">
                  <a:alpha val="40000"/>
                </a:prstClr>
              </a:outerShdw>
            </a:effectLst>
            <a:extLst/>
          </p:spPr>
        </p:pic>
      </p:grpSp>
      <p:grpSp>
        <p:nvGrpSpPr>
          <p:cNvPr id="24" name="Группа 70"/>
          <p:cNvGrpSpPr/>
          <p:nvPr/>
        </p:nvGrpSpPr>
        <p:grpSpPr>
          <a:xfrm>
            <a:off x="6872570" y="3866632"/>
            <a:ext cx="2126769" cy="2279040"/>
            <a:chOff x="10137576" y="2894332"/>
            <a:chExt cx="2304000" cy="2446733"/>
          </a:xfrm>
          <a:solidFill>
            <a:schemeClr val="accent1">
              <a:lumMod val="75000"/>
            </a:schemeClr>
          </a:solidFill>
        </p:grpSpPr>
        <p:sp>
          <p:nvSpPr>
            <p:cNvPr id="25" name="Скругленный прямоугольник 24"/>
            <p:cNvSpPr/>
            <p:nvPr/>
          </p:nvSpPr>
          <p:spPr>
            <a:xfrm>
              <a:off x="10137576" y="2894332"/>
              <a:ext cx="2304000" cy="2446733"/>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Specialized maps for end-users</a:t>
              </a:r>
              <a:endParaRPr lang="ru-RU"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6" name="Группа 69"/>
            <p:cNvGrpSpPr/>
            <p:nvPr/>
          </p:nvGrpSpPr>
          <p:grpSpPr>
            <a:xfrm>
              <a:off x="10268393" y="3036208"/>
              <a:ext cx="2042365" cy="1772971"/>
              <a:chOff x="2477128" y="4742633"/>
              <a:chExt cx="2042365" cy="1772971"/>
            </a:xfrm>
            <a:grpFill/>
          </p:grpSpPr>
          <p:pic>
            <p:nvPicPr>
              <p:cNvPr id="27" name="Picture 2" descr="D:\Pictures\hyperspectral-carotenoid-reflectance-index.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477128" y="5157316"/>
                <a:ext cx="1275364" cy="1209178"/>
              </a:xfrm>
              <a:prstGeom prst="rect">
                <a:avLst/>
              </a:prstGeom>
              <a:grpFill/>
              <a:ln>
                <a:noFill/>
              </a:ln>
              <a:effectLst>
                <a:outerShdw blurRad="63500" sx="102000" sy="102000" algn="ctr" rotWithShape="0">
                  <a:prstClr val="black">
                    <a:alpha val="40000"/>
                  </a:prstClr>
                </a:outerShdw>
              </a:effectLst>
              <a:extLst/>
            </p:spPr>
          </p:pic>
          <p:pic>
            <p:nvPicPr>
              <p:cNvPr id="28" name="Рисунок 27" descr="NDVI_22072010.jpg"/>
              <p:cNvPicPr>
                <a:picLocks noChangeAspect="1"/>
              </p:cNvPicPr>
              <p:nvPr/>
            </p:nvPicPr>
            <p:blipFill>
              <a:blip r:embed="rId8" cstate="email"/>
              <a:srcRect/>
              <a:stretch>
                <a:fillRect/>
              </a:stretch>
            </p:blipFill>
            <p:spPr>
              <a:xfrm>
                <a:off x="2885910" y="4742633"/>
                <a:ext cx="1198912" cy="1209600"/>
              </a:xfrm>
              <a:prstGeom prst="rect">
                <a:avLst/>
              </a:prstGeom>
              <a:grpFill/>
              <a:ln>
                <a:noFill/>
              </a:ln>
              <a:effectLst>
                <a:outerShdw blurRad="63500" sx="102000" sy="102000" algn="ctr" rotWithShape="0">
                  <a:prstClr val="black">
                    <a:alpha val="40000"/>
                  </a:prstClr>
                </a:outerShdw>
              </a:effectLst>
              <a:scene3d>
                <a:camera prst="orthographicFront"/>
                <a:lightRig rig="threePt" dir="t"/>
              </a:scene3d>
              <a:sp3d>
                <a:bevelT w="0" h="0"/>
              </a:sp3d>
            </p:spPr>
          </p:pic>
          <p:pic>
            <p:nvPicPr>
              <p:cNvPr id="29" name="Picture 3" descr="D:\Pictures\hyperspectral-agricultural-stress-analysis.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329892" y="5306004"/>
                <a:ext cx="1189601" cy="1209600"/>
              </a:xfrm>
              <a:prstGeom prst="rect">
                <a:avLst/>
              </a:prstGeom>
              <a:grpFill/>
              <a:ln>
                <a:noFill/>
              </a:ln>
              <a:effectLst>
                <a:outerShdw blurRad="63500" sx="102000" sy="102000" algn="ctr" rotWithShape="0">
                  <a:prstClr val="black">
                    <a:alpha val="40000"/>
                  </a:prstClr>
                </a:outerShdw>
              </a:effectLst>
              <a:extLst/>
            </p:spPr>
          </p:pic>
        </p:grpSp>
      </p:grpSp>
      <p:grpSp>
        <p:nvGrpSpPr>
          <p:cNvPr id="30" name="Группа 78"/>
          <p:cNvGrpSpPr/>
          <p:nvPr/>
        </p:nvGrpSpPr>
        <p:grpSpPr>
          <a:xfrm>
            <a:off x="4724400" y="4359575"/>
            <a:ext cx="1842400" cy="1775459"/>
            <a:chOff x="10137576" y="2472198"/>
            <a:chExt cx="1728192" cy="2367279"/>
          </a:xfrm>
          <a:solidFill>
            <a:schemeClr val="accent1">
              <a:lumMod val="75000"/>
            </a:schemeClr>
          </a:solidFill>
        </p:grpSpPr>
        <p:sp>
          <p:nvSpPr>
            <p:cNvPr id="31" name="Скругленный прямоугольник 30"/>
            <p:cNvSpPr/>
            <p:nvPr/>
          </p:nvSpPr>
          <p:spPr>
            <a:xfrm>
              <a:off x="10137576" y="2472198"/>
              <a:ext cx="1728192" cy="2367279"/>
            </a:xfrm>
            <a:prstGeom prst="roundRect">
              <a:avLst>
                <a:gd name="adj" fmla="val 6426"/>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API for users</a:t>
              </a:r>
              <a:endParaRPr lang="ru-RU" sz="1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2" name="Группа 77"/>
            <p:cNvGrpSpPr/>
            <p:nvPr/>
          </p:nvGrpSpPr>
          <p:grpSpPr>
            <a:xfrm>
              <a:off x="10281592" y="2588795"/>
              <a:ext cx="1444121" cy="1542532"/>
              <a:chOff x="5645479" y="4809179"/>
              <a:chExt cx="1444121" cy="1542532"/>
            </a:xfrm>
            <a:grpFill/>
          </p:grpSpPr>
          <p:sp>
            <p:nvSpPr>
              <p:cNvPr id="33" name="TextBox 21"/>
              <p:cNvSpPr>
                <a:spLocks noChangeArrowheads="1"/>
              </p:cNvSpPr>
              <p:nvPr/>
            </p:nvSpPr>
            <p:spPr bwMode="auto">
              <a:xfrm>
                <a:off x="5645479" y="4809179"/>
                <a:ext cx="1444121" cy="1542532"/>
              </a:xfrm>
              <a:prstGeom prst="roundRect">
                <a:avLst>
                  <a:gd name="adj" fmla="val 16667"/>
                </a:avLst>
              </a:prstGeom>
              <a:grpFill/>
              <a:ln w="38100">
                <a:noFill/>
                <a:miter lim="800000"/>
                <a:headEnd/>
                <a:tailEnd/>
              </a:ln>
              <a:effectLst/>
            </p:spPr>
            <p:txBody>
              <a:bodyPr lIns="95766" tIns="47883" rIns="95766" bIns="47883"/>
              <a:lstStyle/>
              <a:p>
                <a:pPr algn="ctr">
                  <a:lnSpc>
                    <a:spcPct val="85000"/>
                  </a:lnSpc>
                </a:pPr>
                <a:endParaRPr lang="ru-RU" sz="900" dirty="0">
                  <a:solidFill>
                    <a:srgbClr val="1F4172"/>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34" name="Picture 76" descr="F:\ТАМАРА\ПРЕЗЕНТАЦИИ\для CMES\картинки\object_30.1132597465.30538.jpg"/>
              <p:cNvPicPr>
                <a:picLocks noChangeAspect="1" noChangeArrowheads="1"/>
              </p:cNvPicPr>
              <p:nvPr/>
            </p:nvPicPr>
            <p:blipFill>
              <a:blip r:embed="rId10" cstate="screen">
                <a:clrChange>
                  <a:clrFrom>
                    <a:srgbClr val="FFFFFF"/>
                  </a:clrFrom>
                  <a:clrTo>
                    <a:srgbClr val="FFFFFF">
                      <a:alpha val="0"/>
                    </a:srgbClr>
                  </a:clrTo>
                </a:clrChange>
              </a:blip>
              <a:srcRect/>
              <a:stretch>
                <a:fillRect/>
              </a:stretch>
            </p:blipFill>
            <p:spPr bwMode="auto">
              <a:xfrm>
                <a:off x="5846386" y="4857814"/>
                <a:ext cx="335385" cy="448910"/>
              </a:xfrm>
              <a:prstGeom prst="roundRect">
                <a:avLst/>
              </a:prstGeom>
              <a:grpFill/>
              <a:ln w="38100">
                <a:noFill/>
                <a:miter lim="800000"/>
                <a:headEnd/>
                <a:tailEnd/>
              </a:ln>
            </p:spPr>
          </p:pic>
          <p:pic>
            <p:nvPicPr>
              <p:cNvPr id="35" name="Picture 77" descr="F:\ТАМАРА\ПРЕЗЕНТАЦИИ\для CMES\картинки\image021.jpg"/>
              <p:cNvPicPr>
                <a:picLocks noChangeAspect="1" noChangeArrowheads="1"/>
              </p:cNvPicPr>
              <p:nvPr/>
            </p:nvPicPr>
            <p:blipFill>
              <a:blip r:embed="rId11" cstate="screen">
                <a:clrChange>
                  <a:clrFrom>
                    <a:srgbClr val="FFFFFF"/>
                  </a:clrFrom>
                  <a:clrTo>
                    <a:srgbClr val="FFFFFF">
                      <a:alpha val="0"/>
                    </a:srgbClr>
                  </a:clrTo>
                </a:clrChange>
              </a:blip>
              <a:srcRect/>
              <a:stretch>
                <a:fillRect/>
              </a:stretch>
            </p:blipFill>
            <p:spPr bwMode="auto">
              <a:xfrm>
                <a:off x="6360989" y="4878096"/>
                <a:ext cx="377740" cy="428628"/>
              </a:xfrm>
              <a:prstGeom prst="roundRect">
                <a:avLst/>
              </a:prstGeom>
              <a:grpFill/>
              <a:ln w="38100">
                <a:noFill/>
                <a:miter lim="800000"/>
                <a:headEnd/>
                <a:tailEnd/>
              </a:ln>
            </p:spPr>
          </p:pic>
          <p:pic>
            <p:nvPicPr>
              <p:cNvPr id="36" name="Рисунок 62" descr="esimo.gif"/>
              <p:cNvPicPr>
                <a:picLocks noChangeAspect="1"/>
              </p:cNvPicPr>
              <p:nvPr/>
            </p:nvPicPr>
            <p:blipFill>
              <a:blip r:embed="rId12" cstate="screen"/>
              <a:srcRect/>
              <a:stretch>
                <a:fillRect/>
              </a:stretch>
            </p:blipFill>
            <p:spPr bwMode="auto">
              <a:xfrm>
                <a:off x="5938328" y="5870662"/>
                <a:ext cx="830119" cy="348312"/>
              </a:xfrm>
              <a:prstGeom prst="rect">
                <a:avLst/>
              </a:prstGeom>
              <a:grpFill/>
              <a:ln w="9525">
                <a:noFill/>
                <a:miter lim="800000"/>
                <a:headEnd/>
                <a:tailEnd/>
              </a:ln>
            </p:spPr>
          </p:pic>
          <p:pic>
            <p:nvPicPr>
              <p:cNvPr id="37" name="Picture 20"/>
              <p:cNvPicPr>
                <a:picLocks noChangeAspect="1" noChangeArrowheads="1"/>
              </p:cNvPicPr>
              <p:nvPr/>
            </p:nvPicPr>
            <p:blipFill>
              <a:blip r:embed="rId13" cstate="screen">
                <a:clrChange>
                  <a:clrFrom>
                    <a:srgbClr val="FFFFFF"/>
                  </a:clrFrom>
                  <a:clrTo>
                    <a:srgbClr val="FFFFFF">
                      <a:alpha val="0"/>
                    </a:srgbClr>
                  </a:clrTo>
                </a:clrChange>
              </a:blip>
              <a:srcRect/>
              <a:stretch>
                <a:fillRect/>
              </a:stretch>
            </p:blipFill>
            <p:spPr bwMode="auto">
              <a:xfrm>
                <a:off x="5817607" y="5367899"/>
                <a:ext cx="1071562" cy="411163"/>
              </a:xfrm>
              <a:prstGeom prst="rect">
                <a:avLst/>
              </a:prstGeom>
              <a:grpFill/>
              <a:ln w="9525">
                <a:noFill/>
                <a:miter lim="800000"/>
                <a:headEnd/>
                <a:tailEnd/>
              </a:ln>
            </p:spPr>
          </p:pic>
        </p:grpSp>
      </p:grpSp>
      <p:pic>
        <p:nvPicPr>
          <p:cNvPr id="3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401895"/>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a:xfrm>
            <a:off x="8793051" y="6629400"/>
            <a:ext cx="304800" cy="187285"/>
          </a:xfrm>
        </p:spPr>
        <p:txBody>
          <a:bodyPr/>
          <a:lstStyle/>
          <a:p>
            <a:pPr defTabSz="914400"/>
            <a:fld id="{86CB4B4D-7CA3-9044-876B-883B54F8677D}" type="slidenum">
              <a:rPr lang="uk-UA" smtClean="0"/>
              <a:pPr defTabSz="914400"/>
              <a:t>6</a:t>
            </a:fld>
            <a:endParaRPr lang="uk-UA" dirty="0"/>
          </a:p>
        </p:txBody>
      </p:sp>
      <p:sp>
        <p:nvSpPr>
          <p:cNvPr id="4" name="Объект 3"/>
          <p:cNvSpPr>
            <a:spLocks noGrp="1"/>
          </p:cNvSpPr>
          <p:nvPr>
            <p:ph sz="quarter" idx="11"/>
          </p:nvPr>
        </p:nvSpPr>
        <p:spPr/>
        <p:txBody>
          <a:bodyPr/>
          <a:lstStyle/>
          <a:p>
            <a:r>
              <a:rPr lang="ru-RU" cap="all" dirty="0"/>
              <a:t>«</a:t>
            </a:r>
            <a:r>
              <a:rPr lang="en-US" cap="all" dirty="0"/>
              <a:t>Digital earth</a:t>
            </a:r>
            <a:r>
              <a:rPr lang="ru-RU" cap="all" dirty="0"/>
              <a:t>»</a:t>
            </a:r>
            <a:r>
              <a:rPr lang="en-US" cap="all" dirty="0"/>
              <a:t> Concept</a:t>
            </a:r>
            <a:endParaRPr lang="ru-RU" dirty="0"/>
          </a:p>
        </p:txBody>
      </p:sp>
      <p:sp>
        <p:nvSpPr>
          <p:cNvPr id="5" name="Прямоугольник 4"/>
          <p:cNvSpPr/>
          <p:nvPr/>
        </p:nvSpPr>
        <p:spPr>
          <a:xfrm>
            <a:off x="2169214" y="5791968"/>
            <a:ext cx="4896544" cy="837432"/>
          </a:xfrm>
          <a:prstGeom prst="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6" name="Шестиугольник 5"/>
          <p:cNvSpPr/>
          <p:nvPr/>
        </p:nvSpPr>
        <p:spPr>
          <a:xfrm>
            <a:off x="3320185" y="3586232"/>
            <a:ext cx="2497049" cy="1080168"/>
          </a:xfrm>
          <a:prstGeom prst="hexagon">
            <a:avLst/>
          </a:prstGeom>
        </p:spPr>
        <p:style>
          <a:lnRef idx="0">
            <a:schemeClr val="accent1"/>
          </a:lnRef>
          <a:fillRef idx="3">
            <a:schemeClr val="accent1"/>
          </a:fillRef>
          <a:effectRef idx="3">
            <a:schemeClr val="accent1"/>
          </a:effectRef>
          <a:fontRef idx="minor">
            <a:schemeClr val="lt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800100">
              <a:lnSpc>
                <a:spcPct val="90000"/>
              </a:lnSpc>
              <a:spcBef>
                <a:spcPct val="0"/>
              </a:spcBef>
              <a:spcAft>
                <a:spcPct val="35000"/>
              </a:spcAft>
            </a:pPr>
            <a:r>
              <a:rPr lang="ru-RU" sz="1400" b="1" kern="1200" dirty="0" smtClean="0">
                <a:solidFill>
                  <a:schemeClr val="bg1"/>
                </a:solidFill>
              </a:rPr>
              <a:t>«</a:t>
            </a:r>
            <a:r>
              <a:rPr lang="en-US" sz="1400" b="1" kern="1200" dirty="0" smtClean="0">
                <a:solidFill>
                  <a:schemeClr val="bg1"/>
                </a:solidFill>
              </a:rPr>
              <a:t>Cloud</a:t>
            </a:r>
            <a:r>
              <a:rPr lang="ru-RU" sz="1400" b="1" kern="1200" dirty="0" smtClean="0">
                <a:solidFill>
                  <a:schemeClr val="bg1"/>
                </a:solidFill>
              </a:rPr>
              <a:t>» </a:t>
            </a:r>
            <a:r>
              <a:rPr lang="en-US" sz="1400" b="1" kern="1200" dirty="0" smtClean="0">
                <a:solidFill>
                  <a:schemeClr val="bg1"/>
                </a:solidFill>
              </a:rPr>
              <a:t>core of a unified info space of EO data and products</a:t>
            </a:r>
          </a:p>
        </p:txBody>
      </p:sp>
      <p:sp>
        <p:nvSpPr>
          <p:cNvPr id="7" name="Скругленный прямоугольник 6"/>
          <p:cNvSpPr/>
          <p:nvPr/>
        </p:nvSpPr>
        <p:spPr>
          <a:xfrm>
            <a:off x="7064299" y="3108544"/>
            <a:ext cx="2005817" cy="413408"/>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304532" tIns="304418" rIns="304532" bIns="304418"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Bef>
                <a:spcPts val="600"/>
              </a:spcBef>
              <a:spcAft>
                <a:spcPts val="600"/>
              </a:spcAft>
            </a:pPr>
            <a:r>
              <a:rPr lang="en-US" sz="1200" b="1" kern="1200" dirty="0" smtClean="0">
                <a:solidFill>
                  <a:schemeClr val="accent1">
                    <a:lumMod val="75000"/>
                  </a:schemeClr>
                </a:solidFill>
              </a:rPr>
              <a:t>Agriculture</a:t>
            </a:r>
            <a:endParaRPr lang="ru-RU" sz="1200" i="1" kern="1200" dirty="0">
              <a:solidFill>
                <a:schemeClr val="accent1">
                  <a:lumMod val="75000"/>
                </a:schemeClr>
              </a:solidFill>
            </a:endParaRPr>
          </a:p>
        </p:txBody>
      </p:sp>
      <p:sp>
        <p:nvSpPr>
          <p:cNvPr id="8" name="Стрелка вправо 7"/>
          <p:cNvSpPr/>
          <p:nvPr/>
        </p:nvSpPr>
        <p:spPr>
          <a:xfrm>
            <a:off x="2639517" y="3933397"/>
            <a:ext cx="653522" cy="385838"/>
          </a:xfrm>
          <a:prstGeom prst="rightArrow">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ru-RU" sz="1100" kern="1200"/>
          </a:p>
        </p:txBody>
      </p:sp>
      <p:sp>
        <p:nvSpPr>
          <p:cNvPr id="9" name="Полилиния 8"/>
          <p:cNvSpPr/>
          <p:nvPr/>
        </p:nvSpPr>
        <p:spPr>
          <a:xfrm>
            <a:off x="5883884" y="3933398"/>
            <a:ext cx="617836" cy="385837"/>
          </a:xfrm>
          <a:custGeom>
            <a:avLst/>
            <a:gdLst>
              <a:gd name="connsiteX0" fmla="*/ 0 w 1000889"/>
              <a:gd name="connsiteY0" fmla="*/ 192919 h 385837"/>
              <a:gd name="connsiteX1" fmla="*/ 192919 w 1000889"/>
              <a:gd name="connsiteY1" fmla="*/ 0 h 385837"/>
              <a:gd name="connsiteX2" fmla="*/ 192919 w 1000889"/>
              <a:gd name="connsiteY2" fmla="*/ 96459 h 385837"/>
              <a:gd name="connsiteX3" fmla="*/ 807971 w 1000889"/>
              <a:gd name="connsiteY3" fmla="*/ 96459 h 385837"/>
              <a:gd name="connsiteX4" fmla="*/ 807971 w 1000889"/>
              <a:gd name="connsiteY4" fmla="*/ 0 h 385837"/>
              <a:gd name="connsiteX5" fmla="*/ 1000889 w 1000889"/>
              <a:gd name="connsiteY5" fmla="*/ 192919 h 385837"/>
              <a:gd name="connsiteX6" fmla="*/ 807971 w 1000889"/>
              <a:gd name="connsiteY6" fmla="*/ 385837 h 385837"/>
              <a:gd name="connsiteX7" fmla="*/ 807971 w 1000889"/>
              <a:gd name="connsiteY7" fmla="*/ 289378 h 385837"/>
              <a:gd name="connsiteX8" fmla="*/ 192919 w 1000889"/>
              <a:gd name="connsiteY8" fmla="*/ 289378 h 385837"/>
              <a:gd name="connsiteX9" fmla="*/ 192919 w 1000889"/>
              <a:gd name="connsiteY9" fmla="*/ 385837 h 385837"/>
              <a:gd name="connsiteX10" fmla="*/ 0 w 1000889"/>
              <a:gd name="connsiteY10" fmla="*/ 192919 h 3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889" h="385837">
                <a:moveTo>
                  <a:pt x="0" y="192919"/>
                </a:moveTo>
                <a:lnTo>
                  <a:pt x="192919" y="0"/>
                </a:lnTo>
                <a:lnTo>
                  <a:pt x="192919" y="96459"/>
                </a:lnTo>
                <a:lnTo>
                  <a:pt x="807971" y="96459"/>
                </a:lnTo>
                <a:lnTo>
                  <a:pt x="807971" y="0"/>
                </a:lnTo>
                <a:lnTo>
                  <a:pt x="1000889" y="192919"/>
                </a:lnTo>
                <a:lnTo>
                  <a:pt x="807971" y="385837"/>
                </a:lnTo>
                <a:lnTo>
                  <a:pt x="807971" y="289378"/>
                </a:lnTo>
                <a:lnTo>
                  <a:pt x="192919" y="289378"/>
                </a:lnTo>
                <a:lnTo>
                  <a:pt x="192919" y="385837"/>
                </a:lnTo>
                <a:lnTo>
                  <a:pt x="0" y="192919"/>
                </a:lnTo>
                <a:close/>
              </a:path>
            </a:pathLst>
          </a:cu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7167" rIns="115750"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ru-RU" sz="1100" kern="1200"/>
          </a:p>
        </p:txBody>
      </p:sp>
      <p:sp>
        <p:nvSpPr>
          <p:cNvPr id="10" name="Полилиния 9"/>
          <p:cNvSpPr/>
          <p:nvPr/>
        </p:nvSpPr>
        <p:spPr>
          <a:xfrm rot="16204292">
            <a:off x="4237159" y="4975192"/>
            <a:ext cx="673132" cy="240671"/>
          </a:xfrm>
          <a:custGeom>
            <a:avLst/>
            <a:gdLst>
              <a:gd name="connsiteX0" fmla="*/ 0 w 505982"/>
              <a:gd name="connsiteY0" fmla="*/ 192919 h 385837"/>
              <a:gd name="connsiteX1" fmla="*/ 192919 w 505982"/>
              <a:gd name="connsiteY1" fmla="*/ 0 h 385837"/>
              <a:gd name="connsiteX2" fmla="*/ 192919 w 505982"/>
              <a:gd name="connsiteY2" fmla="*/ 96459 h 385837"/>
              <a:gd name="connsiteX3" fmla="*/ 313064 w 505982"/>
              <a:gd name="connsiteY3" fmla="*/ 96459 h 385837"/>
              <a:gd name="connsiteX4" fmla="*/ 313064 w 505982"/>
              <a:gd name="connsiteY4" fmla="*/ 0 h 385837"/>
              <a:gd name="connsiteX5" fmla="*/ 505982 w 505982"/>
              <a:gd name="connsiteY5" fmla="*/ 192919 h 385837"/>
              <a:gd name="connsiteX6" fmla="*/ 313064 w 505982"/>
              <a:gd name="connsiteY6" fmla="*/ 385837 h 385837"/>
              <a:gd name="connsiteX7" fmla="*/ 313064 w 505982"/>
              <a:gd name="connsiteY7" fmla="*/ 289378 h 385837"/>
              <a:gd name="connsiteX8" fmla="*/ 192919 w 505982"/>
              <a:gd name="connsiteY8" fmla="*/ 289378 h 385837"/>
              <a:gd name="connsiteX9" fmla="*/ 192919 w 505982"/>
              <a:gd name="connsiteY9" fmla="*/ 385837 h 385837"/>
              <a:gd name="connsiteX10" fmla="*/ 0 w 505982"/>
              <a:gd name="connsiteY10" fmla="*/ 192919 h 38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5982" h="385837">
                <a:moveTo>
                  <a:pt x="0" y="192919"/>
                </a:moveTo>
                <a:lnTo>
                  <a:pt x="192919" y="0"/>
                </a:lnTo>
                <a:lnTo>
                  <a:pt x="192919" y="96459"/>
                </a:lnTo>
                <a:lnTo>
                  <a:pt x="313064" y="96459"/>
                </a:lnTo>
                <a:lnTo>
                  <a:pt x="313064" y="0"/>
                </a:lnTo>
                <a:lnTo>
                  <a:pt x="505982" y="192919"/>
                </a:lnTo>
                <a:lnTo>
                  <a:pt x="313064" y="385837"/>
                </a:lnTo>
                <a:lnTo>
                  <a:pt x="313064" y="289378"/>
                </a:lnTo>
                <a:lnTo>
                  <a:pt x="192919" y="289378"/>
                </a:lnTo>
                <a:lnTo>
                  <a:pt x="192919" y="385837"/>
                </a:lnTo>
                <a:lnTo>
                  <a:pt x="0" y="192919"/>
                </a:lnTo>
                <a:close/>
              </a:path>
            </a:pathLst>
          </a:custGeom>
          <a:solidFill>
            <a:schemeClr val="bg1">
              <a:lumMod val="5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 tIns="77166" rIns="115751" bIns="77167"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ru-RU" sz="1100" kern="1200"/>
          </a:p>
        </p:txBody>
      </p:sp>
      <p:sp>
        <p:nvSpPr>
          <p:cNvPr id="11" name="Стрелка вправо 10"/>
          <p:cNvSpPr/>
          <p:nvPr/>
        </p:nvSpPr>
        <p:spPr>
          <a:xfrm rot="16200000" flipV="1">
            <a:off x="4286026" y="2742896"/>
            <a:ext cx="622669" cy="287007"/>
          </a:xfrm>
          <a:prstGeom prst="rightArrow">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 tIns="77166" rIns="115751" bIns="77167"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488950">
              <a:lnSpc>
                <a:spcPct val="90000"/>
              </a:lnSpc>
              <a:spcBef>
                <a:spcPct val="0"/>
              </a:spcBef>
              <a:spcAft>
                <a:spcPct val="35000"/>
              </a:spcAft>
            </a:pPr>
            <a:endParaRPr lang="ru-RU" sz="1100" kern="1200"/>
          </a:p>
        </p:txBody>
      </p:sp>
      <p:sp>
        <p:nvSpPr>
          <p:cNvPr id="12" name="Прямоугольник 11"/>
          <p:cNvSpPr/>
          <p:nvPr/>
        </p:nvSpPr>
        <p:spPr>
          <a:xfrm>
            <a:off x="152990" y="2613215"/>
            <a:ext cx="2016224" cy="1169551"/>
          </a:xfrm>
          <a:prstGeom prst="rect">
            <a:avLst/>
          </a:prstGeom>
          <a:solidFill>
            <a:schemeClr val="accent1">
              <a:lumMod val="20000"/>
              <a:lumOff val="80000"/>
            </a:schemeClr>
          </a:solidFill>
          <a:ln w="19050">
            <a:solidFill>
              <a:srgbClr val="FF0000"/>
            </a:solidFill>
          </a:ln>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400" b="1" i="1" dirty="0" smtClean="0">
                <a:solidFill>
                  <a:schemeClr val="tx2">
                    <a:lumMod val="75000"/>
                  </a:schemeClr>
                </a:solidFill>
              </a:rPr>
              <a:t>Multilayer</a:t>
            </a:r>
            <a:r>
              <a:rPr lang="ru-RU" sz="1400" b="1" i="1" dirty="0" smtClean="0">
                <a:solidFill>
                  <a:schemeClr val="tx2">
                    <a:lumMod val="75000"/>
                  </a:schemeClr>
                </a:solidFill>
              </a:rPr>
              <a:t/>
            </a:r>
            <a:br>
              <a:rPr lang="ru-RU" sz="1400" b="1" i="1" dirty="0" smtClean="0">
                <a:solidFill>
                  <a:schemeClr val="tx2">
                    <a:lumMod val="75000"/>
                  </a:schemeClr>
                </a:solidFill>
              </a:rPr>
            </a:br>
            <a:r>
              <a:rPr lang="en-US" sz="1400" b="1" i="1" dirty="0" smtClean="0">
                <a:solidFill>
                  <a:schemeClr val="tx2">
                    <a:lumMod val="75000"/>
                  </a:schemeClr>
                </a:solidFill>
              </a:rPr>
              <a:t>basic</a:t>
            </a:r>
            <a:r>
              <a:rPr lang="ru-RU" sz="1400" b="1" i="1" dirty="0" smtClean="0">
                <a:solidFill>
                  <a:schemeClr val="tx2">
                    <a:lumMod val="75000"/>
                  </a:schemeClr>
                </a:solidFill>
              </a:rPr>
              <a:t/>
            </a:r>
            <a:br>
              <a:rPr lang="ru-RU" sz="1400" b="1" i="1" dirty="0" smtClean="0">
                <a:solidFill>
                  <a:schemeClr val="tx2">
                    <a:lumMod val="75000"/>
                  </a:schemeClr>
                </a:solidFill>
              </a:rPr>
            </a:br>
            <a:r>
              <a:rPr lang="en-US" sz="1400" b="1" i="1" dirty="0" smtClean="0">
                <a:solidFill>
                  <a:schemeClr val="tx2">
                    <a:lumMod val="75000"/>
                  </a:schemeClr>
                </a:solidFill>
              </a:rPr>
              <a:t>complete</a:t>
            </a:r>
            <a:r>
              <a:rPr lang="ru-RU" sz="1400" b="1" i="1" dirty="0" smtClean="0">
                <a:solidFill>
                  <a:schemeClr val="tx2">
                    <a:lumMod val="75000"/>
                  </a:schemeClr>
                </a:solidFill>
              </a:rPr>
              <a:t> </a:t>
            </a:r>
            <a:br>
              <a:rPr lang="ru-RU" sz="1400" b="1" i="1" dirty="0" smtClean="0">
                <a:solidFill>
                  <a:schemeClr val="tx2">
                    <a:lumMod val="75000"/>
                  </a:schemeClr>
                </a:solidFill>
              </a:rPr>
            </a:br>
            <a:r>
              <a:rPr lang="en-US" sz="1400" b="1" i="1" dirty="0" smtClean="0">
                <a:solidFill>
                  <a:schemeClr val="tx2">
                    <a:lumMod val="75000"/>
                  </a:schemeClr>
                </a:solidFill>
              </a:rPr>
              <a:t>coverage</a:t>
            </a:r>
            <a:r>
              <a:rPr lang="ru-RU" sz="1400" b="1" i="1" dirty="0" smtClean="0">
                <a:solidFill>
                  <a:schemeClr val="tx2">
                    <a:lumMod val="75000"/>
                  </a:schemeClr>
                </a:solidFill>
              </a:rPr>
              <a:t> </a:t>
            </a:r>
            <a:br>
              <a:rPr lang="ru-RU" sz="1400" b="1" i="1" dirty="0" smtClean="0">
                <a:solidFill>
                  <a:schemeClr val="tx2">
                    <a:lumMod val="75000"/>
                  </a:schemeClr>
                </a:solidFill>
              </a:rPr>
            </a:br>
            <a:r>
              <a:rPr lang="en-US" sz="1400" b="1" i="1" dirty="0" smtClean="0">
                <a:solidFill>
                  <a:schemeClr val="tx2">
                    <a:lumMod val="75000"/>
                  </a:schemeClr>
                </a:solidFill>
              </a:rPr>
              <a:t>with EO data</a:t>
            </a:r>
            <a:endParaRPr lang="ru-RU" sz="1400" b="1" i="1" dirty="0">
              <a:solidFill>
                <a:schemeClr val="tx2">
                  <a:lumMod val="75000"/>
                </a:schemeClr>
              </a:solidFill>
            </a:endParaRPr>
          </a:p>
        </p:txBody>
      </p:sp>
      <p:sp>
        <p:nvSpPr>
          <p:cNvPr id="13" name="Левая фигурная скобка 12"/>
          <p:cNvSpPr/>
          <p:nvPr/>
        </p:nvSpPr>
        <p:spPr>
          <a:xfrm>
            <a:off x="6566102" y="2631344"/>
            <a:ext cx="288032" cy="2989944"/>
          </a:xfrm>
          <a:prstGeom prst="leftBrace">
            <a:avLst>
              <a:gd name="adj1" fmla="val 67593"/>
              <a:gd name="adj2" fmla="val 49327"/>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7167" rIns="115750"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schemeClr val="lt1"/>
              </a:solidFill>
            </a:endParaRPr>
          </a:p>
        </p:txBody>
      </p:sp>
      <p:sp>
        <p:nvSpPr>
          <p:cNvPr id="14" name="Скругленный прямоугольник 13"/>
          <p:cNvSpPr/>
          <p:nvPr/>
        </p:nvSpPr>
        <p:spPr>
          <a:xfrm>
            <a:off x="7064299" y="3608354"/>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Aft>
                <a:spcPts val="300"/>
              </a:spcAft>
            </a:pPr>
            <a:r>
              <a:rPr lang="en-US" sz="1200" b="1" dirty="0" smtClean="0">
                <a:solidFill>
                  <a:schemeClr val="accent1">
                    <a:lumMod val="75000"/>
                  </a:schemeClr>
                </a:solidFill>
              </a:rPr>
              <a:t>Forestry</a:t>
            </a:r>
            <a:endParaRPr lang="ru-RU" sz="1100" i="1" dirty="0">
              <a:solidFill>
                <a:schemeClr val="accent1">
                  <a:lumMod val="75000"/>
                </a:schemeClr>
              </a:solidFill>
            </a:endParaRPr>
          </a:p>
        </p:txBody>
      </p:sp>
      <p:sp>
        <p:nvSpPr>
          <p:cNvPr id="15" name="Шестиугольник 14"/>
          <p:cNvSpPr/>
          <p:nvPr/>
        </p:nvSpPr>
        <p:spPr>
          <a:xfrm>
            <a:off x="2191639" y="5877954"/>
            <a:ext cx="1345727"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800100">
              <a:lnSpc>
                <a:spcPct val="90000"/>
              </a:lnSpc>
              <a:spcBef>
                <a:spcPct val="0"/>
              </a:spcBef>
              <a:spcAft>
                <a:spcPct val="35000"/>
              </a:spcAft>
            </a:pPr>
            <a:r>
              <a:rPr lang="en-US" sz="1400" i="1" dirty="0" smtClean="0">
                <a:solidFill>
                  <a:schemeClr val="tx2"/>
                </a:solidFill>
              </a:rPr>
              <a:t>Data Processing Center</a:t>
            </a:r>
            <a:endParaRPr lang="ru-RU" sz="1400" i="1" kern="1200" dirty="0">
              <a:solidFill>
                <a:schemeClr val="tx2"/>
              </a:solidFill>
            </a:endParaRPr>
          </a:p>
        </p:txBody>
      </p:sp>
      <p:sp>
        <p:nvSpPr>
          <p:cNvPr id="16" name="Шестиугольник 15"/>
          <p:cNvSpPr/>
          <p:nvPr/>
        </p:nvSpPr>
        <p:spPr>
          <a:xfrm>
            <a:off x="3537366" y="5877954"/>
            <a:ext cx="1800200"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0" tIns="96746" rIns="0"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800100">
              <a:lnSpc>
                <a:spcPct val="90000"/>
              </a:lnSpc>
              <a:spcBef>
                <a:spcPct val="0"/>
              </a:spcBef>
              <a:spcAft>
                <a:spcPct val="35000"/>
              </a:spcAft>
            </a:pPr>
            <a:r>
              <a:rPr lang="en-US" sz="1200" i="1" kern="1200" dirty="0" smtClean="0">
                <a:solidFill>
                  <a:schemeClr val="tx2"/>
                </a:solidFill>
              </a:rPr>
              <a:t>Basic </a:t>
            </a:r>
            <a:r>
              <a:rPr lang="en-US" sz="1200" i="1" kern="1200" dirty="0" err="1" smtClean="0">
                <a:solidFill>
                  <a:schemeClr val="tx2"/>
                </a:solidFill>
              </a:rPr>
              <a:t>Geoinformation</a:t>
            </a:r>
            <a:r>
              <a:rPr lang="en-US" sz="1200" i="1" kern="1200" dirty="0" smtClean="0">
                <a:solidFill>
                  <a:schemeClr val="tx2"/>
                </a:solidFill>
              </a:rPr>
              <a:t> Platform</a:t>
            </a:r>
            <a:endParaRPr lang="ru-RU" sz="1200" i="1" kern="1200" dirty="0">
              <a:solidFill>
                <a:schemeClr val="tx2"/>
              </a:solidFill>
            </a:endParaRPr>
          </a:p>
        </p:txBody>
      </p:sp>
      <p:sp>
        <p:nvSpPr>
          <p:cNvPr id="17" name="Шестиугольник 16"/>
          <p:cNvSpPr/>
          <p:nvPr/>
        </p:nvSpPr>
        <p:spPr>
          <a:xfrm>
            <a:off x="5404894" y="5877954"/>
            <a:ext cx="1588672"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800100">
              <a:lnSpc>
                <a:spcPct val="90000"/>
              </a:lnSpc>
              <a:spcBef>
                <a:spcPct val="0"/>
              </a:spcBef>
              <a:spcAft>
                <a:spcPct val="35000"/>
              </a:spcAft>
            </a:pPr>
            <a:r>
              <a:rPr lang="en-US" sz="1200" i="1" dirty="0" smtClean="0">
                <a:solidFill>
                  <a:schemeClr val="tx2"/>
                </a:solidFill>
              </a:rPr>
              <a:t>Billing system</a:t>
            </a:r>
            <a:endParaRPr lang="ru-RU" sz="1200" i="1" kern="1200" dirty="0">
              <a:solidFill>
                <a:schemeClr val="tx2"/>
              </a:solidFill>
            </a:endParaRPr>
          </a:p>
        </p:txBody>
      </p:sp>
      <p:pic>
        <p:nvPicPr>
          <p:cNvPr id="18" name="Picture 14" descr="F:\ОБУЧЕНИЕ\Школа по спутниковой навигации\2016\3911770_большой-данные-технологий-иконка-бизнеса.jpg"/>
          <p:cNvPicPr>
            <a:picLocks noChangeAspect="1" noChangeArrowheads="1"/>
          </p:cNvPicPr>
          <p:nvPr/>
        </p:nvPicPr>
        <p:blipFill rotWithShape="1">
          <a:blip r:embed="rId2" cstate="email">
            <a:duotone>
              <a:schemeClr val="accent1">
                <a:shade val="45000"/>
                <a:satMod val="135000"/>
              </a:schemeClr>
              <a:prstClr val="white"/>
            </a:duotone>
            <a:extLst>
              <a:ext uri="{BEBA8EAE-BF5A-486C-A8C5-ECC9F3942E4B}">
                <a14:imgProps xmlns:a14="http://schemas.microsoft.com/office/drawing/2010/main">
                  <a14:imgLayer r:embed="rId3">
                    <a14:imgEffect>
                      <a14:backgroundRemoval t="10236" b="89764" l="9924" r="89313">
                        <a14:foregroundMark x1="11450" y1="75591" x2="16794" y2="75591"/>
                        <a14:foregroundMark x1="47328" y1="79528" x2="47328" y2="79528"/>
                        <a14:foregroundMark x1="58015" y1="63780" x2="58015" y2="63780"/>
                        <a14:foregroundMark x1="87023" y1="77953" x2="87023" y2="77953"/>
                      </a14:backgroundRemoval>
                    </a14:imgEffect>
                    <a14:imgEffect>
                      <a14:colorTemperature colorTemp="6100"/>
                    </a14:imgEffect>
                  </a14:imgLayer>
                </a14:imgProps>
              </a:ext>
              <a:ext uri="{28A0092B-C50C-407E-A947-70E740481C1C}">
                <a14:useLocalDpi xmlns:a14="http://schemas.microsoft.com/office/drawing/2010/main"/>
              </a:ext>
            </a:extLst>
          </a:blip>
          <a:srcRect/>
          <a:stretch/>
        </p:blipFill>
        <p:spPr bwMode="auto">
          <a:xfrm>
            <a:off x="7752284" y="2445397"/>
            <a:ext cx="629845" cy="666278"/>
          </a:xfrm>
          <a:prstGeom prst="rect">
            <a:avLst/>
          </a:prstGeom>
          <a:noFill/>
          <a:effectLst>
            <a:outerShdw blurRad="50800" dist="50800" dir="5400000" algn="ctr" rotWithShape="0">
              <a:schemeClr val="bg1">
                <a:lumMod val="50000"/>
              </a:schemeClr>
            </a:outerShdw>
          </a:effectLst>
          <a:extLst>
            <a:ext uri="{909E8E84-426E-40DD-AFC4-6F175D3DCCD1}">
              <a14:hiddenFill xmlns:a14="http://schemas.microsoft.com/office/drawing/2010/main">
                <a:solidFill>
                  <a:srgbClr val="FFFFFF"/>
                </a:solidFill>
              </a14:hiddenFill>
            </a:ext>
          </a:extLst>
        </p:spPr>
      </p:pic>
      <p:pic>
        <p:nvPicPr>
          <p:cNvPr id="19" name="Picture 2" descr="F:\ОБУЧЕНИЕ\Школа по спутниковой навигации\2016\server-database-icon-white-background-32757255.jpg"/>
          <p:cNvPicPr>
            <a:picLocks noChangeAspect="1" noChangeArrowheads="1"/>
          </p:cNvPicPr>
          <p:nvPr/>
        </p:nvPicPr>
        <p:blipFill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backgroundRemoval t="704" b="97183" l="0" r="98742"/>
                    </a14:imgEffect>
                  </a14:imgLayer>
                </a14:imgProps>
              </a:ext>
              <a:ext uri="{28A0092B-C50C-407E-A947-70E740481C1C}">
                <a14:useLocalDpi xmlns:a14="http://schemas.microsoft.com/office/drawing/2010/main"/>
              </a:ext>
            </a:extLst>
          </a:blip>
          <a:srcRect/>
          <a:stretch/>
        </p:blipFill>
        <p:spPr bwMode="auto">
          <a:xfrm>
            <a:off x="232115" y="2854628"/>
            <a:ext cx="816252" cy="731604"/>
          </a:xfrm>
          <a:prstGeom prst="rect">
            <a:avLst/>
          </a:prstGeom>
          <a:noFill/>
          <a:extLst>
            <a:ext uri="{909E8E84-426E-40DD-AFC4-6F175D3DCCD1}">
              <a14:hiddenFill xmlns:a14="http://schemas.microsoft.com/office/drawing/2010/main">
                <a:solidFill>
                  <a:srgbClr val="FFFFFF"/>
                </a:solidFill>
              </a14:hiddenFill>
            </a:ext>
          </a:extLst>
        </p:spPr>
      </p:pic>
      <p:sp>
        <p:nvSpPr>
          <p:cNvPr id="20" name="Левая фигурная скобка 19"/>
          <p:cNvSpPr/>
          <p:nvPr/>
        </p:nvSpPr>
        <p:spPr>
          <a:xfrm flipH="1">
            <a:off x="2241222" y="2631344"/>
            <a:ext cx="288032" cy="2989944"/>
          </a:xfrm>
          <a:prstGeom prst="leftBrace">
            <a:avLst>
              <a:gd name="adj1" fmla="val 67593"/>
              <a:gd name="adj2" fmla="val 49327"/>
            </a:avLst>
          </a:prstGeom>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0" tIns="77167" rIns="115750"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schemeClr val="lt1"/>
              </a:solidFill>
            </a:endParaRPr>
          </a:p>
        </p:txBody>
      </p:sp>
      <p:sp>
        <p:nvSpPr>
          <p:cNvPr id="21" name="Прямоугольник 20"/>
          <p:cNvSpPr/>
          <p:nvPr/>
        </p:nvSpPr>
        <p:spPr>
          <a:xfrm>
            <a:off x="134844" y="4176689"/>
            <a:ext cx="2016224" cy="307777"/>
          </a:xfrm>
          <a:prstGeom prst="rect">
            <a:avLst/>
          </a:prstGeom>
          <a:solidFill>
            <a:srgbClr val="F0F5FA"/>
          </a:solidFill>
          <a:ln>
            <a:solidFill>
              <a:schemeClr val="accent1">
                <a:lumMod val="60000"/>
                <a:lumOff val="40000"/>
              </a:schemeClr>
            </a:solidFill>
          </a:ln>
        </p:spPr>
        <p:txBody>
          <a:bodyPr wrap="square"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400" b="1" i="1" dirty="0" smtClean="0">
                <a:solidFill>
                  <a:schemeClr val="tx2">
                    <a:lumMod val="75000"/>
                  </a:schemeClr>
                </a:solidFill>
              </a:rPr>
              <a:t>Spatial data</a:t>
            </a:r>
            <a:endParaRPr lang="ru-RU" sz="1400" b="1" i="1" dirty="0">
              <a:solidFill>
                <a:schemeClr val="tx2">
                  <a:lumMod val="75000"/>
                </a:schemeClr>
              </a:solidFill>
            </a:endParaRPr>
          </a:p>
        </p:txBody>
      </p:sp>
      <p:sp>
        <p:nvSpPr>
          <p:cNvPr id="22" name="Прямоугольник 21"/>
          <p:cNvSpPr/>
          <p:nvPr/>
        </p:nvSpPr>
        <p:spPr>
          <a:xfrm>
            <a:off x="152990" y="5067918"/>
            <a:ext cx="2016224" cy="307777"/>
          </a:xfrm>
          <a:prstGeom prst="rect">
            <a:avLst/>
          </a:prstGeom>
          <a:solidFill>
            <a:srgbClr val="F0F5FA"/>
          </a:solidFill>
          <a:ln>
            <a:solidFill>
              <a:schemeClr val="accent1">
                <a:lumMod val="60000"/>
                <a:lumOff val="40000"/>
              </a:schemeClr>
            </a:solidFill>
          </a:ln>
        </p:spPr>
        <p:txBody>
          <a:bodyPr wrap="square" anchor="ct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r>
              <a:rPr lang="en-US" sz="1400" b="1" i="1" dirty="0" smtClean="0">
                <a:solidFill>
                  <a:schemeClr val="tx2">
                    <a:lumMod val="75000"/>
                  </a:schemeClr>
                </a:solidFill>
              </a:rPr>
              <a:t>User data</a:t>
            </a:r>
            <a:endParaRPr lang="ru-RU" sz="1400" b="1" i="1" dirty="0">
              <a:solidFill>
                <a:schemeClr val="tx2">
                  <a:lumMod val="75000"/>
                </a:schemeClr>
              </a:solidFill>
            </a:endParaRPr>
          </a:p>
        </p:txBody>
      </p:sp>
      <p:pic>
        <p:nvPicPr>
          <p:cNvPr id="23" name="Picture 1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245390" y="5032918"/>
            <a:ext cx="444203" cy="48122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4" name="Picture 2" descr="F:\Цифровая Земля\depositphotos_53523679-stock-illustration-29-map-and-geo-location.jpg"/>
          <p:cNvPicPr>
            <a:picLocks noChangeAspect="1" noChangeArrowheads="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bwMode="auto">
          <a:xfrm>
            <a:off x="220860" y="4330578"/>
            <a:ext cx="340487" cy="335822"/>
          </a:xfrm>
          <a:prstGeom prst="rect">
            <a:avLst/>
          </a:prstGeom>
          <a:noFill/>
          <a:extLst>
            <a:ext uri="{909E8E84-426E-40DD-AFC4-6F175D3DCCD1}">
              <a14:hiddenFill xmlns:a14="http://schemas.microsoft.com/office/drawing/2010/main">
                <a:solidFill>
                  <a:srgbClr val="FFFFFF"/>
                </a:solidFill>
              </a14:hiddenFill>
            </a:ext>
          </a:extLst>
        </p:spPr>
      </p:pic>
      <p:sp>
        <p:nvSpPr>
          <p:cNvPr id="25" name="Скругленный прямоугольник 24"/>
          <p:cNvSpPr/>
          <p:nvPr/>
        </p:nvSpPr>
        <p:spPr>
          <a:xfrm>
            <a:off x="7064299" y="4115186"/>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Aft>
                <a:spcPts val="300"/>
              </a:spcAft>
            </a:pPr>
            <a:r>
              <a:rPr lang="en-US" sz="1200" b="1" dirty="0" smtClean="0">
                <a:solidFill>
                  <a:schemeClr val="accent1">
                    <a:lumMod val="75000"/>
                  </a:schemeClr>
                </a:solidFill>
              </a:rPr>
              <a:t>Infrastructure</a:t>
            </a:r>
            <a:endParaRPr lang="ru-RU" sz="1100" i="1" dirty="0">
              <a:solidFill>
                <a:schemeClr val="accent1">
                  <a:lumMod val="75000"/>
                </a:schemeClr>
              </a:solidFill>
            </a:endParaRPr>
          </a:p>
        </p:txBody>
      </p:sp>
      <p:sp>
        <p:nvSpPr>
          <p:cNvPr id="26" name="Скругленный прямоугольник 25"/>
          <p:cNvSpPr/>
          <p:nvPr/>
        </p:nvSpPr>
        <p:spPr>
          <a:xfrm>
            <a:off x="7064299" y="4622018"/>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Aft>
                <a:spcPts val="300"/>
              </a:spcAft>
            </a:pPr>
            <a:r>
              <a:rPr lang="en-US" sz="1200" b="1" dirty="0" smtClean="0">
                <a:solidFill>
                  <a:schemeClr val="accent1">
                    <a:lumMod val="75000"/>
                  </a:schemeClr>
                </a:solidFill>
              </a:rPr>
              <a:t>Mineral resources</a:t>
            </a:r>
            <a:endParaRPr lang="ru-RU" sz="1100" i="1" dirty="0">
              <a:solidFill>
                <a:schemeClr val="accent1">
                  <a:lumMod val="75000"/>
                </a:schemeClr>
              </a:solidFill>
            </a:endParaRPr>
          </a:p>
        </p:txBody>
      </p:sp>
      <p:sp>
        <p:nvSpPr>
          <p:cNvPr id="27" name="Скругленный прямоугольник 26"/>
          <p:cNvSpPr/>
          <p:nvPr/>
        </p:nvSpPr>
        <p:spPr>
          <a:xfrm>
            <a:off x="7064299" y="5128850"/>
            <a:ext cx="2005817" cy="420430"/>
          </a:xfrm>
          <a:prstGeom prst="roundRect">
            <a:avLst/>
          </a:prstGeom>
          <a:solidFill>
            <a:schemeClr val="accent1">
              <a:lumMod val="40000"/>
              <a:lumOff val="60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44000" tIns="144000" rIns="144000" bIns="144000"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defTabSz="711200">
              <a:lnSpc>
                <a:spcPct val="90000"/>
              </a:lnSpc>
              <a:spcAft>
                <a:spcPts val="300"/>
              </a:spcAft>
            </a:pPr>
            <a:r>
              <a:rPr lang="en-US" sz="1200" b="1" dirty="0" smtClean="0">
                <a:solidFill>
                  <a:schemeClr val="accent1">
                    <a:lumMod val="75000"/>
                  </a:schemeClr>
                </a:solidFill>
              </a:rPr>
              <a:t>Ecology</a:t>
            </a:r>
            <a:endParaRPr lang="ru-RU" sz="1100" i="1" dirty="0">
              <a:solidFill>
                <a:schemeClr val="accent1">
                  <a:lumMod val="75000"/>
                </a:schemeClr>
              </a:solidFill>
            </a:endParaRPr>
          </a:p>
        </p:txBody>
      </p:sp>
      <p:sp>
        <p:nvSpPr>
          <p:cNvPr id="28" name="Прямоугольник 27"/>
          <p:cNvSpPr/>
          <p:nvPr/>
        </p:nvSpPr>
        <p:spPr>
          <a:xfrm>
            <a:off x="7064299" y="2000985"/>
            <a:ext cx="1989249"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800100">
              <a:lnSpc>
                <a:spcPct val="90000"/>
              </a:lnSpc>
              <a:spcBef>
                <a:spcPct val="0"/>
              </a:spcBef>
            </a:pPr>
            <a:r>
              <a:rPr lang="en-US" sz="1600" b="1" i="1" dirty="0" smtClean="0">
                <a:solidFill>
                  <a:schemeClr val="tx2">
                    <a:lumMod val="75000"/>
                  </a:schemeClr>
                </a:solidFill>
              </a:rPr>
              <a:t>THEMATIC SERVICES</a:t>
            </a:r>
            <a:endParaRPr lang="ru-RU" sz="1400" b="1" i="1" dirty="0">
              <a:solidFill>
                <a:schemeClr val="tx2">
                  <a:lumMod val="75000"/>
                </a:schemeClr>
              </a:solidFill>
            </a:endParaRPr>
          </a:p>
        </p:txBody>
      </p:sp>
      <p:sp>
        <p:nvSpPr>
          <p:cNvPr id="29" name="Прямоугольник 28"/>
          <p:cNvSpPr/>
          <p:nvPr/>
        </p:nvSpPr>
        <p:spPr>
          <a:xfrm>
            <a:off x="2639517" y="5482639"/>
            <a:ext cx="3702549"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800100">
              <a:lnSpc>
                <a:spcPct val="90000"/>
              </a:lnSpc>
              <a:spcBef>
                <a:spcPct val="0"/>
              </a:spcBef>
            </a:pPr>
            <a:r>
              <a:rPr lang="en-US" sz="1600" b="1" i="1" dirty="0" smtClean="0">
                <a:solidFill>
                  <a:schemeClr val="tx2">
                    <a:lumMod val="75000"/>
                  </a:schemeClr>
                </a:solidFill>
              </a:rPr>
              <a:t>TECHNICAL SUPPORT</a:t>
            </a:r>
            <a:r>
              <a:rPr lang="ru-RU" sz="1600" b="1" i="1" dirty="0" smtClean="0">
                <a:solidFill>
                  <a:schemeClr val="tx2">
                    <a:lumMod val="75000"/>
                  </a:schemeClr>
                </a:solidFill>
              </a:rPr>
              <a:t> </a:t>
            </a:r>
            <a:endParaRPr lang="ru-RU" sz="1400" b="1" i="1" dirty="0">
              <a:solidFill>
                <a:schemeClr val="tx2">
                  <a:lumMod val="75000"/>
                </a:schemeClr>
              </a:solidFill>
            </a:endParaRPr>
          </a:p>
        </p:txBody>
      </p:sp>
      <p:sp>
        <p:nvSpPr>
          <p:cNvPr id="30" name="Прямоугольник 29"/>
          <p:cNvSpPr/>
          <p:nvPr/>
        </p:nvSpPr>
        <p:spPr>
          <a:xfrm>
            <a:off x="152991" y="2000986"/>
            <a:ext cx="2038648"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800100">
              <a:lnSpc>
                <a:spcPct val="90000"/>
              </a:lnSpc>
              <a:spcBef>
                <a:spcPct val="0"/>
              </a:spcBef>
            </a:pPr>
            <a:r>
              <a:rPr lang="en-US" sz="1600" b="1" i="1" dirty="0" smtClean="0">
                <a:solidFill>
                  <a:schemeClr val="tx2">
                    <a:lumMod val="75000"/>
                  </a:schemeClr>
                </a:solidFill>
              </a:rPr>
              <a:t>INFO BASIS</a:t>
            </a:r>
            <a:endParaRPr lang="ru-RU" sz="1400" b="1" i="1" dirty="0">
              <a:solidFill>
                <a:schemeClr val="tx2">
                  <a:lumMod val="75000"/>
                </a:schemeClr>
              </a:solidFill>
            </a:endParaRPr>
          </a:p>
        </p:txBody>
      </p:sp>
      <p:sp>
        <p:nvSpPr>
          <p:cNvPr id="31" name="Прямоугольник 30"/>
          <p:cNvSpPr/>
          <p:nvPr/>
        </p:nvSpPr>
        <p:spPr>
          <a:xfrm>
            <a:off x="2698783" y="1309772"/>
            <a:ext cx="3702549" cy="313932"/>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800100">
              <a:lnSpc>
                <a:spcPct val="90000"/>
              </a:lnSpc>
              <a:spcBef>
                <a:spcPct val="0"/>
              </a:spcBef>
            </a:pPr>
            <a:r>
              <a:rPr lang="en-US" sz="1600" b="1" i="1" dirty="0" smtClean="0">
                <a:solidFill>
                  <a:schemeClr val="tx2">
                    <a:lumMod val="75000"/>
                  </a:schemeClr>
                </a:solidFill>
              </a:rPr>
              <a:t>TECHNICAL IMPLEMENTATION</a:t>
            </a:r>
            <a:endParaRPr lang="ru-RU" sz="1400" b="1" i="1" dirty="0">
              <a:solidFill>
                <a:schemeClr val="tx2">
                  <a:lumMod val="75000"/>
                </a:schemeClr>
              </a:solidFill>
            </a:endParaRPr>
          </a:p>
        </p:txBody>
      </p:sp>
      <p:sp>
        <p:nvSpPr>
          <p:cNvPr id="32" name="Прямоугольник 31"/>
          <p:cNvSpPr/>
          <p:nvPr/>
        </p:nvSpPr>
        <p:spPr>
          <a:xfrm>
            <a:off x="2182228" y="1648957"/>
            <a:ext cx="4811338" cy="837432"/>
          </a:xfrm>
          <a:prstGeom prst="rect">
            <a:avLst/>
          </a:prstGeom>
          <a:noFill/>
          <a:ln>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ru-RU"/>
          </a:p>
        </p:txBody>
      </p:sp>
      <p:sp>
        <p:nvSpPr>
          <p:cNvPr id="33" name="Шестиугольник 32"/>
          <p:cNvSpPr/>
          <p:nvPr/>
        </p:nvSpPr>
        <p:spPr>
          <a:xfrm>
            <a:off x="2337035" y="1734943"/>
            <a:ext cx="1416355"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0" tIns="96746" rIns="0"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800100">
              <a:lnSpc>
                <a:spcPct val="90000"/>
              </a:lnSpc>
              <a:spcBef>
                <a:spcPct val="0"/>
              </a:spcBef>
              <a:spcAft>
                <a:spcPct val="35000"/>
              </a:spcAft>
            </a:pPr>
            <a:r>
              <a:rPr lang="en-US" sz="1200" i="1" dirty="0" smtClean="0">
                <a:solidFill>
                  <a:schemeClr val="tx2"/>
                </a:solidFill>
              </a:rPr>
              <a:t>Web-service of online access</a:t>
            </a:r>
            <a:endParaRPr lang="ru-RU" sz="1200" i="1" kern="1200" dirty="0">
              <a:solidFill>
                <a:schemeClr val="tx2"/>
              </a:solidFill>
            </a:endParaRPr>
          </a:p>
        </p:txBody>
      </p:sp>
      <p:sp>
        <p:nvSpPr>
          <p:cNvPr id="34" name="Шестиугольник 33"/>
          <p:cNvSpPr/>
          <p:nvPr/>
        </p:nvSpPr>
        <p:spPr>
          <a:xfrm>
            <a:off x="3762237" y="1734943"/>
            <a:ext cx="1736526"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0" tIns="96746" rIns="0"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800100">
              <a:lnSpc>
                <a:spcPct val="90000"/>
              </a:lnSpc>
              <a:spcBef>
                <a:spcPct val="0"/>
              </a:spcBef>
              <a:spcAft>
                <a:spcPct val="35000"/>
              </a:spcAft>
            </a:pPr>
            <a:r>
              <a:rPr lang="en-US" sz="1200" i="1" kern="1200" dirty="0" smtClean="0">
                <a:solidFill>
                  <a:schemeClr val="tx2"/>
                </a:solidFill>
              </a:rPr>
              <a:t>Integration into systems and services of users</a:t>
            </a:r>
            <a:endParaRPr lang="ru-RU" sz="1200" i="1" kern="1200" dirty="0">
              <a:solidFill>
                <a:schemeClr val="tx2"/>
              </a:solidFill>
            </a:endParaRPr>
          </a:p>
        </p:txBody>
      </p:sp>
      <p:sp>
        <p:nvSpPr>
          <p:cNvPr id="35" name="Шестиугольник 34"/>
          <p:cNvSpPr/>
          <p:nvPr/>
        </p:nvSpPr>
        <p:spPr>
          <a:xfrm>
            <a:off x="5481582" y="1734943"/>
            <a:ext cx="1380982" cy="665460"/>
          </a:xfrm>
          <a:prstGeom prst="hexagon">
            <a:avLst/>
          </a:prstGeom>
        </p:spPr>
        <p:style>
          <a:lnRef idx="1">
            <a:schemeClr val="dk1"/>
          </a:lnRef>
          <a:fillRef idx="2">
            <a:schemeClr val="dk1"/>
          </a:fillRef>
          <a:effectRef idx="1">
            <a:schemeClr val="dk1"/>
          </a:effectRef>
          <a:fontRef idx="minor">
            <a:schemeClr val="dk1"/>
          </a:fontRef>
        </p:style>
        <p:txBody>
          <a:bodyPr spcFirstLastPara="0" vert="horz" wrap="square" lIns="96746" tIns="96746" rIns="96746" bIns="96746" numCol="1" spcCol="1270" anchor="ctr" anchorCtr="0">
            <a:noAutofit/>
          </a:bodyPr>
          <a:lstStyle>
            <a:defPPr>
              <a:defRPr lang="ru-RU"/>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defTabSz="800100">
              <a:lnSpc>
                <a:spcPct val="90000"/>
              </a:lnSpc>
              <a:spcBef>
                <a:spcPct val="0"/>
              </a:spcBef>
              <a:spcAft>
                <a:spcPct val="35000"/>
              </a:spcAft>
            </a:pPr>
            <a:r>
              <a:rPr lang="en-US" sz="1200" i="1" dirty="0" smtClean="0">
                <a:solidFill>
                  <a:schemeClr val="tx2"/>
                </a:solidFill>
              </a:rPr>
              <a:t>Mobile apps</a:t>
            </a:r>
            <a:endParaRPr lang="ru-RU" sz="1200" i="1" kern="1200" dirty="0">
              <a:solidFill>
                <a:schemeClr val="tx2"/>
              </a:solidFill>
            </a:endParaRPr>
          </a:p>
        </p:txBody>
      </p:sp>
    </p:spTree>
    <p:extLst>
      <p:ext uri="{BB962C8B-B14F-4D97-AF65-F5344CB8AC3E}">
        <p14:creationId xmlns:p14="http://schemas.microsoft.com/office/powerpoint/2010/main" val="3650090448"/>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4" name="Объект 3"/>
          <p:cNvSpPr>
            <a:spLocks noGrp="1"/>
          </p:cNvSpPr>
          <p:nvPr>
            <p:ph sz="quarter" idx="11"/>
          </p:nvPr>
        </p:nvSpPr>
        <p:spPr>
          <a:xfrm>
            <a:off x="2023930" y="147562"/>
            <a:ext cx="4953000" cy="533400"/>
          </a:xfrm>
        </p:spPr>
        <p:txBody>
          <a:bodyPr/>
          <a:lstStyle/>
          <a:p>
            <a:r>
              <a:rPr lang="en-US" dirty="0"/>
              <a:t>INFRASTRUCTURE OF</a:t>
            </a:r>
            <a:r>
              <a:rPr lang="ru-RU" dirty="0"/>
              <a:t> </a:t>
            </a:r>
            <a:r>
              <a:rPr lang="en-US" dirty="0"/>
              <a:t>THE </a:t>
            </a:r>
            <a:br>
              <a:rPr lang="en-US" dirty="0"/>
            </a:br>
            <a:r>
              <a:rPr lang="en-US" dirty="0"/>
              <a:t>“DIGITAL EARTH” SERVICES</a:t>
            </a:r>
            <a:endParaRPr lang="ru-RU" dirty="0"/>
          </a:p>
        </p:txBody>
      </p:sp>
      <p:sp>
        <p:nvSpPr>
          <p:cNvPr id="5" name="Прямоугольник 4"/>
          <p:cNvSpPr/>
          <p:nvPr/>
        </p:nvSpPr>
        <p:spPr>
          <a:xfrm>
            <a:off x="2615924" y="1955287"/>
            <a:ext cx="3769013" cy="470427"/>
          </a:xfrm>
          <a:prstGeom prst="rect">
            <a:avLst/>
          </a:prstGeom>
          <a:gradFill flip="none" rotWithShape="1">
            <a:gsLst>
              <a:gs pos="22000">
                <a:schemeClr val="accent1"/>
              </a:gs>
              <a:gs pos="100000">
                <a:schemeClr val="tx2">
                  <a:lumMod val="20000"/>
                  <a:lumOff val="80000"/>
                </a:schemeClr>
              </a:gs>
            </a:gsLst>
            <a:lin ang="0" scaled="1"/>
            <a:tileRect/>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35"/>
            <a:endParaRPr lang="ru-RU" sz="1600" b="1">
              <a:solidFill>
                <a:prstClr val="white"/>
              </a:solidFill>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cstate="email">
            <a:extLst>
              <a:ext uri="{BEBA8EAE-BF5A-486C-A8C5-ECC9F3942E4B}">
                <a14:imgProps xmlns:a14="http://schemas.microsoft.com/office/drawing/2010/main">
                  <a14:imgLayer r:embed="rId3">
                    <a14:imgEffect>
                      <a14:backgroundRemoval t="0" b="100000" l="0" r="100000"/>
                    </a14:imgEffect>
                    <a14:imgEffect>
                      <a14:colorTemperature colorTemp="8800"/>
                    </a14:imgEffect>
                  </a14:imgLayer>
                </a14:imgProps>
              </a:ext>
              <a:ext uri="{28A0092B-C50C-407E-A947-70E740481C1C}">
                <a14:useLocalDpi xmlns:a14="http://schemas.microsoft.com/office/drawing/2010/main"/>
              </a:ext>
            </a:extLst>
          </a:blip>
          <a:srcRect/>
          <a:stretch>
            <a:fillRect/>
          </a:stretch>
        </p:blipFill>
        <p:spPr bwMode="auto">
          <a:xfrm>
            <a:off x="2800419" y="2710254"/>
            <a:ext cx="3492989" cy="3447297"/>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Прямоугольник 6"/>
          <p:cNvSpPr/>
          <p:nvPr/>
        </p:nvSpPr>
        <p:spPr>
          <a:xfrm>
            <a:off x="34713" y="2857759"/>
            <a:ext cx="2542436" cy="3588396"/>
          </a:xfrm>
          <a:prstGeom prst="rect">
            <a:avLst/>
          </a:prstGeom>
        </p:spPr>
        <p:txBody>
          <a:bodyPr wrap="square"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0025" indent="-200025" defTabSz="914235">
              <a:lnSpc>
                <a:spcPct val="85000"/>
              </a:lnSpc>
              <a:spcAft>
                <a:spcPts val="500"/>
              </a:spcAft>
              <a:buFont typeface="Wingdings" panose="05000000000000000000" pitchFamily="2" charset="2"/>
              <a:buChar char="ü"/>
            </a:pPr>
            <a:r>
              <a:rPr lang="en-US" sz="1300" dirty="0" smtClean="0">
                <a:solidFill>
                  <a:schemeClr val="tx2">
                    <a:lumMod val="50000"/>
                  </a:schemeClr>
                </a:solidFill>
              </a:rPr>
              <a:t>Centralized control of informational resources;</a:t>
            </a:r>
          </a:p>
          <a:p>
            <a:pPr marL="200025" indent="-200025" defTabSz="914235">
              <a:lnSpc>
                <a:spcPct val="85000"/>
              </a:lnSpc>
              <a:spcAft>
                <a:spcPts val="500"/>
              </a:spcAft>
              <a:buFont typeface="Wingdings" panose="05000000000000000000" pitchFamily="2" charset="2"/>
              <a:buChar char="ü"/>
            </a:pPr>
            <a:r>
              <a:rPr lang="en-US" sz="1300" dirty="0" smtClean="0">
                <a:solidFill>
                  <a:schemeClr val="tx2">
                    <a:lumMod val="50000"/>
                  </a:schemeClr>
                </a:solidFill>
              </a:rPr>
              <a:t>Source data for creation and swift update of complete coverage</a:t>
            </a:r>
            <a:r>
              <a:rPr lang="ru-RU" sz="1300" dirty="0" smtClean="0">
                <a:solidFill>
                  <a:schemeClr val="tx2">
                    <a:lumMod val="50000"/>
                  </a:schemeClr>
                </a:solidFill>
              </a:rPr>
              <a:t>;</a:t>
            </a:r>
            <a:endParaRPr lang="ru-RU" sz="1300" dirty="0">
              <a:solidFill>
                <a:schemeClr val="tx2">
                  <a:lumMod val="50000"/>
                </a:schemeClr>
              </a:solidFill>
            </a:endParaRPr>
          </a:p>
          <a:p>
            <a:pPr marL="200025" indent="-200025" defTabSz="914235">
              <a:lnSpc>
                <a:spcPct val="85000"/>
              </a:lnSpc>
              <a:spcAft>
                <a:spcPts val="500"/>
              </a:spcAft>
              <a:buFont typeface="Wingdings" panose="05000000000000000000" pitchFamily="2" charset="2"/>
              <a:buChar char="ü"/>
            </a:pPr>
            <a:r>
              <a:rPr lang="en-US" sz="1300" dirty="0" smtClean="0">
                <a:solidFill>
                  <a:schemeClr val="tx2">
                    <a:lumMod val="50000"/>
                  </a:schemeClr>
                </a:solidFill>
              </a:rPr>
              <a:t>Flow formation of base products</a:t>
            </a:r>
            <a:r>
              <a:rPr lang="ru-RU" sz="1300" dirty="0" smtClean="0">
                <a:solidFill>
                  <a:schemeClr val="tx2">
                    <a:lumMod val="50000"/>
                  </a:schemeClr>
                </a:solidFill>
              </a:rPr>
              <a:t>;</a:t>
            </a:r>
            <a:endParaRPr lang="ru-RU" sz="1300" dirty="0">
              <a:solidFill>
                <a:schemeClr val="tx2">
                  <a:lumMod val="50000"/>
                </a:schemeClr>
              </a:solidFill>
            </a:endParaRPr>
          </a:p>
          <a:p>
            <a:pPr marL="200025" indent="-200025" defTabSz="914235">
              <a:lnSpc>
                <a:spcPct val="85000"/>
              </a:lnSpc>
              <a:spcAft>
                <a:spcPts val="500"/>
              </a:spcAft>
              <a:buFont typeface="Wingdings" panose="05000000000000000000" pitchFamily="2" charset="2"/>
              <a:buChar char="ü"/>
            </a:pPr>
            <a:r>
              <a:rPr lang="en-US" sz="1300" dirty="0" smtClean="0">
                <a:solidFill>
                  <a:schemeClr val="tx2">
                    <a:lumMod val="50000"/>
                  </a:schemeClr>
                </a:solidFill>
              </a:rPr>
              <a:t>Creation of thematic products in 10 main socio-economic spheres</a:t>
            </a:r>
            <a:r>
              <a:rPr lang="ru-RU" sz="1300" dirty="0" smtClean="0">
                <a:solidFill>
                  <a:schemeClr val="tx2">
                    <a:lumMod val="50000"/>
                  </a:schemeClr>
                </a:solidFill>
              </a:rPr>
              <a:t>;</a:t>
            </a:r>
            <a:endParaRPr lang="ru-RU" sz="1300" dirty="0">
              <a:solidFill>
                <a:schemeClr val="tx2">
                  <a:lumMod val="50000"/>
                </a:schemeClr>
              </a:solidFill>
            </a:endParaRPr>
          </a:p>
          <a:p>
            <a:pPr marL="200025" indent="-200025" defTabSz="914235">
              <a:lnSpc>
                <a:spcPct val="85000"/>
              </a:lnSpc>
              <a:spcAft>
                <a:spcPts val="500"/>
              </a:spcAft>
              <a:buFont typeface="Wingdings" panose="05000000000000000000" pitchFamily="2" charset="2"/>
              <a:buChar char="ü"/>
            </a:pPr>
            <a:r>
              <a:rPr lang="en-US" sz="1300" dirty="0" smtClean="0">
                <a:solidFill>
                  <a:schemeClr val="tx2">
                    <a:lumMod val="50000"/>
                  </a:schemeClr>
                </a:solidFill>
              </a:rPr>
              <a:t>Complex ‘space’ services</a:t>
            </a:r>
            <a:endParaRPr lang="ru-RU" sz="1300" dirty="0">
              <a:solidFill>
                <a:schemeClr val="tx2">
                  <a:lumMod val="50000"/>
                </a:schemeClr>
              </a:solidFill>
            </a:endParaRPr>
          </a:p>
        </p:txBody>
      </p:sp>
      <p:sp>
        <p:nvSpPr>
          <p:cNvPr id="8" name="Прямоугольник 7"/>
          <p:cNvSpPr/>
          <p:nvPr/>
        </p:nvSpPr>
        <p:spPr>
          <a:xfrm>
            <a:off x="-15139" y="2872669"/>
            <a:ext cx="2525819" cy="480131"/>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lnSpc>
                <a:spcPct val="90000"/>
              </a:lnSpc>
            </a:pPr>
            <a:r>
              <a:rPr lang="en-US" sz="1400" b="1" dirty="0" smtClean="0">
                <a:solidFill>
                  <a:prstClr val="black">
                    <a:lumMod val="65000"/>
                    <a:lumOff val="35000"/>
                  </a:prstClr>
                </a:solidFill>
              </a:rPr>
              <a:t>Info resources of the ground EO infrastructure</a:t>
            </a:r>
            <a:endParaRPr lang="ru-RU" sz="1200" i="1" dirty="0">
              <a:solidFill>
                <a:prstClr val="black">
                  <a:lumMod val="65000"/>
                  <a:lumOff val="35000"/>
                </a:prstClr>
              </a:solidFill>
            </a:endParaRPr>
          </a:p>
        </p:txBody>
      </p:sp>
      <p:sp>
        <p:nvSpPr>
          <p:cNvPr id="9" name="Прямоугольник 8"/>
          <p:cNvSpPr/>
          <p:nvPr/>
        </p:nvSpPr>
        <p:spPr>
          <a:xfrm>
            <a:off x="2178337" y="6530168"/>
            <a:ext cx="4652825" cy="341632"/>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lnSpc>
                <a:spcPct val="90000"/>
              </a:lnSpc>
              <a:spcBef>
                <a:spcPts val="700"/>
              </a:spcBef>
            </a:pPr>
            <a:r>
              <a:rPr lang="ru-RU" b="1" dirty="0" smtClean="0">
                <a:solidFill>
                  <a:prstClr val="black">
                    <a:lumMod val="65000"/>
                    <a:lumOff val="35000"/>
                  </a:prstClr>
                </a:solidFill>
              </a:rPr>
              <a:t>«</a:t>
            </a:r>
            <a:r>
              <a:rPr lang="en-US" b="1" dirty="0" smtClean="0">
                <a:solidFill>
                  <a:prstClr val="black">
                    <a:lumMod val="65000"/>
                    <a:lumOff val="35000"/>
                  </a:prstClr>
                </a:solidFill>
              </a:rPr>
              <a:t>Cloud</a:t>
            </a:r>
            <a:r>
              <a:rPr lang="ru-RU" b="1" dirty="0" smtClean="0">
                <a:solidFill>
                  <a:prstClr val="black">
                    <a:lumMod val="65000"/>
                    <a:lumOff val="35000"/>
                  </a:prstClr>
                </a:solidFill>
              </a:rPr>
              <a:t>» </a:t>
            </a:r>
            <a:r>
              <a:rPr lang="en-US" b="1" dirty="0" smtClean="0">
                <a:solidFill>
                  <a:prstClr val="black">
                    <a:lumMod val="65000"/>
                    <a:lumOff val="35000"/>
                  </a:prstClr>
                </a:solidFill>
              </a:rPr>
              <a:t>core</a:t>
            </a:r>
            <a:endParaRPr lang="ru-RU" b="1" dirty="0">
              <a:solidFill>
                <a:prstClr val="black">
                  <a:lumMod val="65000"/>
                  <a:lumOff val="35000"/>
                </a:prstClr>
              </a:solidFill>
            </a:endParaRPr>
          </a:p>
        </p:txBody>
      </p:sp>
      <p:sp>
        <p:nvSpPr>
          <p:cNvPr id="10" name="Прямоугольник 9"/>
          <p:cNvSpPr/>
          <p:nvPr/>
        </p:nvSpPr>
        <p:spPr>
          <a:xfrm>
            <a:off x="6498816" y="2979595"/>
            <a:ext cx="2592288" cy="3588395"/>
          </a:xfrm>
          <a:prstGeom prst="rect">
            <a:avLst/>
          </a:prstGeom>
        </p:spPr>
        <p:txBody>
          <a:bodyPr wrap="square" anchor="ctr">
            <a:no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9388" indent="-179388" defTabSz="914235">
              <a:lnSpc>
                <a:spcPct val="83000"/>
              </a:lnSpc>
              <a:spcAft>
                <a:spcPts val="500"/>
              </a:spcAft>
              <a:buFont typeface="Wingdings" panose="05000000000000000000" pitchFamily="2" charset="2"/>
              <a:buChar char="ü"/>
            </a:pPr>
            <a:r>
              <a:rPr lang="en-US" sz="1300" dirty="0" smtClean="0">
                <a:solidFill>
                  <a:srgbClr val="4F81BD">
                    <a:lumMod val="75000"/>
                  </a:srgbClr>
                </a:solidFill>
              </a:rPr>
              <a:t>Multi-scale complete coverage of various resolution (global to super-detailed);</a:t>
            </a:r>
          </a:p>
          <a:p>
            <a:pPr marL="179388" indent="-179388" defTabSz="914235">
              <a:lnSpc>
                <a:spcPct val="83000"/>
              </a:lnSpc>
              <a:spcAft>
                <a:spcPts val="500"/>
              </a:spcAft>
              <a:buFont typeface="Wingdings" panose="05000000000000000000" pitchFamily="2" charset="2"/>
              <a:buChar char="ü"/>
            </a:pPr>
            <a:r>
              <a:rPr lang="en-US" sz="1300" dirty="0" smtClean="0">
                <a:solidFill>
                  <a:srgbClr val="4F81BD">
                    <a:lumMod val="75000"/>
                  </a:srgbClr>
                </a:solidFill>
              </a:rPr>
              <a:t>Basic and advanced solutions for mass and specialized users</a:t>
            </a:r>
            <a:r>
              <a:rPr lang="ru-RU" sz="1300" dirty="0" smtClean="0">
                <a:solidFill>
                  <a:srgbClr val="4F81BD">
                    <a:lumMod val="75000"/>
                  </a:srgbClr>
                </a:solidFill>
              </a:rPr>
              <a:t>; </a:t>
            </a:r>
            <a:endParaRPr lang="ru-RU" sz="1300" dirty="0">
              <a:solidFill>
                <a:srgbClr val="4F81BD">
                  <a:lumMod val="75000"/>
                </a:srgbClr>
              </a:solidFill>
            </a:endParaRPr>
          </a:p>
          <a:p>
            <a:pPr marL="179388" indent="-179388" defTabSz="914235">
              <a:lnSpc>
                <a:spcPct val="83000"/>
              </a:lnSpc>
              <a:spcAft>
                <a:spcPts val="500"/>
              </a:spcAft>
              <a:buFont typeface="Wingdings" panose="05000000000000000000" pitchFamily="2" charset="2"/>
              <a:buChar char="ü"/>
            </a:pPr>
            <a:r>
              <a:rPr lang="en-US" sz="1300" dirty="0" smtClean="0">
                <a:solidFill>
                  <a:srgbClr val="4F81BD">
                    <a:lumMod val="75000"/>
                  </a:srgbClr>
                </a:solidFill>
              </a:rPr>
              <a:t>Unified space for reception of services by federal and commercial users</a:t>
            </a:r>
            <a:r>
              <a:rPr lang="ru-RU" sz="1300" dirty="0" smtClean="0">
                <a:solidFill>
                  <a:srgbClr val="4F81BD">
                    <a:lumMod val="75000"/>
                  </a:srgbClr>
                </a:solidFill>
              </a:rPr>
              <a:t>;</a:t>
            </a:r>
            <a:endParaRPr lang="ru-RU" sz="1300" dirty="0">
              <a:solidFill>
                <a:srgbClr val="4F81BD">
                  <a:lumMod val="75000"/>
                </a:srgbClr>
              </a:solidFill>
            </a:endParaRPr>
          </a:p>
          <a:p>
            <a:pPr marL="179388" indent="-179388" defTabSz="914235">
              <a:lnSpc>
                <a:spcPct val="83000"/>
              </a:lnSpc>
              <a:spcAft>
                <a:spcPts val="500"/>
              </a:spcAft>
              <a:buFont typeface="Wingdings" panose="05000000000000000000" pitchFamily="2" charset="2"/>
              <a:buChar char="ü"/>
            </a:pPr>
            <a:r>
              <a:rPr lang="en-US" sz="1300" dirty="0" smtClean="0">
                <a:solidFill>
                  <a:srgbClr val="4F81BD">
                    <a:lumMod val="75000"/>
                  </a:srgbClr>
                </a:solidFill>
              </a:rPr>
              <a:t>Online billing and document workflow</a:t>
            </a:r>
            <a:r>
              <a:rPr lang="ru-RU" sz="1300" dirty="0" smtClean="0">
                <a:solidFill>
                  <a:srgbClr val="4F81BD">
                    <a:lumMod val="75000"/>
                  </a:srgbClr>
                </a:solidFill>
              </a:rPr>
              <a:t>;</a:t>
            </a:r>
            <a:endParaRPr lang="ru-RU" sz="1300" dirty="0">
              <a:solidFill>
                <a:srgbClr val="4F81BD">
                  <a:lumMod val="75000"/>
                </a:srgbClr>
              </a:solidFill>
            </a:endParaRPr>
          </a:p>
          <a:p>
            <a:pPr marL="179388" indent="-179388" defTabSz="914235">
              <a:lnSpc>
                <a:spcPct val="83000"/>
              </a:lnSpc>
              <a:spcAft>
                <a:spcPts val="500"/>
              </a:spcAft>
              <a:buFont typeface="Wingdings" panose="05000000000000000000" pitchFamily="2" charset="2"/>
              <a:buChar char="ü"/>
            </a:pPr>
            <a:r>
              <a:rPr lang="en-US" sz="1300" dirty="0" smtClean="0">
                <a:solidFill>
                  <a:srgbClr val="4F81BD">
                    <a:lumMod val="75000"/>
                  </a:srgbClr>
                </a:solidFill>
              </a:rPr>
              <a:t>Mobile setting up for new thematic tasks</a:t>
            </a:r>
            <a:endParaRPr lang="ru-RU" sz="1300" dirty="0">
              <a:solidFill>
                <a:srgbClr val="4F81BD">
                  <a:lumMod val="75000"/>
                </a:srgbClr>
              </a:solidFill>
            </a:endParaRPr>
          </a:p>
        </p:txBody>
      </p:sp>
      <p:sp>
        <p:nvSpPr>
          <p:cNvPr id="11" name="Прямоугольник 10"/>
          <p:cNvSpPr/>
          <p:nvPr/>
        </p:nvSpPr>
        <p:spPr>
          <a:xfrm>
            <a:off x="6498816" y="2831169"/>
            <a:ext cx="2592288" cy="674031"/>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lnSpc>
                <a:spcPct val="90000"/>
              </a:lnSpc>
              <a:spcBef>
                <a:spcPts val="700"/>
              </a:spcBef>
            </a:pPr>
            <a:r>
              <a:rPr lang="en-US" sz="1400" b="1" dirty="0" smtClean="0">
                <a:solidFill>
                  <a:srgbClr val="4F81BD">
                    <a:lumMod val="75000"/>
                  </a:srgbClr>
                </a:solidFill>
              </a:rPr>
              <a:t>Personified </a:t>
            </a:r>
            <a:r>
              <a:rPr lang="en-US" sz="1400" b="1" dirty="0" err="1" smtClean="0">
                <a:solidFill>
                  <a:srgbClr val="4F81BD">
                    <a:lumMod val="75000"/>
                  </a:srgbClr>
                </a:solidFill>
              </a:rPr>
              <a:t>geoservices</a:t>
            </a:r>
            <a:r>
              <a:rPr lang="en-US" sz="1400" b="1" dirty="0" smtClean="0">
                <a:solidFill>
                  <a:srgbClr val="4F81BD">
                    <a:lumMod val="75000"/>
                  </a:srgbClr>
                </a:solidFill>
              </a:rPr>
              <a:t> of data analysis and decision making</a:t>
            </a:r>
          </a:p>
        </p:txBody>
      </p:sp>
      <p:pic>
        <p:nvPicPr>
          <p:cNvPr id="12" name="Рисунок 11"/>
          <p:cNvPicPr>
            <a:picLocks noChangeAspect="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938390" y="1539532"/>
            <a:ext cx="432048" cy="432048"/>
          </a:xfrm>
          <a:prstGeom prst="rect">
            <a:avLst/>
          </a:prstGeom>
          <a:noFill/>
        </p:spPr>
      </p:pic>
      <p:pic>
        <p:nvPicPr>
          <p:cNvPr id="13" name="Picture 2" descr="Картинки по запросу планшет"/>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837093" y="1588655"/>
            <a:ext cx="642060" cy="342814"/>
          </a:xfrm>
          <a:prstGeom prst="rect">
            <a:avLst/>
          </a:prstGeom>
          <a:noFill/>
          <a:extLst>
            <a:ext uri="{909E8E84-426E-40DD-AFC4-6F175D3DCCD1}">
              <a14:hiddenFill xmlns:a14="http://schemas.microsoft.com/office/drawing/2010/main">
                <a:solidFill>
                  <a:srgbClr val="FFFFFF"/>
                </a:solidFill>
              </a14:hiddenFill>
            </a:ext>
          </a:extLst>
        </p:spPr>
      </p:pic>
      <p:sp>
        <p:nvSpPr>
          <p:cNvPr id="14" name="Равнобедренный треугольник 13"/>
          <p:cNvSpPr/>
          <p:nvPr/>
        </p:nvSpPr>
        <p:spPr>
          <a:xfrm>
            <a:off x="4087056" y="2353703"/>
            <a:ext cx="807690" cy="288032"/>
          </a:xfrm>
          <a:prstGeom prst="triangle">
            <a:avLst/>
          </a:prstGeom>
          <a:solidFill>
            <a:schemeClr val="tx2">
              <a:lumMod val="60000"/>
              <a:lumOff val="4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endParaRPr>
          </a:p>
        </p:txBody>
      </p:sp>
      <p:sp>
        <p:nvSpPr>
          <p:cNvPr id="15" name="Равнобедренный треугольник 14"/>
          <p:cNvSpPr/>
          <p:nvPr/>
        </p:nvSpPr>
        <p:spPr>
          <a:xfrm rot="5400000">
            <a:off x="2206119" y="4419117"/>
            <a:ext cx="874998" cy="265876"/>
          </a:xfrm>
          <a:prstGeom prst="triangle">
            <a:avLst/>
          </a:prstGeom>
          <a:solidFill>
            <a:schemeClr val="tx1">
              <a:lumMod val="50000"/>
              <a:lumOff val="5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endParaRPr>
          </a:p>
        </p:txBody>
      </p:sp>
      <p:sp>
        <p:nvSpPr>
          <p:cNvPr id="16" name="Равнобедренный треугольник 15"/>
          <p:cNvSpPr/>
          <p:nvPr/>
        </p:nvSpPr>
        <p:spPr>
          <a:xfrm rot="16200000">
            <a:off x="5928379" y="4393202"/>
            <a:ext cx="874998" cy="265876"/>
          </a:xfrm>
          <a:prstGeom prst="triangle">
            <a:avLst/>
          </a:prstGeom>
          <a:solidFill>
            <a:schemeClr val="tx2">
              <a:lumMod val="60000"/>
              <a:lumOff val="4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endParaRPr>
          </a:p>
        </p:txBody>
      </p:sp>
      <p:sp>
        <p:nvSpPr>
          <p:cNvPr id="17" name="Равнобедренный треугольник 16"/>
          <p:cNvSpPr/>
          <p:nvPr/>
        </p:nvSpPr>
        <p:spPr>
          <a:xfrm>
            <a:off x="4087056" y="6242135"/>
            <a:ext cx="807690" cy="288032"/>
          </a:xfrm>
          <a:prstGeom prst="triangle">
            <a:avLst/>
          </a:prstGeom>
          <a:solidFill>
            <a:schemeClr val="tx1">
              <a:lumMod val="50000"/>
              <a:lumOff val="50000"/>
            </a:schemeClr>
          </a:solidFill>
          <a:ln>
            <a:noFill/>
          </a:ln>
          <a:scene3d>
            <a:camera prst="orthographicFront"/>
            <a:lightRig rig="threePt" dir="t"/>
          </a:scene3d>
          <a:sp3d>
            <a:bevelT/>
          </a:sp3d>
        </p:spPr>
        <p:style>
          <a:lnRef idx="0">
            <a:schemeClr val="accent1">
              <a:tint val="60000"/>
              <a:hueOff val="0"/>
              <a:satOff val="0"/>
              <a:lumOff val="0"/>
              <a:alphaOff val="0"/>
            </a:schemeClr>
          </a:lnRef>
          <a:fillRef idx="1">
            <a:schemeClr val="accent1">
              <a:tint val="60000"/>
              <a:hueOff val="0"/>
              <a:satOff val="0"/>
              <a:lumOff val="0"/>
              <a:alphaOff val="0"/>
            </a:schemeClr>
          </a:fillRef>
          <a:effectRef idx="1">
            <a:schemeClr val="accent1">
              <a:tint val="60000"/>
              <a:hueOff val="0"/>
              <a:satOff val="0"/>
              <a:lumOff val="0"/>
              <a:alphaOff val="0"/>
            </a:schemeClr>
          </a:effectRef>
          <a:fontRef idx="minor">
            <a:schemeClr val="lt1"/>
          </a:fontRef>
        </p:style>
        <p:txBody>
          <a:bodyPr spcFirstLastPara="0" vert="horz" wrap="square" lIns="115750" tIns="77168" rIns="1" bIns="77166" numCol="1" spcCol="1270" anchor="ctr" anchorCtr="0">
            <a:noAutofit/>
          </a:bodyP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88950">
              <a:lnSpc>
                <a:spcPct val="90000"/>
              </a:lnSpc>
              <a:spcBef>
                <a:spcPct val="0"/>
              </a:spcBef>
              <a:spcAft>
                <a:spcPct val="35000"/>
              </a:spcAft>
            </a:pPr>
            <a:endParaRPr lang="ru-RU" sz="1100">
              <a:solidFill>
                <a:prstClr val="white"/>
              </a:solidFill>
            </a:endParaRPr>
          </a:p>
        </p:txBody>
      </p:sp>
      <p:sp>
        <p:nvSpPr>
          <p:cNvPr id="18" name="Прямоугольник 17"/>
          <p:cNvSpPr/>
          <p:nvPr/>
        </p:nvSpPr>
        <p:spPr>
          <a:xfrm>
            <a:off x="2648810" y="1984374"/>
            <a:ext cx="770279" cy="43088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defRPr/>
            </a:pPr>
            <a:r>
              <a:rPr lang="ru-RU" sz="2200" b="1" dirty="0">
                <a:solidFill>
                  <a:prstClr val="white"/>
                </a:solidFill>
                <a:effectLst>
                  <a:outerShdw blurRad="38100" dist="38100" dir="2700000" algn="tl">
                    <a:srgbClr val="000000">
                      <a:alpha val="43137"/>
                    </a:srgbClr>
                  </a:outerShdw>
                </a:effectLst>
                <a:cs typeface="Arial" panose="020B0604020202020204" pitchFamily="34" charset="0"/>
              </a:rPr>
              <a:t>В2</a:t>
            </a:r>
            <a:r>
              <a:rPr lang="en-US" sz="2200" b="1" dirty="0">
                <a:solidFill>
                  <a:prstClr val="white"/>
                </a:solidFill>
                <a:effectLst>
                  <a:outerShdw blurRad="38100" dist="38100" dir="2700000" algn="tl">
                    <a:srgbClr val="000000">
                      <a:alpha val="43137"/>
                    </a:srgbClr>
                  </a:outerShdw>
                </a:effectLst>
                <a:cs typeface="Arial" panose="020B0604020202020204" pitchFamily="34" charset="0"/>
              </a:rPr>
              <a:t>G</a:t>
            </a:r>
            <a:endParaRPr lang="ru-RU" sz="22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19" name="Прямоугольник 18"/>
          <p:cNvSpPr/>
          <p:nvPr/>
        </p:nvSpPr>
        <p:spPr>
          <a:xfrm>
            <a:off x="4079496" y="1975056"/>
            <a:ext cx="864453" cy="43088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defRPr/>
            </a:pPr>
            <a:r>
              <a:rPr lang="ru-RU" sz="2200" b="1" dirty="0">
                <a:solidFill>
                  <a:prstClr val="white"/>
                </a:solidFill>
                <a:effectLst>
                  <a:outerShdw blurRad="38100" dist="38100" dir="2700000" algn="tl">
                    <a:srgbClr val="000000">
                      <a:alpha val="43137"/>
                    </a:srgbClr>
                  </a:outerShdw>
                </a:effectLst>
                <a:cs typeface="Arial" panose="020B0604020202020204" pitchFamily="34" charset="0"/>
              </a:rPr>
              <a:t>В2</a:t>
            </a:r>
            <a:r>
              <a:rPr lang="en-US" sz="2200" b="1" dirty="0">
                <a:solidFill>
                  <a:prstClr val="white"/>
                </a:solidFill>
                <a:effectLst>
                  <a:outerShdw blurRad="38100" dist="38100" dir="2700000" algn="tl">
                    <a:srgbClr val="000000">
                      <a:alpha val="43137"/>
                    </a:srgbClr>
                  </a:outerShdw>
                </a:effectLst>
                <a:cs typeface="Arial" panose="020B0604020202020204" pitchFamily="34" charset="0"/>
              </a:rPr>
              <a:t>B</a:t>
            </a:r>
            <a:endParaRPr lang="ru-RU" sz="2200" b="1" dirty="0">
              <a:solidFill>
                <a:prstClr val="white"/>
              </a:solidFill>
              <a:effectLst>
                <a:outerShdw blurRad="38100" dist="38100" dir="2700000" algn="tl">
                  <a:srgbClr val="000000">
                    <a:alpha val="43137"/>
                  </a:srgbClr>
                </a:outerShdw>
              </a:effectLst>
              <a:cs typeface="Arial" panose="020B0604020202020204" pitchFamily="34" charset="0"/>
            </a:endParaRPr>
          </a:p>
        </p:txBody>
      </p:sp>
      <p:sp>
        <p:nvSpPr>
          <p:cNvPr id="20" name="Прямоугольник 19"/>
          <p:cNvSpPr/>
          <p:nvPr/>
        </p:nvSpPr>
        <p:spPr>
          <a:xfrm>
            <a:off x="5479154" y="1975056"/>
            <a:ext cx="886726" cy="430887"/>
          </a:xfrm>
          <a:prstGeom prst="rect">
            <a:avLst/>
          </a:prstGeom>
        </p:spPr>
        <p:txBody>
          <a:bodyPr wrap="square">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35">
              <a:defRPr/>
            </a:pPr>
            <a:r>
              <a:rPr lang="ru-RU" sz="2200" b="1" dirty="0">
                <a:solidFill>
                  <a:prstClr val="white"/>
                </a:solidFill>
                <a:effectLst>
                  <a:outerShdw blurRad="38100" dist="38100" dir="2700000" algn="tl">
                    <a:srgbClr val="000000">
                      <a:alpha val="43137"/>
                    </a:srgbClr>
                  </a:outerShdw>
                </a:effectLst>
                <a:cs typeface="Arial" panose="020B0604020202020204" pitchFamily="34" charset="0"/>
              </a:rPr>
              <a:t>В2</a:t>
            </a:r>
            <a:r>
              <a:rPr lang="en-US" sz="2200" b="1" dirty="0">
                <a:solidFill>
                  <a:prstClr val="white"/>
                </a:solidFill>
                <a:effectLst>
                  <a:outerShdw blurRad="38100" dist="38100" dir="2700000" algn="tl">
                    <a:srgbClr val="000000">
                      <a:alpha val="43137"/>
                    </a:srgbClr>
                  </a:outerShdw>
                </a:effectLst>
                <a:cs typeface="Arial" panose="020B0604020202020204" pitchFamily="34" charset="0"/>
              </a:rPr>
              <a:t>C</a:t>
            </a:r>
            <a:endParaRPr lang="ru-RU" sz="2200" b="1" dirty="0">
              <a:solidFill>
                <a:prstClr val="white"/>
              </a:solidFill>
              <a:effectLst>
                <a:outerShdw blurRad="38100" dist="38100" dir="2700000" algn="tl">
                  <a:srgbClr val="000000">
                    <a:alpha val="43137"/>
                  </a:srgbClr>
                </a:outerShdw>
              </a:effectLst>
              <a:cs typeface="Arial" panose="020B0604020202020204" pitchFamily="34" charset="0"/>
            </a:endParaRPr>
          </a:p>
        </p:txBody>
      </p:sp>
      <p:pic>
        <p:nvPicPr>
          <p:cNvPr id="21" name="Picture 4" descr="Похожее изображение"/>
          <p:cNvPicPr>
            <a:picLocks noChangeAspect="1" noChangeArrowheads="1"/>
          </p:cNvPicPr>
          <p:nvPr/>
        </p:nvPicPr>
        <p:blipFill>
          <a:blip r:embed="rId6" cstate="email">
            <a:duotone>
              <a:schemeClr val="accent1">
                <a:shade val="45000"/>
                <a:satMod val="135000"/>
              </a:schemeClr>
              <a:prstClr val="white"/>
            </a:duotone>
            <a:extLst>
              <a:ext uri="{BEBA8EAE-BF5A-486C-A8C5-ECC9F3942E4B}">
                <a14:imgProps xmlns:a14="http://schemas.microsoft.com/office/drawing/2010/main">
                  <a14:imgLayer r:embed="rId7">
                    <a14:imgEffect>
                      <a14:backgroundRemoval t="3180" b="97880" l="0" r="98000"/>
                    </a14:imgEffect>
                  </a14:imgLayer>
                </a14:imgProps>
              </a:ext>
              <a:ext uri="{28A0092B-C50C-407E-A947-70E740481C1C}">
                <a14:useLocalDpi xmlns:a14="http://schemas.microsoft.com/office/drawing/2010/main"/>
              </a:ext>
            </a:extLst>
          </a:blip>
          <a:srcRect/>
          <a:stretch>
            <a:fillRect/>
          </a:stretch>
        </p:blipFill>
        <p:spPr bwMode="auto">
          <a:xfrm>
            <a:off x="3682174" y="1557150"/>
            <a:ext cx="556698" cy="4266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F:\Rabochay WORK\++ПОЛУЧЕННЫЕ ФАЙЛЫ\Павел Балецкий\Server-PNG-Picture.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654073" y="1489610"/>
            <a:ext cx="455961" cy="5147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F:\ОБУЧЕНИЕ\Школа по спутниковой навигации\2016\server-database-icon-white-background-32757255.jpg"/>
          <p:cNvPicPr>
            <a:picLocks noChangeAspect="1" noChangeArrowheads="1"/>
          </p:cNvPicPr>
          <p:nvPr/>
        </p:nvPicPr>
        <p:blipFill rotWithShape="1">
          <a:blip r:embed="rId9" cstate="email">
            <a:duotone>
              <a:schemeClr val="bg2">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bwMode="auto">
          <a:xfrm>
            <a:off x="184268" y="6157551"/>
            <a:ext cx="518387" cy="553658"/>
          </a:xfrm>
          <a:prstGeom prst="rect">
            <a:avLst/>
          </a:prstGeom>
          <a:noFill/>
          <a:extLst>
            <a:ext uri="{909E8E84-426E-40DD-AFC4-6F175D3DCCD1}">
              <a14:hiddenFill xmlns:a14="http://schemas.microsoft.com/office/drawing/2010/main">
                <a:solidFill>
                  <a:srgbClr val="FFFFFF"/>
                </a:solidFill>
              </a14:hiddenFill>
            </a:ext>
          </a:extLst>
        </p:spPr>
      </p:pic>
      <p:sp>
        <p:nvSpPr>
          <p:cNvPr id="29" name="Прямоугольник 28"/>
          <p:cNvSpPr/>
          <p:nvPr/>
        </p:nvSpPr>
        <p:spPr>
          <a:xfrm>
            <a:off x="8748202" y="7250247"/>
            <a:ext cx="123402" cy="182218"/>
          </a:xfrm>
          <a:prstGeom prst="rect">
            <a:avLst/>
          </a:prstGeom>
          <a:solidFill>
            <a:schemeClr val="bg1">
              <a:lumMod val="95000"/>
            </a:scheme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235"/>
            <a:endParaRPr lang="ru-RU">
              <a:solidFill>
                <a:prstClr val="white"/>
              </a:solidFill>
            </a:endParaRPr>
          </a:p>
        </p:txBody>
      </p:sp>
      <p:pic>
        <p:nvPicPr>
          <p:cNvPr id="2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42596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8</a:t>
            </a:fld>
            <a:endParaRPr lang="uk-UA" dirty="0"/>
          </a:p>
        </p:txBody>
      </p:sp>
      <p:sp>
        <p:nvSpPr>
          <p:cNvPr id="4" name="Объект 3"/>
          <p:cNvSpPr>
            <a:spLocks noGrp="1"/>
          </p:cNvSpPr>
          <p:nvPr>
            <p:ph sz="quarter" idx="11"/>
          </p:nvPr>
        </p:nvSpPr>
        <p:spPr/>
        <p:txBody>
          <a:bodyPr/>
          <a:lstStyle/>
          <a:p>
            <a:pPr algn="ctr"/>
            <a:r>
              <a:rPr lang="ru-RU" dirty="0">
                <a:latin typeface="Arial" charset="0"/>
              </a:rPr>
              <a:t>«</a:t>
            </a:r>
            <a:r>
              <a:rPr lang="de-DE" dirty="0">
                <a:latin typeface="Arial" charset="0"/>
              </a:rPr>
              <a:t>DIGITAL E</a:t>
            </a:r>
            <a:r>
              <a:rPr lang="en-US" dirty="0">
                <a:latin typeface="Arial" charset="0"/>
              </a:rPr>
              <a:t>ARTH</a:t>
            </a:r>
            <a:r>
              <a:rPr lang="ru-RU" dirty="0">
                <a:latin typeface="Arial" charset="0"/>
              </a:rPr>
              <a:t>»</a:t>
            </a:r>
            <a:r>
              <a:rPr lang="en-US" dirty="0">
                <a:latin typeface="Arial" charset="0"/>
              </a:rPr>
              <a:t> PRODUCTS</a:t>
            </a:r>
            <a:r>
              <a:rPr lang="ru-RU" dirty="0">
                <a:latin typeface="Arial" charset="0"/>
              </a:rPr>
              <a:t> </a:t>
            </a:r>
            <a:endParaRPr lang="en-US" dirty="0">
              <a:latin typeface="Arial" charset="0"/>
            </a:endParaRPr>
          </a:p>
          <a:p>
            <a:endParaRPr lang="ru-RU" dirty="0"/>
          </a:p>
        </p:txBody>
      </p:sp>
      <p:pic>
        <p:nvPicPr>
          <p:cNvPr id="43" name="Picture 2" descr="Картинки по запросу карта РФ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6" y="1600200"/>
            <a:ext cx="9144000" cy="3950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7" descr="F:\Работа\НИИТП\Презентация примеров\Презентация примеров\Презентация примеров\Слайд12.TIF"/>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624852" y="3857603"/>
            <a:ext cx="1485260" cy="833983"/>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45" name="Блок-схема: извлечение 44"/>
          <p:cNvSpPr/>
          <p:nvPr/>
        </p:nvSpPr>
        <p:spPr>
          <a:xfrm>
            <a:off x="4145217" y="4404123"/>
            <a:ext cx="139212" cy="50006"/>
          </a:xfrm>
          <a:prstGeom prst="flowChartExtra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a:defRPr/>
            </a:pPr>
            <a:endParaRPr lang="ru-RU" sz="900" dirty="0">
              <a:latin typeface="Arial" panose="020B0604020202020204" pitchFamily="34" charset="0"/>
              <a:cs typeface="Arial" panose="020B0604020202020204" pitchFamily="34" charset="0"/>
            </a:endParaRPr>
          </a:p>
        </p:txBody>
      </p:sp>
      <p:cxnSp>
        <p:nvCxnSpPr>
          <p:cNvPr id="46" name="Прямая соединительная линия 45"/>
          <p:cNvCxnSpPr>
            <a:stCxn id="45" idx="1"/>
            <a:endCxn id="54" idx="2"/>
          </p:cNvCxnSpPr>
          <p:nvPr/>
        </p:nvCxnSpPr>
        <p:spPr>
          <a:xfrm flipH="1" flipV="1">
            <a:off x="1845296" y="3461786"/>
            <a:ext cx="2334724" cy="967340"/>
          </a:xfrm>
          <a:prstGeom prst="line">
            <a:avLst/>
          </a:prstGeom>
          <a:ln w="19050">
            <a:solidFill>
              <a:schemeClr val="accent6">
                <a:lumMod val="40000"/>
                <a:lumOff val="6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a:stCxn id="45" idx="2"/>
          </p:cNvCxnSpPr>
          <p:nvPr/>
        </p:nvCxnSpPr>
        <p:spPr>
          <a:xfrm flipH="1" flipV="1">
            <a:off x="3814040" y="4049316"/>
            <a:ext cx="400050" cy="404813"/>
          </a:xfrm>
          <a:prstGeom prst="line">
            <a:avLst/>
          </a:prstGeom>
          <a:ln w="19050">
            <a:solidFill>
              <a:schemeClr val="accent1"/>
            </a:solidFill>
            <a:prstDash val="lgDash"/>
          </a:ln>
        </p:spPr>
        <p:style>
          <a:lnRef idx="1">
            <a:schemeClr val="accent1"/>
          </a:lnRef>
          <a:fillRef idx="0">
            <a:schemeClr val="accent1"/>
          </a:fillRef>
          <a:effectRef idx="0">
            <a:schemeClr val="accent1"/>
          </a:effectRef>
          <a:fontRef idx="minor">
            <a:schemeClr val="tx1"/>
          </a:fontRef>
        </p:style>
      </p:cxnSp>
      <p:pic>
        <p:nvPicPr>
          <p:cNvPr id="48" name="Picture 16" descr="F:\Работа\НИИТП\Презентация примеров\Презентация примеров\Презентация примеров\Слайд9.TIF"/>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2999989" y="3910549"/>
            <a:ext cx="1566010" cy="819095"/>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cxnSp>
        <p:nvCxnSpPr>
          <p:cNvPr id="49" name="Прямая соединительная линия 48"/>
          <p:cNvCxnSpPr/>
          <p:nvPr/>
        </p:nvCxnSpPr>
        <p:spPr>
          <a:xfrm>
            <a:off x="1847493" y="3430191"/>
            <a:ext cx="1085850" cy="484584"/>
          </a:xfrm>
          <a:prstGeom prst="line">
            <a:avLst/>
          </a:prstGeom>
          <a:ln w="12700">
            <a:solidFill>
              <a:srgbClr val="FF0000"/>
            </a:solidFill>
            <a:prstDash val="lgDash"/>
          </a:ln>
        </p:spPr>
        <p:style>
          <a:lnRef idx="1">
            <a:schemeClr val="accent1"/>
          </a:lnRef>
          <a:fillRef idx="0">
            <a:schemeClr val="accent1"/>
          </a:fillRef>
          <a:effectRef idx="0">
            <a:schemeClr val="accent1"/>
          </a:effectRef>
          <a:fontRef idx="minor">
            <a:schemeClr val="tx1"/>
          </a:fontRef>
        </p:style>
      </p:cxnSp>
      <p:grpSp>
        <p:nvGrpSpPr>
          <p:cNvPr id="50" name="Группа 585"/>
          <p:cNvGrpSpPr>
            <a:grpSpLocks/>
          </p:cNvGrpSpPr>
          <p:nvPr/>
        </p:nvGrpSpPr>
        <p:grpSpPr bwMode="auto">
          <a:xfrm>
            <a:off x="2152293" y="3495675"/>
            <a:ext cx="1490297" cy="781050"/>
            <a:chOff x="1975104" y="4454956"/>
            <a:chExt cx="1309421" cy="1177747"/>
          </a:xfrm>
        </p:grpSpPr>
        <p:pic>
          <p:nvPicPr>
            <p:cNvPr id="51" name="Рисунок 5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75104" y="4454956"/>
              <a:ext cx="1309421" cy="1177747"/>
            </a:xfrm>
            <a:prstGeom prst="trapezoid">
              <a:avLst/>
            </a:prstGeom>
            <a:noFill/>
            <a:ln w="19050">
              <a:solidFill>
                <a:schemeClr val="bg1"/>
              </a:solidFill>
            </a:ln>
          </p:spPr>
          <p:style>
            <a:lnRef idx="3">
              <a:schemeClr val="lt1"/>
            </a:lnRef>
            <a:fillRef idx="1">
              <a:schemeClr val="dk1"/>
            </a:fillRef>
            <a:effectRef idx="1">
              <a:schemeClr val="dk1"/>
            </a:effectRef>
            <a:fontRef idx="minor">
              <a:schemeClr val="lt1"/>
            </a:fontRef>
          </p:style>
        </p:pic>
        <p:pic>
          <p:nvPicPr>
            <p:cNvPr id="52" name="Рисунок 5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977359" y="5193153"/>
              <a:ext cx="783940" cy="439550"/>
            </a:xfrm>
            <a:prstGeom prst="trapezoid">
              <a:avLst/>
            </a:prstGeom>
            <a:noFill/>
            <a:ln w="19050">
              <a:solidFill>
                <a:schemeClr val="bg1"/>
              </a:solidFill>
            </a:ln>
          </p:spPr>
        </p:pic>
      </p:grpSp>
      <p:sp>
        <p:nvSpPr>
          <p:cNvPr id="53" name="Блок-схема: извлечение 52"/>
          <p:cNvSpPr/>
          <p:nvPr/>
        </p:nvSpPr>
        <p:spPr>
          <a:xfrm>
            <a:off x="2433648" y="3627835"/>
            <a:ext cx="139212" cy="50006"/>
          </a:xfrm>
          <a:prstGeom prst="flowChartExtract">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a:defRPr/>
            </a:pPr>
            <a:endParaRPr lang="ru-RU" sz="900" dirty="0">
              <a:latin typeface="Arial" panose="020B0604020202020204" pitchFamily="34" charset="0"/>
              <a:cs typeface="Arial" panose="020B0604020202020204" pitchFamily="34" charset="0"/>
            </a:endParaRPr>
          </a:p>
        </p:txBody>
      </p:sp>
      <p:sp>
        <p:nvSpPr>
          <p:cNvPr id="54" name="Блок-схема: извлечение 53"/>
          <p:cNvSpPr/>
          <p:nvPr/>
        </p:nvSpPr>
        <p:spPr>
          <a:xfrm>
            <a:off x="1775690" y="3412971"/>
            <a:ext cx="139211" cy="48815"/>
          </a:xfrm>
          <a:prstGeom prst="flowChartExtract">
            <a:avLst/>
          </a:prstGeom>
          <a:solidFill>
            <a:schemeClr val="accent6">
              <a:lumMod val="60000"/>
              <a:lumOff val="4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a:defRPr/>
            </a:pPr>
            <a:endParaRPr lang="ru-RU" sz="900" dirty="0">
              <a:latin typeface="Arial" panose="020B0604020202020204" pitchFamily="34" charset="0"/>
              <a:cs typeface="Arial" panose="020B0604020202020204" pitchFamily="34" charset="0"/>
            </a:endParaRPr>
          </a:p>
        </p:txBody>
      </p:sp>
      <p:grpSp>
        <p:nvGrpSpPr>
          <p:cNvPr id="55" name="Группа 627"/>
          <p:cNvGrpSpPr/>
          <p:nvPr/>
        </p:nvGrpSpPr>
        <p:grpSpPr>
          <a:xfrm>
            <a:off x="1656092" y="2841296"/>
            <a:ext cx="164907" cy="172012"/>
            <a:chOff x="-944016" y="1851208"/>
            <a:chExt cx="250108" cy="321088"/>
          </a:xfrm>
          <a:solidFill>
            <a:srgbClr val="FF0000"/>
          </a:solidFill>
        </p:grpSpPr>
        <p:sp>
          <p:nvSpPr>
            <p:cNvPr id="56" name="Прямоугольник 55"/>
            <p:cNvSpPr/>
            <p:nvPr/>
          </p:nvSpPr>
          <p:spPr>
            <a:xfrm>
              <a:off x="-944016" y="2064296"/>
              <a:ext cx="108000" cy="108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dirty="0">
                <a:latin typeface="Arial" panose="020B0604020202020204" pitchFamily="34" charset="0"/>
                <a:cs typeface="Arial" panose="020B0604020202020204" pitchFamily="34" charset="0"/>
              </a:endParaRPr>
            </a:p>
          </p:txBody>
        </p:sp>
        <p:sp>
          <p:nvSpPr>
            <p:cNvPr id="57" name="Хорда 56"/>
            <p:cNvSpPr/>
            <p:nvPr/>
          </p:nvSpPr>
          <p:spPr>
            <a:xfrm rot="5400000">
              <a:off x="-909908" y="1851208"/>
              <a:ext cx="216000" cy="216000"/>
            </a:xfrm>
            <a:prstGeom prst="chord">
              <a:avLst>
                <a:gd name="adj1" fmla="val 2700000"/>
                <a:gd name="adj2" fmla="val 11123363"/>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dirty="0">
                <a:latin typeface="Arial" panose="020B0604020202020204" pitchFamily="34" charset="0"/>
                <a:cs typeface="Arial" panose="020B0604020202020204" pitchFamily="34" charset="0"/>
              </a:endParaRPr>
            </a:p>
          </p:txBody>
        </p:sp>
      </p:grpSp>
      <p:pic>
        <p:nvPicPr>
          <p:cNvPr id="58" name="Picture 10" descr="F:\Работа\НИИТП\Презентация примеров\Презентация примеров\Презентация примеров\Слайд5.TIF"/>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1143135" y="3033623"/>
            <a:ext cx="1487847" cy="756164"/>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59" name="Прямоугольник 7"/>
          <p:cNvSpPr/>
          <p:nvPr/>
        </p:nvSpPr>
        <p:spPr bwMode="auto">
          <a:xfrm>
            <a:off x="1143000" y="3709987"/>
            <a:ext cx="1487366" cy="25241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CARTOGRAPHY</a:t>
            </a:r>
            <a:endParaRPr lang="ru-RU" sz="900" b="1" dirty="0">
              <a:solidFill>
                <a:srgbClr val="002060"/>
              </a:solidFill>
              <a:latin typeface="Arial" panose="020B0604020202020204" pitchFamily="34" charset="0"/>
              <a:cs typeface="Arial" panose="020B0604020202020204" pitchFamily="34" charset="0"/>
            </a:endParaRPr>
          </a:p>
        </p:txBody>
      </p:sp>
      <p:pic>
        <p:nvPicPr>
          <p:cNvPr id="60" name="Picture 9" descr="F:\Работа\НИИТП\Презентация примеров\Презентация примеров\Презентация примеров\Слайд23.TIF"/>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492271" y="3514276"/>
            <a:ext cx="1556529" cy="794876"/>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pic>
        <p:nvPicPr>
          <p:cNvPr id="61" name="Рисунок 6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29783" y="2971800"/>
            <a:ext cx="1497402" cy="765976"/>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62" name="Полилиния 61"/>
          <p:cNvSpPr/>
          <p:nvPr/>
        </p:nvSpPr>
        <p:spPr>
          <a:xfrm>
            <a:off x="6760928" y="3198019"/>
            <a:ext cx="444011" cy="527447"/>
          </a:xfrm>
          <a:custGeom>
            <a:avLst/>
            <a:gdLst>
              <a:gd name="connsiteX0" fmla="*/ 4058 w 480566"/>
              <a:gd name="connsiteY0" fmla="*/ 555471 h 702056"/>
              <a:gd name="connsiteX1" fmla="*/ 4058 w 480566"/>
              <a:gd name="connsiteY1" fmla="*/ 455579 h 702056"/>
              <a:gd name="connsiteX2" fmla="*/ 19426 w 480566"/>
              <a:gd name="connsiteY2" fmla="*/ 371054 h 702056"/>
              <a:gd name="connsiteX3" fmla="*/ 19426 w 480566"/>
              <a:gd name="connsiteY3" fmla="*/ 294214 h 702056"/>
              <a:gd name="connsiteX4" fmla="*/ 42478 w 480566"/>
              <a:gd name="connsiteY4" fmla="*/ 217374 h 702056"/>
              <a:gd name="connsiteX5" fmla="*/ 111634 w 480566"/>
              <a:gd name="connsiteY5" fmla="*/ 163586 h 702056"/>
              <a:gd name="connsiteX6" fmla="*/ 165422 w 480566"/>
              <a:gd name="connsiteY6" fmla="*/ 117481 h 702056"/>
              <a:gd name="connsiteX7" fmla="*/ 203843 w 480566"/>
              <a:gd name="connsiteY7" fmla="*/ 86745 h 702056"/>
              <a:gd name="connsiteX8" fmla="*/ 257631 w 480566"/>
              <a:gd name="connsiteY8" fmla="*/ 32957 h 702056"/>
              <a:gd name="connsiteX9" fmla="*/ 288367 w 480566"/>
              <a:gd name="connsiteY9" fmla="*/ 9905 h 702056"/>
              <a:gd name="connsiteX10" fmla="*/ 349839 w 480566"/>
              <a:gd name="connsiteY10" fmla="*/ 2221 h 702056"/>
              <a:gd name="connsiteX11" fmla="*/ 403628 w 480566"/>
              <a:gd name="connsiteY11" fmla="*/ 48325 h 702056"/>
              <a:gd name="connsiteX12" fmla="*/ 465100 w 480566"/>
              <a:gd name="connsiteY12" fmla="*/ 132849 h 702056"/>
              <a:gd name="connsiteX13" fmla="*/ 465100 w 480566"/>
              <a:gd name="connsiteY13" fmla="*/ 171270 h 702056"/>
              <a:gd name="connsiteX14" fmla="*/ 442048 w 480566"/>
              <a:gd name="connsiteY14" fmla="*/ 255794 h 702056"/>
              <a:gd name="connsiteX15" fmla="*/ 403628 w 480566"/>
              <a:gd name="connsiteY15" fmla="*/ 340318 h 702056"/>
              <a:gd name="connsiteX16" fmla="*/ 403628 w 480566"/>
              <a:gd name="connsiteY16" fmla="*/ 394107 h 702056"/>
              <a:gd name="connsiteX17" fmla="*/ 449732 w 480566"/>
              <a:gd name="connsiteY17" fmla="*/ 463263 h 702056"/>
              <a:gd name="connsiteX18" fmla="*/ 465100 w 480566"/>
              <a:gd name="connsiteY18" fmla="*/ 493999 h 702056"/>
              <a:gd name="connsiteX19" fmla="*/ 480468 w 480566"/>
              <a:gd name="connsiteY19" fmla="*/ 547787 h 702056"/>
              <a:gd name="connsiteX20" fmla="*/ 457416 w 480566"/>
              <a:gd name="connsiteY20" fmla="*/ 586207 h 702056"/>
              <a:gd name="connsiteX21" fmla="*/ 418996 w 480566"/>
              <a:gd name="connsiteY21" fmla="*/ 624628 h 702056"/>
              <a:gd name="connsiteX22" fmla="*/ 372891 w 480566"/>
              <a:gd name="connsiteY22" fmla="*/ 678416 h 702056"/>
              <a:gd name="connsiteX23" fmla="*/ 311419 w 480566"/>
              <a:gd name="connsiteY23" fmla="*/ 701468 h 702056"/>
              <a:gd name="connsiteX24" fmla="*/ 242263 w 480566"/>
              <a:gd name="connsiteY24" fmla="*/ 693784 h 702056"/>
              <a:gd name="connsiteX25" fmla="*/ 180791 w 480566"/>
              <a:gd name="connsiteY25" fmla="*/ 678416 h 702056"/>
              <a:gd name="connsiteX26" fmla="*/ 103950 w 480566"/>
              <a:gd name="connsiteY26" fmla="*/ 632312 h 702056"/>
              <a:gd name="connsiteX27" fmla="*/ 50162 w 480566"/>
              <a:gd name="connsiteY27" fmla="*/ 586207 h 702056"/>
              <a:gd name="connsiteX28" fmla="*/ 4058 w 480566"/>
              <a:gd name="connsiteY28" fmla="*/ 555471 h 702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80566" h="702056">
                <a:moveTo>
                  <a:pt x="4058" y="555471"/>
                </a:moveTo>
                <a:cubicBezTo>
                  <a:pt x="-3626" y="533700"/>
                  <a:pt x="1497" y="486315"/>
                  <a:pt x="4058" y="455579"/>
                </a:cubicBezTo>
                <a:cubicBezTo>
                  <a:pt x="6619" y="424843"/>
                  <a:pt x="16865" y="397948"/>
                  <a:pt x="19426" y="371054"/>
                </a:cubicBezTo>
                <a:cubicBezTo>
                  <a:pt x="21987" y="344160"/>
                  <a:pt x="15584" y="319827"/>
                  <a:pt x="19426" y="294214"/>
                </a:cubicBezTo>
                <a:cubicBezTo>
                  <a:pt x="23268" y="268601"/>
                  <a:pt x="27110" y="239145"/>
                  <a:pt x="42478" y="217374"/>
                </a:cubicBezTo>
                <a:cubicBezTo>
                  <a:pt x="57846" y="195603"/>
                  <a:pt x="91143" y="180235"/>
                  <a:pt x="111634" y="163586"/>
                </a:cubicBezTo>
                <a:cubicBezTo>
                  <a:pt x="132125" y="146937"/>
                  <a:pt x="150054" y="130288"/>
                  <a:pt x="165422" y="117481"/>
                </a:cubicBezTo>
                <a:cubicBezTo>
                  <a:pt x="180790" y="104674"/>
                  <a:pt x="188475" y="100832"/>
                  <a:pt x="203843" y="86745"/>
                </a:cubicBezTo>
                <a:cubicBezTo>
                  <a:pt x="219211" y="72658"/>
                  <a:pt x="243544" y="45764"/>
                  <a:pt x="257631" y="32957"/>
                </a:cubicBezTo>
                <a:cubicBezTo>
                  <a:pt x="271718" y="20150"/>
                  <a:pt x="272999" y="15028"/>
                  <a:pt x="288367" y="9905"/>
                </a:cubicBezTo>
                <a:cubicBezTo>
                  <a:pt x="303735" y="4782"/>
                  <a:pt x="330629" y="-4182"/>
                  <a:pt x="349839" y="2221"/>
                </a:cubicBezTo>
                <a:cubicBezTo>
                  <a:pt x="369049" y="8624"/>
                  <a:pt x="384418" y="26554"/>
                  <a:pt x="403628" y="48325"/>
                </a:cubicBezTo>
                <a:cubicBezTo>
                  <a:pt x="422838" y="70096"/>
                  <a:pt x="454855" y="112358"/>
                  <a:pt x="465100" y="132849"/>
                </a:cubicBezTo>
                <a:cubicBezTo>
                  <a:pt x="475345" y="153340"/>
                  <a:pt x="468942" y="150779"/>
                  <a:pt x="465100" y="171270"/>
                </a:cubicBezTo>
                <a:cubicBezTo>
                  <a:pt x="461258" y="191761"/>
                  <a:pt x="452293" y="227619"/>
                  <a:pt x="442048" y="255794"/>
                </a:cubicBezTo>
                <a:cubicBezTo>
                  <a:pt x="431803" y="283969"/>
                  <a:pt x="410031" y="317266"/>
                  <a:pt x="403628" y="340318"/>
                </a:cubicBezTo>
                <a:cubicBezTo>
                  <a:pt x="397225" y="363370"/>
                  <a:pt x="395944" y="373616"/>
                  <a:pt x="403628" y="394107"/>
                </a:cubicBezTo>
                <a:cubicBezTo>
                  <a:pt x="411312" y="414598"/>
                  <a:pt x="439487" y="446614"/>
                  <a:pt x="449732" y="463263"/>
                </a:cubicBezTo>
                <a:cubicBezTo>
                  <a:pt x="459977" y="479912"/>
                  <a:pt x="459977" y="479912"/>
                  <a:pt x="465100" y="493999"/>
                </a:cubicBezTo>
                <a:cubicBezTo>
                  <a:pt x="470223" y="508086"/>
                  <a:pt x="481749" y="532419"/>
                  <a:pt x="480468" y="547787"/>
                </a:cubicBezTo>
                <a:cubicBezTo>
                  <a:pt x="479187" y="563155"/>
                  <a:pt x="467661" y="573400"/>
                  <a:pt x="457416" y="586207"/>
                </a:cubicBezTo>
                <a:cubicBezTo>
                  <a:pt x="447171" y="599014"/>
                  <a:pt x="433084" y="609260"/>
                  <a:pt x="418996" y="624628"/>
                </a:cubicBezTo>
                <a:cubicBezTo>
                  <a:pt x="404908" y="639996"/>
                  <a:pt x="390820" y="665609"/>
                  <a:pt x="372891" y="678416"/>
                </a:cubicBezTo>
                <a:cubicBezTo>
                  <a:pt x="354962" y="691223"/>
                  <a:pt x="333190" y="698907"/>
                  <a:pt x="311419" y="701468"/>
                </a:cubicBezTo>
                <a:cubicBezTo>
                  <a:pt x="289648" y="704029"/>
                  <a:pt x="264034" y="697626"/>
                  <a:pt x="242263" y="693784"/>
                </a:cubicBezTo>
                <a:cubicBezTo>
                  <a:pt x="220492" y="689942"/>
                  <a:pt x="203843" y="688661"/>
                  <a:pt x="180791" y="678416"/>
                </a:cubicBezTo>
                <a:cubicBezTo>
                  <a:pt x="157739" y="668171"/>
                  <a:pt x="125722" y="647680"/>
                  <a:pt x="103950" y="632312"/>
                </a:cubicBezTo>
                <a:cubicBezTo>
                  <a:pt x="82178" y="616944"/>
                  <a:pt x="64249" y="599014"/>
                  <a:pt x="50162" y="586207"/>
                </a:cubicBezTo>
                <a:cubicBezTo>
                  <a:pt x="36075" y="573400"/>
                  <a:pt x="11742" y="577242"/>
                  <a:pt x="4058" y="555471"/>
                </a:cubicBezTo>
                <a:close/>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a:defRPr/>
            </a:pPr>
            <a:endParaRPr lang="ru-RU" sz="900" dirty="0">
              <a:latin typeface="Arial" panose="020B0604020202020204" pitchFamily="34" charset="0"/>
              <a:cs typeface="Arial" panose="020B0604020202020204" pitchFamily="34" charset="0"/>
            </a:endParaRPr>
          </a:p>
        </p:txBody>
      </p:sp>
      <p:pic>
        <p:nvPicPr>
          <p:cNvPr id="63" name="Picture 2" descr="F:\Работа\НИИТП\Обеспечение ЕТРИС.tif"/>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376745" y="2362200"/>
            <a:ext cx="1521282" cy="749606"/>
          </a:xfrm>
          <a:prstGeom prst="trapezoid">
            <a:avLst/>
          </a:prstGeom>
          <a:noFill/>
          <a:ln w="19050">
            <a:solidFill>
              <a:schemeClr val="bg1"/>
            </a:solidFill>
          </a:ln>
          <a:extLst>
            <a:ext uri="{909E8E84-426E-40DD-AFC4-6F175D3DCCD1}">
              <a14:hiddenFill xmlns:a14="http://schemas.microsoft.com/office/drawing/2010/main">
                <a:solidFill>
                  <a:srgbClr val="FFFFFF"/>
                </a:solidFill>
              </a14:hiddenFill>
            </a:ext>
          </a:extLst>
        </p:spPr>
      </p:pic>
      <p:sp>
        <p:nvSpPr>
          <p:cNvPr id="64" name="Прямоугольник 7"/>
          <p:cNvSpPr/>
          <p:nvPr/>
        </p:nvSpPr>
        <p:spPr bwMode="auto">
          <a:xfrm>
            <a:off x="376247" y="2971248"/>
            <a:ext cx="1538654" cy="29765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CADASTER MAINTENANCE</a:t>
            </a:r>
            <a:endParaRPr lang="ru-RU" sz="900" b="1" dirty="0">
              <a:solidFill>
                <a:srgbClr val="002060"/>
              </a:solidFill>
              <a:latin typeface="Arial" panose="020B0604020202020204" pitchFamily="34" charset="0"/>
              <a:cs typeface="Arial" panose="020B0604020202020204" pitchFamily="34" charset="0"/>
            </a:endParaRPr>
          </a:p>
        </p:txBody>
      </p:sp>
      <p:grpSp>
        <p:nvGrpSpPr>
          <p:cNvPr id="65" name="Группа 118"/>
          <p:cNvGrpSpPr>
            <a:grpSpLocks/>
          </p:cNvGrpSpPr>
          <p:nvPr/>
        </p:nvGrpSpPr>
        <p:grpSpPr bwMode="auto">
          <a:xfrm>
            <a:off x="7452946" y="2362200"/>
            <a:ext cx="1462454" cy="765572"/>
            <a:chOff x="6589076" y="3169564"/>
            <a:chExt cx="1584177" cy="1020677"/>
          </a:xfrm>
        </p:grpSpPr>
        <p:pic>
          <p:nvPicPr>
            <p:cNvPr id="66" name="Picture 32" descr="F:\Работа\НИИТП\Презентация примеров\Презентация примеров\Презентация примеров\Слайд22.TIF"/>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6589076" y="3169564"/>
              <a:ext cx="1584177" cy="1020677"/>
            </a:xfrm>
            <a:prstGeom prst="trapezoid">
              <a:avLst/>
            </a:prstGeom>
            <a:noFill/>
            <a:ln w="19050">
              <a:solidFill>
                <a:schemeClr val="bg1"/>
              </a:solidFill>
            </a:ln>
          </p:spPr>
          <p:style>
            <a:lnRef idx="3">
              <a:schemeClr val="lt1"/>
            </a:lnRef>
            <a:fillRef idx="1">
              <a:schemeClr val="accent5"/>
            </a:fillRef>
            <a:effectRef idx="1">
              <a:schemeClr val="accent5"/>
            </a:effectRef>
            <a:fontRef idx="minor">
              <a:schemeClr val="lt1"/>
            </a:fontRef>
          </p:style>
        </p:pic>
        <p:sp>
          <p:nvSpPr>
            <p:cNvPr id="67" name="Полилиния 66"/>
            <p:cNvSpPr/>
            <p:nvPr/>
          </p:nvSpPr>
          <p:spPr>
            <a:xfrm>
              <a:off x="6657333" y="3793399"/>
              <a:ext cx="674624" cy="163498"/>
            </a:xfrm>
            <a:custGeom>
              <a:avLst/>
              <a:gdLst>
                <a:gd name="connsiteX0" fmla="*/ 0 w 687031"/>
                <a:gd name="connsiteY0" fmla="*/ 10108 h 163788"/>
                <a:gd name="connsiteX1" fmla="*/ 61472 w 687031"/>
                <a:gd name="connsiteY1" fmla="*/ 40844 h 163788"/>
                <a:gd name="connsiteX2" fmla="*/ 84525 w 687031"/>
                <a:gd name="connsiteY2" fmla="*/ 79264 h 163788"/>
                <a:gd name="connsiteX3" fmla="*/ 69156 w 687031"/>
                <a:gd name="connsiteY3" fmla="*/ 102316 h 163788"/>
                <a:gd name="connsiteX4" fmla="*/ 53788 w 687031"/>
                <a:gd name="connsiteY4" fmla="*/ 140736 h 163788"/>
                <a:gd name="connsiteX5" fmla="*/ 61472 w 687031"/>
                <a:gd name="connsiteY5" fmla="*/ 163788 h 163788"/>
                <a:gd name="connsiteX6" fmla="*/ 115261 w 687031"/>
                <a:gd name="connsiteY6" fmla="*/ 163788 h 163788"/>
                <a:gd name="connsiteX7" fmla="*/ 153681 w 687031"/>
                <a:gd name="connsiteY7" fmla="*/ 140736 h 163788"/>
                <a:gd name="connsiteX8" fmla="*/ 207469 w 687031"/>
                <a:gd name="connsiteY8" fmla="*/ 148420 h 163788"/>
                <a:gd name="connsiteX9" fmla="*/ 230521 w 687031"/>
                <a:gd name="connsiteY9" fmla="*/ 148420 h 163788"/>
                <a:gd name="connsiteX10" fmla="*/ 230521 w 687031"/>
                <a:gd name="connsiteY10" fmla="*/ 94632 h 163788"/>
                <a:gd name="connsiteX11" fmla="*/ 230521 w 687031"/>
                <a:gd name="connsiteY11" fmla="*/ 56212 h 163788"/>
                <a:gd name="connsiteX12" fmla="*/ 230521 w 687031"/>
                <a:gd name="connsiteY12" fmla="*/ 25476 h 163788"/>
                <a:gd name="connsiteX13" fmla="*/ 261257 w 687031"/>
                <a:gd name="connsiteY13" fmla="*/ 2424 h 163788"/>
                <a:gd name="connsiteX14" fmla="*/ 322730 w 687031"/>
                <a:gd name="connsiteY14" fmla="*/ 2424 h 163788"/>
                <a:gd name="connsiteX15" fmla="*/ 391886 w 687031"/>
                <a:gd name="connsiteY15" fmla="*/ 17792 h 163788"/>
                <a:gd name="connsiteX16" fmla="*/ 453358 w 687031"/>
                <a:gd name="connsiteY16" fmla="*/ 17792 h 163788"/>
                <a:gd name="connsiteX17" fmla="*/ 530198 w 687031"/>
                <a:gd name="connsiteY17" fmla="*/ 33160 h 163788"/>
                <a:gd name="connsiteX18" fmla="*/ 583987 w 687031"/>
                <a:gd name="connsiteY18" fmla="*/ 40844 h 163788"/>
                <a:gd name="connsiteX19" fmla="*/ 622407 w 687031"/>
                <a:gd name="connsiteY19" fmla="*/ 48528 h 163788"/>
                <a:gd name="connsiteX20" fmla="*/ 645459 w 687031"/>
                <a:gd name="connsiteY20" fmla="*/ 56212 h 163788"/>
                <a:gd name="connsiteX21" fmla="*/ 683879 w 687031"/>
                <a:gd name="connsiteY21" fmla="*/ 79264 h 163788"/>
                <a:gd name="connsiteX22" fmla="*/ 683879 w 687031"/>
                <a:gd name="connsiteY22" fmla="*/ 94632 h 163788"/>
                <a:gd name="connsiteX23" fmla="*/ 676195 w 687031"/>
                <a:gd name="connsiteY23" fmla="*/ 117684 h 16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87031" h="163788">
                  <a:moveTo>
                    <a:pt x="0" y="10108"/>
                  </a:moveTo>
                  <a:cubicBezTo>
                    <a:pt x="23692" y="19713"/>
                    <a:pt x="47385" y="29318"/>
                    <a:pt x="61472" y="40844"/>
                  </a:cubicBezTo>
                  <a:cubicBezTo>
                    <a:pt x="75559" y="52370"/>
                    <a:pt x="83244" y="69019"/>
                    <a:pt x="84525" y="79264"/>
                  </a:cubicBezTo>
                  <a:cubicBezTo>
                    <a:pt x="85806" y="89509"/>
                    <a:pt x="74279" y="92071"/>
                    <a:pt x="69156" y="102316"/>
                  </a:cubicBezTo>
                  <a:cubicBezTo>
                    <a:pt x="64033" y="112561"/>
                    <a:pt x="55069" y="130491"/>
                    <a:pt x="53788" y="140736"/>
                  </a:cubicBezTo>
                  <a:cubicBezTo>
                    <a:pt x="52507" y="150981"/>
                    <a:pt x="51227" y="159946"/>
                    <a:pt x="61472" y="163788"/>
                  </a:cubicBezTo>
                  <a:cubicBezTo>
                    <a:pt x="71718" y="167630"/>
                    <a:pt x="99893" y="167630"/>
                    <a:pt x="115261" y="163788"/>
                  </a:cubicBezTo>
                  <a:cubicBezTo>
                    <a:pt x="130629" y="159946"/>
                    <a:pt x="138313" y="143297"/>
                    <a:pt x="153681" y="140736"/>
                  </a:cubicBezTo>
                  <a:cubicBezTo>
                    <a:pt x="169049" y="138175"/>
                    <a:pt x="194662" y="147139"/>
                    <a:pt x="207469" y="148420"/>
                  </a:cubicBezTo>
                  <a:cubicBezTo>
                    <a:pt x="220276" y="149701"/>
                    <a:pt x="226679" y="157385"/>
                    <a:pt x="230521" y="148420"/>
                  </a:cubicBezTo>
                  <a:cubicBezTo>
                    <a:pt x="234363" y="139455"/>
                    <a:pt x="230521" y="94632"/>
                    <a:pt x="230521" y="94632"/>
                  </a:cubicBezTo>
                  <a:lnTo>
                    <a:pt x="230521" y="56212"/>
                  </a:lnTo>
                  <a:cubicBezTo>
                    <a:pt x="230521" y="44686"/>
                    <a:pt x="225398" y="34441"/>
                    <a:pt x="230521" y="25476"/>
                  </a:cubicBezTo>
                  <a:cubicBezTo>
                    <a:pt x="235644" y="16511"/>
                    <a:pt x="245889" y="6266"/>
                    <a:pt x="261257" y="2424"/>
                  </a:cubicBezTo>
                  <a:cubicBezTo>
                    <a:pt x="276625" y="-1418"/>
                    <a:pt x="300958" y="-137"/>
                    <a:pt x="322730" y="2424"/>
                  </a:cubicBezTo>
                  <a:cubicBezTo>
                    <a:pt x="344502" y="4985"/>
                    <a:pt x="370115" y="15231"/>
                    <a:pt x="391886" y="17792"/>
                  </a:cubicBezTo>
                  <a:cubicBezTo>
                    <a:pt x="413657" y="20353"/>
                    <a:pt x="430306" y="15231"/>
                    <a:pt x="453358" y="17792"/>
                  </a:cubicBezTo>
                  <a:cubicBezTo>
                    <a:pt x="476410" y="20353"/>
                    <a:pt x="508427" y="29318"/>
                    <a:pt x="530198" y="33160"/>
                  </a:cubicBezTo>
                  <a:cubicBezTo>
                    <a:pt x="551970" y="37002"/>
                    <a:pt x="568619" y="38283"/>
                    <a:pt x="583987" y="40844"/>
                  </a:cubicBezTo>
                  <a:cubicBezTo>
                    <a:pt x="599355" y="43405"/>
                    <a:pt x="612162" y="45967"/>
                    <a:pt x="622407" y="48528"/>
                  </a:cubicBezTo>
                  <a:cubicBezTo>
                    <a:pt x="632652" y="51089"/>
                    <a:pt x="635214" y="51089"/>
                    <a:pt x="645459" y="56212"/>
                  </a:cubicBezTo>
                  <a:cubicBezTo>
                    <a:pt x="655704" y="61335"/>
                    <a:pt x="677476" y="72861"/>
                    <a:pt x="683879" y="79264"/>
                  </a:cubicBezTo>
                  <a:cubicBezTo>
                    <a:pt x="690282" y="85667"/>
                    <a:pt x="685160" y="88229"/>
                    <a:pt x="683879" y="94632"/>
                  </a:cubicBezTo>
                  <a:cubicBezTo>
                    <a:pt x="682598" y="101035"/>
                    <a:pt x="680037" y="111281"/>
                    <a:pt x="676195" y="117684"/>
                  </a:cubicBez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Arial" panose="020B0604020202020204" pitchFamily="34" charset="0"/>
                <a:cs typeface="Arial" panose="020B0604020202020204" pitchFamily="34" charset="0"/>
              </a:endParaRPr>
            </a:p>
          </p:txBody>
        </p:sp>
        <p:sp>
          <p:nvSpPr>
            <p:cNvPr id="68" name="Полилиния 67"/>
            <p:cNvSpPr/>
            <p:nvPr/>
          </p:nvSpPr>
          <p:spPr>
            <a:xfrm>
              <a:off x="7312908" y="3883879"/>
              <a:ext cx="793676" cy="109529"/>
            </a:xfrm>
            <a:custGeom>
              <a:avLst/>
              <a:gdLst>
                <a:gd name="connsiteX0" fmla="*/ 9156 w 732876"/>
                <a:gd name="connsiteY0" fmla="*/ 21669 h 124776"/>
                <a:gd name="connsiteX1" fmla="*/ 489 w 732876"/>
                <a:gd name="connsiteY1" fmla="*/ 95341 h 124776"/>
                <a:gd name="connsiteX2" fmla="*/ 22157 w 732876"/>
                <a:gd name="connsiteY2" fmla="*/ 108342 h 124776"/>
                <a:gd name="connsiteX3" fmla="*/ 56827 w 732876"/>
                <a:gd name="connsiteY3" fmla="*/ 108342 h 124776"/>
                <a:gd name="connsiteX4" fmla="*/ 91496 w 732876"/>
                <a:gd name="connsiteY4" fmla="*/ 108342 h 124776"/>
                <a:gd name="connsiteX5" fmla="*/ 130499 w 732876"/>
                <a:gd name="connsiteY5" fmla="*/ 121343 h 124776"/>
                <a:gd name="connsiteX6" fmla="*/ 165168 w 732876"/>
                <a:gd name="connsiteY6" fmla="*/ 121343 h 124776"/>
                <a:gd name="connsiteX7" fmla="*/ 186836 w 732876"/>
                <a:gd name="connsiteY7" fmla="*/ 82340 h 124776"/>
                <a:gd name="connsiteX8" fmla="*/ 173835 w 732876"/>
                <a:gd name="connsiteY8" fmla="*/ 52004 h 124776"/>
                <a:gd name="connsiteX9" fmla="*/ 165168 w 732876"/>
                <a:gd name="connsiteY9" fmla="*/ 26002 h 124776"/>
                <a:gd name="connsiteX10" fmla="*/ 195503 w 732876"/>
                <a:gd name="connsiteY10" fmla="*/ 8668 h 124776"/>
                <a:gd name="connsiteX11" fmla="*/ 217172 w 732876"/>
                <a:gd name="connsiteY11" fmla="*/ 4334 h 124776"/>
                <a:gd name="connsiteX12" fmla="*/ 269175 w 732876"/>
                <a:gd name="connsiteY12" fmla="*/ 0 h 124776"/>
                <a:gd name="connsiteX13" fmla="*/ 325513 w 732876"/>
                <a:gd name="connsiteY13" fmla="*/ 4334 h 124776"/>
                <a:gd name="connsiteX14" fmla="*/ 381850 w 732876"/>
                <a:gd name="connsiteY14" fmla="*/ 8668 h 124776"/>
                <a:gd name="connsiteX15" fmla="*/ 433854 w 732876"/>
                <a:gd name="connsiteY15" fmla="*/ 8668 h 124776"/>
                <a:gd name="connsiteX16" fmla="*/ 459856 w 732876"/>
                <a:gd name="connsiteY16" fmla="*/ 21669 h 124776"/>
                <a:gd name="connsiteX17" fmla="*/ 494525 w 732876"/>
                <a:gd name="connsiteY17" fmla="*/ 30336 h 124776"/>
                <a:gd name="connsiteX18" fmla="*/ 563864 w 732876"/>
                <a:gd name="connsiteY18" fmla="*/ 39003 h 124776"/>
                <a:gd name="connsiteX19" fmla="*/ 598533 w 732876"/>
                <a:gd name="connsiteY19" fmla="*/ 47671 h 124776"/>
                <a:gd name="connsiteX20" fmla="*/ 628868 w 732876"/>
                <a:gd name="connsiteY20" fmla="*/ 82340 h 124776"/>
                <a:gd name="connsiteX21" fmla="*/ 650537 w 732876"/>
                <a:gd name="connsiteY21" fmla="*/ 91007 h 124776"/>
                <a:gd name="connsiteX22" fmla="*/ 698207 w 732876"/>
                <a:gd name="connsiteY22" fmla="*/ 91007 h 124776"/>
                <a:gd name="connsiteX23" fmla="*/ 715541 w 732876"/>
                <a:gd name="connsiteY23" fmla="*/ 78006 h 124776"/>
                <a:gd name="connsiteX24" fmla="*/ 728542 w 732876"/>
                <a:gd name="connsiteY24" fmla="*/ 65005 h 124776"/>
                <a:gd name="connsiteX25" fmla="*/ 732876 w 732876"/>
                <a:gd name="connsiteY25" fmla="*/ 47671 h 12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32876" h="124776">
                  <a:moveTo>
                    <a:pt x="9156" y="21669"/>
                  </a:moveTo>
                  <a:cubicBezTo>
                    <a:pt x="3739" y="51282"/>
                    <a:pt x="-1678" y="80896"/>
                    <a:pt x="489" y="95341"/>
                  </a:cubicBezTo>
                  <a:cubicBezTo>
                    <a:pt x="2656" y="109786"/>
                    <a:pt x="12767" y="106175"/>
                    <a:pt x="22157" y="108342"/>
                  </a:cubicBezTo>
                  <a:cubicBezTo>
                    <a:pt x="31547" y="110509"/>
                    <a:pt x="56827" y="108342"/>
                    <a:pt x="56827" y="108342"/>
                  </a:cubicBezTo>
                  <a:cubicBezTo>
                    <a:pt x="68383" y="108342"/>
                    <a:pt x="79217" y="106175"/>
                    <a:pt x="91496" y="108342"/>
                  </a:cubicBezTo>
                  <a:cubicBezTo>
                    <a:pt x="103775" y="110509"/>
                    <a:pt x="118220" y="119176"/>
                    <a:pt x="130499" y="121343"/>
                  </a:cubicBezTo>
                  <a:cubicBezTo>
                    <a:pt x="142778" y="123510"/>
                    <a:pt x="155779" y="127843"/>
                    <a:pt x="165168" y="121343"/>
                  </a:cubicBezTo>
                  <a:cubicBezTo>
                    <a:pt x="174557" y="114843"/>
                    <a:pt x="185392" y="93896"/>
                    <a:pt x="186836" y="82340"/>
                  </a:cubicBezTo>
                  <a:cubicBezTo>
                    <a:pt x="188280" y="70784"/>
                    <a:pt x="177446" y="61394"/>
                    <a:pt x="173835" y="52004"/>
                  </a:cubicBezTo>
                  <a:cubicBezTo>
                    <a:pt x="170224" y="42614"/>
                    <a:pt x="161557" y="33225"/>
                    <a:pt x="165168" y="26002"/>
                  </a:cubicBezTo>
                  <a:cubicBezTo>
                    <a:pt x="168779" y="18779"/>
                    <a:pt x="186836" y="12279"/>
                    <a:pt x="195503" y="8668"/>
                  </a:cubicBezTo>
                  <a:cubicBezTo>
                    <a:pt x="204170" y="5057"/>
                    <a:pt x="204893" y="5779"/>
                    <a:pt x="217172" y="4334"/>
                  </a:cubicBezTo>
                  <a:cubicBezTo>
                    <a:pt x="229451" y="2889"/>
                    <a:pt x="251118" y="0"/>
                    <a:pt x="269175" y="0"/>
                  </a:cubicBezTo>
                  <a:cubicBezTo>
                    <a:pt x="287232" y="0"/>
                    <a:pt x="325513" y="4334"/>
                    <a:pt x="325513" y="4334"/>
                  </a:cubicBezTo>
                  <a:cubicBezTo>
                    <a:pt x="344292" y="5779"/>
                    <a:pt x="363793" y="7946"/>
                    <a:pt x="381850" y="8668"/>
                  </a:cubicBezTo>
                  <a:cubicBezTo>
                    <a:pt x="399907" y="9390"/>
                    <a:pt x="420853" y="6501"/>
                    <a:pt x="433854" y="8668"/>
                  </a:cubicBezTo>
                  <a:cubicBezTo>
                    <a:pt x="446855" y="10835"/>
                    <a:pt x="449744" y="18058"/>
                    <a:pt x="459856" y="21669"/>
                  </a:cubicBezTo>
                  <a:cubicBezTo>
                    <a:pt x="469968" y="25280"/>
                    <a:pt x="477190" y="27447"/>
                    <a:pt x="494525" y="30336"/>
                  </a:cubicBezTo>
                  <a:cubicBezTo>
                    <a:pt x="511860" y="33225"/>
                    <a:pt x="546529" y="36114"/>
                    <a:pt x="563864" y="39003"/>
                  </a:cubicBezTo>
                  <a:cubicBezTo>
                    <a:pt x="581199" y="41892"/>
                    <a:pt x="587699" y="40448"/>
                    <a:pt x="598533" y="47671"/>
                  </a:cubicBezTo>
                  <a:cubicBezTo>
                    <a:pt x="609367" y="54894"/>
                    <a:pt x="620201" y="75117"/>
                    <a:pt x="628868" y="82340"/>
                  </a:cubicBezTo>
                  <a:cubicBezTo>
                    <a:pt x="637535" y="89563"/>
                    <a:pt x="638981" y="89563"/>
                    <a:pt x="650537" y="91007"/>
                  </a:cubicBezTo>
                  <a:cubicBezTo>
                    <a:pt x="662093" y="92451"/>
                    <a:pt x="687373" y="93174"/>
                    <a:pt x="698207" y="91007"/>
                  </a:cubicBezTo>
                  <a:cubicBezTo>
                    <a:pt x="709041" y="88840"/>
                    <a:pt x="710485" y="82340"/>
                    <a:pt x="715541" y="78006"/>
                  </a:cubicBezTo>
                  <a:cubicBezTo>
                    <a:pt x="720597" y="73672"/>
                    <a:pt x="725653" y="70061"/>
                    <a:pt x="728542" y="65005"/>
                  </a:cubicBezTo>
                  <a:cubicBezTo>
                    <a:pt x="731431" y="59949"/>
                    <a:pt x="732153" y="53810"/>
                    <a:pt x="732876" y="47671"/>
                  </a:cubicBezTo>
                </a:path>
              </a:pathLst>
            </a:custGeom>
            <a:noFill/>
            <a:ln w="190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latin typeface="Arial" panose="020B0604020202020204" pitchFamily="34" charset="0"/>
                <a:cs typeface="Arial" panose="020B0604020202020204" pitchFamily="34" charset="0"/>
              </a:endParaRPr>
            </a:p>
          </p:txBody>
        </p:sp>
      </p:grpSp>
      <p:sp>
        <p:nvSpPr>
          <p:cNvPr id="69" name="Прямоугольник 7"/>
          <p:cNvSpPr/>
          <p:nvPr/>
        </p:nvSpPr>
        <p:spPr bwMode="auto">
          <a:xfrm>
            <a:off x="6629400" y="3646112"/>
            <a:ext cx="1480038" cy="2286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FIRE MAPPING</a:t>
            </a:r>
            <a:endParaRPr lang="ru-RU" sz="900" b="1" dirty="0">
              <a:solidFill>
                <a:srgbClr val="002060"/>
              </a:solidFill>
              <a:latin typeface="Arial" panose="020B0604020202020204" pitchFamily="34" charset="0"/>
              <a:cs typeface="Arial" panose="020B0604020202020204" pitchFamily="34" charset="0"/>
            </a:endParaRPr>
          </a:p>
        </p:txBody>
      </p:sp>
      <p:sp>
        <p:nvSpPr>
          <p:cNvPr id="70" name="Прямоугольник 7"/>
          <p:cNvSpPr/>
          <p:nvPr/>
        </p:nvSpPr>
        <p:spPr bwMode="auto">
          <a:xfrm>
            <a:off x="7452946" y="2970610"/>
            <a:ext cx="1462454" cy="31075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FLOOD MAPPING</a:t>
            </a:r>
            <a:endParaRPr lang="ru-RU" sz="900" b="1" dirty="0">
              <a:solidFill>
                <a:srgbClr val="002060"/>
              </a:solidFill>
              <a:latin typeface="Arial" panose="020B0604020202020204" pitchFamily="34" charset="0"/>
              <a:cs typeface="Arial" panose="020B0604020202020204" pitchFamily="34" charset="0"/>
            </a:endParaRPr>
          </a:p>
        </p:txBody>
      </p:sp>
      <p:sp>
        <p:nvSpPr>
          <p:cNvPr id="71" name="Прямоугольник 7"/>
          <p:cNvSpPr/>
          <p:nvPr/>
        </p:nvSpPr>
        <p:spPr bwMode="auto">
          <a:xfrm>
            <a:off x="2999286" y="4632723"/>
            <a:ext cx="1556238" cy="41076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GEOLOGICAL PROSPECTING</a:t>
            </a:r>
            <a:endParaRPr lang="ru-RU" sz="900" b="1" dirty="0">
              <a:solidFill>
                <a:srgbClr val="002060"/>
              </a:solidFill>
              <a:latin typeface="Arial" panose="020B0604020202020204" pitchFamily="34" charset="0"/>
              <a:cs typeface="Arial" panose="020B0604020202020204" pitchFamily="34" charset="0"/>
            </a:endParaRPr>
          </a:p>
        </p:txBody>
      </p:sp>
      <p:sp>
        <p:nvSpPr>
          <p:cNvPr id="72" name="Прямоугольник 7"/>
          <p:cNvSpPr/>
          <p:nvPr/>
        </p:nvSpPr>
        <p:spPr bwMode="auto">
          <a:xfrm>
            <a:off x="4596555" y="4632723"/>
            <a:ext cx="1516674" cy="41076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LAND USAGE</a:t>
            </a:r>
            <a:endParaRPr lang="ru-RU" sz="900" b="1" dirty="0">
              <a:solidFill>
                <a:srgbClr val="002060"/>
              </a:solidFill>
              <a:latin typeface="Arial" panose="020B0604020202020204" pitchFamily="34" charset="0"/>
              <a:cs typeface="Arial" panose="020B0604020202020204" pitchFamily="34" charset="0"/>
            </a:endParaRPr>
          </a:p>
        </p:txBody>
      </p:sp>
      <p:sp>
        <p:nvSpPr>
          <p:cNvPr id="73" name="Полилиния 72"/>
          <p:cNvSpPr/>
          <p:nvPr/>
        </p:nvSpPr>
        <p:spPr>
          <a:xfrm>
            <a:off x="5676544" y="3994547"/>
            <a:ext cx="307731" cy="236934"/>
          </a:xfrm>
          <a:custGeom>
            <a:avLst/>
            <a:gdLst>
              <a:gd name="connsiteX0" fmla="*/ 47546 w 333873"/>
              <a:gd name="connsiteY0" fmla="*/ 54116 h 315655"/>
              <a:gd name="connsiteX1" fmla="*/ 148486 w 333873"/>
              <a:gd name="connsiteY1" fmla="*/ 60054 h 315655"/>
              <a:gd name="connsiteX2" fmla="*/ 184112 w 333873"/>
              <a:gd name="connsiteY2" fmla="*/ 48178 h 315655"/>
              <a:gd name="connsiteX3" fmla="*/ 231613 w 333873"/>
              <a:gd name="connsiteY3" fmla="*/ 18490 h 315655"/>
              <a:gd name="connsiteX4" fmla="*/ 267239 w 333873"/>
              <a:gd name="connsiteY4" fmla="*/ 677 h 315655"/>
              <a:gd name="connsiteX5" fmla="*/ 326616 w 333873"/>
              <a:gd name="connsiteY5" fmla="*/ 12552 h 315655"/>
              <a:gd name="connsiteX6" fmla="*/ 332554 w 333873"/>
              <a:gd name="connsiteY6" fmla="*/ 89742 h 315655"/>
              <a:gd name="connsiteX7" fmla="*/ 332554 w 333873"/>
              <a:gd name="connsiteY7" fmla="*/ 137243 h 315655"/>
              <a:gd name="connsiteX8" fmla="*/ 332554 w 333873"/>
              <a:gd name="connsiteY8" fmla="*/ 190682 h 315655"/>
              <a:gd name="connsiteX9" fmla="*/ 314741 w 333873"/>
              <a:gd name="connsiteY9" fmla="*/ 255997 h 315655"/>
              <a:gd name="connsiteX10" fmla="*/ 296928 w 333873"/>
              <a:gd name="connsiteY10" fmla="*/ 285685 h 315655"/>
              <a:gd name="connsiteX11" fmla="*/ 255364 w 333873"/>
              <a:gd name="connsiteY11" fmla="*/ 303498 h 315655"/>
              <a:gd name="connsiteX12" fmla="*/ 166299 w 333873"/>
              <a:gd name="connsiteY12" fmla="*/ 315373 h 315655"/>
              <a:gd name="connsiteX13" fmla="*/ 59421 w 333873"/>
              <a:gd name="connsiteY13" fmla="*/ 291623 h 315655"/>
              <a:gd name="connsiteX14" fmla="*/ 17857 w 333873"/>
              <a:gd name="connsiteY14" fmla="*/ 255997 h 315655"/>
              <a:gd name="connsiteX15" fmla="*/ 17857 w 333873"/>
              <a:gd name="connsiteY15" fmla="*/ 208495 h 315655"/>
              <a:gd name="connsiteX16" fmla="*/ 44 w 333873"/>
              <a:gd name="connsiteY16" fmla="*/ 149119 h 315655"/>
              <a:gd name="connsiteX17" fmla="*/ 23795 w 333873"/>
              <a:gd name="connsiteY17" fmla="*/ 101617 h 315655"/>
              <a:gd name="connsiteX18" fmla="*/ 47546 w 333873"/>
              <a:gd name="connsiteY18" fmla="*/ 54116 h 31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3873" h="315655">
                <a:moveTo>
                  <a:pt x="47546" y="54116"/>
                </a:moveTo>
                <a:cubicBezTo>
                  <a:pt x="68328" y="47189"/>
                  <a:pt x="125725" y="61044"/>
                  <a:pt x="148486" y="60054"/>
                </a:cubicBezTo>
                <a:cubicBezTo>
                  <a:pt x="171247" y="59064"/>
                  <a:pt x="170258" y="55105"/>
                  <a:pt x="184112" y="48178"/>
                </a:cubicBezTo>
                <a:cubicBezTo>
                  <a:pt x="197966" y="41251"/>
                  <a:pt x="217759" y="26407"/>
                  <a:pt x="231613" y="18490"/>
                </a:cubicBezTo>
                <a:cubicBezTo>
                  <a:pt x="245467" y="10573"/>
                  <a:pt x="251405" y="1667"/>
                  <a:pt x="267239" y="677"/>
                </a:cubicBezTo>
                <a:cubicBezTo>
                  <a:pt x="283073" y="-313"/>
                  <a:pt x="315730" y="-2292"/>
                  <a:pt x="326616" y="12552"/>
                </a:cubicBezTo>
                <a:cubicBezTo>
                  <a:pt x="337502" y="27396"/>
                  <a:pt x="331564" y="68960"/>
                  <a:pt x="332554" y="89742"/>
                </a:cubicBezTo>
                <a:cubicBezTo>
                  <a:pt x="333544" y="110524"/>
                  <a:pt x="332554" y="137243"/>
                  <a:pt x="332554" y="137243"/>
                </a:cubicBezTo>
                <a:cubicBezTo>
                  <a:pt x="332554" y="154066"/>
                  <a:pt x="335523" y="170890"/>
                  <a:pt x="332554" y="190682"/>
                </a:cubicBezTo>
                <a:cubicBezTo>
                  <a:pt x="329585" y="210474"/>
                  <a:pt x="320679" y="240163"/>
                  <a:pt x="314741" y="255997"/>
                </a:cubicBezTo>
                <a:cubicBezTo>
                  <a:pt x="308803" y="271831"/>
                  <a:pt x="306824" y="277768"/>
                  <a:pt x="296928" y="285685"/>
                </a:cubicBezTo>
                <a:cubicBezTo>
                  <a:pt x="287032" y="293602"/>
                  <a:pt x="277135" y="298550"/>
                  <a:pt x="255364" y="303498"/>
                </a:cubicBezTo>
                <a:cubicBezTo>
                  <a:pt x="233593" y="308446"/>
                  <a:pt x="198956" y="317352"/>
                  <a:pt x="166299" y="315373"/>
                </a:cubicBezTo>
                <a:cubicBezTo>
                  <a:pt x="133642" y="313394"/>
                  <a:pt x="84161" y="301519"/>
                  <a:pt x="59421" y="291623"/>
                </a:cubicBezTo>
                <a:cubicBezTo>
                  <a:pt x="34681" y="281727"/>
                  <a:pt x="24784" y="269852"/>
                  <a:pt x="17857" y="255997"/>
                </a:cubicBezTo>
                <a:cubicBezTo>
                  <a:pt x="10930" y="242142"/>
                  <a:pt x="20826" y="226308"/>
                  <a:pt x="17857" y="208495"/>
                </a:cubicBezTo>
                <a:cubicBezTo>
                  <a:pt x="14888" y="190682"/>
                  <a:pt x="-946" y="166932"/>
                  <a:pt x="44" y="149119"/>
                </a:cubicBezTo>
                <a:cubicBezTo>
                  <a:pt x="1034" y="131306"/>
                  <a:pt x="16868" y="112503"/>
                  <a:pt x="23795" y="101617"/>
                </a:cubicBezTo>
                <a:cubicBezTo>
                  <a:pt x="30722" y="90731"/>
                  <a:pt x="26764" y="61043"/>
                  <a:pt x="47546" y="54116"/>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a:defRPr/>
            </a:pPr>
            <a:endParaRPr lang="ru-RU" sz="900" dirty="0">
              <a:latin typeface="Arial" panose="020B0604020202020204" pitchFamily="34" charset="0"/>
              <a:cs typeface="Arial" panose="020B0604020202020204" pitchFamily="34" charset="0"/>
            </a:endParaRPr>
          </a:p>
        </p:txBody>
      </p:sp>
      <p:sp>
        <p:nvSpPr>
          <p:cNvPr id="74" name="Полилиния 73"/>
          <p:cNvSpPr/>
          <p:nvPr/>
        </p:nvSpPr>
        <p:spPr>
          <a:xfrm>
            <a:off x="6423891" y="4064794"/>
            <a:ext cx="312126" cy="160735"/>
          </a:xfrm>
          <a:custGeom>
            <a:avLst/>
            <a:gdLst>
              <a:gd name="connsiteX0" fmla="*/ 47546 w 333873"/>
              <a:gd name="connsiteY0" fmla="*/ 54116 h 315655"/>
              <a:gd name="connsiteX1" fmla="*/ 148486 w 333873"/>
              <a:gd name="connsiteY1" fmla="*/ 60054 h 315655"/>
              <a:gd name="connsiteX2" fmla="*/ 184112 w 333873"/>
              <a:gd name="connsiteY2" fmla="*/ 48178 h 315655"/>
              <a:gd name="connsiteX3" fmla="*/ 231613 w 333873"/>
              <a:gd name="connsiteY3" fmla="*/ 18490 h 315655"/>
              <a:gd name="connsiteX4" fmla="*/ 267239 w 333873"/>
              <a:gd name="connsiteY4" fmla="*/ 677 h 315655"/>
              <a:gd name="connsiteX5" fmla="*/ 326616 w 333873"/>
              <a:gd name="connsiteY5" fmla="*/ 12552 h 315655"/>
              <a:gd name="connsiteX6" fmla="*/ 332554 w 333873"/>
              <a:gd name="connsiteY6" fmla="*/ 89742 h 315655"/>
              <a:gd name="connsiteX7" fmla="*/ 332554 w 333873"/>
              <a:gd name="connsiteY7" fmla="*/ 137243 h 315655"/>
              <a:gd name="connsiteX8" fmla="*/ 332554 w 333873"/>
              <a:gd name="connsiteY8" fmla="*/ 190682 h 315655"/>
              <a:gd name="connsiteX9" fmla="*/ 314741 w 333873"/>
              <a:gd name="connsiteY9" fmla="*/ 255997 h 315655"/>
              <a:gd name="connsiteX10" fmla="*/ 296928 w 333873"/>
              <a:gd name="connsiteY10" fmla="*/ 285685 h 315655"/>
              <a:gd name="connsiteX11" fmla="*/ 255364 w 333873"/>
              <a:gd name="connsiteY11" fmla="*/ 303498 h 315655"/>
              <a:gd name="connsiteX12" fmla="*/ 166299 w 333873"/>
              <a:gd name="connsiteY12" fmla="*/ 315373 h 315655"/>
              <a:gd name="connsiteX13" fmla="*/ 59421 w 333873"/>
              <a:gd name="connsiteY13" fmla="*/ 291623 h 315655"/>
              <a:gd name="connsiteX14" fmla="*/ 17857 w 333873"/>
              <a:gd name="connsiteY14" fmla="*/ 255997 h 315655"/>
              <a:gd name="connsiteX15" fmla="*/ 17857 w 333873"/>
              <a:gd name="connsiteY15" fmla="*/ 208495 h 315655"/>
              <a:gd name="connsiteX16" fmla="*/ 44 w 333873"/>
              <a:gd name="connsiteY16" fmla="*/ 149119 h 315655"/>
              <a:gd name="connsiteX17" fmla="*/ 23795 w 333873"/>
              <a:gd name="connsiteY17" fmla="*/ 101617 h 315655"/>
              <a:gd name="connsiteX18" fmla="*/ 47546 w 333873"/>
              <a:gd name="connsiteY18" fmla="*/ 54116 h 315655"/>
              <a:gd name="connsiteX0" fmla="*/ 47546 w 337831"/>
              <a:gd name="connsiteY0" fmla="*/ 58895 h 320434"/>
              <a:gd name="connsiteX1" fmla="*/ 148486 w 337831"/>
              <a:gd name="connsiteY1" fmla="*/ 64833 h 320434"/>
              <a:gd name="connsiteX2" fmla="*/ 184112 w 337831"/>
              <a:gd name="connsiteY2" fmla="*/ 52957 h 320434"/>
              <a:gd name="connsiteX3" fmla="*/ 231613 w 337831"/>
              <a:gd name="connsiteY3" fmla="*/ 23269 h 320434"/>
              <a:gd name="connsiteX4" fmla="*/ 267239 w 337831"/>
              <a:gd name="connsiteY4" fmla="*/ 5456 h 320434"/>
              <a:gd name="connsiteX5" fmla="*/ 261301 w 337831"/>
              <a:gd name="connsiteY5" fmla="*/ 124209 h 320434"/>
              <a:gd name="connsiteX6" fmla="*/ 332554 w 337831"/>
              <a:gd name="connsiteY6" fmla="*/ 94521 h 320434"/>
              <a:gd name="connsiteX7" fmla="*/ 332554 w 337831"/>
              <a:gd name="connsiteY7" fmla="*/ 142022 h 320434"/>
              <a:gd name="connsiteX8" fmla="*/ 332554 w 337831"/>
              <a:gd name="connsiteY8" fmla="*/ 195461 h 320434"/>
              <a:gd name="connsiteX9" fmla="*/ 314741 w 337831"/>
              <a:gd name="connsiteY9" fmla="*/ 260776 h 320434"/>
              <a:gd name="connsiteX10" fmla="*/ 296928 w 337831"/>
              <a:gd name="connsiteY10" fmla="*/ 290464 h 320434"/>
              <a:gd name="connsiteX11" fmla="*/ 255364 w 337831"/>
              <a:gd name="connsiteY11" fmla="*/ 308277 h 320434"/>
              <a:gd name="connsiteX12" fmla="*/ 166299 w 337831"/>
              <a:gd name="connsiteY12" fmla="*/ 320152 h 320434"/>
              <a:gd name="connsiteX13" fmla="*/ 59421 w 337831"/>
              <a:gd name="connsiteY13" fmla="*/ 296402 h 320434"/>
              <a:gd name="connsiteX14" fmla="*/ 17857 w 337831"/>
              <a:gd name="connsiteY14" fmla="*/ 260776 h 320434"/>
              <a:gd name="connsiteX15" fmla="*/ 17857 w 337831"/>
              <a:gd name="connsiteY15" fmla="*/ 213274 h 320434"/>
              <a:gd name="connsiteX16" fmla="*/ 44 w 337831"/>
              <a:gd name="connsiteY16" fmla="*/ 153898 h 320434"/>
              <a:gd name="connsiteX17" fmla="*/ 23795 w 337831"/>
              <a:gd name="connsiteY17" fmla="*/ 106396 h 320434"/>
              <a:gd name="connsiteX18" fmla="*/ 47546 w 337831"/>
              <a:gd name="connsiteY18" fmla="*/ 58895 h 320434"/>
              <a:gd name="connsiteX0" fmla="*/ 47546 w 337831"/>
              <a:gd name="connsiteY0" fmla="*/ 37479 h 299018"/>
              <a:gd name="connsiteX1" fmla="*/ 148486 w 337831"/>
              <a:gd name="connsiteY1" fmla="*/ 43417 h 299018"/>
              <a:gd name="connsiteX2" fmla="*/ 184112 w 337831"/>
              <a:gd name="connsiteY2" fmla="*/ 31541 h 299018"/>
              <a:gd name="connsiteX3" fmla="*/ 231613 w 337831"/>
              <a:gd name="connsiteY3" fmla="*/ 1853 h 299018"/>
              <a:gd name="connsiteX4" fmla="*/ 201925 w 337831"/>
              <a:gd name="connsiteY4" fmla="*/ 90918 h 299018"/>
              <a:gd name="connsiteX5" fmla="*/ 261301 w 337831"/>
              <a:gd name="connsiteY5" fmla="*/ 102793 h 299018"/>
              <a:gd name="connsiteX6" fmla="*/ 332554 w 337831"/>
              <a:gd name="connsiteY6" fmla="*/ 73105 h 299018"/>
              <a:gd name="connsiteX7" fmla="*/ 332554 w 337831"/>
              <a:gd name="connsiteY7" fmla="*/ 120606 h 299018"/>
              <a:gd name="connsiteX8" fmla="*/ 332554 w 337831"/>
              <a:gd name="connsiteY8" fmla="*/ 174045 h 299018"/>
              <a:gd name="connsiteX9" fmla="*/ 314741 w 337831"/>
              <a:gd name="connsiteY9" fmla="*/ 239360 h 299018"/>
              <a:gd name="connsiteX10" fmla="*/ 296928 w 337831"/>
              <a:gd name="connsiteY10" fmla="*/ 269048 h 299018"/>
              <a:gd name="connsiteX11" fmla="*/ 255364 w 337831"/>
              <a:gd name="connsiteY11" fmla="*/ 286861 h 299018"/>
              <a:gd name="connsiteX12" fmla="*/ 166299 w 337831"/>
              <a:gd name="connsiteY12" fmla="*/ 298736 h 299018"/>
              <a:gd name="connsiteX13" fmla="*/ 59421 w 337831"/>
              <a:gd name="connsiteY13" fmla="*/ 274986 h 299018"/>
              <a:gd name="connsiteX14" fmla="*/ 17857 w 337831"/>
              <a:gd name="connsiteY14" fmla="*/ 239360 h 299018"/>
              <a:gd name="connsiteX15" fmla="*/ 17857 w 337831"/>
              <a:gd name="connsiteY15" fmla="*/ 191858 h 299018"/>
              <a:gd name="connsiteX16" fmla="*/ 44 w 337831"/>
              <a:gd name="connsiteY16" fmla="*/ 132482 h 299018"/>
              <a:gd name="connsiteX17" fmla="*/ 23795 w 337831"/>
              <a:gd name="connsiteY17" fmla="*/ 84980 h 299018"/>
              <a:gd name="connsiteX18" fmla="*/ 47546 w 337831"/>
              <a:gd name="connsiteY18" fmla="*/ 37479 h 299018"/>
              <a:gd name="connsiteX0" fmla="*/ 47546 w 337831"/>
              <a:gd name="connsiteY0" fmla="*/ 8236 h 269775"/>
              <a:gd name="connsiteX1" fmla="*/ 148486 w 337831"/>
              <a:gd name="connsiteY1" fmla="*/ 14174 h 269775"/>
              <a:gd name="connsiteX2" fmla="*/ 184112 w 337831"/>
              <a:gd name="connsiteY2" fmla="*/ 2298 h 269775"/>
              <a:gd name="connsiteX3" fmla="*/ 124735 w 337831"/>
              <a:gd name="connsiteY3" fmla="*/ 67613 h 269775"/>
              <a:gd name="connsiteX4" fmla="*/ 201925 w 337831"/>
              <a:gd name="connsiteY4" fmla="*/ 61675 h 269775"/>
              <a:gd name="connsiteX5" fmla="*/ 261301 w 337831"/>
              <a:gd name="connsiteY5" fmla="*/ 73550 h 269775"/>
              <a:gd name="connsiteX6" fmla="*/ 332554 w 337831"/>
              <a:gd name="connsiteY6" fmla="*/ 43862 h 269775"/>
              <a:gd name="connsiteX7" fmla="*/ 332554 w 337831"/>
              <a:gd name="connsiteY7" fmla="*/ 91363 h 269775"/>
              <a:gd name="connsiteX8" fmla="*/ 332554 w 337831"/>
              <a:gd name="connsiteY8" fmla="*/ 144802 h 269775"/>
              <a:gd name="connsiteX9" fmla="*/ 314741 w 337831"/>
              <a:gd name="connsiteY9" fmla="*/ 210117 h 269775"/>
              <a:gd name="connsiteX10" fmla="*/ 296928 w 337831"/>
              <a:gd name="connsiteY10" fmla="*/ 239805 h 269775"/>
              <a:gd name="connsiteX11" fmla="*/ 255364 w 337831"/>
              <a:gd name="connsiteY11" fmla="*/ 257618 h 269775"/>
              <a:gd name="connsiteX12" fmla="*/ 166299 w 337831"/>
              <a:gd name="connsiteY12" fmla="*/ 269493 h 269775"/>
              <a:gd name="connsiteX13" fmla="*/ 59421 w 337831"/>
              <a:gd name="connsiteY13" fmla="*/ 245743 h 269775"/>
              <a:gd name="connsiteX14" fmla="*/ 17857 w 337831"/>
              <a:gd name="connsiteY14" fmla="*/ 210117 h 269775"/>
              <a:gd name="connsiteX15" fmla="*/ 17857 w 337831"/>
              <a:gd name="connsiteY15" fmla="*/ 162615 h 269775"/>
              <a:gd name="connsiteX16" fmla="*/ 44 w 337831"/>
              <a:gd name="connsiteY16" fmla="*/ 103239 h 269775"/>
              <a:gd name="connsiteX17" fmla="*/ 23795 w 337831"/>
              <a:gd name="connsiteY17" fmla="*/ 55737 h 269775"/>
              <a:gd name="connsiteX18" fmla="*/ 47546 w 337831"/>
              <a:gd name="connsiteY18" fmla="*/ 8236 h 269775"/>
              <a:gd name="connsiteX0" fmla="*/ 47546 w 337831"/>
              <a:gd name="connsiteY0" fmla="*/ 6048 h 267587"/>
              <a:gd name="connsiteX1" fmla="*/ 89109 w 337831"/>
              <a:gd name="connsiteY1" fmla="*/ 83238 h 267587"/>
              <a:gd name="connsiteX2" fmla="*/ 184112 w 337831"/>
              <a:gd name="connsiteY2" fmla="*/ 110 h 267587"/>
              <a:gd name="connsiteX3" fmla="*/ 124735 w 337831"/>
              <a:gd name="connsiteY3" fmla="*/ 65425 h 267587"/>
              <a:gd name="connsiteX4" fmla="*/ 201925 w 337831"/>
              <a:gd name="connsiteY4" fmla="*/ 59487 h 267587"/>
              <a:gd name="connsiteX5" fmla="*/ 261301 w 337831"/>
              <a:gd name="connsiteY5" fmla="*/ 71362 h 267587"/>
              <a:gd name="connsiteX6" fmla="*/ 332554 w 337831"/>
              <a:gd name="connsiteY6" fmla="*/ 41674 h 267587"/>
              <a:gd name="connsiteX7" fmla="*/ 332554 w 337831"/>
              <a:gd name="connsiteY7" fmla="*/ 89175 h 267587"/>
              <a:gd name="connsiteX8" fmla="*/ 332554 w 337831"/>
              <a:gd name="connsiteY8" fmla="*/ 142614 h 267587"/>
              <a:gd name="connsiteX9" fmla="*/ 314741 w 337831"/>
              <a:gd name="connsiteY9" fmla="*/ 207929 h 267587"/>
              <a:gd name="connsiteX10" fmla="*/ 296928 w 337831"/>
              <a:gd name="connsiteY10" fmla="*/ 237617 h 267587"/>
              <a:gd name="connsiteX11" fmla="*/ 255364 w 337831"/>
              <a:gd name="connsiteY11" fmla="*/ 255430 h 267587"/>
              <a:gd name="connsiteX12" fmla="*/ 166299 w 337831"/>
              <a:gd name="connsiteY12" fmla="*/ 267305 h 267587"/>
              <a:gd name="connsiteX13" fmla="*/ 59421 w 337831"/>
              <a:gd name="connsiteY13" fmla="*/ 243555 h 267587"/>
              <a:gd name="connsiteX14" fmla="*/ 17857 w 337831"/>
              <a:gd name="connsiteY14" fmla="*/ 207929 h 267587"/>
              <a:gd name="connsiteX15" fmla="*/ 17857 w 337831"/>
              <a:gd name="connsiteY15" fmla="*/ 160427 h 267587"/>
              <a:gd name="connsiteX16" fmla="*/ 44 w 337831"/>
              <a:gd name="connsiteY16" fmla="*/ 101051 h 267587"/>
              <a:gd name="connsiteX17" fmla="*/ 23795 w 337831"/>
              <a:gd name="connsiteY17" fmla="*/ 53549 h 267587"/>
              <a:gd name="connsiteX18" fmla="*/ 47546 w 337831"/>
              <a:gd name="connsiteY18" fmla="*/ 6048 h 267587"/>
              <a:gd name="connsiteX0" fmla="*/ 47546 w 337831"/>
              <a:gd name="connsiteY0" fmla="*/ 408 h 261947"/>
              <a:gd name="connsiteX1" fmla="*/ 89109 w 337831"/>
              <a:gd name="connsiteY1" fmla="*/ 77598 h 261947"/>
              <a:gd name="connsiteX2" fmla="*/ 124735 w 337831"/>
              <a:gd name="connsiteY2" fmla="*/ 59785 h 261947"/>
              <a:gd name="connsiteX3" fmla="*/ 201925 w 337831"/>
              <a:gd name="connsiteY3" fmla="*/ 53847 h 261947"/>
              <a:gd name="connsiteX4" fmla="*/ 261301 w 337831"/>
              <a:gd name="connsiteY4" fmla="*/ 65722 h 261947"/>
              <a:gd name="connsiteX5" fmla="*/ 332554 w 337831"/>
              <a:gd name="connsiteY5" fmla="*/ 36034 h 261947"/>
              <a:gd name="connsiteX6" fmla="*/ 332554 w 337831"/>
              <a:gd name="connsiteY6" fmla="*/ 83535 h 261947"/>
              <a:gd name="connsiteX7" fmla="*/ 332554 w 337831"/>
              <a:gd name="connsiteY7" fmla="*/ 136974 h 261947"/>
              <a:gd name="connsiteX8" fmla="*/ 314741 w 337831"/>
              <a:gd name="connsiteY8" fmla="*/ 202289 h 261947"/>
              <a:gd name="connsiteX9" fmla="*/ 296928 w 337831"/>
              <a:gd name="connsiteY9" fmla="*/ 231977 h 261947"/>
              <a:gd name="connsiteX10" fmla="*/ 255364 w 337831"/>
              <a:gd name="connsiteY10" fmla="*/ 249790 h 261947"/>
              <a:gd name="connsiteX11" fmla="*/ 166299 w 337831"/>
              <a:gd name="connsiteY11" fmla="*/ 261665 h 261947"/>
              <a:gd name="connsiteX12" fmla="*/ 59421 w 337831"/>
              <a:gd name="connsiteY12" fmla="*/ 237915 h 261947"/>
              <a:gd name="connsiteX13" fmla="*/ 17857 w 337831"/>
              <a:gd name="connsiteY13" fmla="*/ 202289 h 261947"/>
              <a:gd name="connsiteX14" fmla="*/ 17857 w 337831"/>
              <a:gd name="connsiteY14" fmla="*/ 154787 h 261947"/>
              <a:gd name="connsiteX15" fmla="*/ 44 w 337831"/>
              <a:gd name="connsiteY15" fmla="*/ 95411 h 261947"/>
              <a:gd name="connsiteX16" fmla="*/ 23795 w 337831"/>
              <a:gd name="connsiteY16" fmla="*/ 47909 h 261947"/>
              <a:gd name="connsiteX17" fmla="*/ 47546 w 337831"/>
              <a:gd name="connsiteY17" fmla="*/ 408 h 261947"/>
              <a:gd name="connsiteX0" fmla="*/ 23795 w 337831"/>
              <a:gd name="connsiteY0" fmla="*/ 12084 h 226122"/>
              <a:gd name="connsiteX1" fmla="*/ 89109 w 337831"/>
              <a:gd name="connsiteY1" fmla="*/ 41773 h 226122"/>
              <a:gd name="connsiteX2" fmla="*/ 124735 w 337831"/>
              <a:gd name="connsiteY2" fmla="*/ 23960 h 226122"/>
              <a:gd name="connsiteX3" fmla="*/ 201925 w 337831"/>
              <a:gd name="connsiteY3" fmla="*/ 18022 h 226122"/>
              <a:gd name="connsiteX4" fmla="*/ 261301 w 337831"/>
              <a:gd name="connsiteY4" fmla="*/ 29897 h 226122"/>
              <a:gd name="connsiteX5" fmla="*/ 332554 w 337831"/>
              <a:gd name="connsiteY5" fmla="*/ 209 h 226122"/>
              <a:gd name="connsiteX6" fmla="*/ 332554 w 337831"/>
              <a:gd name="connsiteY6" fmla="*/ 47710 h 226122"/>
              <a:gd name="connsiteX7" fmla="*/ 332554 w 337831"/>
              <a:gd name="connsiteY7" fmla="*/ 101149 h 226122"/>
              <a:gd name="connsiteX8" fmla="*/ 314741 w 337831"/>
              <a:gd name="connsiteY8" fmla="*/ 166464 h 226122"/>
              <a:gd name="connsiteX9" fmla="*/ 296928 w 337831"/>
              <a:gd name="connsiteY9" fmla="*/ 196152 h 226122"/>
              <a:gd name="connsiteX10" fmla="*/ 255364 w 337831"/>
              <a:gd name="connsiteY10" fmla="*/ 213965 h 226122"/>
              <a:gd name="connsiteX11" fmla="*/ 166299 w 337831"/>
              <a:gd name="connsiteY11" fmla="*/ 225840 h 226122"/>
              <a:gd name="connsiteX12" fmla="*/ 59421 w 337831"/>
              <a:gd name="connsiteY12" fmla="*/ 202090 h 226122"/>
              <a:gd name="connsiteX13" fmla="*/ 17857 w 337831"/>
              <a:gd name="connsiteY13" fmla="*/ 166464 h 226122"/>
              <a:gd name="connsiteX14" fmla="*/ 17857 w 337831"/>
              <a:gd name="connsiteY14" fmla="*/ 118962 h 226122"/>
              <a:gd name="connsiteX15" fmla="*/ 44 w 337831"/>
              <a:gd name="connsiteY15" fmla="*/ 59586 h 226122"/>
              <a:gd name="connsiteX16" fmla="*/ 23795 w 337831"/>
              <a:gd name="connsiteY16" fmla="*/ 12084 h 226122"/>
              <a:gd name="connsiteX0" fmla="*/ 23795 w 338555"/>
              <a:gd name="connsiteY0" fmla="*/ 203 h 214241"/>
              <a:gd name="connsiteX1" fmla="*/ 89109 w 338555"/>
              <a:gd name="connsiteY1" fmla="*/ 29892 h 214241"/>
              <a:gd name="connsiteX2" fmla="*/ 124735 w 338555"/>
              <a:gd name="connsiteY2" fmla="*/ 12079 h 214241"/>
              <a:gd name="connsiteX3" fmla="*/ 201925 w 338555"/>
              <a:gd name="connsiteY3" fmla="*/ 6141 h 214241"/>
              <a:gd name="connsiteX4" fmla="*/ 261301 w 338555"/>
              <a:gd name="connsiteY4" fmla="*/ 18016 h 214241"/>
              <a:gd name="connsiteX5" fmla="*/ 332554 w 338555"/>
              <a:gd name="connsiteY5" fmla="*/ 35829 h 214241"/>
              <a:gd name="connsiteX6" fmla="*/ 332554 w 338555"/>
              <a:gd name="connsiteY6" fmla="*/ 89268 h 214241"/>
              <a:gd name="connsiteX7" fmla="*/ 314741 w 338555"/>
              <a:gd name="connsiteY7" fmla="*/ 154583 h 214241"/>
              <a:gd name="connsiteX8" fmla="*/ 296928 w 338555"/>
              <a:gd name="connsiteY8" fmla="*/ 184271 h 214241"/>
              <a:gd name="connsiteX9" fmla="*/ 255364 w 338555"/>
              <a:gd name="connsiteY9" fmla="*/ 202084 h 214241"/>
              <a:gd name="connsiteX10" fmla="*/ 166299 w 338555"/>
              <a:gd name="connsiteY10" fmla="*/ 213959 h 214241"/>
              <a:gd name="connsiteX11" fmla="*/ 59421 w 338555"/>
              <a:gd name="connsiteY11" fmla="*/ 190209 h 214241"/>
              <a:gd name="connsiteX12" fmla="*/ 17857 w 338555"/>
              <a:gd name="connsiteY12" fmla="*/ 154583 h 214241"/>
              <a:gd name="connsiteX13" fmla="*/ 17857 w 338555"/>
              <a:gd name="connsiteY13" fmla="*/ 107081 h 214241"/>
              <a:gd name="connsiteX14" fmla="*/ 44 w 338555"/>
              <a:gd name="connsiteY14" fmla="*/ 47705 h 214241"/>
              <a:gd name="connsiteX15" fmla="*/ 23795 w 338555"/>
              <a:gd name="connsiteY15" fmla="*/ 203 h 21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8555" h="214241">
                <a:moveTo>
                  <a:pt x="23795" y="203"/>
                </a:moveTo>
                <a:cubicBezTo>
                  <a:pt x="38639" y="-2766"/>
                  <a:pt x="72286" y="27913"/>
                  <a:pt x="89109" y="29892"/>
                </a:cubicBezTo>
                <a:cubicBezTo>
                  <a:pt x="105932" y="31871"/>
                  <a:pt x="105932" y="16038"/>
                  <a:pt x="124735" y="12079"/>
                </a:cubicBezTo>
                <a:cubicBezTo>
                  <a:pt x="143538" y="8121"/>
                  <a:pt x="179164" y="5152"/>
                  <a:pt x="201925" y="6141"/>
                </a:cubicBezTo>
                <a:cubicBezTo>
                  <a:pt x="224686" y="7130"/>
                  <a:pt x="239530" y="13068"/>
                  <a:pt x="261301" y="18016"/>
                </a:cubicBezTo>
                <a:cubicBezTo>
                  <a:pt x="283072" y="22964"/>
                  <a:pt x="320679" y="23954"/>
                  <a:pt x="332554" y="35829"/>
                </a:cubicBezTo>
                <a:cubicBezTo>
                  <a:pt x="344429" y="47704"/>
                  <a:pt x="335523" y="69476"/>
                  <a:pt x="332554" y="89268"/>
                </a:cubicBezTo>
                <a:cubicBezTo>
                  <a:pt x="329585" y="109060"/>
                  <a:pt x="320679" y="138749"/>
                  <a:pt x="314741" y="154583"/>
                </a:cubicBezTo>
                <a:cubicBezTo>
                  <a:pt x="308803" y="170417"/>
                  <a:pt x="306824" y="176354"/>
                  <a:pt x="296928" y="184271"/>
                </a:cubicBezTo>
                <a:cubicBezTo>
                  <a:pt x="287032" y="192188"/>
                  <a:pt x="277135" y="197136"/>
                  <a:pt x="255364" y="202084"/>
                </a:cubicBezTo>
                <a:cubicBezTo>
                  <a:pt x="233593" y="207032"/>
                  <a:pt x="198956" y="215938"/>
                  <a:pt x="166299" y="213959"/>
                </a:cubicBezTo>
                <a:cubicBezTo>
                  <a:pt x="133642" y="211980"/>
                  <a:pt x="84161" y="200105"/>
                  <a:pt x="59421" y="190209"/>
                </a:cubicBezTo>
                <a:cubicBezTo>
                  <a:pt x="34681" y="180313"/>
                  <a:pt x="24784" y="168438"/>
                  <a:pt x="17857" y="154583"/>
                </a:cubicBezTo>
                <a:cubicBezTo>
                  <a:pt x="10930" y="140728"/>
                  <a:pt x="20826" y="124894"/>
                  <a:pt x="17857" y="107081"/>
                </a:cubicBezTo>
                <a:cubicBezTo>
                  <a:pt x="14888" y="89268"/>
                  <a:pt x="-946" y="65518"/>
                  <a:pt x="44" y="47705"/>
                </a:cubicBezTo>
                <a:cubicBezTo>
                  <a:pt x="1034" y="29892"/>
                  <a:pt x="8951" y="3172"/>
                  <a:pt x="23795" y="203"/>
                </a:cubicBezTo>
                <a:close/>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7902" tIns="38952" rIns="77902" bIns="38952" anchor="ctr"/>
          <a:lstStyle/>
          <a:p>
            <a:pPr algn="ctr">
              <a:defRPr/>
            </a:pPr>
            <a:endParaRPr lang="ru-RU" sz="900" dirty="0">
              <a:latin typeface="Arial" panose="020B0604020202020204" pitchFamily="34" charset="0"/>
              <a:cs typeface="Arial" panose="020B0604020202020204" pitchFamily="34" charset="0"/>
            </a:endParaRPr>
          </a:p>
        </p:txBody>
      </p:sp>
      <p:grpSp>
        <p:nvGrpSpPr>
          <p:cNvPr id="75" name="Группа 128"/>
          <p:cNvGrpSpPr>
            <a:grpSpLocks/>
          </p:cNvGrpSpPr>
          <p:nvPr/>
        </p:nvGrpSpPr>
        <p:grpSpPr bwMode="auto">
          <a:xfrm>
            <a:off x="3692413" y="4214813"/>
            <a:ext cx="385396" cy="355997"/>
            <a:chOff x="3656162" y="4692842"/>
            <a:chExt cx="417803" cy="474640"/>
          </a:xfrm>
        </p:grpSpPr>
        <p:sp>
          <p:nvSpPr>
            <p:cNvPr id="76" name="Полилиния 75"/>
            <p:cNvSpPr/>
            <p:nvPr/>
          </p:nvSpPr>
          <p:spPr>
            <a:xfrm>
              <a:off x="3656162" y="4692842"/>
              <a:ext cx="417803" cy="323834"/>
            </a:xfrm>
            <a:custGeom>
              <a:avLst/>
              <a:gdLst>
                <a:gd name="connsiteX0" fmla="*/ 7376 w 417803"/>
                <a:gd name="connsiteY0" fmla="*/ 324483 h 324483"/>
                <a:gd name="connsiteX1" fmla="*/ 1438 w 417803"/>
                <a:gd name="connsiteY1" fmla="*/ 229480 h 324483"/>
                <a:gd name="connsiteX2" fmla="*/ 31126 w 417803"/>
                <a:gd name="connsiteY2" fmla="*/ 193854 h 324483"/>
                <a:gd name="connsiteX3" fmla="*/ 72690 w 417803"/>
                <a:gd name="connsiteY3" fmla="*/ 181979 h 324483"/>
                <a:gd name="connsiteX4" fmla="*/ 161755 w 417803"/>
                <a:gd name="connsiteY4" fmla="*/ 176041 h 324483"/>
                <a:gd name="connsiteX5" fmla="*/ 203319 w 417803"/>
                <a:gd name="connsiteY5" fmla="*/ 205729 h 324483"/>
                <a:gd name="connsiteX6" fmla="*/ 233007 w 417803"/>
                <a:gd name="connsiteY6" fmla="*/ 170103 h 324483"/>
                <a:gd name="connsiteX7" fmla="*/ 209256 w 417803"/>
                <a:gd name="connsiteY7" fmla="*/ 104789 h 324483"/>
                <a:gd name="connsiteX8" fmla="*/ 185506 w 417803"/>
                <a:gd name="connsiteY8" fmla="*/ 63226 h 324483"/>
                <a:gd name="connsiteX9" fmla="*/ 191443 w 417803"/>
                <a:gd name="connsiteY9" fmla="*/ 21662 h 324483"/>
                <a:gd name="connsiteX10" fmla="*/ 233007 w 417803"/>
                <a:gd name="connsiteY10" fmla="*/ 3849 h 324483"/>
                <a:gd name="connsiteX11" fmla="*/ 304259 w 417803"/>
                <a:gd name="connsiteY11" fmla="*/ 3849 h 324483"/>
                <a:gd name="connsiteX12" fmla="*/ 345822 w 417803"/>
                <a:gd name="connsiteY12" fmla="*/ 45413 h 324483"/>
                <a:gd name="connsiteX13" fmla="*/ 399261 w 417803"/>
                <a:gd name="connsiteY13" fmla="*/ 110727 h 324483"/>
                <a:gd name="connsiteX14" fmla="*/ 405199 w 417803"/>
                <a:gd name="connsiteY14" fmla="*/ 152290 h 324483"/>
                <a:gd name="connsiteX15" fmla="*/ 411137 w 417803"/>
                <a:gd name="connsiteY15" fmla="*/ 229480 h 324483"/>
                <a:gd name="connsiteX16" fmla="*/ 417074 w 417803"/>
                <a:gd name="connsiteY16" fmla="*/ 265106 h 324483"/>
                <a:gd name="connsiteX17" fmla="*/ 393324 w 417803"/>
                <a:gd name="connsiteY17" fmla="*/ 288857 h 324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7803" h="324483">
                  <a:moveTo>
                    <a:pt x="7376" y="324483"/>
                  </a:moveTo>
                  <a:cubicBezTo>
                    <a:pt x="2428" y="287867"/>
                    <a:pt x="-2520" y="251251"/>
                    <a:pt x="1438" y="229480"/>
                  </a:cubicBezTo>
                  <a:cubicBezTo>
                    <a:pt x="5396" y="207709"/>
                    <a:pt x="19251" y="201771"/>
                    <a:pt x="31126" y="193854"/>
                  </a:cubicBezTo>
                  <a:cubicBezTo>
                    <a:pt x="43001" y="185937"/>
                    <a:pt x="50919" y="184948"/>
                    <a:pt x="72690" y="181979"/>
                  </a:cubicBezTo>
                  <a:cubicBezTo>
                    <a:pt x="94462" y="179010"/>
                    <a:pt x="139984" y="172083"/>
                    <a:pt x="161755" y="176041"/>
                  </a:cubicBezTo>
                  <a:cubicBezTo>
                    <a:pt x="183526" y="179999"/>
                    <a:pt x="191444" y="206719"/>
                    <a:pt x="203319" y="205729"/>
                  </a:cubicBezTo>
                  <a:cubicBezTo>
                    <a:pt x="215194" y="204739"/>
                    <a:pt x="232018" y="186926"/>
                    <a:pt x="233007" y="170103"/>
                  </a:cubicBezTo>
                  <a:cubicBezTo>
                    <a:pt x="233997" y="153280"/>
                    <a:pt x="217173" y="122602"/>
                    <a:pt x="209256" y="104789"/>
                  </a:cubicBezTo>
                  <a:cubicBezTo>
                    <a:pt x="201339" y="86976"/>
                    <a:pt x="188475" y="77080"/>
                    <a:pt x="185506" y="63226"/>
                  </a:cubicBezTo>
                  <a:cubicBezTo>
                    <a:pt x="182537" y="49372"/>
                    <a:pt x="183526" y="31558"/>
                    <a:pt x="191443" y="21662"/>
                  </a:cubicBezTo>
                  <a:cubicBezTo>
                    <a:pt x="199360" y="11766"/>
                    <a:pt x="214204" y="6818"/>
                    <a:pt x="233007" y="3849"/>
                  </a:cubicBezTo>
                  <a:cubicBezTo>
                    <a:pt x="251810" y="880"/>
                    <a:pt x="285457" y="-3078"/>
                    <a:pt x="304259" y="3849"/>
                  </a:cubicBezTo>
                  <a:cubicBezTo>
                    <a:pt x="323062" y="10776"/>
                    <a:pt x="329988" y="27600"/>
                    <a:pt x="345822" y="45413"/>
                  </a:cubicBezTo>
                  <a:cubicBezTo>
                    <a:pt x="361656" y="63226"/>
                    <a:pt x="389365" y="92914"/>
                    <a:pt x="399261" y="110727"/>
                  </a:cubicBezTo>
                  <a:cubicBezTo>
                    <a:pt x="409157" y="128540"/>
                    <a:pt x="403220" y="132498"/>
                    <a:pt x="405199" y="152290"/>
                  </a:cubicBezTo>
                  <a:cubicBezTo>
                    <a:pt x="407178" y="172082"/>
                    <a:pt x="409158" y="210677"/>
                    <a:pt x="411137" y="229480"/>
                  </a:cubicBezTo>
                  <a:cubicBezTo>
                    <a:pt x="413116" y="248283"/>
                    <a:pt x="420043" y="255210"/>
                    <a:pt x="417074" y="265106"/>
                  </a:cubicBezTo>
                  <a:cubicBezTo>
                    <a:pt x="414105" y="275002"/>
                    <a:pt x="393324" y="288857"/>
                    <a:pt x="393324" y="288857"/>
                  </a:cubicBezTo>
                </a:path>
              </a:pathLst>
            </a:custGeom>
            <a:noFill/>
            <a:ln>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dirty="0">
                <a:latin typeface="Arial" panose="020B0604020202020204" pitchFamily="34" charset="0"/>
                <a:cs typeface="Arial" panose="020B0604020202020204" pitchFamily="34" charset="0"/>
              </a:endParaRPr>
            </a:p>
          </p:txBody>
        </p:sp>
        <p:sp>
          <p:nvSpPr>
            <p:cNvPr id="77" name="Полилиния 76"/>
            <p:cNvSpPr/>
            <p:nvPr/>
          </p:nvSpPr>
          <p:spPr>
            <a:xfrm>
              <a:off x="3664105" y="5005565"/>
              <a:ext cx="409860" cy="161917"/>
            </a:xfrm>
            <a:custGeom>
              <a:avLst/>
              <a:gdLst>
                <a:gd name="connsiteX0" fmla="*/ 409698 w 409698"/>
                <a:gd name="connsiteY0" fmla="*/ 0 h 162033"/>
                <a:gd name="connsiteX1" fmla="*/ 326571 w 409698"/>
                <a:gd name="connsiteY1" fmla="*/ 5938 h 162033"/>
                <a:gd name="connsiteX2" fmla="*/ 273132 w 409698"/>
                <a:gd name="connsiteY2" fmla="*/ 23751 h 162033"/>
                <a:gd name="connsiteX3" fmla="*/ 243444 w 409698"/>
                <a:gd name="connsiteY3" fmla="*/ 53439 h 162033"/>
                <a:gd name="connsiteX4" fmla="*/ 207818 w 409698"/>
                <a:gd name="connsiteY4" fmla="*/ 100941 h 162033"/>
                <a:gd name="connsiteX5" fmla="*/ 195943 w 409698"/>
                <a:gd name="connsiteY5" fmla="*/ 136567 h 162033"/>
                <a:gd name="connsiteX6" fmla="*/ 190005 w 409698"/>
                <a:gd name="connsiteY6" fmla="*/ 154380 h 162033"/>
                <a:gd name="connsiteX7" fmla="*/ 142504 w 409698"/>
                <a:gd name="connsiteY7" fmla="*/ 160317 h 162033"/>
                <a:gd name="connsiteX8" fmla="*/ 106878 w 409698"/>
                <a:gd name="connsiteY8" fmla="*/ 124691 h 162033"/>
                <a:gd name="connsiteX9" fmla="*/ 95002 w 409698"/>
                <a:gd name="connsiteY9" fmla="*/ 83128 h 162033"/>
                <a:gd name="connsiteX10" fmla="*/ 65314 w 409698"/>
                <a:gd name="connsiteY10" fmla="*/ 41564 h 162033"/>
                <a:gd name="connsiteX11" fmla="*/ 47501 w 409698"/>
                <a:gd name="connsiteY11" fmla="*/ 29689 h 162033"/>
                <a:gd name="connsiteX12" fmla="*/ 23750 w 409698"/>
                <a:gd name="connsiteY12" fmla="*/ 17813 h 162033"/>
                <a:gd name="connsiteX13" fmla="*/ 0 w 409698"/>
                <a:gd name="connsiteY13" fmla="*/ 11876 h 162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9698" h="162033">
                  <a:moveTo>
                    <a:pt x="409698" y="0"/>
                  </a:moveTo>
                  <a:cubicBezTo>
                    <a:pt x="379515" y="990"/>
                    <a:pt x="349332" y="1980"/>
                    <a:pt x="326571" y="5938"/>
                  </a:cubicBezTo>
                  <a:cubicBezTo>
                    <a:pt x="303810" y="9896"/>
                    <a:pt x="286986" y="15834"/>
                    <a:pt x="273132" y="23751"/>
                  </a:cubicBezTo>
                  <a:cubicBezTo>
                    <a:pt x="259278" y="31668"/>
                    <a:pt x="254330" y="40574"/>
                    <a:pt x="243444" y="53439"/>
                  </a:cubicBezTo>
                  <a:cubicBezTo>
                    <a:pt x="232558" y="66304"/>
                    <a:pt x="215735" y="87086"/>
                    <a:pt x="207818" y="100941"/>
                  </a:cubicBezTo>
                  <a:cubicBezTo>
                    <a:pt x="199901" y="114796"/>
                    <a:pt x="195943" y="136567"/>
                    <a:pt x="195943" y="136567"/>
                  </a:cubicBezTo>
                  <a:cubicBezTo>
                    <a:pt x="192974" y="145473"/>
                    <a:pt x="198911" y="150422"/>
                    <a:pt x="190005" y="154380"/>
                  </a:cubicBezTo>
                  <a:cubicBezTo>
                    <a:pt x="181099" y="158338"/>
                    <a:pt x="156358" y="165265"/>
                    <a:pt x="142504" y="160317"/>
                  </a:cubicBezTo>
                  <a:cubicBezTo>
                    <a:pt x="128650" y="155369"/>
                    <a:pt x="114795" y="137556"/>
                    <a:pt x="106878" y="124691"/>
                  </a:cubicBezTo>
                  <a:cubicBezTo>
                    <a:pt x="98961" y="111826"/>
                    <a:pt x="101929" y="96982"/>
                    <a:pt x="95002" y="83128"/>
                  </a:cubicBezTo>
                  <a:cubicBezTo>
                    <a:pt x="88075" y="69274"/>
                    <a:pt x="73231" y="50470"/>
                    <a:pt x="65314" y="41564"/>
                  </a:cubicBezTo>
                  <a:cubicBezTo>
                    <a:pt x="57397" y="32658"/>
                    <a:pt x="54428" y="33647"/>
                    <a:pt x="47501" y="29689"/>
                  </a:cubicBezTo>
                  <a:cubicBezTo>
                    <a:pt x="40574" y="25731"/>
                    <a:pt x="31667" y="20782"/>
                    <a:pt x="23750" y="17813"/>
                  </a:cubicBezTo>
                  <a:cubicBezTo>
                    <a:pt x="15833" y="14844"/>
                    <a:pt x="7916" y="13360"/>
                    <a:pt x="0" y="11876"/>
                  </a:cubicBezTo>
                </a:path>
              </a:pathLst>
            </a:custGeom>
            <a:noFill/>
            <a:ln>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900" dirty="0">
                <a:latin typeface="Arial" panose="020B0604020202020204" pitchFamily="34" charset="0"/>
                <a:cs typeface="Arial" panose="020B0604020202020204" pitchFamily="34" charset="0"/>
              </a:endParaRPr>
            </a:p>
          </p:txBody>
        </p:sp>
      </p:grpSp>
      <p:sp>
        <p:nvSpPr>
          <p:cNvPr id="78" name="Прямоугольник 7"/>
          <p:cNvSpPr/>
          <p:nvPr/>
        </p:nvSpPr>
        <p:spPr bwMode="auto">
          <a:xfrm>
            <a:off x="2153759" y="4130278"/>
            <a:ext cx="1488831" cy="417909"/>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REGIONAL DEVELOPMENT PLANNING</a:t>
            </a:r>
            <a:endParaRPr lang="ru-RU" sz="900" b="1" dirty="0">
              <a:solidFill>
                <a:srgbClr val="002060"/>
              </a:solidFill>
              <a:latin typeface="Arial" panose="020B0604020202020204" pitchFamily="34" charset="0"/>
              <a:cs typeface="Arial" panose="020B0604020202020204" pitchFamily="34" charset="0"/>
            </a:endParaRPr>
          </a:p>
        </p:txBody>
      </p:sp>
      <p:sp>
        <p:nvSpPr>
          <p:cNvPr id="79" name="Прямоугольник 7"/>
          <p:cNvSpPr/>
          <p:nvPr/>
        </p:nvSpPr>
        <p:spPr bwMode="auto">
          <a:xfrm>
            <a:off x="5509490" y="4054413"/>
            <a:ext cx="1487365" cy="4191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lIns="30670" tIns="30670" rIns="30670" bIns="30670" anchor="ctr"/>
          <a:lstStyle/>
          <a:p>
            <a:pPr algn="ctr">
              <a:defRPr/>
            </a:pPr>
            <a:r>
              <a:rPr lang="en-US" sz="900" b="1" dirty="0">
                <a:solidFill>
                  <a:srgbClr val="002060"/>
                </a:solidFill>
                <a:latin typeface="Arial" panose="020B0604020202020204" pitchFamily="34" charset="0"/>
                <a:cs typeface="Arial" panose="020B0604020202020204" pitchFamily="34" charset="0"/>
              </a:rPr>
              <a:t>INDUSTRIAL DISASTERS</a:t>
            </a:r>
            <a:endParaRPr lang="ru-RU" sz="900" b="1" dirty="0">
              <a:solidFill>
                <a:srgbClr val="002060"/>
              </a:solidFill>
              <a:latin typeface="Arial" panose="020B0604020202020204" pitchFamily="34" charset="0"/>
              <a:cs typeface="Arial" panose="020B0604020202020204" pitchFamily="34" charset="0"/>
            </a:endParaRPr>
          </a:p>
        </p:txBody>
      </p:sp>
      <p:pic>
        <p:nvPicPr>
          <p:cNvPr id="41"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927273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Объект 3"/>
          <p:cNvSpPr>
            <a:spLocks noGrp="1"/>
          </p:cNvSpPr>
          <p:nvPr>
            <p:ph sz="quarter" idx="11"/>
          </p:nvPr>
        </p:nvSpPr>
        <p:spPr>
          <a:xfrm>
            <a:off x="2057400" y="304800"/>
            <a:ext cx="5410200" cy="533400"/>
          </a:xfrm>
        </p:spPr>
        <p:txBody>
          <a:bodyPr/>
          <a:lstStyle/>
          <a:p>
            <a:r>
              <a:rPr lang="en-US" dirty="0" smtClean="0"/>
              <a:t>THE FEDERAL EO DATA FUND</a:t>
            </a:r>
            <a:endParaRPr lang="ru-RU" dirty="0"/>
          </a:p>
        </p:txBody>
      </p:sp>
      <p:sp>
        <p:nvSpPr>
          <p:cNvPr id="7" name="Прямоугольник 6"/>
          <p:cNvSpPr/>
          <p:nvPr/>
        </p:nvSpPr>
        <p:spPr>
          <a:xfrm>
            <a:off x="457200" y="1371600"/>
            <a:ext cx="8305800" cy="5016758"/>
          </a:xfrm>
          <a:prstGeom prst="rect">
            <a:avLst/>
          </a:prstGeom>
        </p:spPr>
        <p:txBody>
          <a:bodyPr wrap="square">
            <a:spAutoFit/>
          </a:bodyPr>
          <a:lstStyle/>
          <a:p>
            <a:pPr algn="just"/>
            <a:r>
              <a:rPr lang="en-US" sz="2000" u="sng" dirty="0" smtClean="0"/>
              <a:t>The </a:t>
            </a:r>
            <a:r>
              <a:rPr lang="en-US" sz="2000" u="sng" dirty="0"/>
              <a:t>F</a:t>
            </a:r>
            <a:r>
              <a:rPr lang="en-US" sz="2000" u="sng" dirty="0" smtClean="0"/>
              <a:t>ederal </a:t>
            </a:r>
            <a:r>
              <a:rPr lang="en-US" sz="2000" u="sng" dirty="0"/>
              <a:t>L</a:t>
            </a:r>
            <a:r>
              <a:rPr lang="en-US" sz="2000" u="sng" dirty="0" smtClean="0"/>
              <a:t>aw </a:t>
            </a:r>
          </a:p>
          <a:p>
            <a:pPr marL="342900" indent="-342900" algn="just">
              <a:buFont typeface="Arial" pitchFamily="34" charset="0"/>
              <a:buChar char="•"/>
            </a:pPr>
            <a:r>
              <a:rPr lang="en-US" sz="2000" dirty="0" smtClean="0"/>
              <a:t>stipulates </a:t>
            </a:r>
            <a:r>
              <a:rPr lang="en-US" sz="2000" dirty="0"/>
              <a:t>the creation of federal EO data </a:t>
            </a:r>
            <a:r>
              <a:rPr lang="en-US" sz="2000" dirty="0" smtClean="0"/>
              <a:t>fund</a:t>
            </a:r>
          </a:p>
          <a:p>
            <a:pPr marL="342900" indent="-342900" algn="just">
              <a:buFont typeface="Arial" pitchFamily="34" charset="0"/>
              <a:buChar char="•"/>
            </a:pPr>
            <a:r>
              <a:rPr lang="en-US" sz="2000" dirty="0" smtClean="0"/>
              <a:t>determines </a:t>
            </a:r>
            <a:r>
              <a:rPr lang="en-US" sz="2000" dirty="0"/>
              <a:t>the purpose and contents of this </a:t>
            </a:r>
            <a:r>
              <a:rPr lang="en-US" sz="2000" dirty="0" smtClean="0"/>
              <a:t>fund</a:t>
            </a:r>
          </a:p>
          <a:p>
            <a:pPr marL="342900" indent="-342900" algn="just">
              <a:buFont typeface="Arial" pitchFamily="34" charset="0"/>
              <a:buChar char="•"/>
            </a:pPr>
            <a:r>
              <a:rPr lang="en-US" sz="2000" dirty="0" smtClean="0"/>
              <a:t>establishes </a:t>
            </a:r>
            <a:r>
              <a:rPr lang="en-US" sz="2000" dirty="0"/>
              <a:t>general terms for provision of data and its copies form the fund. </a:t>
            </a:r>
            <a:endParaRPr lang="en-US" sz="2000" dirty="0" smtClean="0"/>
          </a:p>
          <a:p>
            <a:pPr algn="just"/>
            <a:endParaRPr lang="en-US" sz="2000" dirty="0"/>
          </a:p>
          <a:p>
            <a:pPr algn="just"/>
            <a:r>
              <a:rPr lang="en-US" sz="2000" dirty="0"/>
              <a:t>Creation of </a:t>
            </a:r>
            <a:r>
              <a:rPr lang="en-US" sz="2000" dirty="0" smtClean="0"/>
              <a:t>the Federal </a:t>
            </a:r>
            <a:r>
              <a:rPr lang="en-US" sz="2000" dirty="0"/>
              <a:t>EO data fund is intended for organization of effective usage of EO data received from spacecraft created at the expense of federal budget, at the expense of private and juridical entities with no connection to federal spacecraft and purchased at the expense of the federal budget, as well as optimization of federal budget expenses in case of such data purchase</a:t>
            </a:r>
            <a:r>
              <a:rPr lang="en-US" sz="2000" dirty="0" smtClean="0"/>
              <a:t>.</a:t>
            </a:r>
          </a:p>
          <a:p>
            <a:pPr algn="just"/>
            <a:endParaRPr lang="en-US" sz="2000" dirty="0"/>
          </a:p>
          <a:p>
            <a:pPr algn="just"/>
            <a:endParaRPr lang="en-US" sz="2000" dirty="0" smtClean="0"/>
          </a:p>
          <a:p>
            <a:pPr algn="just"/>
            <a:r>
              <a:rPr lang="en-US" sz="2000" dirty="0" smtClean="0"/>
              <a:t>This </a:t>
            </a:r>
            <a:r>
              <a:rPr lang="en-US" sz="2000" dirty="0"/>
              <a:t>law will </a:t>
            </a:r>
            <a:r>
              <a:rPr lang="en-US" sz="2000" dirty="0" smtClean="0"/>
              <a:t>help ROSCOSMOS to better </a:t>
            </a:r>
            <a:r>
              <a:rPr lang="en-US" sz="2000" dirty="0"/>
              <a:t>provide Russian </a:t>
            </a:r>
            <a:r>
              <a:rPr lang="en-US" sz="2000" dirty="0" smtClean="0"/>
              <a:t>archived </a:t>
            </a:r>
            <a:r>
              <a:rPr lang="en-US" sz="2000" dirty="0"/>
              <a:t>EO </a:t>
            </a:r>
            <a:r>
              <a:rPr lang="en-US" sz="2000" dirty="0" smtClean="0"/>
              <a:t>data.</a:t>
            </a:r>
            <a:endParaRPr lang="en-US" sz="200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 y="6611528"/>
            <a:ext cx="2398734" cy="24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809119"/>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9873</TotalTime>
  <Words>1004</Words>
  <Application>Microsoft Office PowerPoint</Application>
  <PresentationFormat>Экран (4:3)</PresentationFormat>
  <Paragraphs>289</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Default</vt:lpstr>
      <vt:lpstr>THE RUSSIAN SPACE REMOTE SENSING SYSTEMS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Хартия</cp:lastModifiedBy>
  <cp:revision>188</cp:revision>
  <dcterms:modified xsi:type="dcterms:W3CDTF">2019-10-02T12:44:58Z</dcterms:modified>
</cp:coreProperties>
</file>