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64" r:id="rId4"/>
    <p:sldId id="267" r:id="rId5"/>
    <p:sldId id="269" r:id="rId6"/>
    <p:sldId id="268" r:id="rId7"/>
    <p:sldId id="270" r:id="rId8"/>
    <p:sldId id="271" r:id="rId9"/>
    <p:sldId id="272" r:id="rId10"/>
    <p:sldId id="274" r:id="rId11"/>
    <p:sldId id="273" r:id="rId1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/>
    <p:restoredTop sz="94694"/>
  </p:normalViewPr>
  <p:slideViewPr>
    <p:cSldViewPr>
      <p:cViewPr varScale="1">
        <p:scale>
          <a:sx n="61" d="100"/>
          <a:sy n="61" d="100"/>
        </p:scale>
        <p:origin x="138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646274"/>
            <a:fld id="{EA826945-4B9F-40BD-B6BE-A1CAF80C6850}" type="slidenum">
              <a:rPr lang="de-DE" smtClean="0"/>
              <a:pPr defTabSz="646274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1268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40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19, 14-16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12590" cy="854075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32621" indent="-232621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214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B63AC4D-0B9A-44D3-A1AD-A05397E4ACB1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/>
          <a:p>
            <a:fld id="{FA25DA4D-5BDC-4364-A8F1-70AC6ADD6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25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jpeg"/><Relationship Id="rId7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81402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4200" b="1" dirty="0" smtClean="0">
                <a:solidFill>
                  <a:srgbClr val="FFFFFF"/>
                </a:solidFill>
                <a:latin typeface="+mj-lt"/>
              </a:rPr>
              <a:t>Agency Report - EUMETSAT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b="1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EUMETSAT</a:t>
            </a:r>
            <a:endParaRPr b="1"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CEOS Plenary 2019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Agenda Item </a:t>
            </a:r>
            <a:r>
              <a:rPr lang="en-GB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3.6. 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</a:rPr>
              <a:t>Ha Noi, Viet Nam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14 – 16 October 2019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092" y="1591939"/>
            <a:ext cx="5091828" cy="403250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1094883" y="5255610"/>
            <a:ext cx="844062" cy="844062"/>
          </a:xfrm>
          <a:prstGeom prst="lin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17" idx="0"/>
            <a:endCxn id="27" idx="0"/>
          </p:cNvCxnSpPr>
          <p:nvPr/>
        </p:nvCxnSpPr>
        <p:spPr bwMode="auto">
          <a:xfrm>
            <a:off x="329743" y="5734273"/>
            <a:ext cx="2527686" cy="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481095" y="5841058"/>
            <a:ext cx="776175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77" dirty="0">
                <a:solidFill>
                  <a:schemeClr val="accent2"/>
                </a:solidFill>
              </a:rPr>
              <a:t>August</a:t>
            </a:r>
            <a:endParaRPr lang="en-GB" sz="1477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42" y="5890396"/>
            <a:ext cx="1393330" cy="774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77" dirty="0">
                <a:solidFill>
                  <a:schemeClr val="accent2"/>
                </a:solidFill>
              </a:rPr>
              <a:t>Readiness</a:t>
            </a:r>
          </a:p>
          <a:p>
            <a:pPr algn="ctr"/>
            <a:r>
              <a:rPr lang="en-US" sz="1477" dirty="0">
                <a:solidFill>
                  <a:schemeClr val="accent2"/>
                </a:solidFill>
              </a:rPr>
              <a:t>Review (May) </a:t>
            </a:r>
            <a:endParaRPr lang="en-GB" sz="1477" dirty="0">
              <a:solidFill>
                <a:schemeClr val="accent2"/>
              </a:solidFill>
            </a:endParaRPr>
          </a:p>
          <a:p>
            <a:pPr algn="ctr"/>
            <a:endParaRPr lang="en-GB" sz="1477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5033" y="4953321"/>
            <a:ext cx="1018227" cy="774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77" dirty="0">
                <a:solidFill>
                  <a:srgbClr val="FF0000"/>
                </a:solidFill>
              </a:rPr>
              <a:t>Feedback</a:t>
            </a:r>
          </a:p>
          <a:p>
            <a:r>
              <a:rPr lang="en-US" sz="1477" dirty="0">
                <a:solidFill>
                  <a:srgbClr val="FF0000"/>
                </a:solidFill>
              </a:rPr>
              <a:t>analysis/</a:t>
            </a:r>
          </a:p>
          <a:p>
            <a:r>
              <a:rPr lang="en-US" sz="1477" dirty="0">
                <a:solidFill>
                  <a:srgbClr val="FF0000"/>
                </a:solidFill>
              </a:rPr>
              <a:t>response</a:t>
            </a:r>
            <a:endParaRPr lang="en-GB" sz="1477" dirty="0">
              <a:solidFill>
                <a:srgbClr val="FF0000"/>
              </a:solidFill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>
            <a:off x="259860" y="5734273"/>
            <a:ext cx="139765" cy="111243"/>
          </a:xfrm>
          <a:prstGeom prst="triangl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algn="l" defTabSz="844083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831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>
            <a:off x="4258049" y="5734177"/>
            <a:ext cx="139765" cy="111243"/>
          </a:xfrm>
          <a:prstGeom prst="triangl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algn="l" defTabSz="844083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831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7152" y="2515638"/>
            <a:ext cx="2028120" cy="660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4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State </a:t>
            </a:r>
          </a:p>
          <a:p>
            <a:pPr algn="ctr"/>
            <a:r>
              <a:rPr lang="en-US" sz="184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NMHSs feedback</a:t>
            </a:r>
            <a:endParaRPr lang="en-GB" sz="1846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 descr="Ãhnliches F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28" y="3211097"/>
            <a:ext cx="1161517" cy="116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Users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0" y="3605464"/>
            <a:ext cx="1186862" cy="1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2895" y="3155557"/>
            <a:ext cx="1329210" cy="660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4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Secretariat</a:t>
            </a:r>
          </a:p>
          <a:p>
            <a:pPr algn="ctr"/>
            <a:endParaRPr lang="en-GB" sz="1846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9678" y="1126406"/>
            <a:ext cx="8134904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USER VALIDATION PHASE FOR PATHFINDERS</a:t>
            </a:r>
          </a:p>
        </p:txBody>
      </p:sp>
      <p:cxnSp>
        <p:nvCxnSpPr>
          <p:cNvPr id="25" name="Straight Connector 24"/>
          <p:cNvCxnSpPr>
            <a:stCxn id="18" idx="0"/>
            <a:endCxn id="39" idx="0"/>
          </p:cNvCxnSpPr>
          <p:nvPr/>
        </p:nvCxnSpPr>
        <p:spPr bwMode="auto">
          <a:xfrm>
            <a:off x="4327932" y="5734177"/>
            <a:ext cx="3702366" cy="10656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Isosceles Triangle 26"/>
          <p:cNvSpPr/>
          <p:nvPr/>
        </p:nvSpPr>
        <p:spPr bwMode="auto">
          <a:xfrm>
            <a:off x="2787546" y="5734273"/>
            <a:ext cx="139765" cy="111243"/>
          </a:xfrm>
          <a:prstGeom prst="triangl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algn="l" defTabSz="844083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831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03670" y="5865765"/>
            <a:ext cx="942887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77" dirty="0">
                <a:solidFill>
                  <a:schemeClr val="accent2"/>
                </a:solidFill>
              </a:rPr>
              <a:t>February</a:t>
            </a:r>
            <a:endParaRPr lang="en-GB" sz="1477" dirty="0">
              <a:solidFill>
                <a:schemeClr val="accent2"/>
              </a:solidFill>
            </a:endParaRPr>
          </a:p>
        </p:txBody>
      </p:sp>
      <p:sp>
        <p:nvSpPr>
          <p:cNvPr id="30" name="Isosceles Triangle 29"/>
          <p:cNvSpPr/>
          <p:nvPr/>
        </p:nvSpPr>
        <p:spPr bwMode="auto">
          <a:xfrm>
            <a:off x="6144173" y="5729345"/>
            <a:ext cx="139765" cy="111243"/>
          </a:xfrm>
          <a:prstGeom prst="triangl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algn="l" defTabSz="844083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831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65323" y="5194481"/>
            <a:ext cx="1513556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77" dirty="0">
                <a:solidFill>
                  <a:srgbClr val="FF0000"/>
                </a:solidFill>
              </a:rPr>
              <a:t>Initial Validation</a:t>
            </a:r>
          </a:p>
          <a:p>
            <a:pPr algn="ctr"/>
            <a:r>
              <a:rPr lang="en-US" sz="1477" dirty="0">
                <a:solidFill>
                  <a:srgbClr val="FF0000"/>
                </a:solidFill>
              </a:rPr>
              <a:t>Phase </a:t>
            </a:r>
            <a:endParaRPr lang="en-GB" sz="1477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93292" y="5865765"/>
            <a:ext cx="1037463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77" dirty="0">
                <a:solidFill>
                  <a:schemeClr val="accent2"/>
                </a:solidFill>
              </a:rPr>
              <a:t>Report</a:t>
            </a:r>
          </a:p>
          <a:p>
            <a:pPr algn="ctr"/>
            <a:r>
              <a:rPr lang="en-US" sz="1477" dirty="0">
                <a:solidFill>
                  <a:schemeClr val="accent2"/>
                </a:solidFill>
              </a:rPr>
              <a:t>(October) </a:t>
            </a:r>
            <a:endParaRPr lang="en-GB" sz="1477" dirty="0">
              <a:solidFill>
                <a:schemeClr val="accent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37301" y="4935829"/>
            <a:ext cx="1040670" cy="774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77" dirty="0">
                <a:solidFill>
                  <a:srgbClr val="FF0000"/>
                </a:solidFill>
              </a:rPr>
              <a:t>Extended </a:t>
            </a:r>
          </a:p>
          <a:p>
            <a:pPr algn="ctr"/>
            <a:r>
              <a:rPr lang="en-US" sz="1477" dirty="0">
                <a:solidFill>
                  <a:srgbClr val="FF0000"/>
                </a:solidFill>
              </a:rPr>
              <a:t>Validation</a:t>
            </a:r>
          </a:p>
          <a:p>
            <a:pPr algn="ctr"/>
            <a:r>
              <a:rPr lang="en-US" sz="1477" dirty="0">
                <a:solidFill>
                  <a:srgbClr val="FF0000"/>
                </a:solidFill>
              </a:rPr>
              <a:t>Phase </a:t>
            </a:r>
            <a:endParaRPr lang="en-GB" sz="1477" dirty="0">
              <a:solidFill>
                <a:srgbClr val="FF0000"/>
              </a:solidFill>
            </a:endParaRPr>
          </a:p>
        </p:txBody>
      </p:sp>
      <p:sp>
        <p:nvSpPr>
          <p:cNvPr id="37" name="Isosceles Triangle 36"/>
          <p:cNvSpPr/>
          <p:nvPr/>
        </p:nvSpPr>
        <p:spPr bwMode="auto">
          <a:xfrm>
            <a:off x="6751909" y="5737235"/>
            <a:ext cx="139765" cy="111243"/>
          </a:xfrm>
          <a:prstGeom prst="triangl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algn="l" defTabSz="844083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831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58195" y="5050694"/>
            <a:ext cx="870751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77" dirty="0">
                <a:solidFill>
                  <a:srgbClr val="FF0000"/>
                </a:solidFill>
              </a:rPr>
              <a:t>Pilot</a:t>
            </a:r>
          </a:p>
          <a:p>
            <a:pPr algn="ctr"/>
            <a:r>
              <a:rPr lang="en-US" sz="1477" dirty="0">
                <a:solidFill>
                  <a:srgbClr val="FF0000"/>
                </a:solidFill>
              </a:rPr>
              <a:t>Phases </a:t>
            </a:r>
            <a:endParaRPr lang="en-GB" sz="1477" dirty="0">
              <a:solidFill>
                <a:srgbClr val="FF0000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 bwMode="auto">
          <a:xfrm>
            <a:off x="7960415" y="5744833"/>
            <a:ext cx="139765" cy="111243"/>
          </a:xfrm>
          <a:prstGeom prst="triangl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algn="l" defTabSz="844083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831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98743" y="5901758"/>
            <a:ext cx="646331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77" dirty="0">
                <a:solidFill>
                  <a:schemeClr val="accent2"/>
                </a:solidFill>
              </a:rPr>
              <a:t>C91</a:t>
            </a:r>
          </a:p>
          <a:p>
            <a:pPr algn="ctr"/>
            <a:r>
              <a:rPr lang="en-US" sz="1477" dirty="0">
                <a:solidFill>
                  <a:schemeClr val="accent2"/>
                </a:solidFill>
              </a:rPr>
              <a:t>(July)</a:t>
            </a:r>
            <a:endParaRPr lang="en-GB" sz="1477" dirty="0">
              <a:solidFill>
                <a:schemeClr val="accent2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329743" y="5734206"/>
            <a:ext cx="2527686" cy="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2787547" y="5738410"/>
            <a:ext cx="2527686" cy="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6302258" y="5115626"/>
            <a:ext cx="1039067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77" dirty="0">
                <a:solidFill>
                  <a:schemeClr val="accent2"/>
                </a:solidFill>
              </a:rPr>
              <a:t>Workshop</a:t>
            </a:r>
          </a:p>
          <a:p>
            <a:pPr algn="ctr"/>
            <a:r>
              <a:rPr lang="en-US" sz="1477" dirty="0">
                <a:solidFill>
                  <a:schemeClr val="accent2"/>
                </a:solidFill>
              </a:rPr>
              <a:t>(March)</a:t>
            </a:r>
            <a:endParaRPr lang="en-GB" sz="1477" dirty="0">
              <a:solidFill>
                <a:schemeClr val="accent2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 bwMode="auto">
          <a:xfrm flipV="1">
            <a:off x="8084360" y="5729344"/>
            <a:ext cx="1023144" cy="2035"/>
          </a:xfrm>
          <a:prstGeom prst="line">
            <a:avLst/>
          </a:prstGeom>
          <a:solidFill>
            <a:schemeClr val="bg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8779853" y="5854041"/>
            <a:ext cx="1023144" cy="2035"/>
          </a:xfrm>
          <a:prstGeom prst="line">
            <a:avLst/>
          </a:prstGeom>
          <a:solidFill>
            <a:schemeClr val="bg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Isosceles Triangle 55"/>
          <p:cNvSpPr/>
          <p:nvPr/>
        </p:nvSpPr>
        <p:spPr bwMode="auto">
          <a:xfrm>
            <a:off x="7266342" y="5758616"/>
            <a:ext cx="139765" cy="111243"/>
          </a:xfrm>
          <a:prstGeom prst="triangl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algn="l" defTabSz="844083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831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3105" y="5912929"/>
            <a:ext cx="1026243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77" dirty="0">
                <a:solidFill>
                  <a:schemeClr val="accent2"/>
                </a:solidFill>
              </a:rPr>
              <a:t>STG-AFG</a:t>
            </a:r>
          </a:p>
          <a:p>
            <a:pPr algn="ctr"/>
            <a:r>
              <a:rPr lang="en-US" sz="1477" dirty="0">
                <a:solidFill>
                  <a:schemeClr val="accent2"/>
                </a:solidFill>
              </a:rPr>
              <a:t>(May)</a:t>
            </a:r>
            <a:endParaRPr lang="en-GB" sz="1477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04" y="136525"/>
            <a:ext cx="5934095" cy="854075"/>
          </a:xfrm>
        </p:spPr>
        <p:txBody>
          <a:bodyPr/>
          <a:lstStyle/>
          <a:p>
            <a:pPr algn="ctr"/>
            <a:r>
              <a:rPr lang="en-GB" sz="2500" dirty="0" smtClean="0"/>
              <a:t>Big Data Services to support operational data access to users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3284394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5DA4D-5BDC-4364-A8F1-70AC6ADD6189}" type="slidenum">
              <a:rPr lang="en-GB" smtClean="0"/>
              <a:t>11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38600"/>
            <a:ext cx="7648575" cy="22574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28800" y="60325"/>
            <a:ext cx="5791200" cy="854075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en-GB" sz="2500" dirty="0" smtClean="0"/>
              <a:t>Coherent with Copernicus and European Weather Cloud</a:t>
            </a:r>
            <a:endParaRPr lang="en-GB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38" y="1948867"/>
            <a:ext cx="5638800" cy="1019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610720"/>
            <a:ext cx="554093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Arial Bold" panose="020B0704020202020204" pitchFamily="34" charset="0"/>
                <a:cs typeface="Arial Bold" panose="020B0704020202020204" pitchFamily="34" charset="0"/>
              </a:rPr>
              <a:t>European</a:t>
            </a:r>
            <a:r>
              <a:rPr kumimoji="0" lang="en-GB" sz="28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Arial Bold" panose="020B0704020202020204" pitchFamily="34" charset="0"/>
                <a:cs typeface="Arial Bold" panose="020B0704020202020204" pitchFamily="34" charset="0"/>
              </a:rPr>
              <a:t> Weather Clou</a:t>
            </a:r>
            <a:r>
              <a:rPr lang="en-GB" sz="2800" b="1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d - EWC</a:t>
            </a:r>
            <a:endParaRPr kumimoji="0" lang="en-GB" sz="28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138" y="3189416"/>
            <a:ext cx="346504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Arial Bold" panose="020B0704020202020204" pitchFamily="34" charset="0"/>
                <a:cs typeface="Arial Bold" panose="020B0704020202020204" pitchFamily="34" charset="0"/>
              </a:rPr>
              <a:t>Copernicus WEkEO</a:t>
            </a:r>
            <a:endParaRPr kumimoji="0" lang="en-GB" sz="28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75461"/>
            <a:ext cx="5510538" cy="815139"/>
          </a:xfrm>
        </p:spPr>
        <p:txBody>
          <a:bodyPr/>
          <a:lstStyle/>
          <a:p>
            <a:r>
              <a:rPr lang="en-GB" sz="3600" b="1" dirty="0" smtClean="0"/>
              <a:t>11 Satellites in Orbit</a:t>
            </a:r>
            <a:endParaRPr lang="en-GB" sz="3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981200"/>
            <a:ext cx="9144000" cy="3860797"/>
            <a:chOff x="0" y="1609094"/>
            <a:chExt cx="9144000" cy="38607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02" b="9135"/>
            <a:stretch/>
          </p:blipFill>
          <p:spPr>
            <a:xfrm>
              <a:off x="0" y="1609094"/>
              <a:ext cx="9144000" cy="386079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7938" y="5107444"/>
              <a:ext cx="1425226" cy="262962"/>
            </a:xfrm>
            <a:prstGeom prst="rect">
              <a:avLst/>
            </a:prstGeom>
          </p:spPr>
        </p:pic>
        <p:pic>
          <p:nvPicPr>
            <p:cNvPr id="8" name="Picture 5" descr="jason-b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445958">
              <a:off x="5058782" y="2041580"/>
              <a:ext cx="581355" cy="414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metop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313837">
              <a:off x="4437666" y="2031238"/>
              <a:ext cx="563807" cy="42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>
              <a:off x="222713" y="1819182"/>
              <a:ext cx="236576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 kern="1200" dirty="0">
                  <a:solidFill>
                    <a:srgbClr val="00B5E2"/>
                  </a:solidFill>
                  <a:latin typeface="Tahoma" pitchFamily="34" charset="0"/>
                  <a:ea typeface="+mn-ea"/>
                  <a:cs typeface="+mn-cs"/>
                </a:rPr>
                <a:t>METOP-A, -B &amp; -C (98.7° incl.)</a:t>
              </a:r>
            </a:p>
          </p:txBody>
        </p:sp>
        <p:sp>
          <p:nvSpPr>
            <p:cNvPr id="11" name="TextBox 33"/>
            <p:cNvSpPr txBox="1">
              <a:spLocks noChangeArrowheads="1"/>
            </p:cNvSpPr>
            <p:nvPr/>
          </p:nvSpPr>
          <p:spPr bwMode="auto">
            <a:xfrm>
              <a:off x="294752" y="2050918"/>
              <a:ext cx="2365767" cy="215444"/>
            </a:xfrm>
            <a:prstGeom prst="rect">
              <a:avLst/>
            </a:prstGeom>
            <a:solidFill>
              <a:srgbClr val="00B5E2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kern="1200" dirty="0">
                  <a:solidFill>
                    <a:srgbClr val="00205B"/>
                  </a:solidFill>
                  <a:latin typeface="Tahoma" pitchFamily="34" charset="0"/>
                  <a:ea typeface="+mn-ea"/>
                  <a:cs typeface="+mn-cs"/>
                </a:rPr>
                <a:t>LOW EARTH, SUN-SYNCHRONOUS ORBIT</a:t>
              </a:r>
            </a:p>
          </p:txBody>
        </p:sp>
        <p:sp>
          <p:nvSpPr>
            <p:cNvPr id="12" name="TextBox 35"/>
            <p:cNvSpPr txBox="1">
              <a:spLocks noChangeArrowheads="1"/>
            </p:cNvSpPr>
            <p:nvPr/>
          </p:nvSpPr>
          <p:spPr bwMode="auto">
            <a:xfrm>
              <a:off x="294751" y="2256458"/>
              <a:ext cx="2365770" cy="338554"/>
            </a:xfrm>
            <a:prstGeom prst="rect">
              <a:avLst/>
            </a:prstGeom>
            <a:solidFill>
              <a:srgbClr val="00B5E2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EUMETSAT Polar System (EPS)  / </a:t>
              </a:r>
              <a:b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</a:b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INITIAL JOINT POLAR SYSTEM</a:t>
              </a:r>
            </a:p>
          </p:txBody>
        </p:sp>
        <p:pic>
          <p:nvPicPr>
            <p:cNvPr id="13" name="Picture 6" descr="metop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313837">
              <a:off x="5147191" y="3245066"/>
              <a:ext cx="417777" cy="313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Content Placeholder 3" descr="msg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8863558">
              <a:off x="6514850" y="3345425"/>
              <a:ext cx="445061" cy="44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 descr="jason-b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445958">
              <a:off x="4069368" y="3284399"/>
              <a:ext cx="447094" cy="319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6258136" y="1819181"/>
              <a:ext cx="236576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 kern="1200" dirty="0">
                  <a:solidFill>
                    <a:srgbClr val="1DA795"/>
                  </a:solidFill>
                  <a:latin typeface="Tahoma" pitchFamily="34" charset="0"/>
                  <a:ea typeface="+mn-ea"/>
                  <a:cs typeface="+mn-cs"/>
                </a:rPr>
                <a:t>JASON-2 &amp; </a:t>
              </a:r>
              <a:r>
                <a:rPr lang="en-GB" sz="900" b="1" kern="1200" dirty="0">
                  <a:solidFill>
                    <a:srgbClr val="FDC82F"/>
                  </a:solidFill>
                  <a:latin typeface="Tahoma" pitchFamily="34" charset="0"/>
                  <a:ea typeface="+mn-ea"/>
                  <a:cs typeface="+mn-cs"/>
                </a:rPr>
                <a:t>-3 </a:t>
              </a:r>
              <a:r>
                <a:rPr lang="en-GB" sz="900" b="1" kern="1200" dirty="0">
                  <a:solidFill>
                    <a:srgbClr val="1DA795"/>
                  </a:solidFill>
                  <a:latin typeface="Tahoma" pitchFamily="34" charset="0"/>
                  <a:ea typeface="+mn-ea"/>
                  <a:cs typeface="+mn-cs"/>
                </a:rPr>
                <a:t>(63° incl.)</a:t>
              </a:r>
            </a:p>
          </p:txBody>
        </p:sp>
        <p:sp>
          <p:nvSpPr>
            <p:cNvPr id="17" name="TextBox 33"/>
            <p:cNvSpPr txBox="1">
              <a:spLocks noChangeArrowheads="1"/>
            </p:cNvSpPr>
            <p:nvPr/>
          </p:nvSpPr>
          <p:spPr bwMode="auto">
            <a:xfrm>
              <a:off x="6330175" y="2050918"/>
              <a:ext cx="2365767" cy="215444"/>
            </a:xfrm>
            <a:prstGeom prst="rect">
              <a:avLst/>
            </a:prstGeom>
            <a:solidFill>
              <a:srgbClr val="1DA795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LOW EARTH, non-SYNCHRONOUS ORBIT</a:t>
              </a:r>
            </a:p>
          </p:txBody>
        </p:sp>
        <p:sp>
          <p:nvSpPr>
            <p:cNvPr id="18" name="TextBox 35"/>
            <p:cNvSpPr txBox="1">
              <a:spLocks noChangeArrowheads="1"/>
            </p:cNvSpPr>
            <p:nvPr/>
          </p:nvSpPr>
          <p:spPr bwMode="auto">
            <a:xfrm>
              <a:off x="6330174" y="2256458"/>
              <a:ext cx="2365770" cy="338554"/>
            </a:xfrm>
            <a:prstGeom prst="rect">
              <a:avLst/>
            </a:prstGeom>
            <a:solidFill>
              <a:srgbClr val="1DA795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Ocean Surface Topography mission, shared with CNES/NOAA/EU</a:t>
              </a:r>
            </a:p>
          </p:txBody>
        </p:sp>
        <p:sp>
          <p:nvSpPr>
            <p:cNvPr id="19" name="TextBox 31"/>
            <p:cNvSpPr txBox="1">
              <a:spLocks noChangeArrowheads="1"/>
            </p:cNvSpPr>
            <p:nvPr/>
          </p:nvSpPr>
          <p:spPr bwMode="auto">
            <a:xfrm>
              <a:off x="7091462" y="3399541"/>
              <a:ext cx="166996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 kern="1200" dirty="0">
                  <a:solidFill>
                    <a:srgbClr val="00B5E2"/>
                  </a:solidFill>
                  <a:latin typeface="Tahoma" pitchFamily="34" charset="0"/>
                  <a:ea typeface="+mn-ea"/>
                  <a:cs typeface="+mn-cs"/>
                </a:rPr>
                <a:t>METEOSAT-8 (41.5° E)</a:t>
              </a:r>
            </a:p>
          </p:txBody>
        </p:sp>
        <p:sp>
          <p:nvSpPr>
            <p:cNvPr id="20" name="TextBox 33"/>
            <p:cNvSpPr txBox="1">
              <a:spLocks noChangeArrowheads="1"/>
            </p:cNvSpPr>
            <p:nvPr/>
          </p:nvSpPr>
          <p:spPr bwMode="auto">
            <a:xfrm>
              <a:off x="7163505" y="3637826"/>
              <a:ext cx="1532435" cy="215444"/>
            </a:xfrm>
            <a:prstGeom prst="rect">
              <a:avLst/>
            </a:prstGeom>
            <a:solidFill>
              <a:srgbClr val="00B5E2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GEOSTATIONARY Orbit</a:t>
              </a:r>
            </a:p>
          </p:txBody>
        </p:sp>
        <p:sp>
          <p:nvSpPr>
            <p:cNvPr id="21" name="TextBox 35"/>
            <p:cNvSpPr txBox="1">
              <a:spLocks noChangeArrowheads="1"/>
            </p:cNvSpPr>
            <p:nvPr/>
          </p:nvSpPr>
          <p:spPr bwMode="auto">
            <a:xfrm>
              <a:off x="7163505" y="3843366"/>
              <a:ext cx="1532437" cy="461665"/>
            </a:xfrm>
            <a:prstGeom prst="rect">
              <a:avLst/>
            </a:prstGeom>
            <a:solidFill>
              <a:srgbClr val="00B5E2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Meteosat 2</a:t>
              </a:r>
              <a:r>
                <a:rPr lang="en-US" sz="800" kern="1200" cap="all" baseline="30000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nd</a:t>
              </a: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 generation providing IODC from February 2017 – mid-2020</a:t>
              </a:r>
            </a:p>
          </p:txBody>
        </p:sp>
        <p:sp>
          <p:nvSpPr>
            <p:cNvPr id="22" name="TextBox 31"/>
            <p:cNvSpPr txBox="1">
              <a:spLocks noChangeArrowheads="1"/>
            </p:cNvSpPr>
            <p:nvPr/>
          </p:nvSpPr>
          <p:spPr bwMode="auto">
            <a:xfrm>
              <a:off x="235807" y="4169782"/>
              <a:ext cx="525976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 kern="1200" dirty="0">
                  <a:solidFill>
                    <a:srgbClr val="00B5E2"/>
                  </a:solidFill>
                  <a:latin typeface="Tahoma" pitchFamily="34" charset="0"/>
                  <a:ea typeface="+mn-ea"/>
                  <a:cs typeface="+mn-cs"/>
                </a:rPr>
                <a:t>METEOSAT-9, -10, -11</a:t>
              </a:r>
            </a:p>
          </p:txBody>
        </p:sp>
        <p:sp>
          <p:nvSpPr>
            <p:cNvPr id="23" name="TextBox 33"/>
            <p:cNvSpPr txBox="1">
              <a:spLocks noChangeArrowheads="1"/>
            </p:cNvSpPr>
            <p:nvPr/>
          </p:nvSpPr>
          <p:spPr bwMode="auto">
            <a:xfrm>
              <a:off x="307847" y="4401518"/>
              <a:ext cx="1598951" cy="215444"/>
            </a:xfrm>
            <a:prstGeom prst="rect">
              <a:avLst/>
            </a:prstGeom>
            <a:solidFill>
              <a:srgbClr val="00B5E2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Geostationary Orbit</a:t>
              </a:r>
            </a:p>
          </p:txBody>
        </p:sp>
        <p:sp>
          <p:nvSpPr>
            <p:cNvPr id="24" name="TextBox 35"/>
            <p:cNvSpPr txBox="1">
              <a:spLocks noChangeArrowheads="1"/>
            </p:cNvSpPr>
            <p:nvPr/>
          </p:nvSpPr>
          <p:spPr bwMode="auto">
            <a:xfrm>
              <a:off x="307847" y="4620705"/>
              <a:ext cx="1598953" cy="215444"/>
            </a:xfrm>
            <a:prstGeom prst="rect">
              <a:avLst/>
            </a:prstGeom>
            <a:solidFill>
              <a:srgbClr val="00B5E2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Meteosat 2</a:t>
              </a:r>
              <a:r>
                <a:rPr lang="en-US" sz="800" kern="1200" cap="all" baseline="30000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nd</a:t>
              </a: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 generation</a:t>
              </a:r>
            </a:p>
          </p:txBody>
        </p:sp>
        <p:pic>
          <p:nvPicPr>
            <p:cNvPr id="25" name="Content Placeholder 3" descr="msg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8863558">
              <a:off x="4912729" y="3634219"/>
              <a:ext cx="564242" cy="56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Content Placeholder 3" descr="msg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8863558">
              <a:off x="4395369" y="3640768"/>
              <a:ext cx="564242" cy="56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Content Placeholder 3" descr="msg.png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8863558">
              <a:off x="3851812" y="3601474"/>
              <a:ext cx="564242" cy="56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50800" dir="5400000" algn="ctr" rotWithShape="0">
                <a:srgbClr val="000000"/>
              </a:outerShdw>
            </a:effectLst>
          </p:spPr>
        </p:pic>
        <p:sp>
          <p:nvSpPr>
            <p:cNvPr id="28" name="TextBox 33"/>
            <p:cNvSpPr txBox="1">
              <a:spLocks noChangeArrowheads="1"/>
            </p:cNvSpPr>
            <p:nvPr/>
          </p:nvSpPr>
          <p:spPr bwMode="auto">
            <a:xfrm>
              <a:off x="1918864" y="4401518"/>
              <a:ext cx="3926522" cy="215444"/>
            </a:xfrm>
            <a:prstGeom prst="rect">
              <a:avLst/>
            </a:prstGeom>
            <a:solidFill>
              <a:srgbClr val="00B5E2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two-satellite system</a:t>
              </a:r>
            </a:p>
          </p:txBody>
        </p:sp>
        <p:sp>
          <p:nvSpPr>
            <p:cNvPr id="29" name="TextBox 35"/>
            <p:cNvSpPr txBox="1">
              <a:spLocks noChangeArrowheads="1"/>
            </p:cNvSpPr>
            <p:nvPr/>
          </p:nvSpPr>
          <p:spPr bwMode="auto">
            <a:xfrm>
              <a:off x="1918864" y="4620706"/>
              <a:ext cx="3926523" cy="461665"/>
            </a:xfrm>
            <a:prstGeom prst="rect">
              <a:avLst/>
            </a:prstGeom>
            <a:solidFill>
              <a:srgbClr val="00B5E2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Full disc imagery mission (15 mins) (Meteosat-11 (0°))</a:t>
              </a:r>
            </a:p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Rapid scan service over Europe (5 mins) (Meteosat-10 (9.5° E))</a:t>
              </a:r>
            </a:p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BACKUP SATELLITE and gap filler for RSS (Meteosat-9 (3.5°E))</a:t>
              </a:r>
            </a:p>
          </p:txBody>
        </p:sp>
        <p:pic>
          <p:nvPicPr>
            <p:cNvPr id="30" name="Picture 29" descr="sentinel3.png"/>
            <p:cNvPicPr>
              <a:picLocks noChangeAspect="1"/>
            </p:cNvPicPr>
            <p:nvPr/>
          </p:nvPicPr>
          <p:blipFill rotWithShape="1">
            <a:blip r:embed="rId9" cstate="print"/>
            <a:srcRect l="5998" t="2705" r="25074"/>
            <a:stretch/>
          </p:blipFill>
          <p:spPr>
            <a:xfrm>
              <a:off x="3969333" y="2117241"/>
              <a:ext cx="451752" cy="358847"/>
            </a:xfrm>
            <a:prstGeom prst="rect">
              <a:avLst/>
            </a:prstGeom>
          </p:spPr>
        </p:pic>
        <p:sp>
          <p:nvSpPr>
            <p:cNvPr id="31" name="TextBox 31"/>
            <p:cNvSpPr txBox="1">
              <a:spLocks noChangeArrowheads="1"/>
            </p:cNvSpPr>
            <p:nvPr/>
          </p:nvSpPr>
          <p:spPr bwMode="auto">
            <a:xfrm>
              <a:off x="222713" y="2681063"/>
              <a:ext cx="236576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 kern="1200" dirty="0">
                  <a:solidFill>
                    <a:srgbClr val="FEDB00"/>
                  </a:solidFill>
                  <a:latin typeface="Tahoma" pitchFamily="34" charset="0"/>
                  <a:ea typeface="+mn-ea"/>
                  <a:cs typeface="+mn-cs"/>
                </a:rPr>
                <a:t>SENTINEL-3A &amp; -3B (98.65° incl.)</a:t>
              </a:r>
            </a:p>
          </p:txBody>
        </p:sp>
        <p:sp>
          <p:nvSpPr>
            <p:cNvPr id="32" name="TextBox 33"/>
            <p:cNvSpPr txBox="1">
              <a:spLocks noChangeArrowheads="1"/>
            </p:cNvSpPr>
            <p:nvPr/>
          </p:nvSpPr>
          <p:spPr bwMode="auto">
            <a:xfrm>
              <a:off x="294752" y="2912799"/>
              <a:ext cx="2365767" cy="215444"/>
            </a:xfrm>
            <a:prstGeom prst="rect">
              <a:avLst/>
            </a:prstGeom>
            <a:solidFill>
              <a:srgbClr val="FEDB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kern="1200" dirty="0">
                  <a:solidFill>
                    <a:srgbClr val="00205B"/>
                  </a:solidFill>
                  <a:latin typeface="Tahoma" pitchFamily="34" charset="0"/>
                  <a:ea typeface="+mn-ea"/>
                  <a:cs typeface="+mn-cs"/>
                </a:rPr>
                <a:t>LOW EARTH, SUN-SYNCHRONOUS ORBIT</a:t>
              </a:r>
            </a:p>
          </p:txBody>
        </p: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294751" y="3118340"/>
              <a:ext cx="2365770" cy="338554"/>
            </a:xfrm>
            <a:prstGeom prst="rect">
              <a:avLst/>
            </a:prstGeom>
            <a:solidFill>
              <a:srgbClr val="FEDB00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kern="1200" cap="all" dirty="0" err="1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COPERNIcus</a:t>
              </a: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 satellites delivering Marine and Land Observations</a:t>
              </a:r>
            </a:p>
          </p:txBody>
        </p:sp>
        <p:pic>
          <p:nvPicPr>
            <p:cNvPr id="34" name="Picture 33" descr="sentinel3.png"/>
            <p:cNvPicPr>
              <a:picLocks noChangeAspect="1"/>
            </p:cNvPicPr>
            <p:nvPr/>
          </p:nvPicPr>
          <p:blipFill rotWithShape="1">
            <a:blip r:embed="rId9" cstate="print"/>
            <a:srcRect l="5998" t="2705" r="25074"/>
            <a:stretch/>
          </p:blipFill>
          <p:spPr>
            <a:xfrm>
              <a:off x="4489753" y="3282243"/>
              <a:ext cx="451752" cy="358847"/>
            </a:xfrm>
            <a:prstGeom prst="rect">
              <a:avLst/>
            </a:prstGeom>
          </p:spPr>
        </p:pic>
        <p:sp>
          <p:nvSpPr>
            <p:cNvPr id="35" name="TextBox 35"/>
            <p:cNvSpPr txBox="1">
              <a:spLocks noChangeArrowheads="1"/>
            </p:cNvSpPr>
            <p:nvPr/>
          </p:nvSpPr>
          <p:spPr bwMode="auto">
            <a:xfrm>
              <a:off x="6330174" y="2603576"/>
              <a:ext cx="2365770" cy="215444"/>
            </a:xfrm>
            <a:prstGeom prst="rect">
              <a:avLst/>
            </a:prstGeom>
            <a:solidFill>
              <a:srgbClr val="FDC82F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kern="1200" cap="all" dirty="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rPr>
                <a:t>Jason-3 is a Copernicus mission</a:t>
              </a:r>
            </a:p>
          </p:txBody>
        </p:sp>
        <p:pic>
          <p:nvPicPr>
            <p:cNvPr id="36" name="Picture 6" descr="metop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313837">
              <a:off x="4172190" y="2492323"/>
              <a:ext cx="563807" cy="42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338344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562600" cy="533400"/>
          </a:xfrm>
        </p:spPr>
        <p:txBody>
          <a:bodyPr/>
          <a:lstStyle/>
          <a:p>
            <a:r>
              <a:rPr lang="en-GB" sz="2800" b="1" dirty="0" smtClean="0"/>
              <a:t>Metop-C launch – 7 Nov. 2018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28059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3048006" cy="2033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8376" y="1174531"/>
            <a:ext cx="468005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Metop-C entered in operations on 3 July,</a:t>
            </a:r>
            <a:r>
              <a:rPr kumimoji="0" lang="en-GB" sz="2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</a:rPr>
              <a:t> as part of a 3 Metop Constellation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02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187599" y="146090"/>
            <a:ext cx="4953000" cy="533400"/>
          </a:xfrm>
        </p:spPr>
        <p:txBody>
          <a:bodyPr/>
          <a:lstStyle/>
          <a:p>
            <a:r>
              <a:rPr lang="en-GB" sz="2800" b="1" dirty="0" smtClean="0"/>
              <a:t>Start of Routine Operations of Sentinel-3B </a:t>
            </a:r>
            <a:endParaRPr lang="en-GB" sz="28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539052"/>
            <a:ext cx="9144000" cy="436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ts val="450"/>
              </a:spcBef>
            </a:pPr>
            <a:r>
              <a:rPr lang="en-GB" sz="1800" b="1" dirty="0"/>
              <a:t>Flight operations handed over of EUMETSAT on 28 November </a:t>
            </a:r>
          </a:p>
          <a:p>
            <a:pPr>
              <a:spcBef>
                <a:spcPts val="450"/>
              </a:spcBef>
            </a:pPr>
            <a:endParaRPr lang="en-GB" sz="1800" dirty="0"/>
          </a:p>
          <a:p>
            <a:pPr>
              <a:spcBef>
                <a:spcPts val="450"/>
              </a:spcBef>
            </a:pPr>
            <a:endParaRPr lang="en-GB" sz="1800" dirty="0"/>
          </a:p>
          <a:p>
            <a:pPr>
              <a:spcBef>
                <a:spcPts val="450"/>
              </a:spcBef>
            </a:pPr>
            <a:endParaRPr lang="en-GB" sz="1800" dirty="0"/>
          </a:p>
          <a:p>
            <a:pPr>
              <a:spcBef>
                <a:spcPts val="450"/>
              </a:spcBef>
            </a:pPr>
            <a:endParaRPr lang="en-GB" sz="1800" dirty="0"/>
          </a:p>
          <a:p>
            <a:pPr>
              <a:spcBef>
                <a:spcPts val="450"/>
              </a:spcBef>
            </a:pPr>
            <a:endParaRPr lang="en-GB" sz="1800" dirty="0"/>
          </a:p>
          <a:p>
            <a:pPr>
              <a:spcBef>
                <a:spcPts val="450"/>
              </a:spcBef>
            </a:pPr>
            <a:endParaRPr lang="en-GB" sz="1800" dirty="0"/>
          </a:p>
          <a:p>
            <a:pPr>
              <a:spcBef>
                <a:spcPts val="450"/>
              </a:spcBef>
            </a:pPr>
            <a:endParaRPr lang="en-GB" sz="1800" dirty="0"/>
          </a:p>
          <a:p>
            <a:pPr>
              <a:spcBef>
                <a:spcPts val="450"/>
              </a:spcBef>
            </a:pPr>
            <a:endParaRPr lang="en-GB" sz="1800" dirty="0"/>
          </a:p>
          <a:p>
            <a:pPr>
              <a:spcBef>
                <a:spcPts val="450"/>
              </a:spcBef>
            </a:pPr>
            <a:endParaRPr lang="en-GB" sz="1800" dirty="0"/>
          </a:p>
          <a:p>
            <a:pPr>
              <a:spcBef>
                <a:spcPts val="450"/>
              </a:spcBef>
            </a:pPr>
            <a:endParaRPr lang="en-GB" sz="1800" dirty="0"/>
          </a:p>
          <a:p>
            <a:pPr>
              <a:spcBef>
                <a:spcPts val="450"/>
              </a:spcBef>
            </a:pPr>
            <a:r>
              <a:rPr lang="en-GB" sz="1800" b="1" dirty="0"/>
              <a:t>Routine operations started on 27 March, after release of Level 2 products and RORR</a:t>
            </a:r>
            <a:endParaRPr lang="en-GB" sz="3300" b="1" dirty="0"/>
          </a:p>
          <a:p>
            <a:pPr marL="0" indent="0">
              <a:spcBef>
                <a:spcPts val="450"/>
              </a:spcBef>
              <a:buNone/>
            </a:pPr>
            <a:endParaRPr lang="en-GB" sz="195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r="3376" b="-275"/>
          <a:stretch/>
        </p:blipFill>
        <p:spPr>
          <a:xfrm>
            <a:off x="-76789" y="2028286"/>
            <a:ext cx="3337574" cy="2801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3"/>
          <a:stretch/>
        </p:blipFill>
        <p:spPr>
          <a:xfrm>
            <a:off x="3303916" y="2034171"/>
            <a:ext cx="2898476" cy="2473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34871" r="7340" b="-1"/>
          <a:stretch/>
        </p:blipFill>
        <p:spPr>
          <a:xfrm>
            <a:off x="5201895" y="3153516"/>
            <a:ext cx="3877408" cy="2018831"/>
          </a:xfrm>
          <a:prstGeom prst="rect">
            <a:avLst/>
          </a:prstGeom>
        </p:spPr>
      </p:pic>
      <p:pic>
        <p:nvPicPr>
          <p:cNvPr id="10" name="Picture 9" descr="RÃ©sultat de recherche d'images pour &quot;Logo European Commission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63936"/>
            <a:ext cx="1455341" cy="100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conomic Impact of Copernic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068423"/>
            <a:ext cx="152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678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5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32895"/>
            <a:ext cx="5715000" cy="533400"/>
          </a:xfrm>
        </p:spPr>
        <p:txBody>
          <a:bodyPr/>
          <a:lstStyle/>
          <a:p>
            <a:r>
              <a:rPr lang="en-GB" sz="2800" b="1" dirty="0" smtClean="0"/>
              <a:t>Start of S3 dual marine mission operations : 27 March 2019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9" y="1524000"/>
            <a:ext cx="4145068" cy="2072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02" y="1554528"/>
            <a:ext cx="4048032" cy="1942976"/>
          </a:xfrm>
          <a:prstGeom prst="rect">
            <a:avLst/>
          </a:prstGeom>
        </p:spPr>
      </p:pic>
      <p:pic>
        <p:nvPicPr>
          <p:cNvPr id="7" name="Picture 5" descr="Sentinel-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1074019"/>
            <a:ext cx="1615866" cy="113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31" y="3772987"/>
            <a:ext cx="3596986" cy="223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23701" b="18492"/>
          <a:stretch/>
        </p:blipFill>
        <p:spPr>
          <a:xfrm>
            <a:off x="4352117" y="3714447"/>
            <a:ext cx="5399445" cy="3244519"/>
          </a:xfrm>
          <a:prstGeom prst="rect">
            <a:avLst/>
          </a:prstGeom>
        </p:spPr>
      </p:pic>
      <p:pic>
        <p:nvPicPr>
          <p:cNvPr id="11" name="Picture 5" descr="Sentinel-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7221" y="1113989"/>
            <a:ext cx="1615866" cy="113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RÃ©sultat de recherche d'images pour &quot;Logo European Commission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875201"/>
            <a:ext cx="1455341" cy="100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conomic Impact of Copernicu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79688"/>
            <a:ext cx="152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396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6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5486400" cy="533400"/>
          </a:xfrm>
        </p:spPr>
        <p:txBody>
          <a:bodyPr/>
          <a:lstStyle/>
          <a:p>
            <a:r>
              <a:rPr lang="en-GB" b="1" dirty="0" smtClean="0"/>
              <a:t>Preparing for launch of Sentinel-6 / Jason-CS : November 2020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7086600" cy="5314950"/>
          </a:xfrm>
          <a:prstGeom prst="rect">
            <a:avLst/>
          </a:prstGeom>
        </p:spPr>
      </p:pic>
      <p:pic>
        <p:nvPicPr>
          <p:cNvPr id="6" name="Picture 5" descr="RÃ©sultat de recherche d'images pour &quot;Logo European Commission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02" y="5987119"/>
            <a:ext cx="1232346" cy="8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Ã©sultat de recherche d'images pour &quot;logo ESA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27" y="6276494"/>
            <a:ext cx="1091348" cy="54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Ã©sultat de recherche d'images pour &quot;logo EUMETSAT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065" y="6248400"/>
            <a:ext cx="758725" cy="56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conomic Impact of Copernic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576" y="6276494"/>
            <a:ext cx="1107630" cy="58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083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92" name="Rectangle 300"/>
          <p:cNvSpPr txBox="1">
            <a:spLocks noChangeArrowheads="1"/>
          </p:cNvSpPr>
          <p:nvPr/>
        </p:nvSpPr>
        <p:spPr bwMode="auto">
          <a:xfrm>
            <a:off x="0" y="-1015"/>
            <a:ext cx="9144000" cy="78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65593" algn="ctr"/>
            <a:r>
              <a:rPr lang="en-GB" sz="25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Next Generation MTG : Q4/2021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4824" y="1585053"/>
            <a:ext cx="1711568" cy="8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92" dirty="0">
                <a:solidFill>
                  <a:schemeClr val="tx1"/>
                </a:solidFill>
              </a:rPr>
              <a:t>FCI Structural and Thermal Model (STM) </a:t>
            </a:r>
          </a:p>
          <a:p>
            <a:pPr algn="r"/>
            <a:r>
              <a:rPr lang="en-US" sz="1108" i="1" dirty="0">
                <a:solidFill>
                  <a:schemeClr val="tx1"/>
                </a:solidFill>
              </a:rPr>
              <a:t>Picture TAS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855662"/>
            <a:ext cx="1719385" cy="8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dirty="0">
                <a:solidFill>
                  <a:schemeClr val="tx1"/>
                </a:solidFill>
              </a:rPr>
              <a:t>LI Structural Model (SM) before vibration test</a:t>
            </a:r>
          </a:p>
          <a:p>
            <a:r>
              <a:rPr lang="en-US" sz="1108" i="1" dirty="0">
                <a:solidFill>
                  <a:schemeClr val="tx1"/>
                </a:solidFill>
              </a:rPr>
              <a:t>Picture Leonardo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26" y="4665846"/>
            <a:ext cx="2752161" cy="1928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0188" y="5827532"/>
            <a:ext cx="2765083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dirty="0">
                <a:solidFill>
                  <a:schemeClr val="tx1"/>
                </a:solidFill>
              </a:rPr>
              <a:t>Launcher adapter for MTG-I after its qualification</a:t>
            </a:r>
          </a:p>
          <a:p>
            <a:r>
              <a:rPr lang="en-US" sz="1108" i="1" dirty="0">
                <a:solidFill>
                  <a:schemeClr val="tx1"/>
                </a:solidFill>
              </a:rPr>
              <a:t>Picture RUAG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/>
          <a:stretch/>
        </p:blipFill>
        <p:spPr>
          <a:xfrm>
            <a:off x="5072184" y="1143000"/>
            <a:ext cx="4071816" cy="39854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708031" cy="36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3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2625" y="279645"/>
            <a:ext cx="8512590" cy="788377"/>
          </a:xfrm>
        </p:spPr>
        <p:txBody>
          <a:bodyPr/>
          <a:lstStyle/>
          <a:p>
            <a:pPr algn="ctr"/>
            <a:r>
              <a:rPr lang="en-GB" sz="2500" b="1" dirty="0" smtClean="0">
                <a:latin typeface="Arial" charset="0"/>
                <a:cs typeface="Arial" charset="0"/>
              </a:rPr>
              <a:t>Next Generation EPS-SG : Q1/2023</a:t>
            </a:r>
            <a:endParaRPr lang="en-GB" sz="2500" b="1" dirty="0"/>
          </a:p>
        </p:txBody>
      </p:sp>
      <p:pic>
        <p:nvPicPr>
          <p:cNvPr id="366594" name="68A9F5A6-7F18-4CAD-9980-E01201BB7BB0" descr="68A9F5A6-7F18-4CAD-9980-E01201BB7BB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52" y="2766446"/>
            <a:ext cx="3056245" cy="192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5" name="EC0E3075-C8DE-43CE-9983-94FAD710A6A5" descr="EC0E3075-C8DE-43CE-9983-94FAD710A6A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00" y="4075803"/>
            <a:ext cx="2783042" cy="187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6" name="771D1634-7556-403E-A044-B3156C786443" descr="771D1634-7556-403E-A044-B3156C7864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1" y="1963485"/>
            <a:ext cx="2890390" cy="41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625" y="6071804"/>
            <a:ext cx="240161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2" dirty="0">
                <a:solidFill>
                  <a:schemeClr val="tx1"/>
                </a:solidFill>
              </a:rPr>
              <a:t>Satellite structure STM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2269" y="5947960"/>
            <a:ext cx="171553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2" dirty="0">
                <a:solidFill>
                  <a:schemeClr val="tx1"/>
                </a:solidFill>
              </a:rPr>
              <a:t>Sentinel-5 STM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9770" y="6242265"/>
            <a:ext cx="239841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2" dirty="0">
                <a:solidFill>
                  <a:schemeClr val="tx1"/>
                </a:solidFill>
              </a:rPr>
              <a:t>(Photos courtesy ESA)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8168" t="16571" r="5700" b="2985"/>
          <a:stretch/>
        </p:blipFill>
        <p:spPr>
          <a:xfrm>
            <a:off x="3643800" y="1940392"/>
            <a:ext cx="2604762" cy="18410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49834" y="5046342"/>
            <a:ext cx="127470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2" dirty="0">
                <a:solidFill>
                  <a:schemeClr val="tx1"/>
                </a:solidFill>
              </a:rPr>
              <a:t>MWS STM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06130" y="3731318"/>
            <a:ext cx="110959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2" dirty="0">
                <a:solidFill>
                  <a:schemeClr val="tx1"/>
                </a:solidFill>
              </a:rPr>
              <a:t>3MI STM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690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52400"/>
            <a:ext cx="594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kern="1200" dirty="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The Future : 1 launch per year in </a:t>
            </a:r>
            <a:r>
              <a:rPr lang="en-US" sz="2500" b="1" kern="12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2020-2025</a:t>
            </a:r>
            <a:endParaRPr lang="en-GB" sz="2500" b="1" kern="12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16955" y="-173673"/>
            <a:ext cx="3931907" cy="83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7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8959</TotalTime>
  <Words>390</Words>
  <Application>Microsoft Office PowerPoint</Application>
  <PresentationFormat>On-screen Show (4:3)</PresentationFormat>
  <Paragraphs>97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 Bold</vt:lpstr>
      <vt:lpstr>Avenir Roman</vt:lpstr>
      <vt:lpstr>Calibri</vt:lpstr>
      <vt:lpstr>Courier New</vt:lpstr>
      <vt:lpstr>Droid Serif</vt:lpstr>
      <vt:lpstr>Helvetica</vt:lpstr>
      <vt:lpstr>Proxima Nova Regular</vt:lpstr>
      <vt:lpstr>Tahoma</vt:lpstr>
      <vt:lpstr>Wingdings</vt:lpstr>
      <vt:lpstr>Default</vt:lpstr>
      <vt:lpstr>Agency Report - EUMETSAT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Generation EPS-SG : Q1/2023</vt:lpstr>
      <vt:lpstr>PowerPoint Presentation</vt:lpstr>
      <vt:lpstr>Big Data Services to support operational data access to users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Paul Counet</cp:lastModifiedBy>
  <cp:revision>146</cp:revision>
  <dcterms:modified xsi:type="dcterms:W3CDTF">2019-10-14T09:07:55Z</dcterms:modified>
</cp:coreProperties>
</file>