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6" r:id="rId5"/>
    <p:sldId id="509" r:id="rId6"/>
    <p:sldId id="4872" r:id="rId7"/>
    <p:sldId id="424" r:id="rId8"/>
    <p:sldId id="4799" r:id="rId9"/>
    <p:sldId id="508" r:id="rId10"/>
    <p:sldId id="471" r:id="rId11"/>
    <p:sldId id="258" r:id="rId12"/>
    <p:sldId id="4871" r:id="rId13"/>
    <p:sldId id="281"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37" autoAdjust="0"/>
    <p:restoredTop sz="96400" autoAdjust="0"/>
  </p:normalViewPr>
  <p:slideViewPr>
    <p:cSldViewPr snapToGrid="0" snapToObjects="1" showGuides="1">
      <p:cViewPr varScale="1">
        <p:scale>
          <a:sx n="99" d="100"/>
          <a:sy n="99" d="100"/>
        </p:scale>
        <p:origin x="1050"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7256F-CE19-B045-966B-849EA7F16953}" type="datetimeFigureOut">
              <a:rPr lang="en-US" smtClean="0"/>
              <a:t>10/9/2019</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11BCD-6F5B-C84D-8005-0C8CF2D2BA52}" type="slidenum">
              <a:rPr lang="en-GB" smtClean="0"/>
              <a:t>‹#›</a:t>
            </a:fld>
            <a:endParaRPr lang="en-GB"/>
          </a:p>
        </p:txBody>
      </p:sp>
    </p:spTree>
    <p:extLst>
      <p:ext uri="{BB962C8B-B14F-4D97-AF65-F5344CB8AC3E}">
        <p14:creationId xmlns:p14="http://schemas.microsoft.com/office/powerpoint/2010/main" val="13345415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211BCD-6F5B-C84D-8005-0C8CF2D2BA52}" type="slidenum">
              <a:rPr lang="en-GB" smtClean="0"/>
              <a:t>1</a:t>
            </a:fld>
            <a:endParaRPr lang="en-GB"/>
          </a:p>
        </p:txBody>
      </p:sp>
    </p:spTree>
    <p:extLst>
      <p:ext uri="{BB962C8B-B14F-4D97-AF65-F5344CB8AC3E}">
        <p14:creationId xmlns:p14="http://schemas.microsoft.com/office/powerpoint/2010/main" val="321044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79057" y="693"/>
            <a:ext cx="2011743" cy="5143500"/>
          </a:xfrm>
          <a:prstGeom prst="rect">
            <a:avLst/>
          </a:prstGeom>
        </p:spPr>
      </p:pic>
      <p:pic>
        <p:nvPicPr>
          <p:cNvPr id="9" name="Picture 8"/>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2011743" cy="51435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99716" y="0"/>
            <a:ext cx="6858000" cy="5143500"/>
          </a:xfrm>
          <a:prstGeom prst="rect">
            <a:avLst/>
          </a:prstGeom>
        </p:spPr>
      </p:pic>
      <p:sp>
        <p:nvSpPr>
          <p:cNvPr id="2" name="Title 1"/>
          <p:cNvSpPr>
            <a:spLocks noGrp="1"/>
          </p:cNvSpPr>
          <p:nvPr>
            <p:ph type="ctrTitle"/>
          </p:nvPr>
        </p:nvSpPr>
        <p:spPr>
          <a:xfrm>
            <a:off x="493009" y="1601258"/>
            <a:ext cx="8499737" cy="845932"/>
          </a:xfrm>
          <a:ln>
            <a:noFill/>
          </a:ln>
        </p:spPr>
        <p:txBody>
          <a:bodyPr>
            <a:noAutofit/>
          </a:bodyPr>
          <a:lstStyle>
            <a:lvl1pPr algn="l">
              <a:defRPr sz="3600">
                <a:solidFill>
                  <a:schemeClr val="bg1"/>
                </a:solidFill>
                <a:latin typeface="Helvetica"/>
                <a:cs typeface="Helvetica"/>
              </a:defRPr>
            </a:lvl1pPr>
          </a:lstStyle>
          <a:p>
            <a:r>
              <a:rPr lang="en-GB" dirty="0"/>
              <a:t>Click to edit Master title style</a:t>
            </a:r>
          </a:p>
        </p:txBody>
      </p:sp>
      <p:sp>
        <p:nvSpPr>
          <p:cNvPr id="3" name="Subtitle 2"/>
          <p:cNvSpPr>
            <a:spLocks noGrp="1"/>
          </p:cNvSpPr>
          <p:nvPr>
            <p:ph type="subTitle" idx="1"/>
          </p:nvPr>
        </p:nvSpPr>
        <p:spPr>
          <a:xfrm>
            <a:off x="493009" y="2729257"/>
            <a:ext cx="6086546" cy="2241504"/>
          </a:xfrm>
          <a:ln>
            <a:noFill/>
          </a:ln>
        </p:spPr>
        <p:txBody>
          <a:bodyPr>
            <a:normAutofit/>
          </a:bodyPr>
          <a:lstStyle>
            <a:lvl1pPr marL="0" indent="0" algn="l">
              <a:buNone/>
              <a:defRPr sz="2400">
                <a:solidFill>
                  <a:srgbClr val="FFFFFF"/>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pic>
        <p:nvPicPr>
          <p:cNvPr id="13" name="ceos_logo.png"/>
          <p:cNvPicPr/>
          <p:nvPr userDrawn="1"/>
        </p:nvPicPr>
        <p:blipFill>
          <a:blip r:embed="rId4">
            <a:extLst>
              <a:ext uri="{28A0092B-C50C-407E-A947-70E740481C1C}">
                <a14:useLocalDpi xmlns:a14="http://schemas.microsoft.com/office/drawing/2010/main"/>
              </a:ext>
            </a:extLst>
          </a:blip>
          <a:stretch>
            <a:fillRect/>
          </a:stretch>
        </p:blipFill>
        <p:spPr>
          <a:xfrm>
            <a:off x="493009" y="234785"/>
            <a:ext cx="2507906" cy="993132"/>
          </a:xfrm>
          <a:prstGeom prst="rect">
            <a:avLst/>
          </a:prstGeom>
          <a:ln w="12700">
            <a:miter lim="400000"/>
          </a:ln>
        </p:spPr>
      </p:pic>
      <p:sp>
        <p:nvSpPr>
          <p:cNvPr id="14" name="Shape 10"/>
          <p:cNvSpPr txBox="1">
            <a:spLocks/>
          </p:cNvSpPr>
          <p:nvPr userDrawn="1"/>
        </p:nvSpPr>
        <p:spPr>
          <a:xfrm>
            <a:off x="493009" y="126401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47089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Google Shape;9;p3">
            <a:extLst>
              <a:ext uri="{FF2B5EF4-FFF2-40B4-BE49-F238E27FC236}">
                <a16:creationId xmlns:a16="http://schemas.microsoft.com/office/drawing/2014/main" id="{D713F5C1-3155-4E59-B246-6FD77DF62061}"/>
              </a:ext>
            </a:extLst>
          </p:cNvPr>
          <p:cNvSpPr>
            <a:spLocks noGrp="1"/>
          </p:cNvSpPr>
          <p:nvPr>
            <p:ph type="sldNum" idx="4"/>
          </p:nvPr>
        </p:nvSpPr>
        <p:spPr>
          <a:xfrm>
            <a:off x="8796528" y="4947464"/>
            <a:ext cx="260304"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0652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1802675" y="114300"/>
            <a:ext cx="5799908" cy="742950"/>
          </a:xfrm>
          <a:prstGeom prst="rect">
            <a:avLst/>
          </a:prstGeom>
        </p:spPr>
        <p:txBody>
          <a:bodyPr anchor="ctr"/>
          <a:lstStyle>
            <a:lvl1pPr algn="l">
              <a:defRPr sz="2100">
                <a:latin typeface="+mj-lt"/>
              </a:defRPr>
            </a:lvl1pPr>
          </a:lstStyle>
          <a:p>
            <a:r>
              <a:rPr kumimoji="0" lang="en-US" dirty="0"/>
              <a:t>Click to edit Master title style</a:t>
            </a:r>
          </a:p>
        </p:txBody>
      </p:sp>
      <p:sp>
        <p:nvSpPr>
          <p:cNvPr id="5" name="Google Shape;9;p3">
            <a:extLst>
              <a:ext uri="{FF2B5EF4-FFF2-40B4-BE49-F238E27FC236}">
                <a16:creationId xmlns:a16="http://schemas.microsoft.com/office/drawing/2014/main" id="{94E428FE-D3FC-478A-A1C4-5045E84468FB}"/>
              </a:ext>
            </a:extLst>
          </p:cNvPr>
          <p:cNvSpPr>
            <a:spLocks noGrp="1"/>
          </p:cNvSpPr>
          <p:nvPr>
            <p:ph type="sldNum" idx="4"/>
          </p:nvPr>
        </p:nvSpPr>
        <p:spPr>
          <a:xfrm>
            <a:off x="8796528" y="4947464"/>
            <a:ext cx="260304"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98003996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ondary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1167" y="210312"/>
            <a:ext cx="8750808" cy="356616"/>
          </a:xfrm>
          <a:prstGeom prst="rect">
            <a:avLst/>
          </a:prstGeom>
        </p:spPr>
        <p:txBody>
          <a:bodyPr/>
          <a:lstStyle>
            <a:lvl1pPr marL="0" indent="0">
              <a:buFontTx/>
              <a:buNone/>
              <a:defRPr sz="2200" b="1" i="0" baseline="0">
                <a:solidFill>
                  <a:schemeClr val="tx1"/>
                </a:solidFill>
                <a:latin typeface="Arial" charset="0"/>
                <a:ea typeface="Arial" charset="0"/>
                <a:cs typeface="Arial" charset="0"/>
              </a:defRPr>
            </a:lvl1pPr>
          </a:lstStyle>
          <a:p>
            <a:pPr lvl="0"/>
            <a:r>
              <a:rPr lang="en-US" dirty="0"/>
              <a:t>Title</a:t>
            </a:r>
          </a:p>
          <a:p>
            <a:pPr lvl="0"/>
            <a:endParaRPr lang="en-US" dirty="0"/>
          </a:p>
        </p:txBody>
      </p:sp>
      <p:sp>
        <p:nvSpPr>
          <p:cNvPr id="11" name="Text Placeholder 10">
            <a:extLst>
              <a:ext uri="{FF2B5EF4-FFF2-40B4-BE49-F238E27FC236}">
                <a16:creationId xmlns:a16="http://schemas.microsoft.com/office/drawing/2014/main" id="{7CCB7A6C-7A17-9844-8ACD-5E973059F3D1}"/>
              </a:ext>
            </a:extLst>
          </p:cNvPr>
          <p:cNvSpPr>
            <a:spLocks noGrp="1"/>
          </p:cNvSpPr>
          <p:nvPr>
            <p:ph type="body" sz="quarter" idx="12" hasCustomPrompt="1"/>
          </p:nvPr>
        </p:nvSpPr>
        <p:spPr>
          <a:xfrm>
            <a:off x="201613" y="740664"/>
            <a:ext cx="8750362" cy="3558774"/>
          </a:xfrm>
          <a:prstGeom prst="rect">
            <a:avLst/>
          </a:prstGeom>
        </p:spPr>
        <p:txBody>
          <a:bodyPr/>
          <a:lstStyle>
            <a:lvl1pPr marL="342900" indent="-342900">
              <a:buFont typeface="Wingdings" pitchFamily="2" charset="2"/>
              <a:buChar char="§"/>
              <a:defRPr sz="2200" b="1" i="0" baseline="0">
                <a:solidFill>
                  <a:schemeClr val="tx1"/>
                </a:solidFill>
                <a:latin typeface="Arial" panose="020B0604020202020204" pitchFamily="34" charset="0"/>
                <a:cs typeface="Arial" panose="020B0604020202020204" pitchFamily="34" charset="0"/>
              </a:defRPr>
            </a:lvl1pPr>
            <a:lvl2pPr marL="742950" indent="-285750">
              <a:buFont typeface="Wingdings" pitchFamily="2" charset="2"/>
              <a:buChar char="§"/>
              <a:defRPr sz="1800" b="1" i="0" baseline="0">
                <a:solidFill>
                  <a:schemeClr val="tx1"/>
                </a:solidFill>
                <a:latin typeface="Arial" panose="020B0604020202020204" pitchFamily="34" charset="0"/>
                <a:cs typeface="Arial" panose="020B0604020202020204" pitchFamily="34" charset="0"/>
              </a:defRPr>
            </a:lvl2pPr>
            <a:lvl3pPr marL="1143000" indent="-228600">
              <a:buFont typeface="Wingdings" pitchFamily="2" charset="2"/>
              <a:buChar char="§"/>
              <a:defRPr sz="1600" b="1" i="0" baseline="0">
                <a:solidFill>
                  <a:schemeClr val="tx1"/>
                </a:solidFill>
                <a:latin typeface="Arial" panose="020B0604020202020204" pitchFamily="34" charset="0"/>
                <a:cs typeface="Arial" panose="020B0604020202020204" pitchFamily="34" charset="0"/>
              </a:defRPr>
            </a:lvl3pPr>
            <a:lvl4pPr marL="1600200" indent="-228600">
              <a:buFont typeface="Wingdings" pitchFamily="2" charset="2"/>
              <a:buChar char="§"/>
              <a:defRPr sz="1400" b="1" i="0" baseline="0">
                <a:solidFill>
                  <a:schemeClr val="tx1"/>
                </a:solidFill>
                <a:latin typeface="Arial" panose="020B0604020202020204" pitchFamily="34" charset="0"/>
                <a:cs typeface="Arial" panose="020B0604020202020204" pitchFamily="34" charset="0"/>
              </a:defRPr>
            </a:lvl4pPr>
            <a:lvl5pPr marL="2057400" indent="-228600">
              <a:buFont typeface="Wingdings" pitchFamily="2" charset="2"/>
              <a:buChar char="§"/>
              <a:defRPr b="1" i="0">
                <a:solidFill>
                  <a:schemeClr val="bg1"/>
                </a:solidFill>
                <a:latin typeface="Arial" panose="020B0604020202020204" pitchFamily="34" charset="0"/>
                <a:cs typeface="Arial" panose="020B0604020202020204" pitchFamily="34" charset="0"/>
              </a:defRPr>
            </a:lvl5pPr>
          </a:lstStyle>
          <a:p>
            <a:pPr lvl="0"/>
            <a:r>
              <a:rPr lang="en-US" dirty="0"/>
              <a:t>Bullet 1</a:t>
            </a:r>
          </a:p>
          <a:p>
            <a:pPr lvl="1"/>
            <a:r>
              <a:rPr lang="en-US" dirty="0"/>
              <a:t>Bullet 2</a:t>
            </a:r>
          </a:p>
          <a:p>
            <a:pPr lvl="2"/>
            <a:r>
              <a:rPr lang="en-US" dirty="0"/>
              <a:t>Bullet 3</a:t>
            </a:r>
          </a:p>
          <a:p>
            <a:pPr lvl="3"/>
            <a:r>
              <a:rPr lang="en-US" dirty="0"/>
              <a:t>Bullet 4</a:t>
            </a:r>
          </a:p>
        </p:txBody>
      </p:sp>
      <p:sp>
        <p:nvSpPr>
          <p:cNvPr id="4" name="TextBox 3">
            <a:extLst>
              <a:ext uri="{FF2B5EF4-FFF2-40B4-BE49-F238E27FC236}">
                <a16:creationId xmlns:a16="http://schemas.microsoft.com/office/drawing/2014/main" id="{CCE9AF15-3028-FA4E-AF01-3FFD28DE3321}"/>
              </a:ext>
            </a:extLst>
          </p:cNvPr>
          <p:cNvSpPr txBox="1"/>
          <p:nvPr userDrawn="1"/>
        </p:nvSpPr>
        <p:spPr>
          <a:xfrm>
            <a:off x="8559796" y="4674483"/>
            <a:ext cx="450638" cy="307777"/>
          </a:xfrm>
          <a:prstGeom prst="rect">
            <a:avLst/>
          </a:prstGeom>
          <a:noFill/>
          <a:ln>
            <a:noFill/>
          </a:ln>
        </p:spPr>
        <p:txBody>
          <a:bodyPr wrap="square" rtlCol="0">
            <a:spAutoFit/>
          </a:bodyPr>
          <a:lstStyle/>
          <a:p>
            <a:pPr algn="r"/>
            <a:fld id="{03610961-D6F9-084D-B4EB-1F6333E61954}" type="slidenum">
              <a:rPr lang="en-US" sz="1400" smtClean="0">
                <a:solidFill>
                  <a:schemeClr val="bg1"/>
                </a:solidFill>
                <a:latin typeface="Arial" charset="0"/>
                <a:ea typeface="Arial" charset="0"/>
                <a:cs typeface="Arial" charset="0"/>
              </a:rPr>
              <a:pPr algn="r"/>
              <a:t>‹#›</a:t>
            </a:fld>
            <a:endParaRPr lang="en-US" sz="1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5730160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988521" y="1"/>
            <a:ext cx="6155478" cy="1097089"/>
          </a:xfrm>
          <a:prstGeom prst="rect">
            <a:avLst/>
          </a:prstGeom>
        </p:spPr>
      </p:pic>
      <p:pic>
        <p:nvPicPr>
          <p:cNvPr id="8" name="Picture 7"/>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 y="1"/>
            <a:ext cx="6155483" cy="1097089"/>
          </a:xfrm>
          <a:prstGeom prst="rect">
            <a:avLst/>
          </a:prstGeom>
        </p:spPr>
      </p:pic>
      <p:sp>
        <p:nvSpPr>
          <p:cNvPr id="2" name="Title Placeholder 1"/>
          <p:cNvSpPr>
            <a:spLocks noGrp="1"/>
          </p:cNvSpPr>
          <p:nvPr>
            <p:ph type="title"/>
          </p:nvPr>
        </p:nvSpPr>
        <p:spPr>
          <a:xfrm>
            <a:off x="1780674" y="122549"/>
            <a:ext cx="5864535" cy="857250"/>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96253" y="1200151"/>
            <a:ext cx="8958370" cy="365373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Google Shape;11;p3">
            <a:extLst>
              <a:ext uri="{FF2B5EF4-FFF2-40B4-BE49-F238E27FC236}">
                <a16:creationId xmlns:a16="http://schemas.microsoft.com/office/drawing/2014/main" id="{DA0E654C-F3F2-4C2B-BAF3-0212151D6200}"/>
              </a:ext>
            </a:extLst>
          </p:cNvPr>
          <p:cNvSpPr/>
          <p:nvPr userDrawn="1"/>
        </p:nvSpPr>
        <p:spPr>
          <a:xfrm>
            <a:off x="91440" y="4916625"/>
            <a:ext cx="2134343" cy="228597"/>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45720" tIns="0" rIns="45720" bIns="0" anchor="ctr" anchorCtr="0">
            <a:noAutofit/>
          </a:bodyPr>
          <a:lstStyle/>
          <a:p>
            <a:pPr marL="0" marR="0" lvl="0" indent="0" algn="l" rtl="0">
              <a:spcBef>
                <a:spcPts val="0"/>
              </a:spcBef>
              <a:spcAft>
                <a:spcPts val="0"/>
              </a:spcAft>
              <a:buNone/>
            </a:pPr>
            <a:r>
              <a:rPr lang="en-US" sz="1000" b="0" i="1" u="none" strike="noStrike" cap="none" dirty="0">
                <a:solidFill>
                  <a:schemeClr val="dk2"/>
                </a:solidFill>
                <a:latin typeface="Helvetica" panose="020B0604020202020204" pitchFamily="34" charset="0"/>
                <a:ea typeface="Helvetica Neue"/>
                <a:cs typeface="Helvetica" panose="020B0604020202020204" pitchFamily="34" charset="0"/>
                <a:sym typeface="Helvetica Neue"/>
              </a:rPr>
              <a:t>CEOS Plenary 2019, 14-16 October</a:t>
            </a:r>
            <a:endParaRPr sz="1000" b="0" i="1" u="none" strike="noStrike" cap="none" dirty="0">
              <a:solidFill>
                <a:schemeClr val="dk2"/>
              </a:solidFill>
              <a:latin typeface="Helvetica" panose="020B0604020202020204" pitchFamily="34" charset="0"/>
              <a:ea typeface="Helvetica Neue"/>
              <a:cs typeface="Helvetica" panose="020B0604020202020204" pitchFamily="34" charset="0"/>
              <a:sym typeface="Helvetica Neue"/>
            </a:endParaRPr>
          </a:p>
        </p:txBody>
      </p:sp>
      <p:sp>
        <p:nvSpPr>
          <p:cNvPr id="12" name="Google Shape;9;p3">
            <a:extLst>
              <a:ext uri="{FF2B5EF4-FFF2-40B4-BE49-F238E27FC236}">
                <a16:creationId xmlns:a16="http://schemas.microsoft.com/office/drawing/2014/main" id="{2B046B3E-29CC-4273-A7B3-DC923093FCE5}"/>
              </a:ext>
            </a:extLst>
          </p:cNvPr>
          <p:cNvSpPr>
            <a:spLocks noGrp="1"/>
          </p:cNvSpPr>
          <p:nvPr>
            <p:ph type="sldNum" idx="4"/>
          </p:nvPr>
        </p:nvSpPr>
        <p:spPr>
          <a:xfrm>
            <a:off x="8796528" y="4947464"/>
            <a:ext cx="260304"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3968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ctr" defTabSz="457200" rtl="0" eaLnBrk="1" latinLnBrk="0" hangingPunct="1">
        <a:spcBef>
          <a:spcPct val="0"/>
        </a:spcBef>
        <a:buNone/>
        <a:defRPr sz="2400" b="1" kern="1200">
          <a:solidFill>
            <a:srgbClr val="FFFFFF"/>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400" b="1" kern="1200">
          <a:solidFill>
            <a:srgbClr val="002569"/>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2569"/>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2569"/>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2569"/>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256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fgdc.gov/ngac/meetings/june-2019/ngac-paper-evaluation-of-a-range-of-landsat-data.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8;p4">
            <a:extLst>
              <a:ext uri="{FF2B5EF4-FFF2-40B4-BE49-F238E27FC236}">
                <a16:creationId xmlns:a16="http://schemas.microsoft.com/office/drawing/2014/main" id="{7B0AF753-5567-4237-9441-234291D25FDC}"/>
              </a:ext>
            </a:extLst>
          </p:cNvPr>
          <p:cNvSpPr/>
          <p:nvPr/>
        </p:nvSpPr>
        <p:spPr>
          <a:xfrm>
            <a:off x="506582" y="2906093"/>
            <a:ext cx="5692511" cy="1549809"/>
          </a:xfrm>
          <a:prstGeom prst="rect">
            <a:avLst/>
          </a:prstGeom>
          <a:noFill/>
          <a:ln>
            <a:noFill/>
          </a:ln>
        </p:spPr>
        <p:txBody>
          <a:bodyPr spcFirstLastPara="1" wrap="square" lIns="0" tIns="0" rIns="0" bIns="0" anchor="t" anchorCtr="0">
            <a:noAutofit/>
          </a:bodyPr>
          <a:lstStyle/>
          <a:p>
            <a:r>
              <a:rPr lang="en-US" sz="1600" dirty="0">
                <a:solidFill>
                  <a:srgbClr val="FFFFFF"/>
                </a:solidFill>
                <a:latin typeface="Helvetica" panose="020B0604020202020204" pitchFamily="34" charset="0"/>
                <a:cs typeface="Helvetica" panose="020B0604020202020204" pitchFamily="34" charset="0"/>
              </a:rPr>
              <a:t>Jenn Lacey, USGS</a:t>
            </a:r>
          </a:p>
          <a:p>
            <a:endParaRPr lang="en-US" sz="1600" dirty="0">
              <a:solidFill>
                <a:srgbClr val="FFFFFF"/>
              </a:solidFill>
              <a:latin typeface="Helvetica" panose="020B0604020202020204" pitchFamily="34" charset="0"/>
              <a:cs typeface="Helvetica" panose="020B0604020202020204" pitchFamily="34" charset="0"/>
            </a:endParaRPr>
          </a:p>
          <a:p>
            <a:r>
              <a:rPr lang="en-US" sz="1600" dirty="0">
                <a:solidFill>
                  <a:srgbClr val="FFFFFF"/>
                </a:solidFill>
                <a:latin typeface="Helvetica" panose="020B0604020202020204" pitchFamily="34" charset="0"/>
                <a:cs typeface="Helvetica" panose="020B0604020202020204" pitchFamily="34" charset="0"/>
              </a:rPr>
              <a:t>CEOS Plenary 2019</a:t>
            </a:r>
          </a:p>
          <a:p>
            <a:r>
              <a:rPr lang="en-US" sz="1600" dirty="0">
                <a:solidFill>
                  <a:srgbClr val="FFFFFF"/>
                </a:solidFill>
                <a:latin typeface="Helvetica" panose="020B0604020202020204" pitchFamily="34" charset="0"/>
                <a:cs typeface="Helvetica" panose="020B0604020202020204" pitchFamily="34" charset="0"/>
              </a:rPr>
              <a:t>Agenda Item #: 3.6</a:t>
            </a:r>
          </a:p>
          <a:p>
            <a:r>
              <a:rPr lang="en-US" sz="1600" dirty="0">
                <a:solidFill>
                  <a:srgbClr val="FFFFFF"/>
                </a:solidFill>
                <a:latin typeface="Helvetica" panose="020B0604020202020204" pitchFamily="34" charset="0"/>
                <a:cs typeface="Helvetica" panose="020B0604020202020204" pitchFamily="34" charset="0"/>
              </a:rPr>
              <a:t>Ha </a:t>
            </a:r>
            <a:r>
              <a:rPr lang="en-US" sz="1600" dirty="0" err="1">
                <a:solidFill>
                  <a:srgbClr val="FFFFFF"/>
                </a:solidFill>
                <a:latin typeface="Helvetica" panose="020B0604020202020204" pitchFamily="34" charset="0"/>
                <a:cs typeface="Helvetica" panose="020B0604020202020204" pitchFamily="34" charset="0"/>
              </a:rPr>
              <a:t>Noi</a:t>
            </a:r>
            <a:r>
              <a:rPr lang="en-US" sz="1600" dirty="0">
                <a:solidFill>
                  <a:srgbClr val="FFFFFF"/>
                </a:solidFill>
                <a:latin typeface="Helvetica" panose="020B0604020202020204" pitchFamily="34" charset="0"/>
                <a:cs typeface="Helvetica" panose="020B0604020202020204" pitchFamily="34" charset="0"/>
              </a:rPr>
              <a:t>, Viet Nam</a:t>
            </a:r>
          </a:p>
          <a:p>
            <a:r>
              <a:rPr lang="en-US" sz="1600" dirty="0">
                <a:solidFill>
                  <a:srgbClr val="FFFFFF"/>
                </a:solidFill>
                <a:latin typeface="Helvetica" panose="020B0604020202020204" pitchFamily="34" charset="0"/>
                <a:cs typeface="Helvetica" panose="020B0604020202020204" pitchFamily="34" charset="0"/>
              </a:rPr>
              <a:t>14-16 October 2019</a:t>
            </a:r>
          </a:p>
        </p:txBody>
      </p:sp>
      <p:sp>
        <p:nvSpPr>
          <p:cNvPr id="9" name="Title 1">
            <a:extLst>
              <a:ext uri="{FF2B5EF4-FFF2-40B4-BE49-F238E27FC236}">
                <a16:creationId xmlns:a16="http://schemas.microsoft.com/office/drawing/2014/main" id="{AC280AA4-3B12-4FAB-9E31-38303058FB00}"/>
              </a:ext>
            </a:extLst>
          </p:cNvPr>
          <p:cNvSpPr txBox="1">
            <a:spLocks/>
          </p:cNvSpPr>
          <p:nvPr/>
        </p:nvSpPr>
        <p:spPr>
          <a:xfrm>
            <a:off x="502920" y="1558777"/>
            <a:ext cx="8641080" cy="1071853"/>
          </a:xfrm>
          <a:prstGeom prst="rect">
            <a:avLst/>
          </a:prstGeom>
          <a:ln>
            <a:noFill/>
          </a:ln>
        </p:spPr>
        <p:txBody>
          <a:bodyPr vert="horz" lIns="0" tIns="0" rIns="0" bIns="0" rtlCol="0" anchor="ctr">
            <a:noAutofit/>
          </a:bodyPr>
          <a:lstStyle>
            <a:lvl1pPr algn="l" defTabSz="457200" rtl="0" eaLnBrk="1" latinLnBrk="0" hangingPunct="1">
              <a:spcBef>
                <a:spcPct val="0"/>
              </a:spcBef>
              <a:buNone/>
              <a:defRPr sz="3600" b="1" kern="1200">
                <a:solidFill>
                  <a:schemeClr val="bg1"/>
                </a:solidFill>
                <a:latin typeface="Helvetica"/>
                <a:ea typeface="+mj-ea"/>
                <a:cs typeface="Helvetica"/>
              </a:defRPr>
            </a:lvl1pPr>
          </a:lstStyle>
          <a:p>
            <a:r>
              <a:rPr lang="en-US" dirty="0"/>
              <a:t>USGS Status</a:t>
            </a:r>
          </a:p>
        </p:txBody>
      </p:sp>
    </p:spTree>
    <p:extLst>
      <p:ext uri="{BB962C8B-B14F-4D97-AF65-F5344CB8AC3E}">
        <p14:creationId xmlns:p14="http://schemas.microsoft.com/office/powerpoint/2010/main" val="1161938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1E00292-9EFA-4DED-AC1D-9FD3BA276132}"/>
              </a:ext>
            </a:extLst>
          </p:cNvPr>
          <p:cNvPicPr>
            <a:picLocks noChangeAspect="1"/>
          </p:cNvPicPr>
          <p:nvPr/>
        </p:nvPicPr>
        <p:blipFill rotWithShape="1">
          <a:blip r:embed="rId2"/>
          <a:srcRect l="4312" r="4312" b="17797"/>
          <a:stretch/>
        </p:blipFill>
        <p:spPr>
          <a:xfrm>
            <a:off x="0" y="-2359"/>
            <a:ext cx="9144001" cy="5145859"/>
          </a:xfrm>
          <a:prstGeom prst="rect">
            <a:avLst/>
          </a:prstGeom>
        </p:spPr>
      </p:pic>
      <p:sp>
        <p:nvSpPr>
          <p:cNvPr id="9" name="Title 1">
            <a:extLst>
              <a:ext uri="{FF2B5EF4-FFF2-40B4-BE49-F238E27FC236}">
                <a16:creationId xmlns:a16="http://schemas.microsoft.com/office/drawing/2014/main" id="{B489824B-2FA5-449A-A158-0DA4D5DEE7B0}"/>
              </a:ext>
            </a:extLst>
          </p:cNvPr>
          <p:cNvSpPr>
            <a:spLocks noGrp="1"/>
          </p:cNvSpPr>
          <p:nvPr>
            <p:ph type="title"/>
          </p:nvPr>
        </p:nvSpPr>
        <p:spPr>
          <a:xfrm>
            <a:off x="1780674" y="122549"/>
            <a:ext cx="5864535" cy="857250"/>
          </a:xfrm>
        </p:spPr>
        <p:txBody>
          <a:bodyPr>
            <a:normAutofit/>
          </a:bodyPr>
          <a:lstStyle/>
          <a:p>
            <a:pPr algn="ctr"/>
            <a:r>
              <a:rPr lang="en-US" sz="2400" dirty="0">
                <a:solidFill>
                  <a:schemeClr val="accent2">
                    <a:lumMod val="50000"/>
                  </a:schemeClr>
                </a:solidFill>
                <a:latin typeface="Helvetica" panose="020B0604020202020204" pitchFamily="34" charset="0"/>
                <a:cs typeface="Helvetica" panose="020B0604020202020204" pitchFamily="34" charset="0"/>
              </a:rPr>
              <a:t>Questions?</a:t>
            </a:r>
          </a:p>
        </p:txBody>
      </p:sp>
    </p:spTree>
    <p:extLst>
      <p:ext uri="{BB962C8B-B14F-4D97-AF65-F5344CB8AC3E}">
        <p14:creationId xmlns:p14="http://schemas.microsoft.com/office/powerpoint/2010/main" val="28368518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723148-0263-42C3-8B49-7AF2E299AE2A}"/>
              </a:ext>
            </a:extLst>
          </p:cNvPr>
          <p:cNvSpPr>
            <a:spLocks noGrp="1"/>
          </p:cNvSpPr>
          <p:nvPr>
            <p:ph idx="1"/>
          </p:nvPr>
        </p:nvSpPr>
        <p:spPr>
          <a:xfrm>
            <a:off x="152782" y="4067634"/>
            <a:ext cx="8991218" cy="850774"/>
          </a:xfrm>
        </p:spPr>
        <p:txBody>
          <a:bodyPr>
            <a:normAutofit lnSpcReduction="10000"/>
          </a:bodyPr>
          <a:lstStyle/>
          <a:p>
            <a:pPr marL="214313" indent="-214313">
              <a:spcBef>
                <a:spcPts val="0"/>
              </a:spcBef>
              <a:spcAft>
                <a:spcPts val="450"/>
              </a:spcAft>
              <a:buSzPct val="125000"/>
              <a:buFont typeface="Arial" charset="0"/>
              <a:buChar char="•"/>
              <a:defRPr/>
            </a:pPr>
            <a:r>
              <a:rPr lang="en-US" altLang="ja-JP" sz="1500" dirty="0">
                <a:ea typeface="ＭＳ Ｐゴシック" charset="-128"/>
                <a:cs typeface="ＭＳ Ｐゴシック" charset="0"/>
              </a:rPr>
              <a:t>Landsat archive: </a:t>
            </a:r>
            <a:r>
              <a:rPr lang="en-US" altLang="ja-JP" sz="1500" dirty="0">
                <a:solidFill>
                  <a:srgbClr val="008000"/>
                </a:solidFill>
                <a:ea typeface="ＭＳ Ｐゴシック" charset="-128"/>
                <a:cs typeface="ＭＳ Ｐゴシック" charset="0"/>
              </a:rPr>
              <a:t>8.5+ million images (216 billion sq. km)</a:t>
            </a:r>
            <a:r>
              <a:rPr lang="en-US" altLang="ja-JP" sz="1500" dirty="0">
                <a:ea typeface="ＭＳ Ｐゴシック" charset="-128"/>
                <a:cs typeface="ＭＳ Ｐゴシック" charset="0"/>
              </a:rPr>
              <a:t>, </a:t>
            </a:r>
            <a:r>
              <a:rPr lang="en-US" altLang="ja-JP" sz="1500" dirty="0">
                <a:solidFill>
                  <a:srgbClr val="008000"/>
                </a:solidFill>
                <a:ea typeface="ＭＳ Ｐゴシック" charset="-128"/>
                <a:cs typeface="ＭＳ Ｐゴシック" charset="0"/>
              </a:rPr>
              <a:t>1972-present</a:t>
            </a:r>
            <a:r>
              <a:rPr lang="en-US" altLang="ja-JP" sz="1500" dirty="0">
                <a:ea typeface="ＭＳ Ｐゴシック" charset="-128"/>
                <a:cs typeface="ＭＳ Ｐゴシック" charset="0"/>
              </a:rPr>
              <a:t>, spanning the </a:t>
            </a:r>
            <a:r>
              <a:rPr lang="en-US" altLang="ja-JP" sz="1500" dirty="0">
                <a:solidFill>
                  <a:srgbClr val="008000"/>
                </a:solidFill>
                <a:ea typeface="ＭＳ Ｐゴシック" charset="-128"/>
              </a:rPr>
              <a:t>globe</a:t>
            </a:r>
          </a:p>
          <a:p>
            <a:pPr marL="214313" indent="-214313">
              <a:spcBef>
                <a:spcPts val="0"/>
              </a:spcBef>
              <a:spcAft>
                <a:spcPts val="450"/>
              </a:spcAft>
              <a:buSzPct val="125000"/>
              <a:buFont typeface="Arial" charset="0"/>
              <a:buChar char="•"/>
              <a:defRPr/>
            </a:pPr>
            <a:r>
              <a:rPr lang="en-US" altLang="ja-JP" sz="1500" dirty="0">
                <a:solidFill>
                  <a:srgbClr val="008000"/>
                </a:solidFill>
                <a:ea typeface="ＭＳ Ｐゴシック" charset="-128"/>
                <a:cs typeface="ＭＳ Ｐゴシック" charset="0"/>
              </a:rPr>
              <a:t>Landsat 7</a:t>
            </a:r>
            <a:r>
              <a:rPr lang="en-US" altLang="ja-JP" sz="1500" dirty="0">
                <a:ea typeface="ＭＳ Ｐゴシック" charset="-128"/>
                <a:cs typeface="ＭＳ Ｐゴシック" charset="0"/>
              </a:rPr>
              <a:t> and </a:t>
            </a:r>
            <a:r>
              <a:rPr lang="en-US" altLang="ja-JP" sz="1500" dirty="0">
                <a:solidFill>
                  <a:srgbClr val="008000"/>
                </a:solidFill>
                <a:ea typeface="ＭＳ Ｐゴシック" charset="-128"/>
                <a:cs typeface="ＭＳ Ｐゴシック" charset="0"/>
              </a:rPr>
              <a:t>Landsat 8</a:t>
            </a:r>
            <a:r>
              <a:rPr lang="en-US" altLang="ja-JP" sz="1500" dirty="0">
                <a:ea typeface="ＭＳ Ｐゴシック" charset="-128"/>
                <a:cs typeface="ＭＳ Ｐゴシック" charset="0"/>
              </a:rPr>
              <a:t> missions currently operational</a:t>
            </a:r>
          </a:p>
          <a:p>
            <a:pPr marL="214313" indent="-214313">
              <a:spcBef>
                <a:spcPts val="0"/>
              </a:spcBef>
              <a:spcAft>
                <a:spcPts val="450"/>
              </a:spcAft>
              <a:buSzPct val="125000"/>
              <a:buFont typeface="Arial" charset="0"/>
              <a:buChar char="•"/>
              <a:defRPr/>
            </a:pPr>
            <a:r>
              <a:rPr lang="en-US" altLang="ja-JP" sz="1500" dirty="0">
                <a:solidFill>
                  <a:srgbClr val="008000"/>
                </a:solidFill>
                <a:ea typeface="ＭＳ Ｐゴシック" charset="-128"/>
                <a:cs typeface="ＭＳ Ｐゴシック" charset="0"/>
              </a:rPr>
              <a:t>Landsat 9</a:t>
            </a:r>
            <a:r>
              <a:rPr lang="en-US" altLang="ja-JP" sz="1500" dirty="0">
                <a:ea typeface="ＭＳ Ｐゴシック" charset="-128"/>
                <a:cs typeface="ＭＳ Ｐゴシック" charset="0"/>
              </a:rPr>
              <a:t> is targeting a December 2020 launch</a:t>
            </a:r>
          </a:p>
        </p:txBody>
      </p:sp>
      <p:pic>
        <p:nvPicPr>
          <p:cNvPr id="7" name="Picture 1" descr="Landsat_40_Nelson_Page_3.jpg">
            <a:extLst>
              <a:ext uri="{FF2B5EF4-FFF2-40B4-BE49-F238E27FC236}">
                <a16:creationId xmlns:a16="http://schemas.microsoft.com/office/drawing/2014/main" id="{B9DA08F9-C870-435B-9BD9-B25BE98A043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893927" y="1139268"/>
            <a:ext cx="7356146" cy="2818638"/>
          </a:xfrm>
          <a:prstGeom prst="rect">
            <a:avLst/>
          </a:prstGeom>
          <a:noFill/>
          <a:ln w="38100">
            <a:solidFill>
              <a:schemeClr val="tx1"/>
            </a:solidFill>
            <a:miter lim="800000"/>
            <a:headEnd/>
            <a:tailEnd/>
          </a:ln>
        </p:spPr>
      </p:pic>
      <p:sp>
        <p:nvSpPr>
          <p:cNvPr id="8" name="Title 4">
            <a:extLst>
              <a:ext uri="{FF2B5EF4-FFF2-40B4-BE49-F238E27FC236}">
                <a16:creationId xmlns:a16="http://schemas.microsoft.com/office/drawing/2014/main" id="{26733804-7F4B-4E8E-AD28-2096A2C923CF}"/>
              </a:ext>
            </a:extLst>
          </p:cNvPr>
          <p:cNvSpPr txBox="1">
            <a:spLocks/>
          </p:cNvSpPr>
          <p:nvPr/>
        </p:nvSpPr>
        <p:spPr>
          <a:xfrm>
            <a:off x="2020932" y="181924"/>
            <a:ext cx="5514274" cy="857250"/>
          </a:xfrm>
          <a:prstGeom prst="rect">
            <a:avLst/>
          </a:prstGeom>
        </p:spPr>
        <p:txBody>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r>
              <a:rPr lang="en-US" b="1" dirty="0"/>
              <a:t>Landsat – The longest and most comprehensive record of the Earth</a:t>
            </a:r>
            <a:endParaRPr lang="en-GB" b="1" dirty="0"/>
          </a:p>
        </p:txBody>
      </p:sp>
    </p:spTree>
    <p:extLst>
      <p:ext uri="{BB962C8B-B14F-4D97-AF65-F5344CB8AC3E}">
        <p14:creationId xmlns:p14="http://schemas.microsoft.com/office/powerpoint/2010/main" val="307630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D068561-A1D3-4B00-B36A-2CF08B0AC1FA}"/>
              </a:ext>
            </a:extLst>
          </p:cNvPr>
          <p:cNvSpPr txBox="1">
            <a:spLocks/>
          </p:cNvSpPr>
          <p:nvPr/>
        </p:nvSpPr>
        <p:spPr>
          <a:xfrm>
            <a:off x="171451" y="1188362"/>
            <a:ext cx="6673361" cy="1739646"/>
          </a:xfr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t>Landsat 7</a:t>
            </a:r>
          </a:p>
          <a:p>
            <a:r>
              <a:rPr lang="en-US" sz="1200" dirty="0"/>
              <a:t>Acquiring image data at a rate of ~470 scenes per day through a continental acquisition strategy </a:t>
            </a:r>
          </a:p>
          <a:p>
            <a:r>
              <a:rPr lang="en-US" sz="1200" dirty="0"/>
              <a:t>On-orbit performance of Landsat 7 observatory continues to be outstanding </a:t>
            </a:r>
          </a:p>
          <a:p>
            <a:r>
              <a:rPr lang="en-US" sz="1200" dirty="0"/>
              <a:t>Finalized end of mission planning to extend Landsat 7 science operations to overlap with Landsat 9 launch readiness</a:t>
            </a:r>
          </a:p>
          <a:p>
            <a:pPr lvl="1"/>
            <a:r>
              <a:rPr lang="en-US" sz="1200" dirty="0"/>
              <a:t>Assumes December 2020 launch readiness date for Landsat 9</a:t>
            </a:r>
          </a:p>
          <a:p>
            <a:pPr lvl="1"/>
            <a:r>
              <a:rPr lang="en-US" sz="1200" dirty="0"/>
              <a:t>Science mission life-cycle potential extends to July 2021</a:t>
            </a:r>
          </a:p>
          <a:p>
            <a:pPr lvl="1"/>
            <a:r>
              <a:rPr lang="en-US" sz="1200" dirty="0"/>
              <a:t>Decommissioning will follow the launch of Landsat 9 or the end of science mission operations, whichever comes first</a:t>
            </a:r>
          </a:p>
          <a:p>
            <a:endParaRPr lang="en-US" sz="1200" dirty="0"/>
          </a:p>
        </p:txBody>
      </p:sp>
      <p:pic>
        <p:nvPicPr>
          <p:cNvPr id="5" name="Picture 4">
            <a:extLst>
              <a:ext uri="{FF2B5EF4-FFF2-40B4-BE49-F238E27FC236}">
                <a16:creationId xmlns:a16="http://schemas.microsoft.com/office/drawing/2014/main" id="{2D083371-C36A-41B2-8AF3-CC75C810C3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422"/>
          <a:stretch/>
        </p:blipFill>
        <p:spPr>
          <a:xfrm>
            <a:off x="6729249" y="1152812"/>
            <a:ext cx="1897127" cy="1810746"/>
          </a:xfrm>
          <a:prstGeom prst="rect">
            <a:avLst/>
          </a:prstGeom>
        </p:spPr>
      </p:pic>
      <p:pic>
        <p:nvPicPr>
          <p:cNvPr id="6" name="Picture 5">
            <a:extLst>
              <a:ext uri="{FF2B5EF4-FFF2-40B4-BE49-F238E27FC236}">
                <a16:creationId xmlns:a16="http://schemas.microsoft.com/office/drawing/2014/main" id="{9CBB0DA0-B28A-47E1-85C7-6720D54C2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3405348"/>
            <a:ext cx="1654565" cy="850106"/>
          </a:xfrm>
          <a:prstGeom prst="rect">
            <a:avLst/>
          </a:prstGeom>
        </p:spPr>
      </p:pic>
      <p:pic>
        <p:nvPicPr>
          <p:cNvPr id="7" name="Picture 6">
            <a:extLst>
              <a:ext uri="{FF2B5EF4-FFF2-40B4-BE49-F238E27FC236}">
                <a16:creationId xmlns:a16="http://schemas.microsoft.com/office/drawing/2014/main" id="{3738E47A-65DA-432B-886E-F516160651FD}"/>
              </a:ext>
            </a:extLst>
          </p:cNvPr>
          <p:cNvPicPr>
            <a:picLocks noChangeAspect="1"/>
          </p:cNvPicPr>
          <p:nvPr/>
        </p:nvPicPr>
        <p:blipFill>
          <a:blip r:embed="rId4"/>
          <a:stretch>
            <a:fillRect/>
          </a:stretch>
        </p:blipFill>
        <p:spPr>
          <a:xfrm>
            <a:off x="8031783" y="1237860"/>
            <a:ext cx="993345" cy="989531"/>
          </a:xfrm>
          <a:prstGeom prst="rect">
            <a:avLst/>
          </a:prstGeom>
        </p:spPr>
      </p:pic>
      <p:sp>
        <p:nvSpPr>
          <p:cNvPr id="8" name="Content Placeholder 2">
            <a:extLst>
              <a:ext uri="{FF2B5EF4-FFF2-40B4-BE49-F238E27FC236}">
                <a16:creationId xmlns:a16="http://schemas.microsoft.com/office/drawing/2014/main" id="{FC40AF90-6818-42FF-94FC-66D5E34ABB77}"/>
              </a:ext>
            </a:extLst>
          </p:cNvPr>
          <p:cNvSpPr txBox="1">
            <a:spLocks/>
          </p:cNvSpPr>
          <p:nvPr/>
        </p:nvSpPr>
        <p:spPr bwMode="auto">
          <a:xfrm>
            <a:off x="1944886" y="3117026"/>
            <a:ext cx="7199114" cy="227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257175" indent="-257175" algn="l" rtl="0" eaLnBrk="0" fontAlgn="base" hangingPunct="0">
              <a:spcBef>
                <a:spcPct val="20000"/>
              </a:spcBef>
              <a:spcAft>
                <a:spcPct val="0"/>
              </a:spcAft>
              <a:buClr>
                <a:srgbClr val="EA7500"/>
              </a:buClr>
              <a:buFont typeface="Wingdings" panose="05000000000000000000" pitchFamily="2" charset="2"/>
              <a:buChar char="w"/>
              <a:defRPr sz="2100" b="1">
                <a:solidFill>
                  <a:schemeClr val="tx1"/>
                </a:solidFill>
                <a:latin typeface="+mn-lt"/>
                <a:ea typeface="+mn-ea"/>
                <a:cs typeface="+mn-cs"/>
              </a:defRPr>
            </a:lvl1pPr>
            <a:lvl2pPr marL="557213" indent="-214313" algn="l" rtl="0" eaLnBrk="0" fontAlgn="base" hangingPunct="0">
              <a:spcBef>
                <a:spcPct val="20000"/>
              </a:spcBef>
              <a:spcAft>
                <a:spcPct val="0"/>
              </a:spcAft>
              <a:buClr>
                <a:srgbClr val="A9A503"/>
              </a:buClr>
              <a:buFont typeface="Wingdings" panose="05000000000000000000" pitchFamily="2" charset="2"/>
              <a:buChar char="w"/>
              <a:defRPr sz="1800">
                <a:solidFill>
                  <a:schemeClr val="tx1"/>
                </a:solidFill>
                <a:latin typeface="+mn-lt"/>
              </a:defRPr>
            </a:lvl2pPr>
            <a:lvl3pPr marL="857250" indent="-171450" algn="l" rtl="0" eaLnBrk="0" fontAlgn="base" hangingPunct="0">
              <a:spcBef>
                <a:spcPct val="20000"/>
              </a:spcBef>
              <a:spcAft>
                <a:spcPct val="0"/>
              </a:spcAft>
              <a:buClr>
                <a:srgbClr val="C38037"/>
              </a:buClr>
              <a:buFont typeface="Times New Roman" panose="02020603050405020304" pitchFamily="18" charset="0"/>
              <a:buChar char="•"/>
              <a:defRPr sz="1500">
                <a:solidFill>
                  <a:schemeClr val="tx1"/>
                </a:solidFill>
                <a:latin typeface="+mn-lt"/>
              </a:defRPr>
            </a:lvl3pPr>
            <a:lvl4pPr marL="1200150" indent="-171450" algn="l" rtl="0" eaLnBrk="0" fontAlgn="base" hangingPunct="0">
              <a:spcBef>
                <a:spcPct val="20000"/>
              </a:spcBef>
              <a:spcAft>
                <a:spcPct val="0"/>
              </a:spcAft>
              <a:buChar char="–"/>
              <a:defRPr sz="1350">
                <a:solidFill>
                  <a:schemeClr val="tx1"/>
                </a:solidFill>
                <a:latin typeface="+mn-lt"/>
              </a:defRPr>
            </a:lvl4pPr>
            <a:lvl5pPr marL="1543050" indent="-171450" algn="l" rtl="0" eaLnBrk="0" fontAlgn="base" hangingPunct="0">
              <a:spcBef>
                <a:spcPct val="20000"/>
              </a:spcBef>
              <a:spcAft>
                <a:spcPct val="0"/>
              </a:spcAft>
              <a:buClr>
                <a:schemeClr val="bg2"/>
              </a:buClr>
              <a:buChar char="•"/>
              <a:defRPr sz="1350">
                <a:solidFill>
                  <a:schemeClr val="tx1"/>
                </a:solidFill>
                <a:latin typeface="+mn-lt"/>
              </a:defRPr>
            </a:lvl5pPr>
            <a:lvl6pPr marL="1885950" indent="-171450" algn="l" rtl="0" eaLnBrk="1" fontAlgn="base" hangingPunct="1">
              <a:spcBef>
                <a:spcPct val="20000"/>
              </a:spcBef>
              <a:spcAft>
                <a:spcPct val="0"/>
              </a:spcAft>
              <a:buClr>
                <a:schemeClr val="bg2"/>
              </a:buClr>
              <a:buChar char="•"/>
              <a:defRPr sz="1350">
                <a:solidFill>
                  <a:schemeClr val="tx1"/>
                </a:solidFill>
                <a:latin typeface="+mn-lt"/>
              </a:defRPr>
            </a:lvl6pPr>
            <a:lvl7pPr marL="2228850" indent="-171450" algn="l" rtl="0" eaLnBrk="1" fontAlgn="base" hangingPunct="1">
              <a:spcBef>
                <a:spcPct val="20000"/>
              </a:spcBef>
              <a:spcAft>
                <a:spcPct val="0"/>
              </a:spcAft>
              <a:buClr>
                <a:schemeClr val="bg2"/>
              </a:buClr>
              <a:buChar char="•"/>
              <a:defRPr sz="1350">
                <a:solidFill>
                  <a:schemeClr val="tx1"/>
                </a:solidFill>
                <a:latin typeface="+mn-lt"/>
              </a:defRPr>
            </a:lvl7pPr>
            <a:lvl8pPr marL="2571750" indent="-171450" algn="l" rtl="0" eaLnBrk="1" fontAlgn="base" hangingPunct="1">
              <a:spcBef>
                <a:spcPct val="20000"/>
              </a:spcBef>
              <a:spcAft>
                <a:spcPct val="0"/>
              </a:spcAft>
              <a:buClr>
                <a:schemeClr val="bg2"/>
              </a:buClr>
              <a:buChar char="•"/>
              <a:defRPr sz="1350">
                <a:solidFill>
                  <a:schemeClr val="tx1"/>
                </a:solidFill>
                <a:latin typeface="+mn-lt"/>
              </a:defRPr>
            </a:lvl8pPr>
            <a:lvl9pPr marL="2914650" indent="-171450" algn="l" rtl="0" eaLnBrk="1" fontAlgn="base" hangingPunct="1">
              <a:spcBef>
                <a:spcPct val="20000"/>
              </a:spcBef>
              <a:spcAft>
                <a:spcPct val="0"/>
              </a:spcAft>
              <a:buClr>
                <a:schemeClr val="bg2"/>
              </a:buClr>
              <a:buChar char="•"/>
              <a:defRPr sz="1350">
                <a:solidFill>
                  <a:schemeClr val="tx1"/>
                </a:solidFill>
                <a:latin typeface="+mn-lt"/>
              </a:defRPr>
            </a:lvl9pPr>
          </a:lstStyle>
          <a:p>
            <a:pPr marL="0" indent="0">
              <a:buNone/>
            </a:pPr>
            <a:r>
              <a:rPr lang="en-US" sz="1200" kern="0" dirty="0"/>
              <a:t>Landsat 8</a:t>
            </a:r>
          </a:p>
          <a:p>
            <a:r>
              <a:rPr lang="en-US" sz="1200" b="0" kern="0" dirty="0"/>
              <a:t>Acquiring image data at a rate of ~740 scenes per day with continental acquisition strategy </a:t>
            </a:r>
          </a:p>
          <a:p>
            <a:r>
              <a:rPr lang="en-US" sz="1200" b="0" kern="0" dirty="0"/>
              <a:t>On-orbit performance of Landsat 8 observatory continues to be outstanding</a:t>
            </a:r>
          </a:p>
          <a:p>
            <a:r>
              <a:rPr lang="en-US" sz="1200" b="0" kern="0" dirty="0"/>
              <a:t>TIRS Scene Select Mirror (SSM) Encoder Circuit B-side operations concept performing very well</a:t>
            </a:r>
          </a:p>
          <a:p>
            <a:r>
              <a:rPr lang="en-US" sz="1200" b="0" kern="0" dirty="0"/>
              <a:t>Enhanced Landsat Ground Network (LGN) robustness and reliability through use of international partnerships </a:t>
            </a:r>
          </a:p>
          <a:p>
            <a:r>
              <a:rPr lang="en-US" sz="1200" b="0" kern="0" dirty="0"/>
              <a:t>International Cooperator (IC) network currently at 21 certified IC stations and growing</a:t>
            </a:r>
          </a:p>
          <a:p>
            <a:r>
              <a:rPr lang="en-US" sz="1200" b="0" kern="0" dirty="0"/>
              <a:t>Flight Operations now performed under USGS contract for combined mission operation and Landsat Multi-satellite Operations Center (LMOC) development</a:t>
            </a:r>
          </a:p>
        </p:txBody>
      </p:sp>
      <p:sp>
        <p:nvSpPr>
          <p:cNvPr id="10" name="Title 4">
            <a:extLst>
              <a:ext uri="{FF2B5EF4-FFF2-40B4-BE49-F238E27FC236}">
                <a16:creationId xmlns:a16="http://schemas.microsoft.com/office/drawing/2014/main" id="{5A52798E-6FE0-4F78-A452-458EFE23D8D0}"/>
              </a:ext>
            </a:extLst>
          </p:cNvPr>
          <p:cNvSpPr txBox="1">
            <a:spLocks/>
          </p:cNvSpPr>
          <p:nvPr/>
        </p:nvSpPr>
        <p:spPr>
          <a:xfrm>
            <a:off x="2020932" y="181924"/>
            <a:ext cx="5514274" cy="857250"/>
          </a:xfrm>
          <a:prstGeom prst="rect">
            <a:avLst/>
          </a:prstGeom>
        </p:spPr>
        <p:txBody>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pPr>
              <a:lnSpc>
                <a:spcPct val="150000"/>
              </a:lnSpc>
            </a:pPr>
            <a:r>
              <a:rPr lang="en-US" b="1" dirty="0"/>
              <a:t>Landsat Operational Mission Status</a:t>
            </a:r>
            <a:endParaRPr lang="en-GB" b="1" dirty="0"/>
          </a:p>
        </p:txBody>
      </p:sp>
    </p:spTree>
    <p:extLst>
      <p:ext uri="{BB962C8B-B14F-4D97-AF65-F5344CB8AC3E}">
        <p14:creationId xmlns:p14="http://schemas.microsoft.com/office/powerpoint/2010/main" val="1703867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E1E8E8-A0B1-4DC3-BF97-4D65DBAF0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402" y="66674"/>
            <a:ext cx="7207217" cy="4804811"/>
          </a:xfrm>
          <a:prstGeom prst="rect">
            <a:avLst/>
          </a:prstGeom>
        </p:spPr>
      </p:pic>
    </p:spTree>
    <p:extLst>
      <p:ext uri="{BB962C8B-B14F-4D97-AF65-F5344CB8AC3E}">
        <p14:creationId xmlns:p14="http://schemas.microsoft.com/office/powerpoint/2010/main" val="76342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Landsat 9 Mission Overview</a:t>
            </a:r>
          </a:p>
        </p:txBody>
      </p:sp>
      <p:grpSp>
        <p:nvGrpSpPr>
          <p:cNvPr id="3" name="Group 2">
            <a:extLst>
              <a:ext uri="{FF2B5EF4-FFF2-40B4-BE49-F238E27FC236}">
                <a16:creationId xmlns:a16="http://schemas.microsoft.com/office/drawing/2014/main" id="{C1FB0629-CF4E-44E3-8072-8B407A489D29}"/>
              </a:ext>
            </a:extLst>
          </p:cNvPr>
          <p:cNvGrpSpPr/>
          <p:nvPr/>
        </p:nvGrpSpPr>
        <p:grpSpPr>
          <a:xfrm>
            <a:off x="1314448" y="874931"/>
            <a:ext cx="6593877" cy="4207979"/>
            <a:chOff x="1752597" y="864075"/>
            <a:chExt cx="8791836" cy="5610638"/>
          </a:xfrm>
        </p:grpSpPr>
        <p:sp>
          <p:nvSpPr>
            <p:cNvPr id="6" name="Rectangle 4">
              <a:extLst>
                <a:ext uri="{FF2B5EF4-FFF2-40B4-BE49-F238E27FC236}">
                  <a16:creationId xmlns:a16="http://schemas.microsoft.com/office/drawing/2014/main" id="{EA9C4B2E-05A8-466A-8287-C0598B945941}"/>
                </a:ext>
              </a:extLst>
            </p:cNvPr>
            <p:cNvSpPr>
              <a:spLocks noChangeArrowheads="1"/>
            </p:cNvSpPr>
            <p:nvPr/>
          </p:nvSpPr>
          <p:spPr bwMode="auto">
            <a:xfrm>
              <a:off x="1752599" y="864077"/>
              <a:ext cx="4000501" cy="1032454"/>
            </a:xfrm>
            <a:prstGeom prst="rect">
              <a:avLst/>
            </a:prstGeom>
            <a:solidFill>
              <a:srgbClr val="CCECFF"/>
            </a:solidFill>
            <a:ln w="12700">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defRPr/>
              </a:pPr>
              <a:endParaRPr lang="en-US" sz="1350">
                <a:solidFill>
                  <a:srgbClr val="000000"/>
                </a:solidFill>
                <a:ea typeface="ＭＳ Ｐゴシック" pitchFamily="-110" charset="-128"/>
                <a:cs typeface="ＭＳ Ｐゴシック"/>
              </a:endParaRPr>
            </a:p>
          </p:txBody>
        </p:sp>
        <p:sp>
          <p:nvSpPr>
            <p:cNvPr id="7" name="Rectangle 5">
              <a:extLst>
                <a:ext uri="{FF2B5EF4-FFF2-40B4-BE49-F238E27FC236}">
                  <a16:creationId xmlns:a16="http://schemas.microsoft.com/office/drawing/2014/main" id="{BD0332FE-581F-4FD0-8038-6E5EBF30F6E2}"/>
                </a:ext>
              </a:extLst>
            </p:cNvPr>
            <p:cNvSpPr>
              <a:spLocks noChangeArrowheads="1"/>
            </p:cNvSpPr>
            <p:nvPr/>
          </p:nvSpPr>
          <p:spPr bwMode="auto">
            <a:xfrm>
              <a:off x="1752598" y="864078"/>
              <a:ext cx="4000500" cy="10324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51792" tIns="25897" rIns="51792" bIns="25897"/>
            <a:lstStyle/>
            <a:p>
              <a:pPr marL="0" lvl="1" algn="ctr">
                <a:lnSpc>
                  <a:spcPct val="90000"/>
                </a:lnSpc>
                <a:spcBef>
                  <a:spcPct val="20000"/>
                </a:spcBef>
                <a:defRPr/>
              </a:pPr>
              <a:r>
                <a:rPr lang="en-US" sz="900" b="1" i="1" u="sng" dirty="0">
                  <a:solidFill>
                    <a:srgbClr val="000000"/>
                  </a:solidFill>
                  <a:ea typeface="ＭＳ Ｐゴシック" pitchFamily="-110" charset="-128"/>
                  <a:cs typeface="ＭＳ Ｐゴシック"/>
                </a:rPr>
                <a:t>Mission Objectives</a:t>
              </a:r>
            </a:p>
            <a:p>
              <a:pPr marL="175022" indent="-175022">
                <a:lnSpc>
                  <a:spcPct val="90000"/>
                </a:lnSpc>
                <a:spcBef>
                  <a:spcPts val="188"/>
                </a:spcBef>
                <a:buFontTx/>
                <a:buChar char="•"/>
                <a:defRPr/>
              </a:pPr>
              <a:r>
                <a:rPr lang="en-US" sz="788" b="1" dirty="0">
                  <a:solidFill>
                    <a:srgbClr val="000000"/>
                  </a:solidFill>
                  <a:ea typeface="ＭＳ Ｐゴシック" pitchFamily="-110" charset="-128"/>
                  <a:cs typeface="ＭＳ Ｐゴシック"/>
                </a:rPr>
                <a:t>Provide continuity in multi-decadal Landsat land surface observations to study, predict, and understand the consequences of land surface dynamics</a:t>
              </a:r>
            </a:p>
            <a:p>
              <a:pPr lvl="1" indent="-167879">
                <a:lnSpc>
                  <a:spcPct val="90000"/>
                </a:lnSpc>
                <a:spcBef>
                  <a:spcPct val="20000"/>
                </a:spcBef>
                <a:buFontTx/>
                <a:buChar char="•"/>
                <a:defRPr/>
              </a:pPr>
              <a:r>
                <a:rPr lang="en-US" sz="788" b="1" dirty="0">
                  <a:solidFill>
                    <a:srgbClr val="000000"/>
                  </a:solidFill>
                  <a:ea typeface="ＭＳ Ｐゴシック" pitchFamily="-110" charset="-128"/>
                  <a:cs typeface="ＭＳ Ｐゴシック"/>
                </a:rPr>
                <a:t>Core Component of Sustainable Land Imaging program</a:t>
              </a:r>
            </a:p>
          </p:txBody>
        </p:sp>
        <p:sp>
          <p:nvSpPr>
            <p:cNvPr id="8" name="Text Box 25">
              <a:extLst>
                <a:ext uri="{FF2B5EF4-FFF2-40B4-BE49-F238E27FC236}">
                  <a16:creationId xmlns:a16="http://schemas.microsoft.com/office/drawing/2014/main" id="{1D809D12-3313-452E-9B47-BB32E462E835}"/>
                </a:ext>
              </a:extLst>
            </p:cNvPr>
            <p:cNvSpPr txBox="1">
              <a:spLocks noChangeArrowheads="1"/>
            </p:cNvSpPr>
            <p:nvPr/>
          </p:nvSpPr>
          <p:spPr bwMode="auto">
            <a:xfrm>
              <a:off x="1752597" y="5982270"/>
              <a:ext cx="4000503" cy="492443"/>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12700">
                  <a:solidFill>
                    <a:srgbClr val="FF4A53"/>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eaLnBrk="0" hangingPunct="0">
                <a:defRPr/>
              </a:pPr>
              <a:r>
                <a:rPr lang="en-US" sz="600" b="1">
                  <a:solidFill>
                    <a:srgbClr val="000000"/>
                  </a:solidFill>
                  <a:latin typeface="+mj-lt"/>
                  <a:ea typeface="ＭＳ Ｐゴシック" pitchFamily="-110" charset="-128"/>
                  <a:cs typeface="ＭＳ Ｐゴシック"/>
                </a:rPr>
                <a:t>Increase in pivot irrigation in Saudi Arabia from 1987 to 2012 as recorded by Landsat. The increase in irrigated land correlates with declining groundwater levels measured from GRACE (courtesy M. Rodell, GSFC)</a:t>
              </a:r>
            </a:p>
          </p:txBody>
        </p:sp>
        <p:sp>
          <p:nvSpPr>
            <p:cNvPr id="9" name="Rectangle 27">
              <a:extLst>
                <a:ext uri="{FF2B5EF4-FFF2-40B4-BE49-F238E27FC236}">
                  <a16:creationId xmlns:a16="http://schemas.microsoft.com/office/drawing/2014/main" id="{F885DABC-7477-4958-8976-693813EA8913}"/>
                </a:ext>
              </a:extLst>
            </p:cNvPr>
            <p:cNvSpPr>
              <a:spLocks noChangeArrowheads="1"/>
            </p:cNvSpPr>
            <p:nvPr/>
          </p:nvSpPr>
          <p:spPr bwMode="auto">
            <a:xfrm>
              <a:off x="5879716" y="3077513"/>
              <a:ext cx="4664716" cy="3388144"/>
            </a:xfrm>
            <a:prstGeom prst="rect">
              <a:avLst/>
            </a:prstGeom>
            <a:solidFill>
              <a:srgbClr val="CCECFF"/>
            </a:solidFill>
            <a:ln w="12700">
              <a:solidFill>
                <a:schemeClr val="tx1"/>
              </a:solidFill>
              <a:miter lim="800000"/>
              <a:headEnd/>
              <a:tailEnd/>
            </a:ln>
            <a:effectLst>
              <a:outerShdw blurRad="63500" dist="107763" dir="2700000" algn="ctr" rotWithShape="0">
                <a:schemeClr val="bg2">
                  <a:alpha val="74998"/>
                </a:schemeClr>
              </a:outerShdw>
            </a:effectLst>
          </p:spPr>
          <p:txBody>
            <a:bodyPr lIns="51792" tIns="25897" rIns="51792" bIns="25897"/>
            <a:lstStyle/>
            <a:p>
              <a:pPr algn="ctr">
                <a:buSzPct val="120000"/>
                <a:defRPr/>
              </a:pPr>
              <a:r>
                <a:rPr lang="en-US" sz="900" b="1" i="1" u="sng" dirty="0">
                  <a:solidFill>
                    <a:srgbClr val="000000"/>
                  </a:solidFill>
                  <a:ea typeface="ＭＳ Ｐゴシック" pitchFamily="-110" charset="-128"/>
                  <a:cs typeface="ＭＳ Ｐゴシック"/>
                </a:rPr>
                <a:t>Instruments</a:t>
              </a:r>
              <a:endParaRPr lang="en-US" sz="900" b="1" u="sng" dirty="0">
                <a:solidFill>
                  <a:srgbClr val="000000"/>
                </a:solidFill>
                <a:ea typeface="ＭＳ Ｐゴシック" pitchFamily="-110" charset="-128"/>
                <a:cs typeface="ＭＳ Ｐゴシック"/>
              </a:endParaRPr>
            </a:p>
            <a:p>
              <a:pPr marL="175022" indent="-175022">
                <a:spcBef>
                  <a:spcPts val="169"/>
                </a:spcBef>
                <a:buSzPct val="120000"/>
                <a:buFontTx/>
                <a:buChar char="•"/>
                <a:defRPr/>
              </a:pPr>
              <a:r>
                <a:rPr lang="en-US" sz="788" b="1" dirty="0">
                  <a:solidFill>
                    <a:srgbClr val="000000"/>
                  </a:solidFill>
                  <a:ea typeface="ＭＳ Ｐゴシック" pitchFamily="-110" charset="-128"/>
                  <a:cs typeface="ＭＳ Ｐゴシック"/>
                </a:rPr>
                <a:t>Operational Land Imager 2 (OLI-2; Ball Aerospace)</a:t>
              </a:r>
            </a:p>
            <a:p>
              <a:pPr marL="342900" lvl="2" indent="-175022">
                <a:buSzPct val="120000"/>
                <a:buFontTx/>
                <a:buChar char="•"/>
                <a:defRPr/>
              </a:pPr>
              <a:r>
                <a:rPr lang="en-US" sz="788" dirty="0">
                  <a:solidFill>
                    <a:srgbClr val="000000"/>
                  </a:solidFill>
                  <a:ea typeface="ＭＳ Ｐゴシック" pitchFamily="-110" charset="-128"/>
                  <a:cs typeface="ＭＳ Ｐゴシック"/>
                </a:rPr>
                <a:t>Reflective-band push-broom imager (15-30m res)</a:t>
              </a:r>
            </a:p>
            <a:p>
              <a:pPr marL="342900" lvl="2" indent="-175022">
                <a:buSzPct val="120000"/>
                <a:buFontTx/>
                <a:buChar char="•"/>
                <a:defRPr/>
              </a:pPr>
              <a:r>
                <a:rPr lang="en-US" sz="788" dirty="0">
                  <a:solidFill>
                    <a:srgbClr val="000000"/>
                  </a:solidFill>
                  <a:ea typeface="ＭＳ Ｐゴシック" pitchFamily="-110" charset="-128"/>
                  <a:cs typeface="ＭＳ Ｐゴシック"/>
                </a:rPr>
                <a:t>9 spectral bands at 15 - 30m resolution</a:t>
              </a:r>
            </a:p>
            <a:p>
              <a:pPr marL="342900" lvl="2" indent="-175022">
                <a:buSzPct val="120000"/>
                <a:buFontTx/>
                <a:buChar char="•"/>
                <a:defRPr/>
              </a:pPr>
              <a:r>
                <a:rPr lang="en-US" sz="788" dirty="0">
                  <a:solidFill>
                    <a:srgbClr val="000000"/>
                  </a:solidFill>
                  <a:ea typeface="ＭＳ Ｐゴシック" pitchFamily="-110" charset="-128"/>
                  <a:cs typeface="ＭＳ Ｐゴシック"/>
                </a:rPr>
                <a:t>Retrieves data on surface properties, land cover, and vegetation condition</a:t>
              </a:r>
            </a:p>
            <a:p>
              <a:pPr marL="175022" indent="-175022">
                <a:buSzPct val="120000"/>
                <a:buFontTx/>
                <a:buChar char="•"/>
                <a:defRPr/>
              </a:pPr>
              <a:r>
                <a:rPr lang="en-US" sz="788" b="1" dirty="0">
                  <a:solidFill>
                    <a:srgbClr val="000000"/>
                  </a:solidFill>
                  <a:ea typeface="ＭＳ Ｐゴシック" pitchFamily="-110" charset="-128"/>
                  <a:cs typeface="ＭＳ Ｐゴシック"/>
                </a:rPr>
                <a:t>Thermal Infrared Sensor 2 (TIRS-2; NASA GSFC)</a:t>
              </a:r>
            </a:p>
            <a:p>
              <a:pPr lvl="1" indent="-175022">
                <a:buSzPct val="120000"/>
                <a:buFontTx/>
                <a:buChar char="•"/>
                <a:defRPr/>
              </a:pPr>
              <a:r>
                <a:rPr lang="en-US" sz="788" dirty="0">
                  <a:solidFill>
                    <a:srgbClr val="000000"/>
                  </a:solidFill>
                  <a:ea typeface="ＭＳ Ｐゴシック" pitchFamily="-110" charset="-128"/>
                  <a:cs typeface="ＭＳ Ｐゴシック"/>
                </a:rPr>
                <a:t>Thermal infrared (TIR) push-broom imager</a:t>
              </a:r>
            </a:p>
            <a:p>
              <a:pPr lvl="1" indent="-175022">
                <a:buSzPct val="120000"/>
                <a:buFontTx/>
                <a:buChar char="•"/>
                <a:defRPr/>
              </a:pPr>
              <a:r>
                <a:rPr lang="en-US" sz="788" dirty="0">
                  <a:solidFill>
                    <a:srgbClr val="000000"/>
                  </a:solidFill>
                  <a:ea typeface="ＭＳ Ｐゴシック" pitchFamily="-110" charset="-128"/>
                  <a:cs typeface="ＭＳ Ｐゴシック"/>
                </a:rPr>
                <a:t>2 TIR bands at 100m resolution</a:t>
              </a:r>
            </a:p>
            <a:p>
              <a:pPr lvl="1" indent="-175022">
                <a:buSzPct val="120000"/>
                <a:buFontTx/>
                <a:buChar char="•"/>
                <a:defRPr/>
              </a:pPr>
              <a:r>
                <a:rPr lang="en-US" sz="788" dirty="0">
                  <a:solidFill>
                    <a:srgbClr val="000000"/>
                  </a:solidFill>
                  <a:ea typeface="ＭＳ Ｐゴシック" pitchFamily="-110" charset="-128"/>
                  <a:cs typeface="ＭＳ Ｐゴシック"/>
                </a:rPr>
                <a:t>Retrieves surface temperature, supporting agricultural and climate applications, including monitoring evapotranspiration</a:t>
              </a:r>
            </a:p>
            <a:p>
              <a:pPr algn="ctr">
                <a:spcBef>
                  <a:spcPts val="450"/>
                </a:spcBef>
                <a:buSzPct val="120000"/>
                <a:defRPr/>
              </a:pPr>
              <a:r>
                <a:rPr lang="en-US" sz="900" b="1" i="1" u="sng" dirty="0">
                  <a:solidFill>
                    <a:srgbClr val="000000"/>
                  </a:solidFill>
                  <a:ea typeface="ＭＳ Ｐゴシック" pitchFamily="-110" charset="-128"/>
                  <a:cs typeface="ＭＳ Ｐゴシック"/>
                </a:rPr>
                <a:t>Spacecraft (S/C) &amp; Observatory Integration &amp; Test (I&amp;T)</a:t>
              </a:r>
            </a:p>
            <a:p>
              <a:pPr marL="175022" indent="-175022">
                <a:spcBef>
                  <a:spcPts val="169"/>
                </a:spcBef>
                <a:buSzPct val="120000"/>
                <a:buFontTx/>
                <a:buChar char="•"/>
                <a:defRPr/>
              </a:pPr>
              <a:r>
                <a:rPr lang="en-US" sz="788" b="1" dirty="0">
                  <a:solidFill>
                    <a:srgbClr val="000000"/>
                  </a:solidFill>
                  <a:ea typeface="ＭＳ Ｐゴシック" pitchFamily="-110" charset="-128"/>
                  <a:cs typeface="ＭＳ Ｐゴシック"/>
                </a:rPr>
                <a:t>Northrop Grumman Innovation Systems (NGIS), formerly Orbital ATK (OA)</a:t>
              </a:r>
            </a:p>
            <a:p>
              <a:pPr marL="175022" indent="-175022" algn="ctr">
                <a:buSzPct val="120000"/>
                <a:defRPr/>
              </a:pPr>
              <a:r>
                <a:rPr lang="en-US" sz="900" b="1" i="1" u="sng" dirty="0">
                  <a:solidFill>
                    <a:srgbClr val="000000"/>
                  </a:solidFill>
                  <a:ea typeface="ＭＳ Ｐゴシック" pitchFamily="-110" charset="-128"/>
                  <a:cs typeface="ＭＳ Ｐゴシック"/>
                </a:rPr>
                <a:t>Launch Services</a:t>
              </a:r>
              <a:endParaRPr lang="en-US" sz="900" b="1" dirty="0">
                <a:solidFill>
                  <a:srgbClr val="000000"/>
                </a:solidFill>
                <a:ea typeface="ＭＳ Ｐゴシック" pitchFamily="-110" charset="-128"/>
                <a:cs typeface="ＭＳ Ｐゴシック"/>
              </a:endParaRPr>
            </a:p>
            <a:p>
              <a:pPr marL="147638" indent="-147638">
                <a:spcBef>
                  <a:spcPts val="225"/>
                </a:spcBef>
                <a:buSzPct val="120000"/>
                <a:buFontTx/>
                <a:buChar char="•"/>
                <a:tabLst>
                  <a:tab pos="719138" algn="l"/>
                  <a:tab pos="1285875" algn="l"/>
                  <a:tab pos="1457325" algn="l"/>
                </a:tabLst>
                <a:defRPr/>
              </a:pPr>
              <a:r>
                <a:rPr lang="en-US" sz="788" b="1" dirty="0">
                  <a:solidFill>
                    <a:srgbClr val="000000"/>
                  </a:solidFill>
                  <a:ea typeface="ＭＳ Ｐゴシック" pitchFamily="-110" charset="-128"/>
                </a:rPr>
                <a:t>United Launch Alliance (ULA)  Atlas V 401</a:t>
              </a:r>
            </a:p>
            <a:p>
              <a:pPr marL="175022" indent="-175022" algn="ctr">
                <a:spcBef>
                  <a:spcPts val="450"/>
                </a:spcBef>
                <a:buSzPct val="120000"/>
                <a:defRPr/>
              </a:pPr>
              <a:r>
                <a:rPr lang="en-US" sz="900" b="1" i="1" u="sng" dirty="0">
                  <a:solidFill>
                    <a:srgbClr val="000000"/>
                  </a:solidFill>
                  <a:ea typeface="ＭＳ Ｐゴシック" pitchFamily="-110" charset="-128"/>
                  <a:cs typeface="ＭＳ Ｐゴシック"/>
                </a:rPr>
                <a:t>Mission Operations Center (MOC) and Mission Operations</a:t>
              </a:r>
            </a:p>
            <a:p>
              <a:pPr marL="175022" indent="-175022">
                <a:spcBef>
                  <a:spcPts val="169"/>
                </a:spcBef>
                <a:buSzPct val="120000"/>
                <a:buFontTx/>
                <a:buChar char="•"/>
                <a:defRPr/>
              </a:pPr>
              <a:r>
                <a:rPr lang="en-US" sz="788" b="1" dirty="0">
                  <a:solidFill>
                    <a:srgbClr val="000000"/>
                  </a:solidFill>
                  <a:ea typeface="ＭＳ Ｐゴシック" pitchFamily="-110" charset="-128"/>
                  <a:cs typeface="ＭＳ Ｐゴシック"/>
                </a:rPr>
                <a:t>General Dynamics Mission Systems (GDMS)</a:t>
              </a:r>
            </a:p>
          </p:txBody>
        </p:sp>
        <p:pic>
          <p:nvPicPr>
            <p:cNvPr id="10" name="Picture 1">
              <a:extLst>
                <a:ext uri="{FF2B5EF4-FFF2-40B4-BE49-F238E27FC236}">
                  <a16:creationId xmlns:a16="http://schemas.microsoft.com/office/drawing/2014/main" id="{A5F486FD-EF5E-436F-AFE4-E036444D1D4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752598" y="3245476"/>
              <a:ext cx="4000501" cy="2740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4">
              <a:extLst>
                <a:ext uri="{FF2B5EF4-FFF2-40B4-BE49-F238E27FC236}">
                  <a16:creationId xmlns:a16="http://schemas.microsoft.com/office/drawing/2014/main" id="{F63966CE-7643-4431-BE27-2101C5D19884}"/>
                </a:ext>
              </a:extLst>
            </p:cNvPr>
            <p:cNvSpPr>
              <a:spLocks noChangeArrowheads="1"/>
            </p:cNvSpPr>
            <p:nvPr/>
          </p:nvSpPr>
          <p:spPr bwMode="auto">
            <a:xfrm>
              <a:off x="5888184" y="864077"/>
              <a:ext cx="4656249" cy="2191427"/>
            </a:xfrm>
            <a:prstGeom prst="rect">
              <a:avLst/>
            </a:prstGeom>
            <a:solidFill>
              <a:srgbClr val="CCECFF"/>
            </a:solidFill>
            <a:ln w="12700">
              <a:solidFill>
                <a:schemeClr val="tx1"/>
              </a:solidFill>
              <a:miter lim="800000"/>
              <a:headEnd type="none" w="sm" len="sm"/>
              <a:tailEnd type="none" w="sm" len="sm"/>
            </a:ln>
            <a:effectLst>
              <a:outerShdw blurRad="63500" dist="107763" dir="2700000" algn="ctr" rotWithShape="0">
                <a:schemeClr val="bg2">
                  <a:alpha val="74998"/>
                </a:schemeClr>
              </a:outerShdw>
            </a:effectLst>
          </p:spPr>
          <p:txBody>
            <a:bodyPr wrap="none" anchor="ctr"/>
            <a:lstStyle/>
            <a:p>
              <a:pPr>
                <a:defRPr/>
              </a:pPr>
              <a:endParaRPr lang="en-US" sz="900">
                <a:solidFill>
                  <a:srgbClr val="000000"/>
                </a:solidFill>
                <a:ea typeface="ＭＳ Ｐゴシック" pitchFamily="-110" charset="-128"/>
                <a:cs typeface="ＭＳ Ｐゴシック"/>
              </a:endParaRPr>
            </a:p>
          </p:txBody>
        </p:sp>
        <p:sp>
          <p:nvSpPr>
            <p:cNvPr id="12" name="Rectangle 5">
              <a:extLst>
                <a:ext uri="{FF2B5EF4-FFF2-40B4-BE49-F238E27FC236}">
                  <a16:creationId xmlns:a16="http://schemas.microsoft.com/office/drawing/2014/main" id="{A3776818-54F2-41F0-A15E-76D59554237A}"/>
                </a:ext>
              </a:extLst>
            </p:cNvPr>
            <p:cNvSpPr>
              <a:spLocks noChangeArrowheads="1"/>
            </p:cNvSpPr>
            <p:nvPr/>
          </p:nvSpPr>
          <p:spPr bwMode="auto">
            <a:xfrm>
              <a:off x="5888183" y="864075"/>
              <a:ext cx="4567691" cy="2191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51792" tIns="25897" rIns="51792" bIns="25897"/>
            <a:lstStyle/>
            <a:p>
              <a:pPr marL="0" lvl="1" algn="ctr">
                <a:lnSpc>
                  <a:spcPct val="90000"/>
                </a:lnSpc>
                <a:spcBef>
                  <a:spcPct val="20000"/>
                </a:spcBef>
                <a:defRPr/>
              </a:pPr>
              <a:r>
                <a:rPr lang="en-US" sz="900" b="1" i="1" u="sng" dirty="0">
                  <a:solidFill>
                    <a:srgbClr val="000000"/>
                  </a:solidFill>
                  <a:ea typeface="ＭＳ Ｐゴシック" pitchFamily="-110" charset="-128"/>
                  <a:cs typeface="ＭＳ Ｐゴシック"/>
                </a:rPr>
                <a:t>Mission Parameters</a:t>
              </a:r>
            </a:p>
            <a:p>
              <a:pPr marL="175022" indent="-175022">
                <a:lnSpc>
                  <a:spcPct val="90000"/>
                </a:lnSpc>
                <a:spcBef>
                  <a:spcPts val="169"/>
                </a:spcBef>
                <a:buSzPct val="120000"/>
                <a:buFontTx/>
                <a:buChar char="•"/>
                <a:defRPr/>
              </a:pPr>
              <a:r>
                <a:rPr lang="en-US" sz="788" b="1" dirty="0">
                  <a:solidFill>
                    <a:srgbClr val="000000"/>
                  </a:solidFill>
                  <a:ea typeface="ＭＳ Ｐゴシック" pitchFamily="-110" charset="-128"/>
                  <a:cs typeface="ＭＳ Ｐゴシック"/>
                </a:rPr>
                <a:t>Single Satellite, Mission Category 1, Risk Class B </a:t>
              </a:r>
            </a:p>
            <a:p>
              <a:pPr lvl="1" indent="-167879">
                <a:lnSpc>
                  <a:spcPct val="90000"/>
                </a:lnSpc>
                <a:spcBef>
                  <a:spcPct val="20000"/>
                </a:spcBef>
                <a:buFont typeface="Arial"/>
                <a:buChar char="•"/>
                <a:defRPr/>
              </a:pPr>
              <a:r>
                <a:rPr lang="en-US" sz="788" dirty="0">
                  <a:solidFill>
                    <a:srgbClr val="000000"/>
                  </a:solidFill>
                  <a:ea typeface="ＭＳ Ｐゴシック" pitchFamily="-110" charset="-128"/>
                  <a:cs typeface="ＭＳ Ｐゴシック"/>
                </a:rPr>
                <a:t>5-year design life after on-orbit checkout</a:t>
              </a:r>
            </a:p>
            <a:p>
              <a:pPr lvl="1" indent="-167879">
                <a:lnSpc>
                  <a:spcPct val="90000"/>
                </a:lnSpc>
                <a:spcBef>
                  <a:spcPct val="20000"/>
                </a:spcBef>
                <a:buFont typeface="Arial"/>
                <a:buChar char="•"/>
                <a:defRPr/>
              </a:pPr>
              <a:r>
                <a:rPr lang="en-US" sz="788" dirty="0">
                  <a:solidFill>
                    <a:srgbClr val="000000"/>
                  </a:solidFill>
                  <a:ea typeface="ＭＳ Ｐゴシック" pitchFamily="-110" charset="-128"/>
                  <a:cs typeface="ＭＳ Ｐゴシック"/>
                </a:rPr>
                <a:t>At least 10 years of consumables</a:t>
              </a:r>
            </a:p>
            <a:p>
              <a:pPr marL="175022" indent="-175022">
                <a:lnSpc>
                  <a:spcPct val="90000"/>
                </a:lnSpc>
                <a:spcBef>
                  <a:spcPts val="169"/>
                </a:spcBef>
                <a:buSzPct val="120000"/>
                <a:buFontTx/>
                <a:buChar char="•"/>
                <a:defRPr/>
              </a:pPr>
              <a:r>
                <a:rPr lang="en-US" sz="788" b="1" dirty="0">
                  <a:solidFill>
                    <a:srgbClr val="000000"/>
                  </a:solidFill>
                  <a:ea typeface="ＭＳ Ｐゴシック" pitchFamily="-110" charset="-128"/>
                  <a:cs typeface="ＭＳ Ｐゴシック"/>
                </a:rPr>
                <a:t>Sun-synchronous orbit, 705 km at equator, 98°inclination</a:t>
              </a:r>
            </a:p>
            <a:p>
              <a:pPr marL="175022" indent="-175022">
                <a:lnSpc>
                  <a:spcPct val="90000"/>
                </a:lnSpc>
                <a:spcBef>
                  <a:spcPts val="169"/>
                </a:spcBef>
                <a:buSzPct val="120000"/>
                <a:buFontTx/>
                <a:buChar char="•"/>
                <a:defRPr/>
              </a:pPr>
              <a:r>
                <a:rPr lang="en-US" sz="788" b="1" dirty="0">
                  <a:solidFill>
                    <a:srgbClr val="000000"/>
                  </a:solidFill>
                  <a:ea typeface="ＭＳ Ｐゴシック" pitchFamily="-110" charset="-128"/>
                  <a:cs typeface="ＭＳ Ｐゴシック"/>
                </a:rPr>
                <a:t>16-day global land revisit</a:t>
              </a:r>
            </a:p>
            <a:p>
              <a:pPr marL="175022" indent="-175022">
                <a:lnSpc>
                  <a:spcPct val="90000"/>
                </a:lnSpc>
                <a:spcBef>
                  <a:spcPts val="169"/>
                </a:spcBef>
                <a:buSzPct val="120000"/>
                <a:buFontTx/>
                <a:buChar char="•"/>
                <a:defRPr/>
              </a:pPr>
              <a:r>
                <a:rPr lang="en-US" sz="788" b="1" dirty="0">
                  <a:solidFill>
                    <a:srgbClr val="000000"/>
                  </a:solidFill>
                  <a:ea typeface="ＭＳ Ｐゴシック" pitchFamily="-110" charset="-128"/>
                  <a:cs typeface="ＭＳ Ｐゴシック"/>
                </a:rPr>
                <a:t>Partnership: NASA &amp; USGS</a:t>
              </a:r>
            </a:p>
            <a:p>
              <a:pPr lvl="1" indent="-167879">
                <a:lnSpc>
                  <a:spcPct val="90000"/>
                </a:lnSpc>
                <a:spcBef>
                  <a:spcPct val="20000"/>
                </a:spcBef>
                <a:buFont typeface="Arial"/>
                <a:buChar char="•"/>
                <a:defRPr/>
              </a:pPr>
              <a:r>
                <a:rPr lang="en-US" sz="788" dirty="0">
                  <a:solidFill>
                    <a:srgbClr val="000000"/>
                  </a:solidFill>
                  <a:ea typeface="ＭＳ Ｐゴシック" pitchFamily="-110" charset="-128"/>
                  <a:cs typeface="ＭＳ Ｐゴシック"/>
                </a:rPr>
                <a:t>NASA:  Flight segment &amp; checkout</a:t>
              </a:r>
            </a:p>
            <a:p>
              <a:pPr lvl="1" indent="-167879">
                <a:lnSpc>
                  <a:spcPct val="90000"/>
                </a:lnSpc>
                <a:spcBef>
                  <a:spcPct val="20000"/>
                </a:spcBef>
                <a:buFont typeface="Arial"/>
                <a:buChar char="•"/>
                <a:defRPr/>
              </a:pPr>
              <a:r>
                <a:rPr lang="en-US" sz="788" dirty="0">
                  <a:solidFill>
                    <a:srgbClr val="000000"/>
                  </a:solidFill>
                  <a:ea typeface="ＭＳ Ｐゴシック" pitchFamily="-110" charset="-128"/>
                  <a:cs typeface="ＭＳ Ｐゴシック"/>
                </a:rPr>
                <a:t>USGS:  Ground system and operations</a:t>
              </a:r>
            </a:p>
            <a:p>
              <a:pPr marL="175022" indent="-175022">
                <a:lnSpc>
                  <a:spcPct val="90000"/>
                </a:lnSpc>
                <a:spcBef>
                  <a:spcPts val="169"/>
                </a:spcBef>
                <a:buSzPct val="120000"/>
                <a:buFontTx/>
                <a:buChar char="•"/>
                <a:tabLst>
                  <a:tab pos="596504" algn="l"/>
                </a:tabLst>
                <a:defRPr/>
              </a:pPr>
              <a:r>
                <a:rPr lang="en-US" sz="788" b="1" dirty="0">
                  <a:solidFill>
                    <a:srgbClr val="000000"/>
                  </a:solidFill>
                  <a:ea typeface="ＭＳ Ｐゴシック" pitchFamily="-110" charset="-128"/>
                </a:rPr>
                <a:t>Category 3 Launch Vehicle</a:t>
              </a:r>
              <a:endParaRPr lang="en-US" sz="788" b="1" dirty="0">
                <a:solidFill>
                  <a:srgbClr val="000000"/>
                </a:solidFill>
                <a:ea typeface="ＭＳ Ｐゴシック" pitchFamily="-110" charset="-128"/>
                <a:cs typeface="ＭＳ Ｐゴシック"/>
              </a:endParaRPr>
            </a:p>
            <a:p>
              <a:pPr marL="175022" indent="-175022">
                <a:lnSpc>
                  <a:spcPct val="90000"/>
                </a:lnSpc>
                <a:spcBef>
                  <a:spcPts val="169"/>
                </a:spcBef>
                <a:buSzPct val="120000"/>
                <a:buFontTx/>
                <a:buChar char="•"/>
                <a:tabLst>
                  <a:tab pos="596504" algn="l"/>
                </a:tabLst>
                <a:defRPr/>
              </a:pPr>
              <a:r>
                <a:rPr lang="en-US" sz="788" b="1" dirty="0">
                  <a:solidFill>
                    <a:srgbClr val="000000"/>
                  </a:solidFill>
                  <a:ea typeface="ＭＳ Ｐゴシック" pitchFamily="-110" charset="-128"/>
                  <a:cs typeface="ＭＳ Ｐゴシック"/>
                </a:rPr>
                <a:t>Launch:	Management Agreement – January 2021</a:t>
              </a:r>
            </a:p>
            <a:p>
              <a:pPr>
                <a:lnSpc>
                  <a:spcPct val="90000"/>
                </a:lnSpc>
                <a:spcBef>
                  <a:spcPts val="169"/>
                </a:spcBef>
                <a:buSzPct val="120000"/>
                <a:tabLst>
                  <a:tab pos="596504" algn="l"/>
                </a:tabLst>
                <a:defRPr/>
              </a:pPr>
              <a:r>
                <a:rPr lang="en-US" sz="788" b="1" dirty="0">
                  <a:solidFill>
                    <a:srgbClr val="000000"/>
                  </a:solidFill>
                  <a:ea typeface="ＭＳ Ｐゴシック" pitchFamily="-110" charset="-128"/>
                  <a:cs typeface="ＭＳ Ｐゴシック"/>
                </a:rPr>
                <a:t>       	Agency Baseline Commitment – November 2021</a:t>
              </a:r>
            </a:p>
          </p:txBody>
        </p:sp>
        <p:sp>
          <p:nvSpPr>
            <p:cNvPr id="13" name="Rectangle 26">
              <a:extLst>
                <a:ext uri="{FF2B5EF4-FFF2-40B4-BE49-F238E27FC236}">
                  <a16:creationId xmlns:a16="http://schemas.microsoft.com/office/drawing/2014/main" id="{183A6521-A148-4725-83C4-716BD42944B2}"/>
                </a:ext>
              </a:extLst>
            </p:cNvPr>
            <p:cNvSpPr>
              <a:spLocks noChangeArrowheads="1"/>
            </p:cNvSpPr>
            <p:nvPr/>
          </p:nvSpPr>
          <p:spPr bwMode="auto">
            <a:xfrm>
              <a:off x="1752598" y="2004784"/>
              <a:ext cx="4000501" cy="1033272"/>
            </a:xfrm>
            <a:prstGeom prst="rect">
              <a:avLst/>
            </a:prstGeom>
            <a:solidFill>
              <a:srgbClr val="CCECFF"/>
            </a:solidFill>
            <a:ln w="12700">
              <a:solidFill>
                <a:schemeClr val="tx1"/>
              </a:solidFill>
              <a:miter lim="800000"/>
              <a:headEnd/>
              <a:tailEnd/>
            </a:ln>
            <a:effectLst>
              <a:outerShdw blurRad="63500" dist="107763" dir="2700000" algn="ctr" rotWithShape="0">
                <a:schemeClr val="bg2">
                  <a:alpha val="74998"/>
                </a:schemeClr>
              </a:outerShdw>
            </a:effectLst>
          </p:spPr>
          <p:txBody>
            <a:bodyPr lIns="51792" tIns="25897" rIns="51792" bIns="25897"/>
            <a:lstStyle/>
            <a:p>
              <a:pPr marL="0" lvl="1" algn="ctr">
                <a:buSzPct val="120000"/>
                <a:defRPr/>
              </a:pPr>
              <a:r>
                <a:rPr lang="en-US" sz="900" b="1" i="1" u="sng" dirty="0">
                  <a:solidFill>
                    <a:srgbClr val="000000"/>
                  </a:solidFill>
                  <a:ea typeface="ＭＳ Ｐゴシック" pitchFamily="-110" charset="-128"/>
                  <a:cs typeface="ＭＳ Ｐゴシック"/>
                </a:rPr>
                <a:t>Mission Team</a:t>
              </a:r>
            </a:p>
            <a:p>
              <a:pPr marL="175022" indent="-175022">
                <a:spcBef>
                  <a:spcPts val="188"/>
                </a:spcBef>
                <a:buSzPct val="120000"/>
                <a:buFontTx/>
                <a:buChar char="•"/>
                <a:defRPr/>
              </a:pPr>
              <a:r>
                <a:rPr lang="en-US" sz="788" b="1" dirty="0">
                  <a:solidFill>
                    <a:srgbClr val="000000"/>
                  </a:solidFill>
                  <a:ea typeface="ＭＳ Ｐゴシック" pitchFamily="-110" charset="-128"/>
                  <a:cs typeface="ＭＳ Ｐゴシック"/>
                </a:rPr>
                <a:t>NASA Goddard Space Flight Center (GSFC)</a:t>
              </a:r>
            </a:p>
            <a:p>
              <a:pPr marL="175022" indent="-175022">
                <a:buSzPct val="120000"/>
                <a:buFontTx/>
                <a:buChar char="•"/>
                <a:defRPr/>
              </a:pPr>
              <a:r>
                <a:rPr lang="en-US" sz="788" b="1" dirty="0">
                  <a:solidFill>
                    <a:srgbClr val="000000"/>
                  </a:solidFill>
                  <a:ea typeface="ＭＳ Ｐゴシック" pitchFamily="-110" charset="-128"/>
                </a:rPr>
                <a:t>USGS</a:t>
              </a:r>
              <a:r>
                <a:rPr lang="en-US" sz="788" b="1" dirty="0">
                  <a:solidFill>
                    <a:srgbClr val="000000"/>
                  </a:solidFill>
                  <a:ea typeface="ＭＳ Ｐゴシック" pitchFamily="-110" charset="-128"/>
                  <a:cs typeface="ＭＳ Ｐゴシック"/>
                </a:rPr>
                <a:t> Earth Resources Observation &amp; Science (EROS) Center</a:t>
              </a:r>
            </a:p>
            <a:p>
              <a:pPr marL="175022" indent="-175022">
                <a:buSzPct val="120000"/>
                <a:buFontTx/>
                <a:buChar char="•"/>
                <a:defRPr/>
              </a:pPr>
              <a:r>
                <a:rPr lang="en-US" sz="788" b="1" dirty="0">
                  <a:solidFill>
                    <a:srgbClr val="000000"/>
                  </a:solidFill>
                  <a:ea typeface="ＭＳ Ｐゴシック" pitchFamily="-110" charset="-128"/>
                  <a:cs typeface="ＭＳ Ｐゴシック"/>
                </a:rPr>
                <a:t>NASA Kennedy Space Center (KSC)</a:t>
              </a:r>
            </a:p>
            <a:p>
              <a:pPr marL="110729" indent="-110729">
                <a:buSzPct val="120000"/>
                <a:buFontTx/>
                <a:buChar char="•"/>
                <a:tabLst>
                  <a:tab pos="539354" algn="l"/>
                  <a:tab pos="964406" algn="l"/>
                  <a:tab pos="1092994" algn="l"/>
                </a:tabLst>
                <a:defRPr/>
              </a:pPr>
              <a:endParaRPr lang="en-US" sz="750" b="1" dirty="0">
                <a:solidFill>
                  <a:srgbClr val="000000"/>
                </a:solidFill>
                <a:ea typeface="ＭＳ Ｐゴシック" pitchFamily="-110" charset="-128"/>
                <a:cs typeface="ＭＳ Ｐゴシック"/>
              </a:endParaRPr>
            </a:p>
          </p:txBody>
        </p:sp>
      </p:grpSp>
    </p:spTree>
    <p:extLst>
      <p:ext uri="{BB962C8B-B14F-4D97-AF65-F5344CB8AC3E}">
        <p14:creationId xmlns:p14="http://schemas.microsoft.com/office/powerpoint/2010/main" val="2044584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Sustainable Land Imaging (SLI) Architecture Study Team (AST)</a:t>
            </a:r>
          </a:p>
        </p:txBody>
      </p:sp>
      <p:sp>
        <p:nvSpPr>
          <p:cNvPr id="3" name="Content Placeholder 2"/>
          <p:cNvSpPr>
            <a:spLocks noGrp="1"/>
          </p:cNvSpPr>
          <p:nvPr>
            <p:ph sz="half" idx="1"/>
          </p:nvPr>
        </p:nvSpPr>
        <p:spPr>
          <a:xfrm>
            <a:off x="0" y="1200150"/>
            <a:ext cx="9144000" cy="3943349"/>
          </a:xfrm>
        </p:spPr>
        <p:txBody>
          <a:bodyPr>
            <a:normAutofit fontScale="92500" lnSpcReduction="20000"/>
          </a:bodyPr>
          <a:lstStyle/>
          <a:p>
            <a:r>
              <a:rPr lang="en-US" altLang="en-US" dirty="0"/>
              <a:t>NASA/DOI/USGS SLI AST kicked off a study for the design and implementation approach of a spaceborne system to provide global, continuous Landsat-quality multispectral and thermal infrared measurements for approximately a fifteen-year period starting in 2026</a:t>
            </a:r>
            <a:endParaRPr lang="en-US" sz="1725" dirty="0"/>
          </a:p>
          <a:p>
            <a:endParaRPr lang="en-US" sz="750" dirty="0"/>
          </a:p>
          <a:p>
            <a:r>
              <a:rPr lang="en-US" dirty="0"/>
              <a:t>Oversight provided by the NASA Associate Administrator for Science Mission Directorate and the DOI Assistant Secretary for Water and Science</a:t>
            </a:r>
            <a:endParaRPr lang="en-US" sz="1725" dirty="0"/>
          </a:p>
          <a:p>
            <a:endParaRPr lang="en-US" sz="750" dirty="0"/>
          </a:p>
          <a:p>
            <a:r>
              <a:rPr lang="en-US" dirty="0"/>
              <a:t>AST-2019 will inform NASA and DOI/USGS on options for both the </a:t>
            </a:r>
            <a:r>
              <a:rPr lang="en-US" b="1" dirty="0"/>
              <a:t>space and ground segments</a:t>
            </a:r>
            <a:r>
              <a:rPr lang="en-US" dirty="0"/>
              <a:t>, potential contributions from </a:t>
            </a:r>
            <a:r>
              <a:rPr lang="en-US" b="1" dirty="0"/>
              <a:t>international</a:t>
            </a:r>
            <a:r>
              <a:rPr lang="en-US" dirty="0"/>
              <a:t> </a:t>
            </a:r>
            <a:r>
              <a:rPr lang="en-US" b="1" dirty="0"/>
              <a:t>partners</a:t>
            </a:r>
            <a:r>
              <a:rPr lang="en-US" dirty="0"/>
              <a:t> and </a:t>
            </a:r>
            <a:r>
              <a:rPr lang="en-US" b="1" dirty="0"/>
              <a:t>commercial Earth Observation data suppliers</a:t>
            </a:r>
            <a:r>
              <a:rPr lang="en-US" dirty="0"/>
              <a:t>, and business model alternatives</a:t>
            </a:r>
            <a:endParaRPr lang="en-US" sz="1725" dirty="0"/>
          </a:p>
          <a:p>
            <a:endParaRPr lang="en-US" sz="750" dirty="0"/>
          </a:p>
          <a:p>
            <a:r>
              <a:rPr lang="en-US" dirty="0"/>
              <a:t>Ground System a major driver for AST-2019 (and USGS)</a:t>
            </a:r>
          </a:p>
          <a:p>
            <a:endParaRPr lang="en-US" sz="800" dirty="0"/>
          </a:p>
          <a:p>
            <a:pPr marL="0" indent="0">
              <a:buNone/>
            </a:pPr>
            <a:endParaRPr lang="en-US" dirty="0"/>
          </a:p>
        </p:txBody>
      </p:sp>
    </p:spTree>
    <p:extLst>
      <p:ext uri="{BB962C8B-B14F-4D97-AF65-F5344CB8AC3E}">
        <p14:creationId xmlns:p14="http://schemas.microsoft.com/office/powerpoint/2010/main" val="3170807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019" y="359199"/>
            <a:ext cx="6738688" cy="373594"/>
          </a:xfrm>
        </p:spPr>
        <p:txBody>
          <a:bodyPr>
            <a:normAutofit fontScale="90000"/>
          </a:bodyPr>
          <a:lstStyle/>
          <a:p>
            <a:r>
              <a:rPr lang="en-US" b="1" dirty="0">
                <a:effectLst>
                  <a:outerShdw blurRad="38100" dist="38100" dir="2700000" algn="tl">
                    <a:srgbClr val="000000">
                      <a:alpha val="43137"/>
                    </a:srgbClr>
                  </a:outerShdw>
                </a:effectLst>
              </a:rPr>
              <a:t>Evaluation of a Range of Landsat</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Data Cost Sharing Models</a:t>
            </a:r>
          </a:p>
        </p:txBody>
      </p:sp>
      <p:sp>
        <p:nvSpPr>
          <p:cNvPr id="6" name="Content Placeholder 5"/>
          <p:cNvSpPr>
            <a:spLocks noGrp="1"/>
          </p:cNvSpPr>
          <p:nvPr>
            <p:ph idx="1"/>
          </p:nvPr>
        </p:nvSpPr>
        <p:spPr>
          <a:xfrm>
            <a:off x="106326" y="1308973"/>
            <a:ext cx="8931348" cy="3834527"/>
          </a:xfrm>
        </p:spPr>
        <p:txBody>
          <a:bodyPr>
            <a:normAutofit fontScale="70000" lnSpcReduction="20000"/>
          </a:bodyPr>
          <a:lstStyle/>
          <a:p>
            <a:r>
              <a:rPr lang="en-US" sz="2300" dirty="0"/>
              <a:t>In 2018, USGS was asked to consider fees to recover costs for Landsat data. USGS referred this request to an independent panel of experts known as the Landsat Advisory Group (LAG). </a:t>
            </a:r>
          </a:p>
          <a:p>
            <a:r>
              <a:rPr lang="en-US" sz="2300" dirty="0"/>
              <a:t>The LAG considered two cost recovery options:</a:t>
            </a:r>
          </a:p>
          <a:p>
            <a:pPr lvl="1"/>
            <a:r>
              <a:rPr lang="en-US" dirty="0"/>
              <a:t>Option 1: Charging fees for Landsat data with the characteristics of Landsat 8 and 9, and</a:t>
            </a:r>
          </a:p>
          <a:p>
            <a:pPr lvl="1"/>
            <a:r>
              <a:rPr lang="en-US" dirty="0"/>
              <a:t>Option 2: Charging fees for “enhanced” (future) Landsat data such as improved spatial or spectral resolution over Landsat 8 and 9, or tailored image-collection requests. </a:t>
            </a:r>
          </a:p>
          <a:p>
            <a:r>
              <a:rPr lang="en-US" sz="2300" dirty="0"/>
              <a:t>The LAG recommended:</a:t>
            </a:r>
          </a:p>
          <a:p>
            <a:pPr lvl="1"/>
            <a:r>
              <a:rPr lang="en-US" dirty="0"/>
              <a:t>Option 1: that DOI not implement any fees for Landsat data with the characteristics of Landsat 8 and 9.  </a:t>
            </a:r>
          </a:p>
          <a:p>
            <a:pPr lvl="1"/>
            <a:r>
              <a:rPr lang="en-US" dirty="0"/>
              <a:t>Option 2: the LAG outlined certain issues and challenges that would require further study and issued a set of related recommendations.</a:t>
            </a:r>
          </a:p>
          <a:p>
            <a:r>
              <a:rPr lang="en-US" sz="2300" dirty="0"/>
              <a:t>USGS expects no changes to be made to the current full, free, and open policy for provision of Landsat data.</a:t>
            </a:r>
          </a:p>
          <a:p>
            <a:r>
              <a:rPr lang="en-US" sz="2300" dirty="0"/>
              <a:t>The report will provide useful input to the joint NASA/USGS Sustainable Land Imaging Architecture Study Team.</a:t>
            </a:r>
          </a:p>
          <a:p>
            <a:pPr marL="0" indent="0">
              <a:buNone/>
            </a:pPr>
            <a:endParaRPr lang="en-US" sz="2300" dirty="0"/>
          </a:p>
          <a:p>
            <a:pPr marL="0" indent="0">
              <a:buNone/>
            </a:pPr>
            <a:r>
              <a:rPr lang="en-US" sz="2300" dirty="0">
                <a:hlinkClick r:id="rId2"/>
              </a:rPr>
              <a:t>https://www.fgdc.gov/ngac/meetings/june-2019/ngac-paper-evaluation-of-a-range-of-landsat-data.pdf</a:t>
            </a:r>
            <a:endParaRPr lang="en-US" sz="2300" dirty="0"/>
          </a:p>
          <a:p>
            <a:pPr marL="0" indent="0">
              <a:buNone/>
            </a:pPr>
            <a:endParaRPr lang="en-US" dirty="0"/>
          </a:p>
          <a:p>
            <a:pPr marL="385763">
              <a:lnSpc>
                <a:spcPct val="110000"/>
              </a:lnSpc>
              <a:spcBef>
                <a:spcPts val="0"/>
              </a:spcBef>
              <a:spcAft>
                <a:spcPts val="1350"/>
              </a:spcAft>
            </a:pPr>
            <a:endParaRPr lang="en-US" sz="1100" dirty="0"/>
          </a:p>
        </p:txBody>
      </p:sp>
    </p:spTree>
    <p:extLst>
      <p:ext uri="{BB962C8B-B14F-4D97-AF65-F5344CB8AC3E}">
        <p14:creationId xmlns:p14="http://schemas.microsoft.com/office/powerpoint/2010/main" val="1506010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3F692-BEA7-4FB3-9D30-6741615C1E0B}"/>
              </a:ext>
            </a:extLst>
          </p:cNvPr>
          <p:cNvSpPr>
            <a:spLocks noGrp="1"/>
          </p:cNvSpPr>
          <p:nvPr>
            <p:ph type="title"/>
          </p:nvPr>
        </p:nvSpPr>
        <p:spPr/>
        <p:txBody>
          <a:bodyPr/>
          <a:lstStyle/>
          <a:p>
            <a:r>
              <a:rPr lang="en-US" dirty="0"/>
              <a:t>Landsat Processing Flow</a:t>
            </a:r>
          </a:p>
        </p:txBody>
      </p:sp>
      <p:pic>
        <p:nvPicPr>
          <p:cNvPr id="4" name="Picture 3">
            <a:extLst>
              <a:ext uri="{FF2B5EF4-FFF2-40B4-BE49-F238E27FC236}">
                <a16:creationId xmlns:a16="http://schemas.microsoft.com/office/drawing/2014/main" id="{3AA1E530-F6F3-4A6E-BA00-1FA880682C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3682" y="3454340"/>
            <a:ext cx="1613720" cy="1602934"/>
          </a:xfrm>
          <a:prstGeom prst="rect">
            <a:avLst/>
          </a:prstGeom>
        </p:spPr>
      </p:pic>
      <p:pic>
        <p:nvPicPr>
          <p:cNvPr id="5" name="Picture 4">
            <a:extLst>
              <a:ext uri="{FF2B5EF4-FFF2-40B4-BE49-F238E27FC236}">
                <a16:creationId xmlns:a16="http://schemas.microsoft.com/office/drawing/2014/main" id="{87B0EC9F-C30D-4581-A448-95EA99143C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8972" y="3620183"/>
            <a:ext cx="1815553" cy="1210618"/>
          </a:xfrm>
          <a:prstGeom prst="rect">
            <a:avLst/>
          </a:prstGeom>
        </p:spPr>
      </p:pic>
      <p:pic>
        <p:nvPicPr>
          <p:cNvPr id="6" name="Picture 5">
            <a:extLst>
              <a:ext uri="{FF2B5EF4-FFF2-40B4-BE49-F238E27FC236}">
                <a16:creationId xmlns:a16="http://schemas.microsoft.com/office/drawing/2014/main" id="{C4AA2039-3478-4E66-AEF0-987027D5DA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8926" y="3814354"/>
            <a:ext cx="2232618" cy="799532"/>
          </a:xfrm>
          <a:prstGeom prst="rect">
            <a:avLst/>
          </a:prstGeom>
        </p:spPr>
      </p:pic>
      <p:pic>
        <p:nvPicPr>
          <p:cNvPr id="8" name="Picture 7">
            <a:extLst>
              <a:ext uri="{FF2B5EF4-FFF2-40B4-BE49-F238E27FC236}">
                <a16:creationId xmlns:a16="http://schemas.microsoft.com/office/drawing/2014/main" id="{5803E823-A5C2-43C1-A616-22E7EE423D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035" y="3620183"/>
            <a:ext cx="1580088" cy="1362145"/>
          </a:xfrm>
          <a:prstGeom prst="rect">
            <a:avLst/>
          </a:prstGeom>
        </p:spPr>
      </p:pic>
      <p:pic>
        <p:nvPicPr>
          <p:cNvPr id="10" name="Picture 9">
            <a:extLst>
              <a:ext uri="{FF2B5EF4-FFF2-40B4-BE49-F238E27FC236}">
                <a16:creationId xmlns:a16="http://schemas.microsoft.com/office/drawing/2014/main" id="{BD2BC0BA-BB1A-47D3-83B2-3E5B8200EF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849" y="951175"/>
            <a:ext cx="1830336" cy="539949"/>
          </a:xfrm>
          <a:prstGeom prst="rect">
            <a:avLst/>
          </a:prstGeom>
        </p:spPr>
      </p:pic>
      <p:sp>
        <p:nvSpPr>
          <p:cNvPr id="12" name="Rectangle 11">
            <a:extLst>
              <a:ext uri="{FF2B5EF4-FFF2-40B4-BE49-F238E27FC236}">
                <a16:creationId xmlns:a16="http://schemas.microsoft.com/office/drawing/2014/main" id="{0D9A8837-1180-4028-AE54-FE1AAC6771D0}"/>
              </a:ext>
            </a:extLst>
          </p:cNvPr>
          <p:cNvSpPr/>
          <p:nvPr/>
        </p:nvSpPr>
        <p:spPr>
          <a:xfrm>
            <a:off x="2448754" y="1013979"/>
            <a:ext cx="1991636" cy="2294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rPr>
              <a:t>Level-0 Processing</a:t>
            </a:r>
            <a:br>
              <a:rPr lang="en-US" sz="1200" dirty="0">
                <a:solidFill>
                  <a:schemeClr val="tx1"/>
                </a:solidFill>
              </a:rPr>
            </a:br>
            <a:endParaRPr lang="en-US" sz="1200" dirty="0">
              <a:solidFill>
                <a:schemeClr val="tx1"/>
              </a:solidFill>
            </a:endParaRPr>
          </a:p>
          <a:p>
            <a:pPr marL="214313" indent="-214313">
              <a:buFont typeface="Arial" panose="020B0604020202020204" pitchFamily="34" charset="0"/>
              <a:buChar char="•"/>
            </a:pPr>
            <a:r>
              <a:rPr lang="en-US" sz="1200" dirty="0">
                <a:solidFill>
                  <a:schemeClr val="tx1"/>
                </a:solidFill>
              </a:rPr>
              <a:t>Mission data files are combined into a single Earth interval</a:t>
            </a:r>
          </a:p>
          <a:p>
            <a:pPr marL="214313" indent="-214313">
              <a:buFont typeface="Arial" panose="020B0604020202020204" pitchFamily="34" charset="0"/>
              <a:buChar char="•"/>
            </a:pPr>
            <a:r>
              <a:rPr lang="en-US" sz="1200" dirty="0">
                <a:solidFill>
                  <a:schemeClr val="tx1"/>
                </a:solidFill>
              </a:rPr>
              <a:t>Spacecraft / instrument ancillary data are ingested and corrected</a:t>
            </a:r>
          </a:p>
          <a:p>
            <a:pPr marL="214313" indent="-214313">
              <a:buFont typeface="Arial" panose="020B0604020202020204" pitchFamily="34" charset="0"/>
              <a:buChar char="•"/>
            </a:pPr>
            <a:r>
              <a:rPr lang="en-US" sz="1200" dirty="0">
                <a:solidFill>
                  <a:schemeClr val="tx1"/>
                </a:solidFill>
              </a:rPr>
              <a:t>Basic characterization of image data is performed</a:t>
            </a:r>
          </a:p>
        </p:txBody>
      </p:sp>
      <p:sp>
        <p:nvSpPr>
          <p:cNvPr id="13" name="Rectangle 12">
            <a:extLst>
              <a:ext uri="{FF2B5EF4-FFF2-40B4-BE49-F238E27FC236}">
                <a16:creationId xmlns:a16="http://schemas.microsoft.com/office/drawing/2014/main" id="{165E6E1F-1CA9-4725-9D94-951E259BD778}"/>
              </a:ext>
            </a:extLst>
          </p:cNvPr>
          <p:cNvSpPr/>
          <p:nvPr/>
        </p:nvSpPr>
        <p:spPr>
          <a:xfrm>
            <a:off x="4631149" y="1013979"/>
            <a:ext cx="1914632" cy="2294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rPr>
              <a:t>Level-1 Processing</a:t>
            </a:r>
            <a:br>
              <a:rPr lang="en-US" sz="1200" dirty="0">
                <a:solidFill>
                  <a:schemeClr val="tx1"/>
                </a:solidFill>
              </a:rPr>
            </a:br>
            <a:endParaRPr lang="en-US" sz="1200" dirty="0">
              <a:solidFill>
                <a:schemeClr val="tx1"/>
              </a:solidFill>
            </a:endParaRPr>
          </a:p>
          <a:p>
            <a:pPr marL="214313" indent="-214313">
              <a:buFont typeface="Arial" panose="020B0604020202020204" pitchFamily="34" charset="0"/>
              <a:buChar char="•"/>
            </a:pPr>
            <a:r>
              <a:rPr lang="en-US" sz="1200" dirty="0">
                <a:solidFill>
                  <a:schemeClr val="tx1"/>
                </a:solidFill>
              </a:rPr>
              <a:t>Intervals are subset into WRS-2 framed scenes</a:t>
            </a:r>
          </a:p>
          <a:p>
            <a:pPr marL="214313" indent="-214313">
              <a:buFont typeface="Arial" panose="020B0604020202020204" pitchFamily="34" charset="0"/>
              <a:buChar char="•"/>
            </a:pPr>
            <a:r>
              <a:rPr lang="en-US" sz="1200" dirty="0">
                <a:solidFill>
                  <a:schemeClr val="tx1"/>
                </a:solidFill>
              </a:rPr>
              <a:t>Radiometric and geometric corrections are applied</a:t>
            </a:r>
          </a:p>
          <a:p>
            <a:pPr marL="214313" indent="-214313">
              <a:buFont typeface="Arial" panose="020B0604020202020204" pitchFamily="34" charset="0"/>
              <a:buChar char="•"/>
            </a:pPr>
            <a:r>
              <a:rPr lang="en-US" sz="1200" dirty="0">
                <a:solidFill>
                  <a:schemeClr val="tx1"/>
                </a:solidFill>
              </a:rPr>
              <a:t>Scenes are terrain corrected and registered to a common baseline</a:t>
            </a:r>
          </a:p>
        </p:txBody>
      </p:sp>
      <p:sp>
        <p:nvSpPr>
          <p:cNvPr id="14" name="Rectangle 13">
            <a:extLst>
              <a:ext uri="{FF2B5EF4-FFF2-40B4-BE49-F238E27FC236}">
                <a16:creationId xmlns:a16="http://schemas.microsoft.com/office/drawing/2014/main" id="{8B8AAA66-6A80-494F-97EA-61D52AB70101}"/>
              </a:ext>
            </a:extLst>
          </p:cNvPr>
          <p:cNvSpPr/>
          <p:nvPr/>
        </p:nvSpPr>
        <p:spPr>
          <a:xfrm>
            <a:off x="6831919" y="1013979"/>
            <a:ext cx="2131232" cy="2294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rPr>
              <a:t>Level-2 Processing</a:t>
            </a:r>
            <a:br>
              <a:rPr lang="en-US" sz="1200" dirty="0">
                <a:solidFill>
                  <a:schemeClr val="tx1"/>
                </a:solidFill>
              </a:rPr>
            </a:br>
            <a:endParaRPr lang="en-US" sz="1200" dirty="0">
              <a:solidFill>
                <a:schemeClr val="tx1"/>
              </a:solidFill>
            </a:endParaRPr>
          </a:p>
          <a:p>
            <a:pPr marL="214313" indent="-214313">
              <a:buFont typeface="Arial" panose="020B0604020202020204" pitchFamily="34" charset="0"/>
              <a:buChar char="•"/>
            </a:pPr>
            <a:r>
              <a:rPr lang="en-US" sz="1200" dirty="0">
                <a:solidFill>
                  <a:schemeClr val="tx1"/>
                </a:solidFill>
              </a:rPr>
              <a:t>Auxiliary data is used to remove atmospheric effects from the imagery</a:t>
            </a:r>
          </a:p>
          <a:p>
            <a:pPr marL="214313" indent="-214313">
              <a:buFont typeface="Arial" panose="020B0604020202020204" pitchFamily="34" charset="0"/>
              <a:buChar char="•"/>
            </a:pPr>
            <a:r>
              <a:rPr lang="en-US" sz="1200" dirty="0">
                <a:solidFill>
                  <a:schemeClr val="tx1"/>
                </a:solidFill>
              </a:rPr>
              <a:t>Surface Reflectance (SR) and Surface Temperature (ST) bands are generated</a:t>
            </a:r>
          </a:p>
          <a:p>
            <a:endParaRPr lang="en-US" sz="1200" dirty="0">
              <a:solidFill>
                <a:schemeClr val="tx1"/>
              </a:solidFill>
            </a:endParaRPr>
          </a:p>
        </p:txBody>
      </p:sp>
      <p:sp>
        <p:nvSpPr>
          <p:cNvPr id="15" name="Rectangle 14">
            <a:extLst>
              <a:ext uri="{FF2B5EF4-FFF2-40B4-BE49-F238E27FC236}">
                <a16:creationId xmlns:a16="http://schemas.microsoft.com/office/drawing/2014/main" id="{BBF2BE0B-53EE-4BCD-9D83-45DC7F44C9E3}"/>
              </a:ext>
            </a:extLst>
          </p:cNvPr>
          <p:cNvSpPr/>
          <p:nvPr/>
        </p:nvSpPr>
        <p:spPr>
          <a:xfrm>
            <a:off x="179874" y="1581178"/>
            <a:ext cx="2078122" cy="1727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dirty="0">
                <a:solidFill>
                  <a:schemeClr val="tx1"/>
                </a:solidFill>
              </a:rPr>
              <a:t>Downlink</a:t>
            </a:r>
            <a:br>
              <a:rPr lang="en-US" sz="1200" dirty="0">
                <a:solidFill>
                  <a:schemeClr val="tx1"/>
                </a:solidFill>
              </a:rPr>
            </a:br>
            <a:endParaRPr lang="en-US" sz="1200" dirty="0">
              <a:solidFill>
                <a:schemeClr val="tx1"/>
              </a:solidFill>
            </a:endParaRPr>
          </a:p>
          <a:p>
            <a:pPr marL="214313" indent="-214313">
              <a:buFont typeface="Arial" panose="020B0604020202020204" pitchFamily="34" charset="0"/>
              <a:buChar char="•"/>
            </a:pPr>
            <a:r>
              <a:rPr lang="en-US" sz="1200" dirty="0">
                <a:solidFill>
                  <a:schemeClr val="tx1"/>
                </a:solidFill>
              </a:rPr>
              <a:t>Mission data files are downlinked from the spacecraft to the Landsat Ground Network (LGN)</a:t>
            </a:r>
          </a:p>
          <a:p>
            <a:pPr marL="214313" indent="-214313">
              <a:buFont typeface="Arial" panose="020B0604020202020204" pitchFamily="34" charset="0"/>
              <a:buChar char="•"/>
            </a:pPr>
            <a:r>
              <a:rPr lang="en-US" sz="1200" dirty="0">
                <a:solidFill>
                  <a:schemeClr val="tx1"/>
                </a:solidFill>
              </a:rPr>
              <a:t>Mission data is permanently archived for long-term safekeeping</a:t>
            </a:r>
          </a:p>
        </p:txBody>
      </p:sp>
      <p:sp>
        <p:nvSpPr>
          <p:cNvPr id="16" name="Arrow: Right 15">
            <a:extLst>
              <a:ext uri="{FF2B5EF4-FFF2-40B4-BE49-F238E27FC236}">
                <a16:creationId xmlns:a16="http://schemas.microsoft.com/office/drawing/2014/main" id="{3AD3EFB3-A0B6-457C-A818-8E407E5A0924}"/>
              </a:ext>
            </a:extLst>
          </p:cNvPr>
          <p:cNvSpPr/>
          <p:nvPr/>
        </p:nvSpPr>
        <p:spPr>
          <a:xfrm>
            <a:off x="1838154" y="4074069"/>
            <a:ext cx="299741"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Arrow: Right 16">
            <a:extLst>
              <a:ext uri="{FF2B5EF4-FFF2-40B4-BE49-F238E27FC236}">
                <a16:creationId xmlns:a16="http://schemas.microsoft.com/office/drawing/2014/main" id="{3CF16359-2558-4A79-A706-30722A041B22}"/>
              </a:ext>
            </a:extLst>
          </p:cNvPr>
          <p:cNvSpPr/>
          <p:nvPr/>
        </p:nvSpPr>
        <p:spPr>
          <a:xfrm>
            <a:off x="4472576" y="4074069"/>
            <a:ext cx="431107"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Arrow: Right 17">
            <a:extLst>
              <a:ext uri="{FF2B5EF4-FFF2-40B4-BE49-F238E27FC236}">
                <a16:creationId xmlns:a16="http://schemas.microsoft.com/office/drawing/2014/main" id="{A5077261-7A59-4DBB-882A-8C2079F5346B}"/>
              </a:ext>
            </a:extLst>
          </p:cNvPr>
          <p:cNvSpPr/>
          <p:nvPr/>
        </p:nvSpPr>
        <p:spPr>
          <a:xfrm>
            <a:off x="6517402" y="4074069"/>
            <a:ext cx="431107"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9524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4E671751-7D46-49B5-973C-716873748683}"/>
              </a:ext>
            </a:extLst>
          </p:cNvPr>
          <p:cNvSpPr txBox="1">
            <a:spLocks/>
          </p:cNvSpPr>
          <p:nvPr/>
        </p:nvSpPr>
        <p:spPr>
          <a:xfrm>
            <a:off x="228600" y="4240731"/>
            <a:ext cx="8686801" cy="87811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US" sz="1400"/>
              <a:t>EROS Cal/Val Center of Excellence (ECCOE) established 2017 for:  “improving the accuracy, precision, and efficiency of radiometric, geometric, and spatial characterization, calibration, and cross-calibration of optical remote sensing systems to achieve the highest degree of interoperability of remote sensing data products.” </a:t>
            </a:r>
          </a:p>
          <a:p>
            <a:pPr>
              <a:spcBef>
                <a:spcPts val="300"/>
              </a:spcBef>
            </a:pPr>
            <a:endParaRPr lang="en-US" sz="1400" dirty="0"/>
          </a:p>
        </p:txBody>
      </p:sp>
      <p:pic>
        <p:nvPicPr>
          <p:cNvPr id="5" name="Picture 4">
            <a:extLst>
              <a:ext uri="{FF2B5EF4-FFF2-40B4-BE49-F238E27FC236}">
                <a16:creationId xmlns:a16="http://schemas.microsoft.com/office/drawing/2014/main" id="{79DC6227-647F-42C5-8807-D4BB02736ED8}"/>
              </a:ext>
            </a:extLst>
          </p:cNvPr>
          <p:cNvPicPr>
            <a:picLocks noChangeAspect="1"/>
          </p:cNvPicPr>
          <p:nvPr/>
        </p:nvPicPr>
        <p:blipFill>
          <a:blip r:embed="rId2"/>
          <a:stretch>
            <a:fillRect/>
          </a:stretch>
        </p:blipFill>
        <p:spPr>
          <a:xfrm>
            <a:off x="1374128" y="1512744"/>
            <a:ext cx="6395745" cy="2743200"/>
          </a:xfrm>
          <a:prstGeom prst="rect">
            <a:avLst/>
          </a:prstGeom>
        </p:spPr>
      </p:pic>
      <p:sp>
        <p:nvSpPr>
          <p:cNvPr id="6" name="Title 1">
            <a:extLst>
              <a:ext uri="{FF2B5EF4-FFF2-40B4-BE49-F238E27FC236}">
                <a16:creationId xmlns:a16="http://schemas.microsoft.com/office/drawing/2014/main" id="{5C1CB204-7454-4E8C-9F55-513EEDDC34C1}"/>
              </a:ext>
            </a:extLst>
          </p:cNvPr>
          <p:cNvSpPr txBox="1">
            <a:spLocks/>
          </p:cNvSpPr>
          <p:nvPr/>
        </p:nvSpPr>
        <p:spPr>
          <a:xfrm>
            <a:off x="2020932" y="122549"/>
            <a:ext cx="5098671" cy="857250"/>
          </a:xfrm>
          <a:prstGeom prst="rect">
            <a:avLst/>
          </a:prstGeom>
        </p:spPr>
        <p:txBody>
          <a:bodyPr/>
          <a:lstStyle>
            <a:lvl1pPr algn="ctr" defTabSz="457200" rtl="0" eaLnBrk="1" latinLnBrk="0" hangingPunct="1">
              <a:spcBef>
                <a:spcPct val="0"/>
              </a:spcBef>
              <a:buNone/>
              <a:defRPr sz="2400" kern="1200">
                <a:solidFill>
                  <a:srgbClr val="FFFFFF"/>
                </a:solidFill>
                <a:latin typeface="Helvetica"/>
                <a:ea typeface="+mj-ea"/>
                <a:cs typeface="Helvetica"/>
              </a:defRPr>
            </a:lvl1pPr>
          </a:lstStyle>
          <a:p>
            <a:r>
              <a:rPr lang="en-US" dirty="0"/>
              <a:t>EROS Calibration/Validation Center of Excellence (ECCOE)</a:t>
            </a:r>
          </a:p>
        </p:txBody>
      </p:sp>
    </p:spTree>
    <p:extLst>
      <p:ext uri="{BB962C8B-B14F-4D97-AF65-F5344CB8AC3E}">
        <p14:creationId xmlns:p14="http://schemas.microsoft.com/office/powerpoint/2010/main" val="4280465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BB28E41E667434EAEDD5E247AEAFA49" ma:contentTypeVersion="13" ma:contentTypeDescription="Create a new document." ma:contentTypeScope="" ma:versionID="59b42781eb0588dd356576b704c15122">
  <xsd:schema xmlns:xsd="http://www.w3.org/2001/XMLSchema" xmlns:xs="http://www.w3.org/2001/XMLSchema" xmlns:p="http://schemas.microsoft.com/office/2006/metadata/properties" xmlns:ns3="4f78d619-4acb-4412-89a8-58cebdde7dcd" xmlns:ns4="27c17296-2110-47cb-a5bd-a88f0a41075f" targetNamespace="http://schemas.microsoft.com/office/2006/metadata/properties" ma:root="true" ma:fieldsID="37a78e2a0e70d7b2c47796b02b8508b1" ns3:_="" ns4:_="">
    <xsd:import namespace="4f78d619-4acb-4412-89a8-58cebdde7dcd"/>
    <xsd:import namespace="27c17296-2110-47cb-a5bd-a88f0a41075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8d619-4acb-4412-89a8-58cebdde7dc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c17296-2110-47cb-a5bd-a88f0a4107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15C252-67B9-4F06-9663-BA32B3F48BC7}">
  <ds:schemaRefs>
    <ds:schemaRef ds:uri="http://schemas.microsoft.com/sharepoint/v3/contenttype/forms"/>
  </ds:schemaRefs>
</ds:datastoreItem>
</file>

<file path=customXml/itemProps2.xml><?xml version="1.0" encoding="utf-8"?>
<ds:datastoreItem xmlns:ds="http://schemas.openxmlformats.org/officeDocument/2006/customXml" ds:itemID="{C9A22E33-6F18-486F-9688-5CAA85F45F25}">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27c17296-2110-47cb-a5bd-a88f0a41075f"/>
    <ds:schemaRef ds:uri="http://purl.org/dc/terms/"/>
    <ds:schemaRef ds:uri="4f78d619-4acb-4412-89a8-58cebdde7dcd"/>
    <ds:schemaRef ds:uri="http://www.w3.org/XML/1998/namespace"/>
    <ds:schemaRef ds:uri="http://purl.org/dc/dcmitype/"/>
  </ds:schemaRefs>
</ds:datastoreItem>
</file>

<file path=customXml/itemProps3.xml><?xml version="1.0" encoding="utf-8"?>
<ds:datastoreItem xmlns:ds="http://schemas.openxmlformats.org/officeDocument/2006/customXml" ds:itemID="{A969377A-9ACF-4A6F-B027-778FFD3A78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78d619-4acb-4412-89a8-58cebdde7dcd"/>
    <ds:schemaRef ds:uri="27c17296-2110-47cb-a5bd-a88f0a4107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2700</TotalTime>
  <Words>811</Words>
  <Application>Microsoft Office PowerPoint</Application>
  <PresentationFormat>On-screen Show (16:9)</PresentationFormat>
  <Paragraphs>101</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Helvetica</vt:lpstr>
      <vt:lpstr>Helvetica Neue</vt:lpstr>
      <vt:lpstr>Wingdings</vt:lpstr>
      <vt:lpstr>Office Theme</vt:lpstr>
      <vt:lpstr>PowerPoint Presentation</vt:lpstr>
      <vt:lpstr>PowerPoint Presentation</vt:lpstr>
      <vt:lpstr>PowerPoint Presentation</vt:lpstr>
      <vt:lpstr>PowerPoint Presentation</vt:lpstr>
      <vt:lpstr>Landsat 9 Mission Overview</vt:lpstr>
      <vt:lpstr>Sustainable Land Imaging (SLI) Architecture Study Team (AST)</vt:lpstr>
      <vt:lpstr>Evaluation of a Range of Landsat Data Cost Sharing Models</vt:lpstr>
      <vt:lpstr>Landsat Processing Flow</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CEOS Analysis Ready Data (ARD)</dc:title>
  <dc:creator>Labahn, Steven T</dc:creator>
  <cp:lastModifiedBy>Lacey, Jennifer A</cp:lastModifiedBy>
  <cp:revision>24</cp:revision>
  <dcterms:created xsi:type="dcterms:W3CDTF">2019-07-29T15:40:22Z</dcterms:created>
  <dcterms:modified xsi:type="dcterms:W3CDTF">2019-10-10T13:32:10Z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0x0101009BB28E41E667434EAEDD5E247AEAFA49</vt:lpwstr>
  </property>
</Properties>
</file>