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
  </p:notesMasterIdLst>
  <p:sldIdLst>
    <p:sldId id="256" r:id="rId2"/>
    <p:sldId id="260" r:id="rId3"/>
    <p:sldId id="261" r:id="rId4"/>
    <p:sldId id="262" r:id="rId5"/>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45"/>
    <p:restoredTop sz="94694"/>
  </p:normalViewPr>
  <p:slideViewPr>
    <p:cSldViewPr>
      <p:cViewPr varScale="1">
        <p:scale>
          <a:sx n="65" d="100"/>
          <a:sy n="65" d="100"/>
        </p:scale>
        <p:origin x="1470"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dirty="0"/>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6629400"/>
            <a:ext cx="3048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pPr defTabSz="914400"/>
            <a:fld id="{86CB4B4D-7CA3-9044-876B-883B54F8677D}" type="slidenum">
              <a:rPr lang="uk-UA" smtClean="0"/>
              <a:pPr defTabSz="914400"/>
              <a:t>‹#›</a:t>
            </a:fld>
            <a:endParaRPr lang="uk-UA" dirty="0"/>
          </a:p>
        </p:txBody>
      </p:sp>
      <p:sp>
        <p:nvSpPr>
          <p:cNvPr id="3" name="Content Placeholder 2"/>
          <p:cNvSpPr>
            <a:spLocks noGrp="1"/>
          </p:cNvSpPr>
          <p:nvPr>
            <p:ph sz="quarter" idx="10"/>
          </p:nvPr>
        </p:nvSpPr>
        <p:spPr>
          <a:xfrm>
            <a:off x="76200" y="1219200"/>
            <a:ext cx="8991600" cy="5257800"/>
          </a:xfrm>
          <a:prstGeom prst="rect">
            <a:avLst/>
          </a:prstGeom>
        </p:spPr>
        <p:txBody>
          <a:bodyPr/>
          <a:lstStyle>
            <a:lvl1pPr>
              <a:defRPr sz="2800">
                <a:latin typeface="+mj-lt"/>
                <a:cs typeface="Arial" panose="020B0604020202020204" pitchFamily="34" charset="0"/>
              </a:defRPr>
            </a:lvl1pPr>
            <a:lvl2pPr marL="768927" indent="-311727">
              <a:buFont typeface="Courier New" panose="02070309020205020404" pitchFamily="49" charset="0"/>
              <a:buChar char="o"/>
              <a:defRPr sz="24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hape 3"/>
          <p:cNvSpPr/>
          <p:nvPr userDrawn="1"/>
        </p:nvSpPr>
        <p:spPr>
          <a:xfrm>
            <a:off x="76200" y="6629400"/>
            <a:ext cx="2362200" cy="187285"/>
          </a:xfrm>
          <a:prstGeom prst="roundRect">
            <a:avLst/>
          </a:prstGeom>
          <a:solidFill>
            <a:schemeClr val="lt1">
              <a:alpha val="49000"/>
            </a:schemeClr>
          </a:solidFill>
          <a:ln>
            <a:solidFill>
              <a:schemeClr val="tx2">
                <a:alpha val="60000"/>
              </a:schemeClr>
            </a:solidFill>
          </a:ln>
          <a:extLst>
            <a:ext uri="{C572A759-6A51-4108-AA02-DFA0A04FC94B}">
              <ma14:wrappingTextBoxFlag xmlns=""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914400">
              <a:defRPr>
                <a:solidFill>
                  <a:srgbClr val="000000"/>
                </a:solidFill>
              </a:defRPr>
            </a:pPr>
            <a:r>
              <a:rPr lang="en-AU" sz="1100" i="1" dirty="0">
                <a:solidFill>
                  <a:schemeClr val="tx2"/>
                </a:solidFill>
                <a:latin typeface="+mj-ea"/>
                <a:ea typeface="+mj-ea"/>
                <a:cs typeface="Proxima Nova Regular"/>
                <a:sym typeface="Proxima Nova Regular"/>
              </a:rPr>
              <a:t>CEOS</a:t>
            </a:r>
            <a:r>
              <a:rPr lang="en-AU" sz="1100" i="1" baseline="0" dirty="0">
                <a:solidFill>
                  <a:schemeClr val="tx2"/>
                </a:solidFill>
                <a:latin typeface="+mj-ea"/>
                <a:ea typeface="+mj-ea"/>
                <a:cs typeface="Proxima Nova Regular"/>
                <a:sym typeface="Proxima Nova Regular"/>
              </a:rPr>
              <a:t> Plenary 20</a:t>
            </a:r>
            <a:r>
              <a:rPr lang="en-AU" sz="1100" i="1" dirty="0">
                <a:solidFill>
                  <a:schemeClr val="tx2"/>
                </a:solidFill>
                <a:latin typeface="+mj-ea"/>
                <a:ea typeface="+mj-ea"/>
                <a:cs typeface="Proxima Nova Regular"/>
                <a:sym typeface="Proxima Nova Regular"/>
              </a:rPr>
              <a:t>19, 14-16 October</a:t>
            </a:r>
            <a:endParaRPr sz="1100"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1981200" y="152400"/>
            <a:ext cx="5562600" cy="533400"/>
          </a:xfrm>
          <a:prstGeom prst="rect">
            <a:avLst/>
          </a:prstGeom>
        </p:spPr>
        <p:txBody>
          <a:bodyPr/>
          <a:lstStyle>
            <a:lvl1pPr marL="0" indent="0">
              <a:buNone/>
              <a:defRPr sz="2800" b="1">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a:t>Title TBA</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rPr/>
              <a:t>‹#›</a:t>
            </a:fld>
            <a:endParaRP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457200" y="2676145"/>
            <a:ext cx="7315200" cy="1078604"/>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US" sz="4000" b="1" dirty="0" smtClean="0">
                <a:solidFill>
                  <a:srgbClr val="FFFFFF"/>
                </a:solidFill>
                <a:latin typeface="+mj-lt"/>
              </a:rPr>
              <a:t>GEO </a:t>
            </a:r>
            <a:r>
              <a:rPr lang="en-US" sz="4000" b="1" dirty="0" err="1" smtClean="0">
                <a:solidFill>
                  <a:srgbClr val="FFFFFF"/>
                </a:solidFill>
                <a:latin typeface="+mj-lt"/>
              </a:rPr>
              <a:t>Programme</a:t>
            </a:r>
            <a:r>
              <a:rPr lang="en-US" sz="4000" b="1" dirty="0" smtClean="0">
                <a:solidFill>
                  <a:srgbClr val="FFFFFF"/>
                </a:solidFill>
                <a:latin typeface="+mj-lt"/>
              </a:rPr>
              <a:t> Board Report</a:t>
            </a:r>
            <a:endParaRPr sz="3600" b="1" dirty="0">
              <a:solidFill>
                <a:srgbClr val="92D050"/>
              </a:solidFill>
              <a:latin typeface="+mj-lt"/>
            </a:endParaRPr>
          </a:p>
        </p:txBody>
      </p:sp>
      <p:sp>
        <p:nvSpPr>
          <p:cNvPr id="11" name="Shape 11"/>
          <p:cNvSpPr/>
          <p:nvPr/>
        </p:nvSpPr>
        <p:spPr>
          <a:xfrm>
            <a:off x="457200" y="3962400"/>
            <a:ext cx="5029200" cy="2667000"/>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p>
            <a:pPr lvl="0" defTabSz="914400">
              <a:lnSpc>
                <a:spcPct val="150000"/>
              </a:lnSpc>
              <a:defRPr>
                <a:solidFill>
                  <a:srgbClr val="000000"/>
                </a:solidFill>
              </a:defRPr>
            </a:pPr>
            <a:r>
              <a:rPr lang="en-US" dirty="0" smtClean="0">
                <a:solidFill>
                  <a:schemeClr val="bg1"/>
                </a:solidFill>
                <a:latin typeface="+mj-lt"/>
                <a:ea typeface="Arial Bold"/>
                <a:cs typeface="Arial Bold"/>
                <a:sym typeface="Arial Bold"/>
              </a:rPr>
              <a:t>Kerry Sawyer, 2018-2019 CEOS SIT Chair Team</a:t>
            </a:r>
          </a:p>
          <a:p>
            <a:pPr lvl="0" defTabSz="914400">
              <a:lnSpc>
                <a:spcPct val="150000"/>
              </a:lnSpc>
              <a:defRPr>
                <a:solidFill>
                  <a:srgbClr val="000000"/>
                </a:solidFill>
              </a:defRPr>
            </a:pPr>
            <a:r>
              <a:rPr lang="en-US" sz="1400" dirty="0" smtClean="0">
                <a:solidFill>
                  <a:schemeClr val="bg1"/>
                </a:solidFill>
                <a:latin typeface="+mj-lt"/>
                <a:ea typeface="Arial Bold"/>
                <a:cs typeface="Arial Bold"/>
                <a:sym typeface="Arial Bold"/>
              </a:rPr>
              <a:t>National Oceanic and Atmospheric Administration (NOAA)</a:t>
            </a:r>
            <a:endParaRPr sz="1400" dirty="0">
              <a:solidFill>
                <a:schemeClr val="bg1"/>
              </a:solidFill>
              <a:latin typeface="+mj-lt"/>
              <a:ea typeface="Arial Bold"/>
              <a:cs typeface="Arial Bold"/>
              <a:sym typeface="Arial Bold"/>
            </a:endParaRPr>
          </a:p>
          <a:p>
            <a:pPr lvl="0" defTabSz="914400">
              <a:lnSpc>
                <a:spcPct val="150000"/>
              </a:lnSpc>
              <a:defRPr>
                <a:solidFill>
                  <a:srgbClr val="000000"/>
                </a:solidFill>
              </a:defRPr>
            </a:pPr>
            <a:r>
              <a:rPr lang="en-AU" dirty="0">
                <a:solidFill>
                  <a:schemeClr val="bg1"/>
                </a:solidFill>
                <a:latin typeface="+mj-lt"/>
                <a:ea typeface="Arial Bold"/>
                <a:cs typeface="Arial Bold"/>
                <a:sym typeface="Arial Bold"/>
              </a:rPr>
              <a:t>CEOS Plenary 2019</a:t>
            </a:r>
          </a:p>
          <a:p>
            <a:pPr lvl="0" defTabSz="914400">
              <a:lnSpc>
                <a:spcPct val="150000"/>
              </a:lnSpc>
              <a:defRPr>
                <a:solidFill>
                  <a:srgbClr val="000000"/>
                </a:solidFill>
              </a:defRPr>
            </a:pPr>
            <a:r>
              <a:rPr dirty="0">
                <a:solidFill>
                  <a:schemeClr val="bg1"/>
                </a:solidFill>
                <a:latin typeface="+mj-lt"/>
                <a:ea typeface="Arial Bold"/>
                <a:cs typeface="Arial Bold"/>
                <a:sym typeface="Arial Bold"/>
              </a:rPr>
              <a:t>Agenda Item </a:t>
            </a:r>
            <a:r>
              <a:rPr dirty="0" smtClean="0">
                <a:solidFill>
                  <a:schemeClr val="bg1"/>
                </a:solidFill>
                <a:latin typeface="+mj-lt"/>
                <a:ea typeface="Arial Bold"/>
                <a:cs typeface="Arial Bold"/>
                <a:sym typeface="Arial Bold"/>
              </a:rPr>
              <a:t>#</a:t>
            </a:r>
            <a:r>
              <a:rPr lang="en-US" dirty="0" smtClean="0">
                <a:solidFill>
                  <a:schemeClr val="bg1"/>
                </a:solidFill>
                <a:latin typeface="+mj-lt"/>
                <a:ea typeface="Arial Bold"/>
                <a:cs typeface="Arial Bold"/>
                <a:sym typeface="Arial Bold"/>
              </a:rPr>
              <a:t>3.3</a:t>
            </a:r>
            <a:endParaRPr dirty="0">
              <a:solidFill>
                <a:schemeClr val="bg1"/>
              </a:solidFill>
              <a:latin typeface="+mj-lt"/>
              <a:ea typeface="Arial Bold"/>
              <a:cs typeface="Arial Bold"/>
              <a:sym typeface="Arial Bold"/>
            </a:endParaRPr>
          </a:p>
          <a:p>
            <a:pPr lvl="0" defTabSz="914400">
              <a:lnSpc>
                <a:spcPct val="150000"/>
              </a:lnSpc>
              <a:defRPr>
                <a:solidFill>
                  <a:srgbClr val="000000"/>
                </a:solidFill>
              </a:defRPr>
            </a:pPr>
            <a:r>
              <a:rPr lang="en-AU" dirty="0">
                <a:solidFill>
                  <a:schemeClr val="bg1"/>
                </a:solidFill>
              </a:rPr>
              <a:t>Ha Noi, Viet Nam</a:t>
            </a:r>
            <a:endParaRPr dirty="0">
              <a:solidFill>
                <a:schemeClr val="bg1"/>
              </a:solidFill>
              <a:latin typeface="+mj-lt"/>
              <a:ea typeface="Arial Bold"/>
              <a:cs typeface="Arial Bold"/>
              <a:sym typeface="Arial Bold"/>
            </a:endParaRPr>
          </a:p>
          <a:p>
            <a:pPr lvl="0" defTabSz="914400">
              <a:lnSpc>
                <a:spcPct val="150000"/>
              </a:lnSpc>
              <a:defRPr>
                <a:solidFill>
                  <a:srgbClr val="000000"/>
                </a:solidFill>
              </a:defRPr>
            </a:pPr>
            <a:r>
              <a:rPr lang="en-AU" dirty="0">
                <a:solidFill>
                  <a:schemeClr val="bg1"/>
                </a:solidFill>
                <a:latin typeface="+mj-lt"/>
                <a:ea typeface="Arial Bold"/>
                <a:cs typeface="Arial Bold"/>
                <a:sym typeface="Arial Bold"/>
              </a:rPr>
              <a:t>14 – 16 October 2019</a:t>
            </a:r>
            <a:endParaRPr dirty="0">
              <a:solidFill>
                <a:schemeClr val="bg1"/>
              </a:solidFill>
              <a:latin typeface="+mj-lt"/>
              <a:ea typeface="Arial Bold"/>
              <a:cs typeface="Arial Bold"/>
              <a:sym typeface="Arial Bold"/>
            </a:endParaRPr>
          </a:p>
        </p:txBody>
      </p:sp>
      <p:pic>
        <p:nvPicPr>
          <p:cNvPr id="12" name="ceos_logo.png"/>
          <p:cNvPicPr/>
          <p:nvPr/>
        </p:nvPicPr>
        <p:blipFill>
          <a:blip r:embed="rId2"/>
          <a:stretch>
            <a:fillRect/>
          </a:stretch>
        </p:blipFill>
        <p:spPr>
          <a:xfrm>
            <a:off x="622789" y="990600"/>
            <a:ext cx="2507906" cy="993132"/>
          </a:xfrm>
          <a:prstGeom prst="rect">
            <a:avLst/>
          </a:prstGeom>
          <a:ln w="12700">
            <a:miter lim="400000"/>
          </a:ln>
        </p:spPr>
      </p:pic>
      <p:sp>
        <p:nvSpPr>
          <p:cNvPr id="5" name="Shape 10"/>
          <p:cNvSpPr txBox="1">
            <a:spLocks/>
          </p:cNvSpPr>
          <p:nvPr/>
        </p:nvSpPr>
        <p:spPr>
          <a:xfrm>
            <a:off x="622789" y="1999617"/>
            <a:ext cx="2806211" cy="210183"/>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a:solidFill>
                  <a:schemeClr val="bg1">
                    <a:lumMod val="20000"/>
                    <a:lumOff val="80000"/>
                  </a:schemeClr>
                </a:solidFill>
                <a:latin typeface="+mj-lt"/>
              </a:rPr>
              <a:t>Committee on Earth Observation Satellites</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a:t>
            </a:fld>
            <a:endParaRPr lang="uk-UA" dirty="0"/>
          </a:p>
        </p:txBody>
      </p:sp>
      <p:graphicFrame>
        <p:nvGraphicFramePr>
          <p:cNvPr id="5" name="Content Placeholder 4"/>
          <p:cNvGraphicFramePr>
            <a:graphicFrameLocks noGrp="1"/>
          </p:cNvGraphicFramePr>
          <p:nvPr>
            <p:ph sz="quarter" idx="10"/>
            <p:extLst>
              <p:ext uri="{D42A27DB-BD31-4B8C-83A1-F6EECF244321}">
                <p14:modId xmlns:p14="http://schemas.microsoft.com/office/powerpoint/2010/main" val="3495715890"/>
              </p:ext>
            </p:extLst>
          </p:nvPr>
        </p:nvGraphicFramePr>
        <p:xfrm>
          <a:off x="1295400" y="1219200"/>
          <a:ext cx="6781800" cy="4860752"/>
        </p:xfrm>
        <a:graphic>
          <a:graphicData uri="http://schemas.openxmlformats.org/drawingml/2006/table">
            <a:tbl>
              <a:tblPr firstRow="1" bandRow="1">
                <a:tableStyleId>{69C7853C-536D-4A76-A0AE-DD22124D55A5}</a:tableStyleId>
              </a:tblPr>
              <a:tblGrid>
                <a:gridCol w="3390900">
                  <a:extLst>
                    <a:ext uri="{9D8B030D-6E8A-4147-A177-3AD203B41FA5}">
                      <a16:colId xmlns:a16="http://schemas.microsoft.com/office/drawing/2014/main" val="3121324043"/>
                    </a:ext>
                  </a:extLst>
                </a:gridCol>
                <a:gridCol w="3390900">
                  <a:extLst>
                    <a:ext uri="{9D8B030D-6E8A-4147-A177-3AD203B41FA5}">
                      <a16:colId xmlns:a16="http://schemas.microsoft.com/office/drawing/2014/main" val="3582151880"/>
                    </a:ext>
                  </a:extLst>
                </a:gridCol>
              </a:tblGrid>
              <a:tr h="284747">
                <a:tc>
                  <a:txBody>
                    <a:bodyPr/>
                    <a:lstStyle/>
                    <a:p>
                      <a:pPr algn="ctr"/>
                      <a:r>
                        <a:rPr lang="en-US" sz="1400" dirty="0" smtClean="0"/>
                        <a:t>Members</a:t>
                      </a:r>
                      <a:endParaRPr lang="en-US" sz="1400" dirty="0"/>
                    </a:p>
                  </a:txBody>
                  <a:tcPr/>
                </a:tc>
                <a:tc>
                  <a:txBody>
                    <a:bodyPr/>
                    <a:lstStyle/>
                    <a:p>
                      <a:pPr algn="ctr"/>
                      <a:r>
                        <a:rPr lang="en-US" sz="1400" dirty="0" smtClean="0"/>
                        <a:t>Participating</a:t>
                      </a:r>
                      <a:r>
                        <a:rPr lang="en-US" sz="1400" baseline="0" dirty="0" smtClean="0"/>
                        <a:t> Organizations (POs)</a:t>
                      </a:r>
                      <a:endParaRPr lang="en-US" sz="1400" dirty="0"/>
                    </a:p>
                  </a:txBody>
                  <a:tcPr/>
                </a:tc>
                <a:extLst>
                  <a:ext uri="{0D108BD9-81ED-4DB2-BD59-A6C34878D82A}">
                    <a16:rowId xmlns:a16="http://schemas.microsoft.com/office/drawing/2014/main" val="662836405"/>
                  </a:ext>
                </a:extLst>
              </a:tr>
              <a:tr h="284747">
                <a:tc>
                  <a:txBody>
                    <a:bodyPr/>
                    <a:lstStyle/>
                    <a:p>
                      <a:pPr algn="ctr"/>
                      <a:r>
                        <a:rPr lang="en-US" sz="1100" b="1" dirty="0" smtClean="0"/>
                        <a:t>Australia (Rep</a:t>
                      </a:r>
                      <a:r>
                        <a:rPr lang="en-US" sz="1100" b="1" baseline="0" dirty="0" smtClean="0"/>
                        <a:t> also CEOS+) – </a:t>
                      </a:r>
                      <a:r>
                        <a:rPr lang="en-US" sz="1100" b="1" baseline="0" dirty="0" err="1" smtClean="0"/>
                        <a:t>Jono</a:t>
                      </a:r>
                      <a:r>
                        <a:rPr lang="en-US" sz="1100" b="1" baseline="0" dirty="0" smtClean="0"/>
                        <a:t> </a:t>
                      </a:r>
                      <a:endParaRPr lang="en-US" sz="1100" b="1" dirty="0"/>
                    </a:p>
                  </a:txBody>
                  <a:tcPr/>
                </a:tc>
                <a:tc>
                  <a:txBody>
                    <a:bodyPr/>
                    <a:lstStyle/>
                    <a:p>
                      <a:pPr algn="ctr"/>
                      <a:r>
                        <a:rPr lang="en-US" sz="1100" b="1" dirty="0" smtClean="0">
                          <a:solidFill>
                            <a:srgbClr val="CC0066"/>
                          </a:solidFill>
                        </a:rPr>
                        <a:t>CEOS – Kerry and Steven</a:t>
                      </a:r>
                      <a:endParaRPr lang="en-US" sz="1100" b="1" dirty="0">
                        <a:solidFill>
                          <a:srgbClr val="CC0066"/>
                        </a:solidFill>
                      </a:endParaRPr>
                    </a:p>
                  </a:txBody>
                  <a:tcPr/>
                </a:tc>
                <a:extLst>
                  <a:ext uri="{0D108BD9-81ED-4DB2-BD59-A6C34878D82A}">
                    <a16:rowId xmlns:a16="http://schemas.microsoft.com/office/drawing/2014/main" val="3411932830"/>
                  </a:ext>
                </a:extLst>
              </a:tr>
              <a:tr h="284747">
                <a:tc>
                  <a:txBody>
                    <a:bodyPr/>
                    <a:lstStyle/>
                    <a:p>
                      <a:pPr algn="ctr"/>
                      <a:r>
                        <a:rPr lang="en-US" sz="1100" b="1" dirty="0" err="1" smtClean="0"/>
                        <a:t>Camobodia</a:t>
                      </a:r>
                      <a:endParaRPr lang="en-US" sz="1100" b="1" dirty="0"/>
                    </a:p>
                  </a:txBody>
                  <a:tcPr/>
                </a:tc>
                <a:tc>
                  <a:txBody>
                    <a:bodyPr/>
                    <a:lstStyle/>
                    <a:p>
                      <a:pPr algn="ctr"/>
                      <a:r>
                        <a:rPr lang="en-US" sz="1100" b="1" dirty="0" smtClean="0"/>
                        <a:t>COSPAR</a:t>
                      </a:r>
                      <a:endParaRPr lang="en-US" sz="1100" b="1" dirty="0"/>
                    </a:p>
                  </a:txBody>
                  <a:tcPr/>
                </a:tc>
                <a:extLst>
                  <a:ext uri="{0D108BD9-81ED-4DB2-BD59-A6C34878D82A}">
                    <a16:rowId xmlns:a16="http://schemas.microsoft.com/office/drawing/2014/main" val="3889505299"/>
                  </a:ext>
                </a:extLst>
              </a:tr>
              <a:tr h="284747">
                <a:tc>
                  <a:txBody>
                    <a:bodyPr/>
                    <a:lstStyle/>
                    <a:p>
                      <a:pPr algn="ctr"/>
                      <a:r>
                        <a:rPr lang="en-US" sz="1100" b="1" dirty="0" smtClean="0"/>
                        <a:t>Canada (Rep also CEOS+) – Marie-</a:t>
                      </a:r>
                      <a:r>
                        <a:rPr lang="en-US" sz="1100" b="1" dirty="0" err="1" smtClean="0"/>
                        <a:t>Josee</a:t>
                      </a:r>
                      <a:endParaRPr lang="en-US" sz="1100" b="1" dirty="0"/>
                    </a:p>
                  </a:txBody>
                  <a:tcPr/>
                </a:tc>
                <a:tc>
                  <a:txBody>
                    <a:bodyPr/>
                    <a:lstStyle/>
                    <a:p>
                      <a:pPr algn="ctr"/>
                      <a:r>
                        <a:rPr lang="en-US" sz="1100" b="1" dirty="0" smtClean="0">
                          <a:solidFill>
                            <a:schemeClr val="tx2">
                              <a:lumMod val="75000"/>
                            </a:schemeClr>
                          </a:solidFill>
                        </a:rPr>
                        <a:t>ESA (Rep also CEOS+) – Ivan </a:t>
                      </a:r>
                      <a:endParaRPr lang="en-US" sz="1100" b="1" dirty="0">
                        <a:solidFill>
                          <a:schemeClr val="tx2">
                            <a:lumMod val="75000"/>
                          </a:schemeClr>
                        </a:solidFill>
                      </a:endParaRPr>
                    </a:p>
                  </a:txBody>
                  <a:tcPr/>
                </a:tc>
                <a:extLst>
                  <a:ext uri="{0D108BD9-81ED-4DB2-BD59-A6C34878D82A}">
                    <a16:rowId xmlns:a16="http://schemas.microsoft.com/office/drawing/2014/main" val="397562541"/>
                  </a:ext>
                </a:extLst>
              </a:tr>
              <a:tr h="284747">
                <a:tc>
                  <a:txBody>
                    <a:bodyPr/>
                    <a:lstStyle/>
                    <a:p>
                      <a:pPr algn="ctr"/>
                      <a:r>
                        <a:rPr lang="en-US" sz="1100" b="1" dirty="0" smtClean="0"/>
                        <a:t>China</a:t>
                      </a:r>
                      <a:endParaRPr lang="en-US" sz="1100" b="1" dirty="0"/>
                    </a:p>
                  </a:txBody>
                  <a:tcPr/>
                </a:tc>
                <a:tc>
                  <a:txBody>
                    <a:bodyPr/>
                    <a:lstStyle/>
                    <a:p>
                      <a:pPr algn="ctr"/>
                      <a:r>
                        <a:rPr lang="en-US" sz="1100" b="1" dirty="0" smtClean="0"/>
                        <a:t>ESIP</a:t>
                      </a:r>
                      <a:endParaRPr lang="en-US" sz="1100" b="1" dirty="0"/>
                    </a:p>
                  </a:txBody>
                  <a:tcPr/>
                </a:tc>
                <a:extLst>
                  <a:ext uri="{0D108BD9-81ED-4DB2-BD59-A6C34878D82A}">
                    <a16:rowId xmlns:a16="http://schemas.microsoft.com/office/drawing/2014/main" val="541200206"/>
                  </a:ext>
                </a:extLst>
              </a:tr>
              <a:tr h="284747">
                <a:tc>
                  <a:txBody>
                    <a:bodyPr/>
                    <a:lstStyle/>
                    <a:p>
                      <a:pPr algn="ctr"/>
                      <a:r>
                        <a:rPr lang="en-US" sz="1100" b="1" dirty="0" smtClean="0"/>
                        <a:t>European Commission</a:t>
                      </a:r>
                      <a:endParaRPr lang="en-US" sz="1100" b="1" dirty="0"/>
                    </a:p>
                  </a:txBody>
                  <a:tcPr/>
                </a:tc>
                <a:tc>
                  <a:txBody>
                    <a:bodyPr/>
                    <a:lstStyle/>
                    <a:p>
                      <a:pPr algn="ctr"/>
                      <a:r>
                        <a:rPr lang="en-US" sz="1100" b="1" dirty="0" smtClean="0"/>
                        <a:t>GODAN</a:t>
                      </a:r>
                      <a:endParaRPr lang="en-US" sz="1100" b="1" dirty="0"/>
                    </a:p>
                  </a:txBody>
                  <a:tcPr/>
                </a:tc>
                <a:extLst>
                  <a:ext uri="{0D108BD9-81ED-4DB2-BD59-A6C34878D82A}">
                    <a16:rowId xmlns:a16="http://schemas.microsoft.com/office/drawing/2014/main" val="424305518"/>
                  </a:ext>
                </a:extLst>
              </a:tr>
              <a:tr h="284747">
                <a:tc>
                  <a:txBody>
                    <a:bodyPr/>
                    <a:lstStyle/>
                    <a:p>
                      <a:pPr algn="ctr"/>
                      <a:r>
                        <a:rPr lang="en-US" sz="1100" b="1" dirty="0" smtClean="0"/>
                        <a:t>Finland</a:t>
                      </a:r>
                      <a:endParaRPr lang="en-US" sz="1100" b="1" dirty="0"/>
                    </a:p>
                  </a:txBody>
                  <a:tcPr/>
                </a:tc>
                <a:tc>
                  <a:txBody>
                    <a:bodyPr/>
                    <a:lstStyle/>
                    <a:p>
                      <a:pPr algn="ctr"/>
                      <a:r>
                        <a:rPr lang="en-US" sz="1100" b="1" dirty="0" smtClean="0"/>
                        <a:t>GRSS</a:t>
                      </a:r>
                      <a:endParaRPr lang="en-US" sz="1100" b="1" dirty="0"/>
                    </a:p>
                  </a:txBody>
                  <a:tcPr/>
                </a:tc>
                <a:extLst>
                  <a:ext uri="{0D108BD9-81ED-4DB2-BD59-A6C34878D82A}">
                    <a16:rowId xmlns:a16="http://schemas.microsoft.com/office/drawing/2014/main" val="2754741838"/>
                  </a:ext>
                </a:extLst>
              </a:tr>
              <a:tr h="284747">
                <a:tc>
                  <a:txBody>
                    <a:bodyPr/>
                    <a:lstStyle/>
                    <a:p>
                      <a:pPr algn="ctr"/>
                      <a:r>
                        <a:rPr lang="en-US" sz="1100" b="1" dirty="0" smtClean="0"/>
                        <a:t>France</a:t>
                      </a:r>
                      <a:endParaRPr lang="en-US" sz="1100" b="1" dirty="0"/>
                    </a:p>
                  </a:txBody>
                  <a:tcPr/>
                </a:tc>
                <a:tc>
                  <a:txBody>
                    <a:bodyPr/>
                    <a:lstStyle/>
                    <a:p>
                      <a:pPr algn="ctr"/>
                      <a:r>
                        <a:rPr lang="en-US" sz="1100" b="1" dirty="0" smtClean="0"/>
                        <a:t>IAG (Rep also CEOS+) – Richard </a:t>
                      </a:r>
                      <a:endParaRPr lang="en-US" sz="1100" b="1" dirty="0"/>
                    </a:p>
                  </a:txBody>
                  <a:tcPr/>
                </a:tc>
                <a:extLst>
                  <a:ext uri="{0D108BD9-81ED-4DB2-BD59-A6C34878D82A}">
                    <a16:rowId xmlns:a16="http://schemas.microsoft.com/office/drawing/2014/main" val="4289315453"/>
                  </a:ext>
                </a:extLst>
              </a:tr>
              <a:tr h="284747">
                <a:tc>
                  <a:txBody>
                    <a:bodyPr/>
                    <a:lstStyle/>
                    <a:p>
                      <a:pPr algn="ctr"/>
                      <a:r>
                        <a:rPr lang="en-US" sz="1100" b="1" dirty="0" smtClean="0"/>
                        <a:t>Germany</a:t>
                      </a:r>
                      <a:endParaRPr lang="en-US" sz="1100" b="1" dirty="0"/>
                    </a:p>
                  </a:txBody>
                  <a:tcPr/>
                </a:tc>
                <a:tc>
                  <a:txBody>
                    <a:bodyPr/>
                    <a:lstStyle/>
                    <a:p>
                      <a:pPr algn="ctr"/>
                      <a:r>
                        <a:rPr lang="en-US" sz="1100" b="1" dirty="0" smtClean="0"/>
                        <a:t>IEEE</a:t>
                      </a:r>
                      <a:endParaRPr lang="en-US" sz="1100" b="1" dirty="0"/>
                    </a:p>
                  </a:txBody>
                  <a:tcPr/>
                </a:tc>
                <a:extLst>
                  <a:ext uri="{0D108BD9-81ED-4DB2-BD59-A6C34878D82A}">
                    <a16:rowId xmlns:a16="http://schemas.microsoft.com/office/drawing/2014/main" val="3213105582"/>
                  </a:ext>
                </a:extLst>
              </a:tr>
              <a:tr h="284747">
                <a:tc>
                  <a:txBody>
                    <a:bodyPr/>
                    <a:lstStyle/>
                    <a:p>
                      <a:pPr algn="ctr"/>
                      <a:r>
                        <a:rPr lang="en-US" sz="1100" b="1" dirty="0" smtClean="0"/>
                        <a:t>Ghana</a:t>
                      </a:r>
                      <a:endParaRPr lang="en-US" sz="1100" b="1" dirty="0"/>
                    </a:p>
                  </a:txBody>
                  <a:tcPr/>
                </a:tc>
                <a:tc>
                  <a:txBody>
                    <a:bodyPr/>
                    <a:lstStyle/>
                    <a:p>
                      <a:pPr algn="ctr"/>
                      <a:r>
                        <a:rPr lang="en-US" sz="1100" b="1" dirty="0" smtClean="0"/>
                        <a:t>IUGG</a:t>
                      </a:r>
                      <a:endParaRPr lang="en-US" sz="1100" b="1" dirty="0"/>
                    </a:p>
                  </a:txBody>
                  <a:tcPr/>
                </a:tc>
                <a:extLst>
                  <a:ext uri="{0D108BD9-81ED-4DB2-BD59-A6C34878D82A}">
                    <a16:rowId xmlns:a16="http://schemas.microsoft.com/office/drawing/2014/main" val="1053694246"/>
                  </a:ext>
                </a:extLst>
              </a:tr>
              <a:tr h="284747">
                <a:tc>
                  <a:txBody>
                    <a:bodyPr/>
                    <a:lstStyle/>
                    <a:p>
                      <a:pPr algn="ctr"/>
                      <a:r>
                        <a:rPr lang="en-US" sz="1100" b="1" dirty="0" smtClean="0"/>
                        <a:t>Greece</a:t>
                      </a:r>
                      <a:endParaRPr lang="en-US" sz="1100" b="1" dirty="0"/>
                    </a:p>
                  </a:txBody>
                  <a:tcPr/>
                </a:tc>
                <a:tc>
                  <a:txBody>
                    <a:bodyPr/>
                    <a:lstStyle/>
                    <a:p>
                      <a:pPr algn="ctr"/>
                      <a:r>
                        <a:rPr lang="en-US" sz="1100" b="1" dirty="0" smtClean="0"/>
                        <a:t>MRI</a:t>
                      </a:r>
                      <a:endParaRPr lang="en-US" sz="1100" b="1" dirty="0"/>
                    </a:p>
                  </a:txBody>
                  <a:tcPr/>
                </a:tc>
                <a:extLst>
                  <a:ext uri="{0D108BD9-81ED-4DB2-BD59-A6C34878D82A}">
                    <a16:rowId xmlns:a16="http://schemas.microsoft.com/office/drawing/2014/main" val="2631349774"/>
                  </a:ext>
                </a:extLst>
              </a:tr>
              <a:tr h="284747">
                <a:tc>
                  <a:txBody>
                    <a:bodyPr/>
                    <a:lstStyle/>
                    <a:p>
                      <a:pPr algn="ctr"/>
                      <a:r>
                        <a:rPr lang="en-US" sz="1100" b="1" dirty="0" smtClean="0"/>
                        <a:t>Italy</a:t>
                      </a:r>
                      <a:endParaRPr lang="en-US" sz="1100" b="1" dirty="0"/>
                    </a:p>
                  </a:txBody>
                  <a:tcPr/>
                </a:tc>
                <a:tc>
                  <a:txBody>
                    <a:bodyPr/>
                    <a:lstStyle/>
                    <a:p>
                      <a:pPr algn="ctr"/>
                      <a:r>
                        <a:rPr lang="en-US" sz="1100" b="1" dirty="0" smtClean="0"/>
                        <a:t>OGC</a:t>
                      </a:r>
                      <a:endParaRPr lang="en-US" sz="1100" b="1" dirty="0"/>
                    </a:p>
                  </a:txBody>
                  <a:tcPr/>
                </a:tc>
                <a:extLst>
                  <a:ext uri="{0D108BD9-81ED-4DB2-BD59-A6C34878D82A}">
                    <a16:rowId xmlns:a16="http://schemas.microsoft.com/office/drawing/2014/main" val="36328091"/>
                  </a:ext>
                </a:extLst>
              </a:tr>
              <a:tr h="284747">
                <a:tc>
                  <a:txBody>
                    <a:bodyPr/>
                    <a:lstStyle/>
                    <a:p>
                      <a:pPr algn="ctr"/>
                      <a:r>
                        <a:rPr lang="en-US" sz="1100" b="1" dirty="0" smtClean="0">
                          <a:solidFill>
                            <a:schemeClr val="tx2">
                              <a:lumMod val="75000"/>
                            </a:schemeClr>
                          </a:solidFill>
                        </a:rPr>
                        <a:t>Japan (Rep also</a:t>
                      </a:r>
                      <a:r>
                        <a:rPr lang="en-US" sz="1100" b="1" baseline="0" dirty="0" smtClean="0">
                          <a:solidFill>
                            <a:schemeClr val="tx2">
                              <a:lumMod val="75000"/>
                            </a:schemeClr>
                          </a:solidFill>
                        </a:rPr>
                        <a:t> CEOS+) and Co-Chair – Osamu </a:t>
                      </a:r>
                      <a:endParaRPr lang="en-US" sz="1100" b="1" dirty="0">
                        <a:solidFill>
                          <a:schemeClr val="tx2">
                            <a:lumMod val="75000"/>
                          </a:schemeClr>
                        </a:solidFill>
                      </a:endParaRPr>
                    </a:p>
                  </a:txBody>
                  <a:tcPr/>
                </a:tc>
                <a:tc>
                  <a:txBody>
                    <a:bodyPr/>
                    <a:lstStyle/>
                    <a:p>
                      <a:pPr algn="ctr"/>
                      <a:r>
                        <a:rPr lang="en-US" sz="1100" b="1" dirty="0" smtClean="0"/>
                        <a:t>POGO</a:t>
                      </a:r>
                      <a:endParaRPr lang="en-US" sz="1100" b="1" dirty="0"/>
                    </a:p>
                  </a:txBody>
                  <a:tcPr/>
                </a:tc>
                <a:extLst>
                  <a:ext uri="{0D108BD9-81ED-4DB2-BD59-A6C34878D82A}">
                    <a16:rowId xmlns:a16="http://schemas.microsoft.com/office/drawing/2014/main" val="4000442630"/>
                  </a:ext>
                </a:extLst>
              </a:tr>
              <a:tr h="284747">
                <a:tc>
                  <a:txBody>
                    <a:bodyPr/>
                    <a:lstStyle/>
                    <a:p>
                      <a:pPr algn="ctr"/>
                      <a:r>
                        <a:rPr lang="en-US" sz="1100" b="1" dirty="0" smtClean="0"/>
                        <a:t>Norway</a:t>
                      </a:r>
                      <a:endParaRPr lang="en-US" sz="1100" b="1" dirty="0"/>
                    </a:p>
                  </a:txBody>
                  <a:tcPr/>
                </a:tc>
                <a:tc>
                  <a:txBody>
                    <a:bodyPr/>
                    <a:lstStyle/>
                    <a:p>
                      <a:pPr algn="ctr"/>
                      <a:r>
                        <a:rPr lang="en-US" sz="1100" b="1" dirty="0" smtClean="0"/>
                        <a:t>SWF</a:t>
                      </a:r>
                      <a:endParaRPr lang="en-US" sz="1100" b="1" dirty="0"/>
                    </a:p>
                  </a:txBody>
                  <a:tcPr/>
                </a:tc>
                <a:extLst>
                  <a:ext uri="{0D108BD9-81ED-4DB2-BD59-A6C34878D82A}">
                    <a16:rowId xmlns:a16="http://schemas.microsoft.com/office/drawing/2014/main" val="608213299"/>
                  </a:ext>
                </a:extLst>
              </a:tr>
              <a:tr h="284747">
                <a:tc>
                  <a:txBody>
                    <a:bodyPr/>
                    <a:lstStyle/>
                    <a:p>
                      <a:pPr algn="ctr"/>
                      <a:r>
                        <a:rPr lang="en-US" sz="1100" b="1" dirty="0" smtClean="0"/>
                        <a:t>South Africa (Rep also CEOS+) – </a:t>
                      </a:r>
                      <a:r>
                        <a:rPr lang="en-US" sz="1100" b="1" dirty="0" err="1" smtClean="0"/>
                        <a:t>Andiswa</a:t>
                      </a:r>
                      <a:r>
                        <a:rPr lang="en-US" sz="1100" b="1" dirty="0" smtClean="0"/>
                        <a:t> </a:t>
                      </a:r>
                      <a:endParaRPr lang="en-US" sz="1100" b="1" dirty="0"/>
                    </a:p>
                  </a:txBody>
                  <a:tcPr/>
                </a:tc>
                <a:tc>
                  <a:txBody>
                    <a:bodyPr/>
                    <a:lstStyle/>
                    <a:p>
                      <a:pPr algn="ctr"/>
                      <a:r>
                        <a:rPr lang="en-US" sz="1100" b="1" dirty="0" smtClean="0"/>
                        <a:t>UN</a:t>
                      </a:r>
                      <a:r>
                        <a:rPr lang="en-US" sz="1100" b="1" baseline="0" dirty="0" smtClean="0"/>
                        <a:t> Environment</a:t>
                      </a:r>
                      <a:endParaRPr lang="en-US" sz="1100" b="1" dirty="0"/>
                    </a:p>
                  </a:txBody>
                  <a:tcPr/>
                </a:tc>
                <a:extLst>
                  <a:ext uri="{0D108BD9-81ED-4DB2-BD59-A6C34878D82A}">
                    <a16:rowId xmlns:a16="http://schemas.microsoft.com/office/drawing/2014/main" val="647492481"/>
                  </a:ext>
                </a:extLst>
              </a:tr>
              <a:tr h="284747">
                <a:tc>
                  <a:txBody>
                    <a:bodyPr/>
                    <a:lstStyle/>
                    <a:p>
                      <a:pPr algn="ctr"/>
                      <a:r>
                        <a:rPr lang="en-US" sz="1100" b="1" dirty="0" smtClean="0"/>
                        <a:t>United</a:t>
                      </a:r>
                      <a:r>
                        <a:rPr lang="en-US" sz="1100" b="1" baseline="0" dirty="0" smtClean="0"/>
                        <a:t> Kingdom</a:t>
                      </a:r>
                      <a:endParaRPr lang="en-US" sz="1100" b="1" dirty="0"/>
                    </a:p>
                  </a:txBody>
                  <a:tcPr/>
                </a:tc>
                <a:tc>
                  <a:txBody>
                    <a:bodyPr/>
                    <a:lstStyle/>
                    <a:p>
                      <a:pPr algn="ctr"/>
                      <a:r>
                        <a:rPr lang="en-US" sz="1100" b="1" dirty="0" smtClean="0"/>
                        <a:t>WMO</a:t>
                      </a:r>
                      <a:endParaRPr lang="en-US" sz="1100" b="1" dirty="0"/>
                    </a:p>
                  </a:txBody>
                  <a:tcPr/>
                </a:tc>
                <a:extLst>
                  <a:ext uri="{0D108BD9-81ED-4DB2-BD59-A6C34878D82A}">
                    <a16:rowId xmlns:a16="http://schemas.microsoft.com/office/drawing/2014/main" val="372672931"/>
                  </a:ext>
                </a:extLst>
              </a:tr>
              <a:tr h="284747">
                <a:tc>
                  <a:txBody>
                    <a:bodyPr/>
                    <a:lstStyle/>
                    <a:p>
                      <a:pPr algn="ctr"/>
                      <a:r>
                        <a:rPr lang="en-US" sz="1100" b="1" dirty="0" smtClean="0">
                          <a:solidFill>
                            <a:schemeClr val="tx2">
                              <a:lumMod val="75000"/>
                            </a:schemeClr>
                          </a:solidFill>
                        </a:rPr>
                        <a:t>United States and Co-Chair</a:t>
                      </a:r>
                      <a:endParaRPr lang="en-US" sz="1100" b="1" dirty="0">
                        <a:solidFill>
                          <a:schemeClr val="tx2">
                            <a:lumMod val="75000"/>
                          </a:schemeClr>
                        </a:solidFill>
                      </a:endParaRPr>
                    </a:p>
                  </a:txBody>
                  <a:tcPr/>
                </a:tc>
                <a:tc>
                  <a:txBody>
                    <a:bodyPr/>
                    <a:lstStyle/>
                    <a:p>
                      <a:pPr algn="ctr"/>
                      <a:endParaRPr lang="en-US" sz="1100" b="1" dirty="0"/>
                    </a:p>
                  </a:txBody>
                  <a:tcPr/>
                </a:tc>
                <a:extLst>
                  <a:ext uri="{0D108BD9-81ED-4DB2-BD59-A6C34878D82A}">
                    <a16:rowId xmlns:a16="http://schemas.microsoft.com/office/drawing/2014/main" val="2930961125"/>
                  </a:ext>
                </a:extLst>
              </a:tr>
            </a:tbl>
          </a:graphicData>
        </a:graphic>
      </p:graphicFrame>
      <p:sp>
        <p:nvSpPr>
          <p:cNvPr id="4" name="Content Placeholder 3"/>
          <p:cNvSpPr>
            <a:spLocks noGrp="1"/>
          </p:cNvSpPr>
          <p:nvPr>
            <p:ph sz="quarter" idx="11"/>
          </p:nvPr>
        </p:nvSpPr>
        <p:spPr/>
        <p:txBody>
          <a:bodyPr/>
          <a:lstStyle/>
          <a:p>
            <a:r>
              <a:rPr lang="en-US" dirty="0" smtClean="0"/>
              <a:t>GEO </a:t>
            </a:r>
            <a:r>
              <a:rPr lang="en-US" dirty="0" err="1" smtClean="0"/>
              <a:t>Programme</a:t>
            </a:r>
            <a:r>
              <a:rPr lang="en-US" dirty="0" smtClean="0"/>
              <a:t> Board Representation for 2019</a:t>
            </a:r>
            <a:endParaRPr lang="en-US" dirty="0"/>
          </a:p>
        </p:txBody>
      </p:sp>
    </p:spTree>
    <p:extLst>
      <p:ext uri="{BB962C8B-B14F-4D97-AF65-F5344CB8AC3E}">
        <p14:creationId xmlns:p14="http://schemas.microsoft.com/office/powerpoint/2010/main" val="1888432768"/>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3</a:t>
            </a:fld>
            <a:endParaRPr lang="uk-UA" dirty="0"/>
          </a:p>
        </p:txBody>
      </p:sp>
      <p:sp>
        <p:nvSpPr>
          <p:cNvPr id="3" name="Content Placeholder 2"/>
          <p:cNvSpPr>
            <a:spLocks noGrp="1"/>
          </p:cNvSpPr>
          <p:nvPr>
            <p:ph sz="quarter" idx="10"/>
          </p:nvPr>
        </p:nvSpPr>
        <p:spPr/>
        <p:txBody>
          <a:bodyPr/>
          <a:lstStyle/>
          <a:p>
            <a:pPr marL="0" indent="0">
              <a:spcBef>
                <a:spcPts val="0"/>
              </a:spcBef>
              <a:buNone/>
            </a:pPr>
            <a:r>
              <a:rPr lang="en-US" sz="2400" dirty="0"/>
              <a:t>PB Meetings in </a:t>
            </a:r>
            <a:r>
              <a:rPr lang="en-US" sz="2400" dirty="0" smtClean="0"/>
              <a:t>February, March, June</a:t>
            </a:r>
            <a:r>
              <a:rPr lang="en-US" sz="2400" dirty="0"/>
              <a:t>, September </a:t>
            </a:r>
            <a:r>
              <a:rPr lang="en-US" sz="2400" dirty="0" smtClean="0"/>
              <a:t>2019</a:t>
            </a:r>
          </a:p>
          <a:p>
            <a:pPr>
              <a:spcBef>
                <a:spcPts val="0"/>
              </a:spcBef>
            </a:pPr>
            <a:r>
              <a:rPr lang="en-US" sz="2400" dirty="0" smtClean="0"/>
              <a:t>Major Work for the PB for 2019 was preparation of the 2020-2020 GEO Work </a:t>
            </a:r>
            <a:r>
              <a:rPr lang="en-US" sz="2400" dirty="0" err="1" smtClean="0"/>
              <a:t>Programme</a:t>
            </a:r>
            <a:r>
              <a:rPr lang="en-US" sz="2400" dirty="0" smtClean="0"/>
              <a:t>, which was approved by the PB for presentation to GEO-XVI Plenary for endorsement</a:t>
            </a:r>
          </a:p>
          <a:p>
            <a:pPr lvl="1">
              <a:spcBef>
                <a:spcPts val="0"/>
              </a:spcBef>
            </a:pPr>
            <a:r>
              <a:rPr lang="en-US" sz="2000" dirty="0"/>
              <a:t>Third Version of the GEO Work </a:t>
            </a:r>
            <a:r>
              <a:rPr lang="en-US" sz="2000" dirty="0" err="1"/>
              <a:t>Programme</a:t>
            </a:r>
            <a:r>
              <a:rPr lang="en-US" sz="2000" dirty="0"/>
              <a:t> 2020-2022 Summary Document made available to GEO Principals </a:t>
            </a:r>
            <a:r>
              <a:rPr lang="en-US" sz="2000" dirty="0" smtClean="0"/>
              <a:t>on </a:t>
            </a:r>
            <a:r>
              <a:rPr lang="en-US" sz="2000" dirty="0"/>
              <a:t>27 Sep</a:t>
            </a:r>
          </a:p>
          <a:p>
            <a:pPr lvl="1">
              <a:spcBef>
                <a:spcPts val="0"/>
              </a:spcBef>
            </a:pPr>
            <a:r>
              <a:rPr lang="en-US" sz="2000" dirty="0" smtClean="0"/>
              <a:t>PB was responsible for reviewing the GEO Flagship and Initiative Implementation Plans (IPs) and providing feedback and engaging with Leads to improve language and content of the IPs for inclusion in the new GWP; through nine Review Teams</a:t>
            </a:r>
          </a:p>
          <a:p>
            <a:pPr lvl="1">
              <a:spcBef>
                <a:spcPts val="0"/>
              </a:spcBef>
            </a:pPr>
            <a:r>
              <a:rPr lang="en-US" sz="2000" dirty="0" smtClean="0"/>
              <a:t>Developed naming guidelines for GEO WP Activities</a:t>
            </a:r>
            <a:endParaRPr lang="en-US" sz="1800" dirty="0" smtClean="0"/>
          </a:p>
          <a:p>
            <a:pPr>
              <a:spcBef>
                <a:spcPts val="0"/>
              </a:spcBef>
            </a:pPr>
            <a:r>
              <a:rPr lang="en-US" sz="2400" dirty="0" smtClean="0"/>
              <a:t>PB Paris Agreement Subgroup</a:t>
            </a:r>
          </a:p>
          <a:p>
            <a:pPr lvl="1">
              <a:spcBef>
                <a:spcPts val="0"/>
              </a:spcBef>
            </a:pPr>
            <a:r>
              <a:rPr lang="en-US" sz="2000" dirty="0" smtClean="0"/>
              <a:t>Instrumental in creating the Climate Working Group under the GEO Foundational Task on Engagement Priorities</a:t>
            </a:r>
          </a:p>
        </p:txBody>
      </p:sp>
      <p:sp>
        <p:nvSpPr>
          <p:cNvPr id="4" name="Content Placeholder 3"/>
          <p:cNvSpPr>
            <a:spLocks noGrp="1"/>
          </p:cNvSpPr>
          <p:nvPr>
            <p:ph sz="quarter" idx="11"/>
          </p:nvPr>
        </p:nvSpPr>
        <p:spPr>
          <a:xfrm>
            <a:off x="1981200" y="152400"/>
            <a:ext cx="5562600" cy="914400"/>
          </a:xfrm>
        </p:spPr>
        <p:txBody>
          <a:bodyPr/>
          <a:lstStyle/>
          <a:p>
            <a:r>
              <a:rPr lang="en-US" dirty="0" smtClean="0"/>
              <a:t>GEO </a:t>
            </a:r>
            <a:r>
              <a:rPr lang="en-US" dirty="0" err="1" smtClean="0"/>
              <a:t>Programme</a:t>
            </a:r>
            <a:r>
              <a:rPr lang="en-US" dirty="0" smtClean="0"/>
              <a:t> Board Key Activities and Outcomes</a:t>
            </a:r>
            <a:endParaRPr lang="en-US" dirty="0"/>
          </a:p>
        </p:txBody>
      </p:sp>
    </p:spTree>
    <p:extLst>
      <p:ext uri="{BB962C8B-B14F-4D97-AF65-F5344CB8AC3E}">
        <p14:creationId xmlns:p14="http://schemas.microsoft.com/office/powerpoint/2010/main" val="1237707336"/>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4</a:t>
            </a:fld>
            <a:endParaRPr lang="uk-UA" dirty="0"/>
          </a:p>
        </p:txBody>
      </p:sp>
      <p:sp>
        <p:nvSpPr>
          <p:cNvPr id="3" name="Content Placeholder 2"/>
          <p:cNvSpPr>
            <a:spLocks noGrp="1"/>
          </p:cNvSpPr>
          <p:nvPr>
            <p:ph sz="quarter" idx="10"/>
          </p:nvPr>
        </p:nvSpPr>
        <p:spPr/>
        <p:txBody>
          <a:bodyPr/>
          <a:lstStyle/>
          <a:p>
            <a:r>
              <a:rPr lang="en-US" sz="2400" dirty="0"/>
              <a:t>2019 GEO Work Plan Symposium</a:t>
            </a:r>
          </a:p>
          <a:p>
            <a:pPr lvl="1"/>
            <a:r>
              <a:rPr lang="en-US" sz="2000" dirty="0" smtClean="0"/>
              <a:t>“Inward looking” Symposium</a:t>
            </a:r>
          </a:p>
          <a:p>
            <a:pPr lvl="1"/>
            <a:r>
              <a:rPr lang="en-US" sz="2000" dirty="0" smtClean="0"/>
              <a:t>CEOS Chaired session on cross-cutting activities</a:t>
            </a:r>
          </a:p>
          <a:p>
            <a:r>
              <a:rPr lang="en-US" sz="2400" dirty="0" smtClean="0"/>
              <a:t>PB created an awards program to recognize key contributors to GEO Community</a:t>
            </a:r>
          </a:p>
          <a:p>
            <a:r>
              <a:rPr lang="en-US" sz="2400" dirty="0" smtClean="0"/>
              <a:t>PB </a:t>
            </a:r>
            <a:r>
              <a:rPr lang="en-US" sz="2400" dirty="0"/>
              <a:t>had three members that reviewed the GEO Amazon EO Cloud Credits Program</a:t>
            </a:r>
          </a:p>
          <a:p>
            <a:r>
              <a:rPr lang="en-US" sz="2400" dirty="0" smtClean="0"/>
              <a:t>Special PB session on UN-Habitat; PB agreed to set up a small PB task force to discuss issues</a:t>
            </a:r>
          </a:p>
        </p:txBody>
      </p:sp>
      <p:sp>
        <p:nvSpPr>
          <p:cNvPr id="5" name="Content Placeholder 3"/>
          <p:cNvSpPr>
            <a:spLocks noGrp="1"/>
          </p:cNvSpPr>
          <p:nvPr>
            <p:ph sz="quarter" idx="11"/>
          </p:nvPr>
        </p:nvSpPr>
        <p:spPr>
          <a:xfrm>
            <a:off x="1981200" y="152400"/>
            <a:ext cx="5562600" cy="914400"/>
          </a:xfrm>
        </p:spPr>
        <p:txBody>
          <a:bodyPr/>
          <a:lstStyle/>
          <a:p>
            <a:r>
              <a:rPr lang="en-US" dirty="0" smtClean="0"/>
              <a:t>GEO </a:t>
            </a:r>
            <a:r>
              <a:rPr lang="en-US" dirty="0" err="1" smtClean="0"/>
              <a:t>Programme</a:t>
            </a:r>
            <a:r>
              <a:rPr lang="en-US" dirty="0" smtClean="0"/>
              <a:t> Board Key Activities and Outcomes</a:t>
            </a:r>
            <a:endParaRPr lang="en-US" dirty="0"/>
          </a:p>
        </p:txBody>
      </p:sp>
    </p:spTree>
    <p:extLst>
      <p:ext uri="{BB962C8B-B14F-4D97-AF65-F5344CB8AC3E}">
        <p14:creationId xmlns:p14="http://schemas.microsoft.com/office/powerpoint/2010/main" val="2540760677"/>
      </p:ext>
    </p:extLst>
  </p:cSld>
  <p:clrMapOvr>
    <a:masterClrMapping/>
  </p:clrMapOvr>
  <p:transition spd="med"/>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9276</TotalTime>
  <Words>342</Words>
  <Application>Microsoft Office PowerPoint</Application>
  <PresentationFormat>On-screen Show (4:3)</PresentationFormat>
  <Paragraphs>60</Paragraphs>
  <Slides>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vt:i4>
      </vt:variant>
    </vt:vector>
  </HeadingPairs>
  <TitlesOfParts>
    <vt:vector size="14" baseType="lpstr">
      <vt:lpstr>Arial</vt:lpstr>
      <vt:lpstr>Arial Bold</vt:lpstr>
      <vt:lpstr>Avenir Roman</vt:lpstr>
      <vt:lpstr>Calibri</vt:lpstr>
      <vt:lpstr>Courier New</vt:lpstr>
      <vt:lpstr>Droid Serif</vt:lpstr>
      <vt:lpstr>Helvetica</vt:lpstr>
      <vt:lpstr>Proxima Nova Regular</vt:lpstr>
      <vt:lpstr>Wingdings</vt:lpstr>
      <vt:lpstr>Default</vt:lpstr>
      <vt:lpstr>GEO Programme Board Report</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Kerry Sawyer</cp:lastModifiedBy>
  <cp:revision>147</cp:revision>
  <dcterms:modified xsi:type="dcterms:W3CDTF">2019-10-14T16:47:43Z</dcterms:modified>
</cp:coreProperties>
</file>