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34" r:id="rId3"/>
    <p:sldId id="2934" r:id="rId4"/>
    <p:sldId id="3038" r:id="rId5"/>
    <p:sldId id="3026" r:id="rId6"/>
    <p:sldId id="386" r:id="rId7"/>
    <p:sldId id="3027" r:id="rId8"/>
    <p:sldId id="3042" r:id="rId9"/>
    <p:sldId id="3043" r:id="rId10"/>
    <p:sldId id="2913" r:id="rId11"/>
    <p:sldId id="3046" r:id="rId12"/>
    <p:sldId id="3047" r:id="rId13"/>
    <p:sldId id="294" r:id="rId14"/>
    <p:sldId id="3049" r:id="rId15"/>
    <p:sldId id="2904" r:id="rId16"/>
    <p:sldId id="3051" r:id="rId17"/>
    <p:sldId id="3050" r:id="rId18"/>
    <p:sldId id="3052" r:id="rId19"/>
    <p:sldId id="3055" r:id="rId20"/>
    <p:sldId id="3053" r:id="rId21"/>
    <p:sldId id="3054" r:id="rId22"/>
    <p:sldId id="2986" r:id="rId23"/>
    <p:sldId id="3056" r:id="rId24"/>
    <p:sldId id="267" r:id="rId25"/>
    <p:sldId id="2940" r:id="rId26"/>
    <p:sldId id="3002" r:id="rId27"/>
    <p:sldId id="2995" r:id="rId28"/>
    <p:sldId id="2942" r:id="rId29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nsolas" panose="020B0609020204030204" pitchFamily="49" charset="0"/>
      <p:regular r:id="rId36"/>
      <p:bold r:id="rId37"/>
      <p:italic r:id="rId38"/>
      <p:boldItalic r:id="rId39"/>
    </p:embeddedFont>
    <p:embeddedFont>
      <p:font typeface="Proxima Nova" panose="02000506030000020004" pitchFamily="2" charset="77"/>
      <p:regular r:id="rId40"/>
      <p:bold r:id="rId40"/>
      <p:italic r:id="rId40"/>
      <p:boldItalic r:id="rId40"/>
    </p:embeddedFont>
    <p:embeddedFont>
      <p:font typeface="Proxima Nova Semibold" panose="02000506030000020004" pitchFamily="2" charset="77"/>
      <p:regular r:id="rId40"/>
      <p:bold r:id="rId40"/>
      <p:italic r:id="rId40"/>
      <p:boldItalic r:id="rId40"/>
    </p:embeddedFont>
    <p:embeddedFont>
      <p:font typeface="Source Code Pro" panose="020B0509030403020204" pitchFamily="49" charset="77"/>
      <p:regular r:id="rId41"/>
      <p:bold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ZA"/>
    </a:defPPr>
    <a:lvl1pPr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pos="5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C"/>
    <a:srgbClr val="004375"/>
    <a:srgbClr val="E8E8F1"/>
    <a:srgbClr val="DEEBF7"/>
    <a:srgbClr val="7F0001"/>
    <a:srgbClr val="000000"/>
    <a:srgbClr val="C8D8FC"/>
    <a:srgbClr val="0F4CD2"/>
    <a:srgbClr val="0261A8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44"/>
    <p:restoredTop sz="86401"/>
  </p:normalViewPr>
  <p:slideViewPr>
    <p:cSldViewPr snapToGrid="0">
      <p:cViewPr varScale="1">
        <p:scale>
          <a:sx n="131" d="100"/>
          <a:sy n="131" d="100"/>
        </p:scale>
        <p:origin x="2224" y="184"/>
      </p:cViewPr>
      <p:guideLst>
        <p:guide orient="horz" pos="2160"/>
        <p:guide pos="249"/>
        <p:guide pos="54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52"/>
    </p:cViewPr>
  </p:sorterViewPr>
  <p:notesViewPr>
    <p:cSldViewPr snapToGrid="0">
      <p:cViewPr>
        <p:scale>
          <a:sx n="100" d="100"/>
          <a:sy n="100" d="100"/>
        </p:scale>
        <p:origin x="-2688" y="177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NUL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984B8FF-0B75-DA48-B9EC-DCF9AF3E1D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>
              <a:latin typeface="Proxima Nova" panose="02000506030000020004" pitchFamily="2" charset="77"/>
            </a:endParaRP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FFFD426-23F9-974F-91A4-4F7DD0192F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>
              <a:latin typeface="Proxima Nova" panose="02000506030000020004" pitchFamily="2" charset="77"/>
            </a:endParaRP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6E35C815-8D72-9445-A39A-C9DD4B700B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>
              <a:latin typeface="Proxima Nova" panose="02000506030000020004" pitchFamily="2" charset="77"/>
            </a:endParaRPr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1080DCF5-FD26-5643-809F-EA83AB6E14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F43253-F3AC-1E47-A433-0D9059303E69}" type="slidenum">
              <a:rPr lang="en-ZA" altLang="ja-JP">
                <a:latin typeface="Proxima Nova" panose="02000506030000020004" pitchFamily="2" charset="77"/>
              </a:rPr>
              <a:pPr/>
              <a:t>‹nº›</a:t>
            </a:fld>
            <a:endParaRPr lang="en-ZA" altLang="ja-JP" dirty="0">
              <a:latin typeface="Proxima Nova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3606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23A5BD-7F7A-E143-8132-BFF0F426BD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 u="none">
                <a:solidFill>
                  <a:schemeClr val="tx1"/>
                </a:solidFill>
                <a:latin typeface="Proxima Nova" panose="02000506030000020004" pitchFamily="2" charset="77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01DE64D-607C-294D-9394-939A463973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u="none">
                <a:solidFill>
                  <a:schemeClr val="tx1"/>
                </a:solidFill>
                <a:latin typeface="Proxima Nova" panose="02000506030000020004" pitchFamily="2" charset="77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221576B-D720-514B-8A39-45000295771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FCD9881-1A9F-B240-BC73-CC424F12CE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 noProof="0" dirty="0"/>
              <a:t>Click to edit Master text styles</a:t>
            </a:r>
          </a:p>
          <a:p>
            <a:pPr lvl="1"/>
            <a:r>
              <a:rPr lang="en-ZA" noProof="0" dirty="0"/>
              <a:t>Second level</a:t>
            </a:r>
          </a:p>
          <a:p>
            <a:pPr lvl="2"/>
            <a:r>
              <a:rPr lang="en-ZA" noProof="0" dirty="0"/>
              <a:t>Third level</a:t>
            </a:r>
          </a:p>
          <a:p>
            <a:pPr lvl="3"/>
            <a:r>
              <a:rPr lang="en-ZA" noProof="0" dirty="0"/>
              <a:t>Fourth level</a:t>
            </a:r>
          </a:p>
          <a:p>
            <a:pPr lvl="4"/>
            <a:r>
              <a:rPr lang="en-ZA" noProof="0" dirty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5B1C2EB-5663-5A43-A47C-7858F9BA8F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 u="none">
                <a:solidFill>
                  <a:schemeClr val="tx1"/>
                </a:solidFill>
                <a:latin typeface="Proxima Nova" panose="02000506030000020004" pitchFamily="2" charset="77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C936913-6953-A04D-A70C-AD43C1FC1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u="none">
                <a:solidFill>
                  <a:schemeClr val="tx1"/>
                </a:solidFill>
                <a:latin typeface="Proxima Nova" panose="02000506030000020004" pitchFamily="2" charset="77"/>
              </a:defRPr>
            </a:lvl1pPr>
          </a:lstStyle>
          <a:p>
            <a:fld id="{A38F88CD-E6A9-4549-9759-3E60CAEE3DFF}" type="slidenum">
              <a:rPr lang="en-ZA" altLang="ja-JP" smtClean="0"/>
              <a:pPr/>
              <a:t>‹nº›</a:t>
            </a:fld>
            <a:endParaRPr lang="en-ZA" altLang="ja-JP" dirty="0"/>
          </a:p>
        </p:txBody>
      </p:sp>
    </p:spTree>
    <p:extLst>
      <p:ext uri="{BB962C8B-B14F-4D97-AF65-F5344CB8AC3E}">
        <p14:creationId xmlns:p14="http://schemas.microsoft.com/office/powerpoint/2010/main" val="17083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Proxima Nova" panose="02000506030000020004" pitchFamily="2" charset="77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Proxima Nova" panose="02000506030000020004" pitchFamily="2" charset="77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Proxima Nova" panose="02000506030000020004" pitchFamily="2" charset="77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Proxima Nova" panose="02000506030000020004" pitchFamily="2" charset="77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b="0" i="0" kern="1200">
        <a:solidFill>
          <a:schemeClr val="tx1"/>
        </a:solidFill>
        <a:latin typeface="Proxima Nova" panose="02000506030000020004" pitchFamily="2" charset="77"/>
        <a:ea typeface="MS PGothic" charset="0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0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8F046746-EF64-5440-80E0-FBC286550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AE1E0E68-EE37-DF48-839F-6746B00F6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289B3F0C-94CB-5D4E-AB70-55D50840B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537C6-69C2-2941-9AE2-DD653C2DD8FE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5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26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447506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28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423820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57199" y="221956"/>
            <a:ext cx="8229601" cy="754285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1" i="0">
                <a:solidFill>
                  <a:srgbClr val="003D6C"/>
                </a:solidFill>
                <a:latin typeface="Proxima Nova Semibold" panose="02000506030000020004" pitchFamily="2" charset="77"/>
                <a:ea typeface="Proxima Nova Semibold" panose="02000506030000020004" pitchFamily="2" charset="77"/>
                <a:cs typeface="Proxima Nova Semibold" panose="02000506030000020004" pitchFamily="2" charset="77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122612" y="6396304"/>
            <a:ext cx="2021388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Proxima Nova" panose="02000506030000020004" pitchFamily="2" charset="77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Proxima Nova" panose="02000506030000020004" pitchFamily="2" charset="77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Proxima Nova" panose="02000506030000020004" pitchFamily="2" charset="77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21D41F-14F2-B249-80A6-3AB632E4B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740" y="1295387"/>
            <a:ext cx="5178158" cy="1148408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0261A8"/>
                </a:solidFill>
                <a:latin typeface="Proxima Nova" panose="02000506030000020004" pitchFamily="2" charset="77"/>
              </a:defRPr>
            </a:lvl1pPr>
            <a:lvl2pPr>
              <a:defRPr sz="2400" b="0" i="0">
                <a:solidFill>
                  <a:srgbClr val="0261A8"/>
                </a:solidFill>
                <a:latin typeface="Proxima Nova" panose="02000506030000020004" pitchFamily="2" charset="77"/>
              </a:defRPr>
            </a:lvl2pPr>
            <a:lvl3pPr>
              <a:defRPr sz="2400" b="0" i="0">
                <a:solidFill>
                  <a:srgbClr val="0261A8"/>
                </a:solidFill>
                <a:latin typeface="Proxima Nova" panose="02000506030000020004" pitchFamily="2" charset="77"/>
              </a:defRPr>
            </a:lvl3pPr>
            <a:lvl4pPr>
              <a:defRPr sz="2400" b="0" i="0">
                <a:solidFill>
                  <a:srgbClr val="0261A8"/>
                </a:solidFill>
                <a:latin typeface="Proxima Nova" panose="02000506030000020004" pitchFamily="2" charset="77"/>
              </a:defRPr>
            </a:lvl4pPr>
            <a:lvl5pPr>
              <a:defRPr sz="2400" b="0" i="0">
                <a:solidFill>
                  <a:srgbClr val="0261A8"/>
                </a:solidFill>
                <a:latin typeface="Proxima Nova" panose="02000506030000020004" pitchFamily="2" charset="77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b="0" i="0">
                <a:latin typeface="Proxima Nova" panose="02000506030000020004" pitchFamily="2" charset="77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0" i="0">
                <a:latin typeface="Proxima Nova" panose="02000506030000020004" pitchFamily="2" charset="77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386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 i="0">
                <a:latin typeface="Proxima Nova Semibold" panose="02000506030000020004" pitchFamily="2" charset="77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261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1" cy="706090"/>
          </a:xfrm>
          <a:prstGeom prst="rect">
            <a:avLst/>
          </a:prstGeom>
        </p:spPr>
        <p:txBody>
          <a:bodyPr lIns="65022" tIns="65022" rIns="65022" bIns="65022"/>
          <a:lstStyle>
            <a:lvl1pPr defTabSz="914367">
              <a:defRPr sz="3600" b="1" i="0">
                <a:solidFill>
                  <a:srgbClr val="0261A8"/>
                </a:solidFill>
                <a:latin typeface="Proxima Nova Semibold" panose="02000506030000020004" pitchFamily="2" charset="77"/>
                <a:ea typeface="Proxima Nova Semibold" panose="02000506030000020004" pitchFamily="2" charset="77"/>
                <a:cs typeface="Proxima Nova Semibold" panose="02000506030000020004" pitchFamily="2" charset="77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8383964" y="6386694"/>
            <a:ext cx="302836" cy="304438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914367">
              <a:defRPr sz="1125" b="0" i="0">
                <a:solidFill>
                  <a:srgbClr val="888888"/>
                </a:solidFill>
                <a:latin typeface="Proxima Nova" panose="02000506030000020004" pitchFamily="2" charset="77"/>
                <a:ea typeface="Proxima Nova" panose="02000506030000020004" pitchFamily="2" charset="77"/>
                <a:cs typeface="Proxima Nova" panose="02000506030000020004" pitchFamily="2" charset="77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‹nº›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925608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Proxima Nova" panose="02000506030000020004" pitchFamily="2" charset="77"/>
                <a:cs typeface="Proxima Nova" panose="02000506030000020004" pitchFamily="2" charset="77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122612" y="6396304"/>
            <a:ext cx="2021388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Proxima Nova" panose="02000506030000020004" pitchFamily="2" charset="77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Proxima Nova" panose="02000506030000020004" pitchFamily="2" charset="77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Proxima Nova" panose="02000506030000020004" pitchFamily="2" charset="77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91936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151DB09-3212-8143-BC4C-D169FCFCBF8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520833-37A0-1246-9993-45E1D4B2C70B}" type="slidenum">
              <a:rPr lang="en-US" altLang="de-DE"/>
              <a:pPr/>
              <a:t>‹nº›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1887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ge result for GEO group on Earth Observations">
            <a:extLst>
              <a:ext uri="{FF2B5EF4-FFF2-40B4-BE49-F238E27FC236}">
                <a16:creationId xmlns:a16="http://schemas.microsoft.com/office/drawing/2014/main" id="{F5BDDDDD-840D-6444-8C20-20107F4F2B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B02CB6-F242-8341-8472-48F37C6E410C}"/>
              </a:ext>
            </a:extLst>
          </p:cNvPr>
          <p:cNvSpPr txBox="1"/>
          <p:nvPr userDrawn="1"/>
        </p:nvSpPr>
        <p:spPr>
          <a:xfrm>
            <a:off x="7122612" y="6396304"/>
            <a:ext cx="2021388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Proxima Nova" panose="02000506030000020004" pitchFamily="2" charset="77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Proxima Nova" panose="02000506030000020004" pitchFamily="2" charset="77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Proxima Nova" panose="02000506030000020004" pitchFamily="2" charset="77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CF7E698-B4A5-3844-9624-58B8994B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903"/>
            <a:ext cx="7886700" cy="820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0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60" r:id="rId2"/>
    <p:sldLayoutId id="2147483864" r:id="rId3"/>
    <p:sldLayoutId id="2147483865" r:id="rId4"/>
    <p:sldLayoutId id="2147483866" r:id="rId5"/>
    <p:sldLayoutId id="2147483867" r:id="rId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ln>
            <a:noFill/>
          </a:ln>
          <a:solidFill>
            <a:srgbClr val="002060"/>
          </a:solidFill>
          <a:uFillTx/>
          <a:latin typeface="Proxima Nova Semibold" panose="02000506030000020004" pitchFamily="2" charset="77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12" Type="http://schemas.openxmlformats.org/officeDocument/2006/relationships/image" Target="../media/image31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tiff"/><Relationship Id="rId11" Type="http://schemas.openxmlformats.org/officeDocument/2006/relationships/image" Target="../media/image30.png"/><Relationship Id="rId5" Type="http://schemas.openxmlformats.org/officeDocument/2006/relationships/image" Target="../media/image24.tiff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34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.jpeg" descr="slide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3" y="0"/>
            <a:ext cx="9194801" cy="689737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38">
            <a:extLst>
              <a:ext uri="{FF2B5EF4-FFF2-40B4-BE49-F238E27FC236}">
                <a16:creationId xmlns:a16="http://schemas.microsoft.com/office/drawing/2014/main" id="{7BE99FC5-02EF-A247-B210-9AD9C58DF686}"/>
              </a:ext>
            </a:extLst>
          </p:cNvPr>
          <p:cNvSpPr/>
          <p:nvPr/>
        </p:nvSpPr>
        <p:spPr>
          <a:xfrm>
            <a:off x="-14943" y="4122906"/>
            <a:ext cx="9144001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b="0" u="none" kern="0" dirty="0">
                <a:solidFill>
                  <a:srgbClr val="004375"/>
                </a:solidFill>
                <a:latin typeface="Proxima Nova" panose="02000506030000020004" pitchFamily="2" charset="77"/>
                <a:ea typeface="Roboto" panose="02000000000000000000" pitchFamily="2" charset="0"/>
                <a:cs typeface="Arial"/>
                <a:sym typeface="Arial"/>
              </a:rPr>
              <a:t>Gilberto </a:t>
            </a:r>
            <a:r>
              <a:rPr lang="en-US" sz="3600" b="0" u="none" kern="0" dirty="0" err="1">
                <a:solidFill>
                  <a:srgbClr val="004375"/>
                </a:solidFill>
                <a:latin typeface="Proxima Nova" panose="02000506030000020004" pitchFamily="2" charset="77"/>
                <a:ea typeface="Roboto" panose="02000000000000000000" pitchFamily="2" charset="0"/>
                <a:cs typeface="Arial"/>
                <a:sym typeface="Arial"/>
              </a:rPr>
              <a:t>Câmara</a:t>
            </a:r>
            <a:endParaRPr lang="en-US" sz="3600" b="0" u="none" kern="0" dirty="0">
              <a:solidFill>
                <a:srgbClr val="004375"/>
              </a:solidFill>
              <a:latin typeface="Proxima Nova" panose="02000506030000020004" pitchFamily="2" charset="77"/>
              <a:ea typeface="Roboto" panose="02000000000000000000" pitchFamily="2" charset="0"/>
              <a:cs typeface="Arial"/>
              <a:sym typeface="Arial"/>
            </a:endParaRPr>
          </a:p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b="0" u="none" kern="0" dirty="0">
                <a:solidFill>
                  <a:srgbClr val="004375"/>
                </a:solidFill>
                <a:latin typeface="Proxima Nova" panose="02000506030000020004" pitchFamily="2" charset="77"/>
                <a:ea typeface="Roboto" panose="02000000000000000000" pitchFamily="2" charset="0"/>
                <a:cs typeface="Arial"/>
                <a:sym typeface="Arial"/>
              </a:rPr>
              <a:t>GEO Secretariat Director</a:t>
            </a:r>
          </a:p>
        </p:txBody>
      </p:sp>
      <p:sp>
        <p:nvSpPr>
          <p:cNvPr id="5" name="Shape 138">
            <a:extLst>
              <a:ext uri="{FF2B5EF4-FFF2-40B4-BE49-F238E27FC236}">
                <a16:creationId xmlns:a16="http://schemas.microsoft.com/office/drawing/2014/main" id="{6C07A23B-B59D-3C44-AB81-733970FFE753}"/>
              </a:ext>
            </a:extLst>
          </p:cNvPr>
          <p:cNvSpPr/>
          <p:nvPr/>
        </p:nvSpPr>
        <p:spPr>
          <a:xfrm>
            <a:off x="404157" y="1895072"/>
            <a:ext cx="8305800" cy="150810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600" b="0" u="none" kern="0" dirty="0">
                <a:solidFill>
                  <a:srgbClr val="0261A8"/>
                </a:solidFill>
                <a:latin typeface="Proxima Nova Semibold" panose="02000506030000020004" pitchFamily="2" charset="77"/>
                <a:ea typeface="Roboto" panose="02000000000000000000" pitchFamily="2" charset="0"/>
                <a:cs typeface="Arial"/>
                <a:sym typeface="Arial"/>
              </a:rPr>
              <a:t>A request from GEO to CEOS: the need for image data cubes</a:t>
            </a:r>
          </a:p>
        </p:txBody>
      </p:sp>
    </p:spTree>
    <p:extLst>
      <p:ext uri="{BB962C8B-B14F-4D97-AF65-F5344CB8AC3E}">
        <p14:creationId xmlns:p14="http://schemas.microsoft.com/office/powerpoint/2010/main" val="324805894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CB858D20-7594-F348-8713-906352A1B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424" y="2559462"/>
            <a:ext cx="2168345" cy="1214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ED112-D4C3-9A4F-93B8-F0620E7049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580" y="1480000"/>
            <a:ext cx="2084992" cy="1563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1D9C4-BF1D-D24F-BD2E-52B4493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299504"/>
            <a:ext cx="8852170" cy="747361"/>
          </a:xfrm>
          <a:noFill/>
        </p:spPr>
        <p:txBody>
          <a:bodyPr>
            <a:noAutofit/>
          </a:bodyPr>
          <a:lstStyle/>
          <a:p>
            <a:r>
              <a:rPr lang="en-US" sz="4200" dirty="0">
                <a:latin typeface="Proxima Nova Semibold" panose="02000506030000020004" pitchFamily="2" charset="77"/>
              </a:rPr>
              <a:t>EO data clouds: private gains from public investment?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58179A9-BBED-C94E-88D3-FB2DF81581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661" y="2283294"/>
            <a:ext cx="1975768" cy="32106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2C876AB-CF42-2D40-AA36-A0ABB9B28F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60" y="2779184"/>
            <a:ext cx="2041841" cy="102208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8518AFD-97C2-4C45-9157-623AF3AF36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04" y="2833212"/>
            <a:ext cx="2084992" cy="66677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31CAB73-849C-044D-A5FF-792C44DFDC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498" y="3900298"/>
            <a:ext cx="832634" cy="83263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E51AF8B-A70B-8649-98CA-3C5BCD9872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732" y="3678692"/>
            <a:ext cx="1602945" cy="44321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6DEDC6B-E94D-1F4D-8B80-FC60724FC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6545" y="4407625"/>
            <a:ext cx="1602945" cy="94290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5E03F10-2B7D-ED4E-9B8C-378134675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6007" y="3694364"/>
            <a:ext cx="1625600" cy="16256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51177B4-3945-C849-A1D1-5EA44D0162D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049" y="1921847"/>
            <a:ext cx="1898402" cy="62073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14A337F-3E0A-8E45-BE2E-26D6BFF4C9C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796" y="3410806"/>
            <a:ext cx="1923831" cy="1533293"/>
          </a:xfrm>
          <a:prstGeom prst="rect">
            <a:avLst/>
          </a:prstGeom>
        </p:spPr>
      </p:pic>
      <p:sp>
        <p:nvSpPr>
          <p:cNvPr id="19" name="CaixaDeTexto 3">
            <a:extLst>
              <a:ext uri="{FF2B5EF4-FFF2-40B4-BE49-F238E27FC236}">
                <a16:creationId xmlns:a16="http://schemas.microsoft.com/office/drawing/2014/main" id="{611B386E-3A11-8D4D-8F69-CCE25A4F4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470" y="5783669"/>
            <a:ext cx="8070221" cy="1112358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Two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options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for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GEO: </a:t>
            </a:r>
          </a:p>
          <a:p>
            <a:pPr algn="ctr"/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(a)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public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open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clouds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, (b)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grants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programmes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endParaRPr lang="en-US" altLang="ja-JP" sz="3000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3B8D054-AC4B-264D-8BFF-37F74A099978}"/>
              </a:ext>
            </a:extLst>
          </p:cNvPr>
          <p:cNvSpPr/>
          <p:nvPr/>
        </p:nvSpPr>
        <p:spPr>
          <a:xfrm>
            <a:off x="220448" y="1308325"/>
            <a:ext cx="8573255" cy="4475344"/>
          </a:xfrm>
          <a:prstGeom prst="cloud">
            <a:avLst/>
          </a:prstGeom>
          <a:solidFill>
            <a:srgbClr val="DEEBF7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latin typeface="Proxima Nova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52159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E5377-FDF6-574B-B632-BBA1B98A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200" dirty="0" err="1"/>
              <a:t>Building</a:t>
            </a:r>
            <a:r>
              <a:rPr lang="pt-BR" sz="4200" dirty="0"/>
              <a:t> a data cube </a:t>
            </a:r>
            <a:r>
              <a:rPr lang="pt-BR" sz="4200" dirty="0" err="1"/>
              <a:t>is</a:t>
            </a:r>
            <a:r>
              <a:rPr lang="pt-BR" sz="4200" dirty="0"/>
              <a:t> hard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21AA5B-0ED0-264E-A257-E02A7FE2A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05" y="850689"/>
            <a:ext cx="6918645" cy="5156621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66DF80CA-6109-FD4D-B69D-E2110D81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35" y="6084769"/>
            <a:ext cx="9143997" cy="553968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0" u="none" dirty="0">
                <a:solidFill>
                  <a:srgbClr val="19326C"/>
                </a:solidFill>
                <a:latin typeface="Proxima Nova" panose="02000506030000020004" pitchFamily="2" charset="77"/>
                <a:cs typeface="Franklin Gothic Book Regular" charset="0"/>
              </a:rPr>
              <a:t>Merging parts of images</a:t>
            </a:r>
          </a:p>
        </p:txBody>
      </p:sp>
    </p:spTree>
    <p:extLst>
      <p:ext uri="{BB962C8B-B14F-4D97-AF65-F5344CB8AC3E}">
        <p14:creationId xmlns:p14="http://schemas.microsoft.com/office/powerpoint/2010/main" val="289338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E5377-FDF6-574B-B632-BBA1B98A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-78189"/>
            <a:ext cx="7886700" cy="820184"/>
          </a:xfrm>
        </p:spPr>
        <p:txBody>
          <a:bodyPr>
            <a:normAutofit/>
          </a:bodyPr>
          <a:lstStyle/>
          <a:p>
            <a:r>
              <a:rPr lang="pt-BR" sz="4200" dirty="0" err="1"/>
              <a:t>Building</a:t>
            </a:r>
            <a:r>
              <a:rPr lang="pt-BR" sz="4200" dirty="0"/>
              <a:t> a data cube </a:t>
            </a:r>
            <a:r>
              <a:rPr lang="pt-BR" sz="4200" dirty="0" err="1"/>
              <a:t>is</a:t>
            </a:r>
            <a:r>
              <a:rPr lang="pt-BR" sz="4200" dirty="0"/>
              <a:t> hard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4EA801-839F-F841-9688-55A98F7E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1" y="695162"/>
            <a:ext cx="8627995" cy="546767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2E4D1351-189D-3E49-A5B0-D3F56E912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2838"/>
            <a:ext cx="9143997" cy="553968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0" u="none" dirty="0">
                <a:solidFill>
                  <a:srgbClr val="19326C"/>
                </a:solidFill>
                <a:latin typeface="Proxima Nova" panose="02000506030000020004" pitchFamily="2" charset="77"/>
                <a:cs typeface="Franklin Gothic Book Regular" charset="0"/>
              </a:rPr>
              <a:t>Which cloud mask?</a:t>
            </a:r>
          </a:p>
        </p:txBody>
      </p:sp>
    </p:spTree>
    <p:extLst>
      <p:ext uri="{BB962C8B-B14F-4D97-AF65-F5344CB8AC3E}">
        <p14:creationId xmlns:p14="http://schemas.microsoft.com/office/powerpoint/2010/main" val="181774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enstruktur des Raum-Zeit-Würf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09" y="1459515"/>
            <a:ext cx="4665789" cy="37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26615" y="131489"/>
            <a:ext cx="8352928" cy="132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90" tIns="17145" rIns="34290" bIns="1714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defTabSz="342900"/>
            <a:r>
              <a:rPr lang="en-US" sz="4000" b="0" u="none" kern="0" dirty="0">
                <a:solidFill>
                  <a:srgbClr val="004375"/>
                </a:solidFill>
                <a:latin typeface="Proxima Nova Semibold" panose="02000506030000020004" pitchFamily="2" charset="77"/>
                <a:sym typeface="Helvetica Light"/>
              </a:rPr>
              <a:t>Data cube implementations can be very different!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7498" y="2305615"/>
            <a:ext cx="3921584" cy="3108543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0" u="none" kern="0" dirty="0">
                <a:solidFill>
                  <a:srgbClr val="800000"/>
                </a:solidFill>
                <a:latin typeface="Proxima Nova" panose="02000506030000020004" pitchFamily="2" charset="77"/>
                <a:cs typeface="Calibri"/>
                <a:sym typeface="Helvetica Light"/>
              </a:rPr>
              <a:t>Google Earth Engine</a:t>
            </a:r>
          </a:p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0" u="none" kern="0" dirty="0">
              <a:solidFill>
                <a:srgbClr val="7F0001"/>
              </a:solidFill>
              <a:latin typeface="Proxima Nova" panose="02000506030000020004" pitchFamily="2" charset="77"/>
              <a:cs typeface="Calibri"/>
              <a:sym typeface="Helvetica Light"/>
            </a:endParaRPr>
          </a:p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0" u="none" kern="0" dirty="0">
                <a:solidFill>
                  <a:srgbClr val="7F0001"/>
                </a:solidFill>
                <a:latin typeface="Proxima Nova" panose="02000506030000020004" pitchFamily="2" charset="77"/>
                <a:cs typeface="Calibri"/>
                <a:sym typeface="Helvetica Light"/>
              </a:rPr>
              <a:t>Climate Data Store</a:t>
            </a:r>
            <a:endParaRPr lang="en-US" sz="2800" b="0" u="none" kern="0" dirty="0">
              <a:solidFill>
                <a:srgbClr val="0261A8"/>
              </a:solidFill>
              <a:latin typeface="Proxima Nova" panose="02000506030000020004" pitchFamily="2" charset="77"/>
              <a:cs typeface="Calibri"/>
              <a:sym typeface="Helvetica Light"/>
            </a:endParaRPr>
          </a:p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0" u="none" kern="0" dirty="0">
              <a:solidFill>
                <a:srgbClr val="800000"/>
              </a:solidFill>
              <a:latin typeface="Proxima Nova" panose="02000506030000020004" pitchFamily="2" charset="77"/>
              <a:cs typeface="Calibri"/>
              <a:sym typeface="Helvetica Light"/>
            </a:endParaRPr>
          </a:p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0" u="none" kern="0" dirty="0">
                <a:solidFill>
                  <a:srgbClr val="800000"/>
                </a:solidFill>
                <a:latin typeface="Proxima Nova" panose="02000506030000020004" pitchFamily="2" charset="77"/>
                <a:cs typeface="Calibri"/>
                <a:sym typeface="Helvetica Light"/>
              </a:rPr>
              <a:t>Brazil Data Cube</a:t>
            </a:r>
          </a:p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0" u="none" kern="0" dirty="0">
              <a:solidFill>
                <a:srgbClr val="C00000"/>
              </a:solidFill>
              <a:latin typeface="Proxima Nova" panose="02000506030000020004" pitchFamily="2" charset="77"/>
              <a:cs typeface="Calibri"/>
              <a:sym typeface="Helvetica Light"/>
            </a:endParaRPr>
          </a:p>
          <a:p>
            <a:pPr algn="l" defTabSz="309563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0" u="none" kern="0" dirty="0">
                <a:solidFill>
                  <a:srgbClr val="7F0001"/>
                </a:solidFill>
                <a:latin typeface="Proxima Nova" panose="02000506030000020004" pitchFamily="2" charset="77"/>
                <a:cs typeface="Calibri"/>
                <a:sym typeface="Helvetica Light"/>
              </a:rPr>
              <a:t>Open Data Cube</a:t>
            </a:r>
          </a:p>
        </p:txBody>
      </p:sp>
      <p:pic>
        <p:nvPicPr>
          <p:cNvPr id="5" name="Picture 6" descr="atenstruktur des Raum-Zeit-Würfels">
            <a:extLst>
              <a:ext uri="{FF2B5EF4-FFF2-40B4-BE49-F238E27FC236}">
                <a16:creationId xmlns:a16="http://schemas.microsoft.com/office/drawing/2014/main" id="{11E33DD2-421F-864A-8C39-FCCF67F42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709" y="1464223"/>
            <a:ext cx="4665789" cy="37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0FB26-D2C4-6B44-8F3D-590C0A862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03"/>
            <a:ext cx="9144000" cy="820184"/>
          </a:xfrm>
        </p:spPr>
        <p:txBody>
          <a:bodyPr>
            <a:noAutofit/>
          </a:bodyPr>
          <a:lstStyle/>
          <a:p>
            <a:r>
              <a:rPr lang="pt-BR" sz="4000" dirty="0"/>
              <a:t>Google Earth </a:t>
            </a:r>
            <a:r>
              <a:rPr lang="pt-BR" sz="4000" dirty="0" err="1"/>
              <a:t>Engine</a:t>
            </a:r>
            <a:r>
              <a:rPr lang="pt-BR" sz="4000" dirty="0"/>
              <a:t>: </a:t>
            </a:r>
            <a:r>
              <a:rPr lang="pt-BR" sz="4000" dirty="0" err="1"/>
              <a:t>spatial</a:t>
            </a:r>
            <a:r>
              <a:rPr lang="pt-BR" sz="4000" dirty="0"/>
              <a:t> </a:t>
            </a:r>
            <a:r>
              <a:rPr lang="pt-BR" sz="4000" dirty="0" err="1"/>
              <a:t>partitions</a:t>
            </a:r>
            <a:endParaRPr lang="pt-BR" sz="4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1C61EF-FEB9-DD4F-B017-DE1CFCB2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2" y="840815"/>
            <a:ext cx="3368608" cy="28916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DF8B192-A270-6449-9108-3F7E1C625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9983"/>
            <a:ext cx="9144000" cy="14341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191B46-6227-224C-835D-2E9AF9744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901" y="840815"/>
            <a:ext cx="3614547" cy="2891637"/>
          </a:xfrm>
          <a:prstGeom prst="rect">
            <a:avLst/>
          </a:prstGeom>
        </p:spPr>
      </p:pic>
      <p:sp>
        <p:nvSpPr>
          <p:cNvPr id="6" name="Seta para Baixo 5">
            <a:extLst>
              <a:ext uri="{FF2B5EF4-FFF2-40B4-BE49-F238E27FC236}">
                <a16:creationId xmlns:a16="http://schemas.microsoft.com/office/drawing/2014/main" id="{FE61FC21-D3AE-4741-BFB0-C802D87D489A}"/>
              </a:ext>
            </a:extLst>
          </p:cNvPr>
          <p:cNvSpPr/>
          <p:nvPr/>
        </p:nvSpPr>
        <p:spPr>
          <a:xfrm>
            <a:off x="1556425" y="3740724"/>
            <a:ext cx="457201" cy="422714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AC4F46DE-0A4D-5046-ABB8-73E6DE644D95}"/>
              </a:ext>
            </a:extLst>
          </p:cNvPr>
          <p:cNvSpPr/>
          <p:nvPr/>
        </p:nvSpPr>
        <p:spPr>
          <a:xfrm rot="10800000">
            <a:off x="7029855" y="3700100"/>
            <a:ext cx="457201" cy="422714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CaixaDeTexto 3">
            <a:extLst>
              <a:ext uri="{FF2B5EF4-FFF2-40B4-BE49-F238E27FC236}">
                <a16:creationId xmlns:a16="http://schemas.microsoft.com/office/drawing/2014/main" id="{1041437F-39D6-614C-9C0B-DA0E3C0B4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02" y="5676449"/>
            <a:ext cx="7646548" cy="681471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32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Optimised</a:t>
            </a:r>
            <a:r>
              <a:rPr lang="de-DE" altLang="ja-JP" sz="32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2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for</a:t>
            </a:r>
            <a:r>
              <a:rPr lang="de-DE" altLang="ja-JP" sz="32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2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spatial</a:t>
            </a:r>
            <a:r>
              <a:rPr lang="de-DE" altLang="ja-JP" sz="32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2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processing</a:t>
            </a:r>
            <a:endParaRPr lang="en-US" altLang="ja-JP" sz="3200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847398D-37D4-6B42-8982-78B951E5D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807" y="6488668"/>
            <a:ext cx="405445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image source: David </a:t>
            </a:r>
            <a:r>
              <a:rPr lang="en-GB" sz="18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Thau</a:t>
            </a: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(Google)</a:t>
            </a:r>
          </a:p>
        </p:txBody>
      </p:sp>
    </p:spTree>
    <p:extLst>
      <p:ext uri="{BB962C8B-B14F-4D97-AF65-F5344CB8AC3E}">
        <p14:creationId xmlns:p14="http://schemas.microsoft.com/office/powerpoint/2010/main" val="1270637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Slide Number Placeholder 1">
            <a:extLst>
              <a:ext uri="{FF2B5EF4-FFF2-40B4-BE49-F238E27FC236}">
                <a16:creationId xmlns:a16="http://schemas.microsoft.com/office/drawing/2014/main" id="{375B464B-4C4C-7540-BA0D-ABAB3E7FD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3883270" y="6301154"/>
            <a:ext cx="1380392" cy="241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5014775" indent="-34592734"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844083" eaLnBrk="1" hangingPunct="1"/>
            <a:fld id="{902B40DB-4463-CF47-84A3-C5A707A64107}" type="slidenum">
              <a:rPr lang="en-US" altLang="de-DE" sz="1292" u="none">
                <a:solidFill>
                  <a:srgbClr val="FFFFFF"/>
                </a:solidFill>
              </a:rPr>
              <a:pPr algn="ctr" defTabSz="844083" eaLnBrk="1" hangingPunct="1"/>
              <a:t>15</a:t>
            </a:fld>
            <a:endParaRPr lang="en-US" altLang="de-DE" sz="1292" u="none">
              <a:solidFill>
                <a:srgbClr val="FFFF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F82ECB9-143B-C14C-9312-C6F5D6898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85" y="1284537"/>
            <a:ext cx="9220200" cy="435017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7E39E89-B88D-2A4A-98EE-A7438EDCD3A6}"/>
              </a:ext>
            </a:extLst>
          </p:cNvPr>
          <p:cNvSpPr txBox="1">
            <a:spLocks/>
          </p:cNvSpPr>
          <p:nvPr/>
        </p:nvSpPr>
        <p:spPr>
          <a:xfrm>
            <a:off x="84051" y="5673137"/>
            <a:ext cx="9144000" cy="66644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US" sz="3200" b="0" u="none" kern="0" dirty="0">
                <a:latin typeface="Proxima Nova" panose="02000506030000020004" pitchFamily="2" charset="77"/>
              </a:rPr>
              <a:t>Distributed processing, no user added data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FAC133-CF73-394E-A3B2-11A555BC165B}"/>
              </a:ext>
            </a:extLst>
          </p:cNvPr>
          <p:cNvSpPr txBox="1">
            <a:spLocks/>
          </p:cNvSpPr>
          <p:nvPr/>
        </p:nvSpPr>
        <p:spPr bwMode="auto">
          <a:xfrm>
            <a:off x="0" y="131489"/>
            <a:ext cx="9118315" cy="83154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90" tIns="17145" rIns="34290" bIns="1714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defTabSz="342900"/>
            <a:r>
              <a:rPr lang="en-US" sz="4200" b="0" u="none" kern="0" dirty="0">
                <a:solidFill>
                  <a:srgbClr val="004375"/>
                </a:solidFill>
                <a:latin typeface="Proxima Nova Semibold" panose="02000506030000020004" pitchFamily="2" charset="77"/>
                <a:sym typeface="Helvetica Light"/>
              </a:rPr>
              <a:t>Climate Data Store: public cloud modelled after GEE</a:t>
            </a:r>
          </a:p>
        </p:txBody>
      </p:sp>
    </p:spTree>
    <p:extLst>
      <p:ext uri="{BB962C8B-B14F-4D97-AF65-F5344CB8AC3E}">
        <p14:creationId xmlns:p14="http://schemas.microsoft.com/office/powerpoint/2010/main" val="52372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18BB6-37A6-0046-AAFE-4ACF1BDA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03"/>
            <a:ext cx="9144000" cy="820184"/>
          </a:xfrm>
        </p:spPr>
        <p:txBody>
          <a:bodyPr>
            <a:noAutofit/>
          </a:bodyPr>
          <a:lstStyle/>
          <a:p>
            <a:r>
              <a:rPr lang="pt-BR" sz="4000" dirty="0" err="1"/>
              <a:t>Brazil</a:t>
            </a:r>
            <a:r>
              <a:rPr lang="pt-BR" sz="4000" dirty="0"/>
              <a:t> data cube: </a:t>
            </a:r>
            <a:r>
              <a:rPr lang="pt-BR" sz="4000" dirty="0" err="1"/>
              <a:t>raster</a:t>
            </a:r>
            <a:r>
              <a:rPr lang="pt-BR" sz="4000" dirty="0"/>
              <a:t> “</a:t>
            </a:r>
            <a:r>
              <a:rPr lang="pt-BR" sz="4000" dirty="0" err="1"/>
              <a:t>bricks</a:t>
            </a:r>
            <a:r>
              <a:rPr lang="pt-BR" sz="4000" dirty="0"/>
              <a:t>”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880C96-CD45-D643-8372-63B73345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29759"/>
            <a:ext cx="2147332" cy="1963637"/>
          </a:xfrm>
          <a:prstGeom prst="rect">
            <a:avLst/>
          </a:prstGeom>
        </p:spPr>
      </p:pic>
      <p:sp>
        <p:nvSpPr>
          <p:cNvPr id="7" name="CaixaDeTexto 3">
            <a:extLst>
              <a:ext uri="{FF2B5EF4-FFF2-40B4-BE49-F238E27FC236}">
                <a16:creationId xmlns:a16="http://schemas.microsoft.com/office/drawing/2014/main" id="{2A1A7222-7B9A-994A-82F5-CEE1A4F4C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96" y="3195583"/>
            <a:ext cx="2791838" cy="589138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6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Band 1 (all </a:t>
            </a:r>
            <a:r>
              <a:rPr lang="de-DE" altLang="ja-JP" sz="26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times</a:t>
            </a:r>
            <a:r>
              <a:rPr lang="de-DE" altLang="ja-JP" sz="26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) </a:t>
            </a:r>
            <a:endParaRPr lang="en-US" altLang="ja-JP" sz="26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3ABE3B65-D5D0-C949-BF01-9FD5C9125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949" y="5818436"/>
            <a:ext cx="7646548" cy="681471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32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Optimised</a:t>
            </a:r>
            <a:r>
              <a:rPr lang="de-DE" altLang="ja-JP" sz="32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2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for</a:t>
            </a:r>
            <a:r>
              <a:rPr lang="de-DE" altLang="ja-JP" sz="32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time </a:t>
            </a:r>
            <a:r>
              <a:rPr lang="de-DE" altLang="ja-JP" sz="32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series</a:t>
            </a:r>
            <a:r>
              <a:rPr lang="de-DE" altLang="ja-JP" sz="32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2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processing</a:t>
            </a:r>
            <a:endParaRPr lang="en-US" altLang="ja-JP" sz="32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52CE12F-25E3-7F46-B627-EF370344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982" y="3784721"/>
            <a:ext cx="3310290" cy="2214366"/>
          </a:xfrm>
          <a:prstGeom prst="rect">
            <a:avLst/>
          </a:prstGeom>
        </p:spPr>
      </p:pic>
      <p:sp>
        <p:nvSpPr>
          <p:cNvPr id="13" name="CaixaDeTexto 3">
            <a:extLst>
              <a:ext uri="{FF2B5EF4-FFF2-40B4-BE49-F238E27FC236}">
                <a16:creationId xmlns:a16="http://schemas.microsoft.com/office/drawing/2014/main" id="{6E10F535-94A0-944E-B45E-9459579B8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34" y="3195583"/>
            <a:ext cx="2791838" cy="589138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6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Band 2 (all </a:t>
            </a:r>
            <a:r>
              <a:rPr lang="de-DE" altLang="ja-JP" sz="26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times</a:t>
            </a:r>
            <a:r>
              <a:rPr lang="de-DE" altLang="ja-JP" sz="26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) </a:t>
            </a:r>
            <a:endParaRPr lang="en-US" altLang="ja-JP" sz="26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5C0EE169-EC47-8248-9D50-B20AD4562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613" y="3195583"/>
            <a:ext cx="2791838" cy="589138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6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Band 3 (all </a:t>
            </a:r>
            <a:r>
              <a:rPr lang="de-DE" altLang="ja-JP" sz="26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times</a:t>
            </a:r>
            <a:r>
              <a:rPr lang="de-DE" altLang="ja-JP" sz="26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) </a:t>
            </a:r>
            <a:endParaRPr lang="en-US" altLang="ja-JP" sz="26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24C9F4B-57CD-6B48-907F-28D334160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83" y="1104779"/>
            <a:ext cx="2147332" cy="196363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AFD698A-A18D-644F-8F8E-45A96421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16" y="1079799"/>
            <a:ext cx="2147332" cy="19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0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9D0E893-3261-F946-A666-4E14F279CDF8}"/>
              </a:ext>
            </a:extLst>
          </p:cNvPr>
          <p:cNvSpPr/>
          <p:nvPr/>
        </p:nvSpPr>
        <p:spPr>
          <a:xfrm>
            <a:off x="520631" y="752385"/>
            <a:ext cx="7886700" cy="3787683"/>
          </a:xfrm>
          <a:prstGeom prst="rect">
            <a:avLst/>
          </a:prstGeom>
          <a:solidFill>
            <a:srgbClr val="DEEBF7">
              <a:alpha val="9804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472ABF-2725-274C-A9D9-9D657AD18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03"/>
            <a:ext cx="9144000" cy="820184"/>
          </a:xfrm>
        </p:spPr>
        <p:txBody>
          <a:bodyPr>
            <a:noAutofit/>
          </a:bodyPr>
          <a:lstStyle/>
          <a:p>
            <a:r>
              <a:rPr lang="pt-BR" sz="4000" dirty="0"/>
              <a:t>Open data cube: files </a:t>
            </a:r>
            <a:r>
              <a:rPr lang="pt-BR" sz="4000" dirty="0" err="1"/>
              <a:t>into</a:t>
            </a:r>
            <a:r>
              <a:rPr lang="pt-BR" sz="4000" dirty="0"/>
              <a:t> </a:t>
            </a:r>
            <a:r>
              <a:rPr lang="pt-BR" sz="4000" dirty="0" err="1"/>
              <a:t>memory</a:t>
            </a:r>
            <a:endParaRPr lang="pt-BR" sz="4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66228A-D303-7140-A82F-AE5D599FA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24" y="867316"/>
            <a:ext cx="2711585" cy="21692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1FC1A47-4FEB-354C-A957-6BAF7A95C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211" y="849087"/>
            <a:ext cx="2711585" cy="2187497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4FECFF4F-DA7C-0545-9851-95D2DA69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787" y="3168049"/>
            <a:ext cx="944257" cy="61991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1975 </a:t>
            </a:r>
            <a:endParaRPr lang="en-US" altLang="ja-JP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087599-84A8-A949-864D-6E9CE70C7442}"/>
              </a:ext>
            </a:extLst>
          </p:cNvPr>
          <p:cNvSpPr txBox="1"/>
          <p:nvPr/>
        </p:nvSpPr>
        <p:spPr>
          <a:xfrm>
            <a:off x="3716982" y="1286245"/>
            <a:ext cx="7469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spc="0" normalizeH="0" baseline="0" dirty="0">
                <a:ln>
                  <a:noFill/>
                </a:ln>
                <a:solidFill>
                  <a:srgbClr val="003D6C"/>
                </a:solidFill>
                <a:effectLst/>
                <a:uFillTx/>
                <a:latin typeface="Proxima Nova" panose="02000506030000020004" pitchFamily="2" charset="77"/>
                <a:ea typeface="+mn-ea"/>
                <a:sym typeface="Helvetica Light"/>
              </a:rPr>
              <a:t>......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81AC3BDA-B744-D942-9371-64633A3BC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4251" y="3147896"/>
            <a:ext cx="944257" cy="61991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1992 </a:t>
            </a:r>
            <a:endParaRPr lang="en-US" altLang="ja-JP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DBACB7F-44DC-BC41-B87C-C32CDE36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104" y="3332999"/>
            <a:ext cx="1176843" cy="1214109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E850B19-A44B-014C-A491-72E2D7CED711}"/>
              </a:ext>
            </a:extLst>
          </p:cNvPr>
          <p:cNvCxnSpPr/>
          <p:nvPr/>
        </p:nvCxnSpPr>
        <p:spPr>
          <a:xfrm>
            <a:off x="3258766" y="3147896"/>
            <a:ext cx="340468" cy="370207"/>
          </a:xfrm>
          <a:prstGeom prst="straightConnector1">
            <a:avLst/>
          </a:prstGeom>
          <a:noFill/>
          <a:ln w="25400" cap="flat">
            <a:solidFill>
              <a:srgbClr val="003D6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5E4634E-93F2-1947-8E2E-797647005038}"/>
              </a:ext>
            </a:extLst>
          </p:cNvPr>
          <p:cNvCxnSpPr>
            <a:cxnSpLocks/>
          </p:cNvCxnSpPr>
          <p:nvPr/>
        </p:nvCxnSpPr>
        <p:spPr>
          <a:xfrm flipH="1">
            <a:off x="4705552" y="3112459"/>
            <a:ext cx="349115" cy="405644"/>
          </a:xfrm>
          <a:prstGeom prst="straightConnector1">
            <a:avLst/>
          </a:prstGeom>
          <a:noFill/>
          <a:ln w="25400" cap="flat">
            <a:solidFill>
              <a:srgbClr val="003D6C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aixaDeTexto 3">
            <a:extLst>
              <a:ext uri="{FF2B5EF4-FFF2-40B4-BE49-F238E27FC236}">
                <a16:creationId xmlns:a16="http://schemas.microsoft.com/office/drawing/2014/main" id="{C4A9FA65-A253-1541-B3C4-4A7CC0C8D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512" y="3964187"/>
            <a:ext cx="3289740" cy="61991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Postgres</a:t>
            </a:r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DBMS </a:t>
            </a:r>
            <a:endParaRPr lang="en-US" altLang="ja-JP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D25AE29-0BD7-0A4C-A1F1-A31243A36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736" y="5629009"/>
            <a:ext cx="2914651" cy="1092994"/>
          </a:xfrm>
          <a:prstGeom prst="rect">
            <a:avLst/>
          </a:prstGeom>
        </p:spPr>
      </p:pic>
      <p:sp>
        <p:nvSpPr>
          <p:cNvPr id="17" name="CaixaDeTexto 3">
            <a:extLst>
              <a:ext uri="{FF2B5EF4-FFF2-40B4-BE49-F238E27FC236}">
                <a16:creationId xmlns:a16="http://schemas.microsoft.com/office/drawing/2014/main" id="{FE9204CC-ADB7-E94D-992B-542BB394E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18" y="3999937"/>
            <a:ext cx="2761948" cy="61991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ODC back-end</a:t>
            </a:r>
            <a:endParaRPr lang="en-US" altLang="ja-JP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19" name="Seta para Baixo 18">
            <a:extLst>
              <a:ext uri="{FF2B5EF4-FFF2-40B4-BE49-F238E27FC236}">
                <a16:creationId xmlns:a16="http://schemas.microsoft.com/office/drawing/2014/main" id="{E5E58999-AD92-2B40-AC79-139D7399D617}"/>
              </a:ext>
            </a:extLst>
          </p:cNvPr>
          <p:cNvSpPr/>
          <p:nvPr/>
        </p:nvSpPr>
        <p:spPr>
          <a:xfrm>
            <a:off x="3968885" y="4725171"/>
            <a:ext cx="398834" cy="725775"/>
          </a:xfrm>
          <a:prstGeom prst="down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CaixaDeTexto 3">
            <a:extLst>
              <a:ext uri="{FF2B5EF4-FFF2-40B4-BE49-F238E27FC236}">
                <a16:creationId xmlns:a16="http://schemas.microsoft.com/office/drawing/2014/main" id="{211EE9EC-1224-8640-AECC-4D1624BCA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66" y="4874273"/>
            <a:ext cx="3658615" cy="61991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Load </a:t>
            </a:r>
            <a:r>
              <a:rPr lang="de-DE" altLang="ja-JP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into</a:t>
            </a:r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memory</a:t>
            </a:r>
            <a:endParaRPr lang="en-US" altLang="ja-JP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18" name="CaixaDeTexto 3">
            <a:extLst>
              <a:ext uri="{FF2B5EF4-FFF2-40B4-BE49-F238E27FC236}">
                <a16:creationId xmlns:a16="http://schemas.microsoft.com/office/drawing/2014/main" id="{510E74DF-97D2-E348-A1F5-1946232A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034" y="4775862"/>
            <a:ext cx="4720347" cy="1050803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Flexible, </a:t>
            </a:r>
          </a:p>
          <a:p>
            <a:pPr algn="ctr"/>
            <a:r>
              <a:rPr lang="de-DE" altLang="ja-JP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memory-constrained</a:t>
            </a:r>
            <a:endParaRPr lang="en-US" altLang="ja-JP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060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8AEEB-831A-A743-B683-04AC26CF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693" y="30146"/>
            <a:ext cx="9358008" cy="820184"/>
          </a:xfrm>
        </p:spPr>
        <p:txBody>
          <a:bodyPr>
            <a:normAutofit/>
          </a:bodyPr>
          <a:lstStyle/>
          <a:p>
            <a:r>
              <a:rPr lang="pt-BR" sz="4000" dirty="0"/>
              <a:t>Common API for EO data cubes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EE35D5-EB3C-9C44-BEAC-72C0D78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1" y="2310055"/>
            <a:ext cx="2730738" cy="13961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50853B-DC52-5347-8AA0-A76C87750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41" y="1437261"/>
            <a:ext cx="1675701" cy="11516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60EDBBD-BE86-5842-8955-9A062ED0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495" y="1284958"/>
            <a:ext cx="1663700" cy="1574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52C11A-758C-1D41-BA72-542C51ACB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141" y="3236555"/>
            <a:ext cx="744164" cy="6277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F097DA1-F6B4-7342-8CCC-A4D7E45E8D06}"/>
              </a:ext>
            </a:extLst>
          </p:cNvPr>
          <p:cNvSpPr txBox="1"/>
          <p:nvPr/>
        </p:nvSpPr>
        <p:spPr>
          <a:xfrm>
            <a:off x="7477612" y="3140079"/>
            <a:ext cx="71814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sits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BD72C0-8606-954A-94A3-A69DB9AFC2B7}"/>
              </a:ext>
            </a:extLst>
          </p:cNvPr>
          <p:cNvSpPr txBox="1"/>
          <p:nvPr/>
        </p:nvSpPr>
        <p:spPr>
          <a:xfrm>
            <a:off x="7361305" y="3622719"/>
            <a:ext cx="148758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gdalcubes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93D723-62E4-A54D-B061-9D03B48E4A22}"/>
              </a:ext>
            </a:extLst>
          </p:cNvPr>
          <p:cNvSpPr/>
          <p:nvPr/>
        </p:nvSpPr>
        <p:spPr>
          <a:xfrm>
            <a:off x="6493554" y="3008480"/>
            <a:ext cx="2363547" cy="1253552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25D5FA1-D926-954F-9975-500769ABC306}"/>
              </a:ext>
            </a:extLst>
          </p:cNvPr>
          <p:cNvCxnSpPr/>
          <p:nvPr/>
        </p:nvCxnSpPr>
        <p:spPr>
          <a:xfrm>
            <a:off x="2156537" y="3536005"/>
            <a:ext cx="1206230" cy="413279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6868708-DE83-D544-9E1F-B09C1FA8B785}"/>
              </a:ext>
            </a:extLst>
          </p:cNvPr>
          <p:cNvCxnSpPr>
            <a:cxnSpLocks/>
          </p:cNvCxnSpPr>
          <p:nvPr/>
        </p:nvCxnSpPr>
        <p:spPr>
          <a:xfrm flipV="1">
            <a:off x="4957334" y="2470826"/>
            <a:ext cx="1016245" cy="83171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BB9FA03-7B00-4840-A60F-FAA8D3D83F2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071592" y="2588875"/>
            <a:ext cx="210595" cy="68067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287127D-A934-614C-B25A-66FA68665BBF}"/>
              </a:ext>
            </a:extLst>
          </p:cNvPr>
          <p:cNvCxnSpPr>
            <a:cxnSpLocks/>
          </p:cNvCxnSpPr>
          <p:nvPr/>
        </p:nvCxnSpPr>
        <p:spPr>
          <a:xfrm flipV="1">
            <a:off x="5053596" y="3635256"/>
            <a:ext cx="1323651" cy="101483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3">
            <a:extLst>
              <a:ext uri="{FF2B5EF4-FFF2-40B4-BE49-F238E27FC236}">
                <a16:creationId xmlns:a16="http://schemas.microsoft.com/office/drawing/2014/main" id="{137F87CC-1D6E-4344-A70C-751535FE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344" y="1035256"/>
            <a:ext cx="2541923" cy="558360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4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Brazil</a:t>
            </a:r>
            <a:r>
              <a:rPr lang="de-DE" altLang="ja-JP" sz="24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4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24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4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cube</a:t>
            </a:r>
            <a:endParaRPr lang="en-US" altLang="ja-JP" sz="24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A43F40D7-0200-864E-8F9C-05D5C31B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43" y="4812180"/>
            <a:ext cx="7790591" cy="15740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3000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One</a:t>
            </a:r>
            <a:r>
              <a:rPr lang="de-DE" altLang="ja-JP" sz="3000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 </a:t>
            </a:r>
            <a:r>
              <a:rPr lang="de-DE" altLang="ja-JP" sz="3000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code</a:t>
            </a:r>
            <a:r>
              <a:rPr lang="de-DE" altLang="ja-JP" sz="3000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, </a:t>
            </a:r>
            <a:r>
              <a:rPr lang="de-DE" altLang="ja-JP" sz="3000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many</a:t>
            </a:r>
            <a:r>
              <a:rPr lang="de-DE" altLang="ja-JP" sz="3000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 </a:t>
            </a:r>
            <a:r>
              <a:rPr lang="de-DE" altLang="ja-JP" sz="3000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platforms</a:t>
            </a:r>
            <a:r>
              <a:rPr lang="de-DE" altLang="ja-JP" sz="3000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...</a:t>
            </a:r>
          </a:p>
          <a:p>
            <a:pPr algn="ctr"/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Common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representation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of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analytics</a:t>
            </a:r>
            <a:endParaRPr lang="de-DE" altLang="ja-JP" sz="3000" b="0" u="none" dirty="0">
              <a:solidFill>
                <a:srgbClr val="004375"/>
              </a:solidFill>
              <a:latin typeface="Proxima Nova" panose="02000506030000020004" pitchFamily="2" charset="77"/>
              <a:cs typeface="Calibri"/>
            </a:endParaRPr>
          </a:p>
          <a:p>
            <a:pPr algn="ctr"/>
            <a:r>
              <a:rPr lang="en-US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Need consistency by all providers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6C555332-2513-8B48-BEFD-1203D6820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245" y="3374272"/>
            <a:ext cx="1524142" cy="10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8AEEB-831A-A743-B683-04AC26CF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72" y="154621"/>
            <a:ext cx="9144000" cy="820184"/>
          </a:xfrm>
        </p:spPr>
        <p:txBody>
          <a:bodyPr>
            <a:noAutofit/>
          </a:bodyPr>
          <a:lstStyle/>
          <a:p>
            <a:r>
              <a:rPr lang="pt-BR" sz="4000" dirty="0"/>
              <a:t>Web </a:t>
            </a:r>
            <a:r>
              <a:rPr lang="pt-BR" sz="4000" dirty="0" err="1"/>
              <a:t>services</a:t>
            </a:r>
            <a:r>
              <a:rPr lang="pt-BR" sz="4000" dirty="0"/>
              <a:t> for EO data cubes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E4D91B-9141-324A-A735-A4159CA5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840" y="3158844"/>
            <a:ext cx="2828943" cy="15808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EE35D5-EB3C-9C44-BEAC-72C0D786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36" y="2308089"/>
            <a:ext cx="2734583" cy="13981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50853B-DC52-5347-8AA0-A76C87750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41" y="1437261"/>
            <a:ext cx="1675701" cy="11516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60EDBBD-BE86-5842-8955-9A062ED0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495" y="1284958"/>
            <a:ext cx="1663700" cy="1574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52C11A-758C-1D41-BA72-542C51ACB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141" y="3236555"/>
            <a:ext cx="744164" cy="6277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F097DA1-F6B4-7342-8CCC-A4D7E45E8D06}"/>
              </a:ext>
            </a:extLst>
          </p:cNvPr>
          <p:cNvSpPr txBox="1"/>
          <p:nvPr/>
        </p:nvSpPr>
        <p:spPr>
          <a:xfrm>
            <a:off x="7477612" y="3140079"/>
            <a:ext cx="71814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sits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BD72C0-8606-954A-94A3-A69DB9AFC2B7}"/>
              </a:ext>
            </a:extLst>
          </p:cNvPr>
          <p:cNvSpPr txBox="1"/>
          <p:nvPr/>
        </p:nvSpPr>
        <p:spPr>
          <a:xfrm>
            <a:off x="7361305" y="3622719"/>
            <a:ext cx="148758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gdalcubes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93D723-62E4-A54D-B061-9D03B48E4A22}"/>
              </a:ext>
            </a:extLst>
          </p:cNvPr>
          <p:cNvSpPr/>
          <p:nvPr/>
        </p:nvSpPr>
        <p:spPr>
          <a:xfrm>
            <a:off x="6493554" y="3008480"/>
            <a:ext cx="2363547" cy="1253552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25D5FA1-D926-954F-9975-500769ABC306}"/>
              </a:ext>
            </a:extLst>
          </p:cNvPr>
          <p:cNvCxnSpPr/>
          <p:nvPr/>
        </p:nvCxnSpPr>
        <p:spPr>
          <a:xfrm>
            <a:off x="2156537" y="3536005"/>
            <a:ext cx="1206230" cy="413279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6868708-DE83-D544-9E1F-B09C1FA8B785}"/>
              </a:ext>
            </a:extLst>
          </p:cNvPr>
          <p:cNvCxnSpPr>
            <a:cxnSpLocks/>
          </p:cNvCxnSpPr>
          <p:nvPr/>
        </p:nvCxnSpPr>
        <p:spPr>
          <a:xfrm flipV="1">
            <a:off x="4957334" y="2470826"/>
            <a:ext cx="1016245" cy="83171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BB9FA03-7B00-4840-A60F-FAA8D3D83F2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071592" y="2588875"/>
            <a:ext cx="210595" cy="68067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287127D-A934-614C-B25A-66FA68665BBF}"/>
              </a:ext>
            </a:extLst>
          </p:cNvPr>
          <p:cNvCxnSpPr>
            <a:cxnSpLocks/>
          </p:cNvCxnSpPr>
          <p:nvPr/>
        </p:nvCxnSpPr>
        <p:spPr>
          <a:xfrm flipV="1">
            <a:off x="5053596" y="3635256"/>
            <a:ext cx="1323651" cy="101483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3">
            <a:extLst>
              <a:ext uri="{FF2B5EF4-FFF2-40B4-BE49-F238E27FC236}">
                <a16:creationId xmlns:a16="http://schemas.microsoft.com/office/drawing/2014/main" id="{137F87CC-1D6E-4344-A70C-751535FE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345" y="1035256"/>
            <a:ext cx="2231282" cy="49680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Brazil</a:t>
            </a:r>
            <a:r>
              <a:rPr lang="de-DE" altLang="ja-JP" sz="20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20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cube</a:t>
            </a:r>
            <a:endParaRPr lang="en-US" altLang="ja-JP" sz="20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A43F40D7-0200-864E-8F9C-05D5C31B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609" y="4647327"/>
            <a:ext cx="5892003" cy="191257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Services </a:t>
            </a:r>
            <a:r>
              <a:rPr lang="de-DE" altLang="ja-JP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describe</a:t>
            </a:r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 </a:t>
            </a:r>
            <a:r>
              <a:rPr lang="de-DE" altLang="ja-JP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themselves</a:t>
            </a:r>
            <a:endParaRPr lang="de-DE" altLang="ja-JP" u="none" dirty="0">
              <a:solidFill>
                <a:srgbClr val="7F0001"/>
              </a:solidFill>
              <a:latin typeface="Proxima Nova Semibold" panose="02000506030000020004" pitchFamily="2" charset="77"/>
              <a:cs typeface="Calibri"/>
            </a:endParaRPr>
          </a:p>
          <a:p>
            <a:pPr algn="ctr"/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(Tell </a:t>
            </a:r>
            <a:r>
              <a:rPr lang="de-DE" altLang="ja-JP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me</a:t>
            </a:r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 </a:t>
            </a:r>
            <a:r>
              <a:rPr lang="de-DE" altLang="ja-JP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who</a:t>
            </a:r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 </a:t>
            </a:r>
            <a:r>
              <a:rPr lang="de-DE" altLang="ja-JP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you</a:t>
            </a:r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 </a:t>
            </a:r>
            <a:r>
              <a:rPr lang="de-DE" altLang="ja-JP" u="none" dirty="0" err="1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are</a:t>
            </a:r>
            <a:r>
              <a:rPr lang="de-DE" altLang="ja-JP" u="none" dirty="0">
                <a:solidFill>
                  <a:srgbClr val="7F0001"/>
                </a:solidFill>
                <a:latin typeface="Proxima Nova Semibold" panose="02000506030000020004" pitchFamily="2" charset="77"/>
                <a:cs typeface="Calibri"/>
              </a:rPr>
              <a:t>...)</a:t>
            </a:r>
          </a:p>
          <a:p>
            <a:pPr algn="ctr"/>
            <a:r>
              <a:rPr lang="en-US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application independence </a:t>
            </a:r>
          </a:p>
          <a:p>
            <a:pPr algn="ctr"/>
            <a:r>
              <a:rPr lang="en-US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low cost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0880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B6E05-45ED-9D45-AF7B-F6A50E26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>
                <a:latin typeface="Proxima Nova Semibold" panose="02000506030000020004" pitchFamily="2" charset="77"/>
              </a:rPr>
              <a:t>The </a:t>
            </a:r>
            <a:r>
              <a:rPr lang="pt-BR" sz="4000" b="1" dirty="0" err="1">
                <a:latin typeface="Proxima Nova Semibold" panose="02000506030000020004" pitchFamily="2" charset="77"/>
              </a:rPr>
              <a:t>importance</a:t>
            </a:r>
            <a:r>
              <a:rPr lang="pt-BR" sz="4000" b="1" dirty="0">
                <a:latin typeface="Proxima Nova Semibold" panose="02000506030000020004" pitchFamily="2" charset="77"/>
              </a:rPr>
              <a:t> </a:t>
            </a:r>
            <a:r>
              <a:rPr lang="pt-BR" sz="4000" b="1" dirty="0" err="1">
                <a:latin typeface="Proxima Nova Semibold" panose="02000506030000020004" pitchFamily="2" charset="77"/>
              </a:rPr>
              <a:t>of</a:t>
            </a:r>
            <a:r>
              <a:rPr lang="pt-BR" sz="4000" b="1" dirty="0">
                <a:latin typeface="Proxima Nova Semibold" panose="02000506030000020004" pitchFamily="2" charset="77"/>
              </a:rPr>
              <a:t> CEOS </a:t>
            </a:r>
            <a:r>
              <a:rPr lang="pt-BR" sz="4000" b="1" dirty="0" err="1">
                <a:latin typeface="Proxima Nova Semibold" panose="02000506030000020004" pitchFamily="2" charset="77"/>
              </a:rPr>
              <a:t>to</a:t>
            </a:r>
            <a:r>
              <a:rPr lang="pt-BR" sz="4000" b="1" dirty="0">
                <a:latin typeface="Proxima Nova Semibold" panose="02000506030000020004" pitchFamily="2" charset="77"/>
              </a:rPr>
              <a:t> GEO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F28204-C030-F046-81A2-72DCF24C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82" y="2892534"/>
            <a:ext cx="2838965" cy="22341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D58087A-6459-3840-BE76-CE08E358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031" y="788569"/>
            <a:ext cx="2946056" cy="25758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6B30BDA-EA5A-2F4E-845E-77C6D4B2D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673" y="2001224"/>
            <a:ext cx="2838965" cy="20284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36D7631-DEDD-9B48-B921-8512EF1BB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995" y="4437626"/>
            <a:ext cx="2744917" cy="21638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29E49C4-961D-6D47-A4E6-5E5509F2E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58" y="846738"/>
            <a:ext cx="2744916" cy="168236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EBE47AD-7004-024A-A817-B9FCD5296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166" y="4321819"/>
            <a:ext cx="3071243" cy="17198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9BD6AD-3A4E-C24D-957B-FC4F01181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8" y="2267496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800" u="none" dirty="0">
                <a:solidFill>
                  <a:srgbClr val="003D6C"/>
                </a:solidFill>
                <a:latin typeface="Proxima Nova Semibold" panose="02000506030000020004" pitchFamily="2" charset="77"/>
                <a:ea typeface="Calibri" charset="0"/>
                <a:cs typeface="Calibri" charset="0"/>
              </a:rPr>
              <a:t>Terra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50F778B-A763-9C41-B093-CC5E90D9D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449" y="3997844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800" u="none" dirty="0">
                <a:solidFill>
                  <a:srgbClr val="003D6C"/>
                </a:solidFill>
                <a:latin typeface="Proxima Nova Semibold" panose="02000506030000020004" pitchFamily="2" charset="77"/>
                <a:ea typeface="Calibri" charset="0"/>
                <a:cs typeface="Calibri" charset="0"/>
              </a:rPr>
              <a:t>Landsat-8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EA313C44-2BCA-294B-805B-F33D3139E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149" y="2247207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800" u="none" dirty="0">
                <a:solidFill>
                  <a:srgbClr val="003D6C"/>
                </a:solidFill>
                <a:latin typeface="Proxima Nova Semibold" panose="02000506030000020004" pitchFamily="2" charset="77"/>
                <a:ea typeface="Calibri" charset="0"/>
                <a:cs typeface="Calibri" charset="0"/>
              </a:rPr>
              <a:t>Sentinel-1/1A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4FD231BA-FEE2-5A43-B4FB-2CF849B37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700" y="3471545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800" u="none" dirty="0">
                <a:solidFill>
                  <a:srgbClr val="003D6C"/>
                </a:solidFill>
                <a:latin typeface="Proxima Nova Semibold" panose="02000506030000020004" pitchFamily="2" charset="77"/>
                <a:ea typeface="Calibri" charset="0"/>
                <a:cs typeface="Calibri" charset="0"/>
              </a:rPr>
              <a:t>Sentinel-2/2A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AEA345EF-7AA0-614E-8797-ECE573834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672" y="6092501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800" u="none" dirty="0">
                <a:solidFill>
                  <a:srgbClr val="003D6C"/>
                </a:solidFill>
                <a:latin typeface="Proxima Nova Semibold" panose="02000506030000020004" pitchFamily="2" charset="77"/>
                <a:ea typeface="Calibri" charset="0"/>
                <a:cs typeface="Calibri" charset="0"/>
              </a:rPr>
              <a:t>Sentinel-3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FE29603-98C6-4047-9F76-170C886FA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210" y="6078282"/>
            <a:ext cx="25923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umnst777 BT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altLang="en-US" sz="2800" u="none" dirty="0">
                <a:solidFill>
                  <a:srgbClr val="003D6C"/>
                </a:solidFill>
                <a:latin typeface="Proxima Nova Semibold" panose="02000506030000020004" pitchFamily="2" charset="77"/>
                <a:ea typeface="Calibri" charset="0"/>
                <a:cs typeface="Calibri" charset="0"/>
              </a:rPr>
              <a:t>CBERS-4/4A</a:t>
            </a:r>
          </a:p>
        </p:txBody>
      </p:sp>
    </p:spTree>
    <p:extLst>
      <p:ext uri="{BB962C8B-B14F-4D97-AF65-F5344CB8AC3E}">
        <p14:creationId xmlns:p14="http://schemas.microsoft.com/office/powerpoint/2010/main" val="4154569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8AEEB-831A-A743-B683-04AC26CF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6" y="77873"/>
            <a:ext cx="7886700" cy="820184"/>
          </a:xfrm>
        </p:spPr>
        <p:txBody>
          <a:bodyPr>
            <a:normAutofit/>
          </a:bodyPr>
          <a:lstStyle/>
          <a:p>
            <a:r>
              <a:rPr lang="pt-BR" sz="4000" dirty="0"/>
              <a:t>Web time series </a:t>
            </a:r>
            <a:r>
              <a:rPr lang="pt-BR" sz="4000" dirty="0" err="1"/>
              <a:t>service</a:t>
            </a:r>
            <a:r>
              <a:rPr lang="pt-BR" sz="4000" dirty="0"/>
              <a:t> (WTSS)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E4D91B-9141-324A-A735-A4159CA5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85" y="2621639"/>
            <a:ext cx="2828943" cy="15808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EE35D5-EB3C-9C44-BEAC-72C0D786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53" y="1900738"/>
            <a:ext cx="2734583" cy="13981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50853B-DC52-5347-8AA0-A76C87750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358" y="1029910"/>
            <a:ext cx="1675701" cy="11516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60EDBBD-BE86-5842-8955-9A062ED0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112" y="877607"/>
            <a:ext cx="1663700" cy="1574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52C11A-758C-1D41-BA72-542C51ACB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58" y="2829204"/>
            <a:ext cx="744164" cy="6277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F097DA1-F6B4-7342-8CCC-A4D7E45E8D06}"/>
              </a:ext>
            </a:extLst>
          </p:cNvPr>
          <p:cNvSpPr txBox="1"/>
          <p:nvPr/>
        </p:nvSpPr>
        <p:spPr>
          <a:xfrm>
            <a:off x="7485229" y="2732728"/>
            <a:ext cx="71814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sits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BD72C0-8606-954A-94A3-A69DB9AFC2B7}"/>
              </a:ext>
            </a:extLst>
          </p:cNvPr>
          <p:cNvSpPr txBox="1"/>
          <p:nvPr/>
        </p:nvSpPr>
        <p:spPr>
          <a:xfrm>
            <a:off x="7368922" y="3215368"/>
            <a:ext cx="148758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gdalcubes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93D723-62E4-A54D-B061-9D03B48E4A22}"/>
              </a:ext>
            </a:extLst>
          </p:cNvPr>
          <p:cNvSpPr/>
          <p:nvPr/>
        </p:nvSpPr>
        <p:spPr>
          <a:xfrm>
            <a:off x="6501171" y="2601129"/>
            <a:ext cx="2363547" cy="1253552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25D5FA1-D926-954F-9975-500769ABC306}"/>
              </a:ext>
            </a:extLst>
          </p:cNvPr>
          <p:cNvCxnSpPr/>
          <p:nvPr/>
        </p:nvCxnSpPr>
        <p:spPr>
          <a:xfrm>
            <a:off x="2164154" y="3128654"/>
            <a:ext cx="1206230" cy="413279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6868708-DE83-D544-9E1F-B09C1FA8B785}"/>
              </a:ext>
            </a:extLst>
          </p:cNvPr>
          <p:cNvCxnSpPr>
            <a:cxnSpLocks/>
          </p:cNvCxnSpPr>
          <p:nvPr/>
        </p:nvCxnSpPr>
        <p:spPr>
          <a:xfrm flipV="1">
            <a:off x="4964951" y="2063475"/>
            <a:ext cx="1016245" cy="83171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BB9FA03-7B00-4840-A60F-FAA8D3D83F2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079209" y="2181524"/>
            <a:ext cx="210595" cy="68067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287127D-A934-614C-B25A-66FA68665BBF}"/>
              </a:ext>
            </a:extLst>
          </p:cNvPr>
          <p:cNvCxnSpPr>
            <a:cxnSpLocks/>
          </p:cNvCxnSpPr>
          <p:nvPr/>
        </p:nvCxnSpPr>
        <p:spPr>
          <a:xfrm flipV="1">
            <a:off x="5061213" y="3227905"/>
            <a:ext cx="1323651" cy="101483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3">
            <a:extLst>
              <a:ext uri="{FF2B5EF4-FFF2-40B4-BE49-F238E27FC236}">
                <a16:creationId xmlns:a16="http://schemas.microsoft.com/office/drawing/2014/main" id="{137F87CC-1D6E-4344-A70C-751535FE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332" y="1841921"/>
            <a:ext cx="2231282" cy="49680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Brazil</a:t>
            </a:r>
            <a:r>
              <a:rPr lang="de-DE" altLang="ja-JP" sz="20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20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cube</a:t>
            </a:r>
            <a:endParaRPr lang="en-US" altLang="ja-JP" sz="20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A43F40D7-0200-864E-8F9C-05D5C31B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28" y="4051738"/>
            <a:ext cx="7980328" cy="61991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Given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a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cube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,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get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a time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series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for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location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 </a:t>
            </a:r>
            <a:endParaRPr lang="en-US" altLang="ja-JP" b="0" u="none" dirty="0">
              <a:solidFill>
                <a:srgbClr val="004375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92D578-22A2-674F-B8E1-6BD41FFF1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75384"/>
            <a:ext cx="9212094" cy="21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5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8AEEB-831A-A743-B683-04AC26CF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19" y="28226"/>
            <a:ext cx="8304162" cy="820184"/>
          </a:xfrm>
        </p:spPr>
        <p:txBody>
          <a:bodyPr>
            <a:noAutofit/>
          </a:bodyPr>
          <a:lstStyle/>
          <a:p>
            <a:r>
              <a:rPr lang="pt-BR" sz="4000" dirty="0"/>
              <a:t>Web EO data cubes </a:t>
            </a:r>
            <a:r>
              <a:rPr lang="pt-BR" sz="4000" dirty="0" err="1"/>
              <a:t>service</a:t>
            </a:r>
            <a:endParaRPr lang="pt-BR" sz="4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E4D91B-9141-324A-A735-A4159CA5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418" y="2393245"/>
            <a:ext cx="2630608" cy="147004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EE35D5-EB3C-9C44-BEAC-72C0D786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8" y="1709723"/>
            <a:ext cx="2734583" cy="13981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850853B-DC52-5347-8AA0-A76C87750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833" y="838895"/>
            <a:ext cx="1675701" cy="11516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60EDBBD-BE86-5842-8955-9A062ED0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87" y="686592"/>
            <a:ext cx="1663700" cy="1574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52C11A-758C-1D41-BA72-542C51ACB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233" y="2638189"/>
            <a:ext cx="744164" cy="6277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F097DA1-F6B4-7342-8CCC-A4D7E45E8D06}"/>
              </a:ext>
            </a:extLst>
          </p:cNvPr>
          <p:cNvSpPr txBox="1"/>
          <p:nvPr/>
        </p:nvSpPr>
        <p:spPr>
          <a:xfrm>
            <a:off x="7453704" y="2541713"/>
            <a:ext cx="71814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sits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BD72C0-8606-954A-94A3-A69DB9AFC2B7}"/>
              </a:ext>
            </a:extLst>
          </p:cNvPr>
          <p:cNvSpPr txBox="1"/>
          <p:nvPr/>
        </p:nvSpPr>
        <p:spPr>
          <a:xfrm>
            <a:off x="7337397" y="3024353"/>
            <a:ext cx="148758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0" u="none" dirty="0" err="1">
                <a:solidFill>
                  <a:srgbClr val="000000"/>
                </a:solidFill>
                <a:latin typeface="Source Code Pro" panose="020B0509030403020204" pitchFamily="49" charset="77"/>
                <a:ea typeface="+mn-ea"/>
                <a:sym typeface="Helvetica Light"/>
              </a:rPr>
              <a:t>gdalcubes</a:t>
            </a:r>
            <a:endParaRPr kumimoji="0" lang="pt-BR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Code Pro" panose="020B0509030403020204" pitchFamily="49" charset="77"/>
              <a:ea typeface="+mn-ea"/>
              <a:sym typeface="Helvetica Light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93D723-62E4-A54D-B061-9D03B48E4A22}"/>
              </a:ext>
            </a:extLst>
          </p:cNvPr>
          <p:cNvSpPr/>
          <p:nvPr/>
        </p:nvSpPr>
        <p:spPr>
          <a:xfrm>
            <a:off x="6469646" y="2410114"/>
            <a:ext cx="2363547" cy="1253552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525D5FA1-D926-954F-9975-500769ABC306}"/>
              </a:ext>
            </a:extLst>
          </p:cNvPr>
          <p:cNvCxnSpPr/>
          <p:nvPr/>
        </p:nvCxnSpPr>
        <p:spPr>
          <a:xfrm>
            <a:off x="2132629" y="2937639"/>
            <a:ext cx="1206230" cy="413279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6868708-DE83-D544-9E1F-B09C1FA8B785}"/>
              </a:ext>
            </a:extLst>
          </p:cNvPr>
          <p:cNvCxnSpPr>
            <a:cxnSpLocks/>
          </p:cNvCxnSpPr>
          <p:nvPr/>
        </p:nvCxnSpPr>
        <p:spPr>
          <a:xfrm flipV="1">
            <a:off x="4933426" y="1872460"/>
            <a:ext cx="1016245" cy="83171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BB9FA03-7B00-4840-A60F-FAA8D3D83F2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047684" y="1990509"/>
            <a:ext cx="210595" cy="680676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287127D-A934-614C-B25A-66FA68665BBF}"/>
              </a:ext>
            </a:extLst>
          </p:cNvPr>
          <p:cNvCxnSpPr>
            <a:cxnSpLocks/>
          </p:cNvCxnSpPr>
          <p:nvPr/>
        </p:nvCxnSpPr>
        <p:spPr>
          <a:xfrm flipV="1">
            <a:off x="5029688" y="3036890"/>
            <a:ext cx="1323651" cy="101483"/>
          </a:xfrm>
          <a:prstGeom prst="straightConnector1">
            <a:avLst/>
          </a:prstGeom>
          <a:noFill/>
          <a:ln w="38100" cap="flat">
            <a:solidFill>
              <a:srgbClr val="003D6C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CaixaDeTexto 3">
            <a:extLst>
              <a:ext uri="{FF2B5EF4-FFF2-40B4-BE49-F238E27FC236}">
                <a16:creationId xmlns:a16="http://schemas.microsoft.com/office/drawing/2014/main" id="{137F87CC-1D6E-4344-A70C-751535FE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07" y="1650906"/>
            <a:ext cx="2231282" cy="496805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Brazil</a:t>
            </a:r>
            <a:r>
              <a:rPr lang="de-DE" altLang="ja-JP" sz="20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2000" b="0" u="none" dirty="0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2000" b="0" u="none" dirty="0" err="1">
                <a:solidFill>
                  <a:srgbClr val="0261A8"/>
                </a:solidFill>
                <a:latin typeface="Proxima Nova" panose="02000506030000020004" pitchFamily="2" charset="77"/>
                <a:cs typeface="Calibri"/>
              </a:rPr>
              <a:t>cube</a:t>
            </a:r>
            <a:endParaRPr lang="en-US" altLang="ja-JP" sz="2000" b="0" u="none" dirty="0">
              <a:solidFill>
                <a:srgbClr val="0261A8"/>
              </a:solidFill>
              <a:latin typeface="Proxima Nova" panose="02000506030000020004" pitchFamily="2" charset="77"/>
              <a:cs typeface="Calibri"/>
            </a:endParaRP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A43F40D7-0200-864E-8F9C-05D5C31B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29" y="3822086"/>
            <a:ext cx="8539455" cy="61991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Given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a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cube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,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give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me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access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to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its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content</a:t>
            </a:r>
            <a:r>
              <a:rPr lang="de-DE" altLang="ja-JP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endParaRPr lang="en-US" altLang="ja-JP" b="0" u="none" dirty="0">
              <a:solidFill>
                <a:srgbClr val="004375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18" name="Picture 6" descr="atenstruktur des Raum-Zeit-Würfels">
            <a:extLst>
              <a:ext uri="{FF2B5EF4-FFF2-40B4-BE49-F238E27FC236}">
                <a16:creationId xmlns:a16="http://schemas.microsoft.com/office/drawing/2014/main" id="{8EA20E19-4367-2D4C-9AFA-03963A450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20" y="4483132"/>
            <a:ext cx="3004851" cy="227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7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1;p14">
            <a:extLst>
              <a:ext uri="{FF2B5EF4-FFF2-40B4-BE49-F238E27FC236}">
                <a16:creationId xmlns:a16="http://schemas.microsoft.com/office/drawing/2014/main" id="{82CDD83E-1DD6-664B-A2B7-99B2A3247A5E}"/>
              </a:ext>
            </a:extLst>
          </p:cNvPr>
          <p:cNvSpPr txBox="1">
            <a:spLocks/>
          </p:cNvSpPr>
          <p:nvPr/>
        </p:nvSpPr>
        <p:spPr>
          <a:xfrm>
            <a:off x="862031" y="148570"/>
            <a:ext cx="7260565" cy="8054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marR="0" indent="0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roxima Nova" panose="02000506030000020004" pitchFamily="2" charset="77"/>
                <a:ea typeface="+mn-ea"/>
                <a:cs typeface="+mn-cs"/>
                <a:sym typeface="Helvetica Light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pt-BR" sz="4200" kern="0" dirty="0" err="1">
                <a:solidFill>
                  <a:srgbClr val="004375"/>
                </a:solidFill>
                <a:latin typeface="Proxima Nova Semibold" panose="02000506030000020004" pitchFamily="2" charset="77"/>
              </a:rPr>
              <a:t>Request</a:t>
            </a:r>
            <a:r>
              <a:rPr lang="pt-BR" sz="4200" kern="0" dirty="0">
                <a:solidFill>
                  <a:srgbClr val="004375"/>
                </a:solidFill>
                <a:latin typeface="Proxima Nova Semibold" panose="02000506030000020004" pitchFamily="2" charset="77"/>
              </a:rPr>
              <a:t> </a:t>
            </a:r>
            <a:r>
              <a:rPr lang="pt-BR" sz="4200" kern="0" dirty="0" err="1">
                <a:solidFill>
                  <a:srgbClr val="004375"/>
                </a:solidFill>
                <a:latin typeface="Proxima Nova Semibold" panose="02000506030000020004" pitchFamily="2" charset="77"/>
              </a:rPr>
              <a:t>of</a:t>
            </a:r>
            <a:r>
              <a:rPr lang="pt-BR" sz="4200" kern="0" dirty="0">
                <a:solidFill>
                  <a:srgbClr val="004375"/>
                </a:solidFill>
                <a:latin typeface="Proxima Nova Semibold" panose="02000506030000020004" pitchFamily="2" charset="77"/>
              </a:rPr>
              <a:t> GEO </a:t>
            </a:r>
            <a:r>
              <a:rPr lang="pt-BR" sz="4200" kern="0" dirty="0" err="1">
                <a:solidFill>
                  <a:srgbClr val="004375"/>
                </a:solidFill>
                <a:latin typeface="Proxima Nova Semibold" panose="02000506030000020004" pitchFamily="2" charset="77"/>
              </a:rPr>
              <a:t>to</a:t>
            </a:r>
            <a:r>
              <a:rPr lang="pt-BR" sz="4200" kern="0" dirty="0">
                <a:solidFill>
                  <a:srgbClr val="004375"/>
                </a:solidFill>
                <a:latin typeface="Proxima Nova Semibold" panose="02000506030000020004" pitchFamily="2" charset="77"/>
              </a:rPr>
              <a:t> CEOS</a:t>
            </a: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3454C6D3-B844-0146-813C-BCD045EBD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183" y="6488668"/>
            <a:ext cx="41427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Image source: Griffiths et al, RSE (2019)</a:t>
            </a:r>
          </a:p>
        </p:txBody>
      </p:sp>
      <p:sp>
        <p:nvSpPr>
          <p:cNvPr id="8" name="CaixaDeTexto 3">
            <a:extLst>
              <a:ext uri="{FF2B5EF4-FFF2-40B4-BE49-F238E27FC236}">
                <a16:creationId xmlns:a16="http://schemas.microsoft.com/office/drawing/2014/main" id="{3B7356E2-BE25-AE4A-9E80-576E4C35D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35" y="3901981"/>
            <a:ext cx="8696529" cy="203568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Produce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cubes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as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organised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sets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of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cloud-optimised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files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with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a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catalogue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(STAC?)</a:t>
            </a:r>
          </a:p>
          <a:p>
            <a:pPr marL="514350" indent="-514350" algn="l">
              <a:buFont typeface="+mj-lt"/>
              <a:buAutoNum type="arabicPeriod"/>
            </a:pP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Engage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with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OGC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and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GEO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to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conceive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and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develop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web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services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for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data</a:t>
            </a:r>
            <a:r>
              <a:rPr lang="de-DE" altLang="ja-JP" sz="3000" b="0" u="none" dirty="0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4375"/>
                </a:solidFill>
                <a:latin typeface="Proxima Nova" panose="02000506030000020004" pitchFamily="2" charset="77"/>
                <a:cs typeface="Calibri"/>
              </a:rPr>
              <a:t>cubes</a:t>
            </a:r>
            <a:endParaRPr lang="de-DE" altLang="ja-JP" sz="3000" b="0" u="none" dirty="0">
              <a:solidFill>
                <a:srgbClr val="004375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B6E32C6-DE48-A04A-9142-C3DE34C8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87" y="1541794"/>
            <a:ext cx="9144000" cy="18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88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09A2-F702-6544-8DCE-201DEAF0EDD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US" sz="4200" dirty="0">
                <a:solidFill>
                  <a:srgbClr val="004375"/>
                </a:solidFill>
                <a:latin typeface="Proxima Nova Semibold" panose="02000506030000020004" pitchFamily="2" charset="77"/>
              </a:rPr>
              <a:t>What is the GEO knowledge hub?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0C79E7-BA3C-C148-9A7A-5D18E249BB82}"/>
              </a:ext>
            </a:extLst>
          </p:cNvPr>
          <p:cNvSpPr txBox="1">
            <a:spLocks/>
          </p:cNvSpPr>
          <p:nvPr/>
        </p:nvSpPr>
        <p:spPr>
          <a:xfrm>
            <a:off x="83925" y="5334150"/>
            <a:ext cx="9144001" cy="985519"/>
          </a:xfrm>
          <a:prstGeom prst="rect">
            <a:avLst/>
          </a:prstGeom>
          <a:noFill/>
        </p:spPr>
        <p:txBody>
          <a:bodyPr vert="horz" lIns="65022" tIns="65022" rIns="65022" bIns="65022" rtlCol="0" anchor="ctr">
            <a:noAutofit/>
          </a:bodyPr>
          <a:lstStyle>
            <a:lvl1pPr algn="ctr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Frutiger LT Std 55 Roman" charset="0"/>
                <a:cs typeface="Frutiger LT Std 55 Roman" charset="0"/>
                <a:sym typeface="Calibri"/>
              </a:defRPr>
            </a:lvl1pPr>
          </a:lstStyle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srgbClr val="0261A8"/>
                </a:solidFill>
                <a:effectLst/>
                <a:uLnTx/>
                <a:uFillTx/>
                <a:latin typeface="Proxima Nova" panose="02000506030000020004" pitchFamily="2" charset="77"/>
                <a:sym typeface="Calibri"/>
              </a:rPr>
              <a:t>Organising</a:t>
            </a: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0261A8"/>
                </a:solidFill>
                <a:effectLst/>
                <a:uLnTx/>
                <a:uFillTx/>
                <a:latin typeface="Proxima Nova" panose="02000506030000020004" pitchFamily="2" charset="77"/>
                <a:sym typeface="Calibri"/>
              </a:rPr>
              <a:t> the reproducible knowledge produced by the GEO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86CF0-9A9C-BA44-8533-C1F4CD7B46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54" y="1192573"/>
            <a:ext cx="4103402" cy="4103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B0392-66B8-9E4A-A688-FD9DD02A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28" y="1449489"/>
            <a:ext cx="4059031" cy="35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371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"/>
            <a:ext cx="9139238" cy="722226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19326C"/>
                </a:solidFill>
                <a:latin typeface="Proxima Nova Semibold" panose="02000506030000020004" pitchFamily="2" charset="77"/>
              </a:rPr>
              <a:t>Achieving reproducible knowledge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C28D15-63D8-6D4C-9393-49EBA78DC14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72816"/>
            <a:ext cx="8386551" cy="2880320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F572AA3B-1826-0845-A432-8A1BB402B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486400"/>
            <a:ext cx="8839201" cy="800219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Exposing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all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parts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an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application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19E9E9CA-CA00-8A48-AB7C-24FF4C29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550254"/>
            <a:ext cx="3099792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cs typeface="Franklin Gothic Book Regular" charset="0"/>
              </a:rPr>
              <a:t>image: Peng (Science, 2011)</a:t>
            </a:r>
          </a:p>
        </p:txBody>
      </p:sp>
    </p:spTree>
    <p:extLst>
      <p:ext uri="{BB962C8B-B14F-4D97-AF65-F5344CB8AC3E}">
        <p14:creationId xmlns:p14="http://schemas.microsoft.com/office/powerpoint/2010/main" val="5920335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2636D-2592-2545-96FA-A7ED393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" y="260648"/>
            <a:ext cx="9179103" cy="6010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83" y="6206"/>
            <a:ext cx="9139238" cy="692696"/>
          </a:xfrm>
          <a:solidFill>
            <a:srgbClr val="E8F0FF"/>
          </a:solidFill>
        </p:spPr>
        <p:txBody>
          <a:bodyPr>
            <a:noAutofit/>
          </a:bodyPr>
          <a:lstStyle/>
          <a:p>
            <a:r>
              <a:rPr lang="en-US" sz="3200" dirty="0"/>
              <a:t>GEE: functional programming paradigm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F773CB2-D9A0-A345-977F-4044F68E7950}"/>
              </a:ext>
            </a:extLst>
          </p:cNvPr>
          <p:cNvSpPr/>
          <p:nvPr/>
        </p:nvSpPr>
        <p:spPr>
          <a:xfrm>
            <a:off x="182231" y="1276924"/>
            <a:ext cx="8779538" cy="3785652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pPr algn="l"/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collection</a:t>
            </a:r>
            <a:endParaRPr lang="pt-BR" b="0" u="none" dirty="0">
              <a:solidFill>
                <a:srgbClr val="7F000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l8 = 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ee.ImageCollection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('LANDSAT/LC08/C01/T1_TOA’);</a:t>
            </a:r>
          </a:p>
          <a:p>
            <a:pPr algn="l"/>
            <a:endParaRPr lang="pt-BR" b="0" u="none" dirty="0">
              <a:solidFill>
                <a:schemeClr val="accent2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 data cube (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called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“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Image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 in GEE)</a:t>
            </a:r>
          </a:p>
          <a:p>
            <a:pPr algn="l"/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landsat2016 = l8.filterDate('2016-01-01', '2016-12-31’);</a:t>
            </a:r>
          </a:p>
          <a:p>
            <a:pPr algn="l"/>
            <a:endParaRPr lang="pt-BR" b="0" u="none" dirty="0">
              <a:solidFill>
                <a:srgbClr val="00437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Compute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Normalized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Difference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pt-BR" b="0" u="none" dirty="0" err="1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Vegetation</a:t>
            </a:r>
            <a:r>
              <a:rPr lang="pt-BR" b="0" u="none" dirty="0">
                <a:solidFill>
                  <a:srgbClr val="7F000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Index (NDVI).</a:t>
            </a:r>
            <a:br>
              <a:rPr lang="pt-BR" b="0" u="none" dirty="0">
                <a:solidFill>
                  <a:srgbClr val="0261A8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nir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landsat2016.select('B5');</a:t>
            </a:r>
            <a:b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landsat2016.select('B4');</a:t>
            </a:r>
            <a:b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ndvi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nir.subtract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).divide(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nir.add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red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)).</a:t>
            </a:r>
            <a:r>
              <a:rPr lang="pt-BR" b="0" u="none" dirty="0" err="1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rename</a:t>
            </a:r>
            <a:r>
              <a:rPr lang="pt-BR" b="0" u="none" dirty="0">
                <a:solidFill>
                  <a:srgbClr val="00437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('NDVI');</a:t>
            </a:r>
          </a:p>
          <a:p>
            <a:pPr algn="l"/>
            <a:endParaRPr lang="pt-BR" b="0" u="none" dirty="0">
              <a:solidFill>
                <a:srgbClr val="00437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854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E91062C-5B5F-724C-B099-10F8214DED88}"/>
              </a:ext>
            </a:extLst>
          </p:cNvPr>
          <p:cNvSpPr/>
          <p:nvPr/>
        </p:nvSpPr>
        <p:spPr>
          <a:xfrm>
            <a:off x="467543" y="785962"/>
            <a:ext cx="8352928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br>
              <a:rPr lang="pt-BR" b="0" u="none" dirty="0">
                <a:latin typeface="Source Code Pro" panose="020B0509030403020204" pitchFamily="49" charset="77"/>
              </a:rPr>
            </a:br>
            <a:r>
              <a:rPr lang="pt-BR" b="0" u="none" dirty="0">
                <a:solidFill>
                  <a:srgbClr val="7F0001"/>
                </a:solidFill>
                <a:latin typeface="Source Code Pro" panose="020B0509030403020204" pitchFamily="49" charset="77"/>
              </a:rPr>
              <a:t># Define a </a:t>
            </a:r>
            <a:r>
              <a:rPr lang="pt-BR" b="0" u="none" dirty="0" err="1">
                <a:solidFill>
                  <a:srgbClr val="7F0001"/>
                </a:solidFill>
                <a:latin typeface="Source Code Pro" panose="020B0509030403020204" pitchFamily="49" charset="77"/>
              </a:rPr>
              <a:t>collection</a:t>
            </a:r>
            <a:endParaRPr lang="pt-BR" b="0" u="none" dirty="0">
              <a:solidFill>
                <a:srgbClr val="7F0001"/>
              </a:solidFill>
              <a:latin typeface="Source Code Pro" panose="020B0509030403020204" pitchFamily="49" charset="77"/>
            </a:endParaRPr>
          </a:p>
          <a:p>
            <a:pPr algn="l"/>
            <a:r>
              <a:rPr lang="pt-BR" b="0" u="none" dirty="0" err="1">
                <a:solidFill>
                  <a:schemeClr val="accent2">
                    <a:lumMod val="50000"/>
                  </a:schemeClr>
                </a:solidFill>
                <a:latin typeface="Source Code Pro" panose="020B0509030403020204" pitchFamily="49" charset="77"/>
              </a:rPr>
              <a:t>import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 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datacube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 </a:t>
            </a:r>
          </a:p>
          <a:p>
            <a:pPr algn="l"/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dc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 = 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datacube.Datacube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(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app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 = "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chad_rainfall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")</a:t>
            </a:r>
          </a:p>
          <a:p>
            <a:pPr algn="l"/>
            <a:endParaRPr lang="pt-BR" b="0" u="none" dirty="0">
              <a:solidFill>
                <a:srgbClr val="C00000"/>
              </a:solidFill>
              <a:latin typeface="Source Code Pro" panose="020B0509030403020204" pitchFamily="49" charset="77"/>
            </a:endParaRPr>
          </a:p>
          <a:p>
            <a:pPr algn="l"/>
            <a:r>
              <a:rPr lang="pt-BR" b="0" u="none" dirty="0">
                <a:solidFill>
                  <a:srgbClr val="7F0001"/>
                </a:solidFill>
                <a:latin typeface="Source Code Pro" panose="020B0509030403020204" pitchFamily="49" charset="77"/>
              </a:rPr>
              <a:t># </a:t>
            </a:r>
            <a:r>
              <a:rPr lang="pt-BR" b="0" u="none" dirty="0" err="1">
                <a:solidFill>
                  <a:srgbClr val="7F0001"/>
                </a:solidFill>
                <a:latin typeface="Source Code Pro" panose="020B0509030403020204" pitchFamily="49" charset="77"/>
              </a:rPr>
              <a:t>loading</a:t>
            </a:r>
            <a:r>
              <a:rPr lang="pt-BR" b="0" u="none" dirty="0">
                <a:solidFill>
                  <a:srgbClr val="7F0001"/>
                </a:solidFill>
                <a:latin typeface="Source Code Pro" panose="020B0509030403020204" pitchFamily="49" charset="77"/>
              </a:rPr>
              <a:t> a data cube</a:t>
            </a:r>
          </a:p>
          <a:p>
            <a:pPr algn="l"/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ds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 = 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dc.load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( </a:t>
            </a:r>
          </a:p>
          <a:p>
            <a:pPr algn="l"/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	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product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='ls8_level1_usgs’,</a:t>
            </a:r>
          </a:p>
          <a:p>
            <a:pPr algn="l"/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	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measurements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 = ('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red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','</a:t>
            </a:r>
            <a:r>
              <a:rPr lang="pt-BR" b="0" u="none" dirty="0" err="1">
                <a:solidFill>
                  <a:srgbClr val="0261A8"/>
                </a:solidFill>
                <a:latin typeface="Source Code Pro" panose="020B0509030403020204" pitchFamily="49" charset="77"/>
              </a:rPr>
              <a:t>green</a:t>
            </a:r>
            <a:r>
              <a:rPr lang="pt-BR" b="0" u="none" dirty="0">
                <a:solidFill>
                  <a:srgbClr val="0261A8"/>
                </a:solidFill>
                <a:latin typeface="Source Code Pro" panose="020B0509030403020204" pitchFamily="49" charset="77"/>
              </a:rPr>
              <a:t>','blue’))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9982C-5114-1844-B97F-DEE879A52F54}"/>
              </a:ext>
            </a:extLst>
          </p:cNvPr>
          <p:cNvSpPr txBox="1">
            <a:spLocks/>
          </p:cNvSpPr>
          <p:nvPr/>
        </p:nvSpPr>
        <p:spPr bwMode="auto">
          <a:xfrm>
            <a:off x="395536" y="94500"/>
            <a:ext cx="8352928" cy="6196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290" tIns="17145" rIns="34290" bIns="1714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 defTabSz="342900"/>
            <a:r>
              <a:rPr lang="en-US" sz="4000" b="0" u="none" kern="0" dirty="0">
                <a:solidFill>
                  <a:srgbClr val="003D6C"/>
                </a:solidFill>
                <a:latin typeface="Proxima Nova Semibold" panose="02000506030000020004" pitchFamily="2" charset="77"/>
                <a:sym typeface="Helvetica Light"/>
              </a:rPr>
              <a:t>Open data cube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DD37E8-F2AD-144F-B4B9-6EE3B6423304}"/>
              </a:ext>
            </a:extLst>
          </p:cNvPr>
          <p:cNvSpPr/>
          <p:nvPr/>
        </p:nvSpPr>
        <p:spPr>
          <a:xfrm>
            <a:off x="683568" y="3843734"/>
            <a:ext cx="2600092" cy="430887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0" u="none" dirty="0">
                <a:solidFill>
                  <a:srgbClr val="19326C"/>
                </a:solidFill>
                <a:latin typeface="Proxima Nova" panose="02000506030000020004" pitchFamily="2" charset="77"/>
                <a:cs typeface="Calibri" panose="020F0502020204030204" pitchFamily="34" charset="0"/>
              </a:rPr>
              <a:t>Define a collection</a:t>
            </a:r>
            <a:endParaRPr lang="en-US" sz="2200" b="0" u="none" dirty="0">
              <a:solidFill>
                <a:srgbClr val="7F0001"/>
              </a:solidFill>
              <a:latin typeface="Proxima Nov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173A8D81-D1EA-FB4E-B0FD-E67F6B472C7D}"/>
              </a:ext>
            </a:extLst>
          </p:cNvPr>
          <p:cNvSpPr/>
          <p:nvPr/>
        </p:nvSpPr>
        <p:spPr>
          <a:xfrm>
            <a:off x="3505266" y="3625932"/>
            <a:ext cx="666683" cy="937458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4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roxima Nova" panose="02000506030000020004" pitchFamily="2" charset="77"/>
              <a:ea typeface="+mn-ea"/>
              <a:sym typeface="Helvetica Light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199A5F7-E5DF-BC44-B01B-0EA4DB69C598}"/>
              </a:ext>
            </a:extLst>
          </p:cNvPr>
          <p:cNvSpPr/>
          <p:nvPr/>
        </p:nvSpPr>
        <p:spPr>
          <a:xfrm>
            <a:off x="4283968" y="3843735"/>
            <a:ext cx="3168352" cy="430887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0" u="none" dirty="0">
                <a:solidFill>
                  <a:srgbClr val="19326C"/>
                </a:solidFill>
                <a:latin typeface="Proxima Nova" panose="02000506030000020004" pitchFamily="2" charset="77"/>
                <a:cs typeface="Calibri" panose="020F0502020204030204" pitchFamily="34" charset="0"/>
              </a:rPr>
              <a:t>Load a DC in memory</a:t>
            </a:r>
            <a:endParaRPr lang="en-US" sz="2200" b="0" u="none" dirty="0">
              <a:solidFill>
                <a:srgbClr val="7F0001"/>
              </a:solidFill>
              <a:latin typeface="Proxima Nova" panose="02000506030000020004" pitchFamily="2" charset="77"/>
              <a:cs typeface="Calibri" panose="020F050202020403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924E84-383D-1942-8024-29F031546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76" y="4635178"/>
            <a:ext cx="4451463" cy="16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109"/>
            <a:ext cx="9139238" cy="722226"/>
          </a:xfrm>
          <a:noFill/>
        </p:spPr>
        <p:txBody>
          <a:bodyPr>
            <a:noAutofit/>
          </a:bodyPr>
          <a:lstStyle/>
          <a:p>
            <a:pPr fontAlgn="auto"/>
            <a:r>
              <a:rPr lang="en-US" sz="3600" b="1" dirty="0">
                <a:solidFill>
                  <a:srgbClr val="19326C"/>
                </a:solidFill>
                <a:latin typeface="Proxima Nova Semibold" panose="02000506030000020004" pitchFamily="2" charset="77"/>
              </a:rPr>
              <a:t>Knowledge hub: collection of curated, indexed documents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F6EF0E-336B-FB44-9F30-63ED3508770F}"/>
              </a:ext>
            </a:extLst>
          </p:cNvPr>
          <p:cNvSpPr/>
          <p:nvPr/>
        </p:nvSpPr>
        <p:spPr>
          <a:xfrm>
            <a:off x="827539" y="4224521"/>
            <a:ext cx="1893437" cy="733378"/>
          </a:xfrm>
          <a:prstGeom prst="roundRect">
            <a:avLst/>
          </a:prstGeom>
          <a:solidFill>
            <a:srgbClr val="BAE3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</a:rPr>
              <a:t>paper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2D1001D-A4B5-3645-AE0E-9D196DBD8EFB}"/>
              </a:ext>
            </a:extLst>
          </p:cNvPr>
          <p:cNvSpPr/>
          <p:nvPr/>
        </p:nvSpPr>
        <p:spPr>
          <a:xfrm>
            <a:off x="3452001" y="4253806"/>
            <a:ext cx="1893437" cy="733378"/>
          </a:xfrm>
          <a:prstGeom prst="roundRect">
            <a:avLst/>
          </a:prstGeom>
          <a:solidFill>
            <a:srgbClr val="BAE3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</a:rPr>
              <a:t>data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472A89-A999-AF46-8250-D8D097CF752B}"/>
              </a:ext>
            </a:extLst>
          </p:cNvPr>
          <p:cNvSpPr/>
          <p:nvPr/>
        </p:nvSpPr>
        <p:spPr>
          <a:xfrm>
            <a:off x="6076462" y="4253806"/>
            <a:ext cx="1893437" cy="733378"/>
          </a:xfrm>
          <a:prstGeom prst="roundRect">
            <a:avLst/>
          </a:prstGeom>
          <a:solidFill>
            <a:srgbClr val="BAE3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</a:rPr>
              <a:t>software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3DEB41B-1531-8C4B-A9EA-6D86E7A539DA}"/>
              </a:ext>
            </a:extLst>
          </p:cNvPr>
          <p:cNvSpPr/>
          <p:nvPr/>
        </p:nvSpPr>
        <p:spPr>
          <a:xfrm>
            <a:off x="3452001" y="6069966"/>
            <a:ext cx="1893437" cy="733378"/>
          </a:xfrm>
          <a:prstGeom prst="roundRect">
            <a:avLst/>
          </a:prstGeom>
          <a:solidFill>
            <a:srgbClr val="BAE3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</a:rPr>
              <a:t>GEO KH document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0C7661-764A-1842-A9B9-4B771A8ACC68}"/>
              </a:ext>
            </a:extLst>
          </p:cNvPr>
          <p:cNvCxnSpPr>
            <a:stCxn id="5" idx="2"/>
            <a:endCxn id="9" idx="0"/>
          </p:cNvCxnSpPr>
          <p:nvPr/>
        </p:nvCxnSpPr>
        <p:spPr>
          <a:xfrm>
            <a:off x="1774258" y="4957899"/>
            <a:ext cx="2624462" cy="111206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088648-D78F-454C-9563-AE0DC71A5FB2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4398720" y="4987184"/>
            <a:ext cx="0" cy="108278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B4EF2C-6754-E945-85D3-796DDBB22898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4398720" y="4987184"/>
            <a:ext cx="2624461" cy="108278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92A36B-2319-0E49-83A1-0DA07FE5FE09}"/>
              </a:ext>
            </a:extLst>
          </p:cNvPr>
          <p:cNvSpPr txBox="1"/>
          <p:nvPr/>
        </p:nvSpPr>
        <p:spPr>
          <a:xfrm>
            <a:off x="5444202" y="6286614"/>
            <a:ext cx="1301959" cy="400110"/>
          </a:xfrm>
          <a:prstGeom prst="rect">
            <a:avLst/>
          </a:prstGeom>
          <a:solidFill>
            <a:srgbClr val="EDFA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  <a:ea typeface="+mn-ea"/>
              </a:rPr>
              <a:t>Unique 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5F24-CDFE-5444-ADCB-7A4505C5A974}"/>
              </a:ext>
            </a:extLst>
          </p:cNvPr>
          <p:cNvSpPr txBox="1"/>
          <p:nvPr/>
        </p:nvSpPr>
        <p:spPr>
          <a:xfrm>
            <a:off x="6372200" y="3789040"/>
            <a:ext cx="1301959" cy="400110"/>
          </a:xfrm>
          <a:prstGeom prst="rect">
            <a:avLst/>
          </a:prstGeom>
          <a:solidFill>
            <a:srgbClr val="EDFA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  <a:ea typeface="+mn-ea"/>
              </a:rPr>
              <a:t>Unique 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98AE0-6FD6-DF49-B721-4ED6460DF1F9}"/>
              </a:ext>
            </a:extLst>
          </p:cNvPr>
          <p:cNvSpPr txBox="1"/>
          <p:nvPr/>
        </p:nvSpPr>
        <p:spPr>
          <a:xfrm>
            <a:off x="3747739" y="3805526"/>
            <a:ext cx="1301959" cy="400110"/>
          </a:xfrm>
          <a:prstGeom prst="rect">
            <a:avLst/>
          </a:prstGeom>
          <a:solidFill>
            <a:srgbClr val="EDFA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  <a:ea typeface="+mn-ea"/>
              </a:rPr>
              <a:t>Unique 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12745-12BD-E940-BD1F-E0032259C624}"/>
              </a:ext>
            </a:extLst>
          </p:cNvPr>
          <p:cNvSpPr txBox="1"/>
          <p:nvPr/>
        </p:nvSpPr>
        <p:spPr>
          <a:xfrm>
            <a:off x="1123277" y="3798194"/>
            <a:ext cx="1301959" cy="400110"/>
          </a:xfrm>
          <a:prstGeom prst="rect">
            <a:avLst/>
          </a:prstGeom>
          <a:solidFill>
            <a:srgbClr val="EDFA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u="none" dirty="0">
                <a:solidFill>
                  <a:prstClr val="black"/>
                </a:solidFill>
                <a:latin typeface="Proxima Nova" panose="02000506030000020004" pitchFamily="2" charset="77"/>
                <a:ea typeface="+mn-ea"/>
              </a:rPr>
              <a:t>Unique ID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401DCD-223B-AC40-9CB7-23FC40E773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412776"/>
            <a:ext cx="3359240" cy="21076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32454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"/>
            <a:ext cx="9139238" cy="870386"/>
          </a:xfrm>
          <a:noFill/>
        </p:spPr>
        <p:txBody>
          <a:bodyPr>
            <a:normAutofit/>
          </a:bodyPr>
          <a:lstStyle/>
          <a:p>
            <a:r>
              <a:rPr lang="en-US" sz="4200" b="1" dirty="0">
                <a:latin typeface="Proxima Nova Semibold" panose="02000506030000020004" pitchFamily="2" charset="77"/>
              </a:rPr>
              <a:t>The zero download model </a:t>
            </a:r>
          </a:p>
        </p:txBody>
      </p:sp>
      <p:pic>
        <p:nvPicPr>
          <p:cNvPr id="2050" name="Picture 2" descr="Resultado de imagem para laptop universidade brasil">
            <a:extLst>
              <a:ext uri="{FF2B5EF4-FFF2-40B4-BE49-F238E27FC236}">
                <a16:creationId xmlns:a16="http://schemas.microsoft.com/office/drawing/2014/main" id="{3290E0FB-005E-EE43-80DE-93BCDF30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6" y="3249861"/>
            <a:ext cx="3206701" cy="24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037886-3E7B-704E-AEE5-B14F70596947}"/>
              </a:ext>
            </a:extLst>
          </p:cNvPr>
          <p:cNvSpPr/>
          <p:nvPr/>
        </p:nvSpPr>
        <p:spPr>
          <a:xfrm>
            <a:off x="17327216" y="3041576"/>
            <a:ext cx="7056784" cy="8956298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b="0" dirty="0">
                <a:solidFill>
                  <a:schemeClr val="accent1">
                    <a:lumMod val="50000"/>
                  </a:schemeClr>
                </a:solidFill>
                <a:latin typeface="Proxima Nova" panose="02000506030000020004" pitchFamily="2" charset="77"/>
                <a:ea typeface="Calibri" charset="0"/>
                <a:cs typeface="Calibri" charset="0"/>
              </a:rPr>
              <a:t>The Global South will only use EO information which is free at the point of access</a:t>
            </a:r>
            <a:r>
              <a:rPr lang="en-US" sz="7200" b="0" dirty="0">
                <a:latin typeface="Proxima Nova" panose="02000506030000020004" pitchFamily="2" charset="77"/>
                <a:ea typeface="Calibri" charset="0"/>
                <a:cs typeface="Calibri" charset="0"/>
              </a:rPr>
              <a:t>. How to pay for it?</a:t>
            </a:r>
            <a:endParaRPr lang="en-US" sz="7200" b="0" dirty="0">
              <a:solidFill>
                <a:schemeClr val="accent1">
                  <a:lumMod val="50000"/>
                </a:schemeClr>
              </a:solidFill>
              <a:latin typeface="Proxima Nova" panose="02000506030000020004" pitchFamily="2" charset="77"/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AB861-1A29-BF45-893F-485D8EA53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340623"/>
            <a:ext cx="4229100" cy="242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22E60-44E9-0649-8E27-81833193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67" y="1144153"/>
            <a:ext cx="2626814" cy="1187922"/>
          </a:xfrm>
          <a:prstGeom prst="rect">
            <a:avLst/>
          </a:prstGeom>
          <a:ln>
            <a:noFill/>
          </a:ln>
        </p:spPr>
      </p:pic>
      <p:sp>
        <p:nvSpPr>
          <p:cNvPr id="11" name="Text Box 18">
            <a:extLst>
              <a:ext uri="{FF2B5EF4-FFF2-40B4-BE49-F238E27FC236}">
                <a16:creationId xmlns:a16="http://schemas.microsoft.com/office/drawing/2014/main" id="{394ED73A-E2D1-3F41-ADE9-FAC2A0E8F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816" y="5735108"/>
            <a:ext cx="2736304" cy="648997"/>
          </a:xfrm>
          <a:prstGeom prst="rect">
            <a:avLst/>
          </a:prstGeom>
          <a:noFill/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Cloud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platforms</a:t>
            </a:r>
            <a:endParaRPr lang="pt-BR" altLang="en-US" sz="2800" b="0" u="none" dirty="0">
              <a:solidFill>
                <a:srgbClr val="7F0001"/>
              </a:solidFill>
              <a:latin typeface="Proxima Nova" panose="02000506030000020004" pitchFamily="2" charset="77"/>
              <a:ea typeface="Franklin Gothic Book" charset="0"/>
              <a:cs typeface="Franklin Gothic Book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67BB55C-41FE-6647-B88B-07D5B68B3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871" y="5735108"/>
            <a:ext cx="3450804" cy="648997"/>
          </a:xfrm>
          <a:prstGeom prst="rect">
            <a:avLst/>
          </a:prstGeom>
          <a:noFill/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Empowered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users</a:t>
            </a:r>
            <a:endParaRPr lang="pt-BR" altLang="en-US" sz="2800" b="0" u="none" dirty="0">
              <a:solidFill>
                <a:srgbClr val="7F0001"/>
              </a:solidFill>
              <a:latin typeface="Proxima Nova" panose="02000506030000020004" pitchFamily="2" charset="77"/>
              <a:ea typeface="Franklin Gothic Book" charset="0"/>
              <a:cs typeface="Franklin Gothic Book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C90EE7D-50EB-3C4B-A827-EA1F89CDD7D9}"/>
              </a:ext>
            </a:extLst>
          </p:cNvPr>
          <p:cNvSpPr/>
          <p:nvPr/>
        </p:nvSpPr>
        <p:spPr>
          <a:xfrm>
            <a:off x="6636038" y="2580215"/>
            <a:ext cx="539579" cy="575999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roxima Nova" panose="02000506030000020004" pitchFamily="2" charset="77"/>
              <a:ea typeface="+mn-ea"/>
              <a:sym typeface="Helvetica Light"/>
            </a:endParaRP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D7D529D2-9EC6-1245-968E-183D2EDEA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538" y="2936208"/>
            <a:ext cx="2081303" cy="648997"/>
          </a:xfrm>
          <a:prstGeom prst="rect">
            <a:avLst/>
          </a:prstGeom>
          <a:noFill/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open data</a:t>
            </a:r>
            <a:endParaRPr lang="pt-BR" altLang="en-US" sz="2800" b="0" u="none" dirty="0">
              <a:solidFill>
                <a:srgbClr val="7F0001"/>
              </a:solidFill>
              <a:latin typeface="Proxima Nova" panose="02000506030000020004" pitchFamily="2" charset="77"/>
              <a:ea typeface="Franklin Gothic Book" charset="0"/>
              <a:cs typeface="Franklin Gothic Book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041354D-E495-5A48-91E4-F2D550527802}"/>
              </a:ext>
            </a:extLst>
          </p:cNvPr>
          <p:cNvSpPr/>
          <p:nvPr/>
        </p:nvSpPr>
        <p:spPr>
          <a:xfrm>
            <a:off x="3961773" y="3650392"/>
            <a:ext cx="718553" cy="783385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roxima Nova" panose="02000506030000020004" pitchFamily="2" charset="77"/>
              <a:ea typeface="+mn-ea"/>
              <a:sym typeface="Helvetica Light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1A9141BA-0BE0-1641-AFF1-44297C4B3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592" y="3138856"/>
            <a:ext cx="1758959" cy="648997"/>
          </a:xfrm>
          <a:prstGeom prst="rect">
            <a:avLst/>
          </a:prstGeom>
          <a:noFill/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Software</a:t>
            </a:r>
            <a:endParaRPr lang="pt-BR" altLang="en-US" sz="2800" b="0" u="none" dirty="0">
              <a:solidFill>
                <a:srgbClr val="7F0001"/>
              </a:solidFill>
              <a:latin typeface="Proxima Nova" panose="02000506030000020004" pitchFamily="2" charset="77"/>
              <a:ea typeface="Franklin Gothic Book" charset="0"/>
              <a:cs typeface="Franklin Gothic Book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1AB4148-1809-0D45-A185-B51AF421E2F4}"/>
              </a:ext>
            </a:extLst>
          </p:cNvPr>
          <p:cNvSpPr/>
          <p:nvPr/>
        </p:nvSpPr>
        <p:spPr>
          <a:xfrm rot="10800000">
            <a:off x="3637425" y="4453696"/>
            <a:ext cx="718552" cy="783385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roxima Nova" panose="02000506030000020004" pitchFamily="2" charset="77"/>
              <a:ea typeface="+mn-ea"/>
              <a:sym typeface="Helvetica Light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A9256293-63A0-434D-8D2A-65CCEC6D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650" y="5197242"/>
            <a:ext cx="1610119" cy="648997"/>
          </a:xfrm>
          <a:prstGeom prst="rect">
            <a:avLst/>
          </a:prstGeom>
          <a:noFill/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Proxima Nova" panose="02000506030000020004" pitchFamily="2" charset="77"/>
                <a:ea typeface="Franklin Gothic Book" charset="0"/>
                <a:cs typeface="Franklin Gothic Book" charset="0"/>
              </a:rPr>
              <a:t>Results</a:t>
            </a:r>
            <a:endParaRPr lang="pt-BR" altLang="en-US" sz="2800" b="0" u="none" dirty="0">
              <a:solidFill>
                <a:srgbClr val="7F0001"/>
              </a:solidFill>
              <a:latin typeface="Proxima Nova" panose="02000506030000020004" pitchFamily="2" charset="77"/>
              <a:ea typeface="Franklin Gothic Book" charset="0"/>
              <a:cs typeface="Franklin Gothic Book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759FBD-4759-E847-9642-F7D15E29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031687"/>
            <a:ext cx="1743011" cy="1556792"/>
          </a:xfrm>
          <a:prstGeom prst="rect">
            <a:avLst/>
          </a:prstGeom>
        </p:spPr>
      </p:pic>
      <p:sp>
        <p:nvSpPr>
          <p:cNvPr id="19" name="Down Arrow 8">
            <a:extLst>
              <a:ext uri="{FF2B5EF4-FFF2-40B4-BE49-F238E27FC236}">
                <a16:creationId xmlns:a16="http://schemas.microsoft.com/office/drawing/2014/main" id="{BA0D88C3-75B1-B445-8CB0-F525A7D2362A}"/>
              </a:ext>
            </a:extLst>
          </p:cNvPr>
          <p:cNvSpPr/>
          <p:nvPr/>
        </p:nvSpPr>
        <p:spPr>
          <a:xfrm rot="10800000">
            <a:off x="1434064" y="2597573"/>
            <a:ext cx="360040" cy="558641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Proxima Nova" panose="02000506030000020004" pitchFamily="2" charset="77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27551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76B933-349D-D246-9DEF-9EAFECDB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93" y="1929614"/>
            <a:ext cx="7529314" cy="4461457"/>
          </a:xfrm>
          <a:prstGeom prst="rect">
            <a:avLst/>
          </a:prstGeom>
        </p:spPr>
      </p:pic>
      <p:sp>
        <p:nvSpPr>
          <p:cNvPr id="82946" name="Rectangle 3">
            <a:extLst>
              <a:ext uri="{FF2B5EF4-FFF2-40B4-BE49-F238E27FC236}">
                <a16:creationId xmlns:a16="http://schemas.microsoft.com/office/drawing/2014/main" id="{4624C0FA-6D7F-5042-89E8-E47BFC1B3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9954"/>
            <a:ext cx="91440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pt-BR" sz="3600" u="none" dirty="0">
                <a:solidFill>
                  <a:srgbClr val="7F0001"/>
                </a:solidFill>
                <a:latin typeface="Proxima Nova Semibold" panose="02000506030000020004" pitchFamily="2" charset="77"/>
              </a:rPr>
              <a:t>Challenge to CEOS and GEO: </a:t>
            </a:r>
            <a:r>
              <a:rPr lang="en-US" altLang="pt-BR" sz="3600" u="none" dirty="0" err="1">
                <a:solidFill>
                  <a:srgbClr val="00005E"/>
                </a:solidFill>
                <a:latin typeface="Proxima Nova Semibold" panose="02000506030000020004" pitchFamily="2" charset="77"/>
              </a:rPr>
              <a:t>Organising</a:t>
            </a:r>
            <a:r>
              <a:rPr lang="en-US" altLang="pt-BR" sz="3600" u="none" dirty="0">
                <a:solidFill>
                  <a:srgbClr val="00005E"/>
                </a:solidFill>
                <a:latin typeface="Proxima Nova Semibold" panose="02000506030000020004" pitchFamily="2" charset="77"/>
              </a:rPr>
              <a:t> EO data as data cubes openly available in cloud platforms</a:t>
            </a:r>
            <a:endParaRPr lang="en-US" altLang="pt-BR" sz="3600" u="none" dirty="0">
              <a:solidFill>
                <a:srgbClr val="800000"/>
              </a:solidFill>
              <a:latin typeface="Proxima Nova Semibold" panose="02000506030000020004" pitchFamily="2" charset="77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8F1EA00-DEC3-D840-B2E3-AC00174DD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195" y="6488668"/>
            <a:ext cx="355059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image source: Swiss Data Cube</a:t>
            </a:r>
          </a:p>
        </p:txBody>
      </p:sp>
    </p:spTree>
    <p:extLst>
      <p:ext uri="{BB962C8B-B14F-4D97-AF65-F5344CB8AC3E}">
        <p14:creationId xmlns:p14="http://schemas.microsoft.com/office/powerpoint/2010/main" val="324668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28217F-EB72-8C4E-ACB2-C05376034E19}"/>
              </a:ext>
            </a:extLst>
          </p:cNvPr>
          <p:cNvSpPr/>
          <p:nvPr/>
        </p:nvSpPr>
        <p:spPr>
          <a:xfrm>
            <a:off x="288219" y="1031093"/>
            <a:ext cx="87426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An </a:t>
            </a:r>
            <a:r>
              <a:rPr lang="en-GB" sz="2800" b="0" u="none" dirty="0">
                <a:solidFill>
                  <a:srgbClr val="7F0001"/>
                </a:solidFill>
                <a:latin typeface="Proxima Nova" panose="02000506030000020004" pitchFamily="2" charset="77"/>
              </a:rPr>
              <a:t>image data cube </a:t>
            </a: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is a </a:t>
            </a:r>
            <a:r>
              <a:rPr lang="en-GB" sz="2800" b="0" u="none" dirty="0">
                <a:solidFill>
                  <a:srgbClr val="7F0001"/>
                </a:solidFill>
                <a:latin typeface="Proxima Nova" panose="02000506030000020004" pitchFamily="2" charset="77"/>
              </a:rPr>
              <a:t>3D array </a:t>
            </a: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with two spatial dimensions, one temporal dimension, and an arbitrary number of attributes with the following properties: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Spatial dimensions refer to a spatial reference system;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Cells of a data cube have a constant spatial size;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There is no spatial or temporal overlap between the cells;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The temporal reference is a known set of temporal intervals;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sz="2800" b="0" u="none" dirty="0">
                <a:solidFill>
                  <a:srgbClr val="003D6C"/>
                </a:solidFill>
                <a:latin typeface="Proxima Nova" panose="02000506030000020004" pitchFamily="2" charset="77"/>
              </a:rPr>
              <a:t>For every combination of dimensions, a cell has a vector of attributes.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B38E6E6-3F3F-4D40-B86F-7D43D6B6949F}"/>
              </a:ext>
            </a:extLst>
          </p:cNvPr>
          <p:cNvSpPr txBox="1">
            <a:spLocks/>
          </p:cNvSpPr>
          <p:nvPr/>
        </p:nvSpPr>
        <p:spPr>
          <a:xfrm>
            <a:off x="457195" y="6901"/>
            <a:ext cx="8229601" cy="75428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roxima Nova" panose="02000506030000020004" pitchFamily="2" charset="77"/>
                <a:ea typeface="+mn-ea"/>
                <a:cs typeface="+mn-cs"/>
                <a:sym typeface="Helvetica Light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pt-BR" sz="4000" kern="0" dirty="0" err="1">
                <a:solidFill>
                  <a:srgbClr val="003D6C"/>
                </a:solidFill>
                <a:latin typeface="Proxima Nova Semibold" panose="02000506030000020004" pitchFamily="2" charset="77"/>
              </a:rPr>
              <a:t>What</a:t>
            </a:r>
            <a:r>
              <a:rPr lang="pt-BR" sz="4000" kern="0" dirty="0">
                <a:solidFill>
                  <a:srgbClr val="003D6C"/>
                </a:solidFill>
                <a:latin typeface="Proxima Nova Semibold" panose="02000506030000020004" pitchFamily="2" charset="77"/>
              </a:rPr>
              <a:t> </a:t>
            </a:r>
            <a:r>
              <a:rPr lang="pt-BR" sz="4000" kern="0" dirty="0" err="1">
                <a:solidFill>
                  <a:srgbClr val="003D6C"/>
                </a:solidFill>
                <a:latin typeface="Proxima Nova Semibold" panose="02000506030000020004" pitchFamily="2" charset="77"/>
              </a:rPr>
              <a:t>is</a:t>
            </a:r>
            <a:r>
              <a:rPr lang="pt-BR" sz="4000" kern="0" dirty="0">
                <a:solidFill>
                  <a:srgbClr val="003D6C"/>
                </a:solidFill>
                <a:latin typeface="Proxima Nova Semibold" panose="02000506030000020004" pitchFamily="2" charset="77"/>
              </a:rPr>
              <a:t> </a:t>
            </a:r>
            <a:r>
              <a:rPr lang="pt-BR" sz="4000" kern="0" dirty="0" err="1">
                <a:solidFill>
                  <a:srgbClr val="003D6C"/>
                </a:solidFill>
                <a:latin typeface="Proxima Nova Semibold" panose="02000506030000020004" pitchFamily="2" charset="77"/>
              </a:rPr>
              <a:t>an</a:t>
            </a:r>
            <a:r>
              <a:rPr lang="pt-BR" sz="4000" kern="0" dirty="0">
                <a:solidFill>
                  <a:srgbClr val="003D6C"/>
                </a:solidFill>
                <a:latin typeface="Proxima Nova Semibold" panose="02000506030000020004" pitchFamily="2" charset="77"/>
              </a:rPr>
              <a:t> </a:t>
            </a:r>
            <a:r>
              <a:rPr lang="pt-BR" sz="4000" kern="0" dirty="0" err="1">
                <a:solidFill>
                  <a:srgbClr val="003D6C"/>
                </a:solidFill>
                <a:latin typeface="Proxima Nova Semibold" panose="02000506030000020004" pitchFamily="2" charset="77"/>
              </a:rPr>
              <a:t>image</a:t>
            </a:r>
            <a:r>
              <a:rPr lang="pt-BR" sz="4000" kern="0" dirty="0">
                <a:solidFill>
                  <a:srgbClr val="003D6C"/>
                </a:solidFill>
                <a:latin typeface="Proxima Nova Semibold" panose="02000506030000020004" pitchFamily="2" charset="77"/>
              </a:rPr>
              <a:t> data cube?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C2CA58C-D88F-E84E-9118-F0B579ED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808" y="6403946"/>
            <a:ext cx="450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8228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tabLst/>
              <a:defRPr/>
            </a:pPr>
            <a:r>
              <a:rPr lang="en-US" sz="1800" b="0" u="none" dirty="0">
                <a:solidFill>
                  <a:srgbClr val="0261A8"/>
                </a:solidFill>
                <a:latin typeface="Proxima Nova" panose="02000506030000020004" pitchFamily="2" charset="77"/>
              </a:rPr>
              <a:t>adapted from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261A8"/>
                </a:solidFill>
                <a:effectLst/>
                <a:uLnTx/>
                <a:uFillTx/>
                <a:latin typeface="Proxima Nova" panose="02000506030000020004" pitchFamily="2" charset="77"/>
              </a:rPr>
              <a:t>Appel and </a:t>
            </a:r>
            <a:r>
              <a:rPr kumimoji="0" lang="en-US" sz="1800" b="0" u="none" strike="noStrike" kern="1200" cap="none" spc="0" normalizeH="0" baseline="0" noProof="0" dirty="0" err="1">
                <a:ln>
                  <a:noFill/>
                </a:ln>
                <a:solidFill>
                  <a:srgbClr val="0261A8"/>
                </a:solidFill>
                <a:effectLst/>
                <a:uLnTx/>
                <a:uFillTx/>
                <a:latin typeface="Proxima Nova" panose="02000506030000020004" pitchFamily="2" charset="77"/>
              </a:rPr>
              <a:t>Pebesma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261A8"/>
                </a:solidFill>
                <a:effectLst/>
                <a:uLnTx/>
                <a:uFillTx/>
                <a:latin typeface="Proxima Nova" panose="02000506030000020004" pitchFamily="2" charset="77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3088215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>
            <a:extLst>
              <a:ext uri="{FF2B5EF4-FFF2-40B4-BE49-F238E27FC236}">
                <a16:creationId xmlns:a16="http://schemas.microsoft.com/office/drawing/2014/main" id="{6FFFA49A-B74C-C44A-936D-382CE7FF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CustomShape 1">
            <a:extLst>
              <a:ext uri="{FF2B5EF4-FFF2-40B4-BE49-F238E27FC236}">
                <a16:creationId xmlns:a16="http://schemas.microsoft.com/office/drawing/2014/main" id="{F5A3113D-1BB6-EE44-BC9E-B392226C1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pt-BR" sz="1200">
                <a:solidFill>
                  <a:srgbClr val="FFFFFF"/>
                </a:solidFill>
                <a:latin typeface="Calibri" panose="020F0502020204030204" pitchFamily="34" charset="0"/>
              </a:rPr>
              <a:t>An Australian Geoscience Data Cube</a:t>
            </a:r>
            <a:endParaRPr lang="en-US" altLang="pt-BR" sz="1800">
              <a:latin typeface="Calibri" panose="020F0502020204030204" pitchFamily="34" charset="0"/>
            </a:endParaRPr>
          </a:p>
        </p:txBody>
      </p:sp>
      <p:sp>
        <p:nvSpPr>
          <p:cNvPr id="98307" name="CustomShape 2">
            <a:extLst>
              <a:ext uri="{FF2B5EF4-FFF2-40B4-BE49-F238E27FC236}">
                <a16:creationId xmlns:a16="http://schemas.microsoft.com/office/drawing/2014/main" id="{6C375A5A-A019-A941-A7BC-078905602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26" y="-3175"/>
            <a:ext cx="9140825" cy="742950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pt-BR" sz="4200" u="none" dirty="0">
                <a:solidFill>
                  <a:srgbClr val="00005E"/>
                </a:solidFill>
                <a:latin typeface="Proxima Nova Semibold" panose="02000506030000020004" pitchFamily="2" charset="77"/>
              </a:rPr>
              <a:t>Slicing a data cube in time</a:t>
            </a:r>
          </a:p>
        </p:txBody>
      </p:sp>
      <p:sp>
        <p:nvSpPr>
          <p:cNvPr id="98308" name="CustomShape 4">
            <a:extLst>
              <a:ext uri="{FF2B5EF4-FFF2-40B4-BE49-F238E27FC236}">
                <a16:creationId xmlns:a16="http://schemas.microsoft.com/office/drawing/2014/main" id="{AFCC3B79-9DAB-A340-B1C9-DD46CC71F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26" y="5958960"/>
            <a:ext cx="1532238" cy="361950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pt-BR" sz="1800" b="0" u="none">
                <a:solidFill>
                  <a:srgbClr val="00005E"/>
                </a:solidFill>
                <a:latin typeface="Proxima Nova" panose="02000506030000020004" pitchFamily="2" charset="77"/>
              </a:rPr>
              <a:t>image: USGS</a:t>
            </a:r>
            <a:endParaRPr lang="en-US" altLang="pt-BR" sz="1800" b="0" u="none">
              <a:latin typeface="Proxima Nova" panose="02000506030000020004" pitchFamily="2" charset="77"/>
            </a:endParaRPr>
          </a:p>
        </p:txBody>
      </p:sp>
      <p:sp>
        <p:nvSpPr>
          <p:cNvPr id="98309" name="CustomShape 3">
            <a:extLst>
              <a:ext uri="{FF2B5EF4-FFF2-40B4-BE49-F238E27FC236}">
                <a16:creationId xmlns:a16="http://schemas.microsoft.com/office/drawing/2014/main" id="{6904E62D-64A0-ED42-90A6-22166AC1D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6285470"/>
            <a:ext cx="9140825" cy="572530"/>
          </a:xfrm>
          <a:prstGeom prst="rect">
            <a:avLst/>
          </a:prstGeom>
          <a:solidFill>
            <a:srgbClr val="E8E8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umnst777 BT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/>
            <a:r>
              <a:rPr lang="en-US" altLang="pt-BR" sz="3000" b="0" u="none" dirty="0">
                <a:solidFill>
                  <a:srgbClr val="800000"/>
                </a:solidFill>
                <a:latin typeface="Proxima Nova" panose="02000506030000020004" pitchFamily="2" charset="77"/>
              </a:rPr>
              <a:t>positions: </a:t>
            </a:r>
            <a:r>
              <a:rPr lang="en-US" altLang="pt-BR" sz="3000" b="0" u="none" dirty="0">
                <a:solidFill>
                  <a:srgbClr val="00005E"/>
                </a:solidFill>
                <a:latin typeface="Proxima Nova" panose="02000506030000020004" pitchFamily="2" charset="77"/>
              </a:rPr>
              <a:t>2Dspace</a:t>
            </a:r>
            <a:r>
              <a:rPr lang="en-US" altLang="pt-BR" sz="3000" b="0" u="none" dirty="0">
                <a:solidFill>
                  <a:srgbClr val="800000"/>
                </a:solidFill>
                <a:latin typeface="Proxima Nova" panose="02000506030000020004" pitchFamily="2" charset="77"/>
              </a:rPr>
              <a:t>  values: </a:t>
            </a:r>
            <a:r>
              <a:rPr lang="en-US" altLang="pt-BR" sz="3000" b="0" u="none" dirty="0">
                <a:solidFill>
                  <a:srgbClr val="00005E"/>
                </a:solidFill>
                <a:latin typeface="Proxima Nova" panose="02000506030000020004" pitchFamily="2" charset="77"/>
              </a:rPr>
              <a:t>soil </a:t>
            </a:r>
            <a:r>
              <a:rPr lang="en-US" altLang="pt-BR" sz="3000" b="0" u="none" dirty="0" err="1">
                <a:solidFill>
                  <a:srgbClr val="00005E"/>
                </a:solidFill>
                <a:latin typeface="Proxima Nova" panose="02000506030000020004" pitchFamily="2" charset="77"/>
              </a:rPr>
              <a:t>reflectances</a:t>
            </a:r>
            <a:endParaRPr lang="en-US" altLang="pt-BR" sz="3000" b="0" u="none" dirty="0">
              <a:solidFill>
                <a:srgbClr val="00005E"/>
              </a:solidFill>
              <a:latin typeface="Proxima Nova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44638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89254" y="6378642"/>
            <a:ext cx="305394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graphics: Rolf </a:t>
            </a:r>
            <a:r>
              <a:rPr lang="en-GB" sz="18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Simoes</a:t>
            </a: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(INPE)</a:t>
            </a:r>
          </a:p>
        </p:txBody>
      </p:sp>
      <p:sp>
        <p:nvSpPr>
          <p:cNvPr id="22536" name="Title 1"/>
          <p:cNvSpPr>
            <a:spLocks noGrp="1"/>
          </p:cNvSpPr>
          <p:nvPr>
            <p:ph type="title"/>
          </p:nvPr>
        </p:nvSpPr>
        <p:spPr>
          <a:xfrm>
            <a:off x="501427" y="4617"/>
            <a:ext cx="8229601" cy="1058920"/>
          </a:xfrm>
        </p:spPr>
        <p:txBody>
          <a:bodyPr>
            <a:normAutofit/>
          </a:bodyPr>
          <a:lstStyle/>
          <a:p>
            <a:r>
              <a:rPr lang="en-US" sz="4200" dirty="0"/>
              <a:t>Slicing a data cube in space</a:t>
            </a:r>
            <a:endParaRPr lang="en-US" sz="4200" b="1" dirty="0">
              <a:latin typeface="Proxima Nova Semibold" panose="02000506030000020004" pitchFamily="2" charset="77"/>
            </a:endParaRPr>
          </a:p>
        </p:txBody>
      </p:sp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660807" y="5178455"/>
            <a:ext cx="8070221" cy="650693"/>
          </a:xfrm>
          <a:prstGeom prst="rect">
            <a:avLst/>
          </a:prstGeom>
          <a:noFill/>
          <a:ln>
            <a:noFill/>
          </a:ln>
        </p:spPr>
        <p:txBody>
          <a:bodyPr wrap="square" tIns="93600" bIns="93600">
            <a:spAutoFit/>
          </a:bodyPr>
          <a:lstStyle>
            <a:lvl1pPr>
              <a:defRPr sz="2800">
                <a:solidFill>
                  <a:schemeClr val="tx1"/>
                </a:solidFill>
                <a:latin typeface="Source Sans Pro" charset="0"/>
                <a:ea typeface="ＭＳ Ｐゴシック" charset="0"/>
                <a:cs typeface="Source Sans Pro" charset="0"/>
              </a:defRPr>
            </a:lvl1pPr>
            <a:lvl2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defRPr sz="16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9pPr>
          </a:lstStyle>
          <a:p>
            <a:pPr algn="ctr"/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Time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series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capture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land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system</a:t>
            </a:r>
            <a:r>
              <a:rPr lang="de-DE" altLang="ja-JP" sz="30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r>
              <a:rPr lang="de-DE" altLang="ja-JP" sz="30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trajectories</a:t>
            </a:r>
            <a:r>
              <a:rPr lang="x-none" altLang="ja-JP" sz="3000" b="0" u="none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 </a:t>
            </a:r>
            <a:endParaRPr lang="en-US" altLang="ja-JP" sz="3000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59" y="1063536"/>
            <a:ext cx="8282516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914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595A2-D4B8-634D-95CA-C38F762A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915" y="170481"/>
            <a:ext cx="9640111" cy="820184"/>
          </a:xfrm>
        </p:spPr>
        <p:txBody>
          <a:bodyPr>
            <a:noAutofit/>
          </a:bodyPr>
          <a:lstStyle/>
          <a:p>
            <a:r>
              <a:rPr lang="pt-BR" sz="4000" dirty="0" err="1"/>
              <a:t>Analytics</a:t>
            </a:r>
            <a:r>
              <a:rPr lang="pt-BR" sz="4000" dirty="0"/>
              <a:t> </a:t>
            </a:r>
            <a:r>
              <a:rPr lang="pt-BR" sz="4000" dirty="0" err="1"/>
              <a:t>need</a:t>
            </a:r>
            <a:r>
              <a:rPr lang="pt-BR" sz="4000" dirty="0"/>
              <a:t> </a:t>
            </a:r>
            <a:r>
              <a:rPr lang="pt-BR" sz="4000" dirty="0" err="1"/>
              <a:t>good</a:t>
            </a:r>
            <a:r>
              <a:rPr lang="pt-BR" sz="4000" dirty="0"/>
              <a:t> </a:t>
            </a:r>
            <a:r>
              <a:rPr lang="pt-BR" sz="4000" dirty="0" err="1"/>
              <a:t>in-situ</a:t>
            </a:r>
            <a:r>
              <a:rPr lang="pt-BR" sz="4000" dirty="0"/>
              <a:t> </a:t>
            </a:r>
            <a:r>
              <a:rPr lang="pt-BR" sz="4000" dirty="0" err="1"/>
              <a:t>and</a:t>
            </a:r>
            <a:r>
              <a:rPr lang="pt-BR" sz="4000" dirty="0"/>
              <a:t> </a:t>
            </a:r>
            <a:r>
              <a:rPr lang="pt-BR" sz="4000" dirty="0" err="1"/>
              <a:t>good</a:t>
            </a:r>
            <a:r>
              <a:rPr lang="pt-BR" sz="4000" dirty="0"/>
              <a:t> </a:t>
            </a:r>
            <a:r>
              <a:rPr lang="pt-BR" sz="4000" dirty="0" err="1"/>
              <a:t>quality</a:t>
            </a:r>
            <a:r>
              <a:rPr lang="pt-BR" sz="4000" dirty="0"/>
              <a:t> data cubes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0737EE-D299-A54E-9A31-CFBCEDCB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235"/>
            <a:ext cx="4928357" cy="3585616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A381C66-5E87-2B44-BAEE-17669E44C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4820848"/>
            <a:ext cx="4928357" cy="1092577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00" b="0" u="none" dirty="0">
                <a:solidFill>
                  <a:srgbClr val="19326C"/>
                </a:solidFill>
                <a:latin typeface="Proxima Nova" panose="02000506030000020004" pitchFamily="2" charset="77"/>
                <a:cs typeface="Franklin Gothic Book Regular" charset="0"/>
              </a:rPr>
              <a:t>MODIS data cube (MOD13Q1)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600" b="0" u="none" dirty="0">
                <a:solidFill>
                  <a:srgbClr val="19326C"/>
                </a:solidFill>
                <a:latin typeface="Proxima Nova" panose="02000506030000020004" pitchFamily="2" charset="77"/>
                <a:cs typeface="Franklin Gothic Book Regular" charset="0"/>
              </a:rPr>
              <a:t>33,000 samples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F14CE81-93C6-3D4A-BB85-A92B8C436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00877"/>
              </p:ext>
            </p:extLst>
          </p:nvPr>
        </p:nvGraphicFramePr>
        <p:xfrm>
          <a:off x="4928357" y="1231235"/>
          <a:ext cx="4099274" cy="4682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298">
                  <a:extLst>
                    <a:ext uri="{9D8B030D-6E8A-4147-A177-3AD203B41FA5}">
                      <a16:colId xmlns:a16="http://schemas.microsoft.com/office/drawing/2014/main" val="3086524331"/>
                    </a:ext>
                  </a:extLst>
                </a:gridCol>
                <a:gridCol w="1692976">
                  <a:extLst>
                    <a:ext uri="{9D8B030D-6E8A-4147-A177-3AD203B41FA5}">
                      <a16:colId xmlns:a16="http://schemas.microsoft.com/office/drawing/2014/main" val="1170212731"/>
                    </a:ext>
                  </a:extLst>
                </a:gridCol>
              </a:tblGrid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b="0" i="0" dirty="0" err="1">
                          <a:latin typeface="Proxima Nova" panose="02000506030000020004" pitchFamily="2" charset="77"/>
                        </a:rPr>
                        <a:t>Model</a:t>
                      </a:r>
                      <a:endParaRPr lang="pt-BR" sz="2600" b="0" i="0" dirty="0">
                        <a:latin typeface="Proxima Nova" panose="02000506030000020004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5-fold </a:t>
                      </a:r>
                      <a:r>
                        <a:rPr lang="pt-BR" sz="2600" b="0" i="0" dirty="0" err="1">
                          <a:latin typeface="Proxima Nova" panose="02000506030000020004" pitchFamily="2" charset="77"/>
                        </a:rPr>
                        <a:t>validation</a:t>
                      </a:r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 </a:t>
                      </a:r>
                      <a:r>
                        <a:rPr lang="pt-BR" sz="2600" b="0" i="0" dirty="0" err="1">
                          <a:latin typeface="Proxima Nova" panose="02000506030000020004" pitchFamily="2" charset="77"/>
                        </a:rPr>
                        <a:t>accuracy</a:t>
                      </a:r>
                      <a:endParaRPr lang="pt-BR" sz="2600" b="0" i="0" dirty="0">
                        <a:latin typeface="Proxima Nova" panose="02000506030000020004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784523"/>
                  </a:ext>
                </a:extLst>
              </a:tr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dirty="0">
                          <a:latin typeface="Proxima Nova" panose="02000506030000020004" pitchFamily="2" charset="77"/>
                        </a:rPr>
                        <a:t>SVM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97.6%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000174"/>
                  </a:ext>
                </a:extLst>
              </a:tr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dirty="0" err="1">
                          <a:latin typeface="Proxima Nova" panose="02000506030000020004" pitchFamily="2" charset="77"/>
                        </a:rPr>
                        <a:t>Random</a:t>
                      </a:r>
                      <a:r>
                        <a:rPr lang="pt-BR" sz="2600" dirty="0">
                          <a:latin typeface="Proxima Nova" panose="02000506030000020004" pitchFamily="2" charset="77"/>
                        </a:rPr>
                        <a:t> Forest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98.5%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26268"/>
                  </a:ext>
                </a:extLst>
              </a:tr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dirty="0" err="1">
                          <a:latin typeface="Proxima Nova" panose="02000506030000020004" pitchFamily="2" charset="77"/>
                        </a:rPr>
                        <a:t>Perceptron</a:t>
                      </a:r>
                      <a:endParaRPr lang="pt-BR" sz="2600" dirty="0">
                        <a:latin typeface="Proxima Nova" panose="02000506030000020004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99.2%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857531"/>
                  </a:ext>
                </a:extLst>
              </a:tr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dirty="0">
                          <a:latin typeface="Proxima Nova" panose="02000506030000020004" pitchFamily="2" charset="77"/>
                        </a:rPr>
                        <a:t>FCNN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98.9%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453593"/>
                  </a:ext>
                </a:extLst>
              </a:tr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dirty="0" err="1">
                          <a:latin typeface="Proxima Nova" panose="02000506030000020004" pitchFamily="2" charset="77"/>
                        </a:rPr>
                        <a:t>tempCNN</a:t>
                      </a:r>
                      <a:endParaRPr lang="pt-BR" sz="2600" dirty="0">
                        <a:latin typeface="Proxima Nova" panose="02000506030000020004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99.1 %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12938"/>
                  </a:ext>
                </a:extLst>
              </a:tr>
              <a:tr h="567005">
                <a:tc>
                  <a:txBody>
                    <a:bodyPr/>
                    <a:lstStyle/>
                    <a:p>
                      <a:pPr algn="l"/>
                      <a:r>
                        <a:rPr lang="pt-BR" sz="2600" dirty="0" err="1">
                          <a:latin typeface="Proxima Nova" panose="02000506030000020004" pitchFamily="2" charset="77"/>
                        </a:rPr>
                        <a:t>ResNet</a:t>
                      </a:r>
                      <a:endParaRPr lang="pt-BR" sz="2600" dirty="0">
                        <a:latin typeface="Proxima Nova" panose="02000506030000020004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i="0" dirty="0">
                          <a:latin typeface="Proxima Nova" panose="02000506030000020004" pitchFamily="2" charset="77"/>
                        </a:rPr>
                        <a:t>99.0%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019092"/>
                  </a:ext>
                </a:extLst>
              </a:tr>
            </a:tbl>
          </a:graphicData>
        </a:graphic>
      </p:graphicFrame>
      <p:sp>
        <p:nvSpPr>
          <p:cNvPr id="7" name="Text Box 3">
            <a:extLst>
              <a:ext uri="{FF2B5EF4-FFF2-40B4-BE49-F238E27FC236}">
                <a16:creationId xmlns:a16="http://schemas.microsoft.com/office/drawing/2014/main" id="{E621C37B-C477-024E-94D0-5EA4957FE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195" y="6488668"/>
            <a:ext cx="355059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source: INPE and </a:t>
            </a:r>
            <a:r>
              <a:rPr lang="en-GB" sz="1800" b="0" u="none" dirty="0" err="1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G.Camara</a:t>
            </a:r>
            <a:endParaRPr lang="en-GB" sz="1800" b="0" u="none" dirty="0">
              <a:solidFill>
                <a:srgbClr val="003D6C"/>
              </a:solidFill>
              <a:latin typeface="Proxima Nova" panose="02000506030000020004" pitchFamily="2" charset="7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27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443ED-3AC3-4F4E-9FC8-F582D24C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26"/>
            <a:ext cx="9053381" cy="960921"/>
          </a:xfrm>
        </p:spPr>
        <p:txBody>
          <a:bodyPr>
            <a:noAutofit/>
          </a:bodyPr>
          <a:lstStyle/>
          <a:p>
            <a:r>
              <a:rPr lang="pt-BR" sz="4200" dirty="0"/>
              <a:t>Data cubes: </a:t>
            </a:r>
            <a:r>
              <a:rPr lang="pt-BR" sz="4200" dirty="0" err="1"/>
              <a:t>the</a:t>
            </a:r>
            <a:r>
              <a:rPr lang="pt-BR" sz="4200" dirty="0"/>
              <a:t> </a:t>
            </a:r>
            <a:r>
              <a:rPr lang="pt-BR" sz="4200" dirty="0" err="1"/>
              <a:t>challenge</a:t>
            </a:r>
            <a:endParaRPr lang="pt-BR" sz="4200" dirty="0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FDE9BB0B-ADFE-504C-B280-C392974045F0}"/>
              </a:ext>
            </a:extLst>
          </p:cNvPr>
          <p:cNvGrpSpPr>
            <a:grpSpLocks/>
          </p:cNvGrpSpPr>
          <p:nvPr/>
        </p:nvGrpSpPr>
        <p:grpSpPr bwMode="auto">
          <a:xfrm>
            <a:off x="1739672" y="1208395"/>
            <a:ext cx="5016844" cy="3789405"/>
            <a:chOff x="560388" y="591282"/>
            <a:chExt cx="7240812" cy="6247668"/>
          </a:xfrm>
          <a:solidFill>
            <a:srgbClr val="E1E6F1"/>
          </a:solidFill>
        </p:grpSpPr>
        <p:sp>
          <p:nvSpPr>
            <p:cNvPr id="4" name="Line 20">
              <a:extLst>
                <a:ext uri="{FF2B5EF4-FFF2-40B4-BE49-F238E27FC236}">
                  <a16:creationId xmlns:a16="http://schemas.microsoft.com/office/drawing/2014/main" id="{1977B874-7248-B440-9588-D8E71241A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82289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3" b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Proxima Nova" panose="02000506030000020004" pitchFamily="2" charset="77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Line 22">
              <a:extLst>
                <a:ext uri="{FF2B5EF4-FFF2-40B4-BE49-F238E27FC236}">
                  <a16:creationId xmlns:a16="http://schemas.microsoft.com/office/drawing/2014/main" id="{E99830D2-BD38-634E-80E3-6717302FB2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82289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3" b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Proxima Nova" panose="02000506030000020004" pitchFamily="2" charset="77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Line 24">
              <a:extLst>
                <a:ext uri="{FF2B5EF4-FFF2-40B4-BE49-F238E27FC236}">
                  <a16:creationId xmlns:a16="http://schemas.microsoft.com/office/drawing/2014/main" id="{574C935A-9B32-5040-9A5C-23AA2E5D9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grp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82289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3" b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Proxima Nova" panose="02000506030000020004" pitchFamily="2" charset="77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" name="Picture 27">
              <a:extLst>
                <a:ext uri="{FF2B5EF4-FFF2-40B4-BE49-F238E27FC236}">
                  <a16:creationId xmlns:a16="http://schemas.microsoft.com/office/drawing/2014/main" id="{6AAFA7AC-0055-5D42-96EC-224313945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28">
              <a:extLst>
                <a:ext uri="{FF2B5EF4-FFF2-40B4-BE49-F238E27FC236}">
                  <a16:creationId xmlns:a16="http://schemas.microsoft.com/office/drawing/2014/main" id="{4983DD14-2773-F547-A2F2-A73A7487E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9" name="Picture 29">
              <a:extLst>
                <a:ext uri="{FF2B5EF4-FFF2-40B4-BE49-F238E27FC236}">
                  <a16:creationId xmlns:a16="http://schemas.microsoft.com/office/drawing/2014/main" id="{D47BC303-A6E8-1F45-9FDD-134CDB673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30">
              <a:extLst>
                <a:ext uri="{FF2B5EF4-FFF2-40B4-BE49-F238E27FC236}">
                  <a16:creationId xmlns:a16="http://schemas.microsoft.com/office/drawing/2014/main" id="{DF6AD6AE-6FB5-CE45-936B-55C463D0A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31">
              <a:extLst>
                <a:ext uri="{FF2B5EF4-FFF2-40B4-BE49-F238E27FC236}">
                  <a16:creationId xmlns:a16="http://schemas.microsoft.com/office/drawing/2014/main" id="{0CC9B9E2-F563-614E-A8CA-872F0841A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32">
              <a:extLst>
                <a:ext uri="{FF2B5EF4-FFF2-40B4-BE49-F238E27FC236}">
                  <a16:creationId xmlns:a16="http://schemas.microsoft.com/office/drawing/2014/main" id="{07E44202-D950-934C-B419-B084BD8AE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33">
              <a:extLst>
                <a:ext uri="{FF2B5EF4-FFF2-40B4-BE49-F238E27FC236}">
                  <a16:creationId xmlns:a16="http://schemas.microsoft.com/office/drawing/2014/main" id="{1DA1FD58-E255-9C44-A84B-C5911147D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34">
              <a:extLst>
                <a:ext uri="{FF2B5EF4-FFF2-40B4-BE49-F238E27FC236}">
                  <a16:creationId xmlns:a16="http://schemas.microsoft.com/office/drawing/2014/main" id="{FB627393-D8FC-0E44-A341-A4CE7A04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4332E769-A2A0-0D41-B393-29572A89B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6">
              <a:extLst>
                <a:ext uri="{FF2B5EF4-FFF2-40B4-BE49-F238E27FC236}">
                  <a16:creationId xmlns:a16="http://schemas.microsoft.com/office/drawing/2014/main" id="{5F11FFFB-DA7C-604A-93B3-AE2EEE294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7">
              <a:extLst>
                <a:ext uri="{FF2B5EF4-FFF2-40B4-BE49-F238E27FC236}">
                  <a16:creationId xmlns:a16="http://schemas.microsoft.com/office/drawing/2014/main" id="{A827D826-0B66-B647-BBC5-4B441E7F3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8">
              <a:extLst>
                <a:ext uri="{FF2B5EF4-FFF2-40B4-BE49-F238E27FC236}">
                  <a16:creationId xmlns:a16="http://schemas.microsoft.com/office/drawing/2014/main" id="{47C7BA89-4CBE-774D-8DC7-EF1281E18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2">
            <a:extLst>
              <a:ext uri="{FF2B5EF4-FFF2-40B4-BE49-F238E27FC236}">
                <a16:creationId xmlns:a16="http://schemas.microsoft.com/office/drawing/2014/main" id="{A3E69833-0280-D547-B4B6-664A9CCC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1731"/>
            <a:ext cx="9143997" cy="1015632"/>
          </a:xfrm>
          <a:prstGeom prst="rect">
            <a:avLst/>
          </a:prstGeom>
          <a:noFill/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0" u="none" dirty="0">
                <a:solidFill>
                  <a:srgbClr val="19326C"/>
                </a:solidFill>
                <a:latin typeface="Proxima Nova" panose="02000506030000020004" pitchFamily="2" charset="77"/>
                <a:cs typeface="Franklin Gothic Book Regular" charset="0"/>
              </a:rPr>
              <a:t>Shared resources where individual interests may conflict with public good (</a:t>
            </a:r>
            <a:r>
              <a:rPr lang="en-US" sz="3000" b="0" u="none" dirty="0">
                <a:solidFill>
                  <a:srgbClr val="7F0001"/>
                </a:solidFill>
                <a:latin typeface="Proxima Nova" panose="02000506030000020004" pitchFamily="2" charset="77"/>
                <a:cs typeface="Franklin Gothic Book Regular" charset="0"/>
              </a:rPr>
              <a:t>tragedy of the commons?</a:t>
            </a:r>
            <a:r>
              <a:rPr lang="en-US" sz="3000" b="0" u="none" dirty="0">
                <a:solidFill>
                  <a:srgbClr val="19326C"/>
                </a:solidFill>
                <a:latin typeface="Proxima Nova" panose="02000506030000020004" pitchFamily="2" charset="77"/>
                <a:cs typeface="Franklin Gothic Book Regular" charset="0"/>
              </a:rPr>
              <a:t>)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7E254B6A-2BAE-6D43-BDE7-E4AEFAA7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807" y="6488668"/>
            <a:ext cx="405445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 u="none" dirty="0">
                <a:solidFill>
                  <a:srgbClr val="003D6C"/>
                </a:solidFill>
                <a:latin typeface="Proxima Nova" panose="02000506030000020004" pitchFamily="2" charset="77"/>
                <a:cs typeface="Calibri"/>
              </a:rPr>
              <a:t>image source: Geosciences Australia</a:t>
            </a:r>
          </a:p>
        </p:txBody>
      </p:sp>
    </p:spTree>
    <p:extLst>
      <p:ext uri="{BB962C8B-B14F-4D97-AF65-F5344CB8AC3E}">
        <p14:creationId xmlns:p14="http://schemas.microsoft.com/office/powerpoint/2010/main" val="34501116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GEO_strategy_results_oriented_GEOSS_short" id="{2E91B037-2722-8047-B388-7E14C796BD08}" vid="{C9F01BF6-2712-F843-8042-1921A710D3A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19491</TotalTime>
  <Words>726</Words>
  <Application>Microsoft Macintosh PowerPoint</Application>
  <PresentationFormat>Apresentação na tela (4:3)</PresentationFormat>
  <Paragraphs>155</Paragraphs>
  <Slides>28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8" baseType="lpstr">
      <vt:lpstr>Proxima Nova</vt:lpstr>
      <vt:lpstr>Helvetica Light</vt:lpstr>
      <vt:lpstr>Calibri</vt:lpstr>
      <vt:lpstr>Wingdings</vt:lpstr>
      <vt:lpstr>Source Code Pro</vt:lpstr>
      <vt:lpstr>Arial</vt:lpstr>
      <vt:lpstr>Consolas</vt:lpstr>
      <vt:lpstr>Tahoma</vt:lpstr>
      <vt:lpstr>Proxima Nova Semibold</vt:lpstr>
      <vt:lpstr>White</vt:lpstr>
      <vt:lpstr>Apresentação do PowerPoint</vt:lpstr>
      <vt:lpstr>The importance of CEOS to GEO</vt:lpstr>
      <vt:lpstr>The zero download model </vt:lpstr>
      <vt:lpstr>Apresentação do PowerPoint</vt:lpstr>
      <vt:lpstr>Apresentação do PowerPoint</vt:lpstr>
      <vt:lpstr>Apresentação do PowerPoint</vt:lpstr>
      <vt:lpstr>Slicing a data cube in space</vt:lpstr>
      <vt:lpstr>Analytics need good in-situ and good quality data cubes </vt:lpstr>
      <vt:lpstr>Data cubes: the challenge</vt:lpstr>
      <vt:lpstr>EO data clouds: private gains from public investment?</vt:lpstr>
      <vt:lpstr>Building a data cube is hard</vt:lpstr>
      <vt:lpstr>Building a data cube is hard</vt:lpstr>
      <vt:lpstr>Apresentação do PowerPoint</vt:lpstr>
      <vt:lpstr>Google Earth Engine: spatial partitions</vt:lpstr>
      <vt:lpstr>Apresentação do PowerPoint</vt:lpstr>
      <vt:lpstr>Brazil data cube: raster “bricks”</vt:lpstr>
      <vt:lpstr>Open data cube: files into memory</vt:lpstr>
      <vt:lpstr>Common API for EO data cubes</vt:lpstr>
      <vt:lpstr>Web services for EO data cubes</vt:lpstr>
      <vt:lpstr>Web time series service (WTSS)</vt:lpstr>
      <vt:lpstr>Web EO data cubes service</vt:lpstr>
      <vt:lpstr>Apresentação do PowerPoint</vt:lpstr>
      <vt:lpstr>Apresentação do PowerPoint</vt:lpstr>
      <vt:lpstr>What is the GEO knowledge hub? </vt:lpstr>
      <vt:lpstr>Achieving reproducible knowledge</vt:lpstr>
      <vt:lpstr>GEE: functional programming paradigm</vt:lpstr>
      <vt:lpstr>Apresentação do PowerPoint</vt:lpstr>
      <vt:lpstr>Knowledge hub: collection of curated, indexed documents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Gilberto Camara</dc:creator>
  <cp:keywords/>
  <dc:description/>
  <cp:lastModifiedBy>Gilberto Camara</cp:lastModifiedBy>
  <cp:revision>304</cp:revision>
  <cp:lastPrinted>2019-06-29T13:02:20Z</cp:lastPrinted>
  <dcterms:created xsi:type="dcterms:W3CDTF">2019-02-10T17:52:55Z</dcterms:created>
  <dcterms:modified xsi:type="dcterms:W3CDTF">2019-10-15T08:00:40Z</dcterms:modified>
  <cp:category/>
</cp:coreProperties>
</file>