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69" r:id="rId2"/>
    <p:sldId id="286" r:id="rId3"/>
    <p:sldId id="260" r:id="rId4"/>
    <p:sldId id="262" r:id="rId5"/>
    <p:sldId id="1217" r:id="rId6"/>
    <p:sldId id="1218" r:id="rId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p:restoredTop sz="89376" autoAdjust="0"/>
  </p:normalViewPr>
  <p:slideViewPr>
    <p:cSldViewPr>
      <p:cViewPr varScale="1">
        <p:scale>
          <a:sx n="71" d="100"/>
          <a:sy n="71" d="100"/>
        </p:scale>
        <p:origin x="1152"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2018</a:t>
            </a:r>
            <a:r>
              <a:rPr kumimoji="1" lang="ja-JP" altLang="en-US" dirty="0"/>
              <a:t>年の</a:t>
            </a:r>
            <a:r>
              <a:rPr kumimoji="1" lang="en-US" altLang="ja-JP" dirty="0"/>
              <a:t>Plenary</a:t>
            </a:r>
            <a:r>
              <a:rPr kumimoji="1" lang="ja-JP" altLang="en-US" dirty="0"/>
              <a:t>で使用したスライド。これまでの</a:t>
            </a:r>
            <a:r>
              <a:rPr kumimoji="1" lang="en-US" altLang="ja-JP" dirty="0"/>
              <a:t>IPCC</a:t>
            </a:r>
            <a:r>
              <a:rPr kumimoji="1" lang="ja-JP" altLang="en-US" dirty="0"/>
              <a:t>とのエンゲージメント活動の全体像</a:t>
            </a:r>
          </a:p>
        </p:txBody>
      </p:sp>
    </p:spTree>
    <p:extLst>
      <p:ext uri="{BB962C8B-B14F-4D97-AF65-F5344CB8AC3E}">
        <p14:creationId xmlns:p14="http://schemas.microsoft.com/office/powerpoint/2010/main" val="179058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ガイドラインの改訂のスケジュール。</a:t>
            </a:r>
            <a:r>
              <a:rPr kumimoji="1" lang="en-US" altLang="ja-JP" dirty="0"/>
              <a:t>5</a:t>
            </a:r>
            <a:r>
              <a:rPr kumimoji="1" lang="ja-JP" altLang="en-US" dirty="0"/>
              <a:t>月の</a:t>
            </a:r>
            <a:r>
              <a:rPr kumimoji="1" lang="en-US" altLang="ja-JP" dirty="0"/>
              <a:t>IPCC</a:t>
            </a:r>
            <a:r>
              <a:rPr kumimoji="1" lang="ja-JP" altLang="en-US" dirty="0"/>
              <a:t>総会で承認された。</a:t>
            </a:r>
          </a:p>
        </p:txBody>
      </p:sp>
    </p:spTree>
    <p:extLst>
      <p:ext uri="{BB962C8B-B14F-4D97-AF65-F5344CB8AC3E}">
        <p14:creationId xmlns:p14="http://schemas.microsoft.com/office/powerpoint/2010/main" val="325360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D8DF57D7-2670-4E78-96DD-D9B22805124F}" type="slidenum">
              <a:rPr kumimoji="0" lang="en-US"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536539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FY30_Ⅰ.1.2">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747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altLang="ja-JP" sz="4000" dirty="0">
                <a:solidFill>
                  <a:schemeClr val="bg1"/>
                </a:solidFill>
                <a:latin typeface="+mj-ea"/>
                <a:ea typeface="+mj-ea"/>
              </a:rPr>
              <a:t>2019 Refinement to the 2006 IPCC Guidelines</a:t>
            </a:r>
            <a:endParaRPr sz="4000" b="1" dirty="0">
              <a:solidFill>
                <a:srgbClr val="FFFFFF"/>
              </a:solidFill>
              <a:latin typeface="+mj-ea"/>
              <a:ea typeface="+mj-ea"/>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r>
              <a:rPr lang="en-AU" altLang="ja-JP" dirty="0">
                <a:solidFill>
                  <a:srgbClr val="FFFFFF"/>
                </a:solidFill>
                <a:ea typeface="Arial Bold"/>
                <a:cs typeface="Arial Bold"/>
                <a:sym typeface="Arial Bold"/>
              </a:rPr>
              <a:t>Kazuo </a:t>
            </a:r>
            <a:r>
              <a:rPr lang="en-AU" altLang="ja-JP" dirty="0" err="1">
                <a:solidFill>
                  <a:srgbClr val="FFFFFF"/>
                </a:solidFill>
                <a:ea typeface="Arial Bold"/>
                <a:cs typeface="Arial Bold"/>
                <a:sym typeface="Arial Bold"/>
              </a:rPr>
              <a:t>Tachi</a:t>
            </a:r>
            <a:r>
              <a:rPr lang="en-AU" altLang="ja-JP" dirty="0">
                <a:solidFill>
                  <a:srgbClr val="FFFFFF"/>
                </a:solidFill>
                <a:ea typeface="Arial Bold"/>
                <a:cs typeface="Arial Bold"/>
                <a:sym typeface="Arial Bold"/>
              </a:rPr>
              <a:t>, JAXA</a:t>
            </a: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CEOS Plenary 2019</a:t>
            </a:r>
          </a:p>
          <a:p>
            <a:pPr lvl="0" defTabSz="914400">
              <a:lnSpc>
                <a:spcPct val="150000"/>
              </a:lnSpc>
              <a:defRPr>
                <a:solidFill>
                  <a:srgbClr val="000000"/>
                </a:solidFill>
              </a:defRPr>
            </a:pPr>
            <a:r>
              <a:rPr dirty="0">
                <a:solidFill>
                  <a:schemeClr val="bg1"/>
                </a:solidFill>
                <a:latin typeface="+mj-lt"/>
                <a:ea typeface="Arial Bold"/>
                <a:cs typeface="Arial Bold"/>
                <a:sym typeface="Arial Bold"/>
              </a:rPr>
              <a:t>Agenda Item #</a:t>
            </a:r>
            <a:r>
              <a:rPr lang="en-US" dirty="0">
                <a:solidFill>
                  <a:schemeClr val="bg1"/>
                </a:solidFill>
                <a:latin typeface="+mj-lt"/>
                <a:ea typeface="Arial Bold"/>
                <a:cs typeface="Arial Bold"/>
                <a:sym typeface="Arial Bold"/>
              </a:rPr>
              <a:t>2.5</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rPr>
              <a:t>Ha Noi, Viet Nam</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14 – 16 October 2019</a:t>
            </a:r>
            <a:endParaRPr dirty="0">
              <a:solidFill>
                <a:schemeClr val="bg1"/>
              </a:solidFill>
              <a:latin typeface="+mj-lt"/>
              <a:ea typeface="Arial Bold"/>
              <a:cs typeface="Arial Bold"/>
              <a:sym typeface="Arial Bold"/>
            </a:endParaRPr>
          </a:p>
        </p:txBody>
      </p:sp>
      <p:pic>
        <p:nvPicPr>
          <p:cNvPr id="12" name="ceos_logo.png"/>
          <p:cNvPicPr/>
          <p:nvPr/>
        </p:nvPicPr>
        <p:blipFill>
          <a:blip r:embed="rId2"/>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29491037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4" name="コンテンツ プレースホルダー 3"/>
          <p:cNvSpPr>
            <a:spLocks noGrp="1"/>
          </p:cNvSpPr>
          <p:nvPr>
            <p:ph sz="quarter" idx="11"/>
          </p:nvPr>
        </p:nvSpPr>
        <p:spPr>
          <a:xfrm>
            <a:off x="2374667" y="284018"/>
            <a:ext cx="4953000" cy="533400"/>
          </a:xfrm>
        </p:spPr>
        <p:txBody>
          <a:bodyPr/>
          <a:lstStyle/>
          <a:p>
            <a:r>
              <a:rPr kumimoji="1" lang="en-US" altLang="ja-JP" dirty="0"/>
              <a:t>Follow-up to the Paris Agreement</a:t>
            </a:r>
          </a:p>
        </p:txBody>
      </p:sp>
      <p:sp>
        <p:nvSpPr>
          <p:cNvPr id="5" name="四角形: 角を丸くする 5"/>
          <p:cNvSpPr/>
          <p:nvPr/>
        </p:nvSpPr>
        <p:spPr>
          <a:xfrm>
            <a:off x="519158" y="2923305"/>
            <a:ext cx="5424442" cy="3629895"/>
          </a:xfrm>
          <a:prstGeom prst="roundRect">
            <a:avLst>
              <a:gd name="adj" fmla="val 6813"/>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spcBef>
                <a:spcPts val="1108"/>
              </a:spcBef>
            </a:pPr>
            <a:r>
              <a:rPr lang="ja-JP" altLang="en-US" sz="1200" b="1" dirty="0">
                <a:solidFill>
                  <a:srgbClr val="002569"/>
                </a:solidFill>
                <a:latin typeface="+mj-lt"/>
              </a:rPr>
              <a:t>○　</a:t>
            </a:r>
            <a:r>
              <a:rPr lang="en-US" altLang="ja-JP" sz="1200" b="1" dirty="0">
                <a:solidFill>
                  <a:srgbClr val="002569"/>
                </a:solidFill>
                <a:latin typeface="+mj-lt"/>
              </a:rPr>
              <a:t>25</a:t>
            </a:r>
            <a:r>
              <a:rPr lang="en-US" altLang="ja-JP" sz="1200" b="1" baseline="30000" dirty="0">
                <a:solidFill>
                  <a:srgbClr val="002569"/>
                </a:solidFill>
                <a:latin typeface="+mj-lt"/>
              </a:rPr>
              <a:t>th</a:t>
            </a:r>
            <a:r>
              <a:rPr lang="en-US" altLang="ja-JP" sz="1200" b="1" dirty="0">
                <a:solidFill>
                  <a:srgbClr val="002569"/>
                </a:solidFill>
                <a:latin typeface="+mj-lt"/>
              </a:rPr>
              <a:t> Session of the IPCC (in 2006, Mauritius)</a:t>
            </a:r>
          </a:p>
          <a:p>
            <a:pPr>
              <a:spcBef>
                <a:spcPts val="277"/>
              </a:spcBef>
            </a:pPr>
            <a:r>
              <a:rPr lang="en-US" altLang="ja-JP" sz="1200" b="1" dirty="0">
                <a:solidFill>
                  <a:srgbClr val="00B050"/>
                </a:solidFill>
                <a:latin typeface="+mj-lt"/>
              </a:rPr>
              <a:t>Even the availability of satellite-borne sensors for greenhouse gas concentration measurements will not fully resolve this problem, due to limitations in spatial, vertical and temporal resolution.</a:t>
            </a:r>
          </a:p>
          <a:p>
            <a:pPr>
              <a:spcBef>
                <a:spcPts val="1108"/>
              </a:spcBef>
            </a:pPr>
            <a:r>
              <a:rPr lang="ja-JP" altLang="en-US" sz="1200" b="1" dirty="0">
                <a:solidFill>
                  <a:srgbClr val="002569"/>
                </a:solidFill>
                <a:latin typeface="+mj-lt"/>
              </a:rPr>
              <a:t>○　</a:t>
            </a:r>
            <a:r>
              <a:rPr lang="en-US" altLang="ja-JP" sz="1200" b="1" dirty="0">
                <a:solidFill>
                  <a:srgbClr val="002569"/>
                </a:solidFill>
                <a:latin typeface="+mj-lt"/>
              </a:rPr>
              <a:t>43</a:t>
            </a:r>
            <a:r>
              <a:rPr lang="en-US" altLang="ja-JP" sz="1200" b="1" baseline="30000" dirty="0">
                <a:solidFill>
                  <a:srgbClr val="002569"/>
                </a:solidFill>
                <a:latin typeface="+mj-lt"/>
              </a:rPr>
              <a:t>rd</a:t>
            </a:r>
            <a:r>
              <a:rPr lang="en-US" altLang="ja-JP" sz="1200" b="1" dirty="0">
                <a:solidFill>
                  <a:srgbClr val="002569"/>
                </a:solidFill>
                <a:latin typeface="+mj-lt"/>
              </a:rPr>
              <a:t> Session of the IPCC (in 2016, Kenya)</a:t>
            </a:r>
          </a:p>
          <a:p>
            <a:pPr>
              <a:spcBef>
                <a:spcPts val="277"/>
              </a:spcBef>
            </a:pPr>
            <a:r>
              <a:rPr lang="en-US" altLang="ja-JP" sz="1200" b="1" dirty="0">
                <a:solidFill>
                  <a:srgbClr val="00B050"/>
                </a:solidFill>
                <a:latin typeface="+mj-lt"/>
              </a:rPr>
              <a:t>To maintain the scientific validity of 2006 IPCC Guidelines, certain refinement may be required, taking into account scientific and other technical advances that have matured sufficiently since 2006.</a:t>
            </a:r>
          </a:p>
          <a:p>
            <a:pPr>
              <a:spcBef>
                <a:spcPts val="1108"/>
              </a:spcBef>
            </a:pPr>
            <a:r>
              <a:rPr lang="ja-JP" altLang="en-US" sz="1200" b="1" dirty="0">
                <a:solidFill>
                  <a:srgbClr val="002569"/>
                </a:solidFill>
                <a:latin typeface="+mj-lt"/>
              </a:rPr>
              <a:t>○　</a:t>
            </a:r>
            <a:r>
              <a:rPr lang="en-US" altLang="ja-JP" sz="1200" b="1" dirty="0">
                <a:solidFill>
                  <a:srgbClr val="002569"/>
                </a:solidFill>
                <a:latin typeface="+mj-lt"/>
              </a:rPr>
              <a:t>44</a:t>
            </a:r>
            <a:r>
              <a:rPr lang="en-US" altLang="ja-JP" sz="1200" b="1" baseline="30000" dirty="0">
                <a:solidFill>
                  <a:srgbClr val="002569"/>
                </a:solidFill>
                <a:latin typeface="+mj-lt"/>
              </a:rPr>
              <a:t>th</a:t>
            </a:r>
            <a:r>
              <a:rPr lang="en-US" altLang="ja-JP" sz="1200" b="1" dirty="0">
                <a:solidFill>
                  <a:srgbClr val="002569"/>
                </a:solidFill>
                <a:latin typeface="+mj-lt"/>
              </a:rPr>
              <a:t> Session of the IPCC (in 2017, Thailand)</a:t>
            </a:r>
          </a:p>
          <a:p>
            <a:pPr>
              <a:spcBef>
                <a:spcPts val="277"/>
              </a:spcBef>
            </a:pPr>
            <a:r>
              <a:rPr lang="en-US" altLang="ja-JP" sz="1200" b="1" dirty="0">
                <a:solidFill>
                  <a:srgbClr val="00B050"/>
                </a:solidFill>
                <a:latin typeface="+mj-lt"/>
              </a:rPr>
              <a:t>Lead authors must consider all recent scientific developments and national methods used by countries in their inventories.</a:t>
            </a:r>
            <a:endParaRPr lang="en-US" altLang="ja-JP" sz="1200" dirty="0">
              <a:solidFill>
                <a:srgbClr val="00B050"/>
              </a:solidFill>
              <a:latin typeface="+mj-lt"/>
            </a:endParaRPr>
          </a:p>
          <a:p>
            <a:pPr>
              <a:spcBef>
                <a:spcPts val="1108"/>
              </a:spcBef>
            </a:pPr>
            <a:r>
              <a:rPr lang="ja-JP" altLang="en-US" sz="1200" b="1" dirty="0">
                <a:solidFill>
                  <a:srgbClr val="002569"/>
                </a:solidFill>
                <a:latin typeface="+mj-lt"/>
              </a:rPr>
              <a:t>○　</a:t>
            </a:r>
            <a:r>
              <a:rPr lang="en-US" altLang="ja-JP" sz="1200" b="1" dirty="0">
                <a:solidFill>
                  <a:srgbClr val="002569"/>
                </a:solidFill>
                <a:latin typeface="+mj-lt"/>
              </a:rPr>
              <a:t>49</a:t>
            </a:r>
            <a:r>
              <a:rPr lang="en-US" altLang="ja-JP" sz="1200" b="1" baseline="30000" dirty="0">
                <a:solidFill>
                  <a:srgbClr val="002569"/>
                </a:solidFill>
                <a:latin typeface="+mj-lt"/>
              </a:rPr>
              <a:t>th</a:t>
            </a:r>
            <a:r>
              <a:rPr lang="en-US" altLang="ja-JP" sz="1200" b="1" dirty="0">
                <a:solidFill>
                  <a:srgbClr val="002569"/>
                </a:solidFill>
                <a:latin typeface="+mj-lt"/>
              </a:rPr>
              <a:t> Session of the IPCC (in 2019, Japan)</a:t>
            </a:r>
          </a:p>
          <a:p>
            <a:pPr>
              <a:spcBef>
                <a:spcPts val="277"/>
              </a:spcBef>
            </a:pPr>
            <a:r>
              <a:rPr lang="en-US" altLang="ja-JP" sz="1200" b="1" u="sng" dirty="0">
                <a:solidFill>
                  <a:srgbClr val="00B050"/>
                </a:solidFill>
                <a:latin typeface="+mj-lt"/>
              </a:rPr>
              <a:t>In addition to the ground networks, there is </a:t>
            </a:r>
            <a:r>
              <a:rPr lang="en-US" altLang="ja-JP" sz="1200" b="1" dirty="0">
                <a:solidFill>
                  <a:srgbClr val="00B050"/>
                </a:solidFill>
                <a:latin typeface="+mj-lt"/>
              </a:rPr>
              <a:t>aim for Satellite data  to be included as one of methods to support  accuracy  of national GHG emissions and removals. (As reference data)</a:t>
            </a:r>
          </a:p>
        </p:txBody>
      </p:sp>
      <p:sp>
        <p:nvSpPr>
          <p:cNvPr id="6" name="コンテンツ プレースホルダー 2"/>
          <p:cNvSpPr>
            <a:spLocks noGrp="1"/>
          </p:cNvSpPr>
          <p:nvPr>
            <p:ph sz="quarter" idx="4294967295"/>
          </p:nvPr>
        </p:nvSpPr>
        <p:spPr>
          <a:xfrm>
            <a:off x="163290" y="1219200"/>
            <a:ext cx="8959194" cy="1639268"/>
          </a:xfrm>
          <a:solidFill>
            <a:schemeClr val="bg1"/>
          </a:solidFill>
        </p:spPr>
        <p:txBody>
          <a:bodyPr>
            <a:noAutofit/>
          </a:bodyPr>
          <a:lstStyle/>
          <a:p>
            <a:pPr>
              <a:lnSpc>
                <a:spcPts val="1772"/>
              </a:lnSpc>
              <a:spcBef>
                <a:spcPts val="554"/>
              </a:spcBef>
              <a:buFont typeface="Wingdings" panose="05000000000000000000" pitchFamily="2" charset="2"/>
              <a:buChar char="u"/>
            </a:pPr>
            <a:r>
              <a:rPr lang="en-US" altLang="ja-JP" sz="1477" dirty="0">
                <a:latin typeface="Helvetica" panose="020B0604020202020204" pitchFamily="34" charset="0"/>
                <a:cs typeface="Helvetica" panose="020B0604020202020204" pitchFamily="34" charset="0"/>
              </a:rPr>
              <a:t>Parties of the Paris Agreement are required to submit Nationally Determined Contributions (NDC)  every 5 years. </a:t>
            </a:r>
          </a:p>
          <a:p>
            <a:pPr>
              <a:lnSpc>
                <a:spcPts val="1772"/>
              </a:lnSpc>
              <a:spcBef>
                <a:spcPts val="554"/>
              </a:spcBef>
              <a:buFont typeface="Wingdings" panose="05000000000000000000" pitchFamily="2" charset="2"/>
              <a:buChar char="u"/>
            </a:pPr>
            <a:r>
              <a:rPr lang="en-US" altLang="ja-JP" sz="1477" dirty="0">
                <a:latin typeface="Helvetica" panose="020B0604020202020204" pitchFamily="34" charset="0"/>
                <a:cs typeface="Helvetica" panose="020B0604020202020204" pitchFamily="34" charset="0"/>
              </a:rPr>
              <a:t>Reporting of national GHG emissions and removals is required to comply with the GHG guidelines adopted by IPCC. The guidelines are important to enhance transparency framework for building mutual trust and confidence and promote effective implementation of the Paris agreement.</a:t>
            </a:r>
          </a:p>
          <a:p>
            <a:pPr>
              <a:lnSpc>
                <a:spcPts val="1772"/>
              </a:lnSpc>
              <a:spcBef>
                <a:spcPts val="554"/>
              </a:spcBef>
              <a:buFont typeface="Wingdings" panose="05000000000000000000" pitchFamily="2" charset="2"/>
              <a:buChar char="u"/>
            </a:pPr>
            <a:r>
              <a:rPr lang="en-US" altLang="ja-JP" sz="1477" dirty="0">
                <a:solidFill>
                  <a:srgbClr val="FF0000"/>
                </a:solidFill>
                <a:latin typeface="Helvetica" panose="020B0604020202020204" pitchFamily="34" charset="0"/>
                <a:cs typeface="Helvetica" panose="020B0604020202020204" pitchFamily="34" charset="0"/>
              </a:rPr>
              <a:t>The guidelines was developed in 2006 and refined in 2019</a:t>
            </a:r>
          </a:p>
          <a:p>
            <a:pPr marL="0" indent="0">
              <a:spcBef>
                <a:spcPts val="1108"/>
              </a:spcBef>
              <a:buNone/>
            </a:pPr>
            <a:endParaRPr lang="en-US" altLang="ja-JP" sz="1477" dirty="0">
              <a:latin typeface="Helvetica" panose="020B0604020202020204" pitchFamily="34" charset="0"/>
              <a:cs typeface="Helvetica" panose="020B0604020202020204" pitchFamily="34" charset="0"/>
            </a:endParaRPr>
          </a:p>
        </p:txBody>
      </p:sp>
      <p:pic>
        <p:nvPicPr>
          <p:cNvPr id="7" name="図 6"/>
          <p:cNvPicPr>
            <a:picLocks noChangeAspect="1"/>
          </p:cNvPicPr>
          <p:nvPr/>
        </p:nvPicPr>
        <p:blipFill>
          <a:blip r:embed="rId2"/>
          <a:stretch>
            <a:fillRect/>
          </a:stretch>
        </p:blipFill>
        <p:spPr>
          <a:xfrm>
            <a:off x="6362017" y="2879640"/>
            <a:ext cx="2532185" cy="1679331"/>
          </a:xfrm>
          <a:prstGeom prst="rect">
            <a:avLst/>
          </a:prstGeom>
        </p:spPr>
      </p:pic>
      <p:pic>
        <p:nvPicPr>
          <p:cNvPr id="8" name="図 7"/>
          <p:cNvPicPr>
            <a:picLocks noChangeAspect="1"/>
          </p:cNvPicPr>
          <p:nvPr/>
        </p:nvPicPr>
        <p:blipFill>
          <a:blip r:embed="rId3"/>
          <a:stretch>
            <a:fillRect/>
          </a:stretch>
        </p:blipFill>
        <p:spPr>
          <a:xfrm>
            <a:off x="6362368" y="2943596"/>
            <a:ext cx="592937" cy="257799"/>
          </a:xfrm>
          <a:prstGeom prst="rect">
            <a:avLst/>
          </a:prstGeom>
        </p:spPr>
      </p:pic>
      <p:sp>
        <p:nvSpPr>
          <p:cNvPr id="9" name="テキスト ボックス 8"/>
          <p:cNvSpPr txBox="1"/>
          <p:nvPr/>
        </p:nvSpPr>
        <p:spPr>
          <a:xfrm>
            <a:off x="6300192" y="2790711"/>
            <a:ext cx="1029784" cy="451406"/>
          </a:xfrm>
          <a:prstGeom prst="rect">
            <a:avLst/>
          </a:prstGeom>
          <a:noFill/>
        </p:spPr>
        <p:txBody>
          <a:bodyPr wrap="square" rtlCol="0">
            <a:spAutoFit/>
          </a:bodyPr>
          <a:lstStyle/>
          <a:p>
            <a:pPr algn="ctr">
              <a:lnSpc>
                <a:spcPts val="2769"/>
              </a:lnSpc>
            </a:pPr>
            <a:r>
              <a:rPr kumimoji="1" lang="en-US" altLang="ja-JP" b="1" dirty="0">
                <a:solidFill>
                  <a:srgbClr val="000090"/>
                </a:solidFill>
                <a:latin typeface="+mj-lt"/>
                <a:cs typeface="Arial" panose="020B0604020202020204" pitchFamily="34" charset="0"/>
              </a:rPr>
              <a:t>2009</a:t>
            </a:r>
            <a:r>
              <a:rPr kumimoji="1" lang="ja-JP" altLang="en-US" b="1" dirty="0">
                <a:solidFill>
                  <a:srgbClr val="000090"/>
                </a:solidFill>
                <a:latin typeface="+mj-lt"/>
                <a:cs typeface="Arial" panose="020B0604020202020204" pitchFamily="34" charset="0"/>
              </a:rPr>
              <a:t>～</a:t>
            </a:r>
          </a:p>
        </p:txBody>
      </p:sp>
      <p:sp>
        <p:nvSpPr>
          <p:cNvPr id="10" name="テキスト ボックス 9"/>
          <p:cNvSpPr txBox="1"/>
          <p:nvPr/>
        </p:nvSpPr>
        <p:spPr>
          <a:xfrm>
            <a:off x="7444237" y="4558972"/>
            <a:ext cx="417102" cy="451406"/>
          </a:xfrm>
          <a:prstGeom prst="rect">
            <a:avLst/>
          </a:prstGeom>
          <a:noFill/>
        </p:spPr>
        <p:txBody>
          <a:bodyPr wrap="none" rtlCol="0">
            <a:spAutoFit/>
          </a:bodyPr>
          <a:lstStyle/>
          <a:p>
            <a:pPr algn="ctr">
              <a:lnSpc>
                <a:spcPts val="2769"/>
              </a:lnSpc>
            </a:pPr>
            <a:r>
              <a:rPr kumimoji="1" lang="ja-JP" altLang="en-US" b="1" dirty="0">
                <a:solidFill>
                  <a:srgbClr val="000090"/>
                </a:solidFill>
                <a:latin typeface="+mj-lt"/>
                <a:cs typeface="Arial" panose="020B0604020202020204" pitchFamily="34" charset="0"/>
              </a:rPr>
              <a:t>＋</a:t>
            </a: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855" y="5086164"/>
            <a:ext cx="2872163" cy="984605"/>
          </a:xfrm>
          <a:prstGeom prst="rect">
            <a:avLst/>
          </a:prstGeom>
        </p:spPr>
      </p:pic>
    </p:spTree>
    <p:extLst>
      <p:ext uri="{BB962C8B-B14F-4D97-AF65-F5344CB8AC3E}">
        <p14:creationId xmlns:p14="http://schemas.microsoft.com/office/powerpoint/2010/main" val="10653941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4" name="コンテンツ プレースホルダー 3"/>
          <p:cNvSpPr>
            <a:spLocks noGrp="1"/>
          </p:cNvSpPr>
          <p:nvPr>
            <p:ph sz="quarter" idx="11"/>
          </p:nvPr>
        </p:nvSpPr>
        <p:spPr/>
        <p:txBody>
          <a:bodyPr/>
          <a:lstStyle/>
          <a:p>
            <a:pPr algn="ctr"/>
            <a:r>
              <a:rPr kumimoji="1" lang="en-US" altLang="ja-JP" dirty="0"/>
              <a:t>Road to IPCC Guidelines</a:t>
            </a:r>
            <a:endParaRPr kumimoji="1" lang="ja-JP" altLang="en-US" dirty="0"/>
          </a:p>
        </p:txBody>
      </p:sp>
      <p:sp>
        <p:nvSpPr>
          <p:cNvPr id="5" name="正方形/長方形 4"/>
          <p:cNvSpPr/>
          <p:nvPr/>
        </p:nvSpPr>
        <p:spPr>
          <a:xfrm>
            <a:off x="92501" y="1160517"/>
            <a:ext cx="8839200" cy="5573871"/>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63776" indent="-263776" algn="ctr">
              <a:buFont typeface="Wingdings" panose="05000000000000000000" pitchFamily="2" charset="2"/>
              <a:buChar char="u"/>
            </a:pPr>
            <a:endParaRPr kumimoji="1" lang="ja-JP" altLang="en-US" dirty="0"/>
          </a:p>
        </p:txBody>
      </p:sp>
      <p:sp>
        <p:nvSpPr>
          <p:cNvPr id="6" name="正方形/長方形 5"/>
          <p:cNvSpPr/>
          <p:nvPr/>
        </p:nvSpPr>
        <p:spPr>
          <a:xfrm>
            <a:off x="877871" y="3143827"/>
            <a:ext cx="3205510" cy="456535"/>
          </a:xfrm>
          <a:prstGeom prst="rect">
            <a:avLst/>
          </a:prstGeom>
          <a:solidFill>
            <a:schemeClr val="bg1"/>
          </a:solidFill>
          <a:ln>
            <a:solidFill>
              <a:schemeClr val="tx1"/>
            </a:solidFill>
            <a:prstDash val="dash"/>
          </a:ln>
        </p:spPr>
        <p:txBody>
          <a:bodyPr wrap="square">
            <a:spAutoFit/>
          </a:bodyPr>
          <a:lstStyle/>
          <a:p>
            <a:pPr algn="ctr">
              <a:lnSpc>
                <a:spcPct val="150000"/>
              </a:lnSpc>
            </a:pPr>
            <a:r>
              <a:rPr lang="en-US" altLang="ja-JP" dirty="0">
                <a:solidFill>
                  <a:schemeClr val="tx1">
                    <a:lumMod val="65000"/>
                    <a:lumOff val="35000"/>
                  </a:schemeClr>
                </a:solidFill>
              </a:rPr>
              <a:t>Methodology document</a:t>
            </a:r>
            <a:endParaRPr lang="ja-JP" altLang="en-US" dirty="0">
              <a:solidFill>
                <a:schemeClr val="tx1">
                  <a:lumMod val="65000"/>
                  <a:lumOff val="35000"/>
                </a:schemeClr>
              </a:solidFill>
            </a:endParaRPr>
          </a:p>
        </p:txBody>
      </p:sp>
      <p:sp>
        <p:nvSpPr>
          <p:cNvPr id="7" name="正方形/長方形 6"/>
          <p:cNvSpPr/>
          <p:nvPr/>
        </p:nvSpPr>
        <p:spPr>
          <a:xfrm>
            <a:off x="5614554" y="3139580"/>
            <a:ext cx="2654187" cy="646331"/>
          </a:xfrm>
          <a:prstGeom prst="rect">
            <a:avLst/>
          </a:prstGeom>
          <a:solidFill>
            <a:schemeClr val="bg1"/>
          </a:solidFill>
          <a:ln>
            <a:solidFill>
              <a:schemeClr val="tx1"/>
            </a:solidFill>
            <a:prstDash val="dash"/>
          </a:ln>
        </p:spPr>
        <p:txBody>
          <a:bodyPr wrap="square">
            <a:spAutoFit/>
          </a:bodyPr>
          <a:lstStyle/>
          <a:p>
            <a:pPr algn="ctr"/>
            <a:r>
              <a:rPr lang="en-US" altLang="ja-JP" dirty="0">
                <a:solidFill>
                  <a:schemeClr val="tx1">
                    <a:lumMod val="65000"/>
                    <a:lumOff val="35000"/>
                  </a:schemeClr>
                </a:solidFill>
              </a:rPr>
              <a:t>Satellite-based GHG Data</a:t>
            </a:r>
            <a:endParaRPr lang="ja-JP" altLang="en-US" dirty="0">
              <a:solidFill>
                <a:schemeClr val="tx1">
                  <a:lumMod val="65000"/>
                  <a:lumOff val="35000"/>
                </a:schemeClr>
              </a:solidFill>
            </a:endParaRPr>
          </a:p>
        </p:txBody>
      </p:sp>
      <p:sp>
        <p:nvSpPr>
          <p:cNvPr id="8" name="正方形/長方形 7"/>
          <p:cNvSpPr/>
          <p:nvPr/>
        </p:nvSpPr>
        <p:spPr>
          <a:xfrm>
            <a:off x="676228" y="5796469"/>
            <a:ext cx="1275247" cy="617713"/>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Ministry of Environment/NIES</a:t>
            </a:r>
            <a:endParaRPr kumimoji="1" lang="en-US" altLang="ja-JP" sz="1477" dirty="0">
              <a:solidFill>
                <a:schemeClr val="tx1"/>
              </a:solidFill>
            </a:endParaRPr>
          </a:p>
        </p:txBody>
      </p:sp>
      <p:sp>
        <p:nvSpPr>
          <p:cNvPr id="9" name="正方形/長方形 8"/>
          <p:cNvSpPr/>
          <p:nvPr/>
        </p:nvSpPr>
        <p:spPr>
          <a:xfrm>
            <a:off x="3969109" y="5787533"/>
            <a:ext cx="843766" cy="747734"/>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JAXA</a:t>
            </a:r>
          </a:p>
          <a:p>
            <a:pPr algn="ctr"/>
            <a:r>
              <a:rPr kumimoji="1" lang="en-US" altLang="ja-JP" sz="1108" dirty="0">
                <a:solidFill>
                  <a:schemeClr val="tx1"/>
                </a:solidFill>
              </a:rPr>
              <a:t>GOSAT/</a:t>
            </a:r>
          </a:p>
          <a:p>
            <a:pPr algn="ctr"/>
            <a:r>
              <a:rPr kumimoji="1" lang="en-US" altLang="ja-JP" sz="1108" dirty="0">
                <a:solidFill>
                  <a:schemeClr val="tx1"/>
                </a:solidFill>
              </a:rPr>
              <a:t>GOSAT-2(*)</a:t>
            </a:r>
          </a:p>
        </p:txBody>
      </p:sp>
      <p:sp>
        <p:nvSpPr>
          <p:cNvPr id="10" name="正方形/長方形 9"/>
          <p:cNvSpPr/>
          <p:nvPr/>
        </p:nvSpPr>
        <p:spPr>
          <a:xfrm>
            <a:off x="3120614" y="2021249"/>
            <a:ext cx="2446423" cy="546945"/>
          </a:xfrm>
          <a:prstGeom prst="rect">
            <a:avLst/>
          </a:prstGeom>
          <a:solidFill>
            <a:schemeClr val="bg1"/>
          </a:solidFill>
          <a:ln>
            <a:solidFill>
              <a:schemeClr val="tx1"/>
            </a:solidFill>
          </a:ln>
        </p:spPr>
        <p:txBody>
          <a:bodyPr wrap="square">
            <a:spAutoFit/>
          </a:bodyPr>
          <a:lstStyle/>
          <a:p>
            <a:pPr algn="ctr"/>
            <a:r>
              <a:rPr lang="en-US" altLang="ja-JP" sz="1477" dirty="0">
                <a:solidFill>
                  <a:schemeClr val="tx1">
                    <a:lumMod val="65000"/>
                    <a:lumOff val="35000"/>
                  </a:schemeClr>
                </a:solidFill>
              </a:rPr>
              <a:t>IPCC Guidelines</a:t>
            </a:r>
          </a:p>
          <a:p>
            <a:pPr algn="ctr"/>
            <a:r>
              <a:rPr lang="en-US" altLang="ja-JP" sz="1477" dirty="0">
                <a:solidFill>
                  <a:schemeClr val="tx1">
                    <a:lumMod val="65000"/>
                    <a:lumOff val="35000"/>
                  </a:schemeClr>
                </a:solidFill>
              </a:rPr>
              <a:t>(refined in 2019)</a:t>
            </a:r>
            <a:endParaRPr lang="ja-JP" altLang="en-US" sz="1477" dirty="0">
              <a:solidFill>
                <a:schemeClr val="tx1">
                  <a:lumMod val="65000"/>
                  <a:lumOff val="35000"/>
                </a:schemeClr>
              </a:solidFill>
            </a:endParaRPr>
          </a:p>
        </p:txBody>
      </p:sp>
      <p:sp>
        <p:nvSpPr>
          <p:cNvPr id="11" name="正方形/長方形 10"/>
          <p:cNvSpPr/>
          <p:nvPr/>
        </p:nvSpPr>
        <p:spPr>
          <a:xfrm>
            <a:off x="4868042" y="5787535"/>
            <a:ext cx="763892" cy="771979"/>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NASA</a:t>
            </a:r>
          </a:p>
          <a:p>
            <a:pPr algn="ctr"/>
            <a:r>
              <a:rPr kumimoji="1" lang="en-US" altLang="ja-JP" sz="1108" dirty="0">
                <a:solidFill>
                  <a:schemeClr val="tx1"/>
                </a:solidFill>
              </a:rPr>
              <a:t>OCO-2</a:t>
            </a:r>
          </a:p>
          <a:p>
            <a:pPr algn="ctr"/>
            <a:r>
              <a:rPr kumimoji="1" lang="en-US" altLang="ja-JP" sz="1108" dirty="0">
                <a:solidFill>
                  <a:schemeClr val="tx1"/>
                </a:solidFill>
              </a:rPr>
              <a:t>GeoCarb</a:t>
            </a:r>
          </a:p>
        </p:txBody>
      </p:sp>
      <p:sp>
        <p:nvSpPr>
          <p:cNvPr id="12" name="正方形/長方形 11"/>
          <p:cNvSpPr/>
          <p:nvPr/>
        </p:nvSpPr>
        <p:spPr>
          <a:xfrm>
            <a:off x="5601622" y="5787534"/>
            <a:ext cx="826934" cy="76519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ESA</a:t>
            </a:r>
          </a:p>
          <a:p>
            <a:pPr algn="ctr">
              <a:lnSpc>
                <a:spcPts val="1108"/>
              </a:lnSpc>
            </a:pPr>
            <a:r>
              <a:rPr kumimoji="1" lang="en-US" altLang="ja-JP" sz="1108" dirty="0">
                <a:solidFill>
                  <a:schemeClr val="tx1"/>
                </a:solidFill>
              </a:rPr>
              <a:t>Sentinel-5p,</a:t>
            </a:r>
          </a:p>
          <a:p>
            <a:pPr algn="ctr">
              <a:lnSpc>
                <a:spcPts val="1108"/>
              </a:lnSpc>
            </a:pPr>
            <a:r>
              <a:rPr kumimoji="1" lang="en-US" altLang="ja-JP" sz="1108" dirty="0">
                <a:solidFill>
                  <a:schemeClr val="tx1"/>
                </a:solidFill>
              </a:rPr>
              <a:t>FLEX</a:t>
            </a:r>
          </a:p>
        </p:txBody>
      </p:sp>
      <p:sp>
        <p:nvSpPr>
          <p:cNvPr id="13" name="正方形/長方形 12"/>
          <p:cNvSpPr/>
          <p:nvPr/>
        </p:nvSpPr>
        <p:spPr>
          <a:xfrm>
            <a:off x="6428558" y="5787534"/>
            <a:ext cx="876859" cy="7614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CNES</a:t>
            </a:r>
          </a:p>
          <a:p>
            <a:pPr algn="ctr">
              <a:lnSpc>
                <a:spcPts val="1015"/>
              </a:lnSpc>
            </a:pPr>
            <a:r>
              <a:rPr kumimoji="1" lang="en-US" altLang="ja-JP" sz="1108" dirty="0">
                <a:solidFill>
                  <a:schemeClr val="tx1"/>
                </a:solidFill>
              </a:rPr>
              <a:t>IASI, MicroCarb, MERLIN</a:t>
            </a:r>
          </a:p>
        </p:txBody>
      </p:sp>
      <p:sp>
        <p:nvSpPr>
          <p:cNvPr id="14" name="角丸四角形 13"/>
          <p:cNvSpPr/>
          <p:nvPr/>
        </p:nvSpPr>
        <p:spPr>
          <a:xfrm>
            <a:off x="693037" y="3053948"/>
            <a:ext cx="7948246" cy="803626"/>
          </a:xfrm>
          <a:prstGeom prst="roundRect">
            <a:avLst>
              <a:gd name="adj" fmla="val 15641"/>
            </a:avLst>
          </a:prstGeom>
          <a:noFill/>
          <a:ln w="28575"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左矢印 14"/>
          <p:cNvSpPr/>
          <p:nvPr/>
        </p:nvSpPr>
        <p:spPr>
          <a:xfrm rot="5400000">
            <a:off x="1593893" y="4279069"/>
            <a:ext cx="1776126" cy="443180"/>
          </a:xfrm>
          <a:prstGeom prst="lef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左矢印 15"/>
          <p:cNvSpPr/>
          <p:nvPr/>
        </p:nvSpPr>
        <p:spPr>
          <a:xfrm rot="5400000">
            <a:off x="3255363" y="3920742"/>
            <a:ext cx="1136163" cy="519872"/>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242508" y="3951589"/>
            <a:ext cx="2053301" cy="1569660"/>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Develop methodology document to support for national statistician to use  GHG data for the accuracy of the greenhouse gases inventory.</a:t>
            </a:r>
          </a:p>
        </p:txBody>
      </p:sp>
      <p:sp>
        <p:nvSpPr>
          <p:cNvPr id="18" name="テキスト ボックス 17"/>
          <p:cNvSpPr txBox="1"/>
          <p:nvPr/>
        </p:nvSpPr>
        <p:spPr>
          <a:xfrm>
            <a:off x="4283640" y="3940166"/>
            <a:ext cx="2745330" cy="707886"/>
          </a:xfrm>
          <a:prstGeom prst="rect">
            <a:avLst/>
          </a:prstGeom>
          <a:noFill/>
        </p:spPr>
        <p:txBody>
          <a:bodyPr wrap="square" rtlCol="0">
            <a:spAutoFit/>
          </a:bodyPr>
          <a:lstStyle/>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Provide high accurate data set  and documents (ATBD)</a:t>
            </a:r>
          </a:p>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Calibrations and validation for quality control</a:t>
            </a:r>
          </a:p>
        </p:txBody>
      </p:sp>
      <p:sp>
        <p:nvSpPr>
          <p:cNvPr id="19" name="正方形/長方形 18"/>
          <p:cNvSpPr/>
          <p:nvPr/>
        </p:nvSpPr>
        <p:spPr>
          <a:xfrm>
            <a:off x="3544386" y="4808077"/>
            <a:ext cx="4603561" cy="306286"/>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b="1" dirty="0">
                <a:solidFill>
                  <a:schemeClr val="tx1"/>
                </a:solidFill>
                <a:latin typeface="+mj-ea"/>
                <a:ea typeface="+mj-ea"/>
              </a:rPr>
              <a:t>CEOS</a:t>
            </a:r>
            <a:endParaRPr kumimoji="1" lang="en-US" altLang="ja-JP" sz="2400" b="1" dirty="0">
              <a:solidFill>
                <a:schemeClr val="tx1"/>
              </a:solidFill>
              <a:latin typeface="+mj-ea"/>
              <a:ea typeface="+mj-ea"/>
            </a:endParaRPr>
          </a:p>
        </p:txBody>
      </p:sp>
      <p:cxnSp>
        <p:nvCxnSpPr>
          <p:cNvPr id="20" name="直線コネクタ 19"/>
          <p:cNvCxnSpPr/>
          <p:nvPr/>
        </p:nvCxnSpPr>
        <p:spPr>
          <a:xfrm flipH="1" flipV="1">
            <a:off x="4687910" y="2575775"/>
            <a:ext cx="2373" cy="563806"/>
          </a:xfrm>
          <a:prstGeom prst="line">
            <a:avLst/>
          </a:prstGeom>
          <a:ln w="85725">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21" name="正方形/長方形 20"/>
          <p:cNvSpPr/>
          <p:nvPr/>
        </p:nvSpPr>
        <p:spPr>
          <a:xfrm>
            <a:off x="8001370" y="5814837"/>
            <a:ext cx="696066" cy="725223"/>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CMA</a:t>
            </a:r>
          </a:p>
          <a:p>
            <a:pPr algn="ctr"/>
            <a:r>
              <a:rPr kumimoji="1" lang="en-US" altLang="ja-JP" sz="1108" dirty="0">
                <a:solidFill>
                  <a:schemeClr val="tx1"/>
                </a:solidFill>
              </a:rPr>
              <a:t>TanSat</a:t>
            </a:r>
          </a:p>
        </p:txBody>
      </p:sp>
      <p:sp>
        <p:nvSpPr>
          <p:cNvPr id="22" name="左矢印 34"/>
          <p:cNvSpPr/>
          <p:nvPr/>
        </p:nvSpPr>
        <p:spPr>
          <a:xfrm rot="5400000">
            <a:off x="6706305" y="4008956"/>
            <a:ext cx="962849" cy="516760"/>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左矢印 34"/>
          <p:cNvSpPr/>
          <p:nvPr/>
        </p:nvSpPr>
        <p:spPr>
          <a:xfrm rot="5400000">
            <a:off x="6774556" y="5104768"/>
            <a:ext cx="364394" cy="449927"/>
          </a:xfrm>
          <a:prstGeom prst="leftArrow">
            <a:avLst>
              <a:gd name="adj1" fmla="val 50000"/>
              <a:gd name="adj2" fmla="val 34269"/>
            </a:avLst>
          </a:prstGeom>
          <a:solidFill>
            <a:schemeClr val="bg1"/>
          </a:solidFill>
          <a:ln w="1905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加算記号 23"/>
          <p:cNvSpPr/>
          <p:nvPr/>
        </p:nvSpPr>
        <p:spPr>
          <a:xfrm>
            <a:off x="4423047" y="3176954"/>
            <a:ext cx="679002" cy="633046"/>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25" name="正方形/長方形 24"/>
          <p:cNvSpPr/>
          <p:nvPr/>
        </p:nvSpPr>
        <p:spPr>
          <a:xfrm>
            <a:off x="4466492" y="5209401"/>
            <a:ext cx="4220308" cy="276999"/>
          </a:xfrm>
          <a:prstGeom prst="rect">
            <a:avLst/>
          </a:prstGeom>
        </p:spPr>
        <p:txBody>
          <a:bodyPr>
            <a:spAutoFit/>
          </a:bodyPr>
          <a:lstStyle/>
          <a:p>
            <a:r>
              <a:rPr lang="en-US" altLang="ja-JP" sz="1200" b="1" dirty="0">
                <a:solidFill>
                  <a:schemeClr val="tx1">
                    <a:lumMod val="65000"/>
                    <a:lumOff val="35000"/>
                  </a:schemeClr>
                </a:solidFill>
              </a:rPr>
              <a:t>Provide and share GHG data</a:t>
            </a:r>
            <a:endParaRPr lang="ja-JP" altLang="en-US" sz="1200" b="1" dirty="0">
              <a:solidFill>
                <a:schemeClr val="tx1">
                  <a:lumMod val="65000"/>
                  <a:lumOff val="35000"/>
                </a:schemeClr>
              </a:solidFill>
            </a:endParaRPr>
          </a:p>
        </p:txBody>
      </p:sp>
      <p:grpSp>
        <p:nvGrpSpPr>
          <p:cNvPr id="26" name="グループ化 25"/>
          <p:cNvGrpSpPr/>
          <p:nvPr/>
        </p:nvGrpSpPr>
        <p:grpSpPr>
          <a:xfrm>
            <a:off x="486314" y="5501335"/>
            <a:ext cx="4366342" cy="1084846"/>
            <a:chOff x="980932" y="5940216"/>
            <a:chExt cx="3697428" cy="855038"/>
          </a:xfrm>
        </p:grpSpPr>
        <p:cxnSp>
          <p:nvCxnSpPr>
            <p:cNvPr id="27" name="直線コネクタ 26"/>
            <p:cNvCxnSpPr/>
            <p:nvPr/>
          </p:nvCxnSpPr>
          <p:spPr>
            <a:xfrm>
              <a:off x="3924474" y="6152311"/>
              <a:ext cx="753886" cy="11727"/>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8" name="直線コネクタ 27"/>
            <p:cNvCxnSpPr/>
            <p:nvPr/>
          </p:nvCxnSpPr>
          <p:spPr>
            <a:xfrm flipV="1">
              <a:off x="990600" y="6781269"/>
              <a:ext cx="3681797" cy="9175"/>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9" name="直線コネクタ 28"/>
            <p:cNvCxnSpPr/>
            <p:nvPr/>
          </p:nvCxnSpPr>
          <p:spPr>
            <a:xfrm flipH="1">
              <a:off x="4669992" y="6164038"/>
              <a:ext cx="8367" cy="604851"/>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0" name="直線コネクタ 29"/>
            <p:cNvCxnSpPr/>
            <p:nvPr/>
          </p:nvCxnSpPr>
          <p:spPr>
            <a:xfrm>
              <a:off x="990600" y="5943600"/>
              <a:ext cx="0" cy="851654"/>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1" name="直線コネクタ 30"/>
            <p:cNvCxnSpPr/>
            <p:nvPr/>
          </p:nvCxnSpPr>
          <p:spPr>
            <a:xfrm flipV="1">
              <a:off x="980932" y="5940216"/>
              <a:ext cx="2959287" cy="22043"/>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pic>
        <p:nvPicPr>
          <p:cNvPr id="32" name="図 31"/>
          <p:cNvPicPr>
            <a:picLocks noChangeAspect="1"/>
          </p:cNvPicPr>
          <p:nvPr/>
        </p:nvPicPr>
        <p:blipFill>
          <a:blip r:embed="rId3"/>
          <a:stretch>
            <a:fillRect/>
          </a:stretch>
        </p:blipFill>
        <p:spPr>
          <a:xfrm>
            <a:off x="3184165" y="1238578"/>
            <a:ext cx="2312946" cy="770437"/>
          </a:xfrm>
          <a:prstGeom prst="rect">
            <a:avLst/>
          </a:prstGeom>
        </p:spPr>
      </p:pic>
      <p:sp>
        <p:nvSpPr>
          <p:cNvPr id="33" name="正方形/長方形 32"/>
          <p:cNvSpPr/>
          <p:nvPr/>
        </p:nvSpPr>
        <p:spPr>
          <a:xfrm>
            <a:off x="2626537" y="5767799"/>
            <a:ext cx="1252437" cy="750701"/>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108" dirty="0">
                <a:solidFill>
                  <a:schemeClr val="tx1"/>
                </a:solidFill>
              </a:rPr>
              <a:t>Ministry of Education, Sports, Culture, Science and Technology </a:t>
            </a:r>
            <a:endParaRPr kumimoji="1" lang="en-US" altLang="ja-JP" sz="1108" dirty="0">
              <a:solidFill>
                <a:schemeClr val="tx1"/>
              </a:solidFill>
            </a:endParaRPr>
          </a:p>
        </p:txBody>
      </p:sp>
      <p:cxnSp>
        <p:nvCxnSpPr>
          <p:cNvPr id="34" name="直線コネクタ 33"/>
          <p:cNvCxnSpPr/>
          <p:nvPr/>
        </p:nvCxnSpPr>
        <p:spPr>
          <a:xfrm>
            <a:off x="3980975" y="5455190"/>
            <a:ext cx="3420" cy="313219"/>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35" name="図 34"/>
          <p:cNvPicPr>
            <a:picLocks noChangeAspect="1"/>
          </p:cNvPicPr>
          <p:nvPr/>
        </p:nvPicPr>
        <p:blipFill>
          <a:blip r:embed="rId4">
            <a:clrChange>
              <a:clrFrom>
                <a:srgbClr val="EDF2F8"/>
              </a:clrFrom>
              <a:clrTo>
                <a:srgbClr val="EDF2F8">
                  <a:alpha val="0"/>
                </a:srgbClr>
              </a:clrTo>
            </a:clrChange>
          </a:blip>
          <a:stretch>
            <a:fillRect/>
          </a:stretch>
        </p:blipFill>
        <p:spPr>
          <a:xfrm>
            <a:off x="5830068" y="1529315"/>
            <a:ext cx="1278376" cy="1156625"/>
          </a:xfrm>
          <a:prstGeom prst="rect">
            <a:avLst/>
          </a:prstGeom>
        </p:spPr>
      </p:pic>
      <p:sp>
        <p:nvSpPr>
          <p:cNvPr id="36" name="加算記号 35"/>
          <p:cNvSpPr/>
          <p:nvPr/>
        </p:nvSpPr>
        <p:spPr>
          <a:xfrm>
            <a:off x="2049336" y="5927541"/>
            <a:ext cx="434604" cy="391852"/>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37" name="正方形/長方形 36"/>
          <p:cNvSpPr/>
          <p:nvPr/>
        </p:nvSpPr>
        <p:spPr>
          <a:xfrm>
            <a:off x="4157165" y="6477735"/>
            <a:ext cx="4741469" cy="373302"/>
          </a:xfrm>
          <a:prstGeom prst="rect">
            <a:avLst/>
          </a:prstGeom>
          <a:noFill/>
          <a:ln w="1905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015" dirty="0">
                <a:solidFill>
                  <a:schemeClr val="tx1"/>
                </a:solidFill>
              </a:rPr>
              <a:t>*GOSAT/GOSAT-2 are joint projects by Ministry of Environment, NIES and JAXA .</a:t>
            </a:r>
            <a:endParaRPr kumimoji="1" lang="en-US" altLang="ja-JP" sz="1015" dirty="0">
              <a:solidFill>
                <a:schemeClr val="tx1"/>
              </a:solidFill>
            </a:endParaRPr>
          </a:p>
        </p:txBody>
      </p:sp>
      <p:sp>
        <p:nvSpPr>
          <p:cNvPr id="38" name="正方形/長方形 37"/>
          <p:cNvSpPr/>
          <p:nvPr/>
        </p:nvSpPr>
        <p:spPr>
          <a:xfrm>
            <a:off x="7214907" y="5814837"/>
            <a:ext cx="786577" cy="73418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DLR</a:t>
            </a:r>
          </a:p>
          <a:p>
            <a:pPr algn="ctr"/>
            <a:r>
              <a:rPr kumimoji="1" lang="en-US" altLang="ja-JP" sz="1108" dirty="0">
                <a:solidFill>
                  <a:schemeClr val="tx1"/>
                </a:solidFill>
              </a:rPr>
              <a:t>MERLIN</a:t>
            </a:r>
          </a:p>
        </p:txBody>
      </p:sp>
      <p:grpSp>
        <p:nvGrpSpPr>
          <p:cNvPr id="39" name="グループ化 38"/>
          <p:cNvGrpSpPr/>
          <p:nvPr/>
        </p:nvGrpSpPr>
        <p:grpSpPr>
          <a:xfrm>
            <a:off x="458122" y="2199312"/>
            <a:ext cx="2080612" cy="796527"/>
            <a:chOff x="711436" y="1508916"/>
            <a:chExt cx="2253996" cy="862904"/>
          </a:xfrm>
        </p:grpSpPr>
        <p:sp>
          <p:nvSpPr>
            <p:cNvPr id="40" name="正方形/長方形 39"/>
            <p:cNvSpPr/>
            <p:nvPr/>
          </p:nvSpPr>
          <p:spPr>
            <a:xfrm>
              <a:off x="711436" y="1508916"/>
              <a:ext cx="2253996" cy="862904"/>
            </a:xfrm>
            <a:prstGeom prst="rect">
              <a:avLst/>
            </a:prstGeom>
            <a:solidFill>
              <a:schemeClr val="bg1"/>
            </a:solidFill>
            <a:ln w="2540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1" name="グループ化 40"/>
            <p:cNvGrpSpPr/>
            <p:nvPr/>
          </p:nvGrpSpPr>
          <p:grpSpPr>
            <a:xfrm>
              <a:off x="1012945" y="1545424"/>
              <a:ext cx="1773184" cy="737621"/>
              <a:chOff x="715959" y="1670692"/>
              <a:chExt cx="1773184" cy="737621"/>
            </a:xfrm>
          </p:grpSpPr>
          <p:pic>
            <p:nvPicPr>
              <p:cNvPr id="42" name="図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910" y="2069030"/>
                <a:ext cx="1062449" cy="339283"/>
              </a:xfrm>
              <a:prstGeom prst="rect">
                <a:avLst/>
              </a:prstGeom>
            </p:spPr>
          </p:pic>
          <p:pic>
            <p:nvPicPr>
              <p:cNvPr id="43" name="図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421" y="1670692"/>
                <a:ext cx="1151722" cy="397146"/>
              </a:xfrm>
              <a:prstGeom prst="rect">
                <a:avLst/>
              </a:prstGeom>
            </p:spPr>
          </p:pic>
          <p:pic>
            <p:nvPicPr>
              <p:cNvPr id="44" name="図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959" y="1734117"/>
                <a:ext cx="529097" cy="275253"/>
              </a:xfrm>
              <a:prstGeom prst="rect">
                <a:avLst/>
              </a:prstGeom>
            </p:spPr>
          </p:pic>
        </p:grpSp>
      </p:grpSp>
      <p:sp>
        <p:nvSpPr>
          <p:cNvPr id="45" name="テキスト ボックス 44"/>
          <p:cNvSpPr txBox="1"/>
          <p:nvPr/>
        </p:nvSpPr>
        <p:spPr>
          <a:xfrm>
            <a:off x="242508" y="1816963"/>
            <a:ext cx="2828140" cy="276999"/>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Support coordination with IPCC</a:t>
            </a:r>
          </a:p>
        </p:txBody>
      </p:sp>
      <p:sp>
        <p:nvSpPr>
          <p:cNvPr id="46" name="正方形/長方形 45"/>
          <p:cNvSpPr/>
          <p:nvPr/>
        </p:nvSpPr>
        <p:spPr>
          <a:xfrm>
            <a:off x="3982065" y="5560779"/>
            <a:ext cx="4715258" cy="2547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tx1"/>
                </a:solidFill>
              </a:rPr>
              <a:t>Space Agencies</a:t>
            </a:r>
            <a:endParaRPr kumimoji="1" lang="en-US" altLang="ja-JP" dirty="0">
              <a:solidFill>
                <a:schemeClr val="tx1"/>
              </a:solidFill>
            </a:endParaRPr>
          </a:p>
        </p:txBody>
      </p:sp>
      <p:sp>
        <p:nvSpPr>
          <p:cNvPr id="47" name="矢印: 左右 23"/>
          <p:cNvSpPr/>
          <p:nvPr/>
        </p:nvSpPr>
        <p:spPr>
          <a:xfrm>
            <a:off x="2497418" y="2523085"/>
            <a:ext cx="2126919" cy="484632"/>
          </a:xfrm>
          <a:prstGeom prst="leftRightArrow">
            <a:avLst/>
          </a:prstGeom>
          <a:solidFill>
            <a:schemeClr val="bg1">
              <a:lumMod val="65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grpSp>
        <p:nvGrpSpPr>
          <p:cNvPr id="48" name="グループ化 47"/>
          <p:cNvGrpSpPr/>
          <p:nvPr/>
        </p:nvGrpSpPr>
        <p:grpSpPr>
          <a:xfrm>
            <a:off x="-29430" y="2630270"/>
            <a:ext cx="3177373" cy="3985227"/>
            <a:chOff x="-29430" y="2630270"/>
            <a:chExt cx="3177373" cy="3985227"/>
          </a:xfrm>
        </p:grpSpPr>
        <p:grpSp>
          <p:nvGrpSpPr>
            <p:cNvPr id="49" name="グループ化 48"/>
            <p:cNvGrpSpPr/>
            <p:nvPr/>
          </p:nvGrpSpPr>
          <p:grpSpPr>
            <a:xfrm>
              <a:off x="-29430" y="2630270"/>
              <a:ext cx="3177373" cy="3985227"/>
              <a:chOff x="298764" y="2652386"/>
              <a:chExt cx="3177373" cy="3985227"/>
            </a:xfrm>
          </p:grpSpPr>
          <p:grpSp>
            <p:nvGrpSpPr>
              <p:cNvPr id="51" name="グループ化 50"/>
              <p:cNvGrpSpPr/>
              <p:nvPr/>
            </p:nvGrpSpPr>
            <p:grpSpPr>
              <a:xfrm>
                <a:off x="298764" y="2652386"/>
                <a:ext cx="3177373" cy="3985227"/>
                <a:chOff x="298764" y="2652386"/>
                <a:chExt cx="3177373" cy="3985227"/>
              </a:xfrm>
            </p:grpSpPr>
            <p:grpSp>
              <p:nvGrpSpPr>
                <p:cNvPr id="53" name="グループ化 52"/>
                <p:cNvGrpSpPr/>
                <p:nvPr/>
              </p:nvGrpSpPr>
              <p:grpSpPr>
                <a:xfrm>
                  <a:off x="814853" y="2947035"/>
                  <a:ext cx="2661284" cy="3690578"/>
                  <a:chOff x="814853" y="2947035"/>
                  <a:chExt cx="2661284" cy="3690578"/>
                </a:xfrm>
              </p:grpSpPr>
              <p:sp>
                <p:nvSpPr>
                  <p:cNvPr id="55" name="楕円 4"/>
                  <p:cNvSpPr/>
                  <p:nvPr/>
                </p:nvSpPr>
                <p:spPr>
                  <a:xfrm>
                    <a:off x="814853" y="2947035"/>
                    <a:ext cx="2661284" cy="3690578"/>
                  </a:xfrm>
                  <a:prstGeom prst="ellipse">
                    <a:avLst/>
                  </a:prstGeom>
                  <a:solidFill>
                    <a:srgbClr val="558ED5">
                      <a:alpha val="54902"/>
                    </a:srgbClr>
                  </a:solidFill>
                  <a:ln w="76200" cap="flat">
                    <a:solidFill>
                      <a:schemeClr val="tx2">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56" name="テキスト ボックス 55"/>
                  <p:cNvSpPr txBox="1"/>
                  <p:nvPr/>
                </p:nvSpPr>
                <p:spPr>
                  <a:xfrm>
                    <a:off x="840345" y="4494819"/>
                    <a:ext cx="2600358" cy="584773"/>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hangingPunct="0">
                      <a:lnSpc>
                        <a:spcPct val="100000"/>
                      </a:lnSpc>
                      <a:spcBef>
                        <a:spcPts val="0"/>
                      </a:spcBef>
                      <a:spcAft>
                        <a:spcPts val="0"/>
                      </a:spcAft>
                      <a:buClrTx/>
                      <a:buSzTx/>
                      <a:buFontTx/>
                      <a:buNone/>
                      <a:tabLst/>
                    </a:pPr>
                    <a:r>
                      <a:rPr lang="en-US" altLang="ja-JP" sz="1600" b="1" dirty="0"/>
                      <a:t>MOE/NIES “Methodology Document”</a:t>
                    </a:r>
                    <a:endParaRPr kumimoji="0" lang="ja-JP" altLang="en-US" sz="1600" b="1" i="0" u="none" strike="noStrike" cap="none" spc="0" normalizeH="0" baseline="0" dirty="0">
                      <a:ln>
                        <a:noFill/>
                      </a:ln>
                      <a:solidFill>
                        <a:srgbClr val="002569"/>
                      </a:solidFill>
                      <a:effectLst/>
                      <a:uFillTx/>
                    </a:endParaRPr>
                  </a:p>
                </p:txBody>
              </p:sp>
            </p:grpSp>
            <p:sp>
              <p:nvSpPr>
                <p:cNvPr id="54" name="吹き出し: 円形 30"/>
                <p:cNvSpPr/>
                <p:nvPr/>
              </p:nvSpPr>
              <p:spPr>
                <a:xfrm>
                  <a:off x="298764" y="2652386"/>
                  <a:ext cx="1793342" cy="639346"/>
                </a:xfrm>
                <a:prstGeom prst="wedgeEllipseCallout">
                  <a:avLst>
                    <a:gd name="adj1" fmla="val 15602"/>
                    <a:gd name="adj2" fmla="val 98137"/>
                  </a:avLst>
                </a:prstGeom>
                <a:solidFill>
                  <a:schemeClr val="tx2">
                    <a:lumMod val="60000"/>
                    <a:lumOff val="40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grpSp>
          <p:sp>
            <p:nvSpPr>
              <p:cNvPr id="52" name="テキスト ボックス 51"/>
              <p:cNvSpPr txBox="1"/>
              <p:nvPr/>
            </p:nvSpPr>
            <p:spPr>
              <a:xfrm>
                <a:off x="361598" y="2749606"/>
                <a:ext cx="175877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b="1" u="sng" dirty="0">
                    <a:solidFill>
                      <a:schemeClr val="bg1"/>
                    </a:solidFill>
                  </a:rPr>
                  <a:t>CEOS Review</a:t>
                </a:r>
                <a:endParaRPr kumimoji="1" lang="ja-JP" altLang="en-US" b="1" u="sng" dirty="0">
                  <a:solidFill>
                    <a:schemeClr val="bg1"/>
                  </a:solidFill>
                </a:endParaRPr>
              </a:p>
            </p:txBody>
          </p:sp>
        </p:grpSp>
        <p:sp>
          <p:nvSpPr>
            <p:cNvPr id="50" name="テキスト ボックス 49"/>
            <p:cNvSpPr txBox="1"/>
            <p:nvPr/>
          </p:nvSpPr>
          <p:spPr>
            <a:xfrm>
              <a:off x="1421064" y="3388507"/>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tx2"/>
                  </a:solidFill>
                </a:rPr>
                <a:t>C</a:t>
              </a:r>
              <a:endParaRPr kumimoji="1" lang="ja-JP" altLang="en-US" sz="4400" b="1" dirty="0">
                <a:solidFill>
                  <a:schemeClr val="tx2"/>
                </a:solidFill>
              </a:endParaRPr>
            </a:p>
          </p:txBody>
        </p:sp>
      </p:grpSp>
      <p:grpSp>
        <p:nvGrpSpPr>
          <p:cNvPr id="57" name="グループ化 56"/>
          <p:cNvGrpSpPr/>
          <p:nvPr/>
        </p:nvGrpSpPr>
        <p:grpSpPr>
          <a:xfrm>
            <a:off x="3524030" y="2416600"/>
            <a:ext cx="4518317" cy="826456"/>
            <a:chOff x="3524030" y="2416600"/>
            <a:chExt cx="4518317" cy="826456"/>
          </a:xfrm>
        </p:grpSpPr>
        <p:grpSp>
          <p:nvGrpSpPr>
            <p:cNvPr id="58" name="グループ化 57"/>
            <p:cNvGrpSpPr/>
            <p:nvPr/>
          </p:nvGrpSpPr>
          <p:grpSpPr>
            <a:xfrm>
              <a:off x="3524030" y="2416600"/>
              <a:ext cx="4518317" cy="826456"/>
              <a:chOff x="3524030" y="2416600"/>
              <a:chExt cx="4518317" cy="826456"/>
            </a:xfrm>
          </p:grpSpPr>
          <p:sp>
            <p:nvSpPr>
              <p:cNvPr id="60" name="楕円 27"/>
              <p:cNvSpPr/>
              <p:nvPr/>
            </p:nvSpPr>
            <p:spPr>
              <a:xfrm>
                <a:off x="3524030" y="2416600"/>
                <a:ext cx="2266560" cy="826456"/>
              </a:xfrm>
              <a:prstGeom prst="ellipse">
                <a:avLst/>
              </a:prstGeom>
              <a:solidFill>
                <a:srgbClr val="FF33CC">
                  <a:alpha val="54902"/>
                </a:srgbClr>
              </a:solidFill>
              <a:ln w="76200" cap="flat">
                <a:solidFill>
                  <a:srgbClr val="FF33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61" name="テキスト ボックス 60"/>
              <p:cNvSpPr txBox="1"/>
              <p:nvPr/>
            </p:nvSpPr>
            <p:spPr>
              <a:xfrm>
                <a:off x="5294812" y="2546759"/>
                <a:ext cx="2747535" cy="584773"/>
              </a:xfrm>
              <a:prstGeom prst="rect">
                <a:avLst/>
              </a:prstGeom>
              <a:solidFill>
                <a:schemeClr val="accent2">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hangingPunct="0"/>
                <a:r>
                  <a:rPr lang="en-US" altLang="ja-JP" sz="1600" b="1" dirty="0">
                    <a:solidFill>
                      <a:srgbClr val="C00000"/>
                    </a:solidFill>
                  </a:rPr>
                  <a:t> Engagement with International Bodies</a:t>
                </a:r>
              </a:p>
            </p:txBody>
          </p:sp>
        </p:grpSp>
        <p:sp>
          <p:nvSpPr>
            <p:cNvPr id="59" name="テキスト ボックス 58"/>
            <p:cNvSpPr txBox="1"/>
            <p:nvPr/>
          </p:nvSpPr>
          <p:spPr>
            <a:xfrm>
              <a:off x="4760275" y="2438819"/>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bg1"/>
                  </a:solidFill>
                </a:rPr>
                <a:t>D</a:t>
              </a:r>
              <a:endParaRPr kumimoji="1" lang="ja-JP" altLang="en-US" sz="4400" b="1" dirty="0">
                <a:solidFill>
                  <a:schemeClr val="bg1"/>
                </a:solidFill>
              </a:endParaRPr>
            </a:p>
          </p:txBody>
        </p:sp>
      </p:grpSp>
      <p:grpSp>
        <p:nvGrpSpPr>
          <p:cNvPr id="3" name="グループ化 2"/>
          <p:cNvGrpSpPr/>
          <p:nvPr/>
        </p:nvGrpSpPr>
        <p:grpSpPr>
          <a:xfrm>
            <a:off x="3279702" y="4570926"/>
            <a:ext cx="4735684" cy="1129620"/>
            <a:chOff x="3279702" y="4570926"/>
            <a:chExt cx="4735684" cy="1129620"/>
          </a:xfrm>
        </p:grpSpPr>
        <p:sp>
          <p:nvSpPr>
            <p:cNvPr id="69" name="楕円 69"/>
            <p:cNvSpPr/>
            <p:nvPr/>
          </p:nvSpPr>
          <p:spPr>
            <a:xfrm>
              <a:off x="3866302" y="4668225"/>
              <a:ext cx="3446022" cy="569574"/>
            </a:xfrm>
            <a:prstGeom prst="ellipse">
              <a:avLst/>
            </a:prstGeom>
            <a:solidFill>
              <a:srgbClr val="FCD5B5">
                <a:alpha val="54902"/>
              </a:srgbClr>
            </a:solidFill>
            <a:ln w="762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0" name="テキスト ボックス 69"/>
            <p:cNvSpPr txBox="1"/>
            <p:nvPr/>
          </p:nvSpPr>
          <p:spPr>
            <a:xfrm>
              <a:off x="3279702" y="5115773"/>
              <a:ext cx="3274723" cy="584773"/>
            </a:xfrm>
            <a:prstGeom prst="rect">
              <a:avLst/>
            </a:prstGeom>
            <a:solidFill>
              <a:schemeClr val="accent6">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hangingPunct="0"/>
              <a:r>
                <a:rPr lang="en-US" altLang="ja-JP" sz="1600" b="1" dirty="0">
                  <a:solidFill>
                    <a:schemeClr val="accent6">
                      <a:lumMod val="75000"/>
                    </a:schemeClr>
                  </a:solidFill>
                </a:rPr>
                <a:t>Quality Control and Accuracy of GHG Data</a:t>
              </a:r>
            </a:p>
          </p:txBody>
        </p:sp>
        <p:sp>
          <p:nvSpPr>
            <p:cNvPr id="66" name="テキスト ボックス 65">
              <a:extLst>
                <a:ext uri="{FF2B5EF4-FFF2-40B4-BE49-F238E27FC236}">
                  <a16:creationId xmlns:a16="http://schemas.microsoft.com/office/drawing/2014/main" id="{3D692589-B9DA-425F-A40D-968141A35F83}"/>
                </a:ext>
              </a:extLst>
            </p:cNvPr>
            <p:cNvSpPr txBox="1"/>
            <p:nvPr/>
          </p:nvSpPr>
          <p:spPr>
            <a:xfrm>
              <a:off x="7110492" y="4977752"/>
              <a:ext cx="904894" cy="369330"/>
            </a:xfrm>
            <a:prstGeom prst="rect">
              <a:avLst/>
            </a:prstGeom>
            <a:solidFill>
              <a:schemeClr val="bg1"/>
            </a:solidFill>
            <a:ln w="25400" cap="flat">
              <a:solidFill>
                <a:srgbClr val="FFC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dirty="0">
                  <a:solidFill>
                    <a:schemeClr val="accent6">
                      <a:lumMod val="75000"/>
                    </a:schemeClr>
                  </a:solidFill>
                </a:rPr>
                <a:t>AC-VC</a:t>
              </a:r>
              <a:endParaRPr kumimoji="1" lang="ja-JP" altLang="en-US" dirty="0">
                <a:solidFill>
                  <a:schemeClr val="accent6">
                    <a:lumMod val="75000"/>
                  </a:schemeClr>
                </a:solidFill>
              </a:endParaRPr>
            </a:p>
          </p:txBody>
        </p:sp>
        <p:sp>
          <p:nvSpPr>
            <p:cNvPr id="67" name="テキスト ボックス 66">
              <a:extLst>
                <a:ext uri="{FF2B5EF4-FFF2-40B4-BE49-F238E27FC236}">
                  <a16:creationId xmlns:a16="http://schemas.microsoft.com/office/drawing/2014/main" id="{03FC8574-ED07-43A6-B4C4-1EABE1BE0875}"/>
                </a:ext>
              </a:extLst>
            </p:cNvPr>
            <p:cNvSpPr txBox="1"/>
            <p:nvPr/>
          </p:nvSpPr>
          <p:spPr>
            <a:xfrm>
              <a:off x="6753206" y="4690994"/>
              <a:ext cx="904894" cy="369330"/>
            </a:xfrm>
            <a:prstGeom prst="rect">
              <a:avLst/>
            </a:prstGeom>
            <a:solidFill>
              <a:schemeClr val="bg1"/>
            </a:solidFill>
            <a:ln w="25400" cap="flat">
              <a:solidFill>
                <a:srgbClr val="FFC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dirty="0">
                  <a:solidFill>
                    <a:schemeClr val="accent6">
                      <a:lumMod val="75000"/>
                    </a:schemeClr>
                  </a:solidFill>
                </a:rPr>
                <a:t>WGCV</a:t>
              </a:r>
              <a:endParaRPr kumimoji="1" lang="ja-JP" altLang="en-US" dirty="0">
                <a:solidFill>
                  <a:schemeClr val="accent6">
                    <a:lumMod val="75000"/>
                  </a:schemeClr>
                </a:solidFill>
              </a:endParaRPr>
            </a:p>
          </p:txBody>
        </p:sp>
        <p:sp>
          <p:nvSpPr>
            <p:cNvPr id="64" name="テキスト ボックス 63">
              <a:extLst>
                <a:ext uri="{FF2B5EF4-FFF2-40B4-BE49-F238E27FC236}">
                  <a16:creationId xmlns:a16="http://schemas.microsoft.com/office/drawing/2014/main" id="{5D5990F6-29C7-4168-91FD-30E00A76B8AD}"/>
                </a:ext>
              </a:extLst>
            </p:cNvPr>
            <p:cNvSpPr txBox="1"/>
            <p:nvPr/>
          </p:nvSpPr>
          <p:spPr>
            <a:xfrm>
              <a:off x="4637270" y="4570926"/>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accent6">
                      <a:lumMod val="50000"/>
                    </a:schemeClr>
                  </a:solidFill>
                </a:rPr>
                <a:t>B</a:t>
              </a:r>
              <a:endParaRPr kumimoji="1" lang="ja-JP" altLang="en-US" sz="4400" b="1" dirty="0">
                <a:solidFill>
                  <a:schemeClr val="accent6">
                    <a:lumMod val="50000"/>
                  </a:schemeClr>
                </a:solidFill>
              </a:endParaRPr>
            </a:p>
          </p:txBody>
        </p:sp>
      </p:grpSp>
      <p:grpSp>
        <p:nvGrpSpPr>
          <p:cNvPr id="76" name="グループ化 75">
            <a:extLst>
              <a:ext uri="{FF2B5EF4-FFF2-40B4-BE49-F238E27FC236}">
                <a16:creationId xmlns:a16="http://schemas.microsoft.com/office/drawing/2014/main" id="{58DC617A-1308-43B6-83B6-B0C22F523C77}"/>
              </a:ext>
            </a:extLst>
          </p:cNvPr>
          <p:cNvGrpSpPr/>
          <p:nvPr/>
        </p:nvGrpSpPr>
        <p:grpSpPr>
          <a:xfrm>
            <a:off x="3375800" y="5459603"/>
            <a:ext cx="4803751" cy="1310616"/>
            <a:chOff x="3375800" y="5459603"/>
            <a:chExt cx="4803751" cy="1310616"/>
          </a:xfrm>
        </p:grpSpPr>
        <p:grpSp>
          <p:nvGrpSpPr>
            <p:cNvPr id="77" name="グループ化 76"/>
            <p:cNvGrpSpPr/>
            <p:nvPr/>
          </p:nvGrpSpPr>
          <p:grpSpPr>
            <a:xfrm>
              <a:off x="3375800" y="5593114"/>
              <a:ext cx="4803751" cy="1177105"/>
              <a:chOff x="3217416" y="5557283"/>
              <a:chExt cx="4803751" cy="1177105"/>
            </a:xfrm>
            <a:solidFill>
              <a:srgbClr val="D7E4BD">
                <a:alpha val="54902"/>
              </a:srgbClr>
            </a:solidFill>
          </p:grpSpPr>
          <p:sp>
            <p:nvSpPr>
              <p:cNvPr id="79" name="楕円 22"/>
              <p:cNvSpPr/>
              <p:nvPr/>
            </p:nvSpPr>
            <p:spPr>
              <a:xfrm>
                <a:off x="3217416" y="5557283"/>
                <a:ext cx="4768412" cy="1177105"/>
              </a:xfrm>
              <a:prstGeom prst="ellipse">
                <a:avLst/>
              </a:prstGeom>
              <a:grpFill/>
              <a:ln w="76200" cap="flat">
                <a:solidFill>
                  <a:srgbClr val="92D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80" name="テキスト ボックス 79"/>
              <p:cNvSpPr txBox="1"/>
              <p:nvPr/>
            </p:nvSpPr>
            <p:spPr>
              <a:xfrm>
                <a:off x="5859843" y="5913785"/>
                <a:ext cx="2161324" cy="584773"/>
              </a:xfrm>
              <a:prstGeom prst="rect">
                <a:avLst/>
              </a:prstGeom>
              <a:solidFill>
                <a:srgbClr val="92D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hangingPunct="0">
                  <a:lnSpc>
                    <a:spcPct val="100000"/>
                  </a:lnSpc>
                  <a:spcBef>
                    <a:spcPts val="0"/>
                  </a:spcBef>
                  <a:spcAft>
                    <a:spcPts val="0"/>
                  </a:spcAft>
                  <a:buClrTx/>
                  <a:buSzTx/>
                  <a:buFontTx/>
                  <a:buNone/>
                  <a:tabLst/>
                </a:pPr>
                <a:r>
                  <a:rPr lang="en-US" altLang="ja-JP" sz="1600" b="1" dirty="0">
                    <a:solidFill>
                      <a:schemeClr val="accent3">
                        <a:lumMod val="50000"/>
                      </a:schemeClr>
                    </a:solidFill>
                  </a:rPr>
                  <a:t>Engagement with Space Agencies</a:t>
                </a:r>
              </a:p>
            </p:txBody>
          </p:sp>
        </p:grpSp>
        <p:sp>
          <p:nvSpPr>
            <p:cNvPr id="78" name="テキスト ボックス 77"/>
            <p:cNvSpPr txBox="1"/>
            <p:nvPr/>
          </p:nvSpPr>
          <p:spPr>
            <a:xfrm>
              <a:off x="5389323" y="5459603"/>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accent3">
                      <a:lumMod val="50000"/>
                    </a:schemeClr>
                  </a:solidFill>
                </a:rPr>
                <a:t>A</a:t>
              </a:r>
              <a:endParaRPr kumimoji="1" lang="ja-JP" altLang="en-US" sz="4400" b="1" dirty="0">
                <a:solidFill>
                  <a:schemeClr val="accent3">
                    <a:lumMod val="50000"/>
                  </a:schemeClr>
                </a:solidFill>
              </a:endParaRPr>
            </a:p>
          </p:txBody>
        </p:sp>
      </p:grpSp>
    </p:spTree>
    <p:extLst>
      <p:ext uri="{BB962C8B-B14F-4D97-AF65-F5344CB8AC3E}">
        <p14:creationId xmlns:p14="http://schemas.microsoft.com/office/powerpoint/2010/main" val="23716877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1000"/>
                                        <p:tgtEl>
                                          <p:spTgt spid="57"/>
                                        </p:tgtEl>
                                      </p:cBhvr>
                                    </p:animEffect>
                                    <p:anim calcmode="lin" valueType="num">
                                      <p:cBhvr>
                                        <p:cTn id="29" dur="1000" fill="hold"/>
                                        <p:tgtEl>
                                          <p:spTgt spid="57"/>
                                        </p:tgtEl>
                                        <p:attrNameLst>
                                          <p:attrName>ppt_x</p:attrName>
                                        </p:attrNameLst>
                                      </p:cBhvr>
                                      <p:tavLst>
                                        <p:tav tm="0">
                                          <p:val>
                                            <p:strVal val="#ppt_x"/>
                                          </p:val>
                                        </p:tav>
                                        <p:tav tm="100000">
                                          <p:val>
                                            <p:strVal val="#ppt_x"/>
                                          </p:val>
                                        </p:tav>
                                      </p:tavLst>
                                    </p:anim>
                                    <p:anim calcmode="lin" valueType="num">
                                      <p:cBhvr>
                                        <p:cTn id="3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コンテンツ プレースホルダー 3"/>
          <p:cNvSpPr>
            <a:spLocks noGrp="1"/>
          </p:cNvSpPr>
          <p:nvPr>
            <p:ph sz="quarter" idx="11"/>
          </p:nvPr>
        </p:nvSpPr>
        <p:spPr>
          <a:xfrm>
            <a:off x="1981200" y="304800"/>
            <a:ext cx="5715000" cy="533400"/>
          </a:xfrm>
        </p:spPr>
        <p:txBody>
          <a:bodyPr/>
          <a:lstStyle/>
          <a:p>
            <a:r>
              <a:rPr kumimoji="1" lang="en-US" altLang="ja-JP" dirty="0"/>
              <a:t>Timeline for the Guidelines Refinement</a:t>
            </a:r>
            <a:endParaRPr kumimoji="1" lang="ja-JP" altLang="en-US" dirty="0"/>
          </a:p>
        </p:txBody>
      </p:sp>
      <p:graphicFrame>
        <p:nvGraphicFramePr>
          <p:cNvPr id="5" name="コンテンツ プレースホルダー 4"/>
          <p:cNvGraphicFramePr>
            <a:graphicFrameLocks/>
          </p:cNvGraphicFramePr>
          <p:nvPr>
            <p:extLst>
              <p:ext uri="{D42A27DB-BD31-4B8C-83A1-F6EECF244321}">
                <p14:modId xmlns:p14="http://schemas.microsoft.com/office/powerpoint/2010/main" val="797780912"/>
              </p:ext>
            </p:extLst>
          </p:nvPr>
        </p:nvGraphicFramePr>
        <p:xfrm>
          <a:off x="279399" y="1371600"/>
          <a:ext cx="8610600" cy="3849624"/>
        </p:xfrm>
        <a:graphic>
          <a:graphicData uri="http://schemas.openxmlformats.org/drawingml/2006/table">
            <a:tbl>
              <a:tblPr bandRow="1" bandCol="1">
                <a:tableStyleId>{69012ECD-51FC-41F1-AA8D-1B2483CD663E}</a:tableStyleId>
              </a:tblPr>
              <a:tblGrid>
                <a:gridCol w="2867025">
                  <a:extLst>
                    <a:ext uri="{9D8B030D-6E8A-4147-A177-3AD203B41FA5}">
                      <a16:colId xmlns:a16="http://schemas.microsoft.com/office/drawing/2014/main" val="20000"/>
                    </a:ext>
                  </a:extLst>
                </a:gridCol>
                <a:gridCol w="5743575">
                  <a:extLst>
                    <a:ext uri="{9D8B030D-6E8A-4147-A177-3AD203B41FA5}">
                      <a16:colId xmlns:a16="http://schemas.microsoft.com/office/drawing/2014/main" val="20001"/>
                    </a:ext>
                  </a:extLst>
                </a:gridCol>
              </a:tblGrid>
              <a:tr h="427736">
                <a:tc>
                  <a:txBody>
                    <a:bodyPr/>
                    <a:lstStyle/>
                    <a:p>
                      <a:pPr algn="l"/>
                      <a:r>
                        <a:rPr kumimoji="1" lang="en-US" altLang="ja-JP" sz="1800" dirty="0">
                          <a:latin typeface="+mj-ea"/>
                          <a:ea typeface="+mj-ea"/>
                        </a:rPr>
                        <a:t>29 – 31 Aug 2016</a:t>
                      </a:r>
                      <a:endParaRPr kumimoji="1" lang="ja-JP" altLang="en-US" sz="1800" dirty="0">
                        <a:latin typeface="+mj-ea"/>
                        <a:ea typeface="+mj-ea"/>
                      </a:endParaRPr>
                    </a:p>
                  </a:txBody>
                  <a:tcPr anchor="ctr">
                    <a:solidFill>
                      <a:schemeClr val="bg1"/>
                    </a:solidFill>
                  </a:tcPr>
                </a:tc>
                <a:tc>
                  <a:txBody>
                    <a:bodyPr/>
                    <a:lstStyle/>
                    <a:p>
                      <a:pPr algn="l"/>
                      <a:r>
                        <a:rPr kumimoji="1" lang="en-US" altLang="ja-JP" sz="1800" dirty="0">
                          <a:latin typeface="+mj-ea"/>
                          <a:ea typeface="+mj-ea"/>
                        </a:rPr>
                        <a:t>Scoping Group meeting</a:t>
                      </a:r>
                      <a:endParaRPr kumimoji="1" lang="ja-JP" altLang="en-US" sz="1800" dirty="0">
                        <a:latin typeface="+mj-ea"/>
                        <a:ea typeface="+mj-ea"/>
                      </a:endParaRPr>
                    </a:p>
                  </a:txBody>
                  <a:tcPr anchor="ctr">
                    <a:solidFill>
                      <a:schemeClr val="bg1"/>
                    </a:solidFill>
                  </a:tcPr>
                </a:tc>
                <a:extLst>
                  <a:ext uri="{0D108BD9-81ED-4DB2-BD59-A6C34878D82A}">
                    <a16:rowId xmlns:a16="http://schemas.microsoft.com/office/drawing/2014/main" val="10000"/>
                  </a:ext>
                </a:extLst>
              </a:tr>
              <a:tr h="427736">
                <a:tc>
                  <a:txBody>
                    <a:bodyPr/>
                    <a:lstStyle/>
                    <a:p>
                      <a:pPr algn="l"/>
                      <a:r>
                        <a:rPr kumimoji="1" lang="en-US" altLang="ja-JP" sz="1800" dirty="0">
                          <a:latin typeface="+mj-ea"/>
                          <a:ea typeface="+mj-ea"/>
                        </a:rPr>
                        <a:t>17 – 20 Oct 2016</a:t>
                      </a:r>
                      <a:endParaRPr kumimoji="1" lang="ja-JP" altLang="en-US" sz="1800" dirty="0">
                        <a:latin typeface="+mj-ea"/>
                        <a:ea typeface="+mj-ea"/>
                      </a:endParaRPr>
                    </a:p>
                  </a:txBody>
                  <a:tcPr anchor="ctr">
                    <a:solidFill>
                      <a:schemeClr val="bg1"/>
                    </a:solidFill>
                  </a:tcPr>
                </a:tc>
                <a:tc>
                  <a:txBody>
                    <a:bodyPr/>
                    <a:lstStyle/>
                    <a:p>
                      <a:pPr algn="l"/>
                      <a:r>
                        <a:rPr kumimoji="1" lang="en-US" altLang="ja-JP" sz="1800" dirty="0">
                          <a:latin typeface="+mj-ea"/>
                          <a:ea typeface="+mj-ea"/>
                        </a:rPr>
                        <a:t>IPCC decision on outline</a:t>
                      </a:r>
                      <a:endParaRPr kumimoji="1" lang="ja-JP" altLang="en-US" sz="1800" dirty="0">
                        <a:latin typeface="+mj-ea"/>
                        <a:ea typeface="+mj-ea"/>
                      </a:endParaRPr>
                    </a:p>
                  </a:txBody>
                  <a:tcPr anchor="ctr">
                    <a:solidFill>
                      <a:schemeClr val="bg1"/>
                    </a:solidFill>
                  </a:tcPr>
                </a:tc>
                <a:extLst>
                  <a:ext uri="{0D108BD9-81ED-4DB2-BD59-A6C34878D82A}">
                    <a16:rowId xmlns:a16="http://schemas.microsoft.com/office/drawing/2014/main" val="10001"/>
                  </a:ext>
                </a:extLst>
              </a:tr>
              <a:tr h="427736">
                <a:tc>
                  <a:txBody>
                    <a:bodyPr/>
                    <a:lstStyle/>
                    <a:p>
                      <a:pPr algn="l"/>
                      <a:r>
                        <a:rPr kumimoji="1" lang="en-US" altLang="ja-JP" sz="1800" dirty="0">
                          <a:latin typeface="+mj-ea"/>
                          <a:ea typeface="+mj-ea"/>
                        </a:rPr>
                        <a:t>7 – 14 Jul 2017</a:t>
                      </a:r>
                    </a:p>
                  </a:txBody>
                  <a:tcPr anchor="ctr">
                    <a:solidFill>
                      <a:schemeClr val="bg1"/>
                    </a:solidFill>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1800" dirty="0">
                          <a:solidFill>
                            <a:schemeClr val="tx1"/>
                          </a:solidFill>
                          <a:latin typeface="+mj-ea"/>
                          <a:ea typeface="+mn-ea"/>
                          <a:cs typeface="+mn-cs"/>
                          <a:sym typeface="Calibri"/>
                        </a:rPr>
                        <a:t>First Lead Author Meeting (LAM1)</a:t>
                      </a:r>
                    </a:p>
                  </a:txBody>
                  <a:tcPr anchor="ctr">
                    <a:solidFill>
                      <a:schemeClr val="bg1"/>
                    </a:solidFill>
                  </a:tcPr>
                </a:tc>
                <a:extLst>
                  <a:ext uri="{0D108BD9-81ED-4DB2-BD59-A6C34878D82A}">
                    <a16:rowId xmlns:a16="http://schemas.microsoft.com/office/drawing/2014/main" val="10003"/>
                  </a:ext>
                </a:extLst>
              </a:tr>
              <a:tr h="427736">
                <a:tc>
                  <a:txBody>
                    <a:bodyPr/>
                    <a:lstStyle/>
                    <a:p>
                      <a:pPr algn="l"/>
                      <a:r>
                        <a:rPr kumimoji="1" lang="en-US" altLang="ja-JP" sz="1800" dirty="0">
                          <a:latin typeface="+mj-ea"/>
                          <a:ea typeface="+mj-ea"/>
                        </a:rPr>
                        <a:t>25 – 28 Sep 2017</a:t>
                      </a:r>
                      <a:endParaRPr kumimoji="1" lang="ja-JP" altLang="en-US" sz="1800" dirty="0">
                        <a:latin typeface="+mj-ea"/>
                        <a:ea typeface="+mj-ea"/>
                      </a:endParaRPr>
                    </a:p>
                  </a:txBody>
                  <a:tcPr anchor="ctr">
                    <a:solidFill>
                      <a:schemeClr val="bg1"/>
                    </a:solidFill>
                  </a:tcPr>
                </a:tc>
                <a:tc>
                  <a:txBody>
                    <a:bodyPr/>
                    <a:lstStyle/>
                    <a:p>
                      <a:pPr algn="l"/>
                      <a:r>
                        <a:rPr kumimoji="1" lang="en-US" altLang="ja-JP" sz="1800" dirty="0">
                          <a:latin typeface="+mj-ea"/>
                          <a:ea typeface="+mj-ea"/>
                        </a:rPr>
                        <a:t>Second Lead Author Meeting (LAM2)</a:t>
                      </a:r>
                      <a:endParaRPr kumimoji="1" lang="ja-JP" altLang="en-US" sz="1800" dirty="0">
                        <a:latin typeface="+mj-ea"/>
                        <a:ea typeface="+mj-ea"/>
                      </a:endParaRPr>
                    </a:p>
                  </a:txBody>
                  <a:tcPr anchor="ctr">
                    <a:solidFill>
                      <a:schemeClr val="bg1"/>
                    </a:solidFill>
                  </a:tcPr>
                </a:tc>
                <a:extLst>
                  <a:ext uri="{0D108BD9-81ED-4DB2-BD59-A6C34878D82A}">
                    <a16:rowId xmlns:a16="http://schemas.microsoft.com/office/drawing/2014/main" val="10004"/>
                  </a:ext>
                </a:extLst>
              </a:tr>
              <a:tr h="427736">
                <a:tc>
                  <a:txBody>
                    <a:bodyPr/>
                    <a:lstStyle/>
                    <a:p>
                      <a:pPr algn="l"/>
                      <a:r>
                        <a:rPr kumimoji="1" lang="en-US" altLang="ja-JP" sz="1800" baseline="0" dirty="0">
                          <a:latin typeface="+mj-ea"/>
                          <a:ea typeface="+mj-ea"/>
                        </a:rPr>
                        <a:t>4 Dec 2017 - 11 Feb 2018</a:t>
                      </a:r>
                      <a:endParaRPr kumimoji="1" lang="ja-JP" altLang="en-US" sz="1800" dirty="0">
                        <a:latin typeface="+mj-ea"/>
                        <a:ea typeface="+mj-ea"/>
                      </a:endParaRPr>
                    </a:p>
                  </a:txBody>
                  <a:tcPr anchor="ctr">
                    <a:solidFill>
                      <a:schemeClr val="bg1"/>
                    </a:solidFill>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1800" dirty="0">
                          <a:solidFill>
                            <a:srgbClr val="FF0000"/>
                          </a:solidFill>
                          <a:latin typeface="+mj-ea"/>
                          <a:ea typeface="+mn-ea"/>
                          <a:cs typeface="+mn-cs"/>
                          <a:sym typeface="Calibri"/>
                        </a:rPr>
                        <a:t>First Order Draft Expert Review</a:t>
                      </a:r>
                    </a:p>
                  </a:txBody>
                  <a:tcPr anchor="ctr">
                    <a:solidFill>
                      <a:schemeClr val="bg1"/>
                    </a:solidFill>
                  </a:tcPr>
                </a:tc>
                <a:extLst>
                  <a:ext uri="{0D108BD9-81ED-4DB2-BD59-A6C34878D82A}">
                    <a16:rowId xmlns:a16="http://schemas.microsoft.com/office/drawing/2014/main" val="10005"/>
                  </a:ext>
                </a:extLst>
              </a:tr>
              <a:tr h="427736">
                <a:tc>
                  <a:txBody>
                    <a:bodyPr/>
                    <a:lstStyle/>
                    <a:p>
                      <a:pPr algn="l"/>
                      <a:r>
                        <a:rPr kumimoji="1" lang="en-US" altLang="ja-JP" sz="1800" dirty="0">
                          <a:solidFill>
                            <a:schemeClr val="tx1"/>
                          </a:solidFill>
                          <a:latin typeface="+mj-ea"/>
                          <a:ea typeface="+mj-ea"/>
                        </a:rPr>
                        <a:t>10 - 13 Apr 2018</a:t>
                      </a:r>
                      <a:endParaRPr kumimoji="1" lang="ja-JP" altLang="en-US" sz="1800" dirty="0">
                        <a:solidFill>
                          <a:schemeClr val="tx1"/>
                        </a:solidFill>
                        <a:latin typeface="+mj-ea"/>
                        <a:ea typeface="+mj-ea"/>
                      </a:endParaRPr>
                    </a:p>
                  </a:txBody>
                  <a:tcPr anchor="ctr">
                    <a:solidFill>
                      <a:schemeClr val="bg1"/>
                    </a:solidFill>
                  </a:tcPr>
                </a:tc>
                <a:tc>
                  <a:txBody>
                    <a:bodyPr/>
                    <a:lstStyle/>
                    <a:p>
                      <a:pPr algn="l"/>
                      <a:r>
                        <a:rPr kumimoji="1" lang="en-US" altLang="ja-JP" sz="1800" dirty="0">
                          <a:latin typeface="+mj-ea"/>
                          <a:ea typeface="+mj-ea"/>
                        </a:rPr>
                        <a:t>Third Lead Author Meeting (LAM3)</a:t>
                      </a:r>
                      <a:endParaRPr kumimoji="1" lang="ja-JP" altLang="en-US" sz="1800" dirty="0">
                        <a:latin typeface="+mj-ea"/>
                        <a:ea typeface="+mj-ea"/>
                      </a:endParaRPr>
                    </a:p>
                  </a:txBody>
                  <a:tcPr anchor="ctr">
                    <a:solidFill>
                      <a:schemeClr val="bg1"/>
                    </a:solidFill>
                  </a:tcPr>
                </a:tc>
                <a:extLst>
                  <a:ext uri="{0D108BD9-81ED-4DB2-BD59-A6C34878D82A}">
                    <a16:rowId xmlns:a16="http://schemas.microsoft.com/office/drawing/2014/main" val="10006"/>
                  </a:ext>
                </a:extLst>
              </a:tr>
              <a:tr h="427736">
                <a:tc>
                  <a:txBody>
                    <a:bodyPr/>
                    <a:lstStyle/>
                    <a:p>
                      <a:pPr algn="l"/>
                      <a:r>
                        <a:rPr kumimoji="1" lang="en-US" altLang="ja-JP" sz="1800" dirty="0">
                          <a:solidFill>
                            <a:schemeClr val="tx1"/>
                          </a:solidFill>
                          <a:latin typeface="+mj-ea"/>
                          <a:ea typeface="+mj-ea"/>
                        </a:rPr>
                        <a:t>2 July - 9 Sep 2018</a:t>
                      </a:r>
                      <a:endParaRPr kumimoji="1" lang="ja-JP" altLang="en-US" sz="1800" dirty="0">
                        <a:solidFill>
                          <a:schemeClr val="tx1"/>
                        </a:solidFill>
                        <a:latin typeface="+mj-ea"/>
                        <a:ea typeface="+mj-ea"/>
                      </a:endParaRPr>
                    </a:p>
                  </a:txBody>
                  <a:tcPr anchor="ctr">
                    <a:solidFill>
                      <a:schemeClr val="bg1"/>
                    </a:solidFill>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1800" dirty="0">
                          <a:solidFill>
                            <a:srgbClr val="FF0000"/>
                          </a:solidFill>
                          <a:latin typeface="+mj-ea"/>
                          <a:ea typeface="+mn-ea"/>
                          <a:cs typeface="+mn-cs"/>
                          <a:sym typeface="Calibri"/>
                        </a:rPr>
                        <a:t>Second Order Draft Government &amp; Expert Review</a:t>
                      </a:r>
                    </a:p>
                  </a:txBody>
                  <a:tcPr anchor="ctr">
                    <a:solidFill>
                      <a:schemeClr val="bg1"/>
                    </a:solidFill>
                  </a:tcPr>
                </a:tc>
                <a:extLst>
                  <a:ext uri="{0D108BD9-81ED-4DB2-BD59-A6C34878D82A}">
                    <a16:rowId xmlns:a16="http://schemas.microsoft.com/office/drawing/2014/main" val="10008"/>
                  </a:ext>
                </a:extLst>
              </a:tr>
              <a:tr h="427736">
                <a:tc>
                  <a:txBody>
                    <a:bodyPr/>
                    <a:lstStyle/>
                    <a:p>
                      <a:pPr algn="l"/>
                      <a:r>
                        <a:rPr kumimoji="1" lang="en-US" altLang="ja-JP" sz="1800" dirty="0">
                          <a:latin typeface="+mj-ea"/>
                          <a:ea typeface="+mj-ea"/>
                        </a:rPr>
                        <a:t>4</a:t>
                      </a:r>
                      <a:r>
                        <a:rPr kumimoji="1" lang="en-US" altLang="ja-JP" sz="1800" baseline="30000" dirty="0">
                          <a:latin typeface="+mj-ea"/>
                          <a:ea typeface="+mj-ea"/>
                        </a:rPr>
                        <a:t>th</a:t>
                      </a:r>
                      <a:r>
                        <a:rPr kumimoji="1" lang="en-US" altLang="ja-JP" sz="1800" dirty="0">
                          <a:latin typeface="+mj-ea"/>
                          <a:ea typeface="+mj-ea"/>
                        </a:rPr>
                        <a:t> week of Oct 2018</a:t>
                      </a:r>
                      <a:endParaRPr kumimoji="1" lang="ja-JP" altLang="en-US" sz="1800" dirty="0">
                        <a:latin typeface="+mj-ea"/>
                        <a:ea typeface="+mj-ea"/>
                      </a:endParaRPr>
                    </a:p>
                  </a:txBody>
                  <a:tcPr anchor="ctr">
                    <a:solidFill>
                      <a:schemeClr val="bg1"/>
                    </a:solidFill>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1800" dirty="0">
                          <a:solidFill>
                            <a:schemeClr val="tx1"/>
                          </a:solidFill>
                          <a:latin typeface="+mj-ea"/>
                          <a:ea typeface="+mn-ea"/>
                          <a:cs typeface="+mn-cs"/>
                          <a:sym typeface="Calibri"/>
                        </a:rPr>
                        <a:t>Forth Lead Author Meeting (LAM4)</a:t>
                      </a:r>
                      <a:endParaRPr kumimoji="1" lang="ja-JP" altLang="en-US" sz="1800" dirty="0">
                        <a:solidFill>
                          <a:schemeClr val="tx1"/>
                        </a:solidFill>
                        <a:latin typeface="+mj-ea"/>
                        <a:ea typeface="+mn-ea"/>
                        <a:cs typeface="+mn-cs"/>
                        <a:sym typeface="Calibri"/>
                      </a:endParaRPr>
                    </a:p>
                  </a:txBody>
                  <a:tcPr anchor="ctr">
                    <a:solidFill>
                      <a:schemeClr val="bg1"/>
                    </a:solidFill>
                  </a:tcPr>
                </a:tc>
                <a:extLst>
                  <a:ext uri="{0D108BD9-81ED-4DB2-BD59-A6C34878D82A}">
                    <a16:rowId xmlns:a16="http://schemas.microsoft.com/office/drawing/2014/main" val="10009"/>
                  </a:ext>
                </a:extLst>
              </a:tr>
              <a:tr h="427736">
                <a:tc>
                  <a:txBody>
                    <a:bodyPr/>
                    <a:lstStyle/>
                    <a:p>
                      <a:pPr algn="l"/>
                      <a:r>
                        <a:rPr kumimoji="1" lang="en-US" altLang="ja-JP" sz="1800" dirty="0">
                          <a:solidFill>
                            <a:schemeClr val="tx1"/>
                          </a:solidFill>
                          <a:latin typeface="+mj-ea"/>
                          <a:ea typeface="+mj-ea"/>
                        </a:rPr>
                        <a:t>14 Jan – 10 Mar 2019</a:t>
                      </a:r>
                      <a:endParaRPr kumimoji="1" lang="ja-JP" altLang="en-US" sz="1800" dirty="0">
                        <a:solidFill>
                          <a:schemeClr val="tx1"/>
                        </a:solidFill>
                        <a:latin typeface="+mj-ea"/>
                        <a:ea typeface="+mj-ea"/>
                      </a:endParaRPr>
                    </a:p>
                  </a:txBody>
                  <a:tcPr anchor="ctr">
                    <a:solidFill>
                      <a:schemeClr val="bg1"/>
                    </a:solidFill>
                  </a:tcPr>
                </a:tc>
                <a:tc>
                  <a:txBody>
                    <a:bodyPr/>
                    <a:lstStyle/>
                    <a:p>
                      <a:pPr algn="l"/>
                      <a:r>
                        <a:rPr kumimoji="1" lang="en-US" altLang="ja-JP" sz="1800" dirty="0">
                          <a:solidFill>
                            <a:srgbClr val="FF0000"/>
                          </a:solidFill>
                          <a:latin typeface="+mj-ea"/>
                          <a:ea typeface="+mj-ea"/>
                        </a:rPr>
                        <a:t>Final Government Distribution Government Review</a:t>
                      </a:r>
                    </a:p>
                  </a:txBody>
                  <a:tcPr anchor="ctr">
                    <a:solidFill>
                      <a:schemeClr val="bg1"/>
                    </a:solidFill>
                  </a:tcPr>
                </a:tc>
                <a:extLst>
                  <a:ext uri="{0D108BD9-81ED-4DB2-BD59-A6C34878D82A}">
                    <a16:rowId xmlns:a16="http://schemas.microsoft.com/office/drawing/2014/main" val="10010"/>
                  </a:ext>
                </a:extLst>
              </a:tr>
            </a:tbl>
          </a:graphicData>
        </a:graphic>
      </p:graphicFrame>
      <p:sp>
        <p:nvSpPr>
          <p:cNvPr id="3" name="正方形/長方形 2"/>
          <p:cNvSpPr/>
          <p:nvPr/>
        </p:nvSpPr>
        <p:spPr>
          <a:xfrm>
            <a:off x="491068" y="5477933"/>
            <a:ext cx="8153400" cy="830997"/>
          </a:xfrm>
          <a:prstGeom prst="rect">
            <a:avLst/>
          </a:prstGeom>
        </p:spPr>
        <p:txBody>
          <a:bodyPr wrap="square">
            <a:spAutoFit/>
          </a:bodyPr>
          <a:lstStyle/>
          <a:p>
            <a:pPr algn="ctr" rtl="0" latinLnBrk="1" hangingPunct="0"/>
            <a:r>
              <a:rPr lang="en-US" altLang="ja-JP" sz="2400" dirty="0">
                <a:solidFill>
                  <a:srgbClr val="FF0000"/>
                </a:solidFill>
                <a:latin typeface="+mj-lt"/>
              </a:rPr>
              <a:t>2019 Refinement was adopted by IPCC at its 49</a:t>
            </a:r>
            <a:r>
              <a:rPr lang="en-US" altLang="ja-JP" sz="2400" baseline="30000" dirty="0">
                <a:solidFill>
                  <a:srgbClr val="FF0000"/>
                </a:solidFill>
                <a:latin typeface="+mj-lt"/>
              </a:rPr>
              <a:t>th</a:t>
            </a:r>
            <a:r>
              <a:rPr lang="en-US" altLang="ja-JP" sz="2400" dirty="0">
                <a:solidFill>
                  <a:srgbClr val="FF0000"/>
                </a:solidFill>
                <a:latin typeface="+mj-lt"/>
              </a:rPr>
              <a:t> Session in May 2019 Kyoto, Japan (Decision IPCC-49-9)</a:t>
            </a:r>
            <a:endParaRPr lang="ja-JP" altLang="en-US" sz="2400" dirty="0">
              <a:solidFill>
                <a:srgbClr val="FF0000"/>
              </a:solidFill>
              <a:latin typeface="+mj-lt"/>
            </a:endParaRPr>
          </a:p>
        </p:txBody>
      </p:sp>
    </p:spTree>
    <p:extLst>
      <p:ext uri="{BB962C8B-B14F-4D97-AF65-F5344CB8AC3E}">
        <p14:creationId xmlns:p14="http://schemas.microsoft.com/office/powerpoint/2010/main" val="14661542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6D6BAB13-7EBD-4FDD-B16B-04B50C45B196}"/>
              </a:ext>
            </a:extLst>
          </p:cNvPr>
          <p:cNvSpPr txBox="1">
            <a:spLocks/>
          </p:cNvSpPr>
          <p:nvPr/>
        </p:nvSpPr>
        <p:spPr>
          <a:xfrm>
            <a:off x="1447800" y="259080"/>
            <a:ext cx="6991146" cy="471046"/>
          </a:xfrm>
          <a:prstGeom prst="rect">
            <a:avLst/>
          </a:prstGeom>
          <a:noFill/>
        </p:spPr>
        <p:txBody>
          <a:bodyPr>
            <a:noAutofit/>
          </a:bodyPr>
          <a:lstStyle>
            <a:lvl1pPr algn="l" rtl="0" eaLnBrk="1" fontAlgn="base" hangingPunct="1">
              <a:spcBef>
                <a:spcPct val="0"/>
              </a:spcBef>
              <a:spcAft>
                <a:spcPct val="0"/>
              </a:spcAft>
              <a:defRPr lang="en-GB" sz="2200" b="0" dirty="0" smtClean="0">
                <a:solidFill>
                  <a:schemeClr val="bg1"/>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defTabSz="914400">
              <a:defRPr/>
            </a:pPr>
            <a:r>
              <a:rPr lang="en-US" altLang="ja-JP" sz="2400" dirty="0">
                <a:latin typeface="Arial" panose="020B0604020202020204" pitchFamily="34" charset="0"/>
                <a:cs typeface="Arial" panose="020B0604020202020204" pitchFamily="34" charset="0"/>
              </a:rPr>
              <a:t>Summary</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of</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Refinement</a:t>
            </a:r>
            <a:endParaRPr lang="ja-JP" altLang="en-US" sz="2400" dirty="0">
              <a:latin typeface="Arial" panose="020B0604020202020204" pitchFamily="34" charset="0"/>
              <a:cs typeface="Arial" panose="020B0604020202020204" pitchFamily="34" charset="0"/>
            </a:endParaRPr>
          </a:p>
        </p:txBody>
      </p:sp>
      <p:sp>
        <p:nvSpPr>
          <p:cNvPr id="10" name="矢印: 右 9">
            <a:extLst>
              <a:ext uri="{FF2B5EF4-FFF2-40B4-BE49-F238E27FC236}">
                <a16:creationId xmlns:a16="http://schemas.microsoft.com/office/drawing/2014/main" id="{6E872C36-58D8-4C31-97C9-06FE38A7664E}"/>
              </a:ext>
            </a:extLst>
          </p:cNvPr>
          <p:cNvSpPr/>
          <p:nvPr/>
        </p:nvSpPr>
        <p:spPr bwMode="auto">
          <a:xfrm>
            <a:off x="4041761" y="3151760"/>
            <a:ext cx="514158" cy="370081"/>
          </a:xfrm>
          <a:prstGeom prst="rightArrow">
            <a:avLst/>
          </a:prstGeom>
          <a:solidFill>
            <a:schemeClr val="accent1">
              <a:lumMod val="75000"/>
            </a:schemeClr>
          </a:solidFill>
          <a:ln w="9525" cap="flat" cmpd="sng" algn="ctr">
            <a:noFill/>
            <a:prstDash val="solid"/>
            <a:round/>
            <a:headEnd type="none" w="med" len="med"/>
            <a:tailEnd type="none" w="med" len="med"/>
          </a:ln>
          <a:effectLst/>
        </p:spPr>
        <p:txBody>
          <a:bodyPr vert="horz" wrap="square" lIns="67500" tIns="35100" rIns="67500" bIns="35100" numCol="1" rtlCol="0" anchor="t" anchorCtr="0" compatLnSpc="1">
            <a:prstTxWarp prst="textNoShape">
              <a:avLst/>
            </a:prstTxWarp>
            <a:spAutoFit/>
          </a:bodyPr>
          <a:lstStyle/>
          <a:p>
            <a:pPr algn="ctr" defTabSz="685800" rtl="0" fontAlgn="base">
              <a:spcBef>
                <a:spcPct val="0"/>
              </a:spcBef>
              <a:spcAft>
                <a:spcPct val="0"/>
              </a:spcAft>
              <a:defRPr/>
            </a:pPr>
            <a:endParaRPr kumimoji="1" lang="ja-JP" altLang="en-US" sz="750" kern="1200" dirty="0">
              <a:solidFill>
                <a:srgbClr val="3F3F3F"/>
              </a:solidFill>
              <a:latin typeface="Arial" charset="0"/>
              <a:ea typeface="ＭＳ Ｐゴシック" pitchFamily="50" charset="-128"/>
              <a:cs typeface="+mn-cs"/>
            </a:endParaRPr>
          </a:p>
        </p:txBody>
      </p:sp>
      <p:graphicFrame>
        <p:nvGraphicFramePr>
          <p:cNvPr id="11" name="表 10">
            <a:extLst>
              <a:ext uri="{FF2B5EF4-FFF2-40B4-BE49-F238E27FC236}">
                <a16:creationId xmlns:a16="http://schemas.microsoft.com/office/drawing/2014/main" id="{0CA976B5-146C-4100-80BE-B2BF7CB7B4B1}"/>
              </a:ext>
            </a:extLst>
          </p:cNvPr>
          <p:cNvGraphicFramePr>
            <a:graphicFrameLocks noGrp="1"/>
          </p:cNvGraphicFramePr>
          <p:nvPr>
            <p:extLst>
              <p:ext uri="{D42A27DB-BD31-4B8C-83A1-F6EECF244321}">
                <p14:modId xmlns:p14="http://schemas.microsoft.com/office/powerpoint/2010/main" val="4245721665"/>
              </p:ext>
            </p:extLst>
          </p:nvPr>
        </p:nvGraphicFramePr>
        <p:xfrm>
          <a:off x="66834" y="1451567"/>
          <a:ext cx="3882645" cy="4998720"/>
        </p:xfrm>
        <a:graphic>
          <a:graphicData uri="http://schemas.openxmlformats.org/drawingml/2006/table">
            <a:tbl>
              <a:tblPr firstRow="1" bandRow="1">
                <a:tableStyleId>{5C22544A-7EE6-4342-B048-85BDC9FD1C3A}</a:tableStyleId>
              </a:tblPr>
              <a:tblGrid>
                <a:gridCol w="3882645">
                  <a:extLst>
                    <a:ext uri="{9D8B030D-6E8A-4147-A177-3AD203B41FA5}">
                      <a16:colId xmlns:a16="http://schemas.microsoft.com/office/drawing/2014/main" val="1711892802"/>
                    </a:ext>
                  </a:extLst>
                </a:gridCol>
              </a:tblGrid>
              <a:tr h="440480">
                <a:tc>
                  <a:txBody>
                    <a:bodyPr/>
                    <a:lstStyle/>
                    <a:p>
                      <a:pPr algn="l"/>
                      <a:r>
                        <a:rPr kumimoji="1" lang="en-US" altLang="ja-JP" sz="1600" dirty="0">
                          <a:solidFill>
                            <a:schemeClr val="tx2">
                              <a:lumMod val="50000"/>
                            </a:schemeClr>
                          </a:solidFill>
                        </a:rPr>
                        <a:t>[Old]</a:t>
                      </a:r>
                      <a:r>
                        <a:rPr kumimoji="1" lang="ja-JP" altLang="en-US" sz="1600" dirty="0">
                          <a:solidFill>
                            <a:schemeClr val="tx2">
                              <a:lumMod val="50000"/>
                            </a:schemeClr>
                          </a:solidFill>
                        </a:rPr>
                        <a:t>  </a:t>
                      </a:r>
                      <a:r>
                        <a:rPr kumimoji="1" lang="en-US" altLang="ja-JP" sz="1600" dirty="0">
                          <a:solidFill>
                            <a:schemeClr val="tx2">
                              <a:lumMod val="50000"/>
                            </a:schemeClr>
                          </a:solidFill>
                        </a:rPr>
                        <a:t>2006 IPCC Guidelines for GHG Inventories</a:t>
                      </a:r>
                      <a:endParaRPr kumimoji="1" lang="ja-JP" altLang="en-US" sz="1600" dirty="0">
                        <a:solidFill>
                          <a:schemeClr val="tx2">
                            <a:lumMod val="50000"/>
                          </a:schemeClr>
                        </a:solidFill>
                      </a:endParaRPr>
                    </a:p>
                  </a:txBody>
                  <a:tcPr marL="68580" marR="68580" marT="34290" marB="34290"/>
                </a:tc>
                <a:extLst>
                  <a:ext uri="{0D108BD9-81ED-4DB2-BD59-A6C34878D82A}">
                    <a16:rowId xmlns:a16="http://schemas.microsoft.com/office/drawing/2014/main" val="94504847"/>
                  </a:ext>
                </a:extLst>
              </a:tr>
              <a:tr h="3222456">
                <a:tc>
                  <a:txBody>
                    <a:bodyPr/>
                    <a:lstStyle/>
                    <a:p>
                      <a:pPr marL="0" indent="0" algn="l">
                        <a:buFont typeface="Arial" panose="020B0604020202020204" pitchFamily="34" charset="0"/>
                        <a:buNone/>
                      </a:pPr>
                      <a:r>
                        <a:rPr kumimoji="1" lang="en-US" altLang="ja-JP" sz="1600" dirty="0">
                          <a:solidFill>
                            <a:schemeClr val="tx2">
                              <a:lumMod val="50000"/>
                            </a:schemeClr>
                          </a:solidFill>
                        </a:rPr>
                        <a:t>Volume 1 Chapter 6: Quality Assurance /Quality Control and Verification</a:t>
                      </a:r>
                    </a:p>
                    <a:p>
                      <a:pPr marL="0" indent="0" algn="l">
                        <a:buFont typeface="Arial" panose="020B0604020202020204" pitchFamily="34" charset="0"/>
                        <a:buNone/>
                      </a:pPr>
                      <a:endParaRPr kumimoji="1" lang="en-US" altLang="ja-JP" sz="1600" dirty="0">
                        <a:solidFill>
                          <a:schemeClr val="tx2">
                            <a:lumMod val="50000"/>
                          </a:schemeClr>
                        </a:solidFill>
                      </a:endParaRPr>
                    </a:p>
                    <a:p>
                      <a:pPr marL="0" indent="0" algn="l">
                        <a:buFont typeface="Arial" panose="020B0604020202020204" pitchFamily="34" charset="0"/>
                        <a:buNone/>
                      </a:pPr>
                      <a:r>
                        <a:rPr kumimoji="1" lang="en-US" altLang="ja-JP" sz="1600" dirty="0">
                          <a:solidFill>
                            <a:schemeClr val="tx2">
                              <a:lumMod val="50000"/>
                            </a:schemeClr>
                          </a:solidFill>
                        </a:rPr>
                        <a:t>[6.10.2 Comparisons with atmospheric measurements]</a:t>
                      </a:r>
                    </a:p>
                    <a:p>
                      <a:pPr marL="285750" indent="-285750" algn="l">
                        <a:buFont typeface="Arial" panose="020B0604020202020204" pitchFamily="34" charset="0"/>
                        <a:buChar char="•"/>
                      </a:pPr>
                      <a:r>
                        <a:rPr kumimoji="1" lang="en-US" altLang="ja-JP" sz="1600" u="none" dirty="0">
                          <a:solidFill>
                            <a:schemeClr val="tx2">
                              <a:lumMod val="50000"/>
                            </a:schemeClr>
                          </a:solidFill>
                        </a:rPr>
                        <a:t>Considering the limited monitoring network currently available for many of the greenhouse gases and the resulting uncertainties in the model results, inverse modeling is not likely to be frequently applied as a verification tool of national inventories in the near future.  </a:t>
                      </a:r>
                      <a:r>
                        <a:rPr kumimoji="1" lang="en-US" altLang="ja-JP" sz="1600" u="sng" dirty="0">
                          <a:solidFill>
                            <a:schemeClr val="tx2">
                              <a:lumMod val="50000"/>
                            </a:schemeClr>
                          </a:solidFill>
                        </a:rPr>
                        <a:t>Even the </a:t>
                      </a:r>
                      <a:r>
                        <a:rPr kumimoji="1" lang="en-US" altLang="ja-JP" sz="1600" u="sng" dirty="0">
                          <a:solidFill>
                            <a:srgbClr val="FF0000"/>
                          </a:solidFill>
                        </a:rPr>
                        <a:t>availability of satellite-borne sensors </a:t>
                      </a:r>
                      <a:r>
                        <a:rPr kumimoji="1" lang="en-US" altLang="ja-JP" sz="1600" u="sng" dirty="0">
                          <a:solidFill>
                            <a:schemeClr val="tx2">
                              <a:lumMod val="50000"/>
                            </a:schemeClr>
                          </a:solidFill>
                        </a:rPr>
                        <a:t>for greenhouse gas concentration measurements will not fully resolve this problem, </a:t>
                      </a:r>
                      <a:r>
                        <a:rPr kumimoji="1" lang="en-US" altLang="ja-JP" sz="1600" u="sng" dirty="0">
                          <a:solidFill>
                            <a:srgbClr val="FF0000"/>
                          </a:solidFill>
                        </a:rPr>
                        <a:t>due to limitations in spatial, vertical and temporal resolution (*).</a:t>
                      </a:r>
                      <a:endParaRPr kumimoji="1" lang="ja-JP" altLang="en-US" sz="1600" u="sng" dirty="0">
                        <a:solidFill>
                          <a:srgbClr val="FF0000"/>
                        </a:solidFill>
                      </a:endParaRPr>
                    </a:p>
                  </a:txBody>
                  <a:tcPr marL="68580" marR="68580" marT="34290" marB="34290"/>
                </a:tc>
                <a:extLst>
                  <a:ext uri="{0D108BD9-81ED-4DB2-BD59-A6C34878D82A}">
                    <a16:rowId xmlns:a16="http://schemas.microsoft.com/office/drawing/2014/main" val="4017238623"/>
                  </a:ext>
                </a:extLst>
              </a:tr>
            </a:tbl>
          </a:graphicData>
        </a:graphic>
      </p:graphicFrame>
      <p:graphicFrame>
        <p:nvGraphicFramePr>
          <p:cNvPr id="12" name="表 11">
            <a:extLst>
              <a:ext uri="{FF2B5EF4-FFF2-40B4-BE49-F238E27FC236}">
                <a16:creationId xmlns:a16="http://schemas.microsoft.com/office/drawing/2014/main" id="{DF006597-B53B-49A9-B8EA-482B18726655}"/>
              </a:ext>
            </a:extLst>
          </p:cNvPr>
          <p:cNvGraphicFramePr>
            <a:graphicFrameLocks noGrp="1"/>
          </p:cNvGraphicFramePr>
          <p:nvPr>
            <p:extLst>
              <p:ext uri="{D42A27DB-BD31-4B8C-83A1-F6EECF244321}">
                <p14:modId xmlns:p14="http://schemas.microsoft.com/office/powerpoint/2010/main" val="487203405"/>
              </p:ext>
            </p:extLst>
          </p:nvPr>
        </p:nvGraphicFramePr>
        <p:xfrm>
          <a:off x="4648200" y="1447800"/>
          <a:ext cx="4385572" cy="5151120"/>
        </p:xfrm>
        <a:graphic>
          <a:graphicData uri="http://schemas.openxmlformats.org/drawingml/2006/table">
            <a:tbl>
              <a:tblPr firstRow="1" bandRow="1">
                <a:tableStyleId>{5C22544A-7EE6-4342-B048-85BDC9FD1C3A}</a:tableStyleId>
              </a:tblPr>
              <a:tblGrid>
                <a:gridCol w="4385572">
                  <a:extLst>
                    <a:ext uri="{9D8B030D-6E8A-4147-A177-3AD203B41FA5}">
                      <a16:colId xmlns:a16="http://schemas.microsoft.com/office/drawing/2014/main" val="1130860689"/>
                    </a:ext>
                  </a:extLst>
                </a:gridCol>
              </a:tblGrid>
              <a:tr h="465103">
                <a:tc>
                  <a:txBody>
                    <a:bodyPr/>
                    <a:lstStyle/>
                    <a:p>
                      <a:pPr algn="l"/>
                      <a:r>
                        <a:rPr kumimoji="1" lang="en-US" altLang="ja-JP" sz="1600" dirty="0">
                          <a:solidFill>
                            <a:srgbClr val="FF0000"/>
                          </a:solidFill>
                        </a:rPr>
                        <a:t>[New] </a:t>
                      </a:r>
                      <a:r>
                        <a:rPr kumimoji="1" lang="ja-JP" altLang="en-US" sz="1600" dirty="0">
                          <a:solidFill>
                            <a:srgbClr val="FF0000"/>
                          </a:solidFill>
                        </a:rPr>
                        <a:t> </a:t>
                      </a:r>
                      <a:r>
                        <a:rPr kumimoji="1" lang="en-US" altLang="ja-JP" sz="1600" dirty="0">
                          <a:solidFill>
                            <a:schemeClr val="tx2">
                              <a:lumMod val="50000"/>
                            </a:schemeClr>
                          </a:solidFill>
                        </a:rPr>
                        <a:t>Refinement to 2006 IPCC Guidelines for GHG Inventories</a:t>
                      </a:r>
                      <a:endParaRPr kumimoji="1" lang="ja-JP" altLang="en-US" sz="1600" dirty="0">
                        <a:solidFill>
                          <a:schemeClr val="tx2">
                            <a:lumMod val="50000"/>
                          </a:schemeClr>
                        </a:solidFill>
                      </a:endParaRPr>
                    </a:p>
                  </a:txBody>
                  <a:tcPr marL="68580" marR="68580" marT="34290" marB="34290"/>
                </a:tc>
                <a:extLst>
                  <a:ext uri="{0D108BD9-81ED-4DB2-BD59-A6C34878D82A}">
                    <a16:rowId xmlns:a16="http://schemas.microsoft.com/office/drawing/2014/main" val="992345789"/>
                  </a:ext>
                </a:extLst>
              </a:tr>
              <a:tr h="3069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2">
                              <a:lumMod val="50000"/>
                            </a:schemeClr>
                          </a:solidFill>
                        </a:rPr>
                        <a:t>Volume 1 Chapter 6: Quality Assurance/Quality Control and Verification</a:t>
                      </a:r>
                    </a:p>
                    <a:p>
                      <a:pPr algn="l"/>
                      <a:endParaRPr kumimoji="1" lang="en-US" altLang="ja-JP" sz="1600" dirty="0">
                        <a:solidFill>
                          <a:schemeClr val="tx2">
                            <a:lumMod val="50000"/>
                          </a:schemeClr>
                        </a:solidFill>
                      </a:endParaRPr>
                    </a:p>
                    <a:p>
                      <a:pPr marL="285750" indent="-285750" algn="l">
                        <a:buFont typeface="Arial" panose="020B0604020202020204" pitchFamily="34" charset="0"/>
                        <a:buChar char="•"/>
                      </a:pPr>
                      <a:r>
                        <a:rPr kumimoji="1" lang="en-US" altLang="ja-JP" sz="1600" u="sng" dirty="0">
                          <a:solidFill>
                            <a:srgbClr val="FF0000"/>
                          </a:solidFill>
                        </a:rPr>
                        <a:t>Delete:</a:t>
                      </a:r>
                      <a:r>
                        <a:rPr kumimoji="1" lang="en-US" altLang="ja-JP" sz="1600" u="none" dirty="0">
                          <a:solidFill>
                            <a:schemeClr val="tx2">
                              <a:lumMod val="50000"/>
                            </a:schemeClr>
                          </a:solidFill>
                        </a:rPr>
                        <a:t> Descriptions about </a:t>
                      </a:r>
                      <a:r>
                        <a:rPr kumimoji="1" lang="en-US" altLang="ja-JP" sz="1600" u="sng" dirty="0">
                          <a:solidFill>
                            <a:srgbClr val="FF0000"/>
                          </a:solidFill>
                        </a:rPr>
                        <a:t>limitation on availability of satellite observations</a:t>
                      </a:r>
                      <a:r>
                        <a:rPr kumimoji="1" lang="en-US" altLang="ja-JP" sz="1600" u="none" dirty="0">
                          <a:solidFill>
                            <a:schemeClr val="tx2">
                              <a:lumMod val="50000"/>
                            </a:schemeClr>
                          </a:solidFill>
                        </a:rPr>
                        <a:t> (* the left)</a:t>
                      </a:r>
                    </a:p>
                    <a:p>
                      <a:pPr marL="285750" indent="-285750" algn="l">
                        <a:buFont typeface="Arial" panose="020B0604020202020204" pitchFamily="34" charset="0"/>
                        <a:buChar char="•"/>
                      </a:pPr>
                      <a:r>
                        <a:rPr kumimoji="1" lang="en-US" altLang="ja-JP" sz="1600" u="sng" dirty="0">
                          <a:solidFill>
                            <a:srgbClr val="FF0000"/>
                          </a:solidFill>
                        </a:rPr>
                        <a:t>Add</a:t>
                      </a:r>
                      <a:r>
                        <a:rPr kumimoji="1" lang="en-US" altLang="ja-JP" sz="1600" u="none" dirty="0">
                          <a:solidFill>
                            <a:srgbClr val="FF0000"/>
                          </a:solidFill>
                        </a:rPr>
                        <a:t>:</a:t>
                      </a:r>
                      <a:r>
                        <a:rPr kumimoji="1" lang="en-US" altLang="ja-JP" sz="1600" u="none" dirty="0">
                          <a:solidFill>
                            <a:schemeClr val="tx2">
                              <a:lumMod val="50000"/>
                            </a:schemeClr>
                          </a:solidFill>
                        </a:rPr>
                        <a:t> Many descriptions on </a:t>
                      </a:r>
                      <a:r>
                        <a:rPr kumimoji="1" lang="en-US" altLang="ja-JP" sz="1600" u="sng" dirty="0">
                          <a:solidFill>
                            <a:srgbClr val="FF0000"/>
                          </a:solidFill>
                        </a:rPr>
                        <a:t>usability and roles of satellite data</a:t>
                      </a:r>
                      <a:r>
                        <a:rPr kumimoji="1" lang="ja-JP" altLang="en-US" sz="1600" u="sng" dirty="0">
                          <a:solidFill>
                            <a:srgbClr val="FF0000"/>
                          </a:solidFill>
                        </a:rPr>
                        <a:t> </a:t>
                      </a:r>
                      <a:r>
                        <a:rPr kumimoji="1" lang="en-US" altLang="ja-JP" sz="1600" u="sng" dirty="0">
                          <a:solidFill>
                            <a:srgbClr val="FF0000"/>
                          </a:solidFill>
                        </a:rPr>
                        <a:t>as a comparison tool of inventories.  </a:t>
                      </a:r>
                      <a:r>
                        <a:rPr kumimoji="1" lang="en-US" altLang="ja-JP" sz="1600" u="sng" dirty="0">
                          <a:solidFill>
                            <a:srgbClr val="000000"/>
                          </a:solidFill>
                        </a:rPr>
                        <a:t>Particularly, </a:t>
                      </a:r>
                      <a:r>
                        <a:rPr kumimoji="1" lang="en-US" altLang="ja-JP" sz="1600" u="sng" dirty="0">
                          <a:solidFill>
                            <a:srgbClr val="FF0000"/>
                          </a:solidFill>
                        </a:rPr>
                        <a:t>a new section of “Satellite Observations” </a:t>
                      </a:r>
                      <a:r>
                        <a:rPr kumimoji="1" lang="en-US" altLang="ja-JP" sz="1600" u="sng" dirty="0">
                          <a:solidFill>
                            <a:schemeClr val="tx2">
                              <a:lumMod val="50000"/>
                            </a:schemeClr>
                          </a:solidFill>
                        </a:rPr>
                        <a:t>are included.</a:t>
                      </a:r>
                      <a:endParaRPr kumimoji="1" lang="en-US" altLang="ja-JP" sz="1600" dirty="0">
                        <a:solidFill>
                          <a:schemeClr val="tx2">
                            <a:lumMod val="50000"/>
                          </a:schemeClr>
                        </a:solidFill>
                      </a:endParaRPr>
                    </a:p>
                    <a:p>
                      <a:pPr marL="538163" indent="-285750" algn="l">
                        <a:buFont typeface="Arial" panose="020B0604020202020204" pitchFamily="34" charset="0"/>
                        <a:buChar char="•"/>
                      </a:pPr>
                      <a:r>
                        <a:rPr kumimoji="1" lang="en-US" altLang="ja-JP" sz="1600" u="sng" dirty="0">
                          <a:solidFill>
                            <a:schemeClr val="tx2">
                              <a:lumMod val="50000"/>
                            </a:schemeClr>
                          </a:solidFill>
                        </a:rPr>
                        <a:t>Improvement of estimation accuracy of model by satellite data utilization </a:t>
                      </a:r>
                      <a:r>
                        <a:rPr kumimoji="1" lang="en-US" altLang="ja-JP" sz="1600" dirty="0">
                          <a:solidFill>
                            <a:schemeClr val="tx2">
                              <a:lumMod val="50000"/>
                            </a:schemeClr>
                          </a:solidFill>
                        </a:rPr>
                        <a:t>at the area that in-situ data is not ready fully.</a:t>
                      </a:r>
                    </a:p>
                    <a:p>
                      <a:pPr marL="538163" indent="-285750" algn="l">
                        <a:buFont typeface="Arial" panose="020B0604020202020204" pitchFamily="34" charset="0"/>
                        <a:buChar char="•"/>
                      </a:pPr>
                      <a:r>
                        <a:rPr kumimoji="1" lang="en-US" altLang="ja-JP" sz="1600" u="sng" dirty="0">
                          <a:solidFill>
                            <a:schemeClr val="tx2">
                              <a:lumMod val="50000"/>
                            </a:schemeClr>
                          </a:solidFill>
                        </a:rPr>
                        <a:t>Prospects that satellite data estimation will quickly improve </a:t>
                      </a:r>
                      <a:r>
                        <a:rPr kumimoji="1" lang="en-US" altLang="ja-JP" sz="1600" u="none" dirty="0">
                          <a:solidFill>
                            <a:schemeClr val="tx2">
                              <a:lumMod val="50000"/>
                            </a:schemeClr>
                          </a:solidFill>
                        </a:rPr>
                        <a:t>because of increase in the number of observations by </a:t>
                      </a:r>
                      <a:r>
                        <a:rPr kumimoji="1" lang="en-US" altLang="ja-JP" sz="1600" u="sng" dirty="0">
                          <a:solidFill>
                            <a:schemeClr val="tx2">
                              <a:lumMod val="50000"/>
                            </a:schemeClr>
                          </a:solidFill>
                        </a:rPr>
                        <a:t>new GHG observation satellites </a:t>
                      </a:r>
                      <a:r>
                        <a:rPr kumimoji="1" lang="en-US" altLang="ja-JP" sz="1600" u="none" dirty="0">
                          <a:solidFill>
                            <a:schemeClr val="tx2">
                              <a:lumMod val="50000"/>
                            </a:schemeClr>
                          </a:solidFill>
                        </a:rPr>
                        <a:t>(</a:t>
                      </a:r>
                      <a:r>
                        <a:rPr kumimoji="1" lang="en-US" altLang="ja-JP" sz="1600" dirty="0">
                          <a:solidFill>
                            <a:schemeClr val="tx2">
                              <a:lumMod val="50000"/>
                            </a:schemeClr>
                          </a:solidFill>
                        </a:rPr>
                        <a:t>TROPOMI,</a:t>
                      </a:r>
                      <a:r>
                        <a:rPr kumimoji="1" lang="ja-JP" altLang="en-US" sz="1600" dirty="0">
                          <a:solidFill>
                            <a:schemeClr val="tx2">
                              <a:lumMod val="50000"/>
                            </a:schemeClr>
                          </a:solidFill>
                        </a:rPr>
                        <a:t> </a:t>
                      </a:r>
                      <a:r>
                        <a:rPr kumimoji="1" lang="en-US" altLang="ja-JP" sz="1600" u="sng" dirty="0">
                          <a:solidFill>
                            <a:schemeClr val="tx2">
                              <a:lumMod val="50000"/>
                            </a:schemeClr>
                          </a:solidFill>
                        </a:rPr>
                        <a:t>GOSAT-2,</a:t>
                      </a:r>
                      <a:r>
                        <a:rPr kumimoji="1" lang="ja-JP" altLang="en-US" sz="1600" u="sng" dirty="0">
                          <a:solidFill>
                            <a:schemeClr val="tx2">
                              <a:lumMod val="50000"/>
                            </a:schemeClr>
                          </a:solidFill>
                        </a:rPr>
                        <a:t> </a:t>
                      </a:r>
                      <a:r>
                        <a:rPr kumimoji="1" lang="en-US" altLang="ja-JP" sz="1600" dirty="0" err="1">
                          <a:solidFill>
                            <a:schemeClr val="tx2">
                              <a:lumMod val="50000"/>
                            </a:schemeClr>
                          </a:solidFill>
                        </a:rPr>
                        <a:t>GeoCarb</a:t>
                      </a:r>
                      <a:r>
                        <a:rPr kumimoji="1" lang="en-US" altLang="ja-JP" sz="1600" dirty="0">
                          <a:solidFill>
                            <a:schemeClr val="tx2">
                              <a:lumMod val="50000"/>
                            </a:schemeClr>
                          </a:solidFill>
                        </a:rPr>
                        <a:t>, TanSat etc.)</a:t>
                      </a:r>
                    </a:p>
                  </a:txBody>
                  <a:tcPr marL="68580" marR="68580" marT="34290" marB="34290"/>
                </a:tc>
                <a:extLst>
                  <a:ext uri="{0D108BD9-81ED-4DB2-BD59-A6C34878D82A}">
                    <a16:rowId xmlns:a16="http://schemas.microsoft.com/office/drawing/2014/main" val="3311230123"/>
                  </a:ext>
                </a:extLst>
              </a:tr>
            </a:tbl>
          </a:graphicData>
        </a:graphic>
      </p:graphicFrame>
    </p:spTree>
    <p:extLst>
      <p:ext uri="{BB962C8B-B14F-4D97-AF65-F5344CB8AC3E}">
        <p14:creationId xmlns:p14="http://schemas.microsoft.com/office/powerpoint/2010/main" val="360049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B3637E9-A148-41FB-AF9B-566E7500B37A}"/>
              </a:ext>
            </a:extLst>
          </p:cNvPr>
          <p:cNvPicPr>
            <a:picLocks noChangeAspect="1"/>
          </p:cNvPicPr>
          <p:nvPr/>
        </p:nvPicPr>
        <p:blipFill rotWithShape="1">
          <a:blip r:embed="rId2"/>
          <a:srcRect l="43166" t="51647" r="2359" b="2263"/>
          <a:stretch/>
        </p:blipFill>
        <p:spPr>
          <a:xfrm>
            <a:off x="460346" y="1600200"/>
            <a:ext cx="8223308" cy="4818650"/>
          </a:xfrm>
          <a:prstGeom prst="rect">
            <a:avLst/>
          </a:prstGeom>
        </p:spPr>
      </p:pic>
      <p:sp>
        <p:nvSpPr>
          <p:cNvPr id="3" name="タイトル 1">
            <a:extLst>
              <a:ext uri="{FF2B5EF4-FFF2-40B4-BE49-F238E27FC236}">
                <a16:creationId xmlns:a16="http://schemas.microsoft.com/office/drawing/2014/main" id="{8747AE37-2338-409D-A882-D149E4ABB341}"/>
              </a:ext>
            </a:extLst>
          </p:cNvPr>
          <p:cNvSpPr txBox="1">
            <a:spLocks/>
          </p:cNvSpPr>
          <p:nvPr/>
        </p:nvSpPr>
        <p:spPr>
          <a:xfrm>
            <a:off x="1295400" y="304800"/>
            <a:ext cx="6991146" cy="471046"/>
          </a:xfrm>
          <a:prstGeom prst="rect">
            <a:avLst/>
          </a:prstGeom>
          <a:noFill/>
        </p:spPr>
        <p:txBody>
          <a:bodyPr>
            <a:noAutofit/>
          </a:bodyPr>
          <a:lstStyle>
            <a:lvl1pPr algn="l" rtl="0" eaLnBrk="1" fontAlgn="base" hangingPunct="1">
              <a:spcBef>
                <a:spcPct val="0"/>
              </a:spcBef>
              <a:spcAft>
                <a:spcPct val="0"/>
              </a:spcAft>
              <a:defRPr lang="en-GB" sz="2200" b="0" dirty="0" smtClean="0">
                <a:solidFill>
                  <a:schemeClr val="bg1"/>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defTabSz="914400">
              <a:defRPr/>
            </a:pPr>
            <a:r>
              <a:rPr lang="en-US" altLang="ja-JP" sz="2400" dirty="0">
                <a:latin typeface="Arial" panose="020B0604020202020204" pitchFamily="34" charset="0"/>
                <a:cs typeface="Arial" panose="020B0604020202020204" pitchFamily="34" charset="0"/>
              </a:rPr>
              <a:t>Thank</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you</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very</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much</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for</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your</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support!</a:t>
            </a:r>
            <a:endParaRPr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563918"/>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12997</TotalTime>
  <Words>658</Words>
  <Application>Microsoft Office PowerPoint</Application>
  <PresentationFormat>画面に合わせる (4:3)</PresentationFormat>
  <Paragraphs>102</Paragraphs>
  <Slides>6</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Avenir Roman</vt:lpstr>
      <vt:lpstr>Arial</vt:lpstr>
      <vt:lpstr>Arial Bold</vt:lpstr>
      <vt:lpstr>Calibri</vt:lpstr>
      <vt:lpstr>Courier New</vt:lpstr>
      <vt:lpstr>Helvetica</vt:lpstr>
      <vt:lpstr>Verdana</vt:lpstr>
      <vt:lpstr>Wingdings</vt:lpstr>
      <vt:lpstr>Default</vt:lpstr>
      <vt:lpstr>2019 Refinement to the 2006 IPCC Guidelines</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落合　治</cp:lastModifiedBy>
  <cp:revision>185</cp:revision>
  <dcterms:modified xsi:type="dcterms:W3CDTF">2019-10-11T07:30:14Z</dcterms:modified>
</cp:coreProperties>
</file>