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6" r:id="rId2"/>
    <p:sldId id="259" r:id="rId3"/>
    <p:sldId id="260" r:id="rId4"/>
    <p:sldId id="277" r:id="rId5"/>
    <p:sldId id="265" r:id="rId6"/>
    <p:sldId id="264" r:id="rId7"/>
    <p:sldId id="261" r:id="rId8"/>
    <p:sldId id="271" r:id="rId9"/>
    <p:sldId id="286" r:id="rId10"/>
    <p:sldId id="295" r:id="rId11"/>
    <p:sldId id="263" r:id="rId12"/>
    <p:sldId id="299" r:id="rId13"/>
    <p:sldId id="262" r:id="rId14"/>
    <p:sldId id="297" r:id="rId15"/>
    <p:sldId id="275" r:id="rId16"/>
    <p:sldId id="276" r:id="rId17"/>
    <p:sldId id="272" r:id="rId18"/>
    <p:sldId id="273" r:id="rId19"/>
    <p:sldId id="268" r:id="rId20"/>
    <p:sldId id="267" r:id="rId21"/>
    <p:sldId id="269" r:id="rId22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25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25" autoAdjust="0"/>
    <p:restoredTop sz="61741" autoAdjust="0"/>
  </p:normalViewPr>
  <p:slideViewPr>
    <p:cSldViewPr>
      <p:cViewPr varScale="1">
        <p:scale>
          <a:sx n="68" d="100"/>
          <a:sy n="68" d="100"/>
        </p:scale>
        <p:origin x="126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538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defTabSz="914400"/>
            <a:fld id="{86CB4B4D-7CA3-9044-876B-883B54F8677D}" type="slidenum">
              <a:rPr lang="uk-UA" smtClean="0"/>
              <a:pPr defTabSz="914400"/>
              <a:t>‹#›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hape 3"/>
          <p:cNvSpPr/>
          <p:nvPr userDrawn="1"/>
        </p:nvSpPr>
        <p:spPr>
          <a:xfrm>
            <a:off x="76200" y="6629400"/>
            <a:ext cx="23622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lvl="0" algn="ctr" defTabSz="914400">
              <a:defRPr>
                <a:solidFill>
                  <a:srgbClr val="000000"/>
                </a:solidFill>
              </a:defRPr>
            </a:pPr>
            <a:r>
              <a:rPr lang="en-AU" sz="1100" i="1" dirty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CEOS</a:t>
            </a:r>
            <a:r>
              <a:rPr lang="en-AU" sz="1100" i="1" baseline="0" dirty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 Plenary 20</a:t>
            </a:r>
            <a:r>
              <a:rPr lang="en-AU" sz="1100" i="1" dirty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19, 14-16 October</a:t>
            </a:r>
            <a:endParaRPr sz="1100" i="1" dirty="0">
              <a:solidFill>
                <a:schemeClr val="tx2"/>
              </a:solidFill>
              <a:latin typeface="+mj-ea"/>
              <a:ea typeface="+mj-ea"/>
              <a:cs typeface="Proxima Nova Regular"/>
              <a:sym typeface="Proxima Nova Regular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/>
              <a:t>Title TBA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85E86-7169-4F85-B1A5-1A4BA9439155}" type="datetimeFigureOut">
              <a:rPr lang="fr-FR"/>
              <a:pPr>
                <a:defRPr/>
              </a:pPr>
              <a:t>15/10/2019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C08A0-0318-4270-B276-E17D8C2DA537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/>
          <a:lstStyle/>
          <a:p>
            <a:fld id="{CB76DFB7-72B5-42D1-BA6B-6AE511112052}" type="datetimeFigureOut">
              <a:rPr lang="fr-FR" smtClean="0"/>
              <a:pPr/>
              <a:t>15/10/2019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1" y="6356354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239000" y="6546850"/>
            <a:ext cx="1905000" cy="246221"/>
          </a:xfrm>
        </p:spPr>
        <p:txBody>
          <a:bodyPr/>
          <a:lstStyle/>
          <a:p>
            <a:fld id="{E72226B5-2CA5-4A0B-B3A8-2338342D7856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2086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22789" y="2514600"/>
            <a:ext cx="7378211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4200" b="1" dirty="0">
                <a:solidFill>
                  <a:srgbClr val="FFFFFF"/>
                </a:solidFill>
                <a:latin typeface="+mj-lt"/>
              </a:rPr>
              <a:t>2019 CEOS Chair Initiative</a:t>
            </a:r>
            <a:endParaRPr sz="42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22789" y="37592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rPr>
              <a:t>Vietnam National Space Center</a:t>
            </a:r>
            <a:endParaRPr dirty="0">
              <a:solidFill>
                <a:schemeClr val="bg1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rPr>
              <a:t>CEOS Plenary 2019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rPr>
              <a:t>Agenda Item </a:t>
            </a:r>
            <a:r>
              <a:rPr lang="en-US" dirty="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rPr>
              <a:t>1.6</a:t>
            </a:r>
            <a:endParaRPr dirty="0">
              <a:solidFill>
                <a:schemeClr val="bg1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>
                <a:solidFill>
                  <a:schemeClr val="bg1"/>
                </a:solidFill>
              </a:rPr>
              <a:t>Ha Noi, Viet Nam</a:t>
            </a:r>
            <a:endParaRPr dirty="0">
              <a:solidFill>
                <a:schemeClr val="bg1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rPr>
              <a:t>14 – 16 October 2019</a:t>
            </a:r>
            <a:endParaRPr dirty="0">
              <a:solidFill>
                <a:schemeClr val="bg1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2789" y="121740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622789" y="2246634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 6" descr="figure6 cop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14000"/>
            <a:ext cx="3925670" cy="55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Image 7" descr="figure7 cop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828800"/>
            <a:ext cx="3485802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cteur droit avec flèche 7"/>
          <p:cNvCxnSpPr/>
          <p:nvPr/>
        </p:nvCxnSpPr>
        <p:spPr>
          <a:xfrm flipV="1">
            <a:off x="2667000" y="4038600"/>
            <a:ext cx="1752600" cy="914400"/>
          </a:xfrm>
          <a:prstGeom prst="straightConnector1">
            <a:avLst/>
          </a:prstGeom>
          <a:noFill/>
          <a:ln w="25400" cap="flat">
            <a:solidFill>
              <a:srgbClr val="FF9A00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Image 0" descr="cesbio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019800"/>
            <a:ext cx="742986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4180773" y="1143000"/>
            <a:ext cx="4734627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FR" dirty="0">
                <a:solidFill>
                  <a:srgbClr val="0000FF"/>
                </a:solidFill>
              </a:rPr>
              <a:t>Forest cover change using  ALOS-PALSAR, 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+mj-lt"/>
              </a:rPr>
              <a:t> planned to be </a:t>
            </a:r>
            <a:r>
              <a:rPr lang="fr-FR" dirty="0">
                <a:solidFill>
                  <a:srgbClr val="0000FF"/>
                </a:solidFill>
                <a:latin typeface="+mj-lt"/>
              </a:rPr>
              <a:t>implemented in VDC</a:t>
            </a: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+mj-lt"/>
              </a:rPr>
              <a:t> </a:t>
            </a:r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Forest monitoring - Achievements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pPr lvl="0"/>
              <a:t>11</a:t>
            </a:fld>
            <a:endParaRPr lang="uk-U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/>
              <a:t>Rice monitoring - Achievements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430279-A279-4DC9-8ED5-5D06D304EDD8}"/>
              </a:ext>
            </a:extLst>
          </p:cNvPr>
          <p:cNvSpPr/>
          <p:nvPr/>
        </p:nvSpPr>
        <p:spPr>
          <a:xfrm>
            <a:off x="304800" y="1557784"/>
            <a:ext cx="84582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 </a:t>
            </a:r>
            <a:endParaRPr lang="en-US" dirty="0">
              <a:solidFill>
                <a:srgbClr val="000000"/>
              </a:solidFill>
              <a:latin typeface="+mj-lt"/>
              <a:ea typeface="Calibri" panose="020F050202020403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US" b="1" dirty="0">
                <a:latin typeface="+mj-lt"/>
              </a:rPr>
              <a:t>Objectives of Rice </a:t>
            </a:r>
            <a:r>
              <a:rPr lang="en-US" b="1" dirty="0">
                <a:latin typeface="+mj-lt"/>
                <a:cs typeface="Arial" panose="020B0604020202020204" pitchFamily="34" charset="0"/>
                <a:sym typeface="Arial Bold"/>
              </a:rPr>
              <a:t>Initiative: </a:t>
            </a:r>
            <a:r>
              <a:rPr lang="en-AU" dirty="0">
                <a:latin typeface="+mj-lt"/>
                <a:ea typeface="Calibri" panose="020F0502020204030204" pitchFamily="34" charset="0"/>
              </a:rPr>
              <a:t>To provide a space-based system to support rice monitoring </a:t>
            </a:r>
            <a:r>
              <a:rPr lang="en-US" dirty="0">
                <a:latin typeface="+mj-lt"/>
                <a:ea typeface="Calibri" panose="020F0502020204030204" pitchFamily="34" charset="0"/>
              </a:rPr>
              <a:t>f</a:t>
            </a:r>
            <a:r>
              <a:rPr lang="en-US" dirty="0">
                <a:latin typeface="+mj-lt"/>
              </a:rPr>
              <a:t>or the countries in the region</a:t>
            </a:r>
          </a:p>
          <a:p>
            <a:pPr algn="just">
              <a:spcAft>
                <a:spcPts val="600"/>
              </a:spcAft>
            </a:pPr>
            <a:r>
              <a:rPr lang="en-US" dirty="0">
                <a:latin typeface="+mj-lt"/>
                <a:cs typeface="Helvetica" panose="020B0604020202020204" pitchFamily="34" charset="0"/>
                <a:sym typeface="Arial Bold"/>
              </a:rPr>
              <a:t>Linked with VNRice, ESA GEORice, </a:t>
            </a:r>
            <a:r>
              <a:rPr lang="en-GB" dirty="0">
                <a:latin typeface="+mj-lt"/>
                <a:cs typeface="Helvetica" panose="020B0604020202020204" pitchFamily="34" charset="0"/>
                <a:sym typeface="Arial Bold"/>
              </a:rPr>
              <a:t>JAXA and GEOGLAM Asia-Rice</a:t>
            </a:r>
            <a:r>
              <a:rPr lang="en-GB" dirty="0">
                <a:latin typeface="+mj-lt"/>
                <a:ea typeface="Calibri" panose="020F0502020204030204" pitchFamily="34" charset="0"/>
              </a:rPr>
              <a:t>.</a:t>
            </a:r>
            <a:endParaRPr lang="en-US" b="1" dirty="0">
              <a:latin typeface="+mj-lt"/>
              <a:ea typeface="Calibri" panose="020F0502020204030204" pitchFamily="34" charset="0"/>
              <a:cs typeface="Arial" panose="020B0604020202020204" pitchFamily="34" charset="0"/>
              <a:sym typeface="Arial Bold"/>
            </a:endParaRPr>
          </a:p>
          <a:p>
            <a:pPr>
              <a:spcAft>
                <a:spcPts val="600"/>
              </a:spcAft>
            </a:pPr>
            <a:endParaRPr lang="en-US" b="1" dirty="0">
              <a:latin typeface="+mj-lt"/>
              <a:ea typeface="Calibri" panose="020F0502020204030204" pitchFamily="34" charset="0"/>
              <a:cs typeface="Arial" panose="020B0604020202020204" pitchFamily="34" charset="0"/>
              <a:sym typeface="Arial Bold"/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  <a:sym typeface="Arial Bold"/>
              </a:rPr>
              <a:t>Achievements</a:t>
            </a:r>
          </a:p>
          <a:p>
            <a:pPr>
              <a:spcAft>
                <a:spcPts val="600"/>
              </a:spcAft>
            </a:pPr>
            <a:endParaRPr lang="en-US" b="1" dirty="0">
              <a:latin typeface="+mj-lt"/>
              <a:ea typeface="Calibri" panose="020F0502020204030204" pitchFamily="34" charset="0"/>
              <a:cs typeface="Arial" panose="020B0604020202020204" pitchFamily="34" charset="0"/>
              <a:sym typeface="Arial Bold"/>
            </a:endParaRPr>
          </a:p>
          <a:p>
            <a:pPr>
              <a:spcAft>
                <a:spcPts val="600"/>
              </a:spcAft>
            </a:pPr>
            <a:endParaRPr lang="en-US" b="1" dirty="0">
              <a:latin typeface="+mj-lt"/>
              <a:ea typeface="Calibri" panose="020F0502020204030204" pitchFamily="34" charset="0"/>
              <a:cs typeface="Arial" panose="020B0604020202020204" pitchFamily="34" charset="0"/>
              <a:sym typeface="Arial Bold"/>
            </a:endParaRPr>
          </a:p>
          <a:p>
            <a:pPr>
              <a:spcAft>
                <a:spcPts val="600"/>
              </a:spcAft>
            </a:pPr>
            <a:endParaRPr lang="en-US" b="1" dirty="0">
              <a:latin typeface="+mj-lt"/>
              <a:ea typeface="Calibri" panose="020F0502020204030204" pitchFamily="34" charset="0"/>
              <a:cs typeface="Arial" panose="020B0604020202020204" pitchFamily="34" charset="0"/>
              <a:sym typeface="Arial Bold"/>
            </a:endParaRPr>
          </a:p>
          <a:p>
            <a:pPr>
              <a:spcAft>
                <a:spcPts val="600"/>
              </a:spcAft>
            </a:pPr>
            <a:endParaRPr lang="en-US" dirty="0">
              <a:solidFill>
                <a:srgbClr val="000000"/>
              </a:solidFill>
              <a:latin typeface="+mj-lt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3632299"/>
            <a:ext cx="84582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 Bold"/>
              </a:rPr>
              <a:t>Rice  maps </a:t>
            </a:r>
            <a:r>
              <a:rPr lang="en-US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(crop season product)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sym typeface="Arial Bold"/>
              </a:rPr>
              <a:t>of Vietnam and  the Mekong area</a:t>
            </a:r>
            <a:endParaRPr lang="en-US" dirty="0"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Rice phenology / growth stage monthly product (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of the Mekong Delta and Red River Delta, Vietnam).</a:t>
            </a: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Rice crop production / yield estimation (crop season product)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of prov</a:t>
            </a:r>
            <a:r>
              <a:rPr lang="en-US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inces in the Mekong Delta and Red River Delta, Vietnam.</a:t>
            </a: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Rice maps being </a:t>
            </a:r>
            <a:r>
              <a:rPr lang="en-US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evaluated by MARD</a:t>
            </a: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Continued development of </a:t>
            </a:r>
            <a:r>
              <a:rPr lang="en-US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GEOGLAM National Crop Monitor </a:t>
            </a:r>
            <a:r>
              <a:rPr lang="en-US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with NASA Harvest.</a:t>
            </a:r>
            <a:endParaRPr lang="en-US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61605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pPr lvl="0"/>
              <a:t>12</a:t>
            </a:fld>
            <a:endParaRPr lang="uk-U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/>
              <a:t>Rice monitoring - Achievements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430279-A279-4DC9-8ED5-5D06D304EDD8}"/>
              </a:ext>
            </a:extLst>
          </p:cNvPr>
          <p:cNvSpPr/>
          <p:nvPr/>
        </p:nvSpPr>
        <p:spPr>
          <a:xfrm>
            <a:off x="304800" y="1371600"/>
            <a:ext cx="8458200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 </a:t>
            </a:r>
            <a:endParaRPr lang="en-US" sz="1600" dirty="0">
              <a:solidFill>
                <a:srgbClr val="000000"/>
              </a:solidFill>
              <a:latin typeface="+mj-lt"/>
              <a:ea typeface="Calibri" panose="020F0502020204030204" pitchFamily="34" charset="0"/>
            </a:endParaRPr>
          </a:p>
          <a:p>
            <a:pPr marL="342900" lvl="0" indent="-342900" algn="just">
              <a:spcAft>
                <a:spcPts val="600"/>
              </a:spcAft>
              <a:buClr>
                <a:srgbClr val="333333"/>
              </a:buClr>
            </a:pPr>
            <a:r>
              <a:rPr lang="en-US" b="1" dirty="0">
                <a:latin typeface="+mj-lt"/>
                <a:ea typeface="Calibri" panose="020F0502020204030204" pitchFamily="34" charset="0"/>
              </a:rPr>
              <a:t>Algorithm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</a:p>
          <a:p>
            <a:pPr marL="342900" lvl="2" indent="-342900" algn="just">
              <a:spcAft>
                <a:spcPts val="600"/>
              </a:spcAft>
              <a:buClr>
                <a:srgbClr val="333333"/>
              </a:buClr>
              <a:buFont typeface="Courier New" pitchFamily="49" charset="0"/>
              <a:buChar char="o"/>
            </a:pPr>
            <a:r>
              <a:rPr lang="en-US" dirty="0">
                <a:latin typeface="+mj-lt"/>
                <a:ea typeface="Calibri" panose="020F0502020204030204" pitchFamily="34" charset="0"/>
              </a:rPr>
              <a:t>Algorithm </a:t>
            </a:r>
            <a:r>
              <a:rPr lang="en-US" dirty="0">
                <a:ea typeface="Calibri" panose="020F0502020204030204" pitchFamily="34" charset="0"/>
              </a:rPr>
              <a:t>developed by </a:t>
            </a:r>
            <a:r>
              <a:rPr lang="en-US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VNSC</a:t>
            </a:r>
            <a:r>
              <a:rPr lang="en-US" dirty="0">
                <a:latin typeface="+mj-lt"/>
                <a:ea typeface="Calibri" panose="020F0502020204030204" pitchFamily="34" charset="0"/>
              </a:rPr>
              <a:t> for the Mekong Delta and Red River Delta have been validating using in situ data and extending to </a:t>
            </a:r>
            <a:r>
              <a:rPr lang="en-US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whole country</a:t>
            </a:r>
            <a:r>
              <a:rPr lang="en-US" dirty="0">
                <a:latin typeface="+mj-lt"/>
                <a:ea typeface="Calibri" panose="020F0502020204030204" pitchFamily="34" charset="0"/>
              </a:rPr>
              <a:t>. </a:t>
            </a:r>
          </a:p>
          <a:p>
            <a:pPr marL="342900" lvl="2" indent="-342900" algn="just">
              <a:spcAft>
                <a:spcPts val="600"/>
              </a:spcAft>
              <a:buClr>
                <a:srgbClr val="333333"/>
              </a:buClr>
              <a:buFont typeface="Courier New" pitchFamily="49" charset="0"/>
              <a:buChar char="o"/>
            </a:pPr>
            <a:r>
              <a:rPr lang="en-US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CNES CESBIO</a:t>
            </a:r>
            <a:r>
              <a:rPr lang="en-US" dirty="0">
                <a:latin typeface="+mj-lt"/>
                <a:ea typeface="Calibri" panose="020F0502020204030204" pitchFamily="34" charset="0"/>
              </a:rPr>
              <a:t> using the </a:t>
            </a:r>
            <a:r>
              <a:rPr lang="en-US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Sentinel-1</a:t>
            </a:r>
            <a:r>
              <a:rPr lang="en-US" dirty="0">
                <a:latin typeface="+mj-lt"/>
                <a:ea typeface="Calibri" panose="020F0502020204030204" pitchFamily="34" charset="0"/>
              </a:rPr>
              <a:t> time series data for different rice ecosystems and tests the </a:t>
            </a:r>
            <a:r>
              <a:rPr lang="en-US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ESA GEORICE </a:t>
            </a:r>
            <a:r>
              <a:rPr lang="en-US" dirty="0">
                <a:latin typeface="+mj-lt"/>
                <a:ea typeface="Calibri" panose="020F0502020204030204" pitchFamily="34" charset="0"/>
              </a:rPr>
              <a:t>rice mapping algorithms in </a:t>
            </a:r>
            <a:r>
              <a:rPr lang="en-US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4 countries</a:t>
            </a:r>
            <a:r>
              <a:rPr lang="en-US" dirty="0">
                <a:latin typeface="+mj-lt"/>
                <a:ea typeface="Calibri" panose="020F0502020204030204" pitchFamily="34" charset="0"/>
              </a:rPr>
              <a:t>. </a:t>
            </a:r>
          </a:p>
          <a:p>
            <a:pPr marL="342900" lvl="2" indent="-342900" algn="just">
              <a:spcAft>
                <a:spcPts val="600"/>
              </a:spcAft>
              <a:buClr>
                <a:srgbClr val="333333"/>
              </a:buClr>
              <a:buFont typeface="Courier New" pitchFamily="49" charset="0"/>
              <a:buChar char="o"/>
            </a:pPr>
            <a:r>
              <a:rPr lang="en-US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JAXA</a:t>
            </a:r>
            <a:r>
              <a:rPr lang="en-US" dirty="0">
                <a:latin typeface="+mj-lt"/>
                <a:ea typeface="Calibri" panose="020F0502020204030204" pitchFamily="34" charset="0"/>
              </a:rPr>
              <a:t> analyses the </a:t>
            </a:r>
            <a:r>
              <a:rPr lang="en-US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ALOS-2</a:t>
            </a:r>
            <a:r>
              <a:rPr lang="en-US" dirty="0">
                <a:latin typeface="+mj-lt"/>
                <a:ea typeface="Calibri" panose="020F0502020204030204" pitchFamily="34" charset="0"/>
              </a:rPr>
              <a:t> time series data with JAXA’s rice crop monitoring tool named </a:t>
            </a:r>
            <a:r>
              <a:rPr lang="en-US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“INAHOR” NEO </a:t>
            </a:r>
            <a:r>
              <a:rPr lang="en-US" dirty="0">
                <a:latin typeface="+mj-lt"/>
                <a:ea typeface="Calibri" panose="020F0502020204030204" pitchFamily="34" charset="0"/>
              </a:rPr>
              <a:t>(machine learning version) and generating prototype of rice crop map in 2018 rainy season using available ground observation data and statistical information for </a:t>
            </a:r>
            <a:r>
              <a:rPr lang="en-US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4 countries </a:t>
            </a:r>
            <a:r>
              <a:rPr lang="en-US" dirty="0">
                <a:latin typeface="+mj-lt"/>
                <a:ea typeface="Calibri" panose="020F0502020204030204" pitchFamily="34" charset="0"/>
              </a:rPr>
              <a:t>in cooperation with 4 countries related organizations.</a:t>
            </a:r>
          </a:p>
          <a:p>
            <a:pPr marL="342900" lvl="0" indent="-342900" algn="just">
              <a:spcAft>
                <a:spcPts val="600"/>
              </a:spcAft>
              <a:buClr>
                <a:srgbClr val="333333"/>
              </a:buClr>
            </a:pPr>
            <a:r>
              <a:rPr lang="en-US" b="1" dirty="0">
                <a:latin typeface="+mj-lt"/>
                <a:ea typeface="Calibri" panose="020F0502020204030204" pitchFamily="34" charset="0"/>
              </a:rPr>
              <a:t>Validation:</a:t>
            </a:r>
            <a:r>
              <a:rPr lang="en-US" dirty="0">
                <a:latin typeface="+mj-lt"/>
                <a:ea typeface="Calibri" panose="020F0502020204030204" pitchFamily="34" charset="0"/>
              </a:rPr>
              <a:t> In situ data collected by VNSC over the Red River Delta and Mekong Delta region to </a:t>
            </a:r>
            <a:r>
              <a:rPr lang="en-US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validate</a:t>
            </a:r>
            <a:r>
              <a:rPr lang="en-US" dirty="0">
                <a:latin typeface="+mj-lt"/>
                <a:ea typeface="Calibri" panose="020F0502020204030204" pitchFamily="34" charset="0"/>
              </a:rPr>
              <a:t> the rice maps provided by CNES CESBIO and JAXA.</a:t>
            </a:r>
          </a:p>
        </p:txBody>
      </p:sp>
    </p:spTree>
    <p:extLst>
      <p:ext uri="{BB962C8B-B14F-4D97-AF65-F5344CB8AC3E}">
        <p14:creationId xmlns:p14="http://schemas.microsoft.com/office/powerpoint/2010/main" val="239161605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6" r="20477"/>
          <a:stretch>
            <a:fillRect/>
          </a:stretch>
        </p:blipFill>
        <p:spPr>
          <a:xfrm>
            <a:off x="6096000" y="3124200"/>
            <a:ext cx="2319388" cy="324000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pPr lvl="0"/>
              <a:t>13</a:t>
            </a:fld>
            <a:endParaRPr lang="uk-U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/>
              <a:t>Rice monitoring - Achievements</a:t>
            </a:r>
          </a:p>
        </p:txBody>
      </p:sp>
      <p:pic>
        <p:nvPicPr>
          <p:cNvPr id="8" name="image9.png">
            <a:extLst>
              <a:ext uri="{FF2B5EF4-FFF2-40B4-BE49-F238E27FC236}">
                <a16:creationId xmlns:a16="http://schemas.microsoft.com/office/drawing/2014/main" id="{21CD0717-96FF-46DA-BFCC-EEC53A34EC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2362200"/>
            <a:ext cx="1599212" cy="481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85920CD0-42E9-440F-8F2A-BE872346B3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7315"/>
          <a:stretch/>
        </p:blipFill>
        <p:spPr>
          <a:xfrm>
            <a:off x="304800" y="3047999"/>
            <a:ext cx="2910580" cy="3240000"/>
          </a:xfrm>
          <a:prstGeom prst="rect">
            <a:avLst/>
          </a:prstGeom>
        </p:spPr>
      </p:pic>
      <p:sp>
        <p:nvSpPr>
          <p:cNvPr id="11" name="テキスト ボックス 9">
            <a:extLst>
              <a:ext uri="{FF2B5EF4-FFF2-40B4-BE49-F238E27FC236}">
                <a16:creationId xmlns:a16="http://schemas.microsoft.com/office/drawing/2014/main" id="{1F275EC4-8373-47DC-A2C2-C4FA83E921F9}"/>
              </a:ext>
            </a:extLst>
          </p:cNvPr>
          <p:cNvSpPr txBox="1"/>
          <p:nvPr/>
        </p:nvSpPr>
        <p:spPr>
          <a:xfrm>
            <a:off x="304800" y="1371600"/>
            <a:ext cx="868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defTabSz="457200">
              <a:defRPr>
                <a:solidFill>
                  <a:srgbClr val="002569"/>
                </a:solidFill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pPr algn="l"/>
            <a:r>
              <a:rPr kumimoji="1" lang="en-US" altLang="ja-JP" dirty="0">
                <a:latin typeface="+mj-lt"/>
              </a:rPr>
              <a:t>Work in progress: </a:t>
            </a:r>
            <a:r>
              <a:rPr kumimoji="1" lang="en-US" altLang="ja-JP" dirty="0">
                <a:solidFill>
                  <a:srgbClr val="0000FF"/>
                </a:solidFill>
                <a:latin typeface="+mj-lt"/>
              </a:rPr>
              <a:t>Cross comparison among rice maps </a:t>
            </a:r>
            <a:r>
              <a:rPr kumimoji="1" lang="en-US" altLang="ja-JP" dirty="0">
                <a:latin typeface="+mj-lt"/>
              </a:rPr>
              <a:t>of Mekong region by VNSC (using S1), JAXA (ALOS-2) and CESBIO (S1) in cooperation with respective countries (space agencies and ministries of agriculture) under APRSAF SAFE and other regional framework.</a:t>
            </a:r>
          </a:p>
          <a:p>
            <a:pPr algn="l"/>
            <a:endParaRPr kumimoji="1" lang="en-US" altLang="ja-JP" dirty="0"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73368F-125E-4A5F-9BD7-59C68787815C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6" r="20477" b="11369"/>
          <a:stretch>
            <a:fillRect/>
          </a:stretch>
        </p:blipFill>
        <p:spPr>
          <a:xfrm>
            <a:off x="6974803" y="3791606"/>
            <a:ext cx="2195736" cy="2844000"/>
          </a:xfr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3DD6A7-D7AF-4321-89A5-F02045D7D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428" y="5791200"/>
            <a:ext cx="704166" cy="5262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ZoneTexte 17">
            <a:extLst>
              <a:ext uri="{FF2B5EF4-FFF2-40B4-BE49-F238E27FC236}">
                <a16:creationId xmlns:a16="http://schemas.microsoft.com/office/drawing/2014/main" id="{BD76E325-EEAF-47AF-8159-1643C33A4A06}"/>
              </a:ext>
            </a:extLst>
          </p:cNvPr>
          <p:cNvSpPr txBox="1"/>
          <p:nvPr/>
        </p:nvSpPr>
        <p:spPr>
          <a:xfrm>
            <a:off x="1828800" y="3200400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defTabSz="457200">
              <a:defRPr>
                <a:solidFill>
                  <a:srgbClr val="002569"/>
                </a:solidFill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r>
              <a:rPr lang="fr-FR" sz="1200" b="1" dirty="0">
                <a:solidFill>
                  <a:srgbClr val="0000FF"/>
                </a:solidFill>
              </a:rPr>
              <a:t>VNSC/S1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29000" y="3048000"/>
            <a:ext cx="2247900" cy="3312105"/>
          </a:xfrm>
          <a:prstGeom prst="rect">
            <a:avLst/>
          </a:prstGeom>
        </p:spPr>
      </p:pic>
      <p:sp>
        <p:nvSpPr>
          <p:cNvPr id="14" name="ZoneTexte 17">
            <a:extLst>
              <a:ext uri="{FF2B5EF4-FFF2-40B4-BE49-F238E27FC236}">
                <a16:creationId xmlns:a16="http://schemas.microsoft.com/office/drawing/2014/main" id="{B34046A4-4B6D-4B53-8F98-106B6D5AB51D}"/>
              </a:ext>
            </a:extLst>
          </p:cNvPr>
          <p:cNvSpPr txBox="1"/>
          <p:nvPr/>
        </p:nvSpPr>
        <p:spPr>
          <a:xfrm>
            <a:off x="6096000" y="3124200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defTabSz="457200">
              <a:defRPr>
                <a:solidFill>
                  <a:srgbClr val="002569"/>
                </a:solidFill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r>
              <a:rPr lang="fr-FR" sz="1200" b="1" dirty="0">
                <a:solidFill>
                  <a:srgbClr val="0000FF"/>
                </a:solidFill>
              </a:rPr>
              <a:t>GEORICE /S1</a:t>
            </a:r>
          </a:p>
        </p:txBody>
      </p:sp>
      <p:sp>
        <p:nvSpPr>
          <p:cNvPr id="17" name="ZoneTexte 17">
            <a:extLst>
              <a:ext uri="{FF2B5EF4-FFF2-40B4-BE49-F238E27FC236}">
                <a16:creationId xmlns:a16="http://schemas.microsoft.com/office/drawing/2014/main" id="{DA2EFBBF-D8E7-4673-9ACD-0C81AFE39BB7}"/>
              </a:ext>
            </a:extLst>
          </p:cNvPr>
          <p:cNvSpPr txBox="1"/>
          <p:nvPr/>
        </p:nvSpPr>
        <p:spPr>
          <a:xfrm>
            <a:off x="3581400" y="3124200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defTabSz="457200">
              <a:defRPr>
                <a:solidFill>
                  <a:srgbClr val="002569"/>
                </a:solidFill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r>
              <a:rPr lang="fr-FR" sz="1200" b="1" dirty="0">
                <a:solidFill>
                  <a:schemeClr val="bg1"/>
                </a:solidFill>
              </a:rPr>
              <a:t>ALOS-2/ INAHOR</a:t>
            </a:r>
          </a:p>
        </p:txBody>
      </p:sp>
      <p:sp>
        <p:nvSpPr>
          <p:cNvPr id="28674" name="AutoShape 2" descr="Résultat d’images pour logo ESA"/>
          <p:cNvSpPr>
            <a:spLocks noChangeAspect="1" noChangeArrowheads="1"/>
          </p:cNvSpPr>
          <p:nvPr/>
        </p:nvSpPr>
        <p:spPr bwMode="auto">
          <a:xfrm>
            <a:off x="63500" y="-136525"/>
            <a:ext cx="2695575" cy="1704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8676" name="AutoShape 4" descr="Résultat d’images pour logo ESA"/>
          <p:cNvSpPr>
            <a:spLocks noChangeAspect="1" noChangeArrowheads="1"/>
          </p:cNvSpPr>
          <p:nvPr/>
        </p:nvSpPr>
        <p:spPr bwMode="auto">
          <a:xfrm>
            <a:off x="63500" y="-136525"/>
            <a:ext cx="2695575" cy="1704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5867400"/>
            <a:ext cx="740422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 0" descr="cesbio_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867400"/>
            <a:ext cx="615345" cy="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https://vnsc.org.vn/wp-content/uploads/VNSC-Logo.png">
            <a:extLst>
              <a:ext uri="{FF2B5EF4-FFF2-40B4-BE49-F238E27FC236}">
                <a16:creationId xmlns:a16="http://schemas.microsoft.com/office/drawing/2014/main" id="{9C6AED25-D1B0-4BCC-9936-194C54F0C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" y="5825664"/>
            <a:ext cx="1143000" cy="499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102136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6" r="20477" b="11369"/>
          <a:stretch>
            <a:fillRect/>
          </a:stretch>
        </p:blipFill>
        <p:spPr>
          <a:xfrm>
            <a:off x="-191" y="1143000"/>
            <a:ext cx="4419791" cy="5472000"/>
          </a:xfrm>
          <a:prstGeom prst="rect">
            <a:avLst/>
          </a:prstGeom>
          <a:noFill/>
        </p:spPr>
      </p:pic>
      <p:cxnSp>
        <p:nvCxnSpPr>
          <p:cNvPr id="7" name="Connecteur droit avec flèche 6"/>
          <p:cNvCxnSpPr>
            <a:cxnSpLocks/>
          </p:cNvCxnSpPr>
          <p:nvPr/>
        </p:nvCxnSpPr>
        <p:spPr>
          <a:xfrm flipH="1">
            <a:off x="2057400" y="4191000"/>
            <a:ext cx="3900525" cy="624000"/>
          </a:xfrm>
          <a:prstGeom prst="straightConnector1">
            <a:avLst/>
          </a:prstGeom>
          <a:ln w="31750">
            <a:solidFill>
              <a:schemeClr val="tx2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2" descr="F:\riz\Capture du 2019-05-09 14_01_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3" t="18134" b="3908"/>
          <a:stretch>
            <a:fillRect/>
          </a:stretch>
        </p:blipFill>
        <p:spPr bwMode="auto">
          <a:xfrm>
            <a:off x="4343400" y="3124200"/>
            <a:ext cx="265507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sz="2000" b="1" dirty="0">
                <a:solidFill>
                  <a:schemeClr val="bg1"/>
                </a:solidFill>
              </a:rPr>
              <a:t>Rice monitoring - Achievements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143000"/>
            <a:ext cx="96444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0" descr="cesbio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143000"/>
            <a:ext cx="857292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F:\riz\Capture du 2019-05-09 14_00_3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3" t="18134" b="3908"/>
          <a:stretch>
            <a:fillRect/>
          </a:stretch>
        </p:blipFill>
        <p:spPr bwMode="auto">
          <a:xfrm>
            <a:off x="6259140" y="4953000"/>
            <a:ext cx="265626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cteur droit avec flèche 6">
            <a:extLst>
              <a:ext uri="{FF2B5EF4-FFF2-40B4-BE49-F238E27FC236}">
                <a16:creationId xmlns:a16="http://schemas.microsoft.com/office/drawing/2014/main" id="{D0ADEA02-5F58-44CD-A10A-39AA58D421F3}"/>
              </a:ext>
            </a:extLst>
          </p:cNvPr>
          <p:cNvCxnSpPr>
            <a:cxnSpLocks/>
          </p:cNvCxnSpPr>
          <p:nvPr/>
        </p:nvCxnSpPr>
        <p:spPr>
          <a:xfrm flipH="1">
            <a:off x="2743200" y="5653200"/>
            <a:ext cx="3515940" cy="0"/>
          </a:xfrm>
          <a:prstGeom prst="straightConnector1">
            <a:avLst/>
          </a:prstGeom>
          <a:ln w="31750">
            <a:solidFill>
              <a:schemeClr val="tx2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6">
            <a:extLst>
              <a:ext uri="{FF2B5EF4-FFF2-40B4-BE49-F238E27FC236}">
                <a16:creationId xmlns:a16="http://schemas.microsoft.com/office/drawing/2014/main" id="{4729B08E-5283-497C-90C1-7B9BEA59F444}"/>
              </a:ext>
            </a:extLst>
          </p:cNvPr>
          <p:cNvCxnSpPr>
            <a:cxnSpLocks/>
          </p:cNvCxnSpPr>
          <p:nvPr/>
        </p:nvCxnSpPr>
        <p:spPr>
          <a:xfrm flipH="1">
            <a:off x="1828801" y="2521200"/>
            <a:ext cx="2743197" cy="450600"/>
          </a:xfrm>
          <a:prstGeom prst="straightConnector1">
            <a:avLst/>
          </a:prstGeom>
          <a:ln w="31750">
            <a:solidFill>
              <a:schemeClr val="tx2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DA684550-6DC1-47D8-A919-A054E81F1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130000"/>
            <a:ext cx="2134538" cy="17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ZoneTexte 10">
            <a:extLst>
              <a:ext uri="{FF2B5EF4-FFF2-40B4-BE49-F238E27FC236}">
                <a16:creationId xmlns:a16="http://schemas.microsoft.com/office/drawing/2014/main" id="{5EF733F1-A69B-4EC8-9DBB-7C3BD5B667BE}"/>
              </a:ext>
            </a:extLst>
          </p:cNvPr>
          <p:cNvSpPr txBox="1"/>
          <p:nvPr/>
        </p:nvSpPr>
        <p:spPr>
          <a:xfrm>
            <a:off x="7010400" y="1931077"/>
            <a:ext cx="2133600" cy="2308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+mj-lt"/>
              </a:rPr>
              <a:t>GEORICE regional rice map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r-FR" dirty="0">
              <a:latin typeface="+mj-lt"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>
                <a:latin typeface="+mj-lt"/>
              </a:rPr>
              <a:t>Rainy season 2018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>
                <a:latin typeface="+mj-lt"/>
              </a:rPr>
              <a:t>Using </a:t>
            </a:r>
            <a:r>
              <a:rPr kumimoji="0" lang="fr-FR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+mj-lt"/>
              </a:rPr>
              <a:t>Sentinel-1      time series at </a:t>
            </a:r>
            <a:r>
              <a:rPr lang="fr-FR" dirty="0">
                <a:latin typeface="+mj-lt"/>
              </a:rPr>
              <a:t>10 m resolution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+mj-lt"/>
              </a:rPr>
              <a:t> </a:t>
            </a:r>
          </a:p>
        </p:txBody>
      </p:sp>
      <p:pic>
        <p:nvPicPr>
          <p:cNvPr id="15" name="Picture 2" descr="F:\riz\Capture du 2019-05-09 14_04_3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8" t="20053" b="3908"/>
          <a:stretch>
            <a:fillRect/>
          </a:stretch>
        </p:blipFill>
        <p:spPr bwMode="auto">
          <a:xfrm>
            <a:off x="4267200" y="1219200"/>
            <a:ext cx="2685075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581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858E2272-5DE2-4B6C-9455-0E7D012AEB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8"/>
          <a:stretch>
            <a:fillRect/>
          </a:stretch>
        </p:blipFill>
        <p:spPr>
          <a:xfrm>
            <a:off x="381000" y="931948"/>
            <a:ext cx="8382000" cy="569745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pPr lvl="0"/>
              <a:t>15</a:t>
            </a:fld>
            <a:endParaRPr lang="uk-U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/>
              <a:t>Rice monitoring - Achievements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E7F67A6F-232D-43A4-864D-1B3EE64E3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1295400"/>
            <a:ext cx="3429000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baseline="0" dirty="0">
                <a:solidFill>
                  <a:srgbClr val="FF0000"/>
                </a:solidFill>
                <a:latin typeface="Calibri" panose="020F0502020204030204" pitchFamily="34" charset="0"/>
              </a:rPr>
              <a:t>Days after rice sowing/transplanting in the Mekong Delta (Aug 10, 2018),</a:t>
            </a:r>
            <a:r>
              <a:rPr lang="en-US" altLang="en-US" sz="1600" b="1" baseline="0" dirty="0">
                <a:solidFill>
                  <a:srgbClr val="0000FF"/>
                </a:solidFill>
                <a:latin typeface="Calibri" panose="020F0502020204030204" pitchFamily="34" charset="0"/>
              </a:rPr>
              <a:t> will be developed on VDC</a:t>
            </a:r>
          </a:p>
        </p:txBody>
      </p:sp>
      <p:pic>
        <p:nvPicPr>
          <p:cNvPr id="7" name="Picture 2" descr="https://vnsc.org.vn/wp-content/uploads/VNSC-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4495800"/>
            <a:ext cx="1745224" cy="761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795698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pPr lvl="0"/>
              <a:t>16</a:t>
            </a:fld>
            <a:endParaRPr lang="uk-U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/>
              <a:t>Rice monitoring - Achievements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4889E9-A981-44D6-AB03-439CE5CEA6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8387550" cy="5486400"/>
          </a:xfrm>
          <a:prstGeom prst="rect">
            <a:avLst/>
          </a:prstGeom>
        </p:spPr>
      </p:pic>
      <p:sp>
        <p:nvSpPr>
          <p:cNvPr id="7" name="TextBox 11">
            <a:extLst>
              <a:ext uri="{FF2B5EF4-FFF2-40B4-BE49-F238E27FC236}">
                <a16:creationId xmlns:a16="http://schemas.microsoft.com/office/drawing/2014/main" id="{9B4FC010-73E7-4747-9D3E-956372112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1219200"/>
            <a:ext cx="3200400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baseline="0" dirty="0">
                <a:solidFill>
                  <a:srgbClr val="FF0000"/>
                </a:solidFill>
                <a:latin typeface="Calibri" panose="020F0502020204030204" pitchFamily="34" charset="0"/>
              </a:rPr>
              <a:t>Distributed map of estimated rice yield of WS 2018 in An Giang - MD,</a:t>
            </a:r>
            <a:r>
              <a:rPr lang="en-US" altLang="en-US" sz="1600" b="1" baseline="0" dirty="0">
                <a:solidFill>
                  <a:srgbClr val="0000FF"/>
                </a:solidFill>
                <a:latin typeface="Calibri" panose="020F0502020204030204" pitchFamily="34" charset="0"/>
              </a:rPr>
              <a:t> will be developed on VDC</a:t>
            </a:r>
          </a:p>
        </p:txBody>
      </p:sp>
      <p:pic>
        <p:nvPicPr>
          <p:cNvPr id="8" name="Picture 2" descr="https://vnsc.org.vn/wp-content/uploads/VNSC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5334001"/>
            <a:ext cx="1745224" cy="761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270136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pPr lvl="0"/>
              <a:t>17</a:t>
            </a:fld>
            <a:endParaRPr lang="uk-U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/>
              <a:t>Capacity building</a:t>
            </a:r>
          </a:p>
        </p:txBody>
      </p:sp>
      <p:pic>
        <p:nvPicPr>
          <p:cNvPr id="5" name="Content Placeholder 4" descr="WGCapD - SAR Technical Training - 20-22 Feb.2019 &#10;&#10;ffff">
            <a:extLst>
              <a:ext uri="{FF2B5EF4-FFF2-40B4-BE49-F238E27FC236}">
                <a16:creationId xmlns:a16="http://schemas.microsoft.com/office/drawing/2014/main" id="{118DC72D-8BBD-4E61-8C61-49DCBDCA3D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00200"/>
            <a:ext cx="6314687" cy="4212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54FCE2B-21A8-4795-9A03-72E0F3F9DD84}"/>
              </a:ext>
            </a:extLst>
          </p:cNvPr>
          <p:cNvSpPr txBox="1"/>
          <p:nvPr/>
        </p:nvSpPr>
        <p:spPr>
          <a:xfrm>
            <a:off x="838200" y="5943600"/>
            <a:ext cx="7850865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FR" sz="1400" dirty="0" err="1"/>
              <a:t>Technical</a:t>
            </a:r>
            <a:r>
              <a:rPr lang="fr-FR" sz="1400" dirty="0"/>
              <a:t> training on SAR </a:t>
            </a:r>
            <a:r>
              <a:rPr lang="fr-FR" sz="1400" dirty="0" err="1"/>
              <a:t>applied</a:t>
            </a:r>
            <a:r>
              <a:rPr lang="fr-FR" sz="1400" dirty="0"/>
              <a:t> in </a:t>
            </a:r>
            <a:r>
              <a:rPr lang="fr-FR" sz="1400" dirty="0" err="1"/>
              <a:t>rice</a:t>
            </a:r>
            <a:r>
              <a:rPr lang="fr-FR" sz="1400" dirty="0"/>
              <a:t> and </a:t>
            </a:r>
            <a:r>
              <a:rPr lang="fr-FR" sz="1400" dirty="0" err="1"/>
              <a:t>forest</a:t>
            </a:r>
            <a:r>
              <a:rPr lang="fr-FR" sz="1400" dirty="0"/>
              <a:t> monitoring (Hanoi, Vietnam, 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  <a:sym typeface="Arial Bold"/>
              </a:rPr>
              <a:t>20-22 Feb. 2019</a:t>
            </a:r>
            <a:r>
              <a:rPr lang="fr-FR" sz="1400" dirty="0"/>
              <a:t>)</a:t>
            </a:r>
          </a:p>
          <a:p>
            <a:pPr algn="ctr" rtl="0" latinLnBrk="1" hangingPunct="0">
              <a:spcBef>
                <a:spcPts val="600"/>
              </a:spcBef>
            </a:pPr>
            <a:r>
              <a:rPr lang="fr-FR" sz="1400" dirty="0"/>
              <a:t>Organisation: VNSC; Contribution: CNES CESBIO, </a:t>
            </a:r>
            <a:r>
              <a:rPr kumimoji="0" lang="fr-FR" sz="1400" b="0" i="0" u="none" strike="noStrike" cap="none" spc="0" normalizeH="0" dirty="0">
                <a:ln>
                  <a:noFill/>
                </a:ln>
                <a:effectLst/>
                <a:uFillTx/>
              </a:rPr>
              <a:t>NASA SERVIR Mekong</a:t>
            </a:r>
            <a:endParaRPr kumimoji="0" lang="fr-FR" sz="1400" b="0" i="0" u="none" strike="noStrike" cap="none" spc="0" normalizeH="0" baseline="0" dirty="0">
              <a:ln>
                <a:noFill/>
              </a:ln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5910530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pPr lvl="0"/>
              <a:t>18</a:t>
            </a:fld>
            <a:endParaRPr lang="uk-U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/>
              <a:t>Capacity building</a:t>
            </a:r>
          </a:p>
        </p:txBody>
      </p:sp>
      <p:pic>
        <p:nvPicPr>
          <p:cNvPr id="5" name="Picture 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B817D307-8643-4D08-ABAA-D6945B5F7C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0"/>
          <a:stretch>
            <a:fillRect/>
          </a:stretch>
        </p:blipFill>
        <p:spPr>
          <a:xfrm>
            <a:off x="152400" y="1752600"/>
            <a:ext cx="4572864" cy="2590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203A86-D40E-448B-B612-B38CC5D6BC6A}"/>
              </a:ext>
            </a:extLst>
          </p:cNvPr>
          <p:cNvSpPr/>
          <p:nvPr/>
        </p:nvSpPr>
        <p:spPr>
          <a:xfrm>
            <a:off x="152400" y="441960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GB" sz="1400" dirty="0">
                <a:latin typeface="+mj-lt"/>
              </a:rPr>
              <a:t>Training workshop</a:t>
            </a:r>
            <a:r>
              <a:rPr lang="en-US" sz="1400" dirty="0"/>
              <a:t> at </a:t>
            </a:r>
            <a:r>
              <a:rPr lang="en-GB" sz="1400" dirty="0">
                <a:latin typeface="+mj-lt"/>
              </a:rPr>
              <a:t>Land Use/Cover Changes, Environment and Emissions in South/Southeast Asia – An International Regional Science Meeting</a:t>
            </a:r>
            <a:r>
              <a:rPr lang="en-GB" sz="1400" dirty="0"/>
              <a:t>, </a:t>
            </a:r>
            <a:r>
              <a:rPr lang="en-US" sz="1400" dirty="0"/>
              <a:t>Johor Bahru, Malaysia</a:t>
            </a:r>
            <a:r>
              <a:rPr lang="en-GB" sz="1400" dirty="0"/>
              <a:t>, 25-27/7/2019.</a:t>
            </a:r>
            <a:endParaRPr lang="en-GB" sz="1400" i="0" dirty="0">
              <a:effectLst/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81FCF6-822F-41FC-A108-D3677F56D38C}"/>
              </a:ext>
            </a:extLst>
          </p:cNvPr>
          <p:cNvSpPr/>
          <p:nvPr/>
        </p:nvSpPr>
        <p:spPr>
          <a:xfrm>
            <a:off x="4953000" y="4191000"/>
            <a:ext cx="40386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latin typeface="+mj-lt"/>
              </a:rPr>
              <a:t>Training workshop: SAR interferometry for ground motion detection and monitoring, </a:t>
            </a:r>
            <a:r>
              <a:rPr lang="en-US" sz="1400" dirty="0"/>
              <a:t>Hanoi, Vietnam</a:t>
            </a:r>
            <a:r>
              <a:rPr lang="en-GB" sz="1400" dirty="0"/>
              <a:t>, 23-26/9/2019</a:t>
            </a:r>
          </a:p>
          <a:p>
            <a:pPr algn="l">
              <a:spcBef>
                <a:spcPts val="600"/>
              </a:spcBef>
            </a:pPr>
            <a:r>
              <a:rPr lang="en-GB" sz="1400" i="0" dirty="0">
                <a:effectLst/>
                <a:latin typeface="+mj-lt"/>
              </a:rPr>
              <a:t>Organisation: VNSC; Contribution: BGS (UK), ESA, NASA SERVIR Mekong</a:t>
            </a:r>
          </a:p>
          <a:p>
            <a:pPr algn="l"/>
            <a:endParaRPr lang="en-GB" sz="1400" i="0" dirty="0">
              <a:effectLst/>
              <a:latin typeface="+mj-lt"/>
            </a:endParaRPr>
          </a:p>
          <a:p>
            <a:pPr algn="l"/>
            <a:endParaRPr lang="en-GB" sz="1400" dirty="0"/>
          </a:p>
          <a:p>
            <a:pPr algn="l"/>
            <a:r>
              <a:rPr lang="en-GB" sz="1400" dirty="0"/>
              <a:t>Training on SAR for flooding, wetland at 2</a:t>
            </a:r>
            <a:r>
              <a:rPr lang="en-GB" sz="1400" baseline="30000" dirty="0"/>
              <a:t>nd</a:t>
            </a:r>
            <a:r>
              <a:rPr lang="en-GB" sz="1400" dirty="0"/>
              <a:t> VSEO Vietnam School of EO, Quy Nhon, Vietnam, 8-14/9/2019</a:t>
            </a:r>
          </a:p>
          <a:p>
            <a:pPr algn="l">
              <a:spcBef>
                <a:spcPts val="600"/>
              </a:spcBef>
            </a:pPr>
            <a:r>
              <a:rPr lang="en-GB" sz="1400" dirty="0"/>
              <a:t>Organisation: USTH; Contribution: CNES, ESA. </a:t>
            </a:r>
            <a:endParaRPr lang="en-GB" sz="1400" i="0" dirty="0">
              <a:effectLst/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17FCE1-2F6D-4936-BEA0-6BF40B855A1F}"/>
              </a:ext>
            </a:extLst>
          </p:cNvPr>
          <p:cNvSpPr/>
          <p:nvPr/>
        </p:nvSpPr>
        <p:spPr>
          <a:xfrm>
            <a:off x="152400" y="5334000"/>
            <a:ext cx="42418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Organisation: NASA; Contribution: CNES-CESBIO</a:t>
            </a:r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9A9FA1-4675-4F7E-8BDB-A35065193A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14"/>
          <a:stretch>
            <a:fillRect/>
          </a:stretch>
        </p:blipFill>
        <p:spPr bwMode="auto">
          <a:xfrm>
            <a:off x="4847213" y="1295400"/>
            <a:ext cx="4144387" cy="281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205903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pPr lvl="0"/>
              <a:t>19</a:t>
            </a:fld>
            <a:endParaRPr lang="uk-U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GB" dirty="0"/>
              <a:t>Societal Benefits for the Region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D55C1A6-0D0B-4D73-B1DC-AC4E38B97A94}"/>
              </a:ext>
            </a:extLst>
          </p:cNvPr>
          <p:cNvSpPr>
            <a:spLocks noGrp="1"/>
          </p:cNvSpPr>
          <p:nvPr/>
        </p:nvSpPr>
        <p:spPr>
          <a:xfrm>
            <a:off x="419100" y="1752600"/>
            <a:ext cx="8496300" cy="48768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768927" marR="0" lvl="1" indent="-311727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cs typeface="Arial" panose="020B0604020202020204" pitchFamily="34" charset="0"/>
                <a:sym typeface="Arial Bold"/>
              </a:rPr>
              <a:t>Benefits to </a:t>
            </a:r>
            <a:r>
              <a:rPr lang="en-US" sz="1800" dirty="0"/>
              <a:t>Vietnam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cs typeface="Arial" panose="020B0604020202020204" pitchFamily="34" charset="0"/>
                <a:sym typeface="Arial Bold"/>
              </a:rPr>
              <a:t>: Capacity building from application deployment in Vietnam; </a:t>
            </a:r>
          </a:p>
          <a:p>
            <a:pPr marL="768927" marR="0" lvl="1" indent="-311727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cs typeface="Arial" panose="020B0604020202020204" pitchFamily="34" charset="0"/>
              <a:sym typeface="Arial Bold"/>
            </a:endParaRPr>
          </a:p>
          <a:p>
            <a:pPr lvl="1" defTabSz="914400"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cs typeface="Arial" panose="020B0604020202020204" pitchFamily="34" charset="0"/>
                <a:sym typeface="Arial Bold"/>
              </a:rPr>
              <a:t>Benefits to region</a:t>
            </a:r>
            <a:r>
              <a:rPr lang="en-US" sz="1800" dirty="0"/>
              <a:t>: Get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cs typeface="Arial" panose="020B0604020202020204" pitchFamily="34" charset="0"/>
                <a:sym typeface="Arial Bold"/>
              </a:rPr>
              <a:t>information frequently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  <a:sym typeface="Arial Bold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cs typeface="Arial" panose="020B0604020202020204" pitchFamily="34" charset="0"/>
                <a:sym typeface="Arial Bold"/>
              </a:rPr>
              <a:t>and independently to serve the Mekong region for national monitoring program;</a:t>
            </a:r>
            <a:endParaRPr lang="en-US" sz="1800" dirty="0"/>
          </a:p>
          <a:p>
            <a:pPr lvl="1" defTabSz="914400"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sym typeface="Arial Bold"/>
            </a:endParaRPr>
          </a:p>
          <a:p>
            <a:pPr marL="768927" marR="0" lvl="1" indent="-311727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cs typeface="Arial" panose="020B0604020202020204" pitchFamily="34" charset="0"/>
                <a:sym typeface="Arial Bold"/>
              </a:rPr>
              <a:t>Benefits to CEOS: demonstration of downscaling global applications such as forest monitoring and rice monitoring to regional scale (in GFOI and GEOGLAM Asia-Rice) .</a:t>
            </a:r>
          </a:p>
        </p:txBody>
      </p:sp>
    </p:spTree>
    <p:extLst>
      <p:ext uri="{BB962C8B-B14F-4D97-AF65-F5344CB8AC3E}">
        <p14:creationId xmlns:p14="http://schemas.microsoft.com/office/powerpoint/2010/main" val="230287827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828800" y="2514600"/>
            <a:ext cx="6781800" cy="3810000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dirty="0">
                <a:cs typeface="Calibri" panose="020F0502020204030204" pitchFamily="34" charset="0"/>
              </a:rPr>
              <a:t>Achievements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dirty="0"/>
              <a:t>Societal Benefits for the Region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dirty="0"/>
              <a:t>Next Steps and Evolution</a:t>
            </a:r>
            <a:endParaRPr lang="en-US" sz="1400" b="1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pPr lvl="0"/>
              <a:t>2</a:t>
            </a:fld>
            <a:endParaRPr lang="uk-U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197432378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pPr lvl="0"/>
              <a:t>20</a:t>
            </a:fld>
            <a:endParaRPr lang="uk-U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r>
              <a:rPr lang="en-US" dirty="0"/>
              <a:t>Next Steps and Evolution</a:t>
            </a:r>
            <a:endParaRPr lang="en-US" sz="1600" b="1" u="sng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F9971D-04BD-4543-9772-3CACB36C2EE0}"/>
              </a:ext>
            </a:extLst>
          </p:cNvPr>
          <p:cNvSpPr>
            <a:spLocks noGrp="1"/>
          </p:cNvSpPr>
          <p:nvPr/>
        </p:nvSpPr>
        <p:spPr>
          <a:xfrm>
            <a:off x="419100" y="1752600"/>
            <a:ext cx="8496300" cy="48768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lvl="1" defTabSz="914400">
              <a:defRPr/>
            </a:pPr>
            <a:r>
              <a:rPr lang="en-US" sz="1800" dirty="0"/>
              <a:t>Follow on funded projects:</a:t>
            </a:r>
          </a:p>
          <a:p>
            <a:pPr marL="1082675" lvl="1" indent="-342900" defTabSz="914400">
              <a:buFont typeface="+mj-lt"/>
              <a:buAutoNum type="arabicPeriod"/>
              <a:defRPr/>
            </a:pPr>
            <a:r>
              <a:rPr lang="en-US" sz="1800" dirty="0"/>
              <a:t>ESA: Sentinel Observations of Forests in the Tropics (SOFT),  focusing on the Mekong region (GlobEO, CESBIO, VNSC), 2019-2020</a:t>
            </a:r>
          </a:p>
          <a:p>
            <a:pPr marL="1082675" lvl="1" indent="-342900" defTabSz="914400">
              <a:buFont typeface="+mj-lt"/>
              <a:buAutoNum type="arabicPeriod"/>
              <a:defRPr/>
            </a:pPr>
            <a:r>
              <a:rPr lang="en-US" sz="1800" dirty="0"/>
              <a:t>CNES and VAST for SCO: Vietnam and the Mekong region Space Climate Observatory focusing on the impacts/interactions of climate change on forest and rice agriculture (CESBIO, VNSC and other Vietnamese organisations), potentially for 5 years project, starting from 2020.</a:t>
            </a:r>
          </a:p>
          <a:p>
            <a:pPr lvl="1" defTabSz="914400"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cs typeface="Arial" panose="020B0604020202020204" pitchFamily="34" charset="0"/>
              <a:sym typeface="Arial Bold"/>
            </a:endParaRPr>
          </a:p>
          <a:p>
            <a:pPr lvl="1" defTabSz="914400"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cs typeface="Arial" panose="020B0604020202020204" pitchFamily="34" charset="0"/>
                <a:sym typeface="Arial Bold"/>
              </a:rPr>
              <a:t>VNSC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  <a:sym typeface="Arial Bold"/>
              </a:rPr>
              <a:t>commits to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cs typeface="Arial" panose="020B0604020202020204" pitchFamily="34" charset="0"/>
                <a:sym typeface="Arial Bold"/>
              </a:rPr>
              <a:t>invest for </a:t>
            </a:r>
            <a:r>
              <a:rPr lang="en-US" sz="1800" dirty="0"/>
              <a:t>the long term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cs typeface="Arial" panose="020B0604020202020204" pitchFamily="34" charset="0"/>
                <a:sym typeface="Arial Bold"/>
              </a:rPr>
              <a:t>operational cost of the VDC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cs typeface="Arial" panose="020B0604020202020204" pitchFamily="34" charset="0"/>
                <a:sym typeface="Arial Bold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cs typeface="Arial" panose="020B0604020202020204" pitchFamily="34" charset="0"/>
                <a:sym typeface="Arial Bold"/>
              </a:rPr>
              <a:t>system,</a:t>
            </a:r>
          </a:p>
          <a:p>
            <a:pPr lvl="1" defTabSz="914400"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cs typeface="Arial" panose="020B0604020202020204" pitchFamily="34" charset="0"/>
              <a:sym typeface="Arial Bold"/>
            </a:endParaRPr>
          </a:p>
          <a:p>
            <a:pPr marL="768927" marR="0" lvl="1" indent="-311727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cs typeface="Arial" panose="020B0604020202020204" pitchFamily="34" charset="0"/>
                <a:sym typeface="Arial Bold"/>
              </a:rPr>
              <a:t>The applications can be expanded for other “hot” issues in the region such as disaster management, water management.</a:t>
            </a:r>
          </a:p>
        </p:txBody>
      </p:sp>
    </p:spTree>
    <p:extLst>
      <p:ext uri="{BB962C8B-B14F-4D97-AF65-F5344CB8AC3E}">
        <p14:creationId xmlns:p14="http://schemas.microsoft.com/office/powerpoint/2010/main" val="29170197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pPr lvl="0"/>
              <a:t>21</a:t>
            </a:fld>
            <a:endParaRPr lang="uk-U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124200"/>
            <a:ext cx="4953000" cy="533400"/>
          </a:xfrm>
        </p:spPr>
        <p:txBody>
          <a:bodyPr/>
          <a:lstStyle/>
          <a:p>
            <a:pPr lvl="0" algn="ctr">
              <a:spcBef>
                <a:spcPts val="0"/>
              </a:spcBef>
              <a:buSzTx/>
              <a:defRPr/>
            </a:pPr>
            <a:r>
              <a:rPr lang="en-US" sz="3200" b="1" dirty="0">
                <a:solidFill>
                  <a:srgbClr val="0000FF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49503678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pPr lvl="0"/>
              <a:t>3</a:t>
            </a:fld>
            <a:endParaRPr lang="uk-U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/>
              <a:t>2019 CEOS Chair Initiative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0A7DAC-D979-493A-A508-4903C5D4F8C7}"/>
              </a:ext>
            </a:extLst>
          </p:cNvPr>
          <p:cNvSpPr/>
          <p:nvPr/>
        </p:nvSpPr>
        <p:spPr>
          <a:xfrm>
            <a:off x="304800" y="1557784"/>
            <a:ext cx="845820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  <a:cs typeface="Calibri" panose="020F0502020204030204" pitchFamily="34" charset="0"/>
                <a:sym typeface="Arial Bold"/>
              </a:rPr>
              <a:t>In 2019, CEOS Chair activities have focused on two specific applications:</a:t>
            </a:r>
            <a:endParaRPr lang="en-US" sz="16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spcAft>
                <a:spcPts val="600"/>
              </a:spcAft>
              <a:buClr>
                <a:srgbClr val="333333"/>
              </a:buClr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+mj-lt"/>
                <a:cs typeface="Calibri" panose="020F0502020204030204" pitchFamily="34" charset="0"/>
                <a:sym typeface="Arial Bold"/>
              </a:rPr>
              <a:t>Carbon Observations, including forested regions</a:t>
            </a:r>
            <a:r>
              <a:rPr lang="en-US" sz="1600" dirty="0">
                <a:latin typeface="+mj-lt"/>
                <a:cs typeface="Calibri" panose="020F0502020204030204" pitchFamily="34" charset="0"/>
                <a:sym typeface="Arial Bold"/>
              </a:rPr>
              <a:t>: to coordinate EO observations to support the effective monitoring and management of the forests in the region, through its Ad Hoc Space Data Coordination Group for GFOI, </a:t>
            </a:r>
            <a:r>
              <a:rPr lang="en-US" sz="1600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Arial Bold"/>
              </a:rPr>
              <a:t>in support of the development of national forest monitoring and measurement, reporting and verification (MRV) systems</a:t>
            </a:r>
            <a:r>
              <a:rPr lang="en-US" sz="1600" dirty="0">
                <a:latin typeface="+mj-lt"/>
                <a:cs typeface="Calibri" panose="020F0502020204030204" pitchFamily="34" charset="0"/>
                <a:sym typeface="Arial Bold"/>
              </a:rPr>
              <a:t>;</a:t>
            </a:r>
            <a:r>
              <a:rPr lang="en-US" sz="1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lvl="0" indent="-342900" algn="just">
              <a:spcAft>
                <a:spcPts val="600"/>
              </a:spcAft>
              <a:buClr>
                <a:srgbClr val="333333"/>
              </a:buClr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+mj-lt"/>
                <a:cs typeface="Calibri" panose="020F0502020204030204" pitchFamily="34" charset="0"/>
                <a:sym typeface="Arial Bold"/>
              </a:rPr>
              <a:t>Observations for Agriculture: </a:t>
            </a:r>
            <a:r>
              <a:rPr lang="en-US" sz="1600" dirty="0">
                <a:latin typeface="+mj-lt"/>
                <a:cs typeface="Calibri" panose="020F0502020204030204" pitchFamily="34" charset="0"/>
                <a:sym typeface="Arial Bold"/>
              </a:rPr>
              <a:t>in line with the CEOS Ad Hoc WG on GEOGLAM, and within the GEOGLAM Asia-Rice regional network, a key focus is being addressed on the practical use of CEOS data, </a:t>
            </a:r>
            <a:r>
              <a:rPr lang="en-US" sz="1600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Arial Bold"/>
              </a:rPr>
              <a:t>especially SAR for rice crop monitoring </a:t>
            </a:r>
            <a:r>
              <a:rPr lang="en-US" sz="1600" dirty="0">
                <a:latin typeface="+mj-lt"/>
                <a:cs typeface="Calibri" panose="020F0502020204030204" pitchFamily="34" charset="0"/>
                <a:sym typeface="Arial Bold"/>
              </a:rPr>
              <a:t>in Asia.</a:t>
            </a:r>
          </a:p>
          <a:p>
            <a:pPr lvl="0" algn="just">
              <a:spcAft>
                <a:spcPts val="600"/>
              </a:spcAft>
              <a:buClr>
                <a:srgbClr val="333333"/>
              </a:buClr>
            </a:pPr>
            <a:endParaRPr lang="en-US" sz="1600" dirty="0">
              <a:latin typeface="+mj-lt"/>
              <a:cs typeface="Calibri" panose="020F0502020204030204" pitchFamily="34" charset="0"/>
              <a:sym typeface="Arial Bold"/>
            </a:endParaRPr>
          </a:p>
          <a:p>
            <a:pPr lvl="0" algn="just">
              <a:spcAft>
                <a:spcPts val="600"/>
              </a:spcAft>
              <a:buClr>
                <a:srgbClr val="333333"/>
              </a:buClr>
            </a:pPr>
            <a:r>
              <a:rPr lang="en-US" sz="1600" dirty="0">
                <a:latin typeface="+mj-lt"/>
                <a:cs typeface="Calibri" panose="020F0502020204030204" pitchFamily="34" charset="0"/>
                <a:sym typeface="Arial Bold"/>
              </a:rPr>
              <a:t>Focus on the </a:t>
            </a:r>
            <a:r>
              <a:rPr lang="en-US" sz="1600" b="1" dirty="0">
                <a:latin typeface="+mj-lt"/>
                <a:cs typeface="Calibri" panose="020F0502020204030204" pitchFamily="34" charset="0"/>
                <a:sym typeface="Arial Bold"/>
              </a:rPr>
              <a:t>Mekong basin</a:t>
            </a:r>
            <a:r>
              <a:rPr lang="en-US" sz="1600" dirty="0">
                <a:latin typeface="+mj-lt"/>
                <a:cs typeface="Calibri" panose="020F0502020204030204" pitchFamily="34" charset="0"/>
                <a:sym typeface="Arial Bold"/>
              </a:rPr>
              <a:t>,</a:t>
            </a:r>
            <a:r>
              <a:rPr lang="en-US" sz="1600" dirty="0"/>
              <a:t> </a:t>
            </a:r>
            <a:r>
              <a:rPr lang="en-US" sz="1600" dirty="0">
                <a:latin typeface="+mj-lt"/>
                <a:cs typeface="Calibri" panose="020F0502020204030204" pitchFamily="34" charset="0"/>
                <a:sym typeface="Arial Bold"/>
              </a:rPr>
              <a:t>which is across boundary region strongly affected by climate change and human activities.</a:t>
            </a:r>
          </a:p>
          <a:p>
            <a:pPr marL="342900" lvl="0" indent="-342900" algn="just">
              <a:spcAft>
                <a:spcPts val="600"/>
              </a:spcAft>
              <a:buClr>
                <a:srgbClr val="333333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Arial Bold"/>
              </a:rPr>
              <a:t>To enhance contribution and cooperation in the region</a:t>
            </a:r>
            <a:r>
              <a:rPr lang="en-US" sz="1600" dirty="0">
                <a:latin typeface="+mj-lt"/>
                <a:cs typeface="Calibri" panose="020F0502020204030204" pitchFamily="34" charset="0"/>
                <a:sym typeface="Arial Bold"/>
              </a:rPr>
              <a:t> of the CEOS agencies;</a:t>
            </a:r>
            <a:r>
              <a:rPr lang="en-US" sz="1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lvl="0" indent="-342900" algn="just">
              <a:spcAft>
                <a:spcPts val="600"/>
              </a:spcAft>
              <a:buClr>
                <a:srgbClr val="333333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Arial Bold"/>
              </a:rPr>
              <a:t>To promote the sharing of CEOS agency data </a:t>
            </a:r>
            <a:r>
              <a:rPr lang="en-US" sz="1600" dirty="0">
                <a:latin typeface="+mj-lt"/>
                <a:cs typeface="Calibri" panose="020F0502020204030204" pitchFamily="34" charset="0"/>
                <a:sym typeface="Arial Bold"/>
              </a:rPr>
              <a:t>by improving access and use of such data in thematic studies and applications for the whole region.</a:t>
            </a:r>
            <a:endParaRPr lang="en-US" sz="1600" dirty="0"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3899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/>
              <a:t>Proposed Initiative</a:t>
            </a:r>
          </a:p>
        </p:txBody>
      </p:sp>
      <p:pic>
        <p:nvPicPr>
          <p:cNvPr id="7" name="図 7">
            <a:extLst>
              <a:ext uri="{FF2B5EF4-FFF2-40B4-BE49-F238E27FC236}">
                <a16:creationId xmlns:a16="http://schemas.microsoft.com/office/drawing/2014/main" id="{DDE3B8CD-A737-4482-ABA8-BAB16B65B6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69400" cy="687705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pPr lvl="0"/>
              <a:t>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8231955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81B94F94-B731-49F3-8E01-7B62DFCA6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467989"/>
            <a:ext cx="3903133" cy="213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14E90D97-B8C8-44C5-B98D-3415E51BC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133" y="1320031"/>
            <a:ext cx="2895600" cy="3358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pPr lvl="0"/>
              <a:t>5</a:t>
            </a:fld>
            <a:endParaRPr lang="uk-U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/>
              <a:t>Vietnam Data Cube</a:t>
            </a:r>
          </a:p>
        </p:txBody>
      </p:sp>
      <p:sp>
        <p:nvSpPr>
          <p:cNvPr id="7" name="ZoneTexte 5">
            <a:extLst>
              <a:ext uri="{FF2B5EF4-FFF2-40B4-BE49-F238E27FC236}">
                <a16:creationId xmlns:a16="http://schemas.microsoft.com/office/drawing/2014/main" id="{8F804AAB-CCA4-4D48-8458-CD7B75104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828800"/>
            <a:ext cx="5943600" cy="392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00"/>
              </a:spcBef>
              <a:buClr>
                <a:srgbClr val="00279F"/>
              </a:buClr>
              <a:buSzPct val="100000"/>
              <a:buFont typeface="Symbol" panose="05050102010706020507" pitchFamily="18" charset="2"/>
              <a:buChar char="•"/>
              <a:defRPr sz="2000" b="1">
                <a:solidFill>
                  <a:srgbClr val="008000"/>
                </a:solidFill>
                <a:latin typeface="Arial" panose="020B0604020202020204" pitchFamily="34" charset="0"/>
                <a:ea typeface="ヒラギノ角ゴ ProN W6" charset="-128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600"/>
              </a:spcBef>
              <a:buClr>
                <a:srgbClr val="006B61"/>
              </a:buClr>
              <a:buSzPct val="100000"/>
              <a:buFont typeface="Monotype Sorts" charset="2"/>
              <a:buChar char="ê"/>
              <a:defRPr b="1">
                <a:solidFill>
                  <a:srgbClr val="008000"/>
                </a:solidFill>
                <a:latin typeface="Arial" panose="020B0604020202020204" pitchFamily="34" charset="0"/>
                <a:ea typeface="ヒラギノ角ゴ ProN W6" charset="-128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676767"/>
              </a:buClr>
              <a:buSzPct val="100000"/>
              <a:buFont typeface="Arial" panose="020B0604020202020204" pitchFamily="34" charset="0"/>
              <a:buChar char="i"/>
              <a:defRPr sz="1400" b="1">
                <a:solidFill>
                  <a:srgbClr val="008000"/>
                </a:solidFill>
                <a:latin typeface="Arial" panose="020B0604020202020204" pitchFamily="34" charset="0"/>
                <a:ea typeface="ヒラギノ角ゴ ProN W6" charset="-128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919191"/>
              </a:buClr>
              <a:buSzPct val="100000"/>
              <a:buFont typeface="Monotype Sorts" charset="2"/>
              <a:buChar char="q"/>
              <a:defRPr sz="1400" b="1">
                <a:solidFill>
                  <a:srgbClr val="008000"/>
                </a:solidFill>
                <a:latin typeface="Arial" panose="020B0604020202020204" pitchFamily="34" charset="0"/>
                <a:ea typeface="ヒラギノ角ゴ ProN W6" charset="-128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919191"/>
              </a:buClr>
              <a:buSzPct val="100000"/>
              <a:buFont typeface="Monotype Sorts" charset="2"/>
              <a:buChar char="q"/>
              <a:defRPr sz="1400" b="1">
                <a:solidFill>
                  <a:srgbClr val="008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919191"/>
              </a:buClr>
              <a:buSzPct val="100000"/>
              <a:buFont typeface="Monotype Sorts" charset="2"/>
              <a:buChar char="q"/>
              <a:defRPr sz="1400" b="1">
                <a:solidFill>
                  <a:srgbClr val="008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919191"/>
              </a:buClr>
              <a:buSzPct val="100000"/>
              <a:buFont typeface="Monotype Sorts" charset="2"/>
              <a:buChar char="q"/>
              <a:defRPr sz="1400" b="1">
                <a:solidFill>
                  <a:srgbClr val="008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919191"/>
              </a:buClr>
              <a:buSzPct val="100000"/>
              <a:buFont typeface="Monotype Sorts" charset="2"/>
              <a:buChar char="q"/>
              <a:defRPr sz="1400" b="1">
                <a:solidFill>
                  <a:srgbClr val="008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919191"/>
              </a:buClr>
              <a:buSzPct val="100000"/>
              <a:buFont typeface="Monotype Sorts" charset="2"/>
              <a:buChar char="q"/>
              <a:defRPr sz="1400" b="1">
                <a:solidFill>
                  <a:srgbClr val="008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vi-VN" sz="1800" dirty="0">
                <a:solidFill>
                  <a:srgbClr val="002569"/>
                </a:solidFill>
                <a:latin typeface="+mj-lt"/>
                <a:ea typeface="Arial Hebrew" charset="-79"/>
                <a:cs typeface="Calibri" panose="020F0502020204030204" pitchFamily="34" charset="0"/>
                <a:sym typeface="Times New Roman" panose="02020603050405020304" pitchFamily="18" charset="0"/>
              </a:rPr>
              <a:t>Data collection: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Tx/>
              <a:buSzTx/>
              <a:buNone/>
            </a:pPr>
            <a:r>
              <a:rPr lang="vi-VN" altLang="vi-VN" sz="1800" b="0" dirty="0">
                <a:solidFill>
                  <a:srgbClr val="0000FF"/>
                </a:solidFill>
                <a:latin typeface="+mj-lt"/>
                <a:ea typeface="Arial Hebrew" charset="-79"/>
                <a:cs typeface="Calibri" panose="020F0502020204030204" pitchFamily="34" charset="0"/>
                <a:sym typeface="Times New Roman" panose="02020603050405020304" pitchFamily="18" charset="0"/>
              </a:rPr>
              <a:t>Landsat</a:t>
            </a:r>
            <a:r>
              <a:rPr lang="en-US" altLang="vi-VN" sz="1800" b="0" dirty="0">
                <a:solidFill>
                  <a:srgbClr val="0000FF"/>
                </a:solidFill>
                <a:latin typeface="+mj-lt"/>
                <a:ea typeface="Arial Hebrew" charset="-79"/>
                <a:cs typeface="Calibri" panose="020F0502020204030204" pitchFamily="34" charset="0"/>
                <a:sym typeface="Times New Roman" panose="02020603050405020304" pitchFamily="18" charset="0"/>
              </a:rPr>
              <a:t> (by USGS)</a:t>
            </a:r>
            <a:endParaRPr lang="fr-FR" altLang="vi-VN" sz="1800" b="0" dirty="0">
              <a:solidFill>
                <a:srgbClr val="0000FF"/>
              </a:solidFill>
              <a:latin typeface="+mj-lt"/>
              <a:ea typeface="Arial Hebrew" charset="-79"/>
              <a:cs typeface="Calibri" panose="020F0502020204030204" pitchFamily="34" charset="0"/>
              <a:sym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ClrTx/>
              <a:buSzTx/>
              <a:buFont typeface="Courier New" panose="02070309020205020404" pitchFamily="49" charset="0"/>
              <a:buChar char="o"/>
            </a:pPr>
            <a:r>
              <a:rPr lang="vi-VN" altLang="vi-VN" sz="1800" b="0" dirty="0">
                <a:solidFill>
                  <a:srgbClr val="002569"/>
                </a:solidFill>
                <a:latin typeface="+mj-lt"/>
                <a:ea typeface="Arial Hebrew" charset="-79"/>
                <a:cs typeface="Calibri" panose="020F0502020204030204" pitchFamily="34" charset="0"/>
                <a:sym typeface="Times New Roman" panose="02020603050405020304" pitchFamily="18" charset="0"/>
              </a:rPr>
              <a:t>Time: from 1986 to </a:t>
            </a:r>
            <a:r>
              <a:rPr lang="en-US" altLang="vi-VN" sz="1800" b="0" dirty="0">
                <a:solidFill>
                  <a:srgbClr val="002569"/>
                </a:solidFill>
                <a:latin typeface="+mj-lt"/>
                <a:ea typeface="Arial Hebrew" charset="-79"/>
                <a:cs typeface="Calibri" panose="020F0502020204030204" pitchFamily="34" charset="0"/>
                <a:sym typeface="Times New Roman" panose="02020603050405020304" pitchFamily="18" charset="0"/>
              </a:rPr>
              <a:t>now</a:t>
            </a:r>
            <a:endParaRPr lang="vi-VN" altLang="vi-VN" sz="1800" b="0" dirty="0">
              <a:solidFill>
                <a:srgbClr val="000000"/>
              </a:solidFill>
              <a:latin typeface="+mj-lt"/>
              <a:ea typeface="Arial Hebrew" charset="-79"/>
              <a:cs typeface="Arial Hebrew" charset="-79"/>
              <a:sym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ClrTx/>
              <a:buSzTx/>
              <a:buNone/>
            </a:pPr>
            <a:r>
              <a:rPr lang="vi-VN" altLang="fr-FR" sz="1800" b="0" dirty="0">
                <a:solidFill>
                  <a:srgbClr val="0000FF"/>
                </a:solidFill>
                <a:latin typeface="+mj-lt"/>
                <a:ea typeface="Arial Hebrew" charset="-79"/>
                <a:cs typeface="Calibri" panose="020F0502020204030204" pitchFamily="34" charset="0"/>
                <a:sym typeface="Times New Roman" panose="02020603050405020304" pitchFamily="18" charset="0"/>
              </a:rPr>
              <a:t>ALOS</a:t>
            </a:r>
            <a:r>
              <a:rPr lang="en-US" altLang="fr-FR" sz="1800" b="0" dirty="0">
                <a:solidFill>
                  <a:srgbClr val="0000FF"/>
                </a:solidFill>
                <a:latin typeface="+mj-lt"/>
                <a:ea typeface="Arial Hebrew" charset="-79"/>
                <a:cs typeface="Calibri" panose="020F0502020204030204" pitchFamily="34" charset="0"/>
                <a:sym typeface="Times New Roman" panose="02020603050405020304" pitchFamily="18" charset="0"/>
              </a:rPr>
              <a:t>-2 (by JAXA)</a:t>
            </a:r>
            <a:endParaRPr lang="fr-FR" altLang="fr-FR" sz="1800" b="0" dirty="0">
              <a:solidFill>
                <a:srgbClr val="0000FF"/>
              </a:solidFill>
              <a:latin typeface="+mj-lt"/>
              <a:ea typeface="Arial Hebrew" charset="-79"/>
              <a:cs typeface="Calibri" panose="020F0502020204030204" pitchFamily="34" charset="0"/>
              <a:sym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ClrTx/>
              <a:buSzTx/>
              <a:buFont typeface="Courier New" panose="02070309020205020404" pitchFamily="49" charset="0"/>
              <a:buChar char="o"/>
            </a:pPr>
            <a:r>
              <a:rPr lang="vi-VN" altLang="fr-FR" sz="1800" b="0" dirty="0">
                <a:solidFill>
                  <a:srgbClr val="002569"/>
                </a:solidFill>
                <a:latin typeface="+mj-lt"/>
                <a:ea typeface="Arial Hebrew" charset="-79"/>
                <a:cs typeface="Calibri" panose="020F0502020204030204" pitchFamily="34" charset="0"/>
                <a:sym typeface="Times New Roman" panose="02020603050405020304" pitchFamily="18" charset="0"/>
              </a:rPr>
              <a:t>Time: from November 2016 to </a:t>
            </a:r>
            <a:r>
              <a:rPr lang="en-US" altLang="fr-FR" sz="1800" b="0" dirty="0">
                <a:solidFill>
                  <a:srgbClr val="002569"/>
                </a:solidFill>
                <a:latin typeface="+mj-lt"/>
                <a:ea typeface="Arial Hebrew" charset="-79"/>
                <a:cs typeface="Calibri" panose="020F0502020204030204" pitchFamily="34" charset="0"/>
                <a:sym typeface="Times New Roman" panose="02020603050405020304" pitchFamily="18" charset="0"/>
              </a:rPr>
              <a:t>now</a:t>
            </a:r>
            <a:endParaRPr lang="fr-FR" altLang="fr-FR" sz="1800" b="0" dirty="0">
              <a:solidFill>
                <a:srgbClr val="000000"/>
              </a:solidFill>
              <a:latin typeface="+mj-lt"/>
              <a:ea typeface="Arial Hebrew" charset="-79"/>
              <a:cs typeface="Arial Hebrew" charset="-79"/>
              <a:sym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Tx/>
              <a:buSzTx/>
              <a:buNone/>
            </a:pPr>
            <a:r>
              <a:rPr lang="vi-VN" altLang="fr-FR" sz="1800" b="0" dirty="0">
                <a:solidFill>
                  <a:srgbClr val="0000FF"/>
                </a:solidFill>
                <a:latin typeface="+mj-lt"/>
                <a:ea typeface="Arial Hebrew" charset="-79"/>
                <a:cs typeface="Calibri" panose="020F0502020204030204" pitchFamily="34" charset="0"/>
                <a:sym typeface="Times New Roman" panose="02020603050405020304" pitchFamily="18" charset="0"/>
              </a:rPr>
              <a:t>Sentinel-1</a:t>
            </a:r>
            <a:r>
              <a:rPr lang="en-US" altLang="fr-FR" sz="1800" b="0" dirty="0">
                <a:solidFill>
                  <a:srgbClr val="0000FF"/>
                </a:solidFill>
                <a:latin typeface="+mj-lt"/>
                <a:ea typeface="Arial Hebrew" charset="-79"/>
                <a:cs typeface="Calibri" panose="020F0502020204030204" pitchFamily="34" charset="0"/>
                <a:sym typeface="Times New Roman" panose="02020603050405020304" pitchFamily="18" charset="0"/>
              </a:rPr>
              <a:t> (from ESA, ARD by CESBIO/CNES)</a:t>
            </a:r>
            <a:endParaRPr lang="fr-FR" altLang="fr-FR" sz="1800" b="0" dirty="0">
              <a:solidFill>
                <a:srgbClr val="0000FF"/>
              </a:solidFill>
              <a:latin typeface="+mj-lt"/>
              <a:ea typeface="Arial Hebrew" charset="-79"/>
              <a:cs typeface="Calibri" panose="020F0502020204030204" pitchFamily="34" charset="0"/>
              <a:sym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ClrTx/>
              <a:buSzTx/>
              <a:buFont typeface="Courier New" panose="02070309020205020404" pitchFamily="49" charset="0"/>
              <a:buChar char="o"/>
            </a:pPr>
            <a:r>
              <a:rPr lang="fr-FR" altLang="fr-FR" sz="1800" b="0" dirty="0">
                <a:solidFill>
                  <a:srgbClr val="002569"/>
                </a:solidFill>
                <a:latin typeface="+mj-lt"/>
                <a:ea typeface="Arial Hebrew" charset="-79"/>
                <a:cs typeface="Calibri" panose="020F0502020204030204" pitchFamily="34" charset="0"/>
                <a:sym typeface="Times New Roman" panose="02020603050405020304" pitchFamily="18" charset="0"/>
              </a:rPr>
              <a:t>S-1 images (VH and VV polarisation)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ClrTx/>
              <a:buSzTx/>
              <a:buFont typeface="Courier New" panose="02070309020205020404" pitchFamily="49" charset="0"/>
              <a:buChar char="o"/>
            </a:pPr>
            <a:r>
              <a:rPr lang="fr-FR" altLang="fr-FR" sz="1800" b="0" dirty="0">
                <a:solidFill>
                  <a:srgbClr val="002569"/>
                </a:solidFill>
                <a:latin typeface="+mj-lt"/>
                <a:ea typeface="Arial Hebrew" charset="-79"/>
                <a:cs typeface="Calibri" panose="020F0502020204030204" pitchFamily="34" charset="0"/>
                <a:sym typeface="Times New Roman" panose="02020603050405020304" pitchFamily="18" charset="0"/>
              </a:rPr>
              <a:t>Time: </a:t>
            </a:r>
            <a:r>
              <a:rPr lang="fr-FR" altLang="fr-FR" sz="1800" b="0" dirty="0" err="1">
                <a:solidFill>
                  <a:srgbClr val="002569"/>
                </a:solidFill>
                <a:latin typeface="+mj-lt"/>
                <a:ea typeface="Arial Hebrew" charset="-79"/>
                <a:cs typeface="Calibri" panose="020F0502020204030204" pitchFamily="34" charset="0"/>
                <a:sym typeface="Times New Roman" panose="02020603050405020304" pitchFamily="18" charset="0"/>
              </a:rPr>
              <a:t>from</a:t>
            </a:r>
            <a:r>
              <a:rPr lang="fr-FR" altLang="fr-FR" sz="1800" b="0" dirty="0">
                <a:solidFill>
                  <a:srgbClr val="002569"/>
                </a:solidFill>
                <a:latin typeface="+mj-lt"/>
                <a:ea typeface="Arial Hebrew" charset="-79"/>
                <a:cs typeface="Calibri" panose="020F0502020204030204" pitchFamily="34" charset="0"/>
                <a:sym typeface="Times New Roman" panose="02020603050405020304" pitchFamily="18" charset="0"/>
              </a:rPr>
              <a:t> </a:t>
            </a:r>
            <a:r>
              <a:rPr lang="en-US" altLang="fr-FR" sz="1800" b="0" dirty="0">
                <a:solidFill>
                  <a:srgbClr val="002569"/>
                </a:solidFill>
                <a:latin typeface="+mj-lt"/>
                <a:ea typeface="Arial Hebrew" charset="-79"/>
                <a:cs typeface="Calibri" panose="020F0502020204030204" pitchFamily="34" charset="0"/>
                <a:sym typeface="Times New Roman" panose="02020603050405020304" pitchFamily="18" charset="0"/>
              </a:rPr>
              <a:t>October</a:t>
            </a:r>
            <a:r>
              <a:rPr lang="fr-FR" altLang="fr-FR" sz="1800" b="0" dirty="0">
                <a:solidFill>
                  <a:srgbClr val="002569"/>
                </a:solidFill>
                <a:latin typeface="+mj-lt"/>
                <a:ea typeface="Arial Hebrew" charset="-79"/>
                <a:cs typeface="Calibri" panose="020F0502020204030204" pitchFamily="34" charset="0"/>
                <a:sym typeface="Times New Roman" panose="02020603050405020304" pitchFamily="18" charset="0"/>
              </a:rPr>
              <a:t> 2014 to now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endParaRPr lang="en-GB" altLang="fr-FR" sz="1800" b="0" dirty="0">
              <a:solidFill>
                <a:srgbClr val="0000FF"/>
              </a:solidFill>
              <a:latin typeface="+mj-lt"/>
              <a:ea typeface="Arial Hebrew" charset="-79"/>
              <a:cs typeface="Calibri" panose="020F0502020204030204" pitchFamily="34" charset="0"/>
              <a:sym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en-US" sz="1800" dirty="0">
                <a:solidFill>
                  <a:srgbClr val="002569"/>
                </a:solidFill>
                <a:latin typeface="+mj-lt"/>
              </a:rPr>
              <a:t>Data Ingestion:</a:t>
            </a:r>
            <a:r>
              <a:rPr lang="en-US" sz="1800" b="0" dirty="0">
                <a:solidFill>
                  <a:srgbClr val="002569"/>
                </a:solidFill>
                <a:latin typeface="+mj-lt"/>
              </a:rPr>
              <a:t> in collaboration with </a:t>
            </a:r>
            <a:r>
              <a:rPr lang="en-US" sz="1800" b="0" dirty="0">
                <a:solidFill>
                  <a:srgbClr val="0000FF"/>
                </a:solidFill>
                <a:latin typeface="+mj-lt"/>
              </a:rPr>
              <a:t>CEOS SEO, CSIRO, CNES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endParaRPr lang="en-GB" altLang="fr-FR" sz="1800" b="0" dirty="0">
              <a:solidFill>
                <a:srgbClr val="0000FF"/>
              </a:solidFill>
              <a:latin typeface="+mj-lt"/>
              <a:ea typeface="Arial Hebrew" charset="-79"/>
              <a:cs typeface="Calibri" panose="020F0502020204030204" pitchFamily="34" charset="0"/>
              <a:sym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en-GB" altLang="fr-FR" sz="1800" b="0" dirty="0">
                <a:solidFill>
                  <a:srgbClr val="0000FF"/>
                </a:solidFill>
                <a:latin typeface="+mj-lt"/>
                <a:ea typeface="Arial Hebrew" charset="-79"/>
                <a:cs typeface="Calibri" panose="020F0502020204030204" pitchFamily="34" charset="0"/>
                <a:sym typeface="Times New Roman" panose="02020603050405020304" pitchFamily="18" charset="0"/>
              </a:rPr>
              <a:t>Constantly</a:t>
            </a:r>
            <a:r>
              <a:rPr lang="fr-FR" altLang="fr-FR" sz="1800" b="0" dirty="0">
                <a:solidFill>
                  <a:srgbClr val="0000FF"/>
                </a:solidFill>
                <a:latin typeface="+mj-lt"/>
                <a:ea typeface="Arial Hebrew" charset="-79"/>
                <a:cs typeface="Calibri" panose="020F0502020204030204" pitchFamily="34" charset="0"/>
                <a:sym typeface="Times New Roman" panose="02020603050405020304" pitchFamily="18" charset="0"/>
              </a:rPr>
              <a:t> update with new data.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7BFB60-9E94-4D24-A6DC-7162709FDA7F}"/>
              </a:ext>
            </a:extLst>
          </p:cNvPr>
          <p:cNvSpPr txBox="1"/>
          <p:nvPr/>
        </p:nvSpPr>
        <p:spPr>
          <a:xfrm>
            <a:off x="7018868" y="621271"/>
            <a:ext cx="1418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Landsat ARD</a:t>
            </a:r>
          </a:p>
        </p:txBody>
      </p:sp>
    </p:spTree>
    <p:extLst>
      <p:ext uri="{BB962C8B-B14F-4D97-AF65-F5344CB8AC3E}">
        <p14:creationId xmlns:p14="http://schemas.microsoft.com/office/powerpoint/2010/main" val="427596460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pPr lvl="0"/>
              <a:t>6</a:t>
            </a:fld>
            <a:endParaRPr lang="uk-U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/>
              <a:t>Forest monitoring - Achievements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27FFB8-1624-4B1C-AB01-CFC6739B4A39}"/>
              </a:ext>
            </a:extLst>
          </p:cNvPr>
          <p:cNvSpPr/>
          <p:nvPr/>
        </p:nvSpPr>
        <p:spPr>
          <a:xfrm>
            <a:off x="304800" y="1698010"/>
            <a:ext cx="4953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 </a:t>
            </a:r>
            <a:endParaRPr lang="en-US" sz="1600" dirty="0">
              <a:solidFill>
                <a:srgbClr val="000000"/>
              </a:solidFill>
              <a:latin typeface="+mj-lt"/>
              <a:ea typeface="Calibri" panose="020F0502020204030204" pitchFamily="34" charset="0"/>
            </a:endParaRPr>
          </a:p>
          <a:p>
            <a:pPr algn="just">
              <a:spcAft>
                <a:spcPts val="6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2000" b="1" dirty="0">
                <a:latin typeface="+mj-lt"/>
              </a:rPr>
              <a:t>Objectives of Forest </a:t>
            </a:r>
            <a:r>
              <a:rPr lang="en-US" sz="2000" b="1" dirty="0">
                <a:latin typeface="+mj-lt"/>
                <a:cs typeface="Arial" panose="020B0604020202020204" pitchFamily="34" charset="0"/>
                <a:sym typeface="Arial Bold"/>
              </a:rPr>
              <a:t>Initiative</a:t>
            </a:r>
            <a:r>
              <a:rPr lang="en-AU" sz="2000" dirty="0">
                <a:latin typeface="+mj-lt"/>
                <a:ea typeface="Calibri" panose="020F0502020204030204" pitchFamily="34" charset="0"/>
              </a:rPr>
              <a:t>: </a:t>
            </a:r>
          </a:p>
          <a:p>
            <a:pPr marL="280988" algn="just">
              <a:spcAft>
                <a:spcPts val="6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AU" sz="2000" dirty="0">
                <a:latin typeface="+mj-lt"/>
                <a:ea typeface="Calibri" panose="020F0502020204030204" pitchFamily="34" charset="0"/>
              </a:rPr>
              <a:t>To provide a space-based system to support monitoring and management of the forests 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f</a:t>
            </a:r>
            <a:r>
              <a:rPr lang="en-US" sz="2000" dirty="0">
                <a:latin typeface="+mj-lt"/>
              </a:rPr>
              <a:t>or the countries in the region</a:t>
            </a: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Courier New" pitchFamily="49" charset="0"/>
              <a:buChar char="o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sz="2000" dirty="0">
              <a:latin typeface="+mj-lt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2000" b="1" dirty="0">
                <a:latin typeface="+mj-lt"/>
                <a:cs typeface="Helvetica" panose="020B0604020202020204" pitchFamily="34" charset="0"/>
              </a:rPr>
              <a:t>Achievements</a:t>
            </a:r>
            <a:r>
              <a:rPr lang="en-US" sz="2000" dirty="0">
                <a:latin typeface="+mj-lt"/>
                <a:cs typeface="Helvetica" panose="020B0604020202020204" pitchFamily="34" charset="0"/>
              </a:rPr>
              <a:t>: </a:t>
            </a:r>
            <a:endParaRPr lang="en-US" sz="2000" dirty="0">
              <a:latin typeface="+mj-lt"/>
              <a:ea typeface="Times New Roman" panose="02020603050405020304" pitchFamily="18" charset="0"/>
            </a:endParaRPr>
          </a:p>
          <a:p>
            <a:pPr marL="338138" lvl="2" indent="7938" algn="just">
              <a:spcBef>
                <a:spcPts val="6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2000" dirty="0">
                <a:latin typeface="+mj-lt"/>
                <a:cs typeface="Helvetica" panose="020B0604020202020204" pitchFamily="34" charset="0"/>
              </a:rPr>
              <a:t>Forest cover change monitoring in Vietnam with focus on monthly “forest loss”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developed by VNSC and by CNES CESBIO, validation in-progress.</a:t>
            </a:r>
            <a:endParaRPr lang="en-US" sz="2000" dirty="0">
              <a:latin typeface="+mj-lt"/>
              <a:cs typeface="Helvetica" panose="020B0604020202020204" pitchFamily="34" charset="0"/>
            </a:endParaRPr>
          </a:p>
          <a:p>
            <a:pPr marL="688975" lvl="2" indent="-342900" algn="just">
              <a:spcBef>
                <a:spcPts val="6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sz="1600" b="1" dirty="0">
              <a:latin typeface="+mj-lt"/>
              <a:cs typeface="Helvetic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CBF3C6-E69C-4C70-86CB-46F750BDD4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42"/>
          <a:stretch/>
        </p:blipFill>
        <p:spPr>
          <a:xfrm>
            <a:off x="5791200" y="1513362"/>
            <a:ext cx="2560354" cy="488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5126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pPr lvl="0"/>
              <a:t>7</a:t>
            </a:fld>
            <a:endParaRPr lang="uk-U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/>
              <a:t>Forest monitoring - Achievements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4BC7E3-89DF-4F7F-B457-25CFF95D1A70}"/>
              </a:ext>
            </a:extLst>
          </p:cNvPr>
          <p:cNvSpPr/>
          <p:nvPr/>
        </p:nvSpPr>
        <p:spPr>
          <a:xfrm>
            <a:off x="304800" y="1557784"/>
            <a:ext cx="8458200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latin typeface="+mj-lt"/>
                <a:ea typeface="Calibri" panose="020F0502020204030204" pitchFamily="34" charset="0"/>
              </a:rPr>
              <a:t>Forest monitoring for the Mekong region</a:t>
            </a:r>
            <a:endParaRPr lang="en-US" dirty="0">
              <a:latin typeface="+mj-lt"/>
              <a:ea typeface="Calibri" panose="020F0502020204030204" pitchFamily="34" charset="0"/>
            </a:endParaRPr>
          </a:p>
          <a:p>
            <a:pPr marL="342900" lvl="0" indent="-342900" algn="just">
              <a:spcAft>
                <a:spcPts val="600"/>
              </a:spcAft>
              <a:buClr>
                <a:srgbClr val="333333"/>
              </a:buClr>
              <a:buFont typeface="Times New Roman" panose="02020603050405020304" pitchFamily="18" charset="0"/>
              <a:buChar char="-"/>
            </a:pPr>
            <a:r>
              <a:rPr lang="en-US" dirty="0">
                <a:latin typeface="+mj-lt"/>
                <a:ea typeface="Calibri" panose="020F0502020204030204" pitchFamily="34" charset="0"/>
              </a:rPr>
              <a:t>Algorithms:</a:t>
            </a:r>
          </a:p>
          <a:p>
            <a:pPr marL="742950" lvl="1" indent="-28575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  <a:ea typeface="Times New Roman" panose="02020603050405020304" pitchFamily="18" charset="0"/>
              </a:rPr>
              <a:t>Developed by VNSC: using combination of SAR </a:t>
            </a:r>
            <a:r>
              <a:rPr lang="en-US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(Sentinel-1) </a:t>
            </a:r>
            <a:r>
              <a:rPr lang="en-US" dirty="0">
                <a:latin typeface="+mj-lt"/>
                <a:ea typeface="Times New Roman" panose="02020603050405020304" pitchFamily="18" charset="0"/>
              </a:rPr>
              <a:t>and optical data </a:t>
            </a:r>
            <a:r>
              <a:rPr lang="en-US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(Landsat)</a:t>
            </a:r>
          </a:p>
          <a:p>
            <a:pPr marL="742950" lvl="1" indent="-28575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  <a:ea typeface="Times New Roman" panose="02020603050405020304" pitchFamily="18" charset="0"/>
              </a:rPr>
              <a:t>Developed by CESBIO: using time series of </a:t>
            </a:r>
            <a:r>
              <a:rPr lang="en-US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Sentinel-1</a:t>
            </a:r>
            <a:r>
              <a:rPr lang="en-US" dirty="0">
                <a:latin typeface="+mj-lt"/>
                <a:ea typeface="Times New Roman" panose="02020603050405020304" pitchFamily="18" charset="0"/>
              </a:rPr>
              <a:t> data</a:t>
            </a:r>
            <a:r>
              <a:rPr lang="en-US" dirty="0">
                <a:ea typeface="Times New Roman" panose="02020603050405020304" pitchFamily="18" charset="0"/>
              </a:rPr>
              <a:t>, and using yearly </a:t>
            </a:r>
            <a:r>
              <a:rPr lang="en-US" dirty="0">
                <a:solidFill>
                  <a:srgbClr val="0000FF"/>
                </a:solidFill>
                <a:ea typeface="Times New Roman" panose="02020603050405020304" pitchFamily="18" charset="0"/>
              </a:rPr>
              <a:t>ALOS-PALSAR </a:t>
            </a:r>
            <a:r>
              <a:rPr lang="en-US" dirty="0">
                <a:ea typeface="Times New Roman" panose="02020603050405020304" pitchFamily="18" charset="0"/>
              </a:rPr>
              <a:t>mosaic data</a:t>
            </a:r>
            <a:endParaRPr lang="en-US" dirty="0">
              <a:latin typeface="+mj-lt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Clr>
                <a:srgbClr val="333333"/>
              </a:buClr>
              <a:buFont typeface="Times New Roman" panose="02020603050405020304" pitchFamily="18" charset="0"/>
              <a:buChar char="-"/>
            </a:pPr>
            <a:r>
              <a:rPr lang="en-US" dirty="0">
                <a:latin typeface="+mj-lt"/>
                <a:ea typeface="Calibri" panose="020F0502020204030204" pitchFamily="34" charset="0"/>
              </a:rPr>
              <a:t>In situ data: 2018 and 2019 data collected in central highland, Vietnam</a:t>
            </a:r>
          </a:p>
          <a:p>
            <a:pPr lvl="0" algn="just">
              <a:spcAft>
                <a:spcPts val="600"/>
              </a:spcAft>
              <a:buClr>
                <a:srgbClr val="333333"/>
              </a:buClr>
            </a:pPr>
            <a:endParaRPr lang="en-US" dirty="0">
              <a:latin typeface="+mj-lt"/>
              <a:ea typeface="Calibri" panose="020F0502020204030204" pitchFamily="34" charset="0"/>
            </a:endParaRPr>
          </a:p>
          <a:p>
            <a:pPr marL="342900" indent="-342900" algn="just">
              <a:spcAft>
                <a:spcPts val="600"/>
              </a:spcAft>
              <a:buClr>
                <a:srgbClr val="333333"/>
              </a:buClr>
            </a:pPr>
            <a:r>
              <a:rPr lang="en-US" b="1" dirty="0">
                <a:ea typeface="Calibri" panose="020F0502020204030204" pitchFamily="34" charset="0"/>
              </a:rPr>
              <a:t>Next step: </a:t>
            </a:r>
          </a:p>
          <a:p>
            <a:pPr marL="342900" indent="-342900" algn="just">
              <a:spcAft>
                <a:spcPts val="600"/>
              </a:spcAft>
              <a:buClr>
                <a:srgbClr val="333333"/>
              </a:buClr>
              <a:buFont typeface="Courier New" pitchFamily="49" charset="0"/>
              <a:buChar char="o"/>
            </a:pPr>
            <a:r>
              <a:rPr lang="en-US" dirty="0">
                <a:solidFill>
                  <a:srgbClr val="0000FF"/>
                </a:solidFill>
                <a:ea typeface="Calibri" panose="020F0502020204030204" pitchFamily="34" charset="0"/>
              </a:rPr>
              <a:t>Evaluation by user organisations: Ministry of Agriculture and Rural Development (MARD) of Vietnam, Mekong River Commission</a:t>
            </a:r>
          </a:p>
          <a:p>
            <a:pPr marL="342900" indent="-342900" algn="just">
              <a:spcAft>
                <a:spcPts val="600"/>
              </a:spcAft>
              <a:buClr>
                <a:srgbClr val="333333"/>
              </a:buClr>
              <a:buFont typeface="Courier New" pitchFamily="49" charset="0"/>
              <a:buChar char="o"/>
            </a:pPr>
            <a:r>
              <a:rPr lang="en-US" dirty="0">
                <a:ea typeface="Calibri" panose="020F0502020204030204" pitchFamily="34" charset="0"/>
              </a:rPr>
              <a:t> Extension to Mekong region. </a:t>
            </a:r>
          </a:p>
          <a:p>
            <a:pPr marL="342900" indent="-342900" algn="just">
              <a:spcAft>
                <a:spcPts val="600"/>
              </a:spcAft>
              <a:buClr>
                <a:srgbClr val="333333"/>
              </a:buClr>
              <a:buFont typeface="Courier New" pitchFamily="49" charset="0"/>
              <a:buChar char="o"/>
            </a:pPr>
            <a:r>
              <a:rPr lang="en-US" dirty="0">
                <a:ea typeface="Calibri" panose="020F0502020204030204" pitchFamily="34" charset="0"/>
              </a:rPr>
              <a:t>Yearly forest disturbances and regrowth </a:t>
            </a:r>
          </a:p>
          <a:p>
            <a:pPr marL="342900" indent="-342900" algn="just">
              <a:spcAft>
                <a:spcPts val="600"/>
              </a:spcAft>
              <a:buClr>
                <a:srgbClr val="333333"/>
              </a:buClr>
              <a:buFont typeface="Courier New" pitchFamily="49" charset="0"/>
              <a:buChar char="o"/>
            </a:pPr>
            <a:endParaRPr lang="en-US" sz="1600" dirty="0">
              <a:ea typeface="Calibri" panose="020F0502020204030204" pitchFamily="34" charset="0"/>
            </a:endParaRPr>
          </a:p>
          <a:p>
            <a:pPr marL="342900" indent="-342900" algn="just">
              <a:spcAft>
                <a:spcPts val="600"/>
              </a:spcAft>
              <a:buClr>
                <a:srgbClr val="333333"/>
              </a:buClr>
              <a:buFont typeface="Courier New" pitchFamily="49" charset="0"/>
              <a:buChar char="o"/>
            </a:pPr>
            <a:endParaRPr lang="en-US" sz="1600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66135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pPr lvl="0"/>
              <a:t>8</a:t>
            </a:fld>
            <a:endParaRPr lang="uk-U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DA41C6-ABA8-4165-915A-EE13B09FCD6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9763" y="1361454"/>
            <a:ext cx="2348147" cy="4963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929844-A6A6-4984-AA2A-5C87C04FE96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452" y="1351935"/>
            <a:ext cx="3400148" cy="2332039"/>
          </a:xfrm>
          <a:prstGeom prst="rect">
            <a:avLst/>
          </a:prstGeom>
          <a:ln>
            <a:solidFill>
              <a:srgbClr val="273F65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A6279F-43BC-422F-A590-3ED9EEF09C5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452" y="3938391"/>
            <a:ext cx="3400148" cy="2386329"/>
          </a:xfrm>
          <a:prstGeom prst="rect">
            <a:avLst/>
          </a:prstGeom>
          <a:ln>
            <a:solidFill>
              <a:srgbClr val="273F65"/>
            </a:solidFill>
          </a:ln>
        </p:spPr>
      </p:pic>
      <p:sp>
        <p:nvSpPr>
          <p:cNvPr id="8" name="Down Arrow 6">
            <a:extLst>
              <a:ext uri="{FF2B5EF4-FFF2-40B4-BE49-F238E27FC236}">
                <a16:creationId xmlns:a16="http://schemas.microsoft.com/office/drawing/2014/main" id="{4D0868DA-425A-46BB-A329-7FDD93974C19}"/>
              </a:ext>
            </a:extLst>
          </p:cNvPr>
          <p:cNvSpPr/>
          <p:nvPr/>
        </p:nvSpPr>
        <p:spPr>
          <a:xfrm>
            <a:off x="4334709" y="3531352"/>
            <a:ext cx="257453" cy="559661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746" name="Picture 2" descr="https://vnsc.org.vn/wp-content/uploads/VNSC-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5825664"/>
            <a:ext cx="1143000" cy="499056"/>
          </a:xfrm>
          <a:prstGeom prst="rect">
            <a:avLst/>
          </a:prstGeom>
          <a:noFill/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9CB0791-6D9C-4656-94D4-5712BF0DAB0F}"/>
              </a:ext>
            </a:extLst>
          </p:cNvPr>
          <p:cNvSpPr txBox="1">
            <a:spLocks/>
          </p:cNvSpPr>
          <p:nvPr/>
        </p:nvSpPr>
        <p:spPr>
          <a:xfrm>
            <a:off x="76201" y="3040062"/>
            <a:ext cx="2646058" cy="4351338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defTabSz="914400">
              <a:buFont typeface="Arial"/>
              <a:buNone/>
            </a:pPr>
            <a:r>
              <a:rPr lang="en-US" sz="2000" dirty="0">
                <a:latin typeface="+mj-lt"/>
              </a:rPr>
              <a:t>Result:</a:t>
            </a:r>
          </a:p>
          <a:p>
            <a:pPr defTabSz="9144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00FF"/>
                </a:solidFill>
                <a:latin typeface="+mj-lt"/>
              </a:rPr>
              <a:t>Monthly forest change</a:t>
            </a:r>
          </a:p>
          <a:p>
            <a:pPr defTabSz="914400">
              <a:buFont typeface="Courier New" panose="02070309020205020404" pitchFamily="49" charset="0"/>
              <a:buChar char="o"/>
            </a:pPr>
            <a:r>
              <a:rPr lang="en-US" sz="2000" dirty="0">
                <a:latin typeface="+mj-lt"/>
              </a:rPr>
              <a:t>Oct. 2017 to Aug. 2018 data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7359523-60F5-4346-9288-9637364E7724}"/>
              </a:ext>
            </a:extLst>
          </p:cNvPr>
          <p:cNvSpPr txBox="1">
            <a:spLocks/>
          </p:cNvSpPr>
          <p:nvPr/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Pct val="100000"/>
              <a:buFont typeface="Arial"/>
              <a:buNone/>
              <a:defRPr sz="240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spcBef>
                <a:spcPts val="0"/>
              </a:spcBef>
              <a:buSzTx/>
              <a:defRPr/>
            </a:pPr>
            <a:r>
              <a:rPr lang="en-US" dirty="0"/>
              <a:t>Forest monitoring - Achievements</a:t>
            </a:r>
          </a:p>
        </p:txBody>
      </p:sp>
    </p:spTree>
    <p:extLst>
      <p:ext uri="{BB962C8B-B14F-4D97-AF65-F5344CB8AC3E}">
        <p14:creationId xmlns:p14="http://schemas.microsoft.com/office/powerpoint/2010/main" val="397566389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258" t="18047" r="91623" b="74077"/>
          <a:stretch>
            <a:fillRect/>
          </a:stretch>
        </p:blipFill>
        <p:spPr bwMode="auto">
          <a:xfrm>
            <a:off x="0" y="5684838"/>
            <a:ext cx="1684338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Image 3" descr="Situation4_G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000" y="1295400"/>
            <a:ext cx="74013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ZoneTexte 4"/>
          <p:cNvSpPr txBox="1">
            <a:spLocks noChangeArrowheads="1"/>
          </p:cNvSpPr>
          <p:nvPr/>
        </p:nvSpPr>
        <p:spPr bwMode="auto">
          <a:xfrm>
            <a:off x="1905000" y="6030913"/>
            <a:ext cx="6661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dirty="0">
                <a:latin typeface="+mj-lt"/>
              </a:rPr>
              <a:t>Background image: Google Earth (optical image 24 Feb 2016)</a:t>
            </a:r>
          </a:p>
        </p:txBody>
      </p:sp>
      <p:pic>
        <p:nvPicPr>
          <p:cNvPr id="6" name="Image 0" descr="cesbio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05400"/>
            <a:ext cx="742986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981200" y="5666081"/>
            <a:ext cx="57912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</a:rPr>
              <a:t>Forest cover change</a:t>
            </a:r>
            <a:r>
              <a:rPr lang="fr-FR" dirty="0">
                <a:solidFill>
                  <a:srgbClr val="0000FF"/>
                </a:solidFill>
              </a:rPr>
              <a:t> using  Sentinel-1, 2016-2019</a:t>
            </a: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</a:rPr>
              <a:t> </a:t>
            </a: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Forest monitoring - Achievements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9748</TotalTime>
  <Words>999</Words>
  <Application>Microsoft Office PowerPoint</Application>
  <PresentationFormat>On-screen Show (4:3)</PresentationFormat>
  <Paragraphs>141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Arial Bold</vt:lpstr>
      <vt:lpstr>Avenir Roman</vt:lpstr>
      <vt:lpstr>Calibri</vt:lpstr>
      <vt:lpstr>Courier New</vt:lpstr>
      <vt:lpstr>Helvetica</vt:lpstr>
      <vt:lpstr>Symbol</vt:lpstr>
      <vt:lpstr>Times New Roman</vt:lpstr>
      <vt:lpstr>Wingdings</vt:lpstr>
      <vt:lpstr>Default</vt:lpstr>
      <vt:lpstr>2019 CEOS Chair Initiative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Nguyen Lam Dao</cp:lastModifiedBy>
  <cp:revision>205</cp:revision>
  <dcterms:modified xsi:type="dcterms:W3CDTF">2019-10-15T00:49:03Z</dcterms:modified>
</cp:coreProperties>
</file>