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78" r:id="rId2"/>
    <p:sldId id="317" r:id="rId3"/>
    <p:sldId id="291" r:id="rId4"/>
    <p:sldId id="311" r:id="rId5"/>
    <p:sldId id="297" r:id="rId6"/>
    <p:sldId id="308" r:id="rId7"/>
    <p:sldId id="309" r:id="rId8"/>
    <p:sldId id="312" r:id="rId9"/>
    <p:sldId id="306" r:id="rId10"/>
    <p:sldId id="313" r:id="rId11"/>
    <p:sldId id="295" r:id="rId12"/>
    <p:sldId id="315" r:id="rId13"/>
    <p:sldId id="318" r:id="rId14"/>
    <p:sldId id="320" r:id="rId15"/>
    <p:sldId id="327" r:id="rId16"/>
    <p:sldId id="321" r:id="rId17"/>
    <p:sldId id="322" r:id="rId18"/>
    <p:sldId id="323" r:id="rId19"/>
    <p:sldId id="324" r:id="rId20"/>
    <p:sldId id="326" r:id="rId21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1" clrIdx="1">
    <p:extLst/>
  </p:cmAuthor>
  <p:cmAuthor id="3" name="HP" initials="H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61" autoAdjust="0"/>
    <p:restoredTop sz="94660"/>
  </p:normalViewPr>
  <p:slideViewPr>
    <p:cSldViewPr snapToGrid="0">
      <p:cViewPr varScale="1">
        <p:scale>
          <a:sx n="75" d="100"/>
          <a:sy n="7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35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07A036E6-6D54-4B78-9ABB-4FE2E18E96D0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8B128B93-BF90-4BB9-B0C9-762176D45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50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F322F5E1-5195-4792-A0E3-42DC695AF7A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B0D5600F-4168-42E9-9FE7-11DD5B8FE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9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385" y="2492915"/>
            <a:ext cx="10363200" cy="7227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0386" y="3847065"/>
            <a:ext cx="5961633" cy="22126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74336"/>
            <a:ext cx="2743200" cy="365125"/>
          </a:xfrm>
          <a:prstGeom prst="rect">
            <a:avLst/>
          </a:prstGeom>
        </p:spPr>
        <p:txBody>
          <a:bodyPr/>
          <a:lstStyle/>
          <a:p>
            <a:fld id="{0AA59793-C156-499B-A27C-B13B45B618E6}" type="datetime1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74336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CEOS AC-VC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91C9-1069-47C8-BF2F-DC125323CA9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ceos_logo.png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830385" y="1217405"/>
            <a:ext cx="3343875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0"/>
          <p:cNvSpPr txBox="1">
            <a:spLocks/>
          </p:cNvSpPr>
          <p:nvPr userDrawn="1"/>
        </p:nvSpPr>
        <p:spPr>
          <a:xfrm>
            <a:off x="830386" y="2246635"/>
            <a:ext cx="3741615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95"/>
          <a:stretch/>
        </p:blipFill>
        <p:spPr>
          <a:xfrm>
            <a:off x="0" y="-68240"/>
            <a:ext cx="12192000" cy="6926239"/>
          </a:xfrm>
          <a:prstGeom prst="rect">
            <a:avLst/>
          </a:prstGeom>
        </p:spPr>
      </p:pic>
      <p:pic>
        <p:nvPicPr>
          <p:cNvPr id="12" name="ceos_logo.png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0"/>
          <p:cNvSpPr txBox="1">
            <a:spLocks/>
          </p:cNvSpPr>
          <p:nvPr userDrawn="1"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  <p:sp>
        <p:nvSpPr>
          <p:cNvPr id="14" name="Shape 10"/>
          <p:cNvSpPr txBox="1">
            <a:spLocks/>
          </p:cNvSpPr>
          <p:nvPr userDrawn="1"/>
        </p:nvSpPr>
        <p:spPr>
          <a:xfrm>
            <a:off x="622789" y="2514600"/>
            <a:ext cx="5746243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4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Shape 11"/>
          <p:cNvSpPr/>
          <p:nvPr userDrawn="1"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75309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86CB4B4D-7CA3-9044-876B-883B54F8677D}" type="slidenum">
              <a:rPr lang="en-US" kern="0" smtClean="0">
                <a:solidFill>
                  <a:srgbClr val="002569"/>
                </a:solidFill>
              </a:rPr>
              <a:pPr defTabSz="457200"/>
              <a:t>‹#›</a:t>
            </a:fld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03566" y="152400"/>
            <a:ext cx="7733211" cy="990600"/>
          </a:xfrm>
          <a:prstGeom prst="rect">
            <a:avLst/>
          </a:prstGeom>
        </p:spPr>
        <p:txBody>
          <a:bodyPr anchor="ctr"/>
          <a:lstStyle>
            <a:lvl1pPr algn="l">
              <a:defRPr sz="2800">
                <a:latin typeface="+mj-lt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091653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1684000" y="6629403"/>
            <a:ext cx="4064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en-US">
                <a:solidFill>
                  <a:srgbClr val="1F497D"/>
                </a:solidFill>
              </a:rPr>
              <a:pPr defTabSz="914400"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6255" y="1402773"/>
            <a:ext cx="11845636" cy="510193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743200" y="304800"/>
            <a:ext cx="6604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0339981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F0C271D-9E11-274B-AA88-2B125EA6810D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C0AE3-4E8E-C042-B886-99CCFE640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11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CC4132-CD52-4424-AA1C-CDD9A53594E9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DA7-8564-4C5B-8B7D-EF396F14C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9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90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9652000" y="6546852"/>
            <a:ext cx="2540000" cy="36933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457200"/>
            <a:fld id="{86CB4B4D-7CA3-9044-876B-883B54F8677D}" type="slidenum">
              <a:rPr lang="en-US" kern="0" smtClean="0">
                <a:solidFill>
                  <a:srgbClr val="002569"/>
                </a:solidFill>
              </a:rPr>
              <a:pPr defTabSz="457200"/>
              <a:t>‹#›</a:t>
            </a:fld>
            <a:endParaRPr lang="en-US" kern="0">
              <a:solidFill>
                <a:srgbClr val="002569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12192000" cy="1266667"/>
            <a:chOff x="0" y="1156447"/>
            <a:chExt cx="12192000" cy="1266667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156447"/>
              <a:ext cx="8364071" cy="126666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58571" y="1156447"/>
              <a:ext cx="4233429" cy="1266667"/>
            </a:xfrm>
            <a:prstGeom prst="rect">
              <a:avLst/>
            </a:prstGeom>
          </p:spPr>
        </p:pic>
      </p:grpSp>
      <p:sp>
        <p:nvSpPr>
          <p:cNvPr id="9" name="Shape 3"/>
          <p:cNvSpPr/>
          <p:nvPr userDrawn="1"/>
        </p:nvSpPr>
        <p:spPr>
          <a:xfrm>
            <a:off x="101600" y="6629401"/>
            <a:ext cx="31496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 Plenary October 14-16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, 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2019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4199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7" r:id="rId4"/>
    <p:sldLayoutId id="2147483668" r:id="rId5"/>
    <p:sldLayoutId id="2147483669" r:id="rId6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https://vedas.sac.gov.in/vstatic/vegetation_monitoring_gujarat/index.html" TargetMode="External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vedas.sac.gov.in/vedas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edas.sac.gov.in/vstatic/RN_Africa/index.html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5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/>
          <p:cNvSpPr txBox="1">
            <a:spLocks/>
          </p:cNvSpPr>
          <p:nvPr/>
        </p:nvSpPr>
        <p:spPr>
          <a:xfrm>
            <a:off x="299114" y="2594790"/>
            <a:ext cx="7739417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>
              <a:lnSpc>
                <a:spcPct val="90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4000" b="0" kern="0" dirty="0" smtClean="0">
                <a:solidFill>
                  <a:schemeClr val="bg1"/>
                </a:solidFill>
                <a:latin typeface="+mj-lt"/>
              </a:rPr>
              <a:t>2020 CEOS Chair Priorities &amp; CEOS Agency Contribution Opportunities</a:t>
            </a:r>
            <a:endParaRPr lang="en-US" sz="4000" b="0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hape 11"/>
          <p:cNvSpPr/>
          <p:nvPr/>
        </p:nvSpPr>
        <p:spPr>
          <a:xfrm>
            <a:off x="595493" y="4418463"/>
            <a:ext cx="5244611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b="1" dirty="0" smtClean="0">
                <a:solidFill>
                  <a:srgbClr val="FFFF00"/>
                </a:solidFill>
                <a:ea typeface="Arial Bold"/>
                <a:cs typeface="Arial Bold"/>
                <a:sym typeface="Arial Bold"/>
              </a:rPr>
              <a:t>P.G. </a:t>
            </a:r>
            <a:r>
              <a:rPr lang="en-AU" b="1" dirty="0" err="1" smtClean="0">
                <a:solidFill>
                  <a:srgbClr val="FFFF00"/>
                </a:solidFill>
                <a:ea typeface="Arial Bold"/>
                <a:cs typeface="Arial Bold"/>
                <a:sym typeface="Arial Bold"/>
              </a:rPr>
              <a:t>Diwakar</a:t>
            </a:r>
            <a:r>
              <a:rPr lang="en-AU" b="1" dirty="0" smtClean="0">
                <a:solidFill>
                  <a:srgbClr val="FFFF00"/>
                </a:solidFill>
                <a:ea typeface="Arial Bold"/>
                <a:cs typeface="Arial Bold"/>
                <a:sym typeface="Arial Bold"/>
              </a:rPr>
              <a:t>, ISRO</a:t>
            </a: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2020 Plenary</a:t>
            </a:r>
            <a:endParaRPr lang="en-AU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Item 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#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7.5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Ha </a:t>
            </a:r>
            <a:r>
              <a:rPr lang="en-AU" dirty="0" err="1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Noi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, Viet Nam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14-16  October  2019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67016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4550" y="1696622"/>
            <a:ext cx="11496502" cy="4513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Deliverables/ Demonstrations </a:t>
            </a:r>
            <a:endParaRPr lang="en-US" sz="2800" kern="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Synthesis of Solar </a:t>
            </a: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Energy </a:t>
            </a: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Potential Maps</a:t>
            </a:r>
            <a:endParaRPr lang="en-US" sz="2800" kern="0" dirty="0">
              <a:solidFill>
                <a:srgbClr val="002569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Ocean Wind </a:t>
            </a: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Energy </a:t>
            </a: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Potential Maps</a:t>
            </a:r>
            <a:endParaRPr lang="en-US" sz="2800" kern="0" dirty="0">
              <a:solidFill>
                <a:srgbClr val="002569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Site selection </a:t>
            </a: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Tools</a:t>
            </a:r>
            <a:endParaRPr lang="en-US" sz="2800" kern="0" dirty="0">
              <a:solidFill>
                <a:srgbClr val="002569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Setup as a new Initiative under CEOS - Ad Hoc Team (for Endorsement)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800" kern="0" dirty="0" smtClean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Linkage with GEO-VENER (Vision for Energy - Geo initiative)</a:t>
            </a: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800" kern="0" dirty="0">
              <a:solidFill>
                <a:srgbClr val="00256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84962" y="302800"/>
            <a:ext cx="9143999" cy="668739"/>
          </a:xfrm>
        </p:spPr>
        <p:txBody>
          <a:bodyPr>
            <a:noAutofit/>
          </a:bodyPr>
          <a:lstStyle/>
          <a:p>
            <a:pPr algn="ctr"/>
            <a:r>
              <a:rPr lang="en-IN" sz="4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Expectations from CEOS agencies</a:t>
            </a:r>
            <a:endParaRPr lang="en-IN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0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11210" y="279156"/>
            <a:ext cx="9143999" cy="1003130"/>
          </a:xfrm>
        </p:spPr>
        <p:txBody>
          <a:bodyPr>
            <a:noAutofit/>
          </a:bodyPr>
          <a:lstStyle/>
          <a:p>
            <a:pPr marL="742950" indent="-742950" algn="ctr">
              <a:buFont typeface="+mj-lt"/>
              <a:buAutoNum type="arabicPeriod" startAt="4"/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New data processing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tool for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disaster</a:t>
            </a:r>
            <a:b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Leo-Geo based applications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IN" b="1" dirty="0" smtClean="0">
                <a:solidFill>
                  <a:schemeClr val="bg1"/>
                </a:solidFill>
              </a:rPr>
              <a:t/>
            </a:r>
            <a:br>
              <a:rPr lang="en-IN" b="1" dirty="0" smtClean="0">
                <a:solidFill>
                  <a:schemeClr val="bg1"/>
                </a:solidFill>
              </a:rPr>
            </a:br>
            <a:endParaRPr lang="en-IN" b="1" dirty="0">
              <a:solidFill>
                <a:srgbClr val="C00000"/>
              </a:solidFill>
            </a:endParaRPr>
          </a:p>
        </p:txBody>
      </p:sp>
      <p:grpSp>
        <p:nvGrpSpPr>
          <p:cNvPr id="31" name="Group 2">
            <a:extLst>
              <a:ext uri="{FF2B5EF4-FFF2-40B4-BE49-F238E27FC236}">
                <a16:creationId xmlns:a16="http://schemas.microsoft.com/office/drawing/2014/main" xmlns="" id="{D8057F9B-F652-3B4A-BD4C-55B81F89FDFA}"/>
              </a:ext>
            </a:extLst>
          </p:cNvPr>
          <p:cNvGrpSpPr>
            <a:grpSpLocks/>
          </p:cNvGrpSpPr>
          <p:nvPr/>
        </p:nvGrpSpPr>
        <p:grpSpPr bwMode="auto">
          <a:xfrm>
            <a:off x="654706" y="1737718"/>
            <a:ext cx="10264309" cy="4800600"/>
            <a:chOff x="133" y="528"/>
            <a:chExt cx="5195" cy="3024"/>
          </a:xfrm>
        </p:grpSpPr>
        <p:grpSp>
          <p:nvGrpSpPr>
            <p:cNvPr id="32" name="Group 4">
              <a:extLst>
                <a:ext uri="{FF2B5EF4-FFF2-40B4-BE49-F238E27FC236}">
                  <a16:creationId xmlns:a16="http://schemas.microsoft.com/office/drawing/2014/main" xmlns="" id="{8B603533-EFD6-1F4D-AB1C-817BE68BCC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" y="536"/>
              <a:ext cx="2783" cy="1008"/>
              <a:chOff x="133" y="536"/>
              <a:chExt cx="2783" cy="1008"/>
            </a:xfrm>
          </p:grpSpPr>
          <p:sp>
            <p:nvSpPr>
              <p:cNvPr id="86" name="AutoShape 5">
                <a:extLst>
                  <a:ext uri="{FF2B5EF4-FFF2-40B4-BE49-F238E27FC236}">
                    <a16:creationId xmlns:a16="http://schemas.microsoft.com/office/drawing/2014/main" xmlns="" id="{BABA2339-8E11-904F-9D69-86AE20525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" y="536"/>
                <a:ext cx="2688" cy="100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FFFF"/>
                  </a:gs>
                  <a:gs pos="50000">
                    <a:schemeClr val="bg1"/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IN"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87" name="Rectangle 6">
                <a:extLst>
                  <a:ext uri="{FF2B5EF4-FFF2-40B4-BE49-F238E27FC236}">
                    <a16:creationId xmlns:a16="http://schemas.microsoft.com/office/drawing/2014/main" xmlns="" id="{8077564F-4EBC-144E-A7EB-3190C69E73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0" y="719"/>
                <a:ext cx="1776" cy="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7392" tIns="8696" rIns="17392" bIns="8696">
                <a:spAutoFit/>
              </a:bodyPr>
              <a:lstStyle>
                <a:lvl1pPr marL="111125" indent="-111125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FontTx/>
                  <a:buChar char="•"/>
                </a:pPr>
                <a:r>
                  <a:rPr lang="en-US" altLang="en-US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Flood Inundation Maps</a:t>
                </a:r>
              </a:p>
              <a:p>
                <a:pPr eaLnBrk="1" hangingPunct="1">
                  <a:buFontTx/>
                  <a:buChar char="•"/>
                </a:pPr>
                <a:r>
                  <a:rPr lang="en-US" altLang="en-US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Damage Assessment</a:t>
                </a:r>
              </a:p>
              <a:p>
                <a:pPr eaLnBrk="1" hangingPunct="1">
                  <a:buFontTx/>
                  <a:buChar char="•"/>
                </a:pPr>
                <a:r>
                  <a:rPr lang="en-US" altLang="en-US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Hazard Zonation</a:t>
                </a:r>
              </a:p>
              <a:p>
                <a:pPr eaLnBrk="1" hangingPunct="1">
                  <a:buFontTx/>
                  <a:buChar char="•"/>
                </a:pPr>
                <a:r>
                  <a:rPr lang="en-US" altLang="en-US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Bank Erosion Studies</a:t>
                </a:r>
              </a:p>
            </p:txBody>
          </p:sp>
          <p:pic>
            <p:nvPicPr>
              <p:cNvPr id="88" name="Picture 7" descr="gif14a">
                <a:extLst>
                  <a:ext uri="{FF2B5EF4-FFF2-40B4-BE49-F238E27FC236}">
                    <a16:creationId xmlns:a16="http://schemas.microsoft.com/office/drawing/2014/main" xmlns="" id="{875A051E-1CDB-2349-9A65-FF0AFF8681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" y="794"/>
                <a:ext cx="760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Rectangle 8">
                <a:extLst>
                  <a:ext uri="{FF2B5EF4-FFF2-40B4-BE49-F238E27FC236}">
                    <a16:creationId xmlns:a16="http://schemas.microsoft.com/office/drawing/2014/main" xmlns="" id="{87402345-BB93-BE49-910E-19C47F965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593"/>
                <a:ext cx="530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7392" tIns="8696" rIns="17392" bIns="8696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solidFill>
                      <a:srgbClr val="990033"/>
                    </a:solidFill>
                    <a:cs typeface="Arial" panose="020B0604020202020204" pitchFamily="34" charset="0"/>
                  </a:rPr>
                  <a:t>Floods</a:t>
                </a:r>
              </a:p>
            </p:txBody>
          </p:sp>
        </p:grpSp>
        <p:grpSp>
          <p:nvGrpSpPr>
            <p:cNvPr id="34" name="Group 9">
              <a:extLst>
                <a:ext uri="{FF2B5EF4-FFF2-40B4-BE49-F238E27FC236}">
                  <a16:creationId xmlns:a16="http://schemas.microsoft.com/office/drawing/2014/main" xmlns="" id="{0C1F010E-C636-A947-B7F0-43EB382408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2632"/>
              <a:ext cx="2688" cy="920"/>
              <a:chOff x="144" y="2632"/>
              <a:chExt cx="2688" cy="920"/>
            </a:xfrm>
          </p:grpSpPr>
          <p:sp>
            <p:nvSpPr>
              <p:cNvPr id="82" name="AutoShape 10">
                <a:extLst>
                  <a:ext uri="{FF2B5EF4-FFF2-40B4-BE49-F238E27FC236}">
                    <a16:creationId xmlns:a16="http://schemas.microsoft.com/office/drawing/2014/main" xmlns="" id="{963E800C-C86B-784D-B9A5-4CFFB8FAB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2632"/>
                <a:ext cx="2688" cy="92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EBEB"/>
                  </a:gs>
                  <a:gs pos="50000">
                    <a:schemeClr val="bg1"/>
                  </a:gs>
                  <a:gs pos="100000">
                    <a:srgbClr val="FFEBEB"/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IN"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83" name="Rectangle 11">
                <a:extLst>
                  <a:ext uri="{FF2B5EF4-FFF2-40B4-BE49-F238E27FC236}">
                    <a16:creationId xmlns:a16="http://schemas.microsoft.com/office/drawing/2014/main" xmlns="" id="{D8958115-CC19-F84D-868B-9393C6B2A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4" y="2826"/>
                <a:ext cx="1752" cy="535"/>
              </a:xfrm>
              <a:prstGeom prst="rect">
                <a:avLst/>
              </a:prstGeom>
              <a:gradFill rotWithShape="1">
                <a:gsLst>
                  <a:gs pos="0">
                    <a:srgbClr val="FFEBEB"/>
                  </a:gs>
                  <a:gs pos="50000">
                    <a:schemeClr val="bg1"/>
                  </a:gs>
                  <a:gs pos="100000">
                    <a:srgbClr val="FFEBEB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17392" tIns="8696" rIns="17392" bIns="8696">
                <a:spAutoFit/>
              </a:bodyPr>
              <a:lstStyle/>
              <a:p>
                <a:pPr marL="111125" indent="-111125">
                  <a:buFontTx/>
                  <a:buChar char="•"/>
                  <a:defRPr/>
                </a:pPr>
                <a:r>
                  <a:rPr lang="en-US" b="1" dirty="0" smtClean="0">
                    <a:solidFill>
                      <a:srgbClr val="000099"/>
                    </a:solidFill>
                    <a:ea typeface="ＭＳ Ｐゴシック" pitchFamily="34" charset="-128"/>
                    <a:cs typeface="Arial" pitchFamily="34" charset="0"/>
                  </a:rPr>
                  <a:t>Monthly Agri. </a:t>
                </a:r>
                <a:r>
                  <a:rPr lang="en-US" b="1" dirty="0">
                    <a:solidFill>
                      <a:srgbClr val="000099"/>
                    </a:solidFill>
                    <a:ea typeface="ＭＳ Ｐゴシック" pitchFamily="34" charset="-128"/>
                    <a:cs typeface="Arial" pitchFamily="34" charset="0"/>
                  </a:rPr>
                  <a:t>Drought Report</a:t>
                </a:r>
              </a:p>
              <a:p>
                <a:pPr marL="111125" indent="-111125">
                  <a:buFontTx/>
                  <a:buChar char="•"/>
                  <a:defRPr/>
                </a:pPr>
                <a:r>
                  <a:rPr lang="en-US" b="1" dirty="0">
                    <a:solidFill>
                      <a:srgbClr val="000099"/>
                    </a:solidFill>
                    <a:ea typeface="ＭＳ Ｐゴシック" pitchFamily="34" charset="-128"/>
                    <a:cs typeface="Arial" pitchFamily="34" charset="0"/>
                  </a:rPr>
                  <a:t>End-of-the-Season </a:t>
                </a:r>
                <a:r>
                  <a:rPr lang="en-US" b="1" dirty="0" smtClean="0">
                    <a:solidFill>
                      <a:srgbClr val="000099"/>
                    </a:solidFill>
                    <a:ea typeface="ＭＳ Ｐゴシック" pitchFamily="34" charset="-128"/>
                    <a:cs typeface="Arial" pitchFamily="34" charset="0"/>
                  </a:rPr>
                  <a:t>Agri. </a:t>
                </a:r>
                <a:r>
                  <a:rPr lang="en-US" b="1" dirty="0">
                    <a:solidFill>
                      <a:srgbClr val="000099"/>
                    </a:solidFill>
                    <a:ea typeface="ＭＳ Ｐゴシック" pitchFamily="34" charset="-128"/>
                    <a:cs typeface="Arial" pitchFamily="34" charset="0"/>
                  </a:rPr>
                  <a:t>Drought Report</a:t>
                </a:r>
              </a:p>
            </p:txBody>
          </p:sp>
          <p:pic>
            <p:nvPicPr>
              <p:cNvPr id="84" name="Picture 12" descr="orissa_drought2">
                <a:extLst>
                  <a:ext uri="{FF2B5EF4-FFF2-40B4-BE49-F238E27FC236}">
                    <a16:creationId xmlns:a16="http://schemas.microsoft.com/office/drawing/2014/main" xmlns="" id="{1061F92A-DDEB-F447-B0ED-A59480882F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lum bright="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2832"/>
                <a:ext cx="768" cy="585"/>
              </a:xfrm>
              <a:prstGeom prst="rect">
                <a:avLst/>
              </a:prstGeom>
              <a:gradFill rotWithShape="1">
                <a:gsLst>
                  <a:gs pos="0">
                    <a:srgbClr val="FFEBEB"/>
                  </a:gs>
                  <a:gs pos="50000">
                    <a:schemeClr val="bg1"/>
                  </a:gs>
                  <a:gs pos="100000">
                    <a:srgbClr val="FFEBEB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85" name="Rectangle 13">
                <a:extLst>
                  <a:ext uri="{FF2B5EF4-FFF2-40B4-BE49-F238E27FC236}">
                    <a16:creationId xmlns:a16="http://schemas.microsoft.com/office/drawing/2014/main" xmlns="" id="{3559893B-C191-D846-9793-1B64E6024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" y="2640"/>
                <a:ext cx="585" cy="360"/>
              </a:xfrm>
              <a:prstGeom prst="rect">
                <a:avLst/>
              </a:prstGeom>
              <a:gradFill rotWithShape="1">
                <a:gsLst>
                  <a:gs pos="0">
                    <a:srgbClr val="FFEBEB"/>
                  </a:gs>
                  <a:gs pos="50000">
                    <a:schemeClr val="bg1"/>
                  </a:gs>
                  <a:gs pos="100000">
                    <a:srgbClr val="FFEBEB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7392" tIns="8696" rIns="17392" bIns="8696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srgbClr val="990033"/>
                    </a:solidFill>
                    <a:ea typeface="ＭＳ Ｐゴシック" pitchFamily="34" charset="-128"/>
                    <a:cs typeface="Arial" pitchFamily="34" charset="0"/>
                  </a:rPr>
                  <a:t>Drought</a:t>
                </a:r>
              </a:p>
            </p:txBody>
          </p:sp>
        </p:grpSp>
        <p:grpSp>
          <p:nvGrpSpPr>
            <p:cNvPr id="61" name="Group 14">
              <a:extLst>
                <a:ext uri="{FF2B5EF4-FFF2-40B4-BE49-F238E27FC236}">
                  <a16:creationId xmlns:a16="http://schemas.microsoft.com/office/drawing/2014/main" xmlns="" id="{4F65CA41-6161-4C44-9926-470B68EE5F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614"/>
              <a:ext cx="2648" cy="960"/>
              <a:chOff x="144" y="1614"/>
              <a:chExt cx="2648" cy="960"/>
            </a:xfrm>
          </p:grpSpPr>
          <p:sp>
            <p:nvSpPr>
              <p:cNvPr id="78" name="AutoShape 15">
                <a:extLst>
                  <a:ext uri="{FF2B5EF4-FFF2-40B4-BE49-F238E27FC236}">
                    <a16:creationId xmlns:a16="http://schemas.microsoft.com/office/drawing/2014/main" xmlns="" id="{83C41A74-34CB-DD42-AFF7-D451AB67A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614"/>
                <a:ext cx="2648" cy="96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CC"/>
                  </a:gs>
                  <a:gs pos="50000">
                    <a:schemeClr val="bg1"/>
                  </a:gs>
                  <a:gs pos="100000">
                    <a:srgbClr val="FFFFCC"/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IN"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79" name="Rectangle 16">
                <a:extLst>
                  <a:ext uri="{FF2B5EF4-FFF2-40B4-BE49-F238E27FC236}">
                    <a16:creationId xmlns:a16="http://schemas.microsoft.com/office/drawing/2014/main" xmlns="" id="{C7A60229-716F-E24F-86C9-E1B9FA8F5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1" y="1798"/>
                <a:ext cx="1392" cy="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7392" tIns="8696" rIns="17392" bIns="8696">
                <a:spAutoFit/>
              </a:bodyPr>
              <a:lstStyle>
                <a:lvl1pPr marL="111125" indent="-111125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FontTx/>
                  <a:buChar char="•"/>
                </a:pPr>
                <a:r>
                  <a:rPr lang="en-US" altLang="en-US" b="1" dirty="0">
                    <a:solidFill>
                      <a:srgbClr val="000099"/>
                    </a:solidFill>
                    <a:cs typeface="Arial" panose="020B0604020202020204" pitchFamily="34" charset="0"/>
                  </a:rPr>
                  <a:t>Inundation Maps</a:t>
                </a:r>
              </a:p>
              <a:p>
                <a:pPr eaLnBrk="1" hangingPunct="1">
                  <a:buFontTx/>
                  <a:buChar char="•"/>
                </a:pPr>
                <a:r>
                  <a:rPr lang="en-US" altLang="en-US" b="1" dirty="0">
                    <a:solidFill>
                      <a:srgbClr val="000099"/>
                    </a:solidFill>
                    <a:cs typeface="Arial" panose="020B0604020202020204" pitchFamily="34" charset="0"/>
                  </a:rPr>
                  <a:t>Recession Maps</a:t>
                </a:r>
              </a:p>
              <a:p>
                <a:pPr eaLnBrk="1" hangingPunct="1">
                  <a:buFontTx/>
                  <a:buChar char="•"/>
                </a:pPr>
                <a:r>
                  <a:rPr lang="en-US" altLang="en-US" b="1" dirty="0">
                    <a:solidFill>
                      <a:srgbClr val="000099"/>
                    </a:solidFill>
                    <a:cs typeface="Arial" panose="020B0604020202020204" pitchFamily="34" charset="0"/>
                  </a:rPr>
                  <a:t>Damage Assessment</a:t>
                </a:r>
              </a:p>
            </p:txBody>
          </p:sp>
          <p:pic>
            <p:nvPicPr>
              <p:cNvPr id="80" name="Picture 17" descr="cy1">
                <a:extLst>
                  <a:ext uri="{FF2B5EF4-FFF2-40B4-BE49-F238E27FC236}">
                    <a16:creationId xmlns:a16="http://schemas.microsoft.com/office/drawing/2014/main" xmlns="" id="{27879BE8-5F7F-2145-8272-2193CE37CA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" y="1868"/>
                <a:ext cx="768" cy="5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1" name="Rectangle 18">
                <a:extLst>
                  <a:ext uri="{FF2B5EF4-FFF2-40B4-BE49-F238E27FC236}">
                    <a16:creationId xmlns:a16="http://schemas.microsoft.com/office/drawing/2014/main" xmlns="" id="{D04862BD-AE29-6849-83A8-BD093BF93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" y="1638"/>
                <a:ext cx="672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7392" tIns="8696" rIns="17392" bIns="8696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 dirty="0">
                    <a:solidFill>
                      <a:srgbClr val="990033"/>
                    </a:solidFill>
                    <a:cs typeface="Arial" panose="020B0604020202020204" pitchFamily="34" charset="0"/>
                  </a:rPr>
                  <a:t>Cyclone</a:t>
                </a:r>
              </a:p>
            </p:txBody>
          </p:sp>
        </p:grpSp>
        <p:grpSp>
          <p:nvGrpSpPr>
            <p:cNvPr id="62" name="Group 19">
              <a:extLst>
                <a:ext uri="{FF2B5EF4-FFF2-40B4-BE49-F238E27FC236}">
                  <a16:creationId xmlns:a16="http://schemas.microsoft.com/office/drawing/2014/main" xmlns="" id="{CF42E54F-DC45-CD41-8BE5-4A9EDE166C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1592"/>
              <a:ext cx="2354" cy="960"/>
              <a:chOff x="2928" y="1592"/>
              <a:chExt cx="2354" cy="960"/>
            </a:xfrm>
          </p:grpSpPr>
          <p:sp>
            <p:nvSpPr>
              <p:cNvPr id="75" name="AutoShape 20">
                <a:extLst>
                  <a:ext uri="{FF2B5EF4-FFF2-40B4-BE49-F238E27FC236}">
                    <a16:creationId xmlns:a16="http://schemas.microsoft.com/office/drawing/2014/main" xmlns="" id="{66DFC7F8-7CC6-734D-A151-3AEA169B0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592"/>
                <a:ext cx="2354" cy="96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3DFFD"/>
                  </a:gs>
                  <a:gs pos="50000">
                    <a:schemeClr val="bg1"/>
                  </a:gs>
                  <a:gs pos="100000">
                    <a:srgbClr val="C3DFFD"/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IN"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76" name="Rectangle 21">
                <a:extLst>
                  <a:ext uri="{FF2B5EF4-FFF2-40B4-BE49-F238E27FC236}">
                    <a16:creationId xmlns:a16="http://schemas.microsoft.com/office/drawing/2014/main" xmlns="" id="{B6657149-58E8-214C-8C18-6A654657A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1849"/>
                <a:ext cx="1215" cy="360"/>
              </a:xfrm>
              <a:prstGeom prst="rect">
                <a:avLst/>
              </a:prstGeom>
              <a:gradFill rotWithShape="1">
                <a:gsLst>
                  <a:gs pos="0">
                    <a:srgbClr val="C3DFFD"/>
                  </a:gs>
                  <a:gs pos="50000">
                    <a:schemeClr val="bg1"/>
                  </a:gs>
                  <a:gs pos="100000">
                    <a:srgbClr val="C3DFFD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17392" tIns="8696" rIns="17392" bIns="8696">
                <a:spAutoFit/>
              </a:bodyPr>
              <a:lstStyle/>
              <a:p>
                <a:pPr marL="111125" indent="-111125">
                  <a:buFontTx/>
                  <a:buChar char="•"/>
                  <a:defRPr/>
                </a:pPr>
                <a:r>
                  <a:rPr lang="en-US" b="1">
                    <a:solidFill>
                      <a:srgbClr val="000099"/>
                    </a:solidFill>
                    <a:ea typeface="ＭＳ Ｐゴシック" pitchFamily="34" charset="-128"/>
                    <a:cs typeface="Arial" pitchFamily="34" charset="0"/>
                  </a:rPr>
                  <a:t>Damage Assessment</a:t>
                </a:r>
              </a:p>
              <a:p>
                <a:pPr marL="111125" indent="-111125">
                  <a:buFontTx/>
                  <a:buChar char="•"/>
                  <a:defRPr/>
                </a:pPr>
                <a:r>
                  <a:rPr lang="en-US" b="1" dirty="0">
                    <a:solidFill>
                      <a:srgbClr val="000099"/>
                    </a:solidFill>
                    <a:ea typeface="ＭＳ Ｐゴシック" pitchFamily="34" charset="-128"/>
                    <a:cs typeface="Arial" pitchFamily="34" charset="0"/>
                  </a:rPr>
                  <a:t>Hazard zonation</a:t>
                </a:r>
              </a:p>
            </p:txBody>
          </p:sp>
          <p:pic>
            <p:nvPicPr>
              <p:cNvPr id="77" name="Picture 22" descr="30June2003%20Wagonhound-recent%20landslide">
                <a:extLst>
                  <a:ext uri="{FF2B5EF4-FFF2-40B4-BE49-F238E27FC236}">
                    <a16:creationId xmlns:a16="http://schemas.microsoft.com/office/drawing/2014/main" xmlns="" id="{D4554A74-70CA-EE46-8110-86514C25F2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lum bright="6000"/>
              </a:blip>
              <a:srcRect/>
              <a:stretch>
                <a:fillRect/>
              </a:stretch>
            </p:blipFill>
            <p:spPr bwMode="auto">
              <a:xfrm>
                <a:off x="3032" y="1849"/>
                <a:ext cx="901" cy="581"/>
              </a:xfrm>
              <a:prstGeom prst="rect">
                <a:avLst/>
              </a:prstGeom>
              <a:gradFill rotWithShape="1">
                <a:gsLst>
                  <a:gs pos="0">
                    <a:srgbClr val="C3DFFD"/>
                  </a:gs>
                  <a:gs pos="50000">
                    <a:schemeClr val="bg1"/>
                  </a:gs>
                  <a:gs pos="100000">
                    <a:srgbClr val="C3DFFD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63" name="Group 23">
              <a:extLst>
                <a:ext uri="{FF2B5EF4-FFF2-40B4-BE49-F238E27FC236}">
                  <a16:creationId xmlns:a16="http://schemas.microsoft.com/office/drawing/2014/main" xmlns="" id="{0896BD31-24D1-A143-8C47-B6DB3B5D2E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528"/>
              <a:ext cx="2400" cy="1285"/>
              <a:chOff x="2928" y="528"/>
              <a:chExt cx="2400" cy="1285"/>
            </a:xfrm>
          </p:grpSpPr>
          <p:sp>
            <p:nvSpPr>
              <p:cNvPr id="70" name="AutoShape 24">
                <a:extLst>
                  <a:ext uri="{FF2B5EF4-FFF2-40B4-BE49-F238E27FC236}">
                    <a16:creationId xmlns:a16="http://schemas.microsoft.com/office/drawing/2014/main" xmlns="" id="{E2C71446-EC67-DB46-A08A-50785DA35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528"/>
                <a:ext cx="2354" cy="100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FFCC"/>
                  </a:gs>
                  <a:gs pos="50000">
                    <a:schemeClr val="bg1"/>
                  </a:gs>
                  <a:gs pos="100000">
                    <a:srgbClr val="CCFFCC"/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IN"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71" name="Rectangle 25">
                <a:extLst>
                  <a:ext uri="{FF2B5EF4-FFF2-40B4-BE49-F238E27FC236}">
                    <a16:creationId xmlns:a16="http://schemas.microsoft.com/office/drawing/2014/main" xmlns="" id="{E1E05C27-AF9C-EC4A-886B-423EA7C4A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7" y="1006"/>
                <a:ext cx="1431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7392" tIns="8696" rIns="17392" bIns="8696">
                <a:spAutoFit/>
              </a:bodyPr>
              <a:lstStyle>
                <a:lvl1pPr marL="111125" indent="-111125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FontTx/>
                  <a:buChar char="•"/>
                </a:pPr>
                <a:r>
                  <a:rPr lang="en-US" altLang="en-US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Damage Assessment</a:t>
                </a:r>
              </a:p>
            </p:txBody>
          </p:sp>
          <p:pic>
            <p:nvPicPr>
              <p:cNvPr id="72" name="Picture 26" descr="RC11SOFT">
                <a:extLst>
                  <a:ext uri="{FF2B5EF4-FFF2-40B4-BE49-F238E27FC236}">
                    <a16:creationId xmlns:a16="http://schemas.microsoft.com/office/drawing/2014/main" xmlns="" id="{BC4D5CD2-F4CA-6544-BBCA-0181232CA6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lum bright="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1" y="764"/>
                <a:ext cx="771" cy="5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Rectangle 27">
                <a:extLst>
                  <a:ext uri="{FF2B5EF4-FFF2-40B4-BE49-F238E27FC236}">
                    <a16:creationId xmlns:a16="http://schemas.microsoft.com/office/drawing/2014/main" xmlns="" id="{9B8E4235-86C2-7446-ADF9-A84F6393A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8" y="576"/>
                <a:ext cx="880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7392" tIns="8696" rIns="17392" bIns="8696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solidFill>
                      <a:srgbClr val="990033"/>
                    </a:solidFill>
                    <a:cs typeface="Arial" panose="020B0604020202020204" pitchFamily="34" charset="0"/>
                  </a:rPr>
                  <a:t>Earthquake</a:t>
                </a:r>
              </a:p>
            </p:txBody>
          </p:sp>
          <p:sp>
            <p:nvSpPr>
              <p:cNvPr id="74" name="Rectangle 28">
                <a:extLst>
                  <a:ext uri="{FF2B5EF4-FFF2-40B4-BE49-F238E27FC236}">
                    <a16:creationId xmlns:a16="http://schemas.microsoft.com/office/drawing/2014/main" xmlns="" id="{2C6DB35D-3642-5440-AF69-2439C005D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" y="1627"/>
                <a:ext cx="862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7392" tIns="8696" rIns="17392" bIns="8696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solidFill>
                      <a:schemeClr val="accent2"/>
                    </a:solidFill>
                    <a:cs typeface="Arial" panose="020B0604020202020204" pitchFamily="34" charset="0"/>
                  </a:rPr>
                  <a:t>Landslide</a:t>
                </a:r>
                <a:endParaRPr lang="en-US" altLang="en-US" b="1">
                  <a:solidFill>
                    <a:srgbClr val="990033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" name="Group 29">
              <a:extLst>
                <a:ext uri="{FF2B5EF4-FFF2-40B4-BE49-F238E27FC236}">
                  <a16:creationId xmlns:a16="http://schemas.microsoft.com/office/drawing/2014/main" xmlns="" id="{5D559FC1-DBCC-A34D-8F71-4BE046DB80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2640"/>
              <a:ext cx="2354" cy="912"/>
              <a:chOff x="2928" y="2640"/>
              <a:chExt cx="2354" cy="912"/>
            </a:xfrm>
          </p:grpSpPr>
          <p:sp>
            <p:nvSpPr>
              <p:cNvPr id="66" name="AutoShape 30">
                <a:extLst>
                  <a:ext uri="{FF2B5EF4-FFF2-40B4-BE49-F238E27FC236}">
                    <a16:creationId xmlns:a16="http://schemas.microsoft.com/office/drawing/2014/main" xmlns="" id="{03865B21-C390-DC47-98A5-3080971B9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2640"/>
                <a:ext cx="2354" cy="91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E1FDD7"/>
                  </a:gs>
                  <a:gs pos="50000">
                    <a:schemeClr val="bg1"/>
                  </a:gs>
                  <a:gs pos="100000">
                    <a:srgbClr val="E1FDD7"/>
                  </a:gs>
                </a:gsLst>
                <a:lin ang="5400000" scaled="1"/>
              </a:gra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IN"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67" name="Rectangle 31">
                <a:extLst>
                  <a:ext uri="{FF2B5EF4-FFF2-40B4-BE49-F238E27FC236}">
                    <a16:creationId xmlns:a16="http://schemas.microsoft.com/office/drawing/2014/main" xmlns="" id="{B10D20E8-BF97-2645-B5ED-EA6F7DAE6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2912"/>
                <a:ext cx="1275" cy="360"/>
              </a:xfrm>
              <a:prstGeom prst="rect">
                <a:avLst/>
              </a:prstGeom>
              <a:gradFill rotWithShape="1">
                <a:gsLst>
                  <a:gs pos="0">
                    <a:srgbClr val="E1FDD7"/>
                  </a:gs>
                  <a:gs pos="50000">
                    <a:schemeClr val="bg1"/>
                  </a:gs>
                  <a:gs pos="100000">
                    <a:srgbClr val="E1FDD7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17392" tIns="8696" rIns="17392" bIns="8696">
                <a:spAutoFit/>
              </a:bodyPr>
              <a:lstStyle/>
              <a:p>
                <a:pPr marL="111125" indent="-111125">
                  <a:buFontTx/>
                  <a:buChar char="•"/>
                  <a:defRPr/>
                </a:pPr>
                <a:r>
                  <a:rPr lang="en-US" b="1" dirty="0">
                    <a:solidFill>
                      <a:srgbClr val="000099"/>
                    </a:solidFill>
                    <a:ea typeface="ＭＳ Ｐゴシック" pitchFamily="34" charset="-128"/>
                    <a:cs typeface="Arial" pitchFamily="34" charset="0"/>
                  </a:rPr>
                  <a:t>Active Fire Detection</a:t>
                </a:r>
              </a:p>
              <a:p>
                <a:pPr marL="111125" indent="-111125">
                  <a:buFontTx/>
                  <a:buChar char="•"/>
                  <a:defRPr/>
                </a:pPr>
                <a:r>
                  <a:rPr lang="en-US" b="1" dirty="0">
                    <a:solidFill>
                      <a:srgbClr val="000099"/>
                    </a:solidFill>
                    <a:ea typeface="ＭＳ Ｐゴシック" pitchFamily="34" charset="-128"/>
                    <a:cs typeface="Arial" pitchFamily="34" charset="0"/>
                  </a:rPr>
                  <a:t>Damage Assessment</a:t>
                </a:r>
              </a:p>
            </p:txBody>
          </p:sp>
          <p:pic>
            <p:nvPicPr>
              <p:cNvPr id="68" name="Picture 32" descr="ff5">
                <a:extLst>
                  <a:ext uri="{FF2B5EF4-FFF2-40B4-BE49-F238E27FC236}">
                    <a16:creationId xmlns:a16="http://schemas.microsoft.com/office/drawing/2014/main" xmlns="" id="{FC70F4D6-CBF4-D84A-A1D4-19A14D6471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lum bright="12000"/>
              </a:blip>
              <a:srcRect/>
              <a:stretch>
                <a:fillRect/>
              </a:stretch>
            </p:blipFill>
            <p:spPr bwMode="auto">
              <a:xfrm>
                <a:off x="3028" y="2853"/>
                <a:ext cx="773" cy="611"/>
              </a:xfrm>
              <a:prstGeom prst="rect">
                <a:avLst/>
              </a:prstGeom>
              <a:gradFill rotWithShape="1">
                <a:gsLst>
                  <a:gs pos="0">
                    <a:srgbClr val="E1FDD7"/>
                  </a:gs>
                  <a:gs pos="50000">
                    <a:schemeClr val="bg1"/>
                  </a:gs>
                  <a:gs pos="100000">
                    <a:srgbClr val="E1FDD7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69" name="Rectangle 33">
                <a:extLst>
                  <a:ext uri="{FF2B5EF4-FFF2-40B4-BE49-F238E27FC236}">
                    <a16:creationId xmlns:a16="http://schemas.microsoft.com/office/drawing/2014/main" xmlns="" id="{861D6482-1081-5B45-BEDA-1C3B02C65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2640"/>
                <a:ext cx="1029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7392" tIns="8696" rIns="17392" bIns="8696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rgbClr val="990033"/>
                    </a:solidFill>
                    <a:ea typeface="ＭＳ Ｐゴシック" pitchFamily="34" charset="-128"/>
                    <a:cs typeface="Arial" pitchFamily="34" charset="0"/>
                  </a:rPr>
                  <a:t>Forest Fire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347663-E95A-A04F-8E6C-3A5D390F09AC}"/>
              </a:ext>
            </a:extLst>
          </p:cNvPr>
          <p:cNvSpPr txBox="1"/>
          <p:nvPr/>
        </p:nvSpPr>
        <p:spPr>
          <a:xfrm>
            <a:off x="1316691" y="6158803"/>
            <a:ext cx="10262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MNCFC</a:t>
            </a:r>
          </a:p>
        </p:txBody>
      </p:sp>
    </p:spTree>
    <p:extLst>
      <p:ext uri="{BB962C8B-B14F-4D97-AF65-F5344CB8AC3E}">
        <p14:creationId xmlns:p14="http://schemas.microsoft.com/office/powerpoint/2010/main" val="207225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1316" y="1468025"/>
            <a:ext cx="12050684" cy="5004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Approach</a:t>
            </a:r>
            <a:endParaRPr lang="en-US" sz="2800" kern="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Work with WG-Disasters and explore Leo-Geo services </a:t>
            </a: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Tools for quick data processing platform - disaster response</a:t>
            </a: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Real-time data delivery </a:t>
            </a: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800" kern="0" dirty="0" smtClean="0">
              <a:solidFill>
                <a:srgbClr val="002569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Demonstration of Leo - Geo based  technologies for Disasters &amp; real time data delivery - Case studies</a:t>
            </a:r>
            <a:endParaRPr lang="en-US" sz="2800" kern="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800" kern="0" dirty="0" smtClean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r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Linkage with </a:t>
            </a:r>
            <a:r>
              <a:rPr lang="en-US" sz="2800" kern="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WGDisaster</a:t>
            </a:r>
            <a:r>
              <a:rPr lang="en-US" sz="2800" kern="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&amp; </a:t>
            </a:r>
            <a:r>
              <a:rPr lang="en-US" sz="2800" kern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LEO-GEO </a:t>
            </a: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800" kern="0" dirty="0">
              <a:solidFill>
                <a:srgbClr val="00256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84962" y="289152"/>
            <a:ext cx="9143999" cy="668739"/>
          </a:xfrm>
        </p:spPr>
        <p:txBody>
          <a:bodyPr>
            <a:noAutofit/>
          </a:bodyPr>
          <a:lstStyle/>
          <a:p>
            <a:pPr algn="ctr"/>
            <a:r>
              <a:rPr lang="en-IN" sz="4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Expectations from CEOS agencies</a:t>
            </a:r>
            <a:endParaRPr lang="en-IN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115493" y="1874462"/>
            <a:ext cx="32362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prstClr val="black"/>
                </a:solidFill>
              </a:rPr>
              <a:t>12</a:t>
            </a:r>
            <a:r>
              <a:rPr lang="en-US" altLang="en-US" b="1" baseline="30000" dirty="0">
                <a:solidFill>
                  <a:prstClr val="black"/>
                </a:solidFill>
              </a:rPr>
              <a:t>th</a:t>
            </a:r>
            <a:r>
              <a:rPr lang="en-US" altLang="en-US" b="1" dirty="0">
                <a:solidFill>
                  <a:prstClr val="black"/>
                </a:solidFill>
              </a:rPr>
              <a:t> CEOS Plenary</a:t>
            </a:r>
          </a:p>
          <a:p>
            <a:pPr eaLnBrk="1" hangingPunct="1"/>
            <a:r>
              <a:rPr lang="en-US" altLang="en-US" b="1" dirty="0">
                <a:solidFill>
                  <a:prstClr val="black"/>
                </a:solidFill>
              </a:rPr>
              <a:t>November 10-12, 1998</a:t>
            </a:r>
          </a:p>
          <a:p>
            <a:pPr eaLnBrk="1" hangingPunct="1"/>
            <a:r>
              <a:rPr lang="en-US" altLang="en-US" b="1" dirty="0">
                <a:solidFill>
                  <a:prstClr val="black"/>
                </a:solidFill>
              </a:rPr>
              <a:t>Bangalore, INDIA</a:t>
            </a:r>
          </a:p>
        </p:txBody>
      </p:sp>
      <p:pic>
        <p:nvPicPr>
          <p:cNvPr id="9" name="Picture 8" descr="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610" y="1198684"/>
            <a:ext cx="3253467" cy="2121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3" descr="D:\Official\CEOS Working Folder\Photos\OpeningSession\IMG_1349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895" y="3303761"/>
            <a:ext cx="3253467" cy="1962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565286" y="3813656"/>
            <a:ext cx="25498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altLang="en-US" sz="1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CEOS Plenary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25-26, 2012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Bangalore, INDIA </a:t>
            </a:r>
            <a:endParaRPr lang="en-IN" altLang="en-U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4115088" y="5760306"/>
            <a:ext cx="25498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altLang="en-US" sz="1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CEOS Plenary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19-21, 2020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Ahmedabad, INDIA </a:t>
            </a:r>
            <a:endParaRPr lang="en-IN" altLang="en-US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590801" y="310602"/>
            <a:ext cx="6857999" cy="501554"/>
          </a:xfrm>
        </p:spPr>
        <p:txBody>
          <a:bodyPr>
            <a:noAutofit/>
          </a:bodyPr>
          <a:lstStyle/>
          <a:p>
            <a:pPr algn="ctr"/>
            <a:r>
              <a:rPr lang="en-IN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CEOS Plenaries in India</a:t>
            </a:r>
            <a:endParaRPr lang="en-IN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8315" y="5437144"/>
            <a:ext cx="2794000" cy="1200327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atinLnBrk="1" hangingPunct="0"/>
            <a:endParaRPr lang="en-US" sz="2400" dirty="0">
              <a:solidFill>
                <a:prstClr val="black"/>
              </a:solidFill>
            </a:endParaRPr>
          </a:p>
          <a:p>
            <a:pPr algn="ctr" latinLnBrk="1" hangingPunct="0"/>
            <a:r>
              <a:rPr lang="en-US" sz="2400" b="1" dirty="0" smtClean="0">
                <a:solidFill>
                  <a:prstClr val="black"/>
                </a:solidFill>
              </a:rPr>
              <a:t>Ahmedabad, India</a:t>
            </a:r>
          </a:p>
          <a:p>
            <a:pPr latinLnBrk="1" hangingPunct="0"/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0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86CB4B4D-7CA3-9044-876B-883B54F8677D}" type="slidenum">
              <a:rPr lang="uk-UA" smtClean="0">
                <a:solidFill>
                  <a:prstClr val="black"/>
                </a:solidFill>
              </a:rPr>
              <a:pPr/>
              <a:t>14</a:t>
            </a:fld>
            <a:endParaRPr lang="uk-UA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361323"/>
            <a:ext cx="9404373" cy="52835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90801" y="310602"/>
            <a:ext cx="6857999" cy="501554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/>
            <a:r>
              <a:rPr lang="en-IN" b="1" kern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CEOS 2020 - Welcome to All</a:t>
            </a:r>
            <a:endParaRPr lang="en-IN" b="1" kern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85147" y="6020192"/>
            <a:ext cx="2970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kern="0" smtClean="0">
                <a:solidFill>
                  <a:schemeClr val="bg1"/>
                </a:solidFill>
                <a:latin typeface="Arial Narrow" panose="020B0606020202030204" pitchFamily="34" charset="0"/>
              </a:rPr>
              <a:t>Gandhi’s Ashram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076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DA7-8564-4C5B-8B7D-EF396F14C6DC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499" y="3931061"/>
            <a:ext cx="4106047" cy="2615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320" y="1315637"/>
            <a:ext cx="4438273" cy="2499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553" y="3935490"/>
            <a:ext cx="4646552" cy="261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54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86CB4B4D-7CA3-9044-876B-883B54F8677D}" type="slidenum">
              <a:rPr lang="uk-UA" smtClean="0">
                <a:solidFill>
                  <a:prstClr val="black"/>
                </a:solidFill>
              </a:rPr>
              <a:pPr/>
              <a:t>16</a:t>
            </a:fld>
            <a:endParaRPr lang="uk-UA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101" y="1269565"/>
            <a:ext cx="4655937" cy="2616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590" y="1219200"/>
            <a:ext cx="4347210" cy="2667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754" y="4191456"/>
            <a:ext cx="4436810" cy="2493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360" y="4126268"/>
            <a:ext cx="4495440" cy="252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0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86CB4B4D-7CA3-9044-876B-883B54F8677D}" type="slidenum">
              <a:rPr lang="uk-UA" smtClean="0">
                <a:solidFill>
                  <a:prstClr val="black"/>
                </a:solidFill>
              </a:rPr>
              <a:pPr/>
              <a:t>17</a:t>
            </a:fld>
            <a:endParaRPr lang="uk-UA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004" y="1232420"/>
            <a:ext cx="4559376" cy="2562370"/>
          </a:xfrm>
          <a:prstGeom prst="rect">
            <a:avLst/>
          </a:prstGeom>
        </p:spPr>
      </p:pic>
      <p:sp>
        <p:nvSpPr>
          <p:cNvPr id="9" name="Shape 26"/>
          <p:cNvSpPr/>
          <p:nvPr/>
        </p:nvSpPr>
        <p:spPr>
          <a:xfrm>
            <a:off x="3183008" y="18012"/>
            <a:ext cx="603719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200" b="1">
                <a:solidFill>
                  <a:srgbClr val="17375E"/>
                </a:solidFill>
              </a:defRPr>
            </a:lvl1pPr>
          </a:lstStyle>
          <a:p>
            <a:r>
              <a:rPr lang="en-IN" dirty="0">
                <a:solidFill>
                  <a:prstClr val="white"/>
                </a:solidFill>
              </a:rPr>
              <a:t>Ahmedabad</a:t>
            </a:r>
            <a:r>
              <a:rPr dirty="0">
                <a:solidFill>
                  <a:prstClr val="white"/>
                </a:solidFill>
              </a:rPr>
              <a:t> </a:t>
            </a:r>
            <a:r>
              <a:rPr lang="en-IN" dirty="0">
                <a:solidFill>
                  <a:prstClr val="white"/>
                </a:solidFill>
              </a:rPr>
              <a:t>:</a:t>
            </a:r>
            <a:r>
              <a:rPr dirty="0">
                <a:solidFill>
                  <a:prstClr val="white"/>
                </a:solidFill>
              </a:rPr>
              <a:t> </a:t>
            </a:r>
            <a:endParaRPr lang="en-IN" dirty="0">
              <a:solidFill>
                <a:prstClr val="white"/>
              </a:solidFill>
            </a:endParaRPr>
          </a:p>
          <a:p>
            <a:r>
              <a:rPr lang="en-IN" dirty="0">
                <a:solidFill>
                  <a:prstClr val="white"/>
                </a:solidFill>
              </a:rPr>
              <a:t>V</a:t>
            </a:r>
            <a:r>
              <a:rPr dirty="0" err="1">
                <a:solidFill>
                  <a:prstClr val="white"/>
                </a:solidFill>
              </a:rPr>
              <a:t>enue</a:t>
            </a:r>
            <a:r>
              <a:rPr dirty="0">
                <a:solidFill>
                  <a:prstClr val="white"/>
                </a:solidFill>
              </a:rPr>
              <a:t> for C</a:t>
            </a:r>
            <a:r>
              <a:rPr lang="en-IN" dirty="0">
                <a:solidFill>
                  <a:prstClr val="white"/>
                </a:solidFill>
              </a:rPr>
              <a:t>EOS</a:t>
            </a:r>
            <a:r>
              <a:rPr dirty="0">
                <a:solidFill>
                  <a:prstClr val="white"/>
                </a:solidFill>
              </a:rPr>
              <a:t> Plenary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84" b="8880"/>
          <a:stretch/>
        </p:blipFill>
        <p:spPr>
          <a:xfrm>
            <a:off x="7039707" y="3794790"/>
            <a:ext cx="3366767" cy="2752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550" y="3794790"/>
            <a:ext cx="4896908" cy="27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990600" y="3197622"/>
            <a:ext cx="10439400" cy="1110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80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WELCOME </a:t>
            </a:r>
            <a:r>
              <a:rPr lang="en-US" sz="80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To </a:t>
            </a:r>
            <a:r>
              <a:rPr lang="en-US" sz="8000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Ahmedabad, INDIA </a:t>
            </a:r>
            <a:endParaRPr lang="en-US" sz="8000" i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/>
            </a:endParaRPr>
          </a:p>
          <a:p>
            <a:pPr algn="ctr">
              <a:defRPr/>
            </a:pPr>
            <a:r>
              <a:rPr lang="en-US" sz="80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34</a:t>
            </a:r>
            <a:r>
              <a:rPr lang="en-US" sz="8000" i="1" kern="10" baseline="3000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TH</a:t>
            </a:r>
            <a:r>
              <a:rPr lang="en-US" sz="80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  </a:t>
            </a:r>
            <a:r>
              <a:rPr lang="en-US" sz="80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CEOS PLENARY</a:t>
            </a:r>
          </a:p>
        </p:txBody>
      </p:sp>
      <p:sp>
        <p:nvSpPr>
          <p:cNvPr id="10245" name="Rectangle 2"/>
          <p:cNvSpPr>
            <a:spLocks noChangeArrowheads="1"/>
          </p:cNvSpPr>
          <p:nvPr/>
        </p:nvSpPr>
        <p:spPr bwMode="auto">
          <a:xfrm>
            <a:off x="5981700" y="5934075"/>
            <a:ext cx="718729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3400"/>
              </a:lnSpc>
            </a:pPr>
            <a:r>
              <a:rPr lang="en-US" altLang="en-US" sz="3200" b="1" dirty="0">
                <a:solidFill>
                  <a:srgbClr val="1F497D"/>
                </a:solidFill>
              </a:rPr>
              <a:t>ISRO </a:t>
            </a:r>
            <a:r>
              <a:rPr lang="en-US" altLang="en-US" sz="3200" b="1" dirty="0" smtClean="0">
                <a:solidFill>
                  <a:srgbClr val="1F497D"/>
                </a:solidFill>
              </a:rPr>
              <a:t>invites </a:t>
            </a:r>
            <a:r>
              <a:rPr lang="en-US" altLang="en-US" sz="3200" b="1" dirty="0">
                <a:solidFill>
                  <a:srgbClr val="1F497D"/>
                </a:solidFill>
              </a:rPr>
              <a:t>you </a:t>
            </a:r>
            <a:r>
              <a:rPr lang="en-US" altLang="en-US" sz="3200" b="1" dirty="0" smtClean="0">
                <a:solidFill>
                  <a:srgbClr val="1F497D"/>
                </a:solidFill>
              </a:rPr>
              <a:t>all. . . </a:t>
            </a:r>
            <a:r>
              <a:rPr lang="en-US" altLang="en-US" sz="3200" b="1" smtClean="0">
                <a:solidFill>
                  <a:srgbClr val="1F497D"/>
                </a:solidFill>
              </a:rPr>
              <a:t>.  .</a:t>
            </a:r>
            <a:endParaRPr lang="en-US" altLang="en-US" sz="3200" b="1" dirty="0">
              <a:solidFill>
                <a:srgbClr val="1F497D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76400" y="1524001"/>
            <a:ext cx="8610600" cy="940309"/>
          </a:xfr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just">
              <a:spcAft>
                <a:spcPts val="1000"/>
              </a:spcAft>
            </a:pPr>
            <a:r>
              <a:rPr lang="en-US" sz="2800" b="1" dirty="0">
                <a:solidFill>
                  <a:srgbClr val="C00000"/>
                </a:solidFill>
              </a:rPr>
              <a:t>Side meetings  			19</a:t>
            </a:r>
            <a:r>
              <a:rPr lang="en-US" sz="2800" b="1" baseline="30000" dirty="0">
                <a:solidFill>
                  <a:srgbClr val="C00000"/>
                </a:solidFill>
              </a:rPr>
              <a:t>th</a:t>
            </a:r>
            <a:r>
              <a:rPr lang="en-US" sz="2800" b="1" dirty="0">
                <a:solidFill>
                  <a:srgbClr val="C00000"/>
                </a:solidFill>
              </a:rPr>
              <a:t> October 2020 (Monday)</a:t>
            </a:r>
          </a:p>
          <a:p>
            <a:pPr algn="just"/>
            <a:r>
              <a:rPr lang="en-US" sz="2800" b="1" dirty="0"/>
              <a:t>34</a:t>
            </a:r>
            <a:r>
              <a:rPr lang="en-US" sz="2800" b="1" baseline="30000" dirty="0"/>
              <a:t>th</a:t>
            </a:r>
            <a:r>
              <a:rPr lang="en-US" sz="2800" b="1" dirty="0"/>
              <a:t> CEOS Plenary 	20</a:t>
            </a:r>
            <a:r>
              <a:rPr lang="en-US" sz="2800" b="1" baseline="30000" dirty="0"/>
              <a:t>th</a:t>
            </a:r>
            <a:r>
              <a:rPr lang="en-US" sz="2800" b="1" dirty="0"/>
              <a:t> – 21</a:t>
            </a:r>
            <a:r>
              <a:rPr lang="en-US" sz="2800" b="1" baseline="30000" dirty="0"/>
              <a:t>st</a:t>
            </a:r>
            <a:r>
              <a:rPr lang="en-US" sz="2800" b="1" dirty="0"/>
              <a:t> October 2020</a:t>
            </a:r>
          </a:p>
          <a:p>
            <a:pPr algn="ctr"/>
            <a:endParaRPr lang="en-US" sz="2800" b="1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3581400" y="304800"/>
            <a:ext cx="5257800" cy="533400"/>
          </a:xfr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prstClr val="white"/>
                </a:solidFill>
                <a:latin typeface="Arial Narrow" panose="020B0606020202030204" pitchFamily="34" charset="0"/>
                <a:ea typeface="Arial Bold"/>
                <a:cs typeface="Arial Bold"/>
              </a:rPr>
              <a:t>2020 CEOS Plenary</a:t>
            </a:r>
          </a:p>
        </p:txBody>
      </p:sp>
    </p:spTree>
    <p:extLst>
      <p:ext uri="{BB962C8B-B14F-4D97-AF65-F5344CB8AC3E}">
        <p14:creationId xmlns:p14="http://schemas.microsoft.com/office/powerpoint/2010/main" val="121970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8819" y="201613"/>
            <a:ext cx="6792144" cy="1143000"/>
          </a:xfrm>
        </p:spPr>
        <p:txBody>
          <a:bodyPr/>
          <a:lstStyle/>
          <a:p>
            <a:pPr algn="l"/>
            <a:r>
              <a:rPr lang="en-US" dirty="0" smtClean="0"/>
              <a:t>The ISRO </a:t>
            </a:r>
            <a:r>
              <a:rPr lang="en-US" dirty="0" smtClean="0"/>
              <a:t>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4828" y="1885699"/>
            <a:ext cx="8285163" cy="3273425"/>
          </a:xfrm>
        </p:spPr>
        <p:txBody>
          <a:bodyPr/>
          <a:lstStyle/>
          <a:p>
            <a:r>
              <a:rPr lang="en-US" sz="2800" dirty="0" smtClean="0"/>
              <a:t>DK Das (Chair), SAC, Ahmedabad</a:t>
            </a:r>
          </a:p>
          <a:p>
            <a:r>
              <a:rPr lang="en-US" sz="2800" dirty="0"/>
              <a:t>PG Diwakar, </a:t>
            </a:r>
            <a:r>
              <a:rPr lang="en-US" sz="2800" dirty="0" smtClean="0"/>
              <a:t>ISRO </a:t>
            </a:r>
            <a:r>
              <a:rPr lang="en-US" sz="2800" dirty="0" err="1" smtClean="0"/>
              <a:t>Hq</a:t>
            </a:r>
            <a:r>
              <a:rPr lang="en-US" sz="2800" dirty="0" smtClean="0"/>
              <a:t>, Bangalore</a:t>
            </a:r>
          </a:p>
          <a:p>
            <a:r>
              <a:rPr lang="en-US" sz="2800" dirty="0" smtClean="0"/>
              <a:t>Raj Kumar</a:t>
            </a:r>
            <a:r>
              <a:rPr lang="en-US" sz="2800" dirty="0"/>
              <a:t>, SAC, </a:t>
            </a:r>
            <a:r>
              <a:rPr lang="en-US" sz="2800" dirty="0" smtClean="0"/>
              <a:t>Ahmedabad</a:t>
            </a:r>
          </a:p>
          <a:p>
            <a:r>
              <a:rPr lang="en-US" sz="2800" dirty="0" smtClean="0"/>
              <a:t>M. </a:t>
            </a:r>
            <a:r>
              <a:rPr lang="en-US" sz="2800" dirty="0" err="1" smtClean="0"/>
              <a:t>Ravichandran</a:t>
            </a:r>
            <a:r>
              <a:rPr lang="en-US" sz="2800" dirty="0" smtClean="0"/>
              <a:t>, </a:t>
            </a:r>
            <a:r>
              <a:rPr lang="en-US" sz="2800" dirty="0" smtClean="0"/>
              <a:t>Earth Science Ministry</a:t>
            </a:r>
            <a:endParaRPr lang="en-US" sz="2800" dirty="0"/>
          </a:p>
          <a:p>
            <a:r>
              <a:rPr lang="en-US" sz="2800" dirty="0" smtClean="0"/>
              <a:t>Prakash Chauhan, IIRS, Dehradun</a:t>
            </a:r>
          </a:p>
          <a:p>
            <a:r>
              <a:rPr lang="en-US" sz="2800" dirty="0" smtClean="0"/>
              <a:t>Rajeev Jaiswal, ISRO HQ, Bangalore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67997F-B99A-4ACF-AE94-2B1F29C1394A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0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07191" y="1444915"/>
            <a:ext cx="11443505" cy="5101935"/>
          </a:xfrm>
        </p:spPr>
        <p:txBody>
          <a:bodyPr/>
          <a:lstStyle/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</a:rPr>
              <a:t>ISRO will ensure the continuity of the priorities and initiatives identified by the 2018 Chair (European Commission), 2019 Chair (VNSC) and </a:t>
            </a:r>
            <a:r>
              <a:rPr lang="en-US" sz="3600" dirty="0" smtClean="0">
                <a:solidFill>
                  <a:schemeClr val="tx2"/>
                </a:solidFill>
                <a:latin typeface="Arial" panose="020B0604020202020204" pitchFamily="34" charset="0"/>
              </a:rPr>
              <a:t>outgoing SIT 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</a:rPr>
              <a:t>Chair (NOAA).</a:t>
            </a: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</a:rPr>
              <a:t>Work closely with </a:t>
            </a:r>
            <a:r>
              <a:rPr lang="en-US" sz="3600" dirty="0" err="1">
                <a:solidFill>
                  <a:schemeClr val="tx2"/>
                </a:solidFill>
                <a:latin typeface="Arial" panose="020B0604020202020204" pitchFamily="34" charset="0"/>
              </a:rPr>
              <a:t>WGs</a:t>
            </a: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</a:rPr>
              <a:t> for their WP.</a:t>
            </a: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Arial" panose="020B0604020202020204" pitchFamily="34" charset="0"/>
              </a:rPr>
              <a:t>Priorities of the WP will be done in discussion with </a:t>
            </a:r>
            <a:r>
              <a:rPr lang="en-US" sz="3600" dirty="0" smtClean="0">
                <a:solidFill>
                  <a:schemeClr val="tx2"/>
                </a:solidFill>
                <a:latin typeface="Arial" panose="020B0604020202020204" pitchFamily="34" charset="0"/>
              </a:rPr>
              <a:t>current SIT Chair (GA/CSIRO).</a:t>
            </a:r>
            <a:endParaRPr lang="en-US" sz="36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188464" y="109728"/>
            <a:ext cx="7680960" cy="533400"/>
          </a:xfrm>
        </p:spPr>
        <p:txBody>
          <a:bodyPr/>
          <a:lstStyle/>
          <a:p>
            <a:pPr lvl="0" algn="ctr" rtl="0">
              <a:defRPr/>
            </a:pPr>
            <a:r>
              <a:rPr lang="en-US" sz="3200" dirty="0">
                <a:solidFill>
                  <a:prstClr val="white"/>
                </a:solidFill>
                <a:latin typeface="Arial Bold"/>
              </a:rPr>
              <a:t>CEOS Chair 2020 </a:t>
            </a:r>
            <a:r>
              <a:rPr lang="en-US" sz="3200" dirty="0" smtClean="0">
                <a:solidFill>
                  <a:prstClr val="white"/>
                </a:solidFill>
                <a:latin typeface="Arial Bold"/>
              </a:rPr>
              <a:t>Objectives</a:t>
            </a:r>
            <a:endParaRPr lang="en-US" sz="3200" dirty="0">
              <a:solidFill>
                <a:prstClr val="white"/>
              </a:solidFill>
              <a:latin typeface="Arial Bol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652000" y="6546850"/>
            <a:ext cx="2540000" cy="369888"/>
          </a:xfrm>
        </p:spPr>
        <p:txBody>
          <a:bodyPr/>
          <a:lstStyle/>
          <a:p>
            <a:pPr defTabSz="457200"/>
            <a:fld id="{86CB4B4D-7CA3-9044-876B-883B54F8677D}" type="slidenum">
              <a:rPr lang="en-US" kern="0" smtClean="0">
                <a:solidFill>
                  <a:srgbClr val="002569"/>
                </a:solidFill>
              </a:rPr>
              <a:pPr defTabSz="457200"/>
              <a:t>2</a:t>
            </a:fld>
            <a:endParaRPr lang="en-US" kern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335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4038601" y="4114800"/>
            <a:ext cx="4288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1pPr>
            <a:lvl2pPr marL="742950" indent="-285750"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2pPr>
            <a:lvl3pPr marL="1143000" indent="-228600"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3pPr>
            <a:lvl4pPr marL="1600200" indent="-228600"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4pPr>
            <a:lvl5pPr marL="2057400" indent="-228600"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569"/>
                </a:solidFill>
                <a:latin typeface="Arial" panose="020B0604020202020204" pitchFamily="34" charset="0"/>
                <a:ea typeface="Avenir Roman"/>
                <a:cs typeface="Avenir Roman"/>
              </a:defRPr>
            </a:lvl9pPr>
          </a:lstStyle>
          <a:p>
            <a:r>
              <a:rPr lang="en-US" altLang="en-US" sz="5400" b="1" dirty="0">
                <a:solidFill>
                  <a:srgbClr val="800000"/>
                </a:solidFill>
              </a:rPr>
              <a:t>THANK YOU</a:t>
            </a:r>
          </a:p>
        </p:txBody>
      </p:sp>
      <p:sp>
        <p:nvSpPr>
          <p:cNvPr id="5" name="Shape 3"/>
          <p:cNvSpPr/>
          <p:nvPr/>
        </p:nvSpPr>
        <p:spPr>
          <a:xfrm>
            <a:off x="1676400" y="6553201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>
              <a:defRPr>
                <a:solidFill>
                  <a:srgbClr val="000000"/>
                </a:solidFill>
              </a:defRPr>
            </a:pPr>
            <a:r>
              <a:rPr lang="en-AU" sz="1100" i="1" dirty="0">
                <a:solidFill>
                  <a:srgbClr val="1F497D"/>
                </a:solidFill>
                <a:latin typeface="Helvetica"/>
                <a:ea typeface="Helvetica"/>
                <a:cs typeface="Proxima Nova Regular"/>
                <a:sym typeface="Proxima Nova Regular"/>
              </a:rPr>
              <a:t>CEOS Plenary 2019, 14-16 October</a:t>
            </a:r>
            <a:endParaRPr sz="1100" i="1" dirty="0">
              <a:solidFill>
                <a:srgbClr val="1F497D"/>
              </a:solidFill>
              <a:latin typeface="Helvetica"/>
              <a:ea typeface="Helvetica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98166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188464" y="109728"/>
            <a:ext cx="7680960" cy="533400"/>
          </a:xfrm>
        </p:spPr>
        <p:txBody>
          <a:bodyPr/>
          <a:lstStyle/>
          <a:p>
            <a:pPr lvl="0" algn="ctr" rtl="0">
              <a:defRPr/>
            </a:pPr>
            <a:r>
              <a:rPr lang="en-US" sz="3200" dirty="0">
                <a:solidFill>
                  <a:prstClr val="white"/>
                </a:solidFill>
                <a:latin typeface="Arial Bold"/>
              </a:rPr>
              <a:t>CEOS Chair 2020 </a:t>
            </a:r>
            <a:r>
              <a:rPr lang="en-US" sz="3200" dirty="0" smtClean="0">
                <a:solidFill>
                  <a:prstClr val="white"/>
                </a:solidFill>
                <a:latin typeface="Arial Bold"/>
              </a:rPr>
              <a:t>Objectives</a:t>
            </a:r>
            <a:endParaRPr lang="en-US" sz="3200" dirty="0">
              <a:solidFill>
                <a:prstClr val="white"/>
              </a:solidFill>
              <a:latin typeface="Arial Bold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652000" y="6546850"/>
            <a:ext cx="2540000" cy="369888"/>
          </a:xfrm>
        </p:spPr>
        <p:txBody>
          <a:bodyPr/>
          <a:lstStyle/>
          <a:p>
            <a:pPr defTabSz="457200"/>
            <a:fld id="{86CB4B4D-7CA3-9044-876B-883B54F8677D}" type="slidenum">
              <a:rPr lang="en-US" kern="0" smtClean="0">
                <a:solidFill>
                  <a:srgbClr val="002569"/>
                </a:solidFill>
              </a:rPr>
              <a:pPr defTabSz="457200"/>
              <a:t>3</a:t>
            </a:fld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30322" y="2236088"/>
            <a:ext cx="10911949" cy="3478911"/>
          </a:xfr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en-US" sz="2800" b="1" kern="0" dirty="0" smtClean="0">
                <a:solidFill>
                  <a:schemeClr val="tx2"/>
                </a:solidFill>
                <a:latin typeface="Arial" panose="020B0604020202020204" pitchFamily="34" charset="0"/>
              </a:rPr>
              <a:t>Focus on Virtual Constellation (VC) with regard to EO satellites - Gap analysis in priority areas, global studies</a:t>
            </a:r>
            <a:r>
              <a:rPr lang="is-IS" sz="2800" b="1" kern="0" dirty="0" smtClean="0">
                <a:solidFill>
                  <a:schemeClr val="tx2"/>
                </a:solidFill>
                <a:latin typeface="Arial" panose="020B0604020202020204" pitchFamily="34" charset="0"/>
              </a:rPr>
              <a:t>….</a:t>
            </a:r>
            <a:r>
              <a:rPr lang="en-US" sz="2800" b="1" kern="0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1" kern="0" dirty="0" smtClean="0">
                <a:solidFill>
                  <a:schemeClr val="tx2"/>
                </a:solidFill>
                <a:latin typeface="Arial" panose="020B0604020202020204" pitchFamily="34" charset="0"/>
              </a:rPr>
              <a:t>Applications focus on SDGs for BIMSTEC Region - Vegetation, LULC, Water etc.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kern="0" dirty="0" smtClean="0">
                <a:solidFill>
                  <a:schemeClr val="tx2"/>
                </a:solidFill>
                <a:latin typeface="Arial" panose="020B0604020202020204" pitchFamily="34" charset="0"/>
              </a:rPr>
              <a:t>Renewable </a:t>
            </a:r>
            <a:r>
              <a:rPr lang="en-US" sz="2800" b="1" kern="0" dirty="0">
                <a:solidFill>
                  <a:schemeClr val="tx2"/>
                </a:solidFill>
                <a:latin typeface="Arial" panose="020B0604020202020204" pitchFamily="34" charset="0"/>
              </a:rPr>
              <a:t>energy assessment (Solar &amp; Wind) from </a:t>
            </a:r>
            <a:r>
              <a:rPr lang="en-US" sz="2800" b="1" kern="0" dirty="0" smtClean="0">
                <a:solidFill>
                  <a:schemeClr val="tx2"/>
                </a:solidFill>
                <a:latin typeface="Arial" panose="020B0604020202020204" pitchFamily="34" charset="0"/>
              </a:rPr>
              <a:t>Space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1" kern="0" dirty="0" smtClean="0">
                <a:solidFill>
                  <a:schemeClr val="tx2"/>
                </a:solidFill>
                <a:latin typeface="Arial" panose="020B0604020202020204" pitchFamily="34" charset="0"/>
              </a:rPr>
              <a:t>Explore new tools for disasters management:  Geo-Leo based solution !</a:t>
            </a:r>
          </a:p>
          <a:p>
            <a:pPr algn="l">
              <a:buFont typeface="+mj-lt"/>
              <a:buAutoNum type="arabicPeriod"/>
            </a:pPr>
            <a:endParaRPr lang="en-US" sz="2000" b="1" kern="0" dirty="0" smtClean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542" y="1576248"/>
            <a:ext cx="8502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2"/>
                </a:solidFill>
              </a:rPr>
              <a:t>ISRO w</a:t>
            </a:r>
            <a:r>
              <a:rPr lang="en-US" sz="2800" dirty="0" smtClean="0">
                <a:solidFill>
                  <a:schemeClr val="tx2"/>
                </a:solidFill>
              </a:rPr>
              <a:t>ould pursue </a:t>
            </a:r>
            <a:r>
              <a:rPr lang="en-US" sz="2800" dirty="0">
                <a:solidFill>
                  <a:schemeClr val="tx2"/>
                </a:solidFill>
              </a:rPr>
              <a:t>the following initiatives:</a:t>
            </a:r>
            <a:endParaRPr lang="en-GB" sz="2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53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97154" y="371586"/>
            <a:ext cx="9143999" cy="668739"/>
          </a:xfrm>
        </p:spPr>
        <p:txBody>
          <a:bodyPr>
            <a:no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Analysis &amp; Gaps in Virtual Constellation (VC)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321" y="1338540"/>
            <a:ext cx="11700171" cy="2008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500"/>
              </a:spcBef>
              <a:buSzPct val="100000"/>
              <a:buFont typeface="Arial" charset="0"/>
              <a:buChar char="•"/>
            </a:pPr>
            <a:r>
              <a:rPr lang="en-GB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Arial Bold"/>
              </a:rPr>
              <a:t>Various LEO satellites are presently - </a:t>
            </a:r>
            <a:r>
              <a:rPr lang="en-GB" sz="2800" u="sng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Arial Bold"/>
              </a:rPr>
              <a:t>operational, approved </a:t>
            </a:r>
            <a:r>
              <a:rPr lang="en-GB" sz="2800" u="sng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Arial Bold"/>
              </a:rPr>
              <a:t>&amp;</a:t>
            </a:r>
            <a:r>
              <a:rPr lang="en-GB" sz="2800" u="sng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Arial Bold"/>
              </a:rPr>
              <a:t> planned</a:t>
            </a:r>
          </a:p>
          <a:p>
            <a:pPr marL="800100" lvl="1" indent="-342900">
              <a:spcBef>
                <a:spcPts val="500"/>
              </a:spcBef>
              <a:buSzPct val="100000"/>
              <a:buFont typeface="Arial" charset="0"/>
              <a:buChar char="•"/>
            </a:pPr>
            <a:r>
              <a:rPr lang="en-GB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Arial Bold"/>
              </a:rPr>
              <a:t>E.g. Winds, Forest ecosystem, Disaster situation</a:t>
            </a:r>
          </a:p>
          <a:p>
            <a:pPr marL="342900" lvl="0" indent="-342900">
              <a:spcBef>
                <a:spcPts val="500"/>
              </a:spcBef>
              <a:buSzPct val="100000"/>
              <a:buFont typeface="Arial" charset="0"/>
              <a:buChar char="•"/>
            </a:pPr>
            <a:r>
              <a:rPr lang="en-GB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Arial Bold"/>
              </a:rPr>
              <a:t>Discussions on</a:t>
            </a: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Arial Bold"/>
              </a:rPr>
              <a:t> optimum coverage and observing </a:t>
            </a: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Arial Bold"/>
              </a:rPr>
              <a:t>system requirements </a:t>
            </a:r>
            <a:endParaRPr lang="en-US" sz="2800" kern="0" dirty="0" smtClean="0">
              <a:solidFill>
                <a:srgbClr val="002569"/>
              </a:solidFill>
              <a:latin typeface="Arial" charset="0"/>
              <a:ea typeface="Arial" charset="0"/>
              <a:cs typeface="Arial" charset="0"/>
              <a:sym typeface="Arial Bold"/>
            </a:endParaRPr>
          </a:p>
          <a:p>
            <a:pPr marL="342900" lvl="0" indent="-342900">
              <a:spcBef>
                <a:spcPts val="500"/>
              </a:spcBef>
              <a:buSzPct val="100000"/>
              <a:buFont typeface="Arial" charset="0"/>
              <a:buChar char="•"/>
            </a:pP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Arial Bold"/>
              </a:rPr>
              <a:t>Observation </a:t>
            </a: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Arial Bold"/>
              </a:rPr>
              <a:t>requirements </a:t>
            </a: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Arial Bold"/>
              </a:rPr>
              <a:t>may vary depending </a:t>
            </a: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Arial Bold"/>
              </a:rPr>
              <a:t>on the </a:t>
            </a: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Arial Bold"/>
              </a:rPr>
              <a:t>phenomena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321" y="3429910"/>
            <a:ext cx="11884570" cy="317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For Example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kern="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Many </a:t>
            </a:r>
            <a:r>
              <a:rPr lang="en-US" sz="2400" b="1" kern="0" dirty="0" err="1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Scatterometers</a:t>
            </a:r>
            <a:r>
              <a:rPr lang="en-US" sz="2400" b="1" kern="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in orbit / planned, but Gap exists with regard to temporal coverage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kern="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At 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least 3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Scatterometers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kern="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with proper phasing  is needed, to 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meet </a:t>
            </a:r>
            <a:r>
              <a:rPr lang="en-US" sz="2400" b="1" kern="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6-hourly observations (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WMO </a:t>
            </a:r>
            <a:r>
              <a:rPr lang="en-US" sz="2400" b="1" kern="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requirements) </a:t>
            </a:r>
            <a:endParaRPr lang="en-US" sz="2400" b="1" kern="0" dirty="0">
              <a:solidFill>
                <a:schemeClr val="accent5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1" kern="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Multiple instruments with proper inter-calibration </a:t>
            </a:r>
            <a:endParaRPr lang="en-US" sz="2400" b="1" kern="0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kern="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Need for Study teams to regularly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analyse</a:t>
            </a:r>
            <a:r>
              <a:rPr lang="en-US" sz="2400" b="1" kern="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Operational / Approved / Planned missions,  as part of Gap Analysis </a:t>
            </a:r>
            <a:endParaRPr lang="en-US" sz="2400" b="1" kern="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84962" y="302800"/>
            <a:ext cx="9143999" cy="668739"/>
          </a:xfrm>
        </p:spPr>
        <p:txBody>
          <a:bodyPr>
            <a:noAutofit/>
          </a:bodyPr>
          <a:lstStyle/>
          <a:p>
            <a:pPr marL="742950" indent="-742950" algn="ctr">
              <a:buFont typeface="+mj-lt"/>
              <a:buAutoNum type="arabicPeriod" startAt="2"/>
            </a:pPr>
            <a:r>
              <a:rPr lang="en-IN" sz="4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Applications focus on SDGs</a:t>
            </a:r>
            <a:endParaRPr lang="en-IN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93208"/>
            <a:ext cx="6593306" cy="5004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Continuity of the efforts of CEOS (USGS, GA, VNSC</a:t>
            </a: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….) on SDGs</a:t>
            </a:r>
            <a:endParaRPr lang="en-US" sz="2800" kern="0" dirty="0">
              <a:solidFill>
                <a:srgbClr val="002569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Add-on to Mekong </a:t>
            </a: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Cube </a:t>
            </a: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and build a regional </a:t>
            </a: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data cube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Align </a:t>
            </a: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actions </a:t>
            </a:r>
            <a:r>
              <a:rPr lang="en-US" sz="2800" kern="0" dirty="0" err="1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w.r.t</a:t>
            </a: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 incoming SIT Chair </a:t>
            </a: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priority (GA</a:t>
            </a: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); </a:t>
            </a: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CEOS </a:t>
            </a: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ARD for </a:t>
            </a: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Land (CARD4L)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Active participation of CEOS </a:t>
            </a: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agencies for BIMSTEC </a:t>
            </a: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region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Capacity building for BIMSTEC</a:t>
            </a:r>
            <a:endParaRPr lang="en-US" sz="2800" kern="0" dirty="0">
              <a:solidFill>
                <a:srgbClr val="00256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8" name="Picture 4" descr="Image result for bimste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4819" y="1478257"/>
            <a:ext cx="5488194" cy="538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64385" y="2207764"/>
            <a:ext cx="3151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Bay of Bengal Initiative for Multi-Sectoral Technical and Economic Cooperation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4284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2006" y="273072"/>
            <a:ext cx="7402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Potential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Applications Development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3755"/>
            <a:ext cx="3878657" cy="2577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1873" y="1195687"/>
            <a:ext cx="4620127" cy="270409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561050" y="3479580"/>
            <a:ext cx="2098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Ice flow Application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28740" y="3479580"/>
            <a:ext cx="3163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OCM2 and RS2/2A Datacube Portal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633" y="3787357"/>
            <a:ext cx="5433271" cy="3070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55268" y="6491448"/>
            <a:ext cx="2626289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Real time Geo Data Explorer</a:t>
            </a:r>
          </a:p>
        </p:txBody>
      </p:sp>
    </p:spTree>
    <p:extLst>
      <p:ext uri="{BB962C8B-B14F-4D97-AF65-F5344CB8AC3E}">
        <p14:creationId xmlns:p14="http://schemas.microsoft.com/office/powerpoint/2010/main" val="6775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2953258" y="-13648"/>
            <a:ext cx="7377683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IN" sz="3200" b="1" spc="-1" dirty="0">
                <a:solidFill>
                  <a:schemeClr val="bg1"/>
                </a:solidFill>
                <a:latin typeface="+mj-lt"/>
                <a:ea typeface="DejaVu Sans"/>
              </a:rPr>
              <a:t>Vegetation and Crop Monitoring</a:t>
            </a:r>
          </a:p>
        </p:txBody>
      </p:sp>
      <p:sp>
        <p:nvSpPr>
          <p:cNvPr id="193" name="CustomShape 2"/>
          <p:cNvSpPr/>
          <p:nvPr/>
        </p:nvSpPr>
        <p:spPr>
          <a:xfrm>
            <a:off x="7108420" y="4178300"/>
            <a:ext cx="4834060" cy="29629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IN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Major Capabilities</a:t>
            </a:r>
            <a:endParaRPr lang="en-IN" sz="24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Compare NDVI Profile</a:t>
            </a:r>
            <a:r>
              <a:rPr lang="en-IN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IN" spc="-1" dirty="0" smtClean="0">
                <a:solidFill>
                  <a:srgbClr val="000000"/>
                </a:solidFill>
                <a:latin typeface="Calibri"/>
                <a:ea typeface="DejaVu Sans"/>
              </a:rPr>
              <a:t>&amp; </a:t>
            </a:r>
            <a:r>
              <a:rPr lang="en-IN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NDVI </a:t>
            </a:r>
            <a:r>
              <a:rPr lang="en-IN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Difference</a:t>
            </a:r>
            <a:endParaRPr lang="en-IN" sz="18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IN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Temporal data analysis</a:t>
            </a:r>
            <a:endParaRPr lang="en-IN" sz="1800" b="0" strike="noStrike" spc="-1" dirty="0">
              <a:latin typeface="Arial"/>
            </a:endParaRPr>
          </a:p>
          <a:p>
            <a:pPr marL="285840" indent="-284400">
              <a:buClr>
                <a:srgbClr val="000000"/>
              </a:buClr>
              <a:buFont typeface="Arial"/>
              <a:buChar char="•"/>
            </a:pPr>
            <a:r>
              <a:rPr lang="en-US" spc="-1" dirty="0" smtClean="0">
                <a:solidFill>
                  <a:srgbClr val="000000"/>
                </a:solidFill>
                <a:latin typeface="Calibri"/>
              </a:rPr>
              <a:t>Data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Aggregation </a:t>
            </a:r>
            <a:endParaRPr lang="en-IN" spc="-1" dirty="0">
              <a:solidFill>
                <a:srgbClr val="000000"/>
              </a:solidFill>
              <a:latin typeface="Calibri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IN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VCI Dashboards</a:t>
            </a:r>
            <a:endParaRPr lang="en-IN" sz="1800" b="0" strike="noStrike" spc="-1" dirty="0">
              <a:latin typeface="Arial"/>
            </a:endParaRPr>
          </a:p>
        </p:txBody>
      </p:sp>
      <p:sp>
        <p:nvSpPr>
          <p:cNvPr id="199" name="CustomShape 5"/>
          <p:cNvSpPr/>
          <p:nvPr/>
        </p:nvSpPr>
        <p:spPr>
          <a:xfrm>
            <a:off x="116180" y="4318000"/>
            <a:ext cx="6525920" cy="23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IN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Datasets</a:t>
            </a:r>
            <a:endParaRPr lang="en-IN" sz="24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NDVI MODIS 16 day </a:t>
            </a:r>
            <a:r>
              <a:rPr lang="en-IN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composite</a:t>
            </a:r>
            <a:r>
              <a:rPr lang="en-IN" spc="-1" dirty="0">
                <a:latin typeface="Arial"/>
              </a:rPr>
              <a:t>/</a:t>
            </a:r>
            <a:r>
              <a:rPr lang="en-IN" sz="1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NDVI</a:t>
            </a:r>
            <a:r>
              <a:rPr lang="en-IN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IN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PROBA 10 day comp.</a:t>
            </a:r>
            <a:endParaRPr lang="en-IN" sz="18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NDVI OCM 15 day </a:t>
            </a:r>
            <a:r>
              <a:rPr lang="en-IN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comp.</a:t>
            </a:r>
            <a:r>
              <a:rPr lang="en-IN" spc="-1" dirty="0">
                <a:latin typeface="Arial"/>
              </a:rPr>
              <a:t>/</a:t>
            </a:r>
            <a:r>
              <a:rPr lang="en-IN" sz="1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NDVI</a:t>
            </a:r>
            <a:r>
              <a:rPr lang="en-IN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IN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OCM</a:t>
            </a:r>
            <a:r>
              <a:rPr lang="en-IN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IN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daily</a:t>
            </a:r>
            <a:r>
              <a:rPr lang="en-IN" spc="-1" dirty="0">
                <a:latin typeface="Arial"/>
              </a:rPr>
              <a:t>/</a:t>
            </a:r>
            <a:r>
              <a:rPr lang="en-IN" sz="1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NDWI</a:t>
            </a:r>
            <a:r>
              <a:rPr lang="en-IN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IN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MODIS</a:t>
            </a:r>
            <a:endParaRPr lang="en-IN" sz="18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SWI SMAP</a:t>
            </a:r>
            <a:endParaRPr lang="en-IN" sz="18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Soil Moisture SMAP</a:t>
            </a:r>
            <a:endParaRPr lang="en-IN" sz="18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IN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INSAT </a:t>
            </a:r>
            <a:r>
              <a:rPr lang="en-IN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Rainfall</a:t>
            </a:r>
            <a:endParaRPr lang="en-IN" sz="18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NOAA CPC </a:t>
            </a:r>
            <a:r>
              <a:rPr lang="en-IN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Rainfall</a:t>
            </a:r>
            <a:endParaRPr lang="en-IN" sz="1800" b="0" strike="noStrike" spc="-1" dirty="0">
              <a:latin typeface="Arial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54" y="1358900"/>
            <a:ext cx="5388296" cy="2959100"/>
          </a:xfrm>
          <a:prstGeom prst="rect">
            <a:avLst/>
          </a:prstGeom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300" y="1219200"/>
            <a:ext cx="64897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371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84962" y="302800"/>
            <a:ext cx="9143999" cy="668739"/>
          </a:xfrm>
        </p:spPr>
        <p:txBody>
          <a:bodyPr>
            <a:noAutofit/>
          </a:bodyPr>
          <a:lstStyle/>
          <a:p>
            <a:pPr algn="ctr"/>
            <a:r>
              <a:rPr lang="en-IN" sz="4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CEOS agencies participation</a:t>
            </a:r>
            <a:endParaRPr lang="en-IN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673" y="1401523"/>
            <a:ext cx="11970327" cy="485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Expectations from CEOS Agencies</a:t>
            </a: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Inter-sensor calibration approaches and Satellite datasets</a:t>
            </a: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Atmospheric correction - methods development</a:t>
            </a:r>
          </a:p>
          <a:p>
            <a:pPr marL="800100" lvl="1" indent="-342900" algn="just">
              <a:lnSpc>
                <a:spcPct val="114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Organize </a:t>
            </a: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harmonized long term </a:t>
            </a:r>
            <a:r>
              <a:rPr lang="en-U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datasets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Deliverables</a:t>
            </a: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Forest Cover, LULC Change, Rice crop monitoring, Urban Growth</a:t>
            </a:r>
            <a:r>
              <a:rPr lang="is-IS" sz="2800" kern="0" dirty="0" smtClean="0">
                <a:solidFill>
                  <a:srgbClr val="002569"/>
                </a:solidFill>
                <a:latin typeface="Arial" charset="0"/>
                <a:ea typeface="Arial" charset="0"/>
                <a:cs typeface="Arial" charset="0"/>
              </a:rPr>
              <a:t>….</a:t>
            </a:r>
            <a:endParaRPr lang="en-US" sz="2800" kern="0" dirty="0" smtClean="0">
              <a:solidFill>
                <a:srgbClr val="002569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3200" kern="0" dirty="0" smtClean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800100" lvl="1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3200" kern="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Synergy with GEO -</a:t>
            </a:r>
            <a:r>
              <a:rPr lang="en-US" sz="3200" kern="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kern="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LINKAGE with ASIA RICE, GEOGLAM</a:t>
            </a:r>
            <a:r>
              <a:rPr lang="en-US" sz="3200" kern="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kern="0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etc</a:t>
            </a:r>
            <a:endParaRPr lang="en-US" sz="3200" kern="0" dirty="0" smtClean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82" y="128541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Monthly </a:t>
            </a:r>
            <a:r>
              <a:rPr lang="en-US" sz="2400" dirty="0">
                <a:solidFill>
                  <a:schemeClr val="tx2"/>
                </a:solidFill>
              </a:rPr>
              <a:t>/ Annual Digital Energy Atlas (</a:t>
            </a:r>
            <a:r>
              <a:rPr lang="en-US" sz="2400" dirty="0" smtClean="0">
                <a:solidFill>
                  <a:schemeClr val="tx2"/>
                </a:solidFill>
              </a:rPr>
              <a:t>Solar  &amp; </a:t>
            </a:r>
            <a:r>
              <a:rPr lang="en-US" sz="2400" dirty="0">
                <a:solidFill>
                  <a:schemeClr val="tx2"/>
                </a:solidFill>
              </a:rPr>
              <a:t>wind </a:t>
            </a:r>
            <a:r>
              <a:rPr lang="en-US" sz="2400" dirty="0" smtClean="0">
                <a:solidFill>
                  <a:schemeClr val="tx2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Met data from various Geo platform (many CEOS agencies) as input</a:t>
            </a:r>
            <a:endParaRPr lang="en-IN" sz="2400" dirty="0">
              <a:solidFill>
                <a:schemeClr val="tx2"/>
              </a:solidFill>
            </a:endParaRPr>
          </a:p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Solar and Wind energy calculator : </a:t>
            </a:r>
            <a:r>
              <a:rPr lang="en-US" sz="2400" dirty="0" smtClean="0">
                <a:solidFill>
                  <a:schemeClr val="tx2"/>
                </a:solidFill>
              </a:rPr>
              <a:t>Mobile </a:t>
            </a:r>
            <a:r>
              <a:rPr lang="en-US" sz="2400" dirty="0">
                <a:solidFill>
                  <a:schemeClr val="tx2"/>
                </a:solidFill>
              </a:rPr>
              <a:t>Apps</a:t>
            </a:r>
          </a:p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Solar energy calculator </a:t>
            </a:r>
            <a:r>
              <a:rPr lang="en-US" sz="2400" dirty="0">
                <a:solidFill>
                  <a:schemeClr val="tx2"/>
                </a:solidFill>
              </a:rPr>
              <a:t>for </a:t>
            </a:r>
            <a:r>
              <a:rPr lang="en-US" sz="2400" b="1" dirty="0" smtClean="0">
                <a:solidFill>
                  <a:schemeClr val="tx2"/>
                </a:solidFill>
              </a:rPr>
              <a:t>Africa </a:t>
            </a:r>
            <a:r>
              <a:rPr lang="en-US" sz="2400" dirty="0" smtClean="0">
                <a:solidFill>
                  <a:schemeClr val="tx2"/>
                </a:solidFill>
              </a:rPr>
              <a:t>is demonstrated (Int. Solar Alliance)</a:t>
            </a:r>
            <a:endParaRPr lang="en-IN" sz="2400" dirty="0">
              <a:solidFill>
                <a:schemeClr val="tx2"/>
              </a:solidFill>
            </a:endParaRPr>
          </a:p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Site </a:t>
            </a:r>
            <a:r>
              <a:rPr lang="en-US" sz="2400" dirty="0">
                <a:solidFill>
                  <a:schemeClr val="tx2"/>
                </a:solidFill>
              </a:rPr>
              <a:t>Selection Tool  </a:t>
            </a:r>
            <a:r>
              <a:rPr lang="en-US" sz="2400" dirty="0" smtClean="0">
                <a:solidFill>
                  <a:schemeClr val="tx2"/>
                </a:solidFill>
              </a:rPr>
              <a:t>for solar energy (Land </a:t>
            </a:r>
            <a:r>
              <a:rPr lang="en-US" sz="2400" dirty="0">
                <a:solidFill>
                  <a:schemeClr val="tx2"/>
                </a:solidFill>
              </a:rPr>
              <a:t>cover, </a:t>
            </a:r>
            <a:r>
              <a:rPr lang="en-US" sz="2400" dirty="0" smtClean="0">
                <a:solidFill>
                  <a:schemeClr val="tx2"/>
                </a:solidFill>
              </a:rPr>
              <a:t>slope</a:t>
            </a:r>
            <a:r>
              <a:rPr lang="en-US" sz="2400" dirty="0">
                <a:solidFill>
                  <a:schemeClr val="tx2"/>
                </a:solidFill>
              </a:rPr>
              <a:t>, distance from </a:t>
            </a:r>
            <a:r>
              <a:rPr lang="en-US" sz="2400" dirty="0" smtClean="0">
                <a:solidFill>
                  <a:schemeClr val="tx2"/>
                </a:solidFill>
              </a:rPr>
              <a:t>road/grid </a:t>
            </a:r>
            <a:r>
              <a:rPr lang="en-US" sz="2400" dirty="0">
                <a:solidFill>
                  <a:schemeClr val="tx2"/>
                </a:solidFill>
              </a:rPr>
              <a:t>line)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3431" y="3144635"/>
            <a:ext cx="5247641" cy="3697450"/>
          </a:xfrm>
          <a:prstGeom prst="rect">
            <a:avLst/>
          </a:prstGeom>
        </p:spPr>
      </p:pic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748" y="3127074"/>
            <a:ext cx="2603200" cy="36153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30" y="3239238"/>
            <a:ext cx="2320324" cy="343260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66375" y="198459"/>
            <a:ext cx="9959338" cy="668739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742950" indent="-742950" algn="ctr">
              <a:buFont typeface="+mj-lt"/>
              <a:buAutoNum type="arabicPeriod" startAt="3"/>
            </a:pPr>
            <a:r>
              <a:rPr lang="en-IN" sz="3600" b="1" kern="0" dirty="0" smtClean="0">
                <a:solidFill>
                  <a:schemeClr val="bg1"/>
                </a:solidFill>
                <a:latin typeface="+mj-lt"/>
              </a:rPr>
              <a:t>Renewable Energy (Solar &amp; Wind)</a:t>
            </a:r>
            <a:endParaRPr lang="en-IN" sz="4400" b="1" kern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432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4179</TotalTime>
  <Words>793</Words>
  <Application>Microsoft Macintosh PowerPoint</Application>
  <PresentationFormat>Widescreen</PresentationFormat>
  <Paragraphs>142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 Black</vt:lpstr>
      <vt:lpstr>Arial Bold</vt:lpstr>
      <vt:lpstr>Arial Narrow</vt:lpstr>
      <vt:lpstr>Avenir Roman</vt:lpstr>
      <vt:lpstr>Calibri</vt:lpstr>
      <vt:lpstr>Courier New</vt:lpstr>
      <vt:lpstr>DejaVu Sans</vt:lpstr>
      <vt:lpstr>Droid Serif</vt:lpstr>
      <vt:lpstr>Helvetica</vt:lpstr>
      <vt:lpstr>ＭＳ Ｐゴシック</vt:lpstr>
      <vt:lpstr>Proxima Nova Regular</vt:lpstr>
      <vt:lpstr>Wingdings</vt:lpstr>
      <vt:lpstr>Arial</vt:lpstr>
      <vt:lpstr>Default</vt:lpstr>
      <vt:lpstr>PowerPoint Presentation</vt:lpstr>
      <vt:lpstr>PowerPoint Presentation</vt:lpstr>
      <vt:lpstr>PowerPoint Presentation</vt:lpstr>
      <vt:lpstr>Analysis &amp; Gaps in Virtual Constellation (VC)</vt:lpstr>
      <vt:lpstr>Applications focus on SDGs</vt:lpstr>
      <vt:lpstr>PowerPoint Presentation</vt:lpstr>
      <vt:lpstr>PowerPoint Presentation</vt:lpstr>
      <vt:lpstr>CEOS agencies participation</vt:lpstr>
      <vt:lpstr>PowerPoint Presentation</vt:lpstr>
      <vt:lpstr>Expectations from CEOS agencies</vt:lpstr>
      <vt:lpstr>New data processing tool for disaster Leo-Geo based applications  </vt:lpstr>
      <vt:lpstr>Expectations from CEOS agencies</vt:lpstr>
      <vt:lpstr> CEOS Plenaries in India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ISRO Team</vt:lpstr>
      <vt:lpstr>PowerPoint Presentation</vt:lpstr>
    </vt:vector>
  </TitlesOfParts>
  <Company>HPES ACES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Recent NASA Contribution to CARB-19 : Land Product Validation Listing – Carbon-related products have been validated according to CEOS LPV standards and documented on the CEOS LPV website</dc:title>
  <dc:creator>MARGOLIS, HANK A. (HQ-DK000)</dc:creator>
  <cp:lastModifiedBy>Microsoft Office User</cp:lastModifiedBy>
  <cp:revision>183</cp:revision>
  <cp:lastPrinted>2017-08-23T16:50:31Z</cp:lastPrinted>
  <dcterms:created xsi:type="dcterms:W3CDTF">2017-04-07T17:29:45Z</dcterms:created>
  <dcterms:modified xsi:type="dcterms:W3CDTF">2019-10-16T00:36:03Z</dcterms:modified>
</cp:coreProperties>
</file>