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776" r:id="rId3"/>
    <p:sldId id="753" r:id="rId4"/>
    <p:sldId id="772" r:id="rId5"/>
    <p:sldId id="773" r:id="rId6"/>
    <p:sldId id="740" r:id="rId7"/>
    <p:sldId id="757" r:id="rId8"/>
    <p:sldId id="774" r:id="rId9"/>
    <p:sldId id="777" r:id="rId10"/>
    <p:sldId id="752" r:id="rId11"/>
    <p:sldId id="741" r:id="rId12"/>
    <p:sldId id="771" r:id="rId13"/>
    <p:sldId id="775" r:id="rId14"/>
    <p:sldId id="282" r:id="rId15"/>
    <p:sldId id="1459" r:id="rId16"/>
    <p:sldId id="289" r:id="rId17"/>
    <p:sldId id="1460" r:id="rId18"/>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18" autoAdjust="0"/>
    <p:restoredTop sz="94694"/>
  </p:normalViewPr>
  <p:slideViewPr>
    <p:cSldViewPr>
      <p:cViewPr varScale="1">
        <p:scale>
          <a:sx n="78" d="100"/>
          <a:sy n="78" d="100"/>
        </p:scale>
        <p:origin x="1277"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78B56-F7C9-4BC6-8997-C477A24C2FF4}"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AU"/>
        </a:p>
      </dgm:t>
    </dgm:pt>
    <dgm:pt modelId="{67FABABC-1D67-4C62-AA7B-67DDC2002EC2}">
      <dgm:prSet custT="1"/>
      <dgm:spPr/>
      <dgm:t>
        <a:bodyPr/>
        <a:lstStyle/>
        <a:p>
          <a:pPr>
            <a:lnSpc>
              <a:spcPct val="100000"/>
            </a:lnSpc>
          </a:pPr>
          <a:r>
            <a:rPr lang="en-AU" sz="1200" dirty="0">
              <a:latin typeface="+mj-lt"/>
            </a:rPr>
            <a:t>Focus on </a:t>
          </a:r>
          <a:r>
            <a:rPr lang="en-AU" sz="1200" b="1" dirty="0">
              <a:latin typeface="+mj-lt"/>
            </a:rPr>
            <a:t>CEOS unique role </a:t>
          </a:r>
          <a:br>
            <a:rPr lang="en-AU" sz="1200" dirty="0">
              <a:latin typeface="+mj-lt"/>
            </a:rPr>
          </a:br>
          <a:r>
            <a:rPr lang="en-AU" sz="1200" dirty="0">
              <a:latin typeface="+mj-lt"/>
            </a:rPr>
            <a:t>and on a </a:t>
          </a:r>
          <a:r>
            <a:rPr lang="en-AU" sz="1200" b="1" dirty="0">
              <a:latin typeface="+mj-lt"/>
            </a:rPr>
            <a:t>few SDG Indicators </a:t>
          </a:r>
          <a:br>
            <a:rPr lang="en-AU" sz="1200" dirty="0">
              <a:latin typeface="+mj-lt"/>
            </a:rPr>
          </a:br>
          <a:r>
            <a:rPr lang="en-AU" sz="1200" b="0" dirty="0">
              <a:latin typeface="+mj-lt"/>
            </a:rPr>
            <a:t>(start with 6.6.1; 11.3.1; 15.3.1) </a:t>
          </a:r>
        </a:p>
      </dgm:t>
    </dgm:pt>
    <dgm:pt modelId="{AEE9E6FE-8035-44D5-A9E3-14C82ECA2740}" type="parTrans" cxnId="{CC9679BF-EEDF-4F04-863F-B2ED3ABA3250}">
      <dgm:prSet/>
      <dgm:spPr/>
      <dgm:t>
        <a:bodyPr/>
        <a:lstStyle/>
        <a:p>
          <a:endParaRPr lang="en-AU">
            <a:latin typeface="+mj-lt"/>
          </a:endParaRPr>
        </a:p>
      </dgm:t>
    </dgm:pt>
    <dgm:pt modelId="{F209C51D-E963-4486-B91B-F9B99C0E8786}" type="sibTrans" cxnId="{CC9679BF-EEDF-4F04-863F-B2ED3ABA3250}">
      <dgm:prSet/>
      <dgm:spPr/>
      <dgm:t>
        <a:bodyPr/>
        <a:lstStyle/>
        <a:p>
          <a:endParaRPr lang="en-AU">
            <a:latin typeface="+mj-lt"/>
          </a:endParaRPr>
        </a:p>
      </dgm:t>
    </dgm:pt>
    <dgm:pt modelId="{4F21781A-4AB8-4BC9-8334-8DEAA2BD2E09}">
      <dgm:prSet custT="1"/>
      <dgm:spPr/>
      <dgm:t>
        <a:bodyPr/>
        <a:lstStyle/>
        <a:p>
          <a:pPr>
            <a:lnSpc>
              <a:spcPct val="100000"/>
            </a:lnSpc>
          </a:pPr>
          <a:r>
            <a:rPr lang="en-US" sz="1200" b="1" dirty="0">
              <a:latin typeface="+mj-lt"/>
            </a:rPr>
            <a:t>Complement rather than duplicate</a:t>
          </a:r>
          <a:br>
            <a:rPr lang="en-US" sz="1200" b="1" dirty="0">
              <a:latin typeface="+mj-lt"/>
            </a:rPr>
          </a:br>
          <a:r>
            <a:rPr lang="en-US" sz="1200" dirty="0">
              <a:latin typeface="+mj-lt"/>
            </a:rPr>
            <a:t> the GEO community efforts on SDGs</a:t>
          </a:r>
          <a:endParaRPr lang="en-AU" sz="1200" dirty="0">
            <a:latin typeface="+mj-lt"/>
          </a:endParaRPr>
        </a:p>
      </dgm:t>
    </dgm:pt>
    <dgm:pt modelId="{11BEE98A-3975-4C65-872B-55C94D887333}" type="parTrans" cxnId="{F350DE14-1C76-47D4-B106-15313D6A0823}">
      <dgm:prSet/>
      <dgm:spPr/>
      <dgm:t>
        <a:bodyPr/>
        <a:lstStyle/>
        <a:p>
          <a:endParaRPr lang="en-AU">
            <a:latin typeface="+mj-lt"/>
          </a:endParaRPr>
        </a:p>
      </dgm:t>
    </dgm:pt>
    <dgm:pt modelId="{64E77224-EBE5-4AA8-8F2C-2B5070BA51C0}" type="sibTrans" cxnId="{F350DE14-1C76-47D4-B106-15313D6A0823}">
      <dgm:prSet/>
      <dgm:spPr/>
      <dgm:t>
        <a:bodyPr/>
        <a:lstStyle/>
        <a:p>
          <a:endParaRPr lang="en-AU">
            <a:latin typeface="+mj-lt"/>
          </a:endParaRPr>
        </a:p>
      </dgm:t>
    </dgm:pt>
    <dgm:pt modelId="{E5F01BB7-5DFC-47C8-93C1-1D84868BE238}">
      <dgm:prSet custT="1"/>
      <dgm:spPr/>
      <dgm:t>
        <a:bodyPr/>
        <a:lstStyle/>
        <a:p>
          <a:pPr>
            <a:lnSpc>
              <a:spcPct val="100000"/>
            </a:lnSpc>
          </a:pPr>
          <a:r>
            <a:rPr lang="en-AU" sz="1200" dirty="0">
              <a:latin typeface="+mj-lt"/>
            </a:rPr>
            <a:t>Encourage </a:t>
          </a:r>
          <a:r>
            <a:rPr lang="en-AU" sz="1200" b="1" dirty="0">
              <a:latin typeface="+mj-lt"/>
            </a:rPr>
            <a:t>more commitment and participation</a:t>
          </a:r>
          <a:r>
            <a:rPr lang="en-AU" sz="1200" dirty="0">
              <a:latin typeface="+mj-lt"/>
            </a:rPr>
            <a:t> from agencies</a:t>
          </a:r>
        </a:p>
      </dgm:t>
    </dgm:pt>
    <dgm:pt modelId="{87B92B69-C149-45A9-AB3F-764B3B556652}" type="parTrans" cxnId="{3732AA76-31B7-4DF3-B817-8AB1C207FBF6}">
      <dgm:prSet/>
      <dgm:spPr/>
      <dgm:t>
        <a:bodyPr/>
        <a:lstStyle/>
        <a:p>
          <a:endParaRPr lang="en-AU">
            <a:latin typeface="+mj-lt"/>
          </a:endParaRPr>
        </a:p>
      </dgm:t>
    </dgm:pt>
    <dgm:pt modelId="{738F647F-712B-4FEA-BD10-C31513A6514B}" type="sibTrans" cxnId="{3732AA76-31B7-4DF3-B817-8AB1C207FBF6}">
      <dgm:prSet/>
      <dgm:spPr/>
      <dgm:t>
        <a:bodyPr/>
        <a:lstStyle/>
        <a:p>
          <a:endParaRPr lang="en-AU">
            <a:latin typeface="+mj-lt"/>
          </a:endParaRPr>
        </a:p>
      </dgm:t>
    </dgm:pt>
    <dgm:pt modelId="{BA3F4944-4806-475C-82CA-53473DD529FA}">
      <dgm:prSet custT="1"/>
      <dgm:spPr/>
      <dgm:t>
        <a:bodyPr/>
        <a:lstStyle/>
        <a:p>
          <a:pPr>
            <a:lnSpc>
              <a:spcPct val="100000"/>
            </a:lnSpc>
          </a:pPr>
          <a:r>
            <a:rPr lang="en-AU" sz="1200" dirty="0">
              <a:latin typeface="+mj-lt"/>
            </a:rPr>
            <a:t>Leverage the </a:t>
          </a:r>
          <a:r>
            <a:rPr lang="en-AU" sz="1200" b="1" dirty="0">
              <a:latin typeface="+mj-lt"/>
            </a:rPr>
            <a:t>knowledge and expertise of CEOS bodies</a:t>
          </a:r>
          <a:r>
            <a:rPr lang="en-AU" sz="1200" dirty="0">
              <a:latin typeface="+mj-lt"/>
            </a:rPr>
            <a:t> (VCs, WGs, SEO) </a:t>
          </a:r>
          <a:br>
            <a:rPr lang="en-AU" sz="1200" dirty="0">
              <a:latin typeface="+mj-lt"/>
            </a:rPr>
          </a:br>
          <a:r>
            <a:rPr lang="en-AU" sz="1200" dirty="0">
              <a:latin typeface="+mj-lt"/>
            </a:rPr>
            <a:t>to maximise impact.</a:t>
          </a:r>
        </a:p>
      </dgm:t>
    </dgm:pt>
    <dgm:pt modelId="{C16F2D93-1D22-4262-A4E2-9994084B08E9}" type="parTrans" cxnId="{0D8B3E7F-324E-4AD4-9F99-8A684B3DDED7}">
      <dgm:prSet/>
      <dgm:spPr/>
      <dgm:t>
        <a:bodyPr/>
        <a:lstStyle/>
        <a:p>
          <a:endParaRPr lang="en-AU">
            <a:latin typeface="+mj-lt"/>
          </a:endParaRPr>
        </a:p>
      </dgm:t>
    </dgm:pt>
    <dgm:pt modelId="{C51DC33B-55E5-4204-B527-8065C6DE6AE0}" type="sibTrans" cxnId="{0D8B3E7F-324E-4AD4-9F99-8A684B3DDED7}">
      <dgm:prSet/>
      <dgm:spPr/>
      <dgm:t>
        <a:bodyPr/>
        <a:lstStyle/>
        <a:p>
          <a:endParaRPr lang="en-AU">
            <a:latin typeface="+mj-lt"/>
          </a:endParaRPr>
        </a:p>
      </dgm:t>
    </dgm:pt>
    <dgm:pt modelId="{7F243FB9-6A17-421B-98E7-2232ABB60319}">
      <dgm:prSet custT="1"/>
      <dgm:spPr/>
      <dgm:t>
        <a:bodyPr/>
        <a:lstStyle/>
        <a:p>
          <a:pPr>
            <a:lnSpc>
              <a:spcPct val="100000"/>
            </a:lnSpc>
          </a:pPr>
          <a:r>
            <a:rPr lang="en-US" sz="1200" dirty="0">
              <a:latin typeface="+mj-lt"/>
            </a:rPr>
            <a:t>Identify the </a:t>
          </a:r>
          <a:r>
            <a:rPr lang="en-US" sz="1200" b="1" dirty="0">
              <a:latin typeface="+mj-lt"/>
            </a:rPr>
            <a:t>key partners</a:t>
          </a:r>
          <a:r>
            <a:rPr lang="en-US" sz="1200" dirty="0">
              <a:latin typeface="+mj-lt"/>
            </a:rPr>
            <a:t> with whom CEOS should primarily interface</a:t>
          </a:r>
          <a:br>
            <a:rPr lang="en-US" sz="1200" dirty="0">
              <a:latin typeface="+mj-lt"/>
            </a:rPr>
          </a:br>
          <a:r>
            <a:rPr lang="en-US" sz="1200" dirty="0">
              <a:latin typeface="+mj-lt"/>
            </a:rPr>
            <a:t>(IAEG-SDGs WGGI, custodian agencies)</a:t>
          </a:r>
          <a:endParaRPr lang="en-AU" sz="1200" dirty="0">
            <a:latin typeface="+mj-lt"/>
          </a:endParaRPr>
        </a:p>
      </dgm:t>
    </dgm:pt>
    <dgm:pt modelId="{7DBC7851-C25A-4596-B343-CE977D37E083}" type="parTrans" cxnId="{28DC5F7B-7829-4AD7-AE0F-D3C3FD2049CB}">
      <dgm:prSet/>
      <dgm:spPr/>
      <dgm:t>
        <a:bodyPr/>
        <a:lstStyle/>
        <a:p>
          <a:endParaRPr lang="en-AU">
            <a:latin typeface="+mj-lt"/>
          </a:endParaRPr>
        </a:p>
      </dgm:t>
    </dgm:pt>
    <dgm:pt modelId="{7972DF09-CDAD-4D0B-9872-A10C901A51E4}" type="sibTrans" cxnId="{28DC5F7B-7829-4AD7-AE0F-D3C3FD2049CB}">
      <dgm:prSet/>
      <dgm:spPr/>
      <dgm:t>
        <a:bodyPr/>
        <a:lstStyle/>
        <a:p>
          <a:endParaRPr lang="en-AU">
            <a:latin typeface="+mj-lt"/>
          </a:endParaRPr>
        </a:p>
      </dgm:t>
    </dgm:pt>
    <dgm:pt modelId="{A462D19D-2047-4325-9701-C53B92574759}">
      <dgm:prSet custT="1"/>
      <dgm:spPr/>
      <dgm:t>
        <a:bodyPr lIns="144000" rIns="144000"/>
        <a:lstStyle/>
        <a:p>
          <a:pPr>
            <a:lnSpc>
              <a:spcPct val="100000"/>
            </a:lnSpc>
          </a:pPr>
          <a:r>
            <a:rPr lang="en-US" sz="1200" b="0" kern="1200" dirty="0">
              <a:solidFill>
                <a:prstClr val="black">
                  <a:hueOff val="0"/>
                  <a:satOff val="0"/>
                  <a:lumOff val="0"/>
                  <a:alphaOff val="0"/>
                </a:prstClr>
              </a:solidFill>
              <a:latin typeface="Helvetica"/>
              <a:ea typeface="Avenir Roman"/>
              <a:cs typeface="Avenir Roman"/>
            </a:rPr>
            <a:t>The UN has established a complex governance system on the SDG Global Indicator Framework with many stakeholders involved both at UN and national levels.</a:t>
          </a:r>
          <a:endParaRPr lang="en-AU" sz="1200" b="0" kern="1200" dirty="0">
            <a:solidFill>
              <a:prstClr val="black">
                <a:hueOff val="0"/>
                <a:satOff val="0"/>
                <a:lumOff val="0"/>
                <a:alphaOff val="0"/>
              </a:prstClr>
            </a:solidFill>
            <a:latin typeface="Helvetica"/>
            <a:ea typeface="Avenir Roman"/>
            <a:cs typeface="Avenir Roman"/>
          </a:endParaRPr>
        </a:p>
      </dgm:t>
    </dgm:pt>
    <dgm:pt modelId="{06CD386F-2947-4AE8-A61A-AB1B9AC4259B}" type="parTrans" cxnId="{72A54B9A-35CC-47BB-9F68-91144BD9BD95}">
      <dgm:prSet/>
      <dgm:spPr/>
      <dgm:t>
        <a:bodyPr/>
        <a:lstStyle/>
        <a:p>
          <a:endParaRPr lang="en-AU">
            <a:latin typeface="+mj-lt"/>
          </a:endParaRPr>
        </a:p>
      </dgm:t>
    </dgm:pt>
    <dgm:pt modelId="{ECE2D6BB-C14C-4AC6-AE1B-434E53850A5D}" type="sibTrans" cxnId="{72A54B9A-35CC-47BB-9F68-91144BD9BD95}">
      <dgm:prSet/>
      <dgm:spPr/>
      <dgm:t>
        <a:bodyPr/>
        <a:lstStyle/>
        <a:p>
          <a:endParaRPr lang="en-AU">
            <a:latin typeface="+mj-lt"/>
          </a:endParaRPr>
        </a:p>
      </dgm:t>
    </dgm:pt>
    <dgm:pt modelId="{A0686E12-D422-4D7E-AB1E-6FA92062C2BA}">
      <dgm:prSet custT="1"/>
      <dgm:spPr/>
      <dgm:t>
        <a:bodyPr/>
        <a:lstStyle/>
        <a:p>
          <a:pPr>
            <a:lnSpc>
              <a:spcPct val="100000"/>
            </a:lnSpc>
          </a:pPr>
          <a:r>
            <a:rPr lang="en-AU" sz="1200" b="0" dirty="0">
              <a:latin typeface="+mj-lt"/>
            </a:rPr>
            <a:t>Take a decision based on an </a:t>
          </a:r>
          <a:r>
            <a:rPr lang="en-AU" sz="1200" b="1" dirty="0">
              <a:latin typeface="+mj-lt"/>
            </a:rPr>
            <a:t> </a:t>
          </a:r>
          <a:br>
            <a:rPr lang="en-AU" sz="1200" b="1" dirty="0">
              <a:latin typeface="+mj-lt"/>
            </a:rPr>
          </a:br>
          <a:r>
            <a:rPr lang="en-AU" sz="1200" b="1" dirty="0">
              <a:latin typeface="+mj-lt"/>
            </a:rPr>
            <a:t>in-depth assessment of implications</a:t>
          </a:r>
          <a:r>
            <a:rPr lang="en-AU" sz="1200" b="0" dirty="0">
              <a:latin typeface="+mj-lt"/>
            </a:rPr>
            <a:t> </a:t>
          </a:r>
          <a:br>
            <a:rPr lang="en-AU" sz="1200" b="0" dirty="0">
              <a:latin typeface="+mj-lt"/>
            </a:rPr>
          </a:br>
          <a:r>
            <a:rPr lang="en-AU" sz="1200" b="0" dirty="0">
              <a:latin typeface="+mj-lt"/>
            </a:rPr>
            <a:t>(resources, reporting, etc.)</a:t>
          </a:r>
          <a:endParaRPr lang="en-AU" sz="1200" dirty="0">
            <a:latin typeface="+mj-lt"/>
          </a:endParaRPr>
        </a:p>
      </dgm:t>
    </dgm:pt>
    <dgm:pt modelId="{6FB8B8FC-D674-4B6F-A5B1-D56DE303EB72}" type="parTrans" cxnId="{F9D07C96-D7FA-4543-B16A-843D8E74F4B4}">
      <dgm:prSet/>
      <dgm:spPr/>
      <dgm:t>
        <a:bodyPr/>
        <a:lstStyle/>
        <a:p>
          <a:endParaRPr lang="en-AU">
            <a:latin typeface="+mj-lt"/>
          </a:endParaRPr>
        </a:p>
      </dgm:t>
    </dgm:pt>
    <dgm:pt modelId="{B3EC1077-0831-4163-B68F-C4EE6C79C30B}" type="sibTrans" cxnId="{F9D07C96-D7FA-4543-B16A-843D8E74F4B4}">
      <dgm:prSet/>
      <dgm:spPr/>
      <dgm:t>
        <a:bodyPr/>
        <a:lstStyle/>
        <a:p>
          <a:endParaRPr lang="en-AU">
            <a:latin typeface="+mj-lt"/>
          </a:endParaRPr>
        </a:p>
      </dgm:t>
    </dgm:pt>
    <dgm:pt modelId="{BDD4841E-FF1E-48E9-810A-E376210ABAD4}">
      <dgm:prSet custT="1"/>
      <dgm:spPr/>
      <dgm:t>
        <a:bodyPr lIns="180000" rIns="144000"/>
        <a:lstStyle/>
        <a:p>
          <a:pPr>
            <a:lnSpc>
              <a:spcPct val="100000"/>
            </a:lnSpc>
          </a:pPr>
          <a:r>
            <a:rPr lang="en-AU" sz="1200" dirty="0">
              <a:latin typeface="+mj-lt"/>
            </a:rPr>
            <a:t>Future of the SDG AHT is uncertain. Continue or disappear? New e</a:t>
          </a:r>
          <a:r>
            <a:rPr lang="en-AU" sz="1200" b="0" dirty="0">
              <a:latin typeface="+mj-lt"/>
            </a:rPr>
            <a:t>ntity (post AHT)? WG or Strategy? </a:t>
          </a:r>
        </a:p>
      </dgm:t>
    </dgm:pt>
    <dgm:pt modelId="{CA9A77E1-D043-44F9-9B56-C5C2A19D3EC4}" type="parTrans" cxnId="{A95D4F78-2C53-4EE0-929A-5FB73C75E5E3}">
      <dgm:prSet/>
      <dgm:spPr/>
      <dgm:t>
        <a:bodyPr/>
        <a:lstStyle/>
        <a:p>
          <a:endParaRPr lang="en-AU">
            <a:latin typeface="+mj-lt"/>
          </a:endParaRPr>
        </a:p>
      </dgm:t>
    </dgm:pt>
    <dgm:pt modelId="{13592D65-703D-4A37-9BFB-D1949FE64366}" type="sibTrans" cxnId="{A95D4F78-2C53-4EE0-929A-5FB73C75E5E3}">
      <dgm:prSet/>
      <dgm:spPr/>
      <dgm:t>
        <a:bodyPr/>
        <a:lstStyle/>
        <a:p>
          <a:endParaRPr lang="en-AU">
            <a:latin typeface="+mj-lt"/>
          </a:endParaRPr>
        </a:p>
      </dgm:t>
    </dgm:pt>
    <dgm:pt modelId="{6BC373F6-ADF1-43D6-B8DF-5E7CE339E679}">
      <dgm:prSet custT="1"/>
      <dgm:spPr/>
      <dgm:t>
        <a:bodyPr lIns="144000" rIns="144000"/>
        <a:lstStyle/>
        <a:p>
          <a:pPr>
            <a:lnSpc>
              <a:spcPct val="100000"/>
            </a:lnSpc>
          </a:pPr>
          <a:r>
            <a:rPr lang="en-US" sz="1200" b="0" dirty="0">
              <a:latin typeface="+mj-lt"/>
            </a:rPr>
            <a:t>The original goals of the SDG AHT were too broad in scope and not fully aligned with the CEOS mandate.</a:t>
          </a:r>
          <a:endParaRPr lang="en-AU" sz="1200" dirty="0">
            <a:latin typeface="+mj-lt"/>
          </a:endParaRPr>
        </a:p>
      </dgm:t>
    </dgm:pt>
    <dgm:pt modelId="{1BCAF61F-4962-4ABF-A399-0603A2C021C5}" type="parTrans" cxnId="{1B666625-0F1E-467C-A7A5-DC90D89993A6}">
      <dgm:prSet/>
      <dgm:spPr/>
      <dgm:t>
        <a:bodyPr/>
        <a:lstStyle/>
        <a:p>
          <a:endParaRPr lang="en-AU">
            <a:latin typeface="+mj-lt"/>
          </a:endParaRPr>
        </a:p>
      </dgm:t>
    </dgm:pt>
    <dgm:pt modelId="{4EE1F8D3-6431-4A7E-AA75-394920D87DA6}" type="sibTrans" cxnId="{1B666625-0F1E-467C-A7A5-DC90D89993A6}">
      <dgm:prSet/>
      <dgm:spPr/>
      <dgm:t>
        <a:bodyPr/>
        <a:lstStyle/>
        <a:p>
          <a:endParaRPr lang="en-AU">
            <a:latin typeface="+mj-lt"/>
          </a:endParaRPr>
        </a:p>
      </dgm:t>
    </dgm:pt>
    <dgm:pt modelId="{EFDABA26-4D19-4EFD-AF43-A4C01E1A622F}">
      <dgm:prSet custT="1"/>
      <dgm:spPr/>
      <dgm:t>
        <a:bodyPr lIns="144000" rIns="144000"/>
        <a:lstStyle/>
        <a:p>
          <a:pPr>
            <a:lnSpc>
              <a:spcPct val="100000"/>
            </a:lnSpc>
          </a:pPr>
          <a:r>
            <a:rPr lang="en-US" sz="1200" b="0" dirty="0">
              <a:latin typeface="+mj-lt"/>
            </a:rPr>
            <a:t>The AHT activities were too similar to the work of the GEO EO4SDG initiative, which brought some confusion on the respective roles of CEOS and GEO.</a:t>
          </a:r>
          <a:endParaRPr lang="en-AU" sz="1200" dirty="0">
            <a:latin typeface="+mj-lt"/>
          </a:endParaRPr>
        </a:p>
      </dgm:t>
    </dgm:pt>
    <dgm:pt modelId="{A591C38F-7183-4D6A-87A4-791D4D434D9C}" type="parTrans" cxnId="{E987C6C7-D5E1-4B45-80DF-5DBA05F0801B}">
      <dgm:prSet/>
      <dgm:spPr/>
      <dgm:t>
        <a:bodyPr/>
        <a:lstStyle/>
        <a:p>
          <a:endParaRPr lang="en-AU">
            <a:latin typeface="+mj-lt"/>
          </a:endParaRPr>
        </a:p>
      </dgm:t>
    </dgm:pt>
    <dgm:pt modelId="{30F9DC30-081C-4C2D-9567-F569F29B1318}" type="sibTrans" cxnId="{E987C6C7-D5E1-4B45-80DF-5DBA05F0801B}">
      <dgm:prSet/>
      <dgm:spPr/>
      <dgm:t>
        <a:bodyPr/>
        <a:lstStyle/>
        <a:p>
          <a:endParaRPr lang="en-AU">
            <a:latin typeface="+mj-lt"/>
          </a:endParaRPr>
        </a:p>
      </dgm:t>
    </dgm:pt>
    <dgm:pt modelId="{A70D755D-884D-4C35-9D4A-C29FCC7A0DB7}">
      <dgm:prSet custT="1"/>
      <dgm:spPr/>
      <dgm:t>
        <a:bodyPr lIns="144000" rIns="144000"/>
        <a:lstStyle/>
        <a:p>
          <a:pPr>
            <a:lnSpc>
              <a:spcPct val="100000"/>
            </a:lnSpc>
          </a:pPr>
          <a:r>
            <a:rPr lang="en-US" sz="1200" b="0" dirty="0">
              <a:latin typeface="+mj-lt"/>
            </a:rPr>
            <a:t>The impact of the CEOS activities on SDGs is commensurate to the level of resources available. </a:t>
          </a:r>
          <a:r>
            <a:rPr lang="en-AU" sz="1200" b="0" dirty="0">
              <a:latin typeface="+mj-lt"/>
            </a:rPr>
            <a:t>Number of agencies actively involved </a:t>
          </a:r>
          <a:r>
            <a:rPr lang="en-US" sz="1200" b="0" dirty="0">
              <a:latin typeface="+mj-lt"/>
            </a:rPr>
            <a:t>has not reached the expected level.</a:t>
          </a:r>
          <a:endParaRPr lang="en-AU" sz="1200" dirty="0">
            <a:latin typeface="+mj-lt"/>
          </a:endParaRPr>
        </a:p>
      </dgm:t>
    </dgm:pt>
    <dgm:pt modelId="{2766A9B6-3875-4324-A57F-BE0E14CD22DA}" type="parTrans" cxnId="{070741AE-B1E9-477B-BDD0-A0600FC8F675}">
      <dgm:prSet/>
      <dgm:spPr/>
      <dgm:t>
        <a:bodyPr/>
        <a:lstStyle/>
        <a:p>
          <a:endParaRPr lang="en-AU">
            <a:latin typeface="+mj-lt"/>
          </a:endParaRPr>
        </a:p>
      </dgm:t>
    </dgm:pt>
    <dgm:pt modelId="{C92ACF96-526C-4E29-AC3A-1A57B43E42F0}" type="sibTrans" cxnId="{070741AE-B1E9-477B-BDD0-A0600FC8F675}">
      <dgm:prSet/>
      <dgm:spPr/>
      <dgm:t>
        <a:bodyPr/>
        <a:lstStyle/>
        <a:p>
          <a:endParaRPr lang="en-AU">
            <a:latin typeface="+mj-lt"/>
          </a:endParaRPr>
        </a:p>
      </dgm:t>
    </dgm:pt>
    <dgm:pt modelId="{C3BE4272-B661-41AD-9803-ECF48E0BD58B}">
      <dgm:prSet custT="1"/>
      <dgm:spPr/>
      <dgm:t>
        <a:bodyPr lIns="144000" rIns="144000"/>
        <a:lstStyle/>
        <a:p>
          <a:pPr>
            <a:lnSpc>
              <a:spcPct val="100000"/>
            </a:lnSpc>
          </a:pPr>
          <a:r>
            <a:rPr lang="en-US" sz="1200" b="0" dirty="0">
              <a:latin typeface="+mj-lt"/>
            </a:rPr>
            <a:t>The SDG is a very broad and cross-cutting topic (land, marine, atmosphere) requiring different EO competences (satellite data, EO infrastructures, capacity building, accuracy assessment).</a:t>
          </a:r>
          <a:endParaRPr lang="en-AU" sz="1200" dirty="0">
            <a:latin typeface="+mj-lt"/>
          </a:endParaRPr>
        </a:p>
      </dgm:t>
    </dgm:pt>
    <dgm:pt modelId="{A9846BA7-F802-48F1-A35A-A36CF72E3B68}" type="parTrans" cxnId="{A44523E0-F608-41DD-9AF6-ECB47DFA907F}">
      <dgm:prSet/>
      <dgm:spPr/>
      <dgm:t>
        <a:bodyPr/>
        <a:lstStyle/>
        <a:p>
          <a:endParaRPr lang="en-AU">
            <a:latin typeface="+mj-lt"/>
          </a:endParaRPr>
        </a:p>
      </dgm:t>
    </dgm:pt>
    <dgm:pt modelId="{A2ED5157-A849-4061-A06C-98E2B007A786}" type="sibTrans" cxnId="{A44523E0-F608-41DD-9AF6-ECB47DFA907F}">
      <dgm:prSet/>
      <dgm:spPr/>
      <dgm:t>
        <a:bodyPr/>
        <a:lstStyle/>
        <a:p>
          <a:endParaRPr lang="en-AU">
            <a:latin typeface="+mj-lt"/>
          </a:endParaRPr>
        </a:p>
      </dgm:t>
    </dgm:pt>
    <dgm:pt modelId="{C4C7209C-943E-49C5-824F-51ACD9D7AE1E}">
      <dgm:prSet custT="1"/>
      <dgm:spPr/>
      <dgm:t>
        <a:bodyPr/>
        <a:lstStyle/>
        <a:p>
          <a:pPr>
            <a:lnSpc>
              <a:spcPct val="100000"/>
            </a:lnSpc>
          </a:pPr>
          <a:r>
            <a:rPr lang="en-AU" sz="1200" b="0" dirty="0">
              <a:latin typeface="+mj-lt"/>
            </a:rPr>
            <a:t>Reduce the </a:t>
          </a:r>
          <a:r>
            <a:rPr lang="en-AU" sz="1200" b="1" dirty="0">
              <a:latin typeface="+mj-lt"/>
            </a:rPr>
            <a:t>governance burden </a:t>
          </a:r>
          <a:br>
            <a:rPr lang="en-AU" sz="1200" b="1" dirty="0">
              <a:latin typeface="+mj-lt"/>
            </a:rPr>
          </a:br>
          <a:r>
            <a:rPr lang="en-AU" sz="1200" b="0" dirty="0">
              <a:latin typeface="+mj-lt"/>
            </a:rPr>
            <a:t>to focus on key contributions</a:t>
          </a:r>
          <a:endParaRPr lang="en-AU" sz="1200" dirty="0">
            <a:latin typeface="+mj-lt"/>
          </a:endParaRPr>
        </a:p>
      </dgm:t>
    </dgm:pt>
    <dgm:pt modelId="{B7E0CB2D-FE17-4D95-B475-4F695EDE27AF}" type="parTrans" cxnId="{AACA5577-CB4B-4263-B34B-E264799F4318}">
      <dgm:prSet/>
      <dgm:spPr/>
      <dgm:t>
        <a:bodyPr/>
        <a:lstStyle/>
        <a:p>
          <a:endParaRPr lang="en-AU"/>
        </a:p>
      </dgm:t>
    </dgm:pt>
    <dgm:pt modelId="{552AA0A7-311C-4A19-B6C7-AB890C2E6325}" type="sibTrans" cxnId="{AACA5577-CB4B-4263-B34B-E264799F4318}">
      <dgm:prSet/>
      <dgm:spPr/>
      <dgm:t>
        <a:bodyPr/>
        <a:lstStyle/>
        <a:p>
          <a:endParaRPr lang="en-AU"/>
        </a:p>
      </dgm:t>
    </dgm:pt>
    <dgm:pt modelId="{D5A91AFE-9823-4C13-ABBB-D7B557AC4C96}">
      <dgm:prSet custT="1"/>
      <dgm:spPr/>
      <dgm:t>
        <a:bodyPr lIns="144000" rIns="144000"/>
        <a:lstStyle/>
        <a:p>
          <a:pPr>
            <a:lnSpc>
              <a:spcPct val="100000"/>
            </a:lnSpc>
          </a:pPr>
          <a:r>
            <a:rPr lang="en-AU" sz="1200" dirty="0">
              <a:latin typeface="+mj-lt"/>
            </a:rPr>
            <a:t>Creation of a new entity includes more governance paper, reporting.</a:t>
          </a:r>
        </a:p>
      </dgm:t>
    </dgm:pt>
    <dgm:pt modelId="{D5896497-7D80-4294-BCA6-486438C15C05}" type="parTrans" cxnId="{2E038C17-3DA4-4065-896C-354F9A450B82}">
      <dgm:prSet/>
      <dgm:spPr/>
      <dgm:t>
        <a:bodyPr/>
        <a:lstStyle/>
        <a:p>
          <a:endParaRPr lang="en-AU"/>
        </a:p>
      </dgm:t>
    </dgm:pt>
    <dgm:pt modelId="{55623210-83E8-4F7E-8E02-70E1EDDF5A79}" type="sibTrans" cxnId="{2E038C17-3DA4-4065-896C-354F9A450B82}">
      <dgm:prSet/>
      <dgm:spPr/>
      <dgm:t>
        <a:bodyPr/>
        <a:lstStyle/>
        <a:p>
          <a:endParaRPr lang="en-AU"/>
        </a:p>
      </dgm:t>
    </dgm:pt>
    <dgm:pt modelId="{D2ECA6CC-25CE-4730-9A33-8C3D7D3D44DE}" type="pres">
      <dgm:prSet presAssocID="{7DF78B56-F7C9-4BC6-8997-C477A24C2FF4}" presName="Name0" presStyleCnt="0">
        <dgm:presLayoutVars>
          <dgm:dir/>
          <dgm:animLvl val="lvl"/>
          <dgm:resizeHandles val="exact"/>
        </dgm:presLayoutVars>
      </dgm:prSet>
      <dgm:spPr/>
    </dgm:pt>
    <dgm:pt modelId="{058C0441-E65B-4910-988B-4F5BF271CC68}" type="pres">
      <dgm:prSet presAssocID="{67FABABC-1D67-4C62-AA7B-67DDC2002EC2}" presName="linNode" presStyleCnt="0"/>
      <dgm:spPr/>
    </dgm:pt>
    <dgm:pt modelId="{29F399E0-22C6-469B-A4C9-CA0553A1C8AE}" type="pres">
      <dgm:prSet presAssocID="{67FABABC-1D67-4C62-AA7B-67DDC2002EC2}" presName="parentText" presStyleLbl="node1" presStyleIdx="0" presStyleCnt="7">
        <dgm:presLayoutVars>
          <dgm:chMax val="1"/>
          <dgm:bulletEnabled val="1"/>
        </dgm:presLayoutVars>
      </dgm:prSet>
      <dgm:spPr/>
    </dgm:pt>
    <dgm:pt modelId="{856B8DC4-7D9F-44A1-844D-CC52F645D0EF}" type="pres">
      <dgm:prSet presAssocID="{67FABABC-1D67-4C62-AA7B-67DDC2002EC2}" presName="descendantText" presStyleLbl="alignAccFollowNode1" presStyleIdx="0" presStyleCnt="7">
        <dgm:presLayoutVars>
          <dgm:bulletEnabled val="1"/>
        </dgm:presLayoutVars>
      </dgm:prSet>
      <dgm:spPr/>
    </dgm:pt>
    <dgm:pt modelId="{7A4AE4A6-2F6F-416E-8B0B-61344DA3CADB}" type="pres">
      <dgm:prSet presAssocID="{F209C51D-E963-4486-B91B-F9B99C0E8786}" presName="sp" presStyleCnt="0"/>
      <dgm:spPr/>
    </dgm:pt>
    <dgm:pt modelId="{F5B3224B-011A-4B6B-BB47-DA47A146B68C}" type="pres">
      <dgm:prSet presAssocID="{4F21781A-4AB8-4BC9-8334-8DEAA2BD2E09}" presName="linNode" presStyleCnt="0"/>
      <dgm:spPr/>
    </dgm:pt>
    <dgm:pt modelId="{7C3BB43D-D739-42F9-BD6D-81F751698CEC}" type="pres">
      <dgm:prSet presAssocID="{4F21781A-4AB8-4BC9-8334-8DEAA2BD2E09}" presName="parentText" presStyleLbl="node1" presStyleIdx="1" presStyleCnt="7">
        <dgm:presLayoutVars>
          <dgm:chMax val="1"/>
          <dgm:bulletEnabled val="1"/>
        </dgm:presLayoutVars>
      </dgm:prSet>
      <dgm:spPr/>
    </dgm:pt>
    <dgm:pt modelId="{77E352B8-5ACB-460F-852D-F19D7B6C567E}" type="pres">
      <dgm:prSet presAssocID="{4F21781A-4AB8-4BC9-8334-8DEAA2BD2E09}" presName="descendantText" presStyleLbl="alignAccFollowNode1" presStyleIdx="1" presStyleCnt="7">
        <dgm:presLayoutVars>
          <dgm:bulletEnabled val="1"/>
        </dgm:presLayoutVars>
      </dgm:prSet>
      <dgm:spPr/>
    </dgm:pt>
    <dgm:pt modelId="{2D62A774-609F-4CB4-822C-B3EF32FF0A33}" type="pres">
      <dgm:prSet presAssocID="{64E77224-EBE5-4AA8-8F2C-2B5070BA51C0}" presName="sp" presStyleCnt="0"/>
      <dgm:spPr/>
    </dgm:pt>
    <dgm:pt modelId="{8509618E-8AB1-487F-8C5F-73AE3D4F2CC7}" type="pres">
      <dgm:prSet presAssocID="{E5F01BB7-5DFC-47C8-93C1-1D84868BE238}" presName="linNode" presStyleCnt="0"/>
      <dgm:spPr/>
    </dgm:pt>
    <dgm:pt modelId="{7130C209-F4A1-4121-8D47-484E1316F2FC}" type="pres">
      <dgm:prSet presAssocID="{E5F01BB7-5DFC-47C8-93C1-1D84868BE238}" presName="parentText" presStyleLbl="node1" presStyleIdx="2" presStyleCnt="7">
        <dgm:presLayoutVars>
          <dgm:chMax val="1"/>
          <dgm:bulletEnabled val="1"/>
        </dgm:presLayoutVars>
      </dgm:prSet>
      <dgm:spPr/>
    </dgm:pt>
    <dgm:pt modelId="{40150EED-9308-4397-A8B4-988440073096}" type="pres">
      <dgm:prSet presAssocID="{E5F01BB7-5DFC-47C8-93C1-1D84868BE238}" presName="descendantText" presStyleLbl="alignAccFollowNode1" presStyleIdx="2" presStyleCnt="7">
        <dgm:presLayoutVars>
          <dgm:bulletEnabled val="1"/>
        </dgm:presLayoutVars>
      </dgm:prSet>
      <dgm:spPr/>
    </dgm:pt>
    <dgm:pt modelId="{ED37039F-4473-457C-993C-90F32B5D746A}" type="pres">
      <dgm:prSet presAssocID="{738F647F-712B-4FEA-BD10-C31513A6514B}" presName="sp" presStyleCnt="0"/>
      <dgm:spPr/>
    </dgm:pt>
    <dgm:pt modelId="{937E455B-02A8-4BC3-B0FB-B1B8CA55EA0F}" type="pres">
      <dgm:prSet presAssocID="{BA3F4944-4806-475C-82CA-53473DD529FA}" presName="linNode" presStyleCnt="0"/>
      <dgm:spPr/>
    </dgm:pt>
    <dgm:pt modelId="{825ED133-C96B-411E-9A10-53B6265D43C5}" type="pres">
      <dgm:prSet presAssocID="{BA3F4944-4806-475C-82CA-53473DD529FA}" presName="parentText" presStyleLbl="node1" presStyleIdx="3" presStyleCnt="7">
        <dgm:presLayoutVars>
          <dgm:chMax val="1"/>
          <dgm:bulletEnabled val="1"/>
        </dgm:presLayoutVars>
      </dgm:prSet>
      <dgm:spPr/>
    </dgm:pt>
    <dgm:pt modelId="{B4ADE317-5778-4D3B-ABA3-9DE0833BEE56}" type="pres">
      <dgm:prSet presAssocID="{BA3F4944-4806-475C-82CA-53473DD529FA}" presName="descendantText" presStyleLbl="alignAccFollowNode1" presStyleIdx="3" presStyleCnt="7">
        <dgm:presLayoutVars>
          <dgm:bulletEnabled val="1"/>
        </dgm:presLayoutVars>
      </dgm:prSet>
      <dgm:spPr/>
    </dgm:pt>
    <dgm:pt modelId="{50516356-3852-4DCD-B75A-B5DBE9DA72E2}" type="pres">
      <dgm:prSet presAssocID="{C51DC33B-55E5-4204-B527-8065C6DE6AE0}" presName="sp" presStyleCnt="0"/>
      <dgm:spPr/>
    </dgm:pt>
    <dgm:pt modelId="{0355D855-A8DE-4B1E-B564-7AE72B447ADD}" type="pres">
      <dgm:prSet presAssocID="{7F243FB9-6A17-421B-98E7-2232ABB60319}" presName="linNode" presStyleCnt="0"/>
      <dgm:spPr/>
    </dgm:pt>
    <dgm:pt modelId="{0BAC40AE-F3DC-4B81-B783-461C93E681A8}" type="pres">
      <dgm:prSet presAssocID="{7F243FB9-6A17-421B-98E7-2232ABB60319}" presName="parentText" presStyleLbl="node1" presStyleIdx="4" presStyleCnt="7">
        <dgm:presLayoutVars>
          <dgm:chMax val="1"/>
          <dgm:bulletEnabled val="1"/>
        </dgm:presLayoutVars>
      </dgm:prSet>
      <dgm:spPr/>
    </dgm:pt>
    <dgm:pt modelId="{9F85230C-BB77-40C6-99FF-B79789B68848}" type="pres">
      <dgm:prSet presAssocID="{7F243FB9-6A17-421B-98E7-2232ABB60319}" presName="descendantText" presStyleLbl="alignAccFollowNode1" presStyleIdx="4" presStyleCnt="7">
        <dgm:presLayoutVars>
          <dgm:bulletEnabled val="1"/>
        </dgm:presLayoutVars>
      </dgm:prSet>
      <dgm:spPr/>
    </dgm:pt>
    <dgm:pt modelId="{0DBB0AB2-5AA7-4B8C-9797-3A0DAB2692C8}" type="pres">
      <dgm:prSet presAssocID="{7972DF09-CDAD-4D0B-9872-A10C901A51E4}" presName="sp" presStyleCnt="0"/>
      <dgm:spPr/>
    </dgm:pt>
    <dgm:pt modelId="{0E202CD1-99C4-4B04-83F5-212F2192FD31}" type="pres">
      <dgm:prSet presAssocID="{A0686E12-D422-4D7E-AB1E-6FA92062C2BA}" presName="linNode" presStyleCnt="0"/>
      <dgm:spPr/>
    </dgm:pt>
    <dgm:pt modelId="{AC7BAC98-67FC-4D29-908F-25BCB452946A}" type="pres">
      <dgm:prSet presAssocID="{A0686E12-D422-4D7E-AB1E-6FA92062C2BA}" presName="parentText" presStyleLbl="node1" presStyleIdx="5" presStyleCnt="7">
        <dgm:presLayoutVars>
          <dgm:chMax val="1"/>
          <dgm:bulletEnabled val="1"/>
        </dgm:presLayoutVars>
      </dgm:prSet>
      <dgm:spPr/>
    </dgm:pt>
    <dgm:pt modelId="{4F40409F-81CD-400D-9B26-23655A2DD581}" type="pres">
      <dgm:prSet presAssocID="{A0686E12-D422-4D7E-AB1E-6FA92062C2BA}" presName="descendantText" presStyleLbl="alignAccFollowNode1" presStyleIdx="5" presStyleCnt="7">
        <dgm:presLayoutVars>
          <dgm:bulletEnabled val="1"/>
        </dgm:presLayoutVars>
      </dgm:prSet>
      <dgm:spPr/>
    </dgm:pt>
    <dgm:pt modelId="{788E0F87-72A3-47E5-BC3E-2AE2F4CE6E4E}" type="pres">
      <dgm:prSet presAssocID="{B3EC1077-0831-4163-B68F-C4EE6C79C30B}" presName="sp" presStyleCnt="0"/>
      <dgm:spPr/>
    </dgm:pt>
    <dgm:pt modelId="{953594C7-70A1-4EC4-8E88-A9624A2F119F}" type="pres">
      <dgm:prSet presAssocID="{C4C7209C-943E-49C5-824F-51ACD9D7AE1E}" presName="linNode" presStyleCnt="0"/>
      <dgm:spPr/>
    </dgm:pt>
    <dgm:pt modelId="{8F2EBB88-3753-4931-B0BD-089CF900DEC8}" type="pres">
      <dgm:prSet presAssocID="{C4C7209C-943E-49C5-824F-51ACD9D7AE1E}" presName="parentText" presStyleLbl="node1" presStyleIdx="6" presStyleCnt="7">
        <dgm:presLayoutVars>
          <dgm:chMax val="1"/>
          <dgm:bulletEnabled val="1"/>
        </dgm:presLayoutVars>
      </dgm:prSet>
      <dgm:spPr/>
    </dgm:pt>
    <dgm:pt modelId="{2EA80511-55D2-422F-A691-E4849787F72D}" type="pres">
      <dgm:prSet presAssocID="{C4C7209C-943E-49C5-824F-51ACD9D7AE1E}" presName="descendantText" presStyleLbl="alignAccFollowNode1" presStyleIdx="6" presStyleCnt="7">
        <dgm:presLayoutVars>
          <dgm:bulletEnabled val="1"/>
        </dgm:presLayoutVars>
      </dgm:prSet>
      <dgm:spPr/>
    </dgm:pt>
  </dgm:ptLst>
  <dgm:cxnLst>
    <dgm:cxn modelId="{C0EC3014-7A8F-4AA5-B309-14259FC47594}" type="presOf" srcId="{A462D19D-2047-4325-9701-C53B92574759}" destId="{9F85230C-BB77-40C6-99FF-B79789B68848}" srcOrd="0" destOrd="0" presId="urn:microsoft.com/office/officeart/2005/8/layout/vList5"/>
    <dgm:cxn modelId="{F350DE14-1C76-47D4-B106-15313D6A0823}" srcId="{7DF78B56-F7C9-4BC6-8997-C477A24C2FF4}" destId="{4F21781A-4AB8-4BC9-8334-8DEAA2BD2E09}" srcOrd="1" destOrd="0" parTransId="{11BEE98A-3975-4C65-872B-55C94D887333}" sibTransId="{64E77224-EBE5-4AA8-8F2C-2B5070BA51C0}"/>
    <dgm:cxn modelId="{2E038C17-3DA4-4065-896C-354F9A450B82}" srcId="{C4C7209C-943E-49C5-824F-51ACD9D7AE1E}" destId="{D5A91AFE-9823-4C13-ABBB-D7B557AC4C96}" srcOrd="0" destOrd="0" parTransId="{D5896497-7D80-4294-BCA6-486438C15C05}" sibTransId="{55623210-83E8-4F7E-8E02-70E1EDDF5A79}"/>
    <dgm:cxn modelId="{7E935E1D-A120-4AB7-AD95-A97FD72BF7FA}" type="presOf" srcId="{7F243FB9-6A17-421B-98E7-2232ABB60319}" destId="{0BAC40AE-F3DC-4B81-B783-461C93E681A8}" srcOrd="0" destOrd="0" presId="urn:microsoft.com/office/officeart/2005/8/layout/vList5"/>
    <dgm:cxn modelId="{9AB38B1F-1F28-4C41-811B-9D8B578192EC}" type="presOf" srcId="{7DF78B56-F7C9-4BC6-8997-C477A24C2FF4}" destId="{D2ECA6CC-25CE-4730-9A33-8C3D7D3D44DE}" srcOrd="0" destOrd="0" presId="urn:microsoft.com/office/officeart/2005/8/layout/vList5"/>
    <dgm:cxn modelId="{1B666625-0F1E-467C-A7A5-DC90D89993A6}" srcId="{67FABABC-1D67-4C62-AA7B-67DDC2002EC2}" destId="{6BC373F6-ADF1-43D6-B8DF-5E7CE339E679}" srcOrd="0" destOrd="0" parTransId="{1BCAF61F-4962-4ABF-A399-0603A2C021C5}" sibTransId="{4EE1F8D3-6431-4A7E-AA75-394920D87DA6}"/>
    <dgm:cxn modelId="{FF85B72D-49C8-4CFB-AE2C-BDEF82EAF17F}" type="presOf" srcId="{BDD4841E-FF1E-48E9-810A-E376210ABAD4}" destId="{4F40409F-81CD-400D-9B26-23655A2DD581}" srcOrd="0" destOrd="0" presId="urn:microsoft.com/office/officeart/2005/8/layout/vList5"/>
    <dgm:cxn modelId="{AC95DC32-0239-425D-801D-9441557C95F1}" type="presOf" srcId="{A0686E12-D422-4D7E-AB1E-6FA92062C2BA}" destId="{AC7BAC98-67FC-4D29-908F-25BCB452946A}" srcOrd="0" destOrd="0" presId="urn:microsoft.com/office/officeart/2005/8/layout/vList5"/>
    <dgm:cxn modelId="{CB990537-FE03-4614-B1AC-E7043F9757AB}" type="presOf" srcId="{C3BE4272-B661-41AD-9803-ECF48E0BD58B}" destId="{B4ADE317-5778-4D3B-ABA3-9DE0833BEE56}" srcOrd="0" destOrd="0" presId="urn:microsoft.com/office/officeart/2005/8/layout/vList5"/>
    <dgm:cxn modelId="{C4BEB13F-D396-4310-9263-F5BF5219CA8B}" type="presOf" srcId="{4F21781A-4AB8-4BC9-8334-8DEAA2BD2E09}" destId="{7C3BB43D-D739-42F9-BD6D-81F751698CEC}" srcOrd="0" destOrd="0" presId="urn:microsoft.com/office/officeart/2005/8/layout/vList5"/>
    <dgm:cxn modelId="{3732AA76-31B7-4DF3-B817-8AB1C207FBF6}" srcId="{7DF78B56-F7C9-4BC6-8997-C477A24C2FF4}" destId="{E5F01BB7-5DFC-47C8-93C1-1D84868BE238}" srcOrd="2" destOrd="0" parTransId="{87B92B69-C149-45A9-AB3F-764B3B556652}" sibTransId="{738F647F-712B-4FEA-BD10-C31513A6514B}"/>
    <dgm:cxn modelId="{AACA5577-CB4B-4263-B34B-E264799F4318}" srcId="{7DF78B56-F7C9-4BC6-8997-C477A24C2FF4}" destId="{C4C7209C-943E-49C5-824F-51ACD9D7AE1E}" srcOrd="6" destOrd="0" parTransId="{B7E0CB2D-FE17-4D95-B475-4F695EDE27AF}" sibTransId="{552AA0A7-311C-4A19-B6C7-AB890C2E6325}"/>
    <dgm:cxn modelId="{A95D4F78-2C53-4EE0-929A-5FB73C75E5E3}" srcId="{A0686E12-D422-4D7E-AB1E-6FA92062C2BA}" destId="{BDD4841E-FF1E-48E9-810A-E376210ABAD4}" srcOrd="0" destOrd="0" parTransId="{CA9A77E1-D043-44F9-9B56-C5C2A19D3EC4}" sibTransId="{13592D65-703D-4A37-9BFB-D1949FE64366}"/>
    <dgm:cxn modelId="{71239458-323A-44BE-87C1-F844B53EBCC9}" type="presOf" srcId="{BA3F4944-4806-475C-82CA-53473DD529FA}" destId="{825ED133-C96B-411E-9A10-53B6265D43C5}" srcOrd="0" destOrd="0" presId="urn:microsoft.com/office/officeart/2005/8/layout/vList5"/>
    <dgm:cxn modelId="{1B065D5A-5331-4F1F-8FF5-8A49250F38D2}" type="presOf" srcId="{A70D755D-884D-4C35-9D4A-C29FCC7A0DB7}" destId="{40150EED-9308-4397-A8B4-988440073096}" srcOrd="0" destOrd="0" presId="urn:microsoft.com/office/officeart/2005/8/layout/vList5"/>
    <dgm:cxn modelId="{28DC5F7B-7829-4AD7-AE0F-D3C3FD2049CB}" srcId="{7DF78B56-F7C9-4BC6-8997-C477A24C2FF4}" destId="{7F243FB9-6A17-421B-98E7-2232ABB60319}" srcOrd="4" destOrd="0" parTransId="{7DBC7851-C25A-4596-B343-CE977D37E083}" sibTransId="{7972DF09-CDAD-4D0B-9872-A10C901A51E4}"/>
    <dgm:cxn modelId="{0D8B3E7F-324E-4AD4-9F99-8A684B3DDED7}" srcId="{7DF78B56-F7C9-4BC6-8997-C477A24C2FF4}" destId="{BA3F4944-4806-475C-82CA-53473DD529FA}" srcOrd="3" destOrd="0" parTransId="{C16F2D93-1D22-4262-A4E2-9994084B08E9}" sibTransId="{C51DC33B-55E5-4204-B527-8065C6DE6AE0}"/>
    <dgm:cxn modelId="{93D93585-F36E-4C76-9BEE-2464FA8427C8}" type="presOf" srcId="{6BC373F6-ADF1-43D6-B8DF-5E7CE339E679}" destId="{856B8DC4-7D9F-44A1-844D-CC52F645D0EF}" srcOrd="0" destOrd="0" presId="urn:microsoft.com/office/officeart/2005/8/layout/vList5"/>
    <dgm:cxn modelId="{EC5AD588-AF38-423E-89C8-3D9236C5DBE1}" type="presOf" srcId="{E5F01BB7-5DFC-47C8-93C1-1D84868BE238}" destId="{7130C209-F4A1-4121-8D47-484E1316F2FC}" srcOrd="0" destOrd="0" presId="urn:microsoft.com/office/officeart/2005/8/layout/vList5"/>
    <dgm:cxn modelId="{F9D07C96-D7FA-4543-B16A-843D8E74F4B4}" srcId="{7DF78B56-F7C9-4BC6-8997-C477A24C2FF4}" destId="{A0686E12-D422-4D7E-AB1E-6FA92062C2BA}" srcOrd="5" destOrd="0" parTransId="{6FB8B8FC-D674-4B6F-A5B1-D56DE303EB72}" sibTransId="{B3EC1077-0831-4163-B68F-C4EE6C79C30B}"/>
    <dgm:cxn modelId="{72A54B9A-35CC-47BB-9F68-91144BD9BD95}" srcId="{7F243FB9-6A17-421B-98E7-2232ABB60319}" destId="{A462D19D-2047-4325-9701-C53B92574759}" srcOrd="0" destOrd="0" parTransId="{06CD386F-2947-4AE8-A61A-AB1B9AC4259B}" sibTransId="{ECE2D6BB-C14C-4AC6-AE1B-434E53850A5D}"/>
    <dgm:cxn modelId="{F651849A-2C9E-4554-BAA2-24F51ECC2D81}" type="presOf" srcId="{C4C7209C-943E-49C5-824F-51ACD9D7AE1E}" destId="{8F2EBB88-3753-4931-B0BD-089CF900DEC8}" srcOrd="0" destOrd="0" presId="urn:microsoft.com/office/officeart/2005/8/layout/vList5"/>
    <dgm:cxn modelId="{070741AE-B1E9-477B-BDD0-A0600FC8F675}" srcId="{E5F01BB7-5DFC-47C8-93C1-1D84868BE238}" destId="{A70D755D-884D-4C35-9D4A-C29FCC7A0DB7}" srcOrd="0" destOrd="0" parTransId="{2766A9B6-3875-4324-A57F-BE0E14CD22DA}" sibTransId="{C92ACF96-526C-4E29-AC3A-1A57B43E42F0}"/>
    <dgm:cxn modelId="{CC9679BF-EEDF-4F04-863F-B2ED3ABA3250}" srcId="{7DF78B56-F7C9-4BC6-8997-C477A24C2FF4}" destId="{67FABABC-1D67-4C62-AA7B-67DDC2002EC2}" srcOrd="0" destOrd="0" parTransId="{AEE9E6FE-8035-44D5-A9E3-14C82ECA2740}" sibTransId="{F209C51D-E963-4486-B91B-F9B99C0E8786}"/>
    <dgm:cxn modelId="{9E6A3CC3-FA58-4938-92FF-3C35F18ADCB2}" type="presOf" srcId="{D5A91AFE-9823-4C13-ABBB-D7B557AC4C96}" destId="{2EA80511-55D2-422F-A691-E4849787F72D}" srcOrd="0" destOrd="0" presId="urn:microsoft.com/office/officeart/2005/8/layout/vList5"/>
    <dgm:cxn modelId="{887DACC4-1DA8-4A95-B89D-3B2E62357AF6}" type="presOf" srcId="{67FABABC-1D67-4C62-AA7B-67DDC2002EC2}" destId="{29F399E0-22C6-469B-A4C9-CA0553A1C8AE}" srcOrd="0" destOrd="0" presId="urn:microsoft.com/office/officeart/2005/8/layout/vList5"/>
    <dgm:cxn modelId="{E987C6C7-D5E1-4B45-80DF-5DBA05F0801B}" srcId="{4F21781A-4AB8-4BC9-8334-8DEAA2BD2E09}" destId="{EFDABA26-4D19-4EFD-AF43-A4C01E1A622F}" srcOrd="0" destOrd="0" parTransId="{A591C38F-7183-4D6A-87A4-791D4D434D9C}" sibTransId="{30F9DC30-081C-4C2D-9567-F569F29B1318}"/>
    <dgm:cxn modelId="{01B030D3-E3E5-4FF6-9B53-525CA1878665}" type="presOf" srcId="{EFDABA26-4D19-4EFD-AF43-A4C01E1A622F}" destId="{77E352B8-5ACB-460F-852D-F19D7B6C567E}" srcOrd="0" destOrd="0" presId="urn:microsoft.com/office/officeart/2005/8/layout/vList5"/>
    <dgm:cxn modelId="{A44523E0-F608-41DD-9AF6-ECB47DFA907F}" srcId="{BA3F4944-4806-475C-82CA-53473DD529FA}" destId="{C3BE4272-B661-41AD-9803-ECF48E0BD58B}" srcOrd="0" destOrd="0" parTransId="{A9846BA7-F802-48F1-A35A-A36CF72E3B68}" sibTransId="{A2ED5157-A849-4061-A06C-98E2B007A786}"/>
    <dgm:cxn modelId="{389ED196-9B09-4ECE-B619-5F193EA1DD59}" type="presParOf" srcId="{D2ECA6CC-25CE-4730-9A33-8C3D7D3D44DE}" destId="{058C0441-E65B-4910-988B-4F5BF271CC68}" srcOrd="0" destOrd="0" presId="urn:microsoft.com/office/officeart/2005/8/layout/vList5"/>
    <dgm:cxn modelId="{54487ECF-BF88-49AE-B9DA-69EBD1BDCEBE}" type="presParOf" srcId="{058C0441-E65B-4910-988B-4F5BF271CC68}" destId="{29F399E0-22C6-469B-A4C9-CA0553A1C8AE}" srcOrd="0" destOrd="0" presId="urn:microsoft.com/office/officeart/2005/8/layout/vList5"/>
    <dgm:cxn modelId="{B84C5C60-301D-4AAD-972F-8CA78DB3FF33}" type="presParOf" srcId="{058C0441-E65B-4910-988B-4F5BF271CC68}" destId="{856B8DC4-7D9F-44A1-844D-CC52F645D0EF}" srcOrd="1" destOrd="0" presId="urn:microsoft.com/office/officeart/2005/8/layout/vList5"/>
    <dgm:cxn modelId="{C724A8D0-145F-48FD-AC8F-1519E5EE84B4}" type="presParOf" srcId="{D2ECA6CC-25CE-4730-9A33-8C3D7D3D44DE}" destId="{7A4AE4A6-2F6F-416E-8B0B-61344DA3CADB}" srcOrd="1" destOrd="0" presId="urn:microsoft.com/office/officeart/2005/8/layout/vList5"/>
    <dgm:cxn modelId="{18CD4E39-F87D-4135-8DC4-59836A284AF7}" type="presParOf" srcId="{D2ECA6CC-25CE-4730-9A33-8C3D7D3D44DE}" destId="{F5B3224B-011A-4B6B-BB47-DA47A146B68C}" srcOrd="2" destOrd="0" presId="urn:microsoft.com/office/officeart/2005/8/layout/vList5"/>
    <dgm:cxn modelId="{DF59646F-5D02-4523-8D43-2A1E9B539837}" type="presParOf" srcId="{F5B3224B-011A-4B6B-BB47-DA47A146B68C}" destId="{7C3BB43D-D739-42F9-BD6D-81F751698CEC}" srcOrd="0" destOrd="0" presId="urn:microsoft.com/office/officeart/2005/8/layout/vList5"/>
    <dgm:cxn modelId="{45F65D0F-B6D3-4E49-9868-A23F04706E5E}" type="presParOf" srcId="{F5B3224B-011A-4B6B-BB47-DA47A146B68C}" destId="{77E352B8-5ACB-460F-852D-F19D7B6C567E}" srcOrd="1" destOrd="0" presId="urn:microsoft.com/office/officeart/2005/8/layout/vList5"/>
    <dgm:cxn modelId="{1968FD08-E034-4752-8AC3-AE6963D805EE}" type="presParOf" srcId="{D2ECA6CC-25CE-4730-9A33-8C3D7D3D44DE}" destId="{2D62A774-609F-4CB4-822C-B3EF32FF0A33}" srcOrd="3" destOrd="0" presId="urn:microsoft.com/office/officeart/2005/8/layout/vList5"/>
    <dgm:cxn modelId="{BE8DAF32-CE04-46E4-B81F-EB21592ADB7A}" type="presParOf" srcId="{D2ECA6CC-25CE-4730-9A33-8C3D7D3D44DE}" destId="{8509618E-8AB1-487F-8C5F-73AE3D4F2CC7}" srcOrd="4" destOrd="0" presId="urn:microsoft.com/office/officeart/2005/8/layout/vList5"/>
    <dgm:cxn modelId="{F13830EE-F25D-4A9D-B86B-1E2256BD7A46}" type="presParOf" srcId="{8509618E-8AB1-487F-8C5F-73AE3D4F2CC7}" destId="{7130C209-F4A1-4121-8D47-484E1316F2FC}" srcOrd="0" destOrd="0" presId="urn:microsoft.com/office/officeart/2005/8/layout/vList5"/>
    <dgm:cxn modelId="{3A52D4BF-A746-4B63-AA55-A8D4E31EF36A}" type="presParOf" srcId="{8509618E-8AB1-487F-8C5F-73AE3D4F2CC7}" destId="{40150EED-9308-4397-A8B4-988440073096}" srcOrd="1" destOrd="0" presId="urn:microsoft.com/office/officeart/2005/8/layout/vList5"/>
    <dgm:cxn modelId="{E048E499-3830-4C1C-8743-701F22F2944D}" type="presParOf" srcId="{D2ECA6CC-25CE-4730-9A33-8C3D7D3D44DE}" destId="{ED37039F-4473-457C-993C-90F32B5D746A}" srcOrd="5" destOrd="0" presId="urn:microsoft.com/office/officeart/2005/8/layout/vList5"/>
    <dgm:cxn modelId="{CA2198C3-6F28-4495-B9D8-4E88615F4645}" type="presParOf" srcId="{D2ECA6CC-25CE-4730-9A33-8C3D7D3D44DE}" destId="{937E455B-02A8-4BC3-B0FB-B1B8CA55EA0F}" srcOrd="6" destOrd="0" presId="urn:microsoft.com/office/officeart/2005/8/layout/vList5"/>
    <dgm:cxn modelId="{9A6902D4-105A-49F4-ADAF-143972E63507}" type="presParOf" srcId="{937E455B-02A8-4BC3-B0FB-B1B8CA55EA0F}" destId="{825ED133-C96B-411E-9A10-53B6265D43C5}" srcOrd="0" destOrd="0" presId="urn:microsoft.com/office/officeart/2005/8/layout/vList5"/>
    <dgm:cxn modelId="{BB7EFF61-67A1-42D5-9DC3-D0A3132F40D2}" type="presParOf" srcId="{937E455B-02A8-4BC3-B0FB-B1B8CA55EA0F}" destId="{B4ADE317-5778-4D3B-ABA3-9DE0833BEE56}" srcOrd="1" destOrd="0" presId="urn:microsoft.com/office/officeart/2005/8/layout/vList5"/>
    <dgm:cxn modelId="{F5F90E54-ACE4-4CF3-9BC8-F828A71C0F52}" type="presParOf" srcId="{D2ECA6CC-25CE-4730-9A33-8C3D7D3D44DE}" destId="{50516356-3852-4DCD-B75A-B5DBE9DA72E2}" srcOrd="7" destOrd="0" presId="urn:microsoft.com/office/officeart/2005/8/layout/vList5"/>
    <dgm:cxn modelId="{34E900EC-D01E-4BC6-846F-25E62BED2668}" type="presParOf" srcId="{D2ECA6CC-25CE-4730-9A33-8C3D7D3D44DE}" destId="{0355D855-A8DE-4B1E-B564-7AE72B447ADD}" srcOrd="8" destOrd="0" presId="urn:microsoft.com/office/officeart/2005/8/layout/vList5"/>
    <dgm:cxn modelId="{B6F66F83-F98E-413D-BC7E-FAAD461DA9ED}" type="presParOf" srcId="{0355D855-A8DE-4B1E-B564-7AE72B447ADD}" destId="{0BAC40AE-F3DC-4B81-B783-461C93E681A8}" srcOrd="0" destOrd="0" presId="urn:microsoft.com/office/officeart/2005/8/layout/vList5"/>
    <dgm:cxn modelId="{F4F5CCB9-CC90-4847-A75B-D34CC9879F11}" type="presParOf" srcId="{0355D855-A8DE-4B1E-B564-7AE72B447ADD}" destId="{9F85230C-BB77-40C6-99FF-B79789B68848}" srcOrd="1" destOrd="0" presId="urn:microsoft.com/office/officeart/2005/8/layout/vList5"/>
    <dgm:cxn modelId="{B9908309-6564-42C3-9FED-887F3CF0E5A3}" type="presParOf" srcId="{D2ECA6CC-25CE-4730-9A33-8C3D7D3D44DE}" destId="{0DBB0AB2-5AA7-4B8C-9797-3A0DAB2692C8}" srcOrd="9" destOrd="0" presId="urn:microsoft.com/office/officeart/2005/8/layout/vList5"/>
    <dgm:cxn modelId="{64397EE7-F21B-430D-B6A0-FDABAF0A039B}" type="presParOf" srcId="{D2ECA6CC-25CE-4730-9A33-8C3D7D3D44DE}" destId="{0E202CD1-99C4-4B04-83F5-212F2192FD31}" srcOrd="10" destOrd="0" presId="urn:microsoft.com/office/officeart/2005/8/layout/vList5"/>
    <dgm:cxn modelId="{7A38D72C-68CD-47A1-84C6-395BB8A98DBD}" type="presParOf" srcId="{0E202CD1-99C4-4B04-83F5-212F2192FD31}" destId="{AC7BAC98-67FC-4D29-908F-25BCB452946A}" srcOrd="0" destOrd="0" presId="urn:microsoft.com/office/officeart/2005/8/layout/vList5"/>
    <dgm:cxn modelId="{ECD8C1BA-383C-4FEC-9AFA-93B98D1EBECA}" type="presParOf" srcId="{0E202CD1-99C4-4B04-83F5-212F2192FD31}" destId="{4F40409F-81CD-400D-9B26-23655A2DD581}" srcOrd="1" destOrd="0" presId="urn:microsoft.com/office/officeart/2005/8/layout/vList5"/>
    <dgm:cxn modelId="{F905D526-C740-4D03-8266-57DFD0E160FE}" type="presParOf" srcId="{D2ECA6CC-25CE-4730-9A33-8C3D7D3D44DE}" destId="{788E0F87-72A3-47E5-BC3E-2AE2F4CE6E4E}" srcOrd="11" destOrd="0" presId="urn:microsoft.com/office/officeart/2005/8/layout/vList5"/>
    <dgm:cxn modelId="{59B06A5B-060C-4169-BEAA-01C171A8D500}" type="presParOf" srcId="{D2ECA6CC-25CE-4730-9A33-8C3D7D3D44DE}" destId="{953594C7-70A1-4EC4-8E88-A9624A2F119F}" srcOrd="12" destOrd="0" presId="urn:microsoft.com/office/officeart/2005/8/layout/vList5"/>
    <dgm:cxn modelId="{D7F00A4F-BBCC-4D90-8443-537867A00677}" type="presParOf" srcId="{953594C7-70A1-4EC4-8E88-A9624A2F119F}" destId="{8F2EBB88-3753-4931-B0BD-089CF900DEC8}" srcOrd="0" destOrd="0" presId="urn:microsoft.com/office/officeart/2005/8/layout/vList5"/>
    <dgm:cxn modelId="{AE5D22AD-99AB-4B24-AA06-CC7294DBC554}" type="presParOf" srcId="{953594C7-70A1-4EC4-8E88-A9624A2F119F}" destId="{2EA80511-55D2-422F-A691-E4849787F72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B8DC4-7D9F-44A1-844D-CC52F645D0EF}">
      <dsp:nvSpPr>
        <dsp:cNvPr id="0" name=""/>
        <dsp:cNvSpPr/>
      </dsp:nvSpPr>
      <dsp:spPr>
        <a:xfrm rot="5400000">
          <a:off x="5627323" y="-2429714"/>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US" sz="1200" b="0" kern="1200" dirty="0">
              <a:latin typeface="+mj-lt"/>
            </a:rPr>
            <a:t>The original goals of the SDG AHT were too broad in scope and not fully aligned with the CEOS mandate.</a:t>
          </a:r>
          <a:endParaRPr lang="en-AU" sz="1200" kern="1200" dirty="0">
            <a:latin typeface="+mj-lt"/>
          </a:endParaRPr>
        </a:p>
      </dsp:txBody>
      <dsp:txXfrm rot="-5400000">
        <a:off x="3127247" y="97670"/>
        <a:ext cx="5532244" cy="504784"/>
      </dsp:txXfrm>
    </dsp:sp>
    <dsp:sp modelId="{29F399E0-22C6-469B-A4C9-CA0553A1C8AE}">
      <dsp:nvSpPr>
        <dsp:cNvPr id="0" name=""/>
        <dsp:cNvSpPr/>
      </dsp:nvSpPr>
      <dsp:spPr>
        <a:xfrm>
          <a:off x="0" y="436"/>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AU" sz="1200" kern="1200" dirty="0">
              <a:latin typeface="+mj-lt"/>
            </a:rPr>
            <a:t>Focus on </a:t>
          </a:r>
          <a:r>
            <a:rPr lang="en-AU" sz="1200" b="1" kern="1200" dirty="0">
              <a:latin typeface="+mj-lt"/>
            </a:rPr>
            <a:t>CEOS unique role </a:t>
          </a:r>
          <a:br>
            <a:rPr lang="en-AU" sz="1200" kern="1200" dirty="0">
              <a:latin typeface="+mj-lt"/>
            </a:rPr>
          </a:br>
          <a:r>
            <a:rPr lang="en-AU" sz="1200" kern="1200" dirty="0">
              <a:latin typeface="+mj-lt"/>
            </a:rPr>
            <a:t>and on a </a:t>
          </a:r>
          <a:r>
            <a:rPr lang="en-AU" sz="1200" b="1" kern="1200" dirty="0">
              <a:latin typeface="+mj-lt"/>
            </a:rPr>
            <a:t>few SDG Indicators </a:t>
          </a:r>
          <a:br>
            <a:rPr lang="en-AU" sz="1200" kern="1200" dirty="0">
              <a:latin typeface="+mj-lt"/>
            </a:rPr>
          </a:br>
          <a:r>
            <a:rPr lang="en-AU" sz="1200" b="0" kern="1200" dirty="0">
              <a:latin typeface="+mj-lt"/>
            </a:rPr>
            <a:t>(start with 6.6.1; 11.3.1; 15.3.1) </a:t>
          </a:r>
        </a:p>
      </dsp:txBody>
      <dsp:txXfrm>
        <a:off x="34135" y="34571"/>
        <a:ext cx="3058978" cy="630980"/>
      </dsp:txXfrm>
    </dsp:sp>
    <dsp:sp modelId="{77E352B8-5ACB-460F-852D-F19D7B6C567E}">
      <dsp:nvSpPr>
        <dsp:cNvPr id="0" name=""/>
        <dsp:cNvSpPr/>
      </dsp:nvSpPr>
      <dsp:spPr>
        <a:xfrm rot="5400000">
          <a:off x="5627323" y="-1695501"/>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US" sz="1200" b="0" kern="1200" dirty="0">
              <a:latin typeface="+mj-lt"/>
            </a:rPr>
            <a:t>The AHT activities were too similar to the work of the GEO EO4SDG initiative, which brought some confusion on the respective roles of CEOS and GEO.</a:t>
          </a:r>
          <a:endParaRPr lang="en-AU" sz="1200" kern="1200" dirty="0">
            <a:latin typeface="+mj-lt"/>
          </a:endParaRPr>
        </a:p>
      </dsp:txBody>
      <dsp:txXfrm rot="-5400000">
        <a:off x="3127247" y="831883"/>
        <a:ext cx="5532244" cy="504784"/>
      </dsp:txXfrm>
    </dsp:sp>
    <dsp:sp modelId="{7C3BB43D-D739-42F9-BD6D-81F751698CEC}">
      <dsp:nvSpPr>
        <dsp:cNvPr id="0" name=""/>
        <dsp:cNvSpPr/>
      </dsp:nvSpPr>
      <dsp:spPr>
        <a:xfrm>
          <a:off x="0" y="734649"/>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US" sz="1200" b="1" kern="1200" dirty="0">
              <a:latin typeface="+mj-lt"/>
            </a:rPr>
            <a:t>Complement rather than duplicate</a:t>
          </a:r>
          <a:br>
            <a:rPr lang="en-US" sz="1200" b="1" kern="1200" dirty="0">
              <a:latin typeface="+mj-lt"/>
            </a:rPr>
          </a:br>
          <a:r>
            <a:rPr lang="en-US" sz="1200" kern="1200" dirty="0">
              <a:latin typeface="+mj-lt"/>
            </a:rPr>
            <a:t> the GEO community efforts on SDGs</a:t>
          </a:r>
          <a:endParaRPr lang="en-AU" sz="1200" kern="1200" dirty="0">
            <a:latin typeface="+mj-lt"/>
          </a:endParaRPr>
        </a:p>
      </dsp:txBody>
      <dsp:txXfrm>
        <a:off x="34135" y="768784"/>
        <a:ext cx="3058978" cy="630980"/>
      </dsp:txXfrm>
    </dsp:sp>
    <dsp:sp modelId="{40150EED-9308-4397-A8B4-988440073096}">
      <dsp:nvSpPr>
        <dsp:cNvPr id="0" name=""/>
        <dsp:cNvSpPr/>
      </dsp:nvSpPr>
      <dsp:spPr>
        <a:xfrm rot="5400000">
          <a:off x="5627323" y="-961288"/>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US" sz="1200" b="0" kern="1200" dirty="0">
              <a:latin typeface="+mj-lt"/>
            </a:rPr>
            <a:t>The impact of the CEOS activities on SDGs is commensurate to the level of resources available. </a:t>
          </a:r>
          <a:r>
            <a:rPr lang="en-AU" sz="1200" b="0" kern="1200" dirty="0">
              <a:latin typeface="+mj-lt"/>
            </a:rPr>
            <a:t>Number of agencies actively involved </a:t>
          </a:r>
          <a:r>
            <a:rPr lang="en-US" sz="1200" b="0" kern="1200" dirty="0">
              <a:latin typeface="+mj-lt"/>
            </a:rPr>
            <a:t>has not reached the expected level.</a:t>
          </a:r>
          <a:endParaRPr lang="en-AU" sz="1200" kern="1200" dirty="0">
            <a:latin typeface="+mj-lt"/>
          </a:endParaRPr>
        </a:p>
      </dsp:txBody>
      <dsp:txXfrm rot="-5400000">
        <a:off x="3127247" y="1566096"/>
        <a:ext cx="5532244" cy="504784"/>
      </dsp:txXfrm>
    </dsp:sp>
    <dsp:sp modelId="{7130C209-F4A1-4121-8D47-484E1316F2FC}">
      <dsp:nvSpPr>
        <dsp:cNvPr id="0" name=""/>
        <dsp:cNvSpPr/>
      </dsp:nvSpPr>
      <dsp:spPr>
        <a:xfrm>
          <a:off x="0" y="1468861"/>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AU" sz="1200" kern="1200" dirty="0">
              <a:latin typeface="+mj-lt"/>
            </a:rPr>
            <a:t>Encourage </a:t>
          </a:r>
          <a:r>
            <a:rPr lang="en-AU" sz="1200" b="1" kern="1200" dirty="0">
              <a:latin typeface="+mj-lt"/>
            </a:rPr>
            <a:t>more commitment and participation</a:t>
          </a:r>
          <a:r>
            <a:rPr lang="en-AU" sz="1200" kern="1200" dirty="0">
              <a:latin typeface="+mj-lt"/>
            </a:rPr>
            <a:t> from agencies</a:t>
          </a:r>
        </a:p>
      </dsp:txBody>
      <dsp:txXfrm>
        <a:off x="34135" y="1502996"/>
        <a:ext cx="3058978" cy="630980"/>
      </dsp:txXfrm>
    </dsp:sp>
    <dsp:sp modelId="{B4ADE317-5778-4D3B-ABA3-9DE0833BEE56}">
      <dsp:nvSpPr>
        <dsp:cNvPr id="0" name=""/>
        <dsp:cNvSpPr/>
      </dsp:nvSpPr>
      <dsp:spPr>
        <a:xfrm rot="5400000">
          <a:off x="5627323" y="-227076"/>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US" sz="1200" b="0" kern="1200" dirty="0">
              <a:latin typeface="+mj-lt"/>
            </a:rPr>
            <a:t>The SDG is a very broad and cross-cutting topic (land, marine, atmosphere) requiring different EO competences (satellite data, EO infrastructures, capacity building, accuracy assessment).</a:t>
          </a:r>
          <a:endParaRPr lang="en-AU" sz="1200" kern="1200" dirty="0">
            <a:latin typeface="+mj-lt"/>
          </a:endParaRPr>
        </a:p>
      </dsp:txBody>
      <dsp:txXfrm rot="-5400000">
        <a:off x="3127247" y="2300308"/>
        <a:ext cx="5532244" cy="504784"/>
      </dsp:txXfrm>
    </dsp:sp>
    <dsp:sp modelId="{825ED133-C96B-411E-9A10-53B6265D43C5}">
      <dsp:nvSpPr>
        <dsp:cNvPr id="0" name=""/>
        <dsp:cNvSpPr/>
      </dsp:nvSpPr>
      <dsp:spPr>
        <a:xfrm>
          <a:off x="0" y="2203074"/>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AU" sz="1200" kern="1200" dirty="0">
              <a:latin typeface="+mj-lt"/>
            </a:rPr>
            <a:t>Leverage the </a:t>
          </a:r>
          <a:r>
            <a:rPr lang="en-AU" sz="1200" b="1" kern="1200" dirty="0">
              <a:latin typeface="+mj-lt"/>
            </a:rPr>
            <a:t>knowledge and expertise of CEOS bodies</a:t>
          </a:r>
          <a:r>
            <a:rPr lang="en-AU" sz="1200" kern="1200" dirty="0">
              <a:latin typeface="+mj-lt"/>
            </a:rPr>
            <a:t> (VCs, WGs, SEO) </a:t>
          </a:r>
          <a:br>
            <a:rPr lang="en-AU" sz="1200" kern="1200" dirty="0">
              <a:latin typeface="+mj-lt"/>
            </a:rPr>
          </a:br>
          <a:r>
            <a:rPr lang="en-AU" sz="1200" kern="1200" dirty="0">
              <a:latin typeface="+mj-lt"/>
            </a:rPr>
            <a:t>to maximise impact.</a:t>
          </a:r>
        </a:p>
      </dsp:txBody>
      <dsp:txXfrm>
        <a:off x="34135" y="2237209"/>
        <a:ext cx="3058978" cy="630980"/>
      </dsp:txXfrm>
    </dsp:sp>
    <dsp:sp modelId="{9F85230C-BB77-40C6-99FF-B79789B68848}">
      <dsp:nvSpPr>
        <dsp:cNvPr id="0" name=""/>
        <dsp:cNvSpPr/>
      </dsp:nvSpPr>
      <dsp:spPr>
        <a:xfrm rot="5400000">
          <a:off x="5627323" y="507136"/>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US" sz="1200" b="0" kern="1200" dirty="0">
              <a:solidFill>
                <a:prstClr val="black">
                  <a:hueOff val="0"/>
                  <a:satOff val="0"/>
                  <a:lumOff val="0"/>
                  <a:alphaOff val="0"/>
                </a:prstClr>
              </a:solidFill>
              <a:latin typeface="Helvetica"/>
              <a:ea typeface="Avenir Roman"/>
              <a:cs typeface="Avenir Roman"/>
            </a:rPr>
            <a:t>The UN has established a complex governance system on the SDG Global Indicator Framework with many stakeholders involved both at UN and national levels.</a:t>
          </a:r>
          <a:endParaRPr lang="en-AU" sz="1200" b="0" kern="1200" dirty="0">
            <a:solidFill>
              <a:prstClr val="black">
                <a:hueOff val="0"/>
                <a:satOff val="0"/>
                <a:lumOff val="0"/>
                <a:alphaOff val="0"/>
              </a:prstClr>
            </a:solidFill>
            <a:latin typeface="Helvetica"/>
            <a:ea typeface="Avenir Roman"/>
            <a:cs typeface="Avenir Roman"/>
          </a:endParaRPr>
        </a:p>
      </dsp:txBody>
      <dsp:txXfrm rot="-5400000">
        <a:off x="3127247" y="3034520"/>
        <a:ext cx="5532244" cy="504784"/>
      </dsp:txXfrm>
    </dsp:sp>
    <dsp:sp modelId="{0BAC40AE-F3DC-4B81-B783-461C93E681A8}">
      <dsp:nvSpPr>
        <dsp:cNvPr id="0" name=""/>
        <dsp:cNvSpPr/>
      </dsp:nvSpPr>
      <dsp:spPr>
        <a:xfrm>
          <a:off x="0" y="2937287"/>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US" sz="1200" kern="1200" dirty="0">
              <a:latin typeface="+mj-lt"/>
            </a:rPr>
            <a:t>Identify the </a:t>
          </a:r>
          <a:r>
            <a:rPr lang="en-US" sz="1200" b="1" kern="1200" dirty="0">
              <a:latin typeface="+mj-lt"/>
            </a:rPr>
            <a:t>key partners</a:t>
          </a:r>
          <a:r>
            <a:rPr lang="en-US" sz="1200" kern="1200" dirty="0">
              <a:latin typeface="+mj-lt"/>
            </a:rPr>
            <a:t> with whom CEOS should primarily interface</a:t>
          </a:r>
          <a:br>
            <a:rPr lang="en-US" sz="1200" kern="1200" dirty="0">
              <a:latin typeface="+mj-lt"/>
            </a:rPr>
          </a:br>
          <a:r>
            <a:rPr lang="en-US" sz="1200" kern="1200" dirty="0">
              <a:latin typeface="+mj-lt"/>
            </a:rPr>
            <a:t>(IAEG-SDGs WGGI, custodian agencies)</a:t>
          </a:r>
          <a:endParaRPr lang="en-AU" sz="1200" kern="1200" dirty="0">
            <a:latin typeface="+mj-lt"/>
          </a:endParaRPr>
        </a:p>
      </dsp:txBody>
      <dsp:txXfrm>
        <a:off x="34135" y="2971422"/>
        <a:ext cx="3058978" cy="630980"/>
      </dsp:txXfrm>
    </dsp:sp>
    <dsp:sp modelId="{4F40409F-81CD-400D-9B26-23655A2DD581}">
      <dsp:nvSpPr>
        <dsp:cNvPr id="0" name=""/>
        <dsp:cNvSpPr/>
      </dsp:nvSpPr>
      <dsp:spPr>
        <a:xfrm rot="5400000">
          <a:off x="5627323" y="1241349"/>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AU" sz="1200" kern="1200" dirty="0">
              <a:latin typeface="+mj-lt"/>
            </a:rPr>
            <a:t>Future of the SDG AHT is uncertain. Continue or disappear? New e</a:t>
          </a:r>
          <a:r>
            <a:rPr lang="en-AU" sz="1200" b="0" kern="1200" dirty="0">
              <a:latin typeface="+mj-lt"/>
            </a:rPr>
            <a:t>ntity (post AHT)? WG or Strategy? </a:t>
          </a:r>
        </a:p>
      </dsp:txBody>
      <dsp:txXfrm rot="-5400000">
        <a:off x="3127247" y="3768733"/>
        <a:ext cx="5532244" cy="504784"/>
      </dsp:txXfrm>
    </dsp:sp>
    <dsp:sp modelId="{AC7BAC98-67FC-4D29-908F-25BCB452946A}">
      <dsp:nvSpPr>
        <dsp:cNvPr id="0" name=""/>
        <dsp:cNvSpPr/>
      </dsp:nvSpPr>
      <dsp:spPr>
        <a:xfrm>
          <a:off x="0" y="3671500"/>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AU" sz="1200" b="0" kern="1200" dirty="0">
              <a:latin typeface="+mj-lt"/>
            </a:rPr>
            <a:t>Take a decision based on an </a:t>
          </a:r>
          <a:r>
            <a:rPr lang="en-AU" sz="1200" b="1" kern="1200" dirty="0">
              <a:latin typeface="+mj-lt"/>
            </a:rPr>
            <a:t> </a:t>
          </a:r>
          <a:br>
            <a:rPr lang="en-AU" sz="1200" b="1" kern="1200" dirty="0">
              <a:latin typeface="+mj-lt"/>
            </a:rPr>
          </a:br>
          <a:r>
            <a:rPr lang="en-AU" sz="1200" b="1" kern="1200" dirty="0">
              <a:latin typeface="+mj-lt"/>
            </a:rPr>
            <a:t>in-depth assessment of implications</a:t>
          </a:r>
          <a:r>
            <a:rPr lang="en-AU" sz="1200" b="0" kern="1200" dirty="0">
              <a:latin typeface="+mj-lt"/>
            </a:rPr>
            <a:t> </a:t>
          </a:r>
          <a:br>
            <a:rPr lang="en-AU" sz="1200" b="0" kern="1200" dirty="0">
              <a:latin typeface="+mj-lt"/>
            </a:rPr>
          </a:br>
          <a:r>
            <a:rPr lang="en-AU" sz="1200" b="0" kern="1200" dirty="0">
              <a:latin typeface="+mj-lt"/>
            </a:rPr>
            <a:t>(resources, reporting, etc.)</a:t>
          </a:r>
          <a:endParaRPr lang="en-AU" sz="1200" kern="1200" dirty="0">
            <a:latin typeface="+mj-lt"/>
          </a:endParaRPr>
        </a:p>
      </dsp:txBody>
      <dsp:txXfrm>
        <a:off x="34135" y="3705635"/>
        <a:ext cx="3058978" cy="630980"/>
      </dsp:txXfrm>
    </dsp:sp>
    <dsp:sp modelId="{2EA80511-55D2-422F-A691-E4849787F72D}">
      <dsp:nvSpPr>
        <dsp:cNvPr id="0" name=""/>
        <dsp:cNvSpPr/>
      </dsp:nvSpPr>
      <dsp:spPr>
        <a:xfrm rot="5400000">
          <a:off x="5627323" y="1975562"/>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AU" sz="1200" kern="1200" dirty="0">
              <a:latin typeface="+mj-lt"/>
            </a:rPr>
            <a:t>Creation of a new entity includes more governance paper, reporting.</a:t>
          </a:r>
        </a:p>
      </dsp:txBody>
      <dsp:txXfrm rot="-5400000">
        <a:off x="3127247" y="4502946"/>
        <a:ext cx="5532244" cy="504784"/>
      </dsp:txXfrm>
    </dsp:sp>
    <dsp:sp modelId="{8F2EBB88-3753-4931-B0BD-089CF900DEC8}">
      <dsp:nvSpPr>
        <dsp:cNvPr id="0" name=""/>
        <dsp:cNvSpPr/>
      </dsp:nvSpPr>
      <dsp:spPr>
        <a:xfrm>
          <a:off x="0" y="4405713"/>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AU" sz="1200" b="0" kern="1200" dirty="0">
              <a:latin typeface="+mj-lt"/>
            </a:rPr>
            <a:t>Reduce the </a:t>
          </a:r>
          <a:r>
            <a:rPr lang="en-AU" sz="1200" b="1" kern="1200" dirty="0">
              <a:latin typeface="+mj-lt"/>
            </a:rPr>
            <a:t>governance burden </a:t>
          </a:r>
          <a:br>
            <a:rPr lang="en-AU" sz="1200" b="1" kern="1200" dirty="0">
              <a:latin typeface="+mj-lt"/>
            </a:rPr>
          </a:br>
          <a:r>
            <a:rPr lang="en-AU" sz="1200" b="0" kern="1200" dirty="0">
              <a:latin typeface="+mj-lt"/>
            </a:rPr>
            <a:t>to focus on key contributions</a:t>
          </a:r>
          <a:endParaRPr lang="en-AU" sz="1200" kern="1200" dirty="0">
            <a:latin typeface="+mj-lt"/>
          </a:endParaRPr>
        </a:p>
      </dsp:txBody>
      <dsp:txXfrm>
        <a:off x="34135" y="4439848"/>
        <a:ext cx="3058978" cy="6309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2400" b="0" dirty="0">
              <a:effectLst/>
              <a:latin typeface="+mn-lt"/>
              <a:ea typeface="+mn-ea"/>
              <a:cs typeface="+mn-cs"/>
              <a:sym typeface="Avenir Roman"/>
            </a:endParaRPr>
          </a:p>
        </p:txBody>
      </p:sp>
    </p:spTree>
    <p:extLst>
      <p:ext uri="{BB962C8B-B14F-4D97-AF65-F5344CB8AC3E}">
        <p14:creationId xmlns:p14="http://schemas.microsoft.com/office/powerpoint/2010/main" val="3532306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707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C48D9-68F1-6443-A04E-D9F25286B7E8}" type="slidenum">
              <a:rPr lang="en-US" smtClean="0"/>
              <a:t>6</a:t>
            </a:fld>
            <a:endParaRPr lang="en-US"/>
          </a:p>
        </p:txBody>
      </p:sp>
    </p:spTree>
    <p:extLst>
      <p:ext uri="{BB962C8B-B14F-4D97-AF65-F5344CB8AC3E}">
        <p14:creationId xmlns:p14="http://schemas.microsoft.com/office/powerpoint/2010/main" val="4030584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390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5479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9490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2400" b="1" i="0" u="none" strike="noStrike" dirty="0">
                <a:effectLst/>
                <a:latin typeface="+mn-lt"/>
                <a:ea typeface="+mn-ea"/>
                <a:cs typeface="+mn-cs"/>
                <a:sym typeface="Avenir Roman"/>
              </a:rPr>
              <a:t>Challenges</a:t>
            </a:r>
            <a:r>
              <a:rPr lang="en-US" sz="2400" b="0" i="0" u="none" strike="noStrike" dirty="0">
                <a:effectLst/>
                <a:latin typeface="+mn-lt"/>
                <a:ea typeface="+mn-ea"/>
                <a:cs typeface="+mn-cs"/>
                <a:sym typeface="Avenir Roman"/>
              </a:rPr>
              <a:t> </a:t>
            </a:r>
          </a:p>
          <a:p>
            <a:pPr fontAlgn="t"/>
            <a:r>
              <a:rPr lang="en-US" sz="2400" b="0" i="0" u="none" strike="noStrike" dirty="0">
                <a:effectLst/>
                <a:latin typeface="+mn-lt"/>
                <a:ea typeface="+mn-ea"/>
                <a:cs typeface="+mn-cs"/>
                <a:sym typeface="Avenir Roman"/>
              </a:rPr>
              <a:t>Timing of training webinar </a:t>
            </a:r>
          </a:p>
          <a:p>
            <a:pPr fontAlgn="t"/>
            <a:r>
              <a:rPr lang="en-US" sz="2400" b="0" i="0" u="none" strike="noStrike" dirty="0">
                <a:effectLst/>
                <a:latin typeface="+mn-lt"/>
                <a:ea typeface="+mn-ea"/>
                <a:cs typeface="+mn-cs"/>
                <a:sym typeface="Avenir Roman"/>
              </a:rPr>
              <a:t>Overall timeline (from announcement to survey distribution &amp; completion)</a:t>
            </a:r>
          </a:p>
          <a:p>
            <a:pPr fontAlgn="t"/>
            <a:r>
              <a:rPr lang="en-US" sz="2400" b="0" i="0" u="none" strike="noStrike" dirty="0">
                <a:effectLst/>
                <a:latin typeface="+mn-lt"/>
                <a:ea typeface="+mn-ea"/>
                <a:cs typeface="+mn-cs"/>
                <a:sym typeface="Avenir Roman"/>
              </a:rPr>
              <a:t>Training Tool (Go To Webinar)</a:t>
            </a:r>
          </a:p>
          <a:p>
            <a:pPr fontAlgn="t"/>
            <a:r>
              <a:rPr lang="en-US" sz="2400" b="0" i="0" u="none" strike="noStrike" dirty="0">
                <a:effectLst/>
                <a:latin typeface="+mn-lt"/>
                <a:ea typeface="+mn-ea"/>
                <a:cs typeface="+mn-cs"/>
                <a:sym typeface="Avenir Roman"/>
              </a:rPr>
              <a:t>Limited participation of registered participants </a:t>
            </a:r>
          </a:p>
          <a:p>
            <a:pPr fontAlgn="t"/>
            <a:r>
              <a:rPr lang="en-US" sz="2400" b="1" i="0" u="none" strike="noStrike" dirty="0">
                <a:effectLst/>
                <a:latin typeface="+mn-lt"/>
                <a:ea typeface="+mn-ea"/>
                <a:cs typeface="+mn-cs"/>
                <a:sym typeface="Avenir Roman"/>
              </a:rPr>
              <a:t>Lessons Learned &amp; Future Plans  </a:t>
            </a:r>
            <a:endParaRPr lang="en-US" sz="2400" b="0" i="0" u="none" strike="noStrike" dirty="0">
              <a:effectLst/>
              <a:latin typeface="+mn-lt"/>
              <a:ea typeface="+mn-ea"/>
              <a:cs typeface="+mn-cs"/>
              <a:sym typeface="Avenir Roman"/>
            </a:endParaRPr>
          </a:p>
          <a:p>
            <a:pPr fontAlgn="t"/>
            <a:r>
              <a:rPr lang="en-US" sz="2400" b="0" i="0" u="none" strike="noStrike" dirty="0">
                <a:effectLst/>
                <a:latin typeface="+mn-lt"/>
                <a:ea typeface="+mn-ea"/>
                <a:cs typeface="+mn-cs"/>
                <a:sym typeface="Avenir Roman"/>
              </a:rPr>
              <a:t>Engage with broader CEOS and sustainable development community to increase the number of individuals &amp; institutions benefiting from SDG trainings (e.g., SDG Academy)</a:t>
            </a:r>
          </a:p>
          <a:p>
            <a:pPr fontAlgn="t"/>
            <a:r>
              <a:rPr lang="en-US" sz="2400" b="0" i="0" u="none" strike="noStrike" dirty="0">
                <a:effectLst/>
                <a:latin typeface="+mn-lt"/>
                <a:ea typeface="+mn-ea"/>
                <a:cs typeface="+mn-cs"/>
                <a:sym typeface="Avenir Roman"/>
              </a:rPr>
              <a:t>Review and incorporate training best practices from CEOS &amp; GEO CB contributors;</a:t>
            </a:r>
          </a:p>
          <a:p>
            <a:pPr fontAlgn="t"/>
            <a:r>
              <a:rPr lang="en-US" sz="2400" b="0" i="0" u="none" strike="noStrike" dirty="0">
                <a:effectLst/>
                <a:latin typeface="+mn-lt"/>
                <a:ea typeface="+mn-ea"/>
                <a:cs typeface="+mn-cs"/>
                <a:sym typeface="Avenir Roman"/>
              </a:rPr>
              <a:t>Collaborate with CEOS Agencies as well as GEO thematic initiatives in conducting future trainings (on specific SDG areas / awareness)</a:t>
            </a:r>
          </a:p>
          <a:p>
            <a:endParaRPr lang="en-US" dirty="0"/>
          </a:p>
        </p:txBody>
      </p:sp>
    </p:spTree>
    <p:extLst>
      <p:ext uri="{BB962C8B-B14F-4D97-AF65-F5344CB8AC3E}">
        <p14:creationId xmlns:p14="http://schemas.microsoft.com/office/powerpoint/2010/main" val="2124509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Addendum</a:t>
            </a:r>
            <a:r>
              <a:rPr lang="en-US" dirty="0"/>
              <a:t> </a:t>
            </a:r>
            <a:r>
              <a:rPr lang="en-US" sz="1200" b="0" i="0" u="none" strike="noStrike" kern="1200" dirty="0">
                <a:solidFill>
                  <a:schemeClr val="tx1"/>
                </a:solidFill>
                <a:effectLst/>
                <a:latin typeface="+mn-lt"/>
                <a:ea typeface="+mn-ea"/>
                <a:cs typeface="+mn-cs"/>
              </a:rPr>
              <a:t>Optical: 700-1400 nm (VIS NIR) + 1400-3000 nm (SWIR) + 8000-14000 nm (thermal)</a:t>
            </a:r>
            <a:r>
              <a:rPr lang="en-US" dirty="0"/>
              <a:t> </a:t>
            </a:r>
            <a:r>
              <a:rPr lang="en-US" sz="1200" b="0" i="0" u="none" strike="noStrike" kern="1200" dirty="0">
                <a:solidFill>
                  <a:schemeClr val="tx1"/>
                </a:solidFill>
                <a:effectLst/>
                <a:latin typeface="+mn-lt"/>
                <a:ea typeface="+mn-ea"/>
                <a:cs typeface="+mn-cs"/>
              </a:rPr>
              <a:t>Optimal bandwidths and channel locations to-be-articulated; 1900, 2000, 2100 broadly useful for soil classification (applications in precision management)</a:t>
            </a:r>
            <a:r>
              <a:rPr lang="en-US" dirty="0"/>
              <a:t> </a:t>
            </a:r>
            <a:r>
              <a:rPr lang="en-US" sz="1200" b="0" i="0" u="none" strike="noStrike" kern="1200" dirty="0">
                <a:solidFill>
                  <a:schemeClr val="tx1"/>
                </a:solidFill>
                <a:effectLst/>
                <a:latin typeface="+mn-lt"/>
                <a:ea typeface="+mn-ea"/>
                <a:cs typeface="+mn-cs"/>
              </a:rPr>
              <a:t>Passive Microwave: emphasis on continuity (SMAP, AMSR-E, SMOS, TRMM)</a:t>
            </a:r>
            <a:r>
              <a:rPr lang="en-US" dirty="0"/>
              <a:t> </a:t>
            </a:r>
            <a:r>
              <a:rPr lang="en-US" sz="1200" b="0" i="0" u="none" strike="noStrike" kern="1200" dirty="0">
                <a:solidFill>
                  <a:schemeClr val="tx1"/>
                </a:solidFill>
                <a:effectLst/>
                <a:latin typeface="+mn-lt"/>
                <a:ea typeface="+mn-ea"/>
                <a:cs typeface="+mn-cs"/>
              </a:rPr>
              <a:t>SAR: C-band is highest priority, followed by X and L-band </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 Field Sizes (indicated in gray section)</a:t>
            </a:r>
            <a:r>
              <a:rPr lang="en-US" dirty="0"/>
              <a:t> </a:t>
            </a:r>
            <a:r>
              <a:rPr lang="en-US" sz="1200" b="0" i="0" u="none" strike="noStrike" kern="1200" dirty="0">
                <a:solidFill>
                  <a:schemeClr val="tx1"/>
                </a:solidFill>
                <a:effectLst/>
                <a:latin typeface="+mn-lt"/>
                <a:ea typeface="+mn-ea"/>
                <a:cs typeface="+mn-cs"/>
              </a:rPr>
              <a:t>X = All sizes</a:t>
            </a:r>
            <a:r>
              <a:rPr lang="en-US" dirty="0"/>
              <a:t> </a:t>
            </a:r>
            <a:r>
              <a:rPr lang="en-US" sz="1200" b="0" i="0" u="none" strike="noStrike" kern="1200" dirty="0">
                <a:solidFill>
                  <a:schemeClr val="tx1"/>
                </a:solidFill>
                <a:effectLst/>
                <a:latin typeface="+mn-lt"/>
                <a:ea typeface="+mn-ea"/>
                <a:cs typeface="+mn-cs"/>
              </a:rPr>
              <a:t>S = &lt; 1.5 ha</a:t>
            </a:r>
            <a:r>
              <a:rPr lang="en-US" dirty="0"/>
              <a:t> </a:t>
            </a:r>
            <a:r>
              <a:rPr lang="en-US" sz="1200" b="0" i="0" u="none" strike="noStrike" kern="1200" dirty="0">
                <a:solidFill>
                  <a:schemeClr val="tx1"/>
                </a:solidFill>
                <a:effectLst/>
                <a:latin typeface="+mn-lt"/>
                <a:ea typeface="+mn-ea"/>
                <a:cs typeface="+mn-cs"/>
              </a:rPr>
              <a:t>M = 1.5 - 15 ha</a:t>
            </a:r>
            <a:r>
              <a:rPr lang="en-US" dirty="0"/>
              <a:t> </a:t>
            </a:r>
            <a:r>
              <a:rPr lang="en-US" sz="1200" b="0" i="0" u="none" strike="noStrike" kern="1200" dirty="0">
                <a:solidFill>
                  <a:schemeClr val="tx1"/>
                </a:solidFill>
                <a:effectLst/>
                <a:latin typeface="+mn-lt"/>
                <a:ea typeface="+mn-ea"/>
                <a:cs typeface="+mn-cs"/>
              </a:rPr>
              <a:t>L = &gt; 15 ha</a:t>
            </a:r>
            <a:r>
              <a:rPr lang="en-US" dirty="0"/>
              <a:t> </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 General Guidance</a:t>
            </a:r>
            <a:r>
              <a:rPr lang="en-US" dirty="0"/>
              <a:t> </a:t>
            </a:r>
            <a:r>
              <a:rPr lang="en-US" sz="1200" b="0" i="0" u="none" strike="noStrike" kern="1200" dirty="0">
                <a:solidFill>
                  <a:schemeClr val="tx1"/>
                </a:solidFill>
                <a:effectLst/>
                <a:latin typeface="+mn-lt"/>
                <a:ea typeface="+mn-ea"/>
                <a:cs typeface="+mn-cs"/>
              </a:rPr>
              <a:t>Latency: &lt;2 days for most products and applications</a:t>
            </a:r>
            <a:r>
              <a:rPr lang="en-US" dirty="0"/>
              <a:t> </a:t>
            </a:r>
            <a:r>
              <a:rPr lang="en-US" sz="1200" b="0" i="0" u="none" strike="noStrike" kern="1200" dirty="0">
                <a:solidFill>
                  <a:schemeClr val="tx1"/>
                </a:solidFill>
                <a:effectLst/>
                <a:latin typeface="+mn-lt"/>
                <a:ea typeface="+mn-ea"/>
                <a:cs typeface="+mn-cs"/>
              </a:rPr>
              <a:t>Pre-processing levels: all to a minimum of terrain-corrected surface reflectance </a:t>
            </a:r>
            <a:r>
              <a:rPr lang="en-US" dirty="0"/>
              <a:t> </a:t>
            </a:r>
            <a:r>
              <a:rPr lang="en-US" sz="1200" b="0" i="0" u="none" strike="noStrike" kern="1200" dirty="0">
                <a:solidFill>
                  <a:schemeClr val="tx1"/>
                </a:solidFill>
                <a:effectLst/>
                <a:latin typeface="+mn-lt"/>
                <a:ea typeface="+mn-ea"/>
                <a:cs typeface="+mn-cs"/>
              </a:rPr>
              <a:t>Cirrus band must be included for atmospheric adjustment + bands for efficient cloud screening</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EO listed as alternative option (data source)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EO-based information is explicitly identified as an “alternative data source” for a variety of 2.4.1 sub-indicators, including farm output value per hectare (e.g. via crop mapping and area estimation), prevalence of soil degradation, variation in water availability, management of fertilizers, and use of biodiversity-supportive practices (e.g. tillage mapping, cover crop monitoring, and crop residue monitoring).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EAVs sit just above data and are precursors to higher information products such as crop type and yield. In essence, EAVs represent information “building blocks” that are rudimentary indicators of state and change in our domain and as such, these low-level indicators can be built up and integrated with other information for monitoring across multiple policy dimensions (e.g. SDGs, Paris Accord, and Sendai).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8F0A7-49FE-8942-A7B7-1433F4ED27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51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en-AU" sz="2400" dirty="0">
                <a:latin typeface="+mn-lt"/>
                <a:ea typeface="+mn-ea"/>
                <a:cs typeface="+mn-cs"/>
                <a:sym typeface="Avenir Roman"/>
              </a:rPr>
              <a:t>CEOS task to be undertaken in consultation with SDG stakeholders and EO community (end-users)</a:t>
            </a:r>
          </a:p>
          <a:p>
            <a:pPr marL="0" marR="0" lvl="0" indent="0" defTabSz="457200" eaLnBrk="1" fontAlgn="auto" latinLnBrk="0" hangingPunct="1">
              <a:lnSpc>
                <a:spcPct val="125000"/>
              </a:lnSpc>
              <a:spcBef>
                <a:spcPts val="0"/>
              </a:spcBef>
              <a:spcAft>
                <a:spcPts val="0"/>
              </a:spcAft>
              <a:buClrTx/>
              <a:buSzTx/>
              <a:buFontTx/>
              <a:buNone/>
              <a:tabLst/>
              <a:defRPr/>
            </a:pPr>
            <a:r>
              <a:rPr lang="en-AU" sz="2400" u="sng" dirty="0">
                <a:latin typeface="+mn-lt"/>
                <a:ea typeface="+mn-ea"/>
                <a:cs typeface="+mn-cs"/>
                <a:sym typeface="Avenir Roman"/>
              </a:rPr>
              <a:t>Some notes </a:t>
            </a:r>
          </a:p>
          <a:p>
            <a:pPr marL="0" marR="0" lvl="0" indent="0" defTabSz="457200" eaLnBrk="1" fontAlgn="auto" latinLnBrk="0" hangingPunct="1">
              <a:lnSpc>
                <a:spcPct val="125000"/>
              </a:lnSpc>
              <a:spcBef>
                <a:spcPts val="0"/>
              </a:spcBef>
              <a:spcAft>
                <a:spcPts val="0"/>
              </a:spcAft>
              <a:buClrTx/>
              <a:buSzTx/>
              <a:buFontTx/>
              <a:buNone/>
              <a:tabLst/>
              <a:defRPr/>
            </a:pPr>
            <a:endParaRPr lang="en-AU" sz="2400" b="1" u="sng" dirty="0">
              <a:latin typeface="+mn-lt"/>
              <a:ea typeface="+mn-ea"/>
              <a:cs typeface="+mn-cs"/>
              <a:sym typeface="Avenir Roman"/>
            </a:endParaRPr>
          </a:p>
          <a:p>
            <a:pPr marL="0" marR="0" lvl="0" indent="0" defTabSz="457200" eaLnBrk="1" fontAlgn="auto" latinLnBrk="0" hangingPunct="1">
              <a:lnSpc>
                <a:spcPct val="125000"/>
              </a:lnSpc>
              <a:spcBef>
                <a:spcPts val="0"/>
              </a:spcBef>
              <a:spcAft>
                <a:spcPts val="0"/>
              </a:spcAft>
              <a:buClrTx/>
              <a:buSzTx/>
              <a:buFontTx/>
              <a:buNone/>
              <a:tabLst/>
              <a:defRPr/>
            </a:pPr>
            <a:r>
              <a:rPr lang="en-US" b="1" dirty="0"/>
              <a:t>Water Quality</a:t>
            </a:r>
          </a:p>
          <a:p>
            <a:r>
              <a:rPr lang="en-US" sz="2600" b="1" dirty="0"/>
              <a:t>Current Missions </a:t>
            </a:r>
            <a:r>
              <a:rPr lang="en-US" sz="2600" dirty="0"/>
              <a:t>[only missions NASA colleagues currently use]</a:t>
            </a:r>
          </a:p>
          <a:p>
            <a:r>
              <a:rPr lang="en-US" sz="2600" dirty="0"/>
              <a:t>Landsat/Sentinel-2A/B</a:t>
            </a:r>
          </a:p>
          <a:p>
            <a:pPr lvl="1"/>
            <a:r>
              <a:rPr lang="en-US" dirty="0"/>
              <a:t>Spatial resolution</a:t>
            </a:r>
          </a:p>
          <a:p>
            <a:pPr lvl="2"/>
            <a:r>
              <a:rPr lang="en-US" dirty="0"/>
              <a:t>10-30m </a:t>
            </a:r>
          </a:p>
          <a:p>
            <a:pPr lvl="1"/>
            <a:r>
              <a:rPr lang="en-US" dirty="0"/>
              <a:t>Spectral range </a:t>
            </a:r>
          </a:p>
          <a:p>
            <a:pPr lvl="2"/>
            <a:r>
              <a:rPr lang="en-US" dirty="0"/>
              <a:t>Visible and near-infrared </a:t>
            </a:r>
          </a:p>
          <a:p>
            <a:pPr lvl="1"/>
            <a:r>
              <a:rPr lang="en-US" dirty="0"/>
              <a:t>Effective revisit time (average)</a:t>
            </a:r>
          </a:p>
          <a:p>
            <a:pPr lvl="2"/>
            <a:r>
              <a:rPr lang="en-US" dirty="0"/>
              <a:t>Once in three weeks in equatorial regions (wet season) (e.g., Colombia, Indonesia)</a:t>
            </a:r>
          </a:p>
          <a:p>
            <a:pPr lvl="2"/>
            <a:r>
              <a:rPr lang="en-US" dirty="0"/>
              <a:t>Once a week in mid-latitude area (e.g., southern Europe)</a:t>
            </a:r>
          </a:p>
          <a:p>
            <a:pPr lvl="2"/>
            <a:r>
              <a:rPr lang="en-US" dirty="0"/>
              <a:t>Bi-monthly in polar regions </a:t>
            </a:r>
          </a:p>
          <a:p>
            <a:pPr marL="0" indent="0">
              <a:buFont typeface="Arial" panose="020B0604020202020204" pitchFamily="34" charset="0"/>
              <a:buNone/>
            </a:pPr>
            <a:r>
              <a:rPr lang="en-US" sz="2400" b="1" dirty="0"/>
              <a:t>Complementary satellite </a:t>
            </a:r>
            <a:r>
              <a:rPr lang="en-US" sz="2400" dirty="0"/>
              <a:t>(European colleagues use it) </a:t>
            </a:r>
          </a:p>
          <a:p>
            <a:r>
              <a:rPr lang="en-US" sz="2600" dirty="0"/>
              <a:t>Sentinel-3A/B</a:t>
            </a:r>
          </a:p>
          <a:p>
            <a:pPr lvl="1"/>
            <a:r>
              <a:rPr lang="en-US" dirty="0"/>
              <a:t>Spatial resolution</a:t>
            </a:r>
          </a:p>
          <a:p>
            <a:pPr lvl="2"/>
            <a:r>
              <a:rPr lang="en-US" dirty="0"/>
              <a:t>300m (nominal/nadir)</a:t>
            </a:r>
          </a:p>
          <a:p>
            <a:pPr lvl="1"/>
            <a:r>
              <a:rPr lang="en-US" dirty="0"/>
              <a:t>Spectral range </a:t>
            </a:r>
          </a:p>
          <a:p>
            <a:pPr lvl="2"/>
            <a:r>
              <a:rPr lang="en-US" dirty="0"/>
              <a:t>Visible and near-infrared </a:t>
            </a:r>
          </a:p>
          <a:p>
            <a:pPr lvl="1"/>
            <a:r>
              <a:rPr lang="en-US" dirty="0"/>
              <a:t>Effective revisit time (average)</a:t>
            </a:r>
          </a:p>
          <a:p>
            <a:pPr lvl="2"/>
            <a:r>
              <a:rPr lang="en-US" dirty="0"/>
              <a:t>Once in two weeks in equatorial regions (wet season) (e.g., Colombia, Indonesia)</a:t>
            </a:r>
          </a:p>
          <a:p>
            <a:pPr lvl="2"/>
            <a:r>
              <a:rPr lang="en-US" dirty="0"/>
              <a:t>Twice a week in mid-latitude area (e.g., southern Europe)</a:t>
            </a:r>
          </a:p>
          <a:p>
            <a:pPr lvl="2"/>
            <a:r>
              <a:rPr lang="en-US" dirty="0"/>
              <a:t>Once a week in polar regions </a:t>
            </a:r>
          </a:p>
          <a:p>
            <a:pPr marL="0" indent="0">
              <a:buFont typeface="Arial" panose="020B0604020202020204" pitchFamily="34" charset="0"/>
              <a:buNone/>
            </a:pPr>
            <a:r>
              <a:rPr lang="en-US" b="1" dirty="0"/>
              <a:t>Commercial satellites </a:t>
            </a:r>
          </a:p>
          <a:p>
            <a:r>
              <a:rPr lang="en-US" sz="2600" dirty="0"/>
              <a:t>Worldview 2/3 </a:t>
            </a:r>
          </a:p>
          <a:p>
            <a:pPr lvl="1"/>
            <a:r>
              <a:rPr lang="en-US" dirty="0"/>
              <a:t>Spatial resolution</a:t>
            </a:r>
          </a:p>
          <a:p>
            <a:pPr lvl="2"/>
            <a:r>
              <a:rPr lang="en-US" dirty="0"/>
              <a:t>&lt; 5 m </a:t>
            </a:r>
          </a:p>
          <a:p>
            <a:pPr lvl="1"/>
            <a:r>
              <a:rPr lang="en-US" dirty="0"/>
              <a:t>Spectral range </a:t>
            </a:r>
          </a:p>
          <a:p>
            <a:pPr lvl="2"/>
            <a:r>
              <a:rPr lang="en-US" dirty="0"/>
              <a:t>Visible and near-infrared </a:t>
            </a:r>
          </a:p>
          <a:p>
            <a:pPr lvl="1"/>
            <a:r>
              <a:rPr lang="en-US" dirty="0"/>
              <a:t>Effective revisit time (average)</a:t>
            </a:r>
          </a:p>
          <a:p>
            <a:pPr lvl="2"/>
            <a:r>
              <a:rPr lang="en-US" dirty="0"/>
              <a:t>Once a week in equatorial regions (wet season) (e.g., Colombia, Indonesia)</a:t>
            </a:r>
          </a:p>
          <a:p>
            <a:pPr lvl="2"/>
            <a:r>
              <a:rPr lang="en-US" dirty="0"/>
              <a:t>Every other day in mid-latitude area (southern Europe)</a:t>
            </a:r>
          </a:p>
          <a:p>
            <a:pPr lvl="2"/>
            <a:r>
              <a:rPr lang="en-US" dirty="0"/>
              <a:t>Once a week in polar regions </a:t>
            </a:r>
          </a:p>
          <a:p>
            <a:r>
              <a:rPr lang="en-US" sz="2600" dirty="0"/>
              <a:t>Planet Labs (not high-quality for SDG 6.3.2 but can help identify major hazards qualitatively) </a:t>
            </a:r>
          </a:p>
          <a:p>
            <a:pPr lvl="1"/>
            <a:r>
              <a:rPr lang="en-US" dirty="0"/>
              <a:t>Spatial resolution</a:t>
            </a:r>
          </a:p>
          <a:p>
            <a:pPr lvl="2"/>
            <a:r>
              <a:rPr lang="en-US" dirty="0"/>
              <a:t>&lt; 5 m </a:t>
            </a:r>
          </a:p>
          <a:p>
            <a:pPr lvl="1"/>
            <a:r>
              <a:rPr lang="en-US" dirty="0"/>
              <a:t>Spectral range </a:t>
            </a:r>
          </a:p>
          <a:p>
            <a:pPr lvl="2"/>
            <a:r>
              <a:rPr lang="en-US" dirty="0"/>
              <a:t>Visible and near-infrared </a:t>
            </a:r>
          </a:p>
          <a:p>
            <a:pPr lvl="1"/>
            <a:r>
              <a:rPr lang="en-US" dirty="0"/>
              <a:t>Effective revisit time (average)</a:t>
            </a:r>
          </a:p>
          <a:p>
            <a:pPr lvl="2"/>
            <a:r>
              <a:rPr lang="en-US" dirty="0"/>
              <a:t>Once a week in equatorial regions (wet season) (e.g., Colombia, Indonesia)</a:t>
            </a:r>
          </a:p>
          <a:p>
            <a:pPr lvl="2"/>
            <a:r>
              <a:rPr lang="en-US" dirty="0"/>
              <a:t>Every other day in mid-latitude area (southern Europe)</a:t>
            </a:r>
          </a:p>
          <a:p>
            <a:pPr lvl="2"/>
            <a:r>
              <a:rPr lang="en-US" dirty="0"/>
              <a:t>Once a week in polar regions </a:t>
            </a:r>
          </a:p>
          <a:p>
            <a:pPr marL="0" indent="0">
              <a:buFont typeface="Arial" panose="020B0604020202020204" pitchFamily="34" charset="0"/>
              <a:buNone/>
            </a:pPr>
            <a:r>
              <a:rPr lang="en-US" b="1" dirty="0"/>
              <a:t>Future Missions</a:t>
            </a:r>
          </a:p>
          <a:p>
            <a:r>
              <a:rPr lang="en-US" dirty="0"/>
              <a:t>SBG (~ 2028)</a:t>
            </a:r>
          </a:p>
          <a:p>
            <a:pPr lvl="1"/>
            <a:r>
              <a:rPr lang="en-US" dirty="0"/>
              <a:t>30-60m </a:t>
            </a:r>
          </a:p>
          <a:p>
            <a:r>
              <a:rPr lang="en-US" dirty="0"/>
              <a:t>Senitinel-2E/F (~ 2030)</a:t>
            </a:r>
          </a:p>
          <a:p>
            <a:pPr lvl="1"/>
            <a:r>
              <a:rPr lang="en-US" dirty="0"/>
              <a:t>10-30m</a:t>
            </a:r>
          </a:p>
          <a:p>
            <a:r>
              <a:rPr lang="en-US" dirty="0"/>
              <a:t>Landsat-10 (~2028)</a:t>
            </a:r>
          </a:p>
          <a:p>
            <a:pPr marL="0" indent="0">
              <a:buFont typeface="Arial" panose="020B0604020202020204" pitchFamily="34" charset="0"/>
              <a:buNone/>
            </a:pPr>
            <a:r>
              <a:rPr lang="en-US" b="0" dirty="0"/>
              <a:t>------</a:t>
            </a:r>
          </a:p>
          <a:p>
            <a:pPr marL="0" indent="0">
              <a:buFont typeface="Arial" panose="020B0604020202020204" pitchFamily="34" charset="0"/>
              <a:buNone/>
            </a:pPr>
            <a:r>
              <a:rPr lang="en-US" b="1" dirty="0"/>
              <a:t>11.3.1 - Population Datasets </a:t>
            </a:r>
          </a:p>
          <a:p>
            <a:r>
              <a:rPr lang="en-US" sz="2400" b="0" i="0" u="none" strike="noStrike" dirty="0">
                <a:effectLst/>
                <a:latin typeface="+mn-lt"/>
                <a:ea typeface="+mn-ea"/>
                <a:cs typeface="+mn-cs"/>
                <a:sym typeface="Avenir Roman"/>
              </a:rPr>
              <a:t>The issue of population growth rates is tricky since it is very dependent on the resolution, quality, and temporal consistency of the underlying boundary and census data (vector), not on the resolution of a raster population layer. It's not really possible to compute population growth rates at high resolution from existing gridded population datasets unless substantial effort has been made to ensure that downscaling of the census data has taken into account changes in boundaries, admin units, etc. This is particularly difficult for the land consumption indicator, since there isn't an accepted cross-national definition of urban built-up areas vs. rural areas (though JRC has been working on this). </a:t>
            </a:r>
            <a:br>
              <a:rPr lang="en-US" sz="2400" b="0" i="0" u="none" strike="noStrike" dirty="0">
                <a:effectLst/>
                <a:latin typeface="+mn-lt"/>
                <a:ea typeface="+mn-ea"/>
                <a:cs typeface="+mn-cs"/>
                <a:sym typeface="Avenir Roman"/>
              </a:rPr>
            </a:br>
            <a:r>
              <a:rPr lang="en-US" sz="2400" b="0" i="0" u="none" strike="noStrike" dirty="0">
                <a:effectLst/>
                <a:latin typeface="+mn-lt"/>
                <a:ea typeface="+mn-ea"/>
                <a:cs typeface="+mn-cs"/>
                <a:sym typeface="Avenir Roman"/>
              </a:rPr>
              <a:t>Table reflects available population/settlement data products, including GPW/census-based product, the radar-based Global Urban Footprint from the DLR, the Global Human Settlement Layer from JRC, and the High Resolution Settlement Extent based on Digital Global data that Bob Chen’s group has been developing with Facebook (not yet fully global).</a:t>
            </a:r>
          </a:p>
          <a:p>
            <a:endParaRPr lang="en-US" sz="2400" b="0" i="0" u="none" strike="noStrike" dirty="0">
              <a:effectLst/>
              <a:latin typeface="+mn-lt"/>
              <a:ea typeface="+mn-ea"/>
              <a:cs typeface="+mn-cs"/>
              <a:sym typeface="Avenir Roman"/>
            </a:endParaRPr>
          </a:p>
          <a:p>
            <a:pPr marL="0" marR="0" indent="0" defTabSz="457200" eaLnBrk="1" fontAlgn="auto" latinLnBrk="0" hangingPunct="1">
              <a:lnSpc>
                <a:spcPct val="125000"/>
              </a:lnSpc>
              <a:spcBef>
                <a:spcPts val="0"/>
              </a:spcBef>
              <a:spcAft>
                <a:spcPts val="0"/>
              </a:spcAft>
              <a:buClrTx/>
              <a:buSzTx/>
              <a:buFontTx/>
              <a:buNone/>
              <a:tabLst/>
              <a:defRPr/>
            </a:pPr>
            <a:endParaRPr lang="en-US" sz="2400" b="0" i="0" u="none" strike="noStrike" dirty="0">
              <a:effectLst/>
              <a:latin typeface="+mn-lt"/>
              <a:ea typeface="+mn-ea"/>
              <a:cs typeface="+mn-cs"/>
              <a:sym typeface="Avenir Roman"/>
            </a:endParaRPr>
          </a:p>
          <a:p>
            <a:pPr marL="0" indent="0">
              <a:buFont typeface="Arial" panose="020B0604020202020204" pitchFamily="34" charset="0"/>
              <a:buNone/>
            </a:pPr>
            <a:endParaRPr lang="en-US" b="1" dirty="0"/>
          </a:p>
        </p:txBody>
      </p:sp>
    </p:spTree>
    <p:extLst>
      <p:ext uri="{BB962C8B-B14F-4D97-AF65-F5344CB8AC3E}">
        <p14:creationId xmlns:p14="http://schemas.microsoft.com/office/powerpoint/2010/main" val="3159419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19, 14-16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DE97-47CB-894E-A104-19106A4219C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BF0CBBC-D444-EC47-A576-80AAD91318D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BFC26CA-8712-9D44-99B5-093F03295C6E}"/>
              </a:ext>
            </a:extLst>
          </p:cNvPr>
          <p:cNvSpPr>
            <a:spLocks noGrp="1"/>
          </p:cNvSpPr>
          <p:nvPr>
            <p:ph type="dt" sz="half" idx="10"/>
          </p:nvPr>
        </p:nvSpPr>
        <p:spPr/>
        <p:txBody>
          <a:bodyPr/>
          <a:lstStyle/>
          <a:p>
            <a:fld id="{CD0128B2-8179-1C4A-9DB6-A79DF5F9D839}" type="datetimeFigureOut">
              <a:rPr lang="en-US" smtClean="0"/>
              <a:t>10/14/2019</a:t>
            </a:fld>
            <a:endParaRPr lang="en-US"/>
          </a:p>
        </p:txBody>
      </p:sp>
      <p:sp>
        <p:nvSpPr>
          <p:cNvPr id="5" name="Footer Placeholder 4">
            <a:extLst>
              <a:ext uri="{FF2B5EF4-FFF2-40B4-BE49-F238E27FC236}">
                <a16:creationId xmlns:a16="http://schemas.microsoft.com/office/drawing/2014/main" id="{45BF5DB5-39F0-3949-9AE9-1EFBF8FB2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927DC-40CE-284A-A8B6-4287574CAECA}"/>
              </a:ext>
            </a:extLst>
          </p:cNvPr>
          <p:cNvSpPr>
            <a:spLocks noGrp="1"/>
          </p:cNvSpPr>
          <p:nvPr>
            <p:ph type="sldNum" sz="quarter" idx="12"/>
          </p:nvPr>
        </p:nvSpPr>
        <p:spPr>
          <a:xfrm>
            <a:off x="7239000" y="6546850"/>
            <a:ext cx="1905000" cy="246221"/>
          </a:xfrm>
        </p:spPr>
        <p:txBody>
          <a:bodyPr/>
          <a:lstStyle/>
          <a:p>
            <a:fld id="{52E86312-5CCC-9B42-9870-1C5BB0B71276}" type="slidenum">
              <a:rPr lang="en-US" smtClean="0"/>
              <a:t>‹#›</a:t>
            </a:fld>
            <a:endParaRPr lang="en-US"/>
          </a:p>
        </p:txBody>
      </p:sp>
    </p:spTree>
    <p:extLst>
      <p:ext uri="{BB962C8B-B14F-4D97-AF65-F5344CB8AC3E}">
        <p14:creationId xmlns:p14="http://schemas.microsoft.com/office/powerpoint/2010/main" val="256998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3_Title and Content">
  <p:cSld name="3_Title and Content">
    <p:spTree>
      <p:nvGrpSpPr>
        <p:cNvPr id="1" name="Shape 43"/>
        <p:cNvGrpSpPr/>
        <p:nvPr/>
      </p:nvGrpSpPr>
      <p:grpSpPr>
        <a:xfrm>
          <a:off x="0" y="0"/>
          <a:ext cx="0" cy="0"/>
          <a:chOff x="0" y="0"/>
          <a:chExt cx="0" cy="0"/>
        </a:xfrm>
      </p:grpSpPr>
      <p:pic>
        <p:nvPicPr>
          <p:cNvPr id="44" name="Google Shape;44;p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grpSp>
        <p:nvGrpSpPr>
          <p:cNvPr id="45" name="Google Shape;45;p5"/>
          <p:cNvGrpSpPr/>
          <p:nvPr/>
        </p:nvGrpSpPr>
        <p:grpSpPr>
          <a:xfrm>
            <a:off x="388248" y="-19393"/>
            <a:ext cx="3471112" cy="6890327"/>
            <a:chOff x="3308351" y="2370138"/>
            <a:chExt cx="2760662" cy="4110037"/>
          </a:xfrm>
        </p:grpSpPr>
        <p:sp>
          <p:nvSpPr>
            <p:cNvPr id="46" name="Google Shape;46;p5"/>
            <p:cNvSpPr/>
            <p:nvPr/>
          </p:nvSpPr>
          <p:spPr>
            <a:xfrm>
              <a:off x="4494213" y="2370138"/>
              <a:ext cx="1574800" cy="3676650"/>
            </a:xfrm>
            <a:custGeom>
              <a:avLst/>
              <a:gdLst/>
              <a:ahLst/>
              <a:cxnLst/>
              <a:rect l="l" t="t" r="r" b="b"/>
              <a:pathLst>
                <a:path w="828" h="1936" extrusionOk="0">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a:gsLst>
                <a:gs pos="0">
                  <a:srgbClr val="8ACCEC"/>
                </a:gs>
                <a:gs pos="100000">
                  <a:srgbClr val="6BB7E0"/>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47" name="Google Shape;47;p5"/>
            <p:cNvSpPr/>
            <p:nvPr/>
          </p:nvSpPr>
          <p:spPr>
            <a:xfrm>
              <a:off x="3343276" y="5254625"/>
              <a:ext cx="542925" cy="1223962"/>
            </a:xfrm>
            <a:custGeom>
              <a:avLst/>
              <a:gdLst/>
              <a:ahLst/>
              <a:cxnLst/>
              <a:rect l="l" t="t" r="r" b="b"/>
              <a:pathLst>
                <a:path w="286" h="645" extrusionOk="0">
                  <a:moveTo>
                    <a:pt x="286" y="645"/>
                  </a:moveTo>
                  <a:cubicBezTo>
                    <a:pt x="167" y="471"/>
                    <a:pt x="62" y="257"/>
                    <a:pt x="0" y="0"/>
                  </a:cubicBezTo>
                  <a:cubicBezTo>
                    <a:pt x="0" y="0"/>
                    <a:pt x="14" y="282"/>
                    <a:pt x="166" y="645"/>
                  </a:cubicBezTo>
                  <a:lnTo>
                    <a:pt x="286" y="645"/>
                  </a:lnTo>
                  <a:close/>
                </a:path>
              </a:pathLst>
            </a:custGeom>
            <a:solidFill>
              <a:srgbClr val="ABD5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48" name="Google Shape;48;p5"/>
            <p:cNvSpPr/>
            <p:nvPr/>
          </p:nvSpPr>
          <p:spPr>
            <a:xfrm>
              <a:off x="3308351" y="2376488"/>
              <a:ext cx="2270125" cy="4103687"/>
            </a:xfrm>
            <a:custGeom>
              <a:avLst/>
              <a:gdLst/>
              <a:ahLst/>
              <a:cxnLst/>
              <a:rect l="l" t="t" r="r" b="b"/>
              <a:pathLst>
                <a:path w="1193" h="2162" extrusionOk="0">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a:gsLst>
                <a:gs pos="0">
                  <a:srgbClr val="9FDCF2"/>
                </a:gs>
                <a:gs pos="85000">
                  <a:srgbClr val="52B3D9"/>
                </a:gs>
                <a:gs pos="100000">
                  <a:srgbClr val="52B3D9"/>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grpSp>
      <p:sp>
        <p:nvSpPr>
          <p:cNvPr id="49" name="Google Shape;49;p5"/>
          <p:cNvSpPr/>
          <p:nvPr/>
        </p:nvSpPr>
        <p:spPr>
          <a:xfrm>
            <a:off x="0" y="0"/>
            <a:ext cx="9144000" cy="6858000"/>
          </a:xfrm>
          <a:prstGeom prst="rect">
            <a:avLst/>
          </a:prstGeom>
          <a:solidFill>
            <a:schemeClr val="lt1">
              <a:alpha val="40000"/>
            </a:schemeClr>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0" name="Google Shape;50;p5"/>
          <p:cNvSpPr/>
          <p:nvPr/>
        </p:nvSpPr>
        <p:spPr>
          <a:xfrm>
            <a:off x="0" y="203200"/>
            <a:ext cx="9144000" cy="61849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1" name="Google Shape;51;p5"/>
          <p:cNvSpPr txBox="1">
            <a:spLocks noGrp="1"/>
          </p:cNvSpPr>
          <p:nvPr>
            <p:ph type="title"/>
          </p:nvPr>
        </p:nvSpPr>
        <p:spPr>
          <a:xfrm>
            <a:off x="714375" y="1104145"/>
            <a:ext cx="7795260" cy="64633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
          <p:cNvSpPr txBox="1">
            <a:spLocks noGrp="1"/>
          </p:cNvSpPr>
          <p:nvPr>
            <p:ph type="body" idx="1"/>
          </p:nvPr>
        </p:nvSpPr>
        <p:spPr>
          <a:xfrm>
            <a:off x="714376" y="2271860"/>
            <a:ext cx="7964942" cy="1623008"/>
          </a:xfrm>
          <a:prstGeom prst="rect">
            <a:avLst/>
          </a:prstGeom>
          <a:noFill/>
          <a:ln>
            <a:noFill/>
          </a:ln>
        </p:spPr>
        <p:txBody>
          <a:bodyPr spcFirstLastPara="1" wrap="square" lIns="91425" tIns="45700" rIns="91425" bIns="45700" anchor="t" anchorCtr="0">
            <a:noAutofit/>
          </a:bodyPr>
          <a:lstStyle>
            <a:lvl1pPr marL="342900" lvl="0" indent="-171450" algn="l">
              <a:lnSpc>
                <a:spcPct val="100000"/>
              </a:lnSpc>
              <a:spcBef>
                <a:spcPts val="750"/>
              </a:spcBef>
              <a:spcAft>
                <a:spcPts val="0"/>
              </a:spcAft>
              <a:buClr>
                <a:schemeClr val="dk1"/>
              </a:buClr>
              <a:buSzPts val="1800"/>
              <a:buNone/>
              <a:defRPr/>
            </a:lvl1pPr>
            <a:lvl2pPr marL="685800" lvl="1" indent="-171450" algn="l">
              <a:lnSpc>
                <a:spcPct val="90000"/>
              </a:lnSpc>
              <a:spcBef>
                <a:spcPts val="375"/>
              </a:spcBef>
              <a:spcAft>
                <a:spcPts val="0"/>
              </a:spcAft>
              <a:buClr>
                <a:schemeClr val="dk1"/>
              </a:buClr>
              <a:buSzPts val="1800"/>
              <a:buNone/>
              <a:defRPr/>
            </a:lvl2pPr>
            <a:lvl3pPr marL="1028700" lvl="2" indent="-171450" algn="l">
              <a:lnSpc>
                <a:spcPct val="90000"/>
              </a:lnSpc>
              <a:spcBef>
                <a:spcPts val="375"/>
              </a:spcBef>
              <a:spcAft>
                <a:spcPts val="0"/>
              </a:spcAft>
              <a:buClr>
                <a:schemeClr val="dk1"/>
              </a:buClr>
              <a:buSzPts val="1800"/>
              <a:buNone/>
              <a:defRPr/>
            </a:lvl3pPr>
            <a:lvl4pPr marL="1371600" lvl="3" indent="-171450" algn="l">
              <a:lnSpc>
                <a:spcPct val="90000"/>
              </a:lnSpc>
              <a:spcBef>
                <a:spcPts val="375"/>
              </a:spcBef>
              <a:spcAft>
                <a:spcPts val="0"/>
              </a:spcAft>
              <a:buClr>
                <a:schemeClr val="dk1"/>
              </a:buClr>
              <a:buSzPts val="1800"/>
              <a:buNone/>
              <a:defRPr/>
            </a:lvl4pPr>
            <a:lvl5pPr marL="1714500" lvl="4" indent="-171450" algn="l">
              <a:lnSpc>
                <a:spcPct val="90000"/>
              </a:lnSpc>
              <a:spcBef>
                <a:spcPts val="375"/>
              </a:spcBef>
              <a:spcAft>
                <a:spcPts val="0"/>
              </a:spcAft>
              <a:buClr>
                <a:schemeClr val="dk1"/>
              </a:buClr>
              <a:buSzPts val="1800"/>
              <a:buNone/>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3" name="Google Shape;53;p5"/>
          <p:cNvSpPr txBox="1">
            <a:spLocks noGrp="1"/>
          </p:cNvSpPr>
          <p:nvPr>
            <p:ph type="dt" idx="10"/>
          </p:nvPr>
        </p:nvSpPr>
        <p:spPr>
          <a:xfrm>
            <a:off x="70111"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
          <p:cNvSpPr txBox="1">
            <a:spLocks noGrp="1"/>
          </p:cNvSpPr>
          <p:nvPr>
            <p:ph type="sldNum" idx="12"/>
          </p:nvPr>
        </p:nvSpPr>
        <p:spPr>
          <a:xfrm>
            <a:off x="7016489" y="642234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chemeClr val="lt1"/>
                </a:solidFill>
                <a:latin typeface="Arial"/>
                <a:ea typeface="Arial"/>
                <a:cs typeface="Arial"/>
                <a:sym typeface="Arial"/>
              </a:defRPr>
            </a:lvl1pPr>
            <a:lvl2pPr marL="0" lvl="1" indent="0" algn="r">
              <a:spcBef>
                <a:spcPts val="0"/>
              </a:spcBef>
              <a:buNone/>
              <a:defRPr sz="900">
                <a:solidFill>
                  <a:schemeClr val="lt1"/>
                </a:solidFill>
                <a:latin typeface="Arial"/>
                <a:ea typeface="Arial"/>
                <a:cs typeface="Arial"/>
                <a:sym typeface="Arial"/>
              </a:defRPr>
            </a:lvl2pPr>
            <a:lvl3pPr marL="0" lvl="2" indent="0" algn="r">
              <a:spcBef>
                <a:spcPts val="0"/>
              </a:spcBef>
              <a:buNone/>
              <a:defRPr sz="900">
                <a:solidFill>
                  <a:schemeClr val="lt1"/>
                </a:solidFill>
                <a:latin typeface="Arial"/>
                <a:ea typeface="Arial"/>
                <a:cs typeface="Arial"/>
                <a:sym typeface="Arial"/>
              </a:defRPr>
            </a:lvl3pPr>
            <a:lvl4pPr marL="0" lvl="3" indent="0" algn="r">
              <a:spcBef>
                <a:spcPts val="0"/>
              </a:spcBef>
              <a:buNone/>
              <a:defRPr sz="900">
                <a:solidFill>
                  <a:schemeClr val="lt1"/>
                </a:solidFill>
                <a:latin typeface="Arial"/>
                <a:ea typeface="Arial"/>
                <a:cs typeface="Arial"/>
                <a:sym typeface="Arial"/>
              </a:defRPr>
            </a:lvl4pPr>
            <a:lvl5pPr marL="0" lvl="4" indent="0" algn="r">
              <a:spcBef>
                <a:spcPts val="0"/>
              </a:spcBef>
              <a:buNone/>
              <a:defRPr sz="900">
                <a:solidFill>
                  <a:schemeClr val="lt1"/>
                </a:solidFill>
                <a:latin typeface="Arial"/>
                <a:ea typeface="Arial"/>
                <a:cs typeface="Arial"/>
                <a:sym typeface="Arial"/>
              </a:defRPr>
            </a:lvl5pPr>
            <a:lvl6pPr marL="0" lvl="5" indent="0" algn="r">
              <a:spcBef>
                <a:spcPts val="0"/>
              </a:spcBef>
              <a:buNone/>
              <a:defRPr sz="900">
                <a:solidFill>
                  <a:schemeClr val="lt1"/>
                </a:solidFill>
                <a:latin typeface="Arial"/>
                <a:ea typeface="Arial"/>
                <a:cs typeface="Arial"/>
                <a:sym typeface="Arial"/>
              </a:defRPr>
            </a:lvl6pPr>
            <a:lvl7pPr marL="0" lvl="6" indent="0" algn="r">
              <a:spcBef>
                <a:spcPts val="0"/>
              </a:spcBef>
              <a:buNone/>
              <a:defRPr sz="900">
                <a:solidFill>
                  <a:schemeClr val="lt1"/>
                </a:solidFill>
                <a:latin typeface="Arial"/>
                <a:ea typeface="Arial"/>
                <a:cs typeface="Arial"/>
                <a:sym typeface="Arial"/>
              </a:defRPr>
            </a:lvl7pPr>
            <a:lvl8pPr marL="0" lvl="7" indent="0" algn="r">
              <a:spcBef>
                <a:spcPts val="0"/>
              </a:spcBef>
              <a:buNone/>
              <a:defRPr sz="900">
                <a:solidFill>
                  <a:schemeClr val="lt1"/>
                </a:solidFill>
                <a:latin typeface="Arial"/>
                <a:ea typeface="Arial"/>
                <a:cs typeface="Arial"/>
                <a:sym typeface="Arial"/>
              </a:defRPr>
            </a:lvl8pPr>
            <a:lvl9pPr marL="0" lvl="8" indent="0" algn="r">
              <a:spcBef>
                <a:spcPts val="0"/>
              </a:spcBef>
              <a:buNone/>
              <a:defRPr sz="900">
                <a:solidFill>
                  <a:schemeClr val="lt1"/>
                </a:solidFill>
                <a:latin typeface="Arial"/>
                <a:ea typeface="Arial"/>
                <a:cs typeface="Arial"/>
                <a:sym typeface="Arial"/>
              </a:defRPr>
            </a:lvl9pPr>
          </a:lstStyle>
          <a:p>
            <a:pPr rtl="0"/>
            <a:fld id="{00000000-1234-1234-1234-123412341234}" type="slidenum">
              <a:rPr lang="en-US" smtClean="0"/>
              <a:pPr rtl="0"/>
              <a:t>‹#›</a:t>
            </a:fld>
            <a:endParaRPr lang="en-US"/>
          </a:p>
        </p:txBody>
      </p:sp>
    </p:spTree>
    <p:extLst>
      <p:ext uri="{BB962C8B-B14F-4D97-AF65-F5344CB8AC3E}">
        <p14:creationId xmlns:p14="http://schemas.microsoft.com/office/powerpoint/2010/main" val="166183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tiff"/><Relationship Id="rId5" Type="http://schemas.openxmlformats.org/officeDocument/2006/relationships/image" Target="../media/image12.tiff"/><Relationship Id="rId4" Type="http://schemas.openxmlformats.org/officeDocument/2006/relationships/image" Target="../media/image11.tiff"/></Relationships>
</file>

<file path=ppt/slides/_rels/slide7.xml.rels><?xml version="1.0" encoding="UTF-8" standalone="yes"?>
<Relationships xmlns="http://schemas.openxmlformats.org/package/2006/relationships"><Relationship Id="rId3" Type="http://schemas.openxmlformats.org/officeDocument/2006/relationships/hyperlink" Target="http://ceos.org/documents/#elf_l1_QWRfSG9jX1RlYW1zL1NERy1BSFQvU0RHX0NFT1MvR292ZXJuYW5jZSBEb2N1bWVudH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sdg-leads@lists.ceos.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7898422" cy="2286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AU" sz="3500" dirty="0">
                <a:solidFill>
                  <a:schemeClr val="bg1"/>
                </a:solidFill>
                <a:latin typeface="+mj-lt"/>
              </a:rPr>
              <a:t>Sustainable Development Goals </a:t>
            </a:r>
            <a:br>
              <a:rPr lang="en-AU" sz="3500" dirty="0">
                <a:solidFill>
                  <a:schemeClr val="bg1"/>
                </a:solidFill>
                <a:latin typeface="+mj-lt"/>
              </a:rPr>
            </a:br>
            <a:r>
              <a:rPr lang="en-AU" sz="3500" dirty="0">
                <a:solidFill>
                  <a:schemeClr val="bg1"/>
                </a:solidFill>
                <a:latin typeface="+mj-lt"/>
              </a:rPr>
              <a:t>Ad Hoc Team</a:t>
            </a:r>
            <a:endParaRPr sz="3500"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US" sz="1600" dirty="0">
                <a:solidFill>
                  <a:srgbClr val="FFFFFF"/>
                </a:solidFill>
                <a:ea typeface="Arial Bold"/>
                <a:cs typeface="Arial Bold"/>
                <a:sym typeface="Arial Bold"/>
              </a:rPr>
              <a:t>Alex Held, CSIRO, Co-lead &amp; SIT Chair</a:t>
            </a:r>
          </a:p>
          <a:p>
            <a:pPr defTabSz="914400">
              <a:defRPr>
                <a:solidFill>
                  <a:srgbClr val="000000"/>
                </a:solidFill>
              </a:defRPr>
            </a:pPr>
            <a:r>
              <a:rPr lang="en-US" sz="1600" dirty="0">
                <a:solidFill>
                  <a:srgbClr val="FFFFFF"/>
                </a:solidFill>
                <a:ea typeface="Arial Bold"/>
                <a:cs typeface="Arial Bold"/>
                <a:sym typeface="Arial Bold"/>
              </a:rPr>
              <a:t>Flora Kerblat, CSIRO, Executive Secretary </a:t>
            </a:r>
          </a:p>
          <a:p>
            <a:pPr lvl="0" defTabSz="914400">
              <a:defRPr>
                <a:solidFill>
                  <a:srgbClr val="000000"/>
                </a:solidFill>
              </a:defRPr>
            </a:pPr>
            <a:r>
              <a:rPr lang="en-US" sz="1600" dirty="0">
                <a:solidFill>
                  <a:srgbClr val="FFFFFF"/>
                </a:solidFill>
                <a:ea typeface="Arial Bold"/>
                <a:cs typeface="Arial Bold"/>
                <a:sym typeface="Arial Bold"/>
              </a:rPr>
              <a:t>Marc Paganini, ESA, Co-lead</a:t>
            </a:r>
          </a:p>
          <a:p>
            <a:pPr lvl="0" defTabSz="914400">
              <a:defRPr>
                <a:solidFill>
                  <a:srgbClr val="000000"/>
                </a:solidFill>
              </a:defRPr>
            </a:pPr>
            <a:r>
              <a:rPr lang="en-US" sz="1600" dirty="0">
                <a:solidFill>
                  <a:srgbClr val="FFFFFF"/>
                </a:solidFill>
                <a:sym typeface="Arial Bold"/>
              </a:rPr>
              <a:t>Supported by Argyro Kavvada </a:t>
            </a:r>
            <a:br>
              <a:rPr lang="en-US" sz="1600" dirty="0">
                <a:solidFill>
                  <a:srgbClr val="FFFFFF"/>
                </a:solidFill>
                <a:sym typeface="Arial Bold"/>
              </a:rPr>
            </a:br>
            <a:r>
              <a:rPr lang="en-US" sz="1600" dirty="0">
                <a:solidFill>
                  <a:srgbClr val="FFFFFF"/>
                </a:solidFill>
                <a:sym typeface="Arial Bold"/>
              </a:rPr>
              <a:t>(NASA, GEO EO4SDG) </a:t>
            </a:r>
          </a:p>
          <a:p>
            <a:pPr lvl="0" defTabSz="914400">
              <a:lnSpc>
                <a:spcPct val="150000"/>
              </a:lnSpc>
              <a:defRPr>
                <a:solidFill>
                  <a:srgbClr val="000000"/>
                </a:solidFill>
              </a:defRPr>
            </a:pPr>
            <a:r>
              <a:rPr lang="en-AU" dirty="0">
                <a:solidFill>
                  <a:schemeClr val="bg1"/>
                </a:solidFill>
                <a:latin typeface="+mj-lt"/>
                <a:ea typeface="Arial Bold"/>
                <a:cs typeface="Arial Bold"/>
                <a:sym typeface="Arial Bold"/>
              </a:rPr>
              <a:t>CEOS Plenary 2019</a:t>
            </a:r>
          </a:p>
          <a:p>
            <a:pPr lvl="0" defTabSz="914400">
              <a:lnSpc>
                <a:spcPct val="150000"/>
              </a:lnSpc>
              <a:defRPr>
                <a:solidFill>
                  <a:srgbClr val="000000"/>
                </a:solidFill>
              </a:defRPr>
            </a:pPr>
            <a:r>
              <a:rPr dirty="0">
                <a:solidFill>
                  <a:schemeClr val="bg1"/>
                </a:solidFill>
                <a:latin typeface="+mj-lt"/>
                <a:ea typeface="Arial Bold"/>
                <a:cs typeface="Arial Bold"/>
                <a:sym typeface="Arial Bold"/>
              </a:rPr>
              <a:t>Agenda Item #</a:t>
            </a:r>
            <a:r>
              <a:rPr lang="en-AU" dirty="0">
                <a:solidFill>
                  <a:schemeClr val="bg1"/>
                </a:solidFill>
                <a:latin typeface="+mj-lt"/>
                <a:ea typeface="Arial Bold"/>
                <a:cs typeface="Arial Bold"/>
                <a:sym typeface="Arial Bold"/>
              </a:rPr>
              <a:t>5.5</a:t>
            </a:r>
            <a:endParaRPr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a:solidFill>
                  <a:schemeClr val="bg1"/>
                </a:solidFill>
              </a:rPr>
              <a:t>Ha Noi, Viet Nam</a:t>
            </a:r>
            <a:endParaRPr dirty="0">
              <a:solidFill>
                <a:schemeClr val="bg1"/>
              </a:solidFill>
              <a:latin typeface="+mj-lt"/>
              <a:ea typeface="Arial Bold"/>
              <a:cs typeface="Arial Bold"/>
              <a:sym typeface="Arial Bold"/>
            </a:endParaRPr>
          </a:p>
          <a:p>
            <a:pPr defTabSz="914400">
              <a:lnSpc>
                <a:spcPct val="150000"/>
              </a:lnSpc>
              <a:defRPr>
                <a:solidFill>
                  <a:srgbClr val="000000"/>
                </a:solidFill>
              </a:defRPr>
            </a:pPr>
            <a:r>
              <a:rPr lang="en-AU" dirty="0">
                <a:solidFill>
                  <a:schemeClr val="bg1"/>
                </a:solidFill>
                <a:latin typeface="+mj-lt"/>
                <a:ea typeface="Arial Bold"/>
                <a:cs typeface="Arial Bold"/>
                <a:sym typeface="Arial Bold"/>
              </a:rPr>
              <a:t>14 – 16 October 2019</a:t>
            </a:r>
            <a:endParaRPr dirty="0">
              <a:solidFill>
                <a:schemeClr val="bg1"/>
              </a:solidFill>
              <a:latin typeface="+mj-lt"/>
              <a:ea typeface="Arial Bold"/>
              <a:cs typeface="Arial Bold"/>
              <a:sym typeface="Arial Bold"/>
            </a:endParaRPr>
          </a:p>
        </p:txBody>
      </p:sp>
      <p:pic>
        <p:nvPicPr>
          <p:cNvPr id="12" name="ceos_logo.png"/>
          <p:cNvPicPr/>
          <p:nvPr/>
        </p:nvPicPr>
        <p:blipFill>
          <a:blip r:embed="rId2"/>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483BFD-E214-417B-BBD8-FFE57CCBB38E}"/>
              </a:ext>
            </a:extLst>
          </p:cNvPr>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10</a:t>
            </a:fld>
            <a:endParaRPr lang="uk-UA" dirty="0"/>
          </a:p>
        </p:txBody>
      </p:sp>
      <p:sp>
        <p:nvSpPr>
          <p:cNvPr id="4" name="Content Placeholder 3">
            <a:extLst>
              <a:ext uri="{FF2B5EF4-FFF2-40B4-BE49-F238E27FC236}">
                <a16:creationId xmlns:a16="http://schemas.microsoft.com/office/drawing/2014/main" id="{939A0333-2999-43D3-8868-A699D02961DA}"/>
              </a:ext>
            </a:extLst>
          </p:cNvPr>
          <p:cNvSpPr>
            <a:spLocks noGrp="1"/>
          </p:cNvSpPr>
          <p:nvPr>
            <p:ph sz="quarter" idx="4294967295"/>
          </p:nvPr>
        </p:nvSpPr>
        <p:spPr>
          <a:xfrm>
            <a:off x="533400" y="3412067"/>
            <a:ext cx="4953000" cy="533400"/>
          </a:xfrm>
          <a:prstGeom prst="rect">
            <a:avLst/>
          </a:prstGeom>
        </p:spPr>
        <p:txBody>
          <a:bodyPr/>
          <a:lstStyle/>
          <a:p>
            <a:pPr marL="0" indent="0">
              <a:buNone/>
            </a:pPr>
            <a:r>
              <a:rPr lang="en-AU" dirty="0">
                <a:solidFill>
                  <a:schemeClr val="bg1"/>
                </a:solidFill>
              </a:rPr>
              <a:t>Background information</a:t>
            </a:r>
          </a:p>
        </p:txBody>
      </p:sp>
    </p:spTree>
    <p:extLst>
      <p:ext uri="{BB962C8B-B14F-4D97-AF65-F5344CB8AC3E}">
        <p14:creationId xmlns:p14="http://schemas.microsoft.com/office/powerpoint/2010/main" val="24185858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graphicFrame>
        <p:nvGraphicFramePr>
          <p:cNvPr id="5" name="Content Placeholder 4"/>
          <p:cNvGraphicFramePr>
            <a:graphicFrameLocks noGrp="1"/>
          </p:cNvGraphicFramePr>
          <p:nvPr>
            <p:ph sz="quarter" idx="10"/>
            <p:extLst/>
          </p:nvPr>
        </p:nvGraphicFramePr>
        <p:xfrm>
          <a:off x="228600" y="1295400"/>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3">
            <a:extLst>
              <a:ext uri="{FF2B5EF4-FFF2-40B4-BE49-F238E27FC236}">
                <a16:creationId xmlns:a16="http://schemas.microsoft.com/office/drawing/2014/main" id="{9B51D962-BDEC-DE4C-A0B8-6CA85F7B7523}"/>
              </a:ext>
            </a:extLst>
          </p:cNvPr>
          <p:cNvSpPr>
            <a:spLocks noGrp="1"/>
          </p:cNvSpPr>
          <p:nvPr>
            <p:ph sz="quarter" idx="11"/>
          </p:nvPr>
        </p:nvSpPr>
        <p:spPr>
          <a:xfrm>
            <a:off x="1981200" y="104775"/>
            <a:ext cx="5486400" cy="990600"/>
          </a:xfrm>
        </p:spPr>
        <p:txBody>
          <a:bodyPr/>
          <a:lstStyle/>
          <a:p>
            <a:r>
              <a:rPr lang="en-AU" sz="2400" dirty="0"/>
              <a:t>Solutions to explore against existing challenges</a:t>
            </a:r>
          </a:p>
        </p:txBody>
      </p:sp>
    </p:spTree>
    <p:extLst>
      <p:ext uri="{BB962C8B-B14F-4D97-AF65-F5344CB8AC3E}">
        <p14:creationId xmlns:p14="http://schemas.microsoft.com/office/powerpoint/2010/main" val="124369539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5BF3AA-FD25-7341-BBA4-EC94632E135B}"/>
              </a:ext>
            </a:extLst>
          </p:cNvPr>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3" name="Content Placeholder 2">
            <a:extLst>
              <a:ext uri="{FF2B5EF4-FFF2-40B4-BE49-F238E27FC236}">
                <a16:creationId xmlns:a16="http://schemas.microsoft.com/office/drawing/2014/main" id="{B1E259DA-054F-F84B-84EF-94D2E40E6A4C}"/>
              </a:ext>
            </a:extLst>
          </p:cNvPr>
          <p:cNvSpPr>
            <a:spLocks noGrp="1"/>
          </p:cNvSpPr>
          <p:nvPr>
            <p:ph sz="quarter" idx="10"/>
          </p:nvPr>
        </p:nvSpPr>
        <p:spPr>
          <a:xfrm>
            <a:off x="457200" y="1524000"/>
            <a:ext cx="8153400" cy="4953000"/>
          </a:xfrm>
        </p:spPr>
        <p:txBody>
          <a:bodyPr/>
          <a:lstStyle/>
          <a:p>
            <a:pPr>
              <a:spcBef>
                <a:spcPts val="1200"/>
              </a:spcBef>
              <a:buFont typeface="+mj-lt"/>
              <a:buAutoNum type="arabicPeriod"/>
            </a:pPr>
            <a:r>
              <a:rPr lang="en-US" sz="1800" dirty="0"/>
              <a:t>The CEOS activities on SDGs must </a:t>
            </a:r>
            <a:r>
              <a:rPr lang="en-US" sz="1800" b="1" dirty="0"/>
              <a:t>focus on the unique role that CEOS should play </a:t>
            </a:r>
            <a:r>
              <a:rPr lang="en-US" sz="1800" dirty="0"/>
              <a:t>as a coordination body of the Space Agencies.</a:t>
            </a:r>
          </a:p>
          <a:p>
            <a:pPr>
              <a:spcBef>
                <a:spcPts val="1200"/>
              </a:spcBef>
              <a:buFont typeface="+mj-lt"/>
              <a:buAutoNum type="arabicPeriod"/>
            </a:pPr>
            <a:r>
              <a:rPr lang="en-US" sz="1800" dirty="0"/>
              <a:t>The CEOS activities on SDGs must serve the </a:t>
            </a:r>
            <a:r>
              <a:rPr lang="en-US" sz="1800" b="1" dirty="0"/>
              <a:t>interest of CEOS and offer tangible benefits to all CEOS Agencies</a:t>
            </a:r>
            <a:r>
              <a:rPr lang="en-US" sz="1800" dirty="0"/>
              <a:t>.</a:t>
            </a:r>
          </a:p>
          <a:p>
            <a:pPr>
              <a:spcBef>
                <a:spcPts val="1200"/>
              </a:spcBef>
              <a:buFont typeface="+mj-lt"/>
              <a:buAutoNum type="arabicPeriod"/>
            </a:pPr>
            <a:r>
              <a:rPr lang="en-US" sz="1800" dirty="0"/>
              <a:t>The </a:t>
            </a:r>
            <a:r>
              <a:rPr lang="en-US" sz="1800" b="1" dirty="0"/>
              <a:t>permanent CEOS entities (WGs, VCs, SEO) must be involved </a:t>
            </a:r>
            <a:r>
              <a:rPr lang="en-US" sz="1800" dirty="0"/>
              <a:t>in order to leverage expertise, and maximize resource and overall benefits. </a:t>
            </a:r>
          </a:p>
          <a:p>
            <a:pPr>
              <a:spcBef>
                <a:spcPts val="1200"/>
              </a:spcBef>
              <a:buFont typeface="+mj-lt"/>
              <a:buAutoNum type="arabicPeriod"/>
            </a:pPr>
            <a:r>
              <a:rPr lang="en-US" sz="1800" dirty="0"/>
              <a:t>The CEOS activities on SDGs must </a:t>
            </a:r>
            <a:r>
              <a:rPr lang="en-US" sz="1800" b="1" dirty="0"/>
              <a:t>complement rather than duplicate the GEO community efforts </a:t>
            </a:r>
            <a:r>
              <a:rPr lang="en-US" sz="1800" dirty="0"/>
              <a:t>on SDGs (GEO EO4SDG initiative).</a:t>
            </a:r>
          </a:p>
          <a:p>
            <a:pPr>
              <a:spcBef>
                <a:spcPts val="1200"/>
              </a:spcBef>
              <a:buFont typeface="+mj-lt"/>
              <a:buAutoNum type="arabicPeriod"/>
            </a:pPr>
            <a:r>
              <a:rPr lang="en-US" sz="1800" dirty="0"/>
              <a:t>The CEOS activities on SDGs must be </a:t>
            </a:r>
            <a:r>
              <a:rPr lang="en-US" sz="1800" b="1" dirty="0"/>
              <a:t>connected to the SDG processes in place in the UN </a:t>
            </a:r>
            <a:r>
              <a:rPr lang="en-US" sz="1800" dirty="0"/>
              <a:t>(e.g. IAEG-SDGs WGGI and UN Custodian Agencies). </a:t>
            </a:r>
          </a:p>
          <a:p>
            <a:pPr>
              <a:spcBef>
                <a:spcPts val="1200"/>
              </a:spcBef>
              <a:buFont typeface="+mj-lt"/>
              <a:buAutoNum type="arabicPeriod"/>
            </a:pPr>
            <a:r>
              <a:rPr lang="en-US" sz="1800" dirty="0"/>
              <a:t>The CEOS activities on SDGs and deliverables must be </a:t>
            </a:r>
            <a:r>
              <a:rPr lang="en-US" sz="1800" b="1" dirty="0"/>
              <a:t>embedded in the GEO Federated Approach on SDGs and related workflows</a:t>
            </a:r>
            <a:r>
              <a:rPr lang="en-US" sz="1800" dirty="0"/>
              <a:t>.</a:t>
            </a:r>
          </a:p>
          <a:p>
            <a:pPr>
              <a:spcBef>
                <a:spcPts val="1200"/>
              </a:spcBef>
              <a:buFont typeface="+mj-lt"/>
              <a:buAutoNum type="arabicPeriod"/>
            </a:pPr>
            <a:r>
              <a:rPr lang="en-US" sz="1800" dirty="0"/>
              <a:t>The CEOS activities on SDGs and deliverables must be </a:t>
            </a:r>
            <a:r>
              <a:rPr lang="en-US" sz="1800" b="1" dirty="0"/>
              <a:t>commensurate with the resources available in CEOS </a:t>
            </a:r>
            <a:r>
              <a:rPr lang="en-US" sz="1800" dirty="0"/>
              <a:t>to deliver as planned.</a:t>
            </a:r>
            <a:endParaRPr lang="en-US" dirty="0"/>
          </a:p>
          <a:p>
            <a:pPr marL="457200" indent="-457200">
              <a:spcBef>
                <a:spcPts val="600"/>
              </a:spcBef>
              <a:buFont typeface="+mj-lt"/>
              <a:buAutoNum type="arabicPeriod"/>
            </a:pPr>
            <a:endParaRPr lang="en-US" dirty="0"/>
          </a:p>
          <a:p>
            <a:endParaRPr lang="en-US" dirty="0"/>
          </a:p>
        </p:txBody>
      </p:sp>
      <p:sp>
        <p:nvSpPr>
          <p:cNvPr id="5" name="Content Placeholder 3">
            <a:extLst>
              <a:ext uri="{FF2B5EF4-FFF2-40B4-BE49-F238E27FC236}">
                <a16:creationId xmlns:a16="http://schemas.microsoft.com/office/drawing/2014/main" id="{31FFD8F7-DB0E-B542-8C9E-15B16A43B56C}"/>
              </a:ext>
            </a:extLst>
          </p:cNvPr>
          <p:cNvSpPr>
            <a:spLocks noGrp="1"/>
          </p:cNvSpPr>
          <p:nvPr>
            <p:ph sz="quarter" idx="11"/>
          </p:nvPr>
        </p:nvSpPr>
        <p:spPr>
          <a:xfrm>
            <a:off x="1752600" y="304800"/>
            <a:ext cx="6172200" cy="533400"/>
          </a:xfrm>
        </p:spPr>
        <p:txBody>
          <a:bodyPr anchor="ctr"/>
          <a:lstStyle/>
          <a:p>
            <a:pPr algn="l"/>
            <a:r>
              <a:rPr lang="en-US" b="1" dirty="0"/>
              <a:t>CEOS Engagement Plan on SDGs</a:t>
            </a:r>
          </a:p>
          <a:p>
            <a:pPr algn="l"/>
            <a:r>
              <a:rPr lang="en-US" dirty="0"/>
              <a:t>Criteria for streamlining CEOS activities</a:t>
            </a:r>
          </a:p>
        </p:txBody>
      </p:sp>
    </p:spTree>
    <p:extLst>
      <p:ext uri="{BB962C8B-B14F-4D97-AF65-F5344CB8AC3E}">
        <p14:creationId xmlns:p14="http://schemas.microsoft.com/office/powerpoint/2010/main" val="124359086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6A2E0F-BDF0-9243-AE55-7B553CDB502D}"/>
              </a:ext>
            </a:extLst>
          </p:cNvPr>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pic>
        <p:nvPicPr>
          <p:cNvPr id="22" name="Content Placeholder 21">
            <a:extLst>
              <a:ext uri="{FF2B5EF4-FFF2-40B4-BE49-F238E27FC236}">
                <a16:creationId xmlns:a16="http://schemas.microsoft.com/office/drawing/2014/main" id="{6266189E-0AB8-2741-9F0F-8A17B66BCAE8}"/>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152400" y="3180123"/>
            <a:ext cx="4804762" cy="1760400"/>
          </a:xfrm>
        </p:spPr>
      </p:pic>
      <p:pic>
        <p:nvPicPr>
          <p:cNvPr id="24" name="Picture 23">
            <a:extLst>
              <a:ext uri="{FF2B5EF4-FFF2-40B4-BE49-F238E27FC236}">
                <a16:creationId xmlns:a16="http://schemas.microsoft.com/office/drawing/2014/main" id="{E773DB4F-7D7E-D74C-8C2F-653CF23B6C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95400"/>
            <a:ext cx="4800600" cy="1791386"/>
          </a:xfrm>
          <a:prstGeom prst="rect">
            <a:avLst/>
          </a:prstGeom>
        </p:spPr>
      </p:pic>
      <p:pic>
        <p:nvPicPr>
          <p:cNvPr id="26" name="Picture 25">
            <a:extLst>
              <a:ext uri="{FF2B5EF4-FFF2-40B4-BE49-F238E27FC236}">
                <a16:creationId xmlns:a16="http://schemas.microsoft.com/office/drawing/2014/main" id="{6575E088-1C60-8147-A9FF-D53658AEE8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897"/>
          <a:stretch/>
        </p:blipFill>
        <p:spPr>
          <a:xfrm>
            <a:off x="157162" y="5008524"/>
            <a:ext cx="4813300" cy="1787563"/>
          </a:xfrm>
          <a:prstGeom prst="rect">
            <a:avLst/>
          </a:prstGeom>
        </p:spPr>
      </p:pic>
      <p:sp>
        <p:nvSpPr>
          <p:cNvPr id="27" name="Rectangle 26">
            <a:extLst>
              <a:ext uri="{FF2B5EF4-FFF2-40B4-BE49-F238E27FC236}">
                <a16:creationId xmlns:a16="http://schemas.microsoft.com/office/drawing/2014/main" id="{D6BE8D8E-B6A1-C442-B02D-A80DCAEC77B7}"/>
              </a:ext>
            </a:extLst>
          </p:cNvPr>
          <p:cNvSpPr/>
          <p:nvPr/>
        </p:nvSpPr>
        <p:spPr>
          <a:xfrm>
            <a:off x="152400" y="1219200"/>
            <a:ext cx="4800600" cy="1884724"/>
          </a:xfrm>
          <a:prstGeom prst="rect">
            <a:avLst/>
          </a:prstGeom>
          <a:no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29" name="Rectangle 28">
            <a:extLst>
              <a:ext uri="{FF2B5EF4-FFF2-40B4-BE49-F238E27FC236}">
                <a16:creationId xmlns:a16="http://schemas.microsoft.com/office/drawing/2014/main" id="{193C268D-B54C-AC41-93A4-1498BF8D3CD5}"/>
              </a:ext>
            </a:extLst>
          </p:cNvPr>
          <p:cNvSpPr/>
          <p:nvPr/>
        </p:nvSpPr>
        <p:spPr>
          <a:xfrm>
            <a:off x="152400" y="3189649"/>
            <a:ext cx="4800600" cy="1800000"/>
          </a:xfrm>
          <a:prstGeom prst="rect">
            <a:avLst/>
          </a:prstGeom>
          <a:no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30" name="Rectangle 29">
            <a:extLst>
              <a:ext uri="{FF2B5EF4-FFF2-40B4-BE49-F238E27FC236}">
                <a16:creationId xmlns:a16="http://schemas.microsoft.com/office/drawing/2014/main" id="{634D0B10-6AEA-924A-A97D-565AD0ACD21F}"/>
              </a:ext>
            </a:extLst>
          </p:cNvPr>
          <p:cNvSpPr/>
          <p:nvPr/>
        </p:nvSpPr>
        <p:spPr>
          <a:xfrm>
            <a:off x="152400" y="5085599"/>
            <a:ext cx="4800600" cy="1692000"/>
          </a:xfrm>
          <a:prstGeom prst="rect">
            <a:avLst/>
          </a:prstGeom>
          <a:no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32" name="Content Placeholder 10">
            <a:extLst>
              <a:ext uri="{FF2B5EF4-FFF2-40B4-BE49-F238E27FC236}">
                <a16:creationId xmlns:a16="http://schemas.microsoft.com/office/drawing/2014/main" id="{48B62026-4BE7-2048-9A43-960812D004ED}"/>
              </a:ext>
            </a:extLst>
          </p:cNvPr>
          <p:cNvSpPr>
            <a:spLocks noGrp="1"/>
          </p:cNvSpPr>
          <p:nvPr>
            <p:ph sz="quarter" idx="11"/>
          </p:nvPr>
        </p:nvSpPr>
        <p:spPr>
          <a:xfrm>
            <a:off x="1790700" y="80601"/>
            <a:ext cx="6324600" cy="990600"/>
          </a:xfrm>
        </p:spPr>
        <p:txBody>
          <a:bodyPr/>
          <a:lstStyle/>
          <a:p>
            <a:pPr algn="l"/>
            <a:r>
              <a:rPr lang="en-AU" b="1" dirty="0"/>
              <a:t>Indicators 6.6.1, 11.3.1, and 15.3.1 Progress on CEOS pilot support</a:t>
            </a:r>
            <a:br>
              <a:rPr lang="en-AU" b="1" dirty="0"/>
            </a:br>
            <a:br>
              <a:rPr lang="en-AU" dirty="0"/>
            </a:br>
            <a:endParaRPr lang="en-US" dirty="0"/>
          </a:p>
        </p:txBody>
      </p:sp>
      <p:sp>
        <p:nvSpPr>
          <p:cNvPr id="33" name="Content Placeholder 2">
            <a:extLst>
              <a:ext uri="{FF2B5EF4-FFF2-40B4-BE49-F238E27FC236}">
                <a16:creationId xmlns:a16="http://schemas.microsoft.com/office/drawing/2014/main" id="{4F17B305-2AA7-BD48-8115-43BB48A0ECA0}"/>
              </a:ext>
            </a:extLst>
          </p:cNvPr>
          <p:cNvSpPr txBox="1">
            <a:spLocks/>
          </p:cNvSpPr>
          <p:nvPr/>
        </p:nvSpPr>
        <p:spPr>
          <a:xfrm>
            <a:off x="5029200" y="1524000"/>
            <a:ext cx="4114800" cy="49530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spcBef>
                <a:spcPts val="1200"/>
              </a:spcBef>
              <a:buFont typeface="+mj-lt"/>
              <a:buAutoNum type="arabicPeriod"/>
            </a:pPr>
            <a:r>
              <a:rPr lang="en-US" sz="1800" b="1" dirty="0"/>
              <a:t>Indicator Support Sheets </a:t>
            </a:r>
            <a:br>
              <a:rPr lang="en-US" sz="1800" b="1" dirty="0"/>
            </a:br>
            <a:r>
              <a:rPr lang="en-US" sz="1800" dirty="0"/>
              <a:t>with analysis of challenges and opportunities for EO uptake and  review of existing EO datasets, tools and platforms</a:t>
            </a:r>
          </a:p>
          <a:p>
            <a:pPr defTabSz="914400">
              <a:spcBef>
                <a:spcPts val="1200"/>
              </a:spcBef>
              <a:buFont typeface="+mj-lt"/>
              <a:buAutoNum type="arabicPeriod"/>
            </a:pPr>
            <a:r>
              <a:rPr lang="en-US" sz="1800" b="1" dirty="0"/>
              <a:t>Satellite Data Requirement Tables </a:t>
            </a:r>
            <a:r>
              <a:rPr lang="en-US" sz="1800" dirty="0"/>
              <a:t>drafted in general and with regional focus (e.g. Pacific islands)</a:t>
            </a:r>
          </a:p>
          <a:p>
            <a:pPr defTabSz="914400">
              <a:spcBef>
                <a:spcPts val="1200"/>
              </a:spcBef>
              <a:buFont typeface="+mj-lt"/>
              <a:buAutoNum type="arabicPeriod"/>
            </a:pPr>
            <a:r>
              <a:rPr lang="en-US" sz="1800" b="1" dirty="0"/>
              <a:t>SEO</a:t>
            </a:r>
            <a:r>
              <a:rPr lang="en-US" sz="1800" dirty="0"/>
              <a:t> started to customize </a:t>
            </a:r>
            <a:r>
              <a:rPr lang="en-US" sz="1800" b="1" dirty="0"/>
              <a:t>CEOS ODC workflows </a:t>
            </a:r>
            <a:r>
              <a:rPr lang="en-US" sz="1800" dirty="0"/>
              <a:t>for the 3 primary indicators.</a:t>
            </a:r>
            <a:endParaRPr lang="en-US" sz="1800" b="1" dirty="0"/>
          </a:p>
          <a:p>
            <a:pPr defTabSz="914400">
              <a:spcBef>
                <a:spcPts val="1200"/>
              </a:spcBef>
              <a:buFont typeface="+mj-lt"/>
              <a:buAutoNum type="arabicPeriod"/>
            </a:pPr>
            <a:r>
              <a:rPr lang="en-US" sz="1800" b="1" dirty="0"/>
              <a:t>Capacity Building </a:t>
            </a:r>
            <a:r>
              <a:rPr lang="en-US" sz="1800" dirty="0"/>
              <a:t>organized jointly by SDG-AHT and  </a:t>
            </a:r>
            <a:r>
              <a:rPr lang="en-US" sz="1800" dirty="0" err="1"/>
              <a:t>WGCapD</a:t>
            </a:r>
            <a:r>
              <a:rPr lang="en-US" sz="1800" dirty="0"/>
              <a:t> </a:t>
            </a:r>
            <a:br>
              <a:rPr lang="en-US" sz="1800" dirty="0"/>
            </a:br>
            <a:r>
              <a:rPr lang="en-US" sz="1800" dirty="0"/>
              <a:t>(e.g. Webinars, Training by NASA  during 2019 </a:t>
            </a:r>
            <a:r>
              <a:rPr lang="en-US" sz="1800" dirty="0" err="1"/>
              <a:t>AmeriGEO</a:t>
            </a:r>
            <a:r>
              <a:rPr lang="en-US" sz="1800" dirty="0"/>
              <a:t> Week)</a:t>
            </a:r>
          </a:p>
          <a:p>
            <a:pPr defTabSz="914400"/>
            <a:endParaRPr lang="en-US" dirty="0"/>
          </a:p>
        </p:txBody>
      </p:sp>
    </p:spTree>
    <p:extLst>
      <p:ext uri="{BB962C8B-B14F-4D97-AF65-F5344CB8AC3E}">
        <p14:creationId xmlns:p14="http://schemas.microsoft.com/office/powerpoint/2010/main" val="65068595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B1383CA-0A77-FC42-9229-A9E7ADB58040}"/>
              </a:ext>
            </a:extLst>
          </p:cNvPr>
          <p:cNvSpPr>
            <a:spLocks noGrp="1"/>
          </p:cNvSpPr>
          <p:nvPr>
            <p:ph sz="quarter" idx="11"/>
          </p:nvPr>
        </p:nvSpPr>
        <p:spPr>
          <a:xfrm>
            <a:off x="2168662" y="307615"/>
            <a:ext cx="5375138" cy="557213"/>
          </a:xfrm>
        </p:spPr>
        <p:txBody>
          <a:bodyPr anchor="ctr"/>
          <a:lstStyle/>
          <a:p>
            <a:r>
              <a:rPr lang="en-US" b="1" dirty="0">
                <a:solidFill>
                  <a:prstClr val="white"/>
                </a:solidFill>
              </a:rPr>
              <a:t>Capacity Building activities</a:t>
            </a:r>
            <a:endParaRPr lang="en-AU" dirty="0"/>
          </a:p>
        </p:txBody>
      </p:sp>
      <p:sp>
        <p:nvSpPr>
          <p:cNvPr id="25" name="TextBox 24">
            <a:extLst>
              <a:ext uri="{FF2B5EF4-FFF2-40B4-BE49-F238E27FC236}">
                <a16:creationId xmlns:a16="http://schemas.microsoft.com/office/drawing/2014/main" id="{6133A95E-5528-9C44-BD74-2FC88A42D314}"/>
              </a:ext>
            </a:extLst>
          </p:cNvPr>
          <p:cNvSpPr txBox="1">
            <a:spLocks/>
          </p:cNvSpPr>
          <p:nvPr/>
        </p:nvSpPr>
        <p:spPr>
          <a:xfrm>
            <a:off x="343765" y="4329808"/>
            <a:ext cx="4611900" cy="2827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defTabSz="342900" latinLnBrk="1" hangingPunct="0">
              <a:defRPr/>
            </a:pPr>
            <a:r>
              <a:rPr lang="en-US" sz="750" b="1" dirty="0">
                <a:latin typeface="Helvetica"/>
              </a:rPr>
              <a:t>Interest in additional trainings on SDG topics including general awareness &amp; trainings to  develop elementary and/or advanced skills with specific SDG Targets/ Indicators. </a:t>
            </a:r>
          </a:p>
        </p:txBody>
      </p:sp>
      <p:sp>
        <p:nvSpPr>
          <p:cNvPr id="14" name="Content Placeholder 1">
            <a:extLst>
              <a:ext uri="{FF2B5EF4-FFF2-40B4-BE49-F238E27FC236}">
                <a16:creationId xmlns:a16="http://schemas.microsoft.com/office/drawing/2014/main" id="{65713450-AB6D-154C-B387-B5D6E701A7C7}"/>
              </a:ext>
            </a:extLst>
          </p:cNvPr>
          <p:cNvSpPr txBox="1">
            <a:spLocks/>
          </p:cNvSpPr>
          <p:nvPr/>
        </p:nvSpPr>
        <p:spPr>
          <a:xfrm>
            <a:off x="166954" y="1798293"/>
            <a:ext cx="5638800" cy="888562"/>
          </a:xfrm>
          <a:prstGeom prst="rect">
            <a:avLst/>
          </a:prstGeom>
        </p:spPr>
        <p:txBody>
          <a:bodyPr/>
          <a:lstStyle>
            <a:lvl1pPr marL="257156" indent="-257156">
              <a:spcBef>
                <a:spcPts val="375"/>
              </a:spcBef>
              <a:buSzPct val="100000"/>
              <a:buFont typeface="Arial"/>
              <a:buChar char="•"/>
              <a:defRPr sz="1500" b="1">
                <a:solidFill>
                  <a:srgbClr val="002569"/>
                </a:solidFill>
                <a:latin typeface="+mj-lt"/>
                <a:ea typeface="Arial Bold"/>
                <a:cs typeface="Arial" panose="020B0604020202020204" pitchFamily="34" charset="0"/>
                <a:sym typeface="Arial Bold"/>
              </a:defRPr>
            </a:lvl1pPr>
            <a:lvl2pPr marL="576650" indent="-233777">
              <a:spcBef>
                <a:spcPts val="375"/>
              </a:spcBef>
              <a:buSzPct val="100000"/>
              <a:buFont typeface="Courier New" panose="02070309020205020404" pitchFamily="49" charset="0"/>
              <a:buChar char="o"/>
              <a:defRPr sz="1500">
                <a:solidFill>
                  <a:srgbClr val="002569"/>
                </a:solidFill>
                <a:latin typeface="+mj-lt"/>
                <a:ea typeface="Arial Bold"/>
                <a:cs typeface="Arial" panose="020B0604020202020204" pitchFamily="34" charset="0"/>
                <a:sym typeface="Arial Bold"/>
              </a:defRPr>
            </a:lvl2pPr>
            <a:lvl3pPr marL="891473" indent="-205724">
              <a:spcBef>
                <a:spcPts val="375"/>
              </a:spcBef>
              <a:buSzPct val="100000"/>
              <a:buFont typeface="Wingdings" panose="05000000000000000000" pitchFamily="2" charset="2"/>
              <a:buChar char="§"/>
              <a:defRPr sz="1500">
                <a:solidFill>
                  <a:srgbClr val="002569"/>
                </a:solidFill>
                <a:latin typeface="+mj-lt"/>
                <a:ea typeface="Arial Bold"/>
                <a:cs typeface="Arial" panose="020B0604020202020204" pitchFamily="34" charset="0"/>
                <a:sym typeface="Arial Bold"/>
              </a:defRPr>
            </a:lvl3pPr>
            <a:lvl4pPr marL="1257206" indent="-228582">
              <a:spcBef>
                <a:spcPts val="375"/>
              </a:spcBef>
              <a:buSzPct val="100000"/>
              <a:buFont typeface="Arial"/>
              <a:buChar char="▪"/>
              <a:defRPr sz="1500">
                <a:solidFill>
                  <a:srgbClr val="002569"/>
                </a:solidFill>
                <a:latin typeface="+mj-lt"/>
                <a:ea typeface="Arial Bold"/>
                <a:cs typeface="Arial" panose="020B0604020202020204" pitchFamily="34" charset="0"/>
                <a:sym typeface="Arial Bold"/>
              </a:defRPr>
            </a:lvl4pPr>
            <a:lvl5pPr marL="1628654" indent="-257156">
              <a:spcBef>
                <a:spcPts val="375"/>
              </a:spcBef>
              <a:buSzPct val="100000"/>
              <a:buFont typeface="Arial"/>
              <a:buChar char="•"/>
              <a:defRPr sz="1500">
                <a:solidFill>
                  <a:srgbClr val="002569"/>
                </a:solidFill>
                <a:latin typeface="+mj-lt"/>
                <a:ea typeface="Arial Bold"/>
                <a:cs typeface="Arial" panose="020B0604020202020204" pitchFamily="34" charset="0"/>
                <a:sym typeface="Arial Bold"/>
              </a:defRPr>
            </a:lvl5pPr>
            <a:lvl6pPr indent="1714373">
              <a:spcBef>
                <a:spcPts val="375"/>
              </a:spcBef>
              <a:buFont typeface="Arial"/>
              <a:defRPr sz="1800">
                <a:solidFill>
                  <a:srgbClr val="002569"/>
                </a:solidFill>
                <a:latin typeface="Arial Bold"/>
                <a:ea typeface="Arial Bold"/>
                <a:cs typeface="Arial Bold"/>
                <a:sym typeface="Arial Bold"/>
              </a:defRPr>
            </a:lvl6pPr>
            <a:lvl7pPr indent="2057246">
              <a:spcBef>
                <a:spcPts val="375"/>
              </a:spcBef>
              <a:buFont typeface="Arial"/>
              <a:defRPr sz="1800">
                <a:solidFill>
                  <a:srgbClr val="002569"/>
                </a:solidFill>
                <a:latin typeface="Arial Bold"/>
                <a:ea typeface="Arial Bold"/>
                <a:cs typeface="Arial Bold"/>
                <a:sym typeface="Arial Bold"/>
              </a:defRPr>
            </a:lvl7pPr>
            <a:lvl8pPr indent="2400120">
              <a:spcBef>
                <a:spcPts val="375"/>
              </a:spcBef>
              <a:buFont typeface="Arial"/>
              <a:defRPr sz="1800">
                <a:solidFill>
                  <a:srgbClr val="002569"/>
                </a:solidFill>
                <a:latin typeface="Arial Bold"/>
                <a:ea typeface="Arial Bold"/>
                <a:cs typeface="Arial Bold"/>
                <a:sym typeface="Arial Bold"/>
              </a:defRPr>
            </a:lvl8pPr>
            <a:lvl9pPr indent="2742995">
              <a:spcBef>
                <a:spcPts val="375"/>
              </a:spcBef>
              <a:buFont typeface="Arial"/>
              <a:defRPr sz="1800">
                <a:solidFill>
                  <a:srgbClr val="002569"/>
                </a:solidFill>
                <a:latin typeface="Arial Bold"/>
                <a:ea typeface="Arial Bold"/>
                <a:cs typeface="Arial Bold"/>
                <a:sym typeface="Arial Bold"/>
              </a:defRPr>
            </a:lvl9pPr>
          </a:lstStyle>
          <a:p>
            <a:pPr>
              <a:buFont typeface="Wingdings" pitchFamily="2" charset="2"/>
              <a:buChar char="§"/>
            </a:pPr>
            <a:r>
              <a:rPr lang="en-US" sz="1050" dirty="0">
                <a:latin typeface="Helvetica"/>
              </a:rPr>
              <a:t>Organizing Committee: </a:t>
            </a:r>
            <a:r>
              <a:rPr lang="en-US" sz="1050" b="0" dirty="0">
                <a:latin typeface="Helvetica"/>
              </a:rPr>
              <a:t>Argyro Kavvada, NASA, </a:t>
            </a:r>
            <a:r>
              <a:rPr lang="en-US" sz="1050" b="0" dirty="0" err="1">
                <a:latin typeface="Helvetica"/>
              </a:rPr>
              <a:t>Hilcea</a:t>
            </a:r>
            <a:r>
              <a:rPr lang="en-US" sz="1050" b="0" dirty="0">
                <a:latin typeface="Helvetica"/>
              </a:rPr>
              <a:t> Ferreira, INPE, Robert </a:t>
            </a:r>
            <a:r>
              <a:rPr lang="en-US" sz="1050" b="0" dirty="0" err="1">
                <a:latin typeface="Helvetica"/>
              </a:rPr>
              <a:t>Eckardt</a:t>
            </a:r>
            <a:r>
              <a:rPr lang="en-US" sz="1050" b="0" dirty="0">
                <a:latin typeface="Helvetica"/>
              </a:rPr>
              <a:t>, University of Jena, Nancy </a:t>
            </a:r>
            <a:r>
              <a:rPr lang="en-US" sz="1050" b="0" dirty="0" err="1">
                <a:latin typeface="Helvetica"/>
              </a:rPr>
              <a:t>Searby</a:t>
            </a:r>
            <a:r>
              <a:rPr lang="en-US" sz="1050" b="0" dirty="0">
                <a:latin typeface="Helvetica"/>
              </a:rPr>
              <a:t>, NASA </a:t>
            </a:r>
          </a:p>
          <a:p>
            <a:pPr>
              <a:buFont typeface="Wingdings" pitchFamily="2" charset="2"/>
              <a:buChar char="§"/>
            </a:pPr>
            <a:r>
              <a:rPr lang="en-US" sz="1050" dirty="0">
                <a:latin typeface="Helvetica"/>
              </a:rPr>
              <a:t>78 Registered</a:t>
            </a:r>
            <a:r>
              <a:rPr lang="en-US" sz="1050" b="0" dirty="0">
                <a:latin typeface="Helvetica"/>
              </a:rPr>
              <a:t>, </a:t>
            </a:r>
            <a:r>
              <a:rPr lang="en-US" sz="1050" dirty="0">
                <a:latin typeface="Helvetica"/>
              </a:rPr>
              <a:t>32 Participants </a:t>
            </a:r>
            <a:r>
              <a:rPr lang="en-US" sz="1050" b="0" dirty="0">
                <a:latin typeface="Helvetica"/>
              </a:rPr>
              <a:t>(~43% of registered), 2 Sessions on Dec 19, 2018 </a:t>
            </a:r>
          </a:p>
          <a:p>
            <a:pPr>
              <a:buFont typeface="Wingdings" pitchFamily="2" charset="2"/>
              <a:buChar char="§"/>
            </a:pPr>
            <a:r>
              <a:rPr lang="en-US" sz="1050" dirty="0">
                <a:latin typeface="Helvetica"/>
              </a:rPr>
              <a:t>Feedback Survey</a:t>
            </a:r>
            <a:r>
              <a:rPr lang="en-US" sz="1050" b="0" dirty="0">
                <a:latin typeface="Helvetica"/>
              </a:rPr>
              <a:t>: 8 Responses</a:t>
            </a:r>
          </a:p>
          <a:p>
            <a:pPr marL="0" indent="0">
              <a:buNone/>
            </a:pPr>
            <a:endParaRPr lang="en-US" sz="1050" dirty="0">
              <a:latin typeface="Helvetica"/>
            </a:endParaRPr>
          </a:p>
          <a:p>
            <a:pPr marL="0" indent="0">
              <a:buNone/>
            </a:pPr>
            <a:endParaRPr lang="en-US" sz="1050" dirty="0">
              <a:latin typeface="Helvetica"/>
            </a:endParaRPr>
          </a:p>
          <a:p>
            <a:pPr marL="0" indent="0">
              <a:buNone/>
            </a:pPr>
            <a:br>
              <a:rPr lang="en-US" sz="1050" dirty="0">
                <a:latin typeface="Helvetica"/>
              </a:rPr>
            </a:br>
            <a:endParaRPr lang="en-US" sz="1050" dirty="0">
              <a:latin typeface="Helvetica"/>
            </a:endParaRPr>
          </a:p>
          <a:p>
            <a:pPr marL="0" indent="0">
              <a:buNone/>
            </a:pPr>
            <a:endParaRPr lang="en-US" sz="1050" dirty="0">
              <a:latin typeface="Helvetica"/>
            </a:endParaRPr>
          </a:p>
        </p:txBody>
      </p:sp>
      <p:sp>
        <p:nvSpPr>
          <p:cNvPr id="3" name="Rectangle 2">
            <a:extLst>
              <a:ext uri="{FF2B5EF4-FFF2-40B4-BE49-F238E27FC236}">
                <a16:creationId xmlns:a16="http://schemas.microsoft.com/office/drawing/2014/main" id="{0F742D72-E23C-FD4A-85A7-DBED45330344}"/>
              </a:ext>
            </a:extLst>
          </p:cNvPr>
          <p:cNvSpPr/>
          <p:nvPr/>
        </p:nvSpPr>
        <p:spPr>
          <a:xfrm>
            <a:off x="5257800" y="3020604"/>
            <a:ext cx="3848165" cy="2221121"/>
          </a:xfrm>
          <a:prstGeom prst="rect">
            <a:avLst/>
          </a:prstGeom>
        </p:spPr>
        <p:txBody>
          <a:bodyPr wrap="square">
            <a:spAutoFit/>
          </a:bodyPr>
          <a:lstStyle/>
          <a:p>
            <a:pPr marL="214313" indent="-214313" defTabSz="342900">
              <a:buFont typeface="Wingdings" pitchFamily="2" charset="2"/>
              <a:buChar char="§"/>
            </a:pPr>
            <a:r>
              <a:rPr lang="en-US" sz="1200" b="1" dirty="0">
                <a:latin typeface="Helvetica"/>
              </a:rPr>
              <a:t>Learning Material and Recorded Session</a:t>
            </a:r>
            <a:r>
              <a:rPr lang="en-US" sz="1200" dirty="0">
                <a:latin typeface="Helvetica"/>
              </a:rPr>
              <a:t>: http://</a:t>
            </a:r>
            <a:r>
              <a:rPr lang="en-US" sz="1200" dirty="0" err="1">
                <a:latin typeface="Helvetica"/>
              </a:rPr>
              <a:t>learningcenter.obt.inpe.br</a:t>
            </a:r>
            <a:r>
              <a:rPr lang="en-US" sz="1200" dirty="0">
                <a:latin typeface="Helvetica"/>
              </a:rPr>
              <a:t>/</a:t>
            </a:r>
          </a:p>
          <a:p>
            <a:pPr marL="192867" indent="-192867">
              <a:spcBef>
                <a:spcPts val="281"/>
              </a:spcBef>
              <a:buSzPct val="100000"/>
              <a:buFont typeface="Wingdings" pitchFamily="2" charset="2"/>
              <a:buChar char="§"/>
              <a:defRPr/>
            </a:pPr>
            <a:r>
              <a:rPr lang="en-US" sz="1200" b="1" dirty="0">
                <a:latin typeface="Helvetica"/>
                <a:cs typeface="Arial" panose="020B0604020202020204" pitchFamily="34" charset="0"/>
                <a:sym typeface="Arial Bold"/>
              </a:rPr>
              <a:t>Lessons Learned: </a:t>
            </a:r>
          </a:p>
          <a:p>
            <a:pPr marL="344675" marR="24288" lvl="1" indent="-214313" defTabSz="257156">
              <a:spcBef>
                <a:spcPts val="236"/>
              </a:spcBef>
              <a:buFont typeface="Courier New" panose="02070309020205020404" pitchFamily="49" charset="0"/>
              <a:buChar char="o"/>
              <a:tabLst>
                <a:tab pos="274657" algn="l"/>
                <a:tab pos="275015" algn="l"/>
              </a:tabLst>
              <a:defRPr/>
            </a:pPr>
            <a:r>
              <a:rPr lang="en-US" sz="1200" spc="-3" dirty="0">
                <a:latin typeface="Helvetica"/>
                <a:cs typeface="Arial"/>
                <a:sym typeface="Arial Bold"/>
              </a:rPr>
              <a:t>Coordinate with CEOS WGs &amp; GEO Initiatives in conducting future trainings </a:t>
            </a:r>
          </a:p>
          <a:p>
            <a:pPr marL="344675" marR="24288" lvl="1" indent="-214313" defTabSz="257156">
              <a:spcBef>
                <a:spcPts val="236"/>
              </a:spcBef>
              <a:buFont typeface="Courier New" panose="02070309020205020404" pitchFamily="49" charset="0"/>
              <a:buChar char="o"/>
              <a:tabLst>
                <a:tab pos="274657" algn="l"/>
                <a:tab pos="275015" algn="l"/>
              </a:tabLst>
              <a:defRPr/>
            </a:pPr>
            <a:r>
              <a:rPr lang="en-US" sz="1200" spc="-3" dirty="0">
                <a:latin typeface="Helvetica"/>
                <a:cs typeface="Arial"/>
                <a:sym typeface="Arial Bold"/>
              </a:rPr>
              <a:t>Review and incorporate training best practices </a:t>
            </a:r>
          </a:p>
          <a:p>
            <a:pPr marL="344675" marR="24288" lvl="1" indent="-214313" defTabSz="257156">
              <a:spcBef>
                <a:spcPts val="236"/>
              </a:spcBef>
              <a:buFont typeface="Courier New" panose="02070309020205020404" pitchFamily="49" charset="0"/>
              <a:buChar char="o"/>
              <a:tabLst>
                <a:tab pos="274657" algn="l"/>
                <a:tab pos="275015" algn="l"/>
              </a:tabLst>
              <a:defRPr/>
            </a:pPr>
            <a:r>
              <a:rPr lang="en-US" sz="1200" spc="-3" dirty="0">
                <a:cs typeface="Arial"/>
                <a:sym typeface="Arial Bold"/>
              </a:rPr>
              <a:t>Better planning (timeline from announcement to survey distribution to completion, training tool)</a:t>
            </a:r>
          </a:p>
          <a:p>
            <a:pPr marL="344675" marR="24288" lvl="1" indent="-214313" defTabSz="257156">
              <a:spcBef>
                <a:spcPts val="236"/>
              </a:spcBef>
              <a:buFont typeface="Courier New" panose="02070309020205020404" pitchFamily="49" charset="0"/>
              <a:buChar char="o"/>
              <a:tabLst>
                <a:tab pos="274657" algn="l"/>
                <a:tab pos="275015" algn="l"/>
              </a:tabLst>
              <a:defRPr/>
            </a:pPr>
            <a:endParaRPr lang="en-US" sz="1050" spc="-3" dirty="0">
              <a:latin typeface="Helvetica"/>
              <a:cs typeface="Arial"/>
              <a:sym typeface="Arial Bold"/>
            </a:endParaRPr>
          </a:p>
          <a:p>
            <a:pPr marL="344675" marR="24288" lvl="1" indent="-214313" defTabSz="257156">
              <a:spcBef>
                <a:spcPts val="236"/>
              </a:spcBef>
              <a:buFont typeface="Courier New" panose="02070309020205020404" pitchFamily="49" charset="0"/>
              <a:buChar char="o"/>
              <a:tabLst>
                <a:tab pos="274657" algn="l"/>
                <a:tab pos="275015" algn="l"/>
              </a:tabLst>
              <a:defRPr/>
            </a:pPr>
            <a:endParaRPr lang="en-US" sz="1050" dirty="0">
              <a:latin typeface="Helvetica"/>
              <a:cs typeface="Arial" panose="020B0604020202020204" pitchFamily="34" charset="0"/>
              <a:sym typeface="Arial Bold"/>
            </a:endParaRPr>
          </a:p>
          <a:p>
            <a:pPr marL="214313" lvl="2" indent="-214313" defTabSz="342900">
              <a:buFont typeface="Wingdings" pitchFamily="2" charset="2"/>
              <a:buChar char="§"/>
            </a:pPr>
            <a:endParaRPr lang="en-US" sz="1050" dirty="0">
              <a:latin typeface="Helvetica"/>
            </a:endParaRPr>
          </a:p>
        </p:txBody>
      </p:sp>
      <p:grpSp>
        <p:nvGrpSpPr>
          <p:cNvPr id="6" name="Group 5">
            <a:extLst>
              <a:ext uri="{FF2B5EF4-FFF2-40B4-BE49-F238E27FC236}">
                <a16:creationId xmlns:a16="http://schemas.microsoft.com/office/drawing/2014/main" id="{BA312017-B3DD-4608-AF75-D7280E576AE9}"/>
              </a:ext>
            </a:extLst>
          </p:cNvPr>
          <p:cNvGrpSpPr/>
          <p:nvPr/>
        </p:nvGrpSpPr>
        <p:grpSpPr>
          <a:xfrm>
            <a:off x="254990" y="2674781"/>
            <a:ext cx="4611900" cy="1577504"/>
            <a:chOff x="685800" y="4055803"/>
            <a:chExt cx="4181261" cy="1303816"/>
          </a:xfrm>
        </p:grpSpPr>
        <p:pic>
          <p:nvPicPr>
            <p:cNvPr id="2052" name="Picture 4" descr="Forms response chart. Question title: 10- If YES, please specify:. Number of responses: .">
              <a:extLst>
                <a:ext uri="{FF2B5EF4-FFF2-40B4-BE49-F238E27FC236}">
                  <a16:creationId xmlns:a16="http://schemas.microsoft.com/office/drawing/2014/main" id="{9CC10D8F-5E95-694C-9938-A70B9BB2E978}"/>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85800" y="4055803"/>
              <a:ext cx="4144961" cy="13038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86B7DE4-08DD-3A41-8DC9-7C7927DDDB74}"/>
                </a:ext>
              </a:extLst>
            </p:cNvPr>
            <p:cNvSpPr txBox="1"/>
            <p:nvPr/>
          </p:nvSpPr>
          <p:spPr>
            <a:xfrm>
              <a:off x="4152685" y="5029200"/>
              <a:ext cx="714376" cy="150039"/>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342900" latinLnBrk="1" hangingPunct="0"/>
              <a:r>
                <a:rPr lang="en-US" sz="525" dirty="0">
                  <a:solidFill>
                    <a:prstClr val="black"/>
                  </a:solidFill>
                </a:rPr>
                <a:t>SDG 15: Life on Land</a:t>
              </a:r>
            </a:p>
          </p:txBody>
        </p:sp>
      </p:grpSp>
      <p:sp>
        <p:nvSpPr>
          <p:cNvPr id="7" name="Rectangle 6">
            <a:extLst>
              <a:ext uri="{FF2B5EF4-FFF2-40B4-BE49-F238E27FC236}">
                <a16:creationId xmlns:a16="http://schemas.microsoft.com/office/drawing/2014/main" id="{58B41FAA-3E17-4ABF-804F-A672C2EDCD89}"/>
              </a:ext>
            </a:extLst>
          </p:cNvPr>
          <p:cNvSpPr/>
          <p:nvPr/>
        </p:nvSpPr>
        <p:spPr>
          <a:xfrm>
            <a:off x="422656" y="1296812"/>
            <a:ext cx="5825743" cy="369332"/>
          </a:xfrm>
          <a:prstGeom prst="rect">
            <a:avLst/>
          </a:prstGeom>
        </p:spPr>
        <p:txBody>
          <a:bodyPr wrap="square">
            <a:spAutoFit/>
          </a:bodyPr>
          <a:lstStyle/>
          <a:p>
            <a:r>
              <a:rPr lang="en-US" b="1" dirty="0"/>
              <a:t>CB-35 – SDG Awareness Webinar (Dec 2018) </a:t>
            </a:r>
          </a:p>
        </p:txBody>
      </p:sp>
      <p:sp>
        <p:nvSpPr>
          <p:cNvPr id="8" name="Rectangle 7">
            <a:extLst>
              <a:ext uri="{FF2B5EF4-FFF2-40B4-BE49-F238E27FC236}">
                <a16:creationId xmlns:a16="http://schemas.microsoft.com/office/drawing/2014/main" id="{9BFFD733-B9B2-487F-8BED-BA55EEF77C46}"/>
              </a:ext>
            </a:extLst>
          </p:cNvPr>
          <p:cNvSpPr/>
          <p:nvPr/>
        </p:nvSpPr>
        <p:spPr>
          <a:xfrm>
            <a:off x="375669" y="4688383"/>
            <a:ext cx="7819234" cy="369332"/>
          </a:xfrm>
          <a:prstGeom prst="rect">
            <a:avLst/>
          </a:prstGeom>
        </p:spPr>
        <p:txBody>
          <a:bodyPr wrap="square">
            <a:spAutoFit/>
          </a:bodyPr>
          <a:lstStyle/>
          <a:p>
            <a:r>
              <a:rPr lang="en-US" b="1" dirty="0"/>
              <a:t>Training on Applications of Remote Sensing in Aquatic Systems</a:t>
            </a:r>
            <a:endParaRPr lang="en-AU" b="1" dirty="0"/>
          </a:p>
        </p:txBody>
      </p:sp>
      <p:sp>
        <p:nvSpPr>
          <p:cNvPr id="13" name="Rectangle 12">
            <a:extLst>
              <a:ext uri="{FF2B5EF4-FFF2-40B4-BE49-F238E27FC236}">
                <a16:creationId xmlns:a16="http://schemas.microsoft.com/office/drawing/2014/main" id="{8FD46A51-570B-44CA-8388-C9392CDDD5C8}"/>
              </a:ext>
            </a:extLst>
          </p:cNvPr>
          <p:cNvSpPr/>
          <p:nvPr/>
        </p:nvSpPr>
        <p:spPr>
          <a:xfrm>
            <a:off x="343764" y="5134735"/>
            <a:ext cx="8616076" cy="2331407"/>
          </a:xfrm>
          <a:prstGeom prst="rect">
            <a:avLst/>
          </a:prstGeom>
        </p:spPr>
        <p:txBody>
          <a:bodyPr wrap="square" numCol="2">
            <a:spAutoFit/>
          </a:bodyPr>
          <a:lstStyle/>
          <a:p>
            <a:pPr marL="76200" algn="l" defTabSz="685800" rtl="0">
              <a:lnSpc>
                <a:spcPct val="90000"/>
              </a:lnSpc>
              <a:spcBef>
                <a:spcPts val="450"/>
              </a:spcBef>
              <a:buClr>
                <a:srgbClr val="1F3864"/>
              </a:buClr>
              <a:buSzPts val="2000"/>
              <a:defRPr/>
            </a:pPr>
            <a:r>
              <a:rPr lang="en-US" sz="1200" b="1" kern="1200" dirty="0" err="1">
                <a:solidFill>
                  <a:srgbClr val="1F3864"/>
                </a:solidFill>
                <a:latin typeface="Arial" panose="020B0604020202020204" pitchFamily="34" charset="0"/>
                <a:ea typeface="+mn-ea"/>
                <a:cs typeface="Arial" panose="020B0604020202020204" pitchFamily="34" charset="0"/>
              </a:rPr>
              <a:t>AmeriGEO</a:t>
            </a:r>
            <a:r>
              <a:rPr lang="en-US" sz="1200" b="1" kern="1200" dirty="0">
                <a:solidFill>
                  <a:srgbClr val="1F3864"/>
                </a:solidFill>
                <a:latin typeface="Arial" panose="020B0604020202020204" pitchFamily="34" charset="0"/>
                <a:ea typeface="+mn-ea"/>
                <a:cs typeface="Arial" panose="020B0604020202020204" pitchFamily="34" charset="0"/>
              </a:rPr>
              <a:t> Week Training Course</a:t>
            </a:r>
          </a:p>
          <a:p>
            <a:pPr marL="342900" indent="-266700" algn="l" defTabSz="685800" rtl="0">
              <a:lnSpc>
                <a:spcPct val="90000"/>
              </a:lnSpc>
              <a:spcBef>
                <a:spcPts val="450"/>
              </a:spcBef>
              <a:buClr>
                <a:srgbClr val="1F3864"/>
              </a:buClr>
              <a:buSzPts val="2000"/>
              <a:buFontTx/>
              <a:buChar char="●"/>
              <a:defRPr/>
            </a:pPr>
            <a:r>
              <a:rPr lang="en-US" sz="1200" kern="1200" dirty="0">
                <a:solidFill>
                  <a:srgbClr val="1F3864"/>
                </a:solidFill>
                <a:latin typeface="Arial" panose="020B0604020202020204" pitchFamily="34" charset="0"/>
                <a:ea typeface="+mn-ea"/>
                <a:cs typeface="Arial" panose="020B0604020202020204" pitchFamily="34" charset="0"/>
              </a:rPr>
              <a:t>1-Day Training: August 21, 2019</a:t>
            </a:r>
          </a:p>
          <a:p>
            <a:pPr marL="342900" indent="-266700" algn="l" defTabSz="685800" rtl="0">
              <a:lnSpc>
                <a:spcPct val="90000"/>
              </a:lnSpc>
              <a:spcBef>
                <a:spcPts val="450"/>
              </a:spcBef>
              <a:buClr>
                <a:srgbClr val="1F3864"/>
              </a:buClr>
              <a:buSzPts val="2000"/>
              <a:buFontTx/>
              <a:buChar char="●"/>
              <a:defRPr/>
            </a:pPr>
            <a:r>
              <a:rPr lang="en-US" sz="1200" kern="1200" dirty="0">
                <a:solidFill>
                  <a:srgbClr val="1F3864"/>
                </a:solidFill>
                <a:latin typeface="Arial" panose="020B0604020202020204" pitchFamily="34" charset="0"/>
                <a:ea typeface="+mn-ea"/>
                <a:cs typeface="Arial" panose="020B0604020202020204" pitchFamily="34" charset="0"/>
              </a:rPr>
              <a:t>NASA, INPE</a:t>
            </a:r>
          </a:p>
          <a:p>
            <a:pPr marL="342900" indent="-266700" algn="l" defTabSz="685800" rtl="0">
              <a:lnSpc>
                <a:spcPct val="90000"/>
              </a:lnSpc>
              <a:spcBef>
                <a:spcPts val="450"/>
              </a:spcBef>
              <a:buClr>
                <a:srgbClr val="1F3864"/>
              </a:buClr>
              <a:buSzPts val="2000"/>
              <a:buFontTx/>
              <a:buChar char="●"/>
              <a:defRPr/>
            </a:pPr>
            <a:r>
              <a:rPr lang="en-US" sz="1200" kern="1200" dirty="0">
                <a:solidFill>
                  <a:srgbClr val="1F3864"/>
                </a:solidFill>
                <a:latin typeface="Arial" panose="020B0604020202020204" pitchFamily="34" charset="0"/>
                <a:ea typeface="+mn-ea"/>
                <a:cs typeface="Arial" panose="020B0604020202020204" pitchFamily="34" charset="0"/>
              </a:rPr>
              <a:t>Training Participants: Government, Academia, NGOs</a:t>
            </a:r>
          </a:p>
          <a:p>
            <a:pPr marL="342900" indent="-266700" algn="l" defTabSz="685800" rtl="0">
              <a:lnSpc>
                <a:spcPct val="90000"/>
              </a:lnSpc>
              <a:spcBef>
                <a:spcPts val="450"/>
              </a:spcBef>
              <a:buClr>
                <a:srgbClr val="1F3864"/>
              </a:buClr>
              <a:buSzPts val="2000"/>
              <a:buFontTx/>
              <a:buChar char="●"/>
              <a:defRPr/>
            </a:pPr>
            <a:r>
              <a:rPr lang="en-US" sz="1200" kern="1200" dirty="0">
                <a:solidFill>
                  <a:srgbClr val="1F3864"/>
                </a:solidFill>
                <a:latin typeface="Arial" panose="020B0604020202020204" pitchFamily="34" charset="0"/>
                <a:ea typeface="+mn-ea"/>
                <a:cs typeface="Arial" panose="020B0604020202020204" pitchFamily="34" charset="0"/>
              </a:rPr>
              <a:t>Site visit with Peru’s National Water Authority (SDG 6 Focal Point)</a:t>
            </a:r>
          </a:p>
          <a:p>
            <a:pPr marL="76200" algn="l" defTabSz="685800" rtl="0">
              <a:lnSpc>
                <a:spcPct val="90000"/>
              </a:lnSpc>
              <a:spcBef>
                <a:spcPts val="450"/>
              </a:spcBef>
              <a:buClr>
                <a:srgbClr val="1F3864"/>
              </a:buClr>
              <a:buSzPts val="2000"/>
              <a:defRPr/>
            </a:pPr>
            <a:endParaRPr lang="en-US" sz="1200" kern="1200" dirty="0">
              <a:solidFill>
                <a:srgbClr val="1F3864"/>
              </a:solidFill>
              <a:latin typeface="Arial" panose="020B0604020202020204" pitchFamily="34" charset="0"/>
              <a:ea typeface="+mn-ea"/>
              <a:cs typeface="Arial" panose="020B0604020202020204" pitchFamily="34" charset="0"/>
            </a:endParaRPr>
          </a:p>
          <a:p>
            <a:pPr marL="342900" indent="-266700" algn="l" defTabSz="685800" rtl="0">
              <a:lnSpc>
                <a:spcPct val="90000"/>
              </a:lnSpc>
              <a:spcBef>
                <a:spcPts val="450"/>
              </a:spcBef>
              <a:buClr>
                <a:srgbClr val="1F3864"/>
              </a:buClr>
              <a:buSzPts val="2000"/>
              <a:buFontTx/>
              <a:buChar char="●"/>
              <a:defRPr/>
            </a:pPr>
            <a:endParaRPr lang="en-US" sz="1200" kern="1200" dirty="0">
              <a:solidFill>
                <a:srgbClr val="1F3864"/>
              </a:solidFill>
              <a:latin typeface="Arial" panose="020B0604020202020204" pitchFamily="34" charset="0"/>
              <a:ea typeface="+mn-ea"/>
              <a:cs typeface="Arial" panose="020B0604020202020204" pitchFamily="34" charset="0"/>
            </a:endParaRPr>
          </a:p>
          <a:p>
            <a:pPr marL="342900" indent="-266700" algn="l" defTabSz="685800" rtl="0">
              <a:lnSpc>
                <a:spcPct val="90000"/>
              </a:lnSpc>
              <a:spcBef>
                <a:spcPts val="450"/>
              </a:spcBef>
              <a:buClr>
                <a:srgbClr val="1F3864"/>
              </a:buClr>
              <a:buSzPts val="2000"/>
              <a:buFontTx/>
              <a:buChar char="●"/>
              <a:defRPr/>
            </a:pPr>
            <a:endParaRPr lang="en-US" sz="1200" kern="1200" dirty="0">
              <a:solidFill>
                <a:srgbClr val="1F3864"/>
              </a:solidFill>
              <a:latin typeface="Arial" panose="020B0604020202020204" pitchFamily="34" charset="0"/>
              <a:ea typeface="+mn-ea"/>
              <a:cs typeface="Arial" panose="020B0604020202020204" pitchFamily="34" charset="0"/>
            </a:endParaRPr>
          </a:p>
          <a:p>
            <a:pPr marL="342900" indent="-266700" algn="l" defTabSz="685800" rtl="0">
              <a:lnSpc>
                <a:spcPct val="90000"/>
              </a:lnSpc>
              <a:spcBef>
                <a:spcPts val="450"/>
              </a:spcBef>
              <a:buClr>
                <a:srgbClr val="1F3864"/>
              </a:buClr>
              <a:buSzPts val="2000"/>
              <a:buFontTx/>
              <a:buChar char="●"/>
              <a:defRPr/>
            </a:pPr>
            <a:endParaRPr lang="en-US" sz="1200" kern="1200" dirty="0">
              <a:solidFill>
                <a:srgbClr val="1F3864"/>
              </a:solidFill>
              <a:latin typeface="Arial" panose="020B0604020202020204" pitchFamily="34" charset="0"/>
              <a:ea typeface="+mn-ea"/>
              <a:cs typeface="Arial" panose="020B0604020202020204" pitchFamily="34" charset="0"/>
            </a:endParaRPr>
          </a:p>
          <a:p>
            <a:pPr marL="76200" algn="l" defTabSz="685800" rtl="0">
              <a:lnSpc>
                <a:spcPct val="90000"/>
              </a:lnSpc>
              <a:spcBef>
                <a:spcPts val="450"/>
              </a:spcBef>
              <a:buClr>
                <a:srgbClr val="1F3864"/>
              </a:buClr>
              <a:buSzPts val="2000"/>
              <a:defRPr/>
            </a:pPr>
            <a:r>
              <a:rPr lang="en-US" sz="1200" b="1" kern="1200" dirty="0">
                <a:solidFill>
                  <a:srgbClr val="1F3864"/>
                </a:solidFill>
                <a:latin typeface="Arial" panose="020B0604020202020204" pitchFamily="34" charset="0"/>
                <a:ea typeface="+mn-ea"/>
                <a:cs typeface="Arial" panose="020B0604020202020204" pitchFamily="34" charset="0"/>
              </a:rPr>
              <a:t>Training Content</a:t>
            </a:r>
          </a:p>
          <a:p>
            <a:pPr marL="342900" indent="-266700" algn="l" defTabSz="685800" rtl="0">
              <a:lnSpc>
                <a:spcPct val="90000"/>
              </a:lnSpc>
              <a:spcBef>
                <a:spcPts val="450"/>
              </a:spcBef>
              <a:buClr>
                <a:srgbClr val="1F3864"/>
              </a:buClr>
              <a:buSzPts val="2000"/>
              <a:buFontTx/>
              <a:buChar char="●"/>
              <a:defRPr/>
            </a:pPr>
            <a:r>
              <a:rPr lang="en-US" sz="1200" kern="1200" dirty="0">
                <a:solidFill>
                  <a:srgbClr val="1F3864"/>
                </a:solidFill>
                <a:latin typeface="Arial" panose="020B0604020202020204" pitchFamily="34" charset="0"/>
                <a:ea typeface="+mn-ea"/>
                <a:cs typeface="Arial" panose="020B0604020202020204" pitchFamily="34" charset="0"/>
              </a:rPr>
              <a:t>Basic concepts of hydrologic optics</a:t>
            </a:r>
          </a:p>
          <a:p>
            <a:pPr marL="342900" indent="-266700" algn="l" defTabSz="685800" rtl="0">
              <a:lnSpc>
                <a:spcPct val="90000"/>
              </a:lnSpc>
              <a:spcBef>
                <a:spcPts val="450"/>
              </a:spcBef>
              <a:buClr>
                <a:srgbClr val="1F3864"/>
              </a:buClr>
              <a:buSzPts val="2000"/>
              <a:buFontTx/>
              <a:buChar char="●"/>
              <a:defRPr/>
            </a:pPr>
            <a:r>
              <a:rPr lang="en-US" sz="1200" kern="1200" dirty="0">
                <a:solidFill>
                  <a:srgbClr val="1F3864"/>
                </a:solidFill>
                <a:latin typeface="Arial" panose="020B0604020202020204" pitchFamily="34" charset="0"/>
                <a:ea typeface="+mn-ea"/>
                <a:cs typeface="Arial" panose="020B0604020202020204" pitchFamily="34" charset="0"/>
              </a:rPr>
              <a:t>Remote sensing applications in inland water &amp; case studies</a:t>
            </a:r>
          </a:p>
          <a:p>
            <a:pPr marL="342900" indent="-266700" algn="l" defTabSz="685800" rtl="0">
              <a:lnSpc>
                <a:spcPct val="90000"/>
              </a:lnSpc>
              <a:spcBef>
                <a:spcPts val="450"/>
              </a:spcBef>
              <a:buClr>
                <a:srgbClr val="1F3864"/>
              </a:buClr>
              <a:buSzPts val="2000"/>
              <a:buFontTx/>
              <a:buChar char="●"/>
              <a:defRPr/>
            </a:pPr>
            <a:r>
              <a:rPr lang="en-US" sz="1200" kern="1200" dirty="0">
                <a:solidFill>
                  <a:srgbClr val="1F3864"/>
                </a:solidFill>
                <a:latin typeface="Arial" panose="020B0604020202020204" pitchFamily="34" charset="0"/>
                <a:ea typeface="+mn-ea"/>
                <a:cs typeface="Arial" panose="020B0604020202020204" pitchFamily="34" charset="0"/>
              </a:rPr>
              <a:t>Remote sensing of water quality </a:t>
            </a:r>
          </a:p>
          <a:p>
            <a:pPr marL="342900" indent="-266700" algn="l" defTabSz="685800" rtl="0">
              <a:lnSpc>
                <a:spcPct val="90000"/>
              </a:lnSpc>
              <a:spcBef>
                <a:spcPts val="450"/>
              </a:spcBef>
              <a:buClr>
                <a:srgbClr val="1F3864"/>
              </a:buClr>
              <a:buSzPts val="2000"/>
              <a:buFontTx/>
              <a:buChar char="●"/>
              <a:defRPr/>
            </a:pPr>
            <a:r>
              <a:rPr lang="en-US" sz="1200" kern="1200" dirty="0">
                <a:solidFill>
                  <a:srgbClr val="1F3864"/>
                </a:solidFill>
                <a:latin typeface="Arial" panose="020B0604020202020204" pitchFamily="34" charset="0"/>
                <a:ea typeface="+mn-ea"/>
                <a:cs typeface="Arial" panose="020B0604020202020204" pitchFamily="34" charset="0"/>
              </a:rPr>
              <a:t>Tool demonstration for SDG 6.6 monitoring &amp; reporting</a:t>
            </a:r>
            <a:endParaRPr lang="en-US" sz="1200" kern="1200" dirty="0">
              <a:solidFill>
                <a:srgbClr val="002060"/>
              </a:solidFill>
              <a:latin typeface="Arial" panose="020B0604020202020204" pitchFamily="34" charset="0"/>
              <a:ea typeface="+mn-ea"/>
              <a:cs typeface="Arial" panose="020B0604020202020204" pitchFamily="34" charset="0"/>
            </a:endParaRPr>
          </a:p>
        </p:txBody>
      </p:sp>
      <p:pic>
        <p:nvPicPr>
          <p:cNvPr id="15" name="Picture 14">
            <a:extLst>
              <a:ext uri="{FF2B5EF4-FFF2-40B4-BE49-F238E27FC236}">
                <a16:creationId xmlns:a16="http://schemas.microsoft.com/office/drawing/2014/main" id="{8333DBA7-4E0F-4ECE-BE4D-E5EC9974B3C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527" b="16273"/>
          <a:stretch/>
        </p:blipFill>
        <p:spPr>
          <a:xfrm>
            <a:off x="6199770" y="1261437"/>
            <a:ext cx="2664659" cy="168214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66899187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FDCEC1-E23A-414C-A7DF-652743C2ED44}"/>
              </a:ext>
            </a:extLst>
          </p:cNvPr>
          <p:cNvSpPr>
            <a:spLocks noGrp="1"/>
          </p:cNvSpPr>
          <p:nvPr>
            <p:ph type="sldNum" sz="quarter" idx="2"/>
          </p:nvPr>
        </p:nvSpPr>
        <p:spPr/>
        <p:txBody>
          <a:bodyPr/>
          <a:lstStyle/>
          <a:p>
            <a:pPr defTabSz="685800" rtl="0">
              <a:defRPr/>
            </a:pPr>
            <a:fld id="{00000000-1234-1234-1234-123412341234}" type="slidenum">
              <a:rPr lang="en-US" kern="1200">
                <a:solidFill>
                  <a:srgbClr val="FFFFFF"/>
                </a:solidFill>
              </a:rPr>
              <a:pPr defTabSz="685800" rtl="0">
                <a:defRPr/>
              </a:pPr>
              <a:t>15</a:t>
            </a:fld>
            <a:endParaRPr lang="en-US" kern="1200">
              <a:solidFill>
                <a:srgbClr val="FFFFFF"/>
              </a:solidFill>
            </a:endParaRPr>
          </a:p>
        </p:txBody>
      </p:sp>
      <p:sp>
        <p:nvSpPr>
          <p:cNvPr id="3" name="Content Placeholder 2">
            <a:extLst>
              <a:ext uri="{FF2B5EF4-FFF2-40B4-BE49-F238E27FC236}">
                <a16:creationId xmlns:a16="http://schemas.microsoft.com/office/drawing/2014/main" id="{3DEF503F-4445-4134-A78E-676ED05B0C8F}"/>
              </a:ext>
            </a:extLst>
          </p:cNvPr>
          <p:cNvSpPr>
            <a:spLocks noGrp="1"/>
          </p:cNvSpPr>
          <p:nvPr>
            <p:ph sz="quarter" idx="11"/>
          </p:nvPr>
        </p:nvSpPr>
        <p:spPr>
          <a:xfrm>
            <a:off x="2057400" y="304800"/>
            <a:ext cx="5638800" cy="533400"/>
          </a:xfrm>
        </p:spPr>
        <p:txBody>
          <a:bodyPr/>
          <a:lstStyle/>
          <a:p>
            <a:r>
              <a:rPr lang="en-AU" dirty="0"/>
              <a:t>SDG-5 Requirements – draft examples</a:t>
            </a:r>
          </a:p>
        </p:txBody>
      </p:sp>
      <p:sp>
        <p:nvSpPr>
          <p:cNvPr id="7" name="Title 1">
            <a:extLst>
              <a:ext uri="{FF2B5EF4-FFF2-40B4-BE49-F238E27FC236}">
                <a16:creationId xmlns:a16="http://schemas.microsoft.com/office/drawing/2014/main" id="{F2ACFB85-7C4E-904B-B9A8-50A21AA85DC9}"/>
              </a:ext>
            </a:extLst>
          </p:cNvPr>
          <p:cNvSpPr>
            <a:spLocks noGrp="1"/>
          </p:cNvSpPr>
          <p:nvPr>
            <p:ph type="title" idx="4294967295"/>
          </p:nvPr>
        </p:nvSpPr>
        <p:spPr>
          <a:xfrm>
            <a:off x="304800" y="1358184"/>
            <a:ext cx="8883650" cy="485775"/>
          </a:xfrm>
          <a:prstGeom prst="rect">
            <a:avLst/>
          </a:prstGeom>
        </p:spPr>
        <p:txBody>
          <a:bodyPr/>
          <a:lstStyle/>
          <a:p>
            <a:pPr algn="ctr"/>
            <a:r>
              <a:rPr lang="en-US" sz="2100" b="1" dirty="0">
                <a:solidFill>
                  <a:srgbClr val="1F3864"/>
                </a:solidFill>
                <a:latin typeface="Arial Narrow"/>
                <a:ea typeface="Arial Narrow"/>
                <a:cs typeface="Arial Narrow"/>
                <a:sym typeface="Arial Narrow"/>
              </a:rPr>
              <a:t>Satellite Data requirements – Agricultural Sustainability</a:t>
            </a:r>
            <a:endParaRPr lang="en-US" sz="2100" b="1" dirty="0"/>
          </a:p>
        </p:txBody>
      </p:sp>
      <p:graphicFrame>
        <p:nvGraphicFramePr>
          <p:cNvPr id="5" name="Table 4">
            <a:extLst>
              <a:ext uri="{FF2B5EF4-FFF2-40B4-BE49-F238E27FC236}">
                <a16:creationId xmlns:a16="http://schemas.microsoft.com/office/drawing/2014/main" id="{855F2F04-6179-3148-9538-547B3B627A4A}"/>
              </a:ext>
            </a:extLst>
          </p:cNvPr>
          <p:cNvGraphicFramePr>
            <a:graphicFrameLocks noGrp="1"/>
          </p:cNvGraphicFramePr>
          <p:nvPr>
            <p:extLst>
              <p:ext uri="{D42A27DB-BD31-4B8C-83A1-F6EECF244321}">
                <p14:modId xmlns:p14="http://schemas.microsoft.com/office/powerpoint/2010/main" val="414589120"/>
              </p:ext>
            </p:extLst>
          </p:nvPr>
        </p:nvGraphicFramePr>
        <p:xfrm>
          <a:off x="762000" y="1935164"/>
          <a:ext cx="7721872" cy="4070084"/>
        </p:xfrm>
        <a:graphic>
          <a:graphicData uri="http://schemas.openxmlformats.org/drawingml/2006/table">
            <a:tbl>
              <a:tblPr/>
              <a:tblGrid>
                <a:gridCol w="588406">
                  <a:extLst>
                    <a:ext uri="{9D8B030D-6E8A-4147-A177-3AD203B41FA5}">
                      <a16:colId xmlns:a16="http://schemas.microsoft.com/office/drawing/2014/main" val="687367430"/>
                    </a:ext>
                  </a:extLst>
                </a:gridCol>
                <a:gridCol w="625646">
                  <a:extLst>
                    <a:ext uri="{9D8B030D-6E8A-4147-A177-3AD203B41FA5}">
                      <a16:colId xmlns:a16="http://schemas.microsoft.com/office/drawing/2014/main" val="433138073"/>
                    </a:ext>
                  </a:extLst>
                </a:gridCol>
                <a:gridCol w="530680">
                  <a:extLst>
                    <a:ext uri="{9D8B030D-6E8A-4147-A177-3AD203B41FA5}">
                      <a16:colId xmlns:a16="http://schemas.microsoft.com/office/drawing/2014/main" val="3058724353"/>
                    </a:ext>
                  </a:extLst>
                </a:gridCol>
                <a:gridCol w="424544">
                  <a:extLst>
                    <a:ext uri="{9D8B030D-6E8A-4147-A177-3AD203B41FA5}">
                      <a16:colId xmlns:a16="http://schemas.microsoft.com/office/drawing/2014/main" val="3250605573"/>
                    </a:ext>
                  </a:extLst>
                </a:gridCol>
                <a:gridCol w="396614">
                  <a:extLst>
                    <a:ext uri="{9D8B030D-6E8A-4147-A177-3AD203B41FA5}">
                      <a16:colId xmlns:a16="http://schemas.microsoft.com/office/drawing/2014/main" val="2595273994"/>
                    </a:ext>
                  </a:extLst>
                </a:gridCol>
                <a:gridCol w="396614">
                  <a:extLst>
                    <a:ext uri="{9D8B030D-6E8A-4147-A177-3AD203B41FA5}">
                      <a16:colId xmlns:a16="http://schemas.microsoft.com/office/drawing/2014/main" val="3674950742"/>
                    </a:ext>
                  </a:extLst>
                </a:gridCol>
                <a:gridCol w="396614">
                  <a:extLst>
                    <a:ext uri="{9D8B030D-6E8A-4147-A177-3AD203B41FA5}">
                      <a16:colId xmlns:a16="http://schemas.microsoft.com/office/drawing/2014/main" val="856975332"/>
                    </a:ext>
                  </a:extLst>
                </a:gridCol>
                <a:gridCol w="396614">
                  <a:extLst>
                    <a:ext uri="{9D8B030D-6E8A-4147-A177-3AD203B41FA5}">
                      <a16:colId xmlns:a16="http://schemas.microsoft.com/office/drawing/2014/main" val="2227738702"/>
                    </a:ext>
                  </a:extLst>
                </a:gridCol>
                <a:gridCol w="396614">
                  <a:extLst>
                    <a:ext uri="{9D8B030D-6E8A-4147-A177-3AD203B41FA5}">
                      <a16:colId xmlns:a16="http://schemas.microsoft.com/office/drawing/2014/main" val="2737397370"/>
                    </a:ext>
                  </a:extLst>
                </a:gridCol>
                <a:gridCol w="396614">
                  <a:extLst>
                    <a:ext uri="{9D8B030D-6E8A-4147-A177-3AD203B41FA5}">
                      <a16:colId xmlns:a16="http://schemas.microsoft.com/office/drawing/2014/main" val="2559483469"/>
                    </a:ext>
                  </a:extLst>
                </a:gridCol>
                <a:gridCol w="396614">
                  <a:extLst>
                    <a:ext uri="{9D8B030D-6E8A-4147-A177-3AD203B41FA5}">
                      <a16:colId xmlns:a16="http://schemas.microsoft.com/office/drawing/2014/main" val="1312185299"/>
                    </a:ext>
                  </a:extLst>
                </a:gridCol>
                <a:gridCol w="396614">
                  <a:extLst>
                    <a:ext uri="{9D8B030D-6E8A-4147-A177-3AD203B41FA5}">
                      <a16:colId xmlns:a16="http://schemas.microsoft.com/office/drawing/2014/main" val="1429559047"/>
                    </a:ext>
                  </a:extLst>
                </a:gridCol>
                <a:gridCol w="396614">
                  <a:extLst>
                    <a:ext uri="{9D8B030D-6E8A-4147-A177-3AD203B41FA5}">
                      <a16:colId xmlns:a16="http://schemas.microsoft.com/office/drawing/2014/main" val="3163367102"/>
                    </a:ext>
                  </a:extLst>
                </a:gridCol>
                <a:gridCol w="396614">
                  <a:extLst>
                    <a:ext uri="{9D8B030D-6E8A-4147-A177-3AD203B41FA5}">
                      <a16:colId xmlns:a16="http://schemas.microsoft.com/office/drawing/2014/main" val="3648082449"/>
                    </a:ext>
                  </a:extLst>
                </a:gridCol>
                <a:gridCol w="396614">
                  <a:extLst>
                    <a:ext uri="{9D8B030D-6E8A-4147-A177-3AD203B41FA5}">
                      <a16:colId xmlns:a16="http://schemas.microsoft.com/office/drawing/2014/main" val="975842235"/>
                    </a:ext>
                  </a:extLst>
                </a:gridCol>
                <a:gridCol w="396614">
                  <a:extLst>
                    <a:ext uri="{9D8B030D-6E8A-4147-A177-3AD203B41FA5}">
                      <a16:colId xmlns:a16="http://schemas.microsoft.com/office/drawing/2014/main" val="378572132"/>
                    </a:ext>
                  </a:extLst>
                </a:gridCol>
                <a:gridCol w="396614">
                  <a:extLst>
                    <a:ext uri="{9D8B030D-6E8A-4147-A177-3AD203B41FA5}">
                      <a16:colId xmlns:a16="http://schemas.microsoft.com/office/drawing/2014/main" val="1711795888"/>
                    </a:ext>
                  </a:extLst>
                </a:gridCol>
                <a:gridCol w="396614">
                  <a:extLst>
                    <a:ext uri="{9D8B030D-6E8A-4147-A177-3AD203B41FA5}">
                      <a16:colId xmlns:a16="http://schemas.microsoft.com/office/drawing/2014/main" val="2361042265"/>
                    </a:ext>
                  </a:extLst>
                </a:gridCol>
              </a:tblGrid>
              <a:tr h="180755">
                <a:tc rowSpan="4" gridSpan="3">
                  <a:txBody>
                    <a:bodyPr/>
                    <a:lstStyle/>
                    <a:p>
                      <a:pPr algn="ctr" fontAlgn="ctr"/>
                      <a:r>
                        <a:rPr lang="en-US" sz="1200" b="1" i="0" u="none" strike="noStrike" dirty="0">
                          <a:solidFill>
                            <a:srgbClr val="000000"/>
                          </a:solidFill>
                          <a:effectLst/>
                          <a:latin typeface="Arial" panose="020B0604020202020204" pitchFamily="34" charset="0"/>
                        </a:rPr>
                        <a:t>EO Variables &amp; their Observation Requirements for Indicator 2.4.1 - draft</a:t>
                      </a:r>
                    </a:p>
                  </a:txBody>
                  <a:tcPr marL="4295" marR="4295" marT="42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en-US"/>
                    </a:p>
                  </a:txBody>
                  <a:tcPr/>
                </a:tc>
                <a:tc rowSpan="4" hMerge="1">
                  <a:txBody>
                    <a:bodyPr/>
                    <a:lstStyle/>
                    <a:p>
                      <a:endParaRPr lang="en-US"/>
                    </a:p>
                  </a:txBody>
                  <a:tcPr/>
                </a:tc>
                <a:tc>
                  <a:txBody>
                    <a:bodyPr/>
                    <a:lstStyle/>
                    <a:p>
                      <a:pPr algn="ctr" fontAlgn="ctr"/>
                      <a:r>
                        <a:rPr lang="en-US" sz="500" b="1" i="0" u="none" strike="noStrike">
                          <a:solidFill>
                            <a:srgbClr val="000000"/>
                          </a:solidFill>
                          <a:effectLst/>
                          <a:latin typeface="Arial" panose="020B0604020202020204" pitchFamily="34" charset="0"/>
                        </a:rPr>
                        <a:t>Spatial Res</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500" b="0" i="0" u="none" strike="noStrike">
                          <a:solidFill>
                            <a:srgbClr val="000000"/>
                          </a:solidFill>
                          <a:effectLst/>
                          <a:latin typeface="Arial" panose="020B0604020202020204" pitchFamily="34" charset="0"/>
                        </a:rPr>
                        <a:t>100 - 1000 m</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500" b="0" i="0" u="none" strike="noStrike">
                          <a:solidFill>
                            <a:srgbClr val="000000"/>
                          </a:solidFill>
                          <a:effectLst/>
                          <a:latin typeface="Arial" panose="020B0604020202020204" pitchFamily="34" charset="0"/>
                        </a:rPr>
                        <a:t>50-500 m</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500" b="0" i="0" u="none" strike="noStrike">
                          <a:solidFill>
                            <a:srgbClr val="000000"/>
                          </a:solidFill>
                          <a:effectLst/>
                          <a:latin typeface="Arial" panose="020B0604020202020204" pitchFamily="34" charset="0"/>
                        </a:rPr>
                        <a:t>5-25 km</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500" b="0" i="0" u="none" strike="noStrike">
                          <a:solidFill>
                            <a:srgbClr val="000000"/>
                          </a:solidFill>
                          <a:effectLst/>
                          <a:latin typeface="Arial" panose="020B0604020202020204" pitchFamily="34" charset="0"/>
                        </a:rPr>
                        <a:t>30-100m</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500" b="0" i="0" u="none" strike="noStrike">
                          <a:solidFill>
                            <a:srgbClr val="000000"/>
                          </a:solidFill>
                          <a:effectLst/>
                          <a:latin typeface="Arial" panose="020B0604020202020204" pitchFamily="34" charset="0"/>
                        </a:rPr>
                        <a:t>10-30m</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500" b="0" i="0" u="none" strike="noStrike">
                          <a:solidFill>
                            <a:srgbClr val="000000"/>
                          </a:solidFill>
                          <a:effectLst/>
                          <a:latin typeface="Arial" panose="020B0604020202020204" pitchFamily="34" charset="0"/>
                        </a:rPr>
                        <a:t>10-30m</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500" b="0" i="0" u="none" strike="noStrike">
                          <a:solidFill>
                            <a:srgbClr val="000000"/>
                          </a:solidFill>
                          <a:effectLst/>
                          <a:latin typeface="Arial" panose="020B0604020202020204" pitchFamily="34" charset="0"/>
                        </a:rPr>
                        <a:t>10-30m</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500" b="0" i="0" u="none" strike="noStrike">
                          <a:solidFill>
                            <a:srgbClr val="000000"/>
                          </a:solidFill>
                          <a:effectLst/>
                          <a:latin typeface="Arial" panose="020B0604020202020204" pitchFamily="34" charset="0"/>
                        </a:rPr>
                        <a:t>10-30m</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500" b="0" i="0" u="none" strike="noStrike">
                          <a:solidFill>
                            <a:srgbClr val="000000"/>
                          </a:solidFill>
                          <a:effectLst/>
                          <a:latin typeface="Arial" panose="020B0604020202020204" pitchFamily="34" charset="0"/>
                        </a:rPr>
                        <a:t>5-10m</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500" b="0" i="0" u="none" strike="noStrike">
                          <a:solidFill>
                            <a:srgbClr val="000000"/>
                          </a:solidFill>
                          <a:effectLst/>
                          <a:latin typeface="Arial" panose="020B0604020202020204" pitchFamily="34" charset="0"/>
                        </a:rPr>
                        <a:t>5-10m</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500" b="0" i="0" u="none" strike="noStrike">
                          <a:solidFill>
                            <a:srgbClr val="000000"/>
                          </a:solidFill>
                          <a:effectLst/>
                          <a:latin typeface="Arial" panose="020B0604020202020204" pitchFamily="34" charset="0"/>
                        </a:rPr>
                        <a:t>&lt; 5m</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500" b="0" i="0" u="none" strike="noStrike">
                          <a:solidFill>
                            <a:srgbClr val="000000"/>
                          </a:solidFill>
                          <a:effectLst/>
                          <a:latin typeface="Arial" panose="020B0604020202020204" pitchFamily="34" charset="0"/>
                        </a:rPr>
                        <a:t>&lt; 5m</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500" b="0" i="0" u="none" strike="noStrike">
                          <a:solidFill>
                            <a:srgbClr val="000000"/>
                          </a:solidFill>
                          <a:effectLst/>
                          <a:latin typeface="Arial" panose="020B0604020202020204" pitchFamily="34" charset="0"/>
                        </a:rPr>
                        <a:t>&lt; 3m</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500" b="0" i="0" u="none" strike="noStrike">
                          <a:solidFill>
                            <a:srgbClr val="000000"/>
                          </a:solidFill>
                          <a:effectLst/>
                          <a:latin typeface="Arial" panose="020B0604020202020204" pitchFamily="34" charset="0"/>
                        </a:rPr>
                        <a:t>&lt;30m</a:t>
                      </a:r>
                    </a:p>
                  </a:txBody>
                  <a:tcPr marL="4295" marR="4295" marT="42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73784935"/>
                  </a:ext>
                </a:extLst>
              </a:tr>
              <a:tr h="330316">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500" b="1" i="0" u="none" strike="noStrike">
                          <a:solidFill>
                            <a:srgbClr val="000000"/>
                          </a:solidFill>
                          <a:effectLst/>
                          <a:latin typeface="Arial" panose="020B0604020202020204" pitchFamily="34" charset="0"/>
                        </a:rPr>
                        <a:t>Spectral Range</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500" b="0" i="0" u="none" strike="noStrike">
                          <a:solidFill>
                            <a:srgbClr val="000000"/>
                          </a:solidFill>
                          <a:effectLst/>
                          <a:latin typeface="Arial" panose="020B0604020202020204" pitchFamily="34" charset="0"/>
                        </a:rPr>
                        <a:t>optical</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500" b="0" i="0" u="none" strike="noStrike">
                          <a:solidFill>
                            <a:srgbClr val="000000"/>
                          </a:solidFill>
                          <a:effectLst/>
                          <a:latin typeface="Arial" panose="020B0604020202020204" pitchFamily="34" charset="0"/>
                        </a:rPr>
                        <a:t>optical</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500" b="0" i="0" u="none" strike="noStrike" dirty="0">
                          <a:solidFill>
                            <a:srgbClr val="000000"/>
                          </a:solidFill>
                          <a:effectLst/>
                          <a:latin typeface="Arial" panose="020B0604020202020204" pitchFamily="34" charset="0"/>
                        </a:rPr>
                        <a:t>passive microwave</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500" b="0" i="0" u="none" strike="noStrike">
                          <a:solidFill>
                            <a:srgbClr val="000000"/>
                          </a:solidFill>
                          <a:effectLst/>
                          <a:latin typeface="Arial" panose="020B0604020202020204" pitchFamily="34" charset="0"/>
                        </a:rPr>
                        <a:t>thermal</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500" b="0" i="0" u="none" strike="noStrike">
                          <a:solidFill>
                            <a:srgbClr val="000000"/>
                          </a:solidFill>
                          <a:effectLst/>
                          <a:latin typeface="Arial" panose="020B0604020202020204" pitchFamily="34" charset="0"/>
                        </a:rPr>
                        <a:t>VIS NIR + Red Edge + SWIR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500" b="0" i="0" u="none" strike="noStrike">
                          <a:solidFill>
                            <a:srgbClr val="000000"/>
                          </a:solidFill>
                          <a:effectLst/>
                          <a:latin typeface="Arial" panose="020B0604020202020204" pitchFamily="34" charset="0"/>
                        </a:rPr>
                        <a:t>SAR dual polarization</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500" b="0" i="0" u="none" strike="noStrike">
                          <a:solidFill>
                            <a:srgbClr val="000000"/>
                          </a:solidFill>
                          <a:effectLst/>
                          <a:latin typeface="Arial" panose="020B0604020202020204" pitchFamily="34" charset="0"/>
                        </a:rPr>
                        <a:t>SAR coherence</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500" b="0" i="0" u="none" strike="noStrike">
                          <a:solidFill>
                            <a:srgbClr val="000000"/>
                          </a:solidFill>
                          <a:effectLst/>
                          <a:latin typeface="Arial" panose="020B0604020202020204" pitchFamily="34" charset="0"/>
                        </a:rPr>
                        <a:t>SAR Multifrequency</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500" b="0" i="0" u="none" strike="noStrike">
                          <a:solidFill>
                            <a:srgbClr val="000000"/>
                          </a:solidFill>
                          <a:effectLst/>
                          <a:latin typeface="Arial" panose="020B0604020202020204" pitchFamily="34" charset="0"/>
                        </a:rPr>
                        <a:t>VIS NIR + Red Edge + SWIR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500" b="0" i="0" u="none" strike="noStrike">
                          <a:solidFill>
                            <a:srgbClr val="000000"/>
                          </a:solidFill>
                          <a:effectLst/>
                          <a:latin typeface="Arial" panose="020B0604020202020204" pitchFamily="34" charset="0"/>
                        </a:rPr>
                        <a:t>SAR dual polarization</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500" b="0" i="0" u="none" strike="noStrike">
                          <a:solidFill>
                            <a:srgbClr val="000000"/>
                          </a:solidFill>
                          <a:effectLst/>
                          <a:latin typeface="Arial" panose="020B0604020202020204" pitchFamily="34" charset="0"/>
                        </a:rPr>
                        <a:t>VIS NIR</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500" b="0" i="0" u="none" strike="noStrike">
                          <a:solidFill>
                            <a:srgbClr val="000000"/>
                          </a:solidFill>
                          <a:effectLst/>
                          <a:latin typeface="Arial" panose="020B0604020202020204" pitchFamily="34" charset="0"/>
                        </a:rPr>
                        <a:t>VIS NIR</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500" b="0" i="0" u="none" strike="noStrike">
                          <a:solidFill>
                            <a:srgbClr val="000000"/>
                          </a:solidFill>
                          <a:effectLst/>
                          <a:latin typeface="Arial" panose="020B0604020202020204" pitchFamily="34" charset="0"/>
                        </a:rPr>
                        <a:t>VIS NIR</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500" b="0" i="0" u="none" strike="noStrike">
                          <a:solidFill>
                            <a:srgbClr val="000000"/>
                          </a:solidFill>
                          <a:effectLst/>
                          <a:latin typeface="Arial" panose="020B0604020202020204" pitchFamily="34" charset="0"/>
                        </a:rPr>
                        <a:t> SAR Multifrequency</a:t>
                      </a:r>
                    </a:p>
                  </a:txBody>
                  <a:tcPr marL="4295" marR="4295" marT="42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74885916"/>
                  </a:ext>
                </a:extLst>
              </a:tr>
              <a:tr h="357842">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500" b="1" i="0" u="none" strike="noStrike">
                          <a:solidFill>
                            <a:srgbClr val="000000"/>
                          </a:solidFill>
                          <a:effectLst/>
                          <a:latin typeface="Arial" panose="020B0604020202020204" pitchFamily="34" charset="0"/>
                        </a:rPr>
                        <a:t>Cloud Free Obs Frequency</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500" b="0" i="0" u="none" strike="noStrike">
                          <a:solidFill>
                            <a:srgbClr val="000000"/>
                          </a:solidFill>
                          <a:effectLst/>
                          <a:latin typeface="Arial" panose="020B0604020202020204" pitchFamily="34" charset="0"/>
                        </a:rPr>
                        <a:t>Twice daily</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500" b="0" i="0" u="none" strike="noStrike">
                          <a:solidFill>
                            <a:srgbClr val="000000"/>
                          </a:solidFill>
                          <a:effectLst/>
                          <a:latin typeface="Arial" panose="020B0604020202020204" pitchFamily="34" charset="0"/>
                        </a:rPr>
                        <a:t>2-5 per week</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500" b="0" i="0" u="none" strike="noStrike">
                          <a:solidFill>
                            <a:srgbClr val="000000"/>
                          </a:solidFill>
                          <a:effectLst/>
                          <a:latin typeface="Arial" panose="020B0604020202020204" pitchFamily="34" charset="0"/>
                        </a:rPr>
                        <a:t>Daily</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500" b="0" i="0" u="none" strike="noStrike">
                          <a:solidFill>
                            <a:srgbClr val="000000"/>
                          </a:solidFill>
                          <a:effectLst/>
                          <a:latin typeface="Arial" panose="020B0604020202020204" pitchFamily="34" charset="0"/>
                        </a:rPr>
                        <a:t>2 to 7 per week</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500" b="0" i="0" u="none" strike="noStrike">
                          <a:solidFill>
                            <a:srgbClr val="000000"/>
                          </a:solidFill>
                          <a:effectLst/>
                          <a:latin typeface="Arial" panose="020B0604020202020204" pitchFamily="34" charset="0"/>
                        </a:rPr>
                        <a:t>Weekly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500" b="0" i="0" u="none" strike="noStrike">
                          <a:solidFill>
                            <a:srgbClr val="000000"/>
                          </a:solidFill>
                          <a:effectLst/>
                          <a:latin typeface="Arial" panose="020B0604020202020204" pitchFamily="34" charset="0"/>
                        </a:rPr>
                        <a:t>2-4 per week</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500" b="0" i="0" u="none" strike="noStrike">
                          <a:solidFill>
                            <a:srgbClr val="000000"/>
                          </a:solidFill>
                          <a:effectLst/>
                          <a:latin typeface="Arial" panose="020B0604020202020204" pitchFamily="34" charset="0"/>
                        </a:rPr>
                        <a:t>2-4 per week</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500" b="0" i="0" u="none" strike="noStrike">
                          <a:solidFill>
                            <a:srgbClr val="000000"/>
                          </a:solidFill>
                          <a:effectLst/>
                          <a:latin typeface="Arial" panose="020B0604020202020204" pitchFamily="34" charset="0"/>
                        </a:rPr>
                        <a:t>Weekly</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500" b="0" i="0" u="none" strike="noStrike">
                          <a:solidFill>
                            <a:srgbClr val="000000"/>
                          </a:solidFill>
                          <a:effectLst/>
                          <a:latin typeface="Arial" panose="020B0604020202020204" pitchFamily="34" charset="0"/>
                        </a:rPr>
                        <a:t>Weekly</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500" b="0" i="0" u="none" strike="noStrike">
                          <a:solidFill>
                            <a:srgbClr val="000000"/>
                          </a:solidFill>
                          <a:effectLst/>
                          <a:latin typeface="Arial" panose="020B0604020202020204" pitchFamily="34" charset="0"/>
                        </a:rPr>
                        <a:t>2-4 per week</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500" b="0" i="0" u="none" strike="noStrike">
                          <a:solidFill>
                            <a:srgbClr val="000000"/>
                          </a:solidFill>
                          <a:effectLst/>
                          <a:latin typeface="Arial" panose="020B0604020202020204" pitchFamily="34" charset="0"/>
                        </a:rPr>
                        <a:t>3/year (2 in + 1 out of season)</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500" b="0" i="0" u="none" strike="noStrike">
                          <a:solidFill>
                            <a:srgbClr val="000000"/>
                          </a:solidFill>
                          <a:effectLst/>
                          <a:latin typeface="Arial" panose="020B0604020202020204" pitchFamily="34" charset="0"/>
                        </a:rPr>
                        <a:t>1 to 2 per 3 years</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500" b="0" i="0" u="none" strike="noStrike">
                          <a:solidFill>
                            <a:srgbClr val="000000"/>
                          </a:solidFill>
                          <a:effectLst/>
                          <a:latin typeface="Arial" panose="020B0604020202020204" pitchFamily="34" charset="0"/>
                        </a:rPr>
                        <a:t>1 to 2 per month</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500" b="0" i="0" u="none" strike="noStrike">
                          <a:solidFill>
                            <a:srgbClr val="000000"/>
                          </a:solidFill>
                          <a:effectLst/>
                          <a:latin typeface="Arial" panose="020B0604020202020204" pitchFamily="34" charset="0"/>
                        </a:rPr>
                        <a:t>Weekly</a:t>
                      </a:r>
                    </a:p>
                  </a:txBody>
                  <a:tcPr marL="4295" marR="4295" marT="42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006642611"/>
                  </a:ext>
                </a:extLst>
              </a:tr>
              <a:tr h="356787">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500" b="1" i="0" u="none" strike="noStrike">
                          <a:solidFill>
                            <a:srgbClr val="000000"/>
                          </a:solidFill>
                          <a:effectLst/>
                          <a:latin typeface="Arial" panose="020B0604020202020204" pitchFamily="34" charset="0"/>
                        </a:rPr>
                        <a:t>Extent of Obs</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500" b="0" i="0" u="none" strike="noStrike">
                          <a:solidFill>
                            <a:srgbClr val="000000"/>
                          </a:solidFill>
                          <a:effectLst/>
                          <a:latin typeface="Arial" panose="020B0604020202020204" pitchFamily="34" charset="0"/>
                        </a:rPr>
                        <a:t>Wall-to-Wall</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500" b="0" i="0" u="none" strike="noStrike">
                          <a:solidFill>
                            <a:srgbClr val="000000"/>
                          </a:solidFill>
                          <a:effectLst/>
                          <a:latin typeface="Arial" panose="020B0604020202020204" pitchFamily="34" charset="0"/>
                        </a:rPr>
                        <a:t>Cropland extent</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500" b="0" i="0" u="none" strike="noStrike">
                          <a:solidFill>
                            <a:srgbClr val="000000"/>
                          </a:solidFill>
                          <a:effectLst/>
                          <a:latin typeface="Arial" panose="020B0604020202020204" pitchFamily="34" charset="0"/>
                        </a:rPr>
                        <a:t>Wall-to-Wall</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500" b="0" i="0" u="none" strike="noStrike">
                          <a:solidFill>
                            <a:srgbClr val="000000"/>
                          </a:solidFill>
                          <a:effectLst/>
                          <a:latin typeface="Arial" panose="020B0604020202020204" pitchFamily="34" charset="0"/>
                        </a:rPr>
                        <a:t>Cropland extent</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500" b="0" i="0" u="none" strike="noStrike" dirty="0">
                          <a:solidFill>
                            <a:srgbClr val="000000"/>
                          </a:solidFill>
                          <a:effectLst/>
                          <a:latin typeface="Arial" panose="020B0604020202020204" pitchFamily="34" charset="0"/>
                        </a:rPr>
                        <a:t>Cropland Extent</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500" b="0" i="0" u="none" strike="noStrike">
                          <a:solidFill>
                            <a:srgbClr val="000000"/>
                          </a:solidFill>
                          <a:effectLst/>
                          <a:latin typeface="Arial" panose="020B0604020202020204" pitchFamily="34" charset="0"/>
                        </a:rPr>
                        <a:t>Cropland extent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500" b="0" i="0" u="none" strike="noStrike">
                          <a:solidFill>
                            <a:srgbClr val="000000"/>
                          </a:solidFill>
                          <a:effectLst/>
                          <a:latin typeface="Arial" panose="020B0604020202020204" pitchFamily="34" charset="0"/>
                        </a:rPr>
                        <a:t>Cropland extent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500" b="0" i="0" u="none" strike="noStrike">
                          <a:solidFill>
                            <a:srgbClr val="000000"/>
                          </a:solidFill>
                          <a:effectLst/>
                          <a:latin typeface="Arial" panose="020B0604020202020204" pitchFamily="34" charset="0"/>
                        </a:rPr>
                        <a:t>Cropland extent</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500" b="0" i="0" u="none" strike="noStrike">
                          <a:solidFill>
                            <a:srgbClr val="000000"/>
                          </a:solidFill>
                          <a:effectLst/>
                          <a:latin typeface="Arial" panose="020B0604020202020204" pitchFamily="34" charset="0"/>
                        </a:rPr>
                        <a:t> Cropland Extent</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500" b="0" i="0" u="none" strike="noStrike">
                          <a:solidFill>
                            <a:srgbClr val="000000"/>
                          </a:solidFill>
                          <a:effectLst/>
                          <a:latin typeface="Arial" panose="020B0604020202020204" pitchFamily="34" charset="0"/>
                        </a:rPr>
                        <a:t>Cropland extent (cloudy &amp; rice)</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500" b="0" i="0" u="none" strike="noStrike">
                          <a:solidFill>
                            <a:srgbClr val="000000"/>
                          </a:solidFill>
                          <a:effectLst/>
                          <a:latin typeface="Arial" panose="020B0604020202020204" pitchFamily="34" charset="0"/>
                        </a:rPr>
                        <a:t>Cropland extent every 3 years</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500" b="0" i="0" u="none" strike="noStrike">
                          <a:solidFill>
                            <a:srgbClr val="000000"/>
                          </a:solidFill>
                          <a:effectLst/>
                          <a:latin typeface="Arial" panose="020B0604020202020204" pitchFamily="34" charset="0"/>
                        </a:rPr>
                        <a:t>Cropland extent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500" b="0" i="0" u="none" strike="noStrike">
                          <a:solidFill>
                            <a:srgbClr val="000000"/>
                          </a:solidFill>
                          <a:effectLst/>
                          <a:latin typeface="Arial" panose="020B0604020202020204" pitchFamily="34" charset="0"/>
                        </a:rPr>
                        <a:t>Refined Sample of All Fields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500" b="0" i="0" u="none" strike="noStrike" dirty="0">
                          <a:solidFill>
                            <a:srgbClr val="000000"/>
                          </a:solidFill>
                          <a:effectLst/>
                          <a:latin typeface="Arial" panose="020B0604020202020204" pitchFamily="34" charset="0"/>
                        </a:rPr>
                        <a:t>Cropland extent (cloudy)</a:t>
                      </a:r>
                    </a:p>
                  </a:txBody>
                  <a:tcPr marL="4295" marR="4295" marT="42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352795154"/>
                  </a:ext>
                </a:extLst>
              </a:tr>
              <a:tr h="238562">
                <a:tc>
                  <a:txBody>
                    <a:bodyPr/>
                    <a:lstStyle/>
                    <a:p>
                      <a:pPr algn="ctr" fontAlgn="ctr"/>
                      <a:r>
                        <a:rPr lang="en-US" sz="500" b="1" i="0" u="none" strike="noStrike" dirty="0">
                          <a:solidFill>
                            <a:srgbClr val="FFFFFF"/>
                          </a:solidFill>
                          <a:effectLst/>
                          <a:latin typeface="Arial" panose="020B0604020202020204" pitchFamily="34" charset="0"/>
                        </a:rPr>
                        <a:t>Supporting Variables</a:t>
                      </a:r>
                    </a:p>
                  </a:txBody>
                  <a:tcPr marL="4295" marR="4295" marT="42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dirty="0">
                          <a:solidFill>
                            <a:srgbClr val="000000"/>
                          </a:solidFill>
                          <a:effectLst/>
                          <a:latin typeface="Arial" panose="020B0604020202020204" pitchFamily="34" charset="0"/>
                        </a:rPr>
                        <a:t>Core Variable (or Product???)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Arial" panose="020B0604020202020204" pitchFamily="34" charset="0"/>
                        </a:rPr>
                        <a:t>Update Frequency</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500" b="1" i="0" u="none" strike="noStrike">
                          <a:solidFill>
                            <a:srgbClr val="FFFFFF"/>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FFFFFF"/>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FFFFFF"/>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FFFFFF"/>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FFFFFF"/>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FFFFFF"/>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FFFFFF"/>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FFFFFF"/>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FFFFFF"/>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FFFFFF"/>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FFFFFF"/>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FFFFFF"/>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FFFFFF"/>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FFFFFF"/>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FFFFFF"/>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4986854"/>
                  </a:ext>
                </a:extLst>
              </a:tr>
              <a:tr h="238562">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0" i="0" u="none" strike="noStrike">
                          <a:solidFill>
                            <a:srgbClr val="000000"/>
                          </a:solidFill>
                          <a:effectLst/>
                          <a:latin typeface="Arial" panose="020B0604020202020204" pitchFamily="34" charset="0"/>
                        </a:rPr>
                        <a:t>Within Season Crop Mask</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Monthly in Season</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1"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M/S</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S</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S</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25066613"/>
                  </a:ext>
                </a:extLst>
              </a:tr>
              <a:tr h="238562">
                <a:tc>
                  <a:txBody>
                    <a:bodyPr/>
                    <a:lstStyle/>
                    <a:p>
                      <a:pPr algn="ctr" fontAlgn="ctr"/>
                      <a:r>
                        <a:rPr lang="en-US" sz="500" b="1" i="0" u="none" strike="noStrike" dirty="0">
                          <a:solidFill>
                            <a:srgbClr val="FFFFFF"/>
                          </a:solidFill>
                          <a:effectLst/>
                          <a:latin typeface="Arial" panose="020B0604020202020204" pitchFamily="34" charset="0"/>
                        </a:rPr>
                        <a:t>Within Season Crop Type Mask</a:t>
                      </a:r>
                    </a:p>
                  </a:txBody>
                  <a:tcPr marL="4295" marR="4295" marT="42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0" i="0" u="none" strike="noStrike">
                          <a:solidFill>
                            <a:srgbClr val="000000"/>
                          </a:solidFill>
                          <a:effectLst/>
                          <a:latin typeface="Arial" panose="020B0604020202020204" pitchFamily="34" charset="0"/>
                        </a:rPr>
                        <a:t>Crop (Type) Area Indicator</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Mid of Season</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1"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M/L</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dirty="0">
                          <a:solidFill>
                            <a:srgbClr val="000000"/>
                          </a:solidFill>
                          <a:effectLst/>
                          <a:latin typeface="Arial" panose="020B0604020202020204" pitchFamily="34" charset="0"/>
                        </a:rPr>
                        <a:t>M/L</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M/L</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M/L</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M/S</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50613187"/>
                  </a:ext>
                </a:extLst>
              </a:tr>
              <a:tr h="238562">
                <a:tc>
                  <a:txBody>
                    <a:bodyPr/>
                    <a:lstStyle/>
                    <a:p>
                      <a:pPr algn="ctr" fontAlgn="ctr"/>
                      <a:r>
                        <a:rPr lang="en-US" sz="500" b="0" i="0" u="none" strike="noStrike">
                          <a:solidFill>
                            <a:srgbClr val="FFFFFF"/>
                          </a:solidFill>
                          <a:effectLst/>
                          <a:latin typeface="Arial" panose="020B0604020202020204" pitchFamily="34" charset="0"/>
                        </a:rPr>
                        <a:t> </a:t>
                      </a:r>
                    </a:p>
                  </a:txBody>
                  <a:tcPr marL="4295" marR="4295" marT="42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0" i="0" u="none" strike="noStrike">
                          <a:solidFill>
                            <a:srgbClr val="000000"/>
                          </a:solidFill>
                          <a:effectLst/>
                          <a:latin typeface="Arial" panose="020B0604020202020204" pitchFamily="34" charset="0"/>
                        </a:rPr>
                        <a:t>End of Season Yield Estimation</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End of Season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1"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Arial" panose="020B0604020202020204" pitchFamily="34" charset="0"/>
                        </a:rPr>
                        <a:t>L</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L</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dirty="0">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85302627"/>
                  </a:ext>
                </a:extLst>
              </a:tr>
              <a:tr h="137630">
                <a:tc>
                  <a:txBody>
                    <a:bodyPr/>
                    <a:lstStyle/>
                    <a:p>
                      <a:pPr algn="ctr" fontAlgn="ctr"/>
                      <a:r>
                        <a:rPr lang="en-US" sz="500" b="0" i="0" u="none" strike="noStrike">
                          <a:solidFill>
                            <a:srgbClr val="FFFFFF"/>
                          </a:solidFill>
                          <a:effectLst/>
                          <a:latin typeface="Arial" panose="020B0604020202020204" pitchFamily="34" charset="0"/>
                        </a:rPr>
                        <a:t> </a:t>
                      </a:r>
                    </a:p>
                  </a:txBody>
                  <a:tcPr marL="4295" marR="4295" marT="42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0" i="0" u="none" strike="noStrike">
                          <a:solidFill>
                            <a:srgbClr val="000000"/>
                          </a:solidFill>
                          <a:effectLst/>
                          <a:latin typeface="Arial" panose="020B0604020202020204" pitchFamily="34" charset="0"/>
                        </a:rPr>
                        <a:t>Soil Moisture</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Daily</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1"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75186942"/>
                  </a:ext>
                </a:extLst>
              </a:tr>
              <a:tr h="357842">
                <a:tc>
                  <a:txBody>
                    <a:bodyPr/>
                    <a:lstStyle/>
                    <a:p>
                      <a:pPr algn="ctr" fontAlgn="ctr"/>
                      <a:r>
                        <a:rPr lang="en-US" sz="500" b="0" i="0" u="none" strike="noStrike">
                          <a:solidFill>
                            <a:srgbClr val="FFFFFF"/>
                          </a:solidFill>
                          <a:effectLst/>
                          <a:latin typeface="Arial" panose="020B0604020202020204" pitchFamily="34" charset="0"/>
                        </a:rPr>
                        <a:t> </a:t>
                      </a:r>
                    </a:p>
                  </a:txBody>
                  <a:tcPr marL="4295" marR="4295" marT="42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0" i="0" u="none" strike="noStrike" dirty="0">
                          <a:solidFill>
                            <a:srgbClr val="000000"/>
                          </a:solidFill>
                          <a:effectLst/>
                          <a:latin typeface="Arial" panose="020B0604020202020204" pitchFamily="34" charset="0"/>
                        </a:rPr>
                        <a:t>ET, Water Use, Water Productivity LST</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Daily</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1"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50299743"/>
                  </a:ext>
                </a:extLst>
              </a:tr>
              <a:tr h="137630">
                <a:tc>
                  <a:txBody>
                    <a:bodyPr/>
                    <a:lstStyle/>
                    <a:p>
                      <a:pPr algn="ctr" fontAlgn="ctr"/>
                      <a:r>
                        <a:rPr lang="en-US" sz="500" b="0" i="0" u="none" strike="noStrike">
                          <a:solidFill>
                            <a:srgbClr val="FFFFFF"/>
                          </a:solidFill>
                          <a:effectLst/>
                          <a:latin typeface="Arial" panose="020B0604020202020204" pitchFamily="34" charset="0"/>
                        </a:rPr>
                        <a:t> </a:t>
                      </a:r>
                    </a:p>
                  </a:txBody>
                  <a:tcPr marL="4295" marR="4295" marT="42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0" i="0" u="none" strike="noStrike" dirty="0">
                          <a:solidFill>
                            <a:srgbClr val="FF0000"/>
                          </a:solidFill>
                          <a:effectLst/>
                          <a:latin typeface="Arial" panose="020B0604020202020204" pitchFamily="34" charset="0"/>
                        </a:rPr>
                        <a:t>Irrigation Map</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1"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94687743"/>
                  </a:ext>
                </a:extLst>
              </a:tr>
              <a:tr h="137630">
                <a:tc>
                  <a:txBody>
                    <a:bodyPr/>
                    <a:lstStyle/>
                    <a:p>
                      <a:pPr algn="ctr" fontAlgn="ctr"/>
                      <a:r>
                        <a:rPr lang="en-US" sz="500" b="0" i="0" u="none" strike="noStrike">
                          <a:solidFill>
                            <a:srgbClr val="FFFFFF"/>
                          </a:solidFill>
                          <a:effectLst/>
                          <a:latin typeface="Arial" panose="020B0604020202020204" pitchFamily="34" charset="0"/>
                        </a:rPr>
                        <a:t> </a:t>
                      </a:r>
                    </a:p>
                  </a:txBody>
                  <a:tcPr marL="4295" marR="4295" marT="42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0" i="0" u="none" strike="noStrike">
                          <a:solidFill>
                            <a:srgbClr val="000000"/>
                          </a:solidFill>
                          <a:effectLst/>
                          <a:latin typeface="Arial" panose="020B0604020202020204" pitchFamily="34" charset="0"/>
                        </a:rPr>
                        <a:t>Field delineation</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Every 3 years</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1"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Calibri" panose="020F050202020403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L</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L</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L</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L</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M/S</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M/S</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M/S</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dirty="0">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02813542"/>
                  </a:ext>
                </a:extLst>
              </a:tr>
              <a:tr h="596404">
                <a:tc>
                  <a:txBody>
                    <a:bodyPr/>
                    <a:lstStyle/>
                    <a:p>
                      <a:pPr algn="ctr" fontAlgn="ctr"/>
                      <a:r>
                        <a:rPr lang="en-US" sz="500" b="1" i="0" u="none" strike="noStrike" dirty="0">
                          <a:solidFill>
                            <a:srgbClr val="FFFFFF"/>
                          </a:solidFill>
                          <a:effectLst/>
                          <a:latin typeface="Arial" panose="020B0604020202020204" pitchFamily="34" charset="0"/>
                        </a:rPr>
                        <a:t>Current Crop Phenology &amp; Ag Practices: Temperature; </a:t>
                      </a:r>
                      <a:r>
                        <a:rPr lang="en-US" sz="500" b="1" i="0" u="none" strike="noStrike" dirty="0" err="1">
                          <a:solidFill>
                            <a:srgbClr val="FFFFFF"/>
                          </a:solidFill>
                          <a:effectLst/>
                          <a:latin typeface="Arial" panose="020B0604020202020204" pitchFamily="34" charset="0"/>
                        </a:rPr>
                        <a:t>Precip</a:t>
                      </a:r>
                      <a:endParaRPr lang="en-US" sz="500" b="1" i="0" u="none" strike="noStrike" dirty="0">
                        <a:solidFill>
                          <a:srgbClr val="FFFFFF"/>
                        </a:solidFill>
                        <a:effectLst/>
                        <a:latin typeface="Arial" panose="020B0604020202020204" pitchFamily="34" charset="0"/>
                      </a:endParaRPr>
                    </a:p>
                  </a:txBody>
                  <a:tcPr marL="4295" marR="4295" marT="42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0" i="0" u="none" strike="noStrike">
                          <a:solidFill>
                            <a:srgbClr val="000000"/>
                          </a:solidFill>
                          <a:effectLst/>
                          <a:latin typeface="Arial" panose="020B0604020202020204" pitchFamily="34" charset="0"/>
                        </a:rPr>
                        <a:t>Crop Condition Indicators</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Weekly</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1"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X</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dirty="0">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6236988"/>
                  </a:ext>
                </a:extLst>
              </a:tr>
              <a:tr h="238562">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0" i="0" u="none" strike="noStrike">
                          <a:solidFill>
                            <a:srgbClr val="FF0000"/>
                          </a:solidFill>
                          <a:effectLst/>
                          <a:latin typeface="Arial" panose="020B0604020202020204" pitchFamily="34" charset="0"/>
                        </a:rPr>
                        <a:t>Cover Crop Mapping</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Annual</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500" b="0" i="0" u="none" strike="noStrike">
                          <a:solidFill>
                            <a:srgbClr val="000000"/>
                          </a:solidFill>
                          <a:effectLst/>
                          <a:latin typeface="Calibri" panose="020F0502020204030204" pitchFamily="34" charset="0"/>
                        </a:rPr>
                        <a:t> </a:t>
                      </a:r>
                    </a:p>
                  </a:txBody>
                  <a:tcPr marL="4295" marR="4295" marT="4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dirty="0">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87545343"/>
                  </a:ext>
                </a:extLst>
              </a:tr>
              <a:tr h="137630">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0" i="0" u="none" strike="noStrike">
                          <a:solidFill>
                            <a:srgbClr val="FF0000"/>
                          </a:solidFill>
                          <a:effectLst/>
                          <a:latin typeface="Arial" panose="020B0604020202020204" pitchFamily="34" charset="0"/>
                        </a:rPr>
                        <a:t>Rangeland Map</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Annual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500" b="0" i="0" u="none" strike="noStrike">
                          <a:solidFill>
                            <a:srgbClr val="000000"/>
                          </a:solidFill>
                          <a:effectLst/>
                          <a:latin typeface="Calibri" panose="020F0502020204030204" pitchFamily="34" charset="0"/>
                        </a:rPr>
                        <a:t> </a:t>
                      </a:r>
                    </a:p>
                  </a:txBody>
                  <a:tcPr marL="4295" marR="4295" marT="4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05995557"/>
                  </a:ext>
                </a:extLst>
              </a:tr>
              <a:tr h="146808">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0" i="0" u="none" strike="noStrike" dirty="0">
                          <a:solidFill>
                            <a:srgbClr val="FF0000"/>
                          </a:solidFill>
                          <a:effectLst/>
                          <a:latin typeface="Arial" panose="020B0604020202020204" pitchFamily="34" charset="0"/>
                        </a:rPr>
                        <a:t>Tillage Mapping</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Annual</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4295" marR="4295" marT="4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dirty="0">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dirty="0">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dirty="0">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dirty="0">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dirty="0">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dirty="0">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dirty="0">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dirty="0">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dirty="0">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dirty="0">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500" b="0" i="0" u="none" strike="noStrike" dirty="0">
                          <a:solidFill>
                            <a:srgbClr val="000000"/>
                          </a:solidFill>
                          <a:effectLst/>
                          <a:latin typeface="Arial" panose="020B0604020202020204" pitchFamily="34" charset="0"/>
                        </a:rPr>
                        <a:t> </a:t>
                      </a:r>
                    </a:p>
                  </a:txBody>
                  <a:tcPr marL="4295" marR="4295" marT="42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09721633"/>
                  </a:ext>
                </a:extLst>
              </a:tr>
            </a:tbl>
          </a:graphicData>
        </a:graphic>
      </p:graphicFrame>
      <p:sp>
        <p:nvSpPr>
          <p:cNvPr id="6" name="TextBox 5">
            <a:extLst>
              <a:ext uri="{FF2B5EF4-FFF2-40B4-BE49-F238E27FC236}">
                <a16:creationId xmlns:a16="http://schemas.microsoft.com/office/drawing/2014/main" id="{8F780FAE-277C-9A4F-9E36-4E998D5BD817}"/>
              </a:ext>
            </a:extLst>
          </p:cNvPr>
          <p:cNvSpPr txBox="1"/>
          <p:nvPr/>
        </p:nvSpPr>
        <p:spPr>
          <a:xfrm>
            <a:off x="5410200" y="6172200"/>
            <a:ext cx="2994802" cy="19620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l" defTabSz="342900" rtl="0" latinLnBrk="1" hangingPunct="0">
              <a:defRPr/>
            </a:pPr>
            <a:r>
              <a:rPr lang="en-US" sz="825" b="1" i="1" kern="1200" dirty="0">
                <a:latin typeface="Arial" panose="020B0604020202020204" pitchFamily="34" charset="0"/>
                <a:ea typeface="+mn-ea"/>
                <a:cs typeface="Arial" panose="020B0604020202020204" pitchFamily="34" charset="0"/>
              </a:rPr>
              <a:t>Provided by Alyssa </a:t>
            </a:r>
            <a:r>
              <a:rPr lang="en-US" sz="825" b="1" i="1" kern="1200" dirty="0" err="1">
                <a:latin typeface="Arial" panose="020B0604020202020204" pitchFamily="34" charset="0"/>
                <a:ea typeface="+mn-ea"/>
                <a:cs typeface="Arial" panose="020B0604020202020204" pitchFamily="34" charset="0"/>
              </a:rPr>
              <a:t>Whitcraft</a:t>
            </a:r>
            <a:r>
              <a:rPr lang="en-US" sz="825" b="1" i="1" kern="1200" dirty="0">
                <a:latin typeface="Arial" panose="020B0604020202020204" pitchFamily="34" charset="0"/>
                <a:ea typeface="+mn-ea"/>
                <a:cs typeface="Arial" panose="020B0604020202020204" pitchFamily="34" charset="0"/>
              </a:rPr>
              <a:t>, GEOGLAM / NASA Harvest</a:t>
            </a:r>
          </a:p>
        </p:txBody>
      </p:sp>
    </p:spTree>
    <p:extLst>
      <p:ext uri="{BB962C8B-B14F-4D97-AF65-F5344CB8AC3E}">
        <p14:creationId xmlns:p14="http://schemas.microsoft.com/office/powerpoint/2010/main" val="206806737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CBFF8-9FD6-0341-8944-E8D5253BF746}"/>
              </a:ext>
            </a:extLst>
          </p:cNvPr>
          <p:cNvSpPr>
            <a:spLocks noGrp="1"/>
          </p:cNvSpPr>
          <p:nvPr>
            <p:ph type="sldNum" sz="quarter" idx="2"/>
          </p:nvPr>
        </p:nvSpPr>
        <p:spPr>
          <a:xfrm>
            <a:off x="6072188" y="5229228"/>
            <a:ext cx="171450" cy="185648"/>
          </a:xfrm>
        </p:spPr>
        <p:txBody>
          <a:bodyPr/>
          <a:lstStyle/>
          <a:p>
            <a:pPr defTabSz="514312"/>
            <a:fld id="{86CB4B4D-7CA3-9044-876B-883B54F8677D}" type="slidenum">
              <a:rPr lang="uk-UA" kern="0">
                <a:solidFill>
                  <a:srgbClr val="1F497D"/>
                </a:solidFill>
                <a:latin typeface="Helvetica"/>
              </a:rPr>
              <a:pPr defTabSz="514312"/>
              <a:t>16</a:t>
            </a:fld>
            <a:endParaRPr lang="uk-UA" kern="0" dirty="0">
              <a:solidFill>
                <a:srgbClr val="1F497D"/>
              </a:solidFill>
              <a:latin typeface="Helvetica"/>
            </a:endParaRPr>
          </a:p>
        </p:txBody>
      </p:sp>
      <p:sp>
        <p:nvSpPr>
          <p:cNvPr id="7" name="Content Placeholder 3">
            <a:extLst>
              <a:ext uri="{FF2B5EF4-FFF2-40B4-BE49-F238E27FC236}">
                <a16:creationId xmlns:a16="http://schemas.microsoft.com/office/drawing/2014/main" id="{B419F544-2CCF-EB43-B59B-D62127A03A1D}"/>
              </a:ext>
            </a:extLst>
          </p:cNvPr>
          <p:cNvSpPr txBox="1">
            <a:spLocks/>
          </p:cNvSpPr>
          <p:nvPr/>
        </p:nvSpPr>
        <p:spPr>
          <a:xfrm>
            <a:off x="1447800" y="300037"/>
            <a:ext cx="6553200" cy="557213"/>
          </a:xfrm>
          <a:prstGeom prst="rect">
            <a:avLst/>
          </a:prstGeom>
        </p:spPr>
        <p:txBody>
          <a:bodyPr anchor="ctr"/>
          <a:lstStyle>
            <a:lvl1pPr marL="0" indent="0" algn="ctr">
              <a:spcBef>
                <a:spcPts val="500"/>
              </a:spcBef>
              <a:buSzPct val="100000"/>
              <a:buFont typeface="Arial"/>
              <a:buNone/>
              <a:defRPr sz="2800" b="1">
                <a:solidFill>
                  <a:schemeClr val="bg1"/>
                </a:solidFill>
                <a:latin typeface="+mj-lt"/>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514312"/>
            <a:r>
              <a:rPr lang="en-US" sz="2400" b="0" dirty="0"/>
              <a:t>SDG indicators – preliminary inputs  </a:t>
            </a:r>
          </a:p>
          <a:p>
            <a:pPr defTabSz="514312"/>
            <a:r>
              <a:rPr lang="en-US" sz="2400" b="0" dirty="0"/>
              <a:t>11.3.1 &amp; 6.6.1</a:t>
            </a:r>
          </a:p>
        </p:txBody>
      </p:sp>
      <p:pic>
        <p:nvPicPr>
          <p:cNvPr id="13" name="Picture 12">
            <a:extLst>
              <a:ext uri="{FF2B5EF4-FFF2-40B4-BE49-F238E27FC236}">
                <a16:creationId xmlns:a16="http://schemas.microsoft.com/office/drawing/2014/main" id="{D657CA9C-7BC2-EF45-A97C-DB93B3BA21D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6800" y="1143000"/>
            <a:ext cx="7124700" cy="5566173"/>
          </a:xfrm>
          <a:prstGeom prst="rect">
            <a:avLst/>
          </a:prstGeom>
        </p:spPr>
      </p:pic>
      <p:sp>
        <p:nvSpPr>
          <p:cNvPr id="6" name="TextBox 5">
            <a:extLst>
              <a:ext uri="{FF2B5EF4-FFF2-40B4-BE49-F238E27FC236}">
                <a16:creationId xmlns:a16="http://schemas.microsoft.com/office/drawing/2014/main" id="{B46A5BE0-AD28-4381-80E1-C3FF5863798F}"/>
              </a:ext>
            </a:extLst>
          </p:cNvPr>
          <p:cNvSpPr txBox="1"/>
          <p:nvPr/>
        </p:nvSpPr>
        <p:spPr>
          <a:xfrm>
            <a:off x="168377" y="3581400"/>
            <a:ext cx="762000" cy="19620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l" defTabSz="342900" rtl="0" latinLnBrk="1" hangingPunct="0">
              <a:defRPr/>
            </a:pPr>
            <a:r>
              <a:rPr lang="en-US" sz="825" b="1" i="1" kern="1200" dirty="0">
                <a:latin typeface="Arial" panose="020B0604020202020204" pitchFamily="34" charset="0"/>
                <a:ea typeface="+mn-ea"/>
                <a:cs typeface="Arial" panose="020B0604020202020204" pitchFamily="34" charset="0"/>
              </a:rPr>
              <a:t>NASA inputs</a:t>
            </a:r>
          </a:p>
        </p:txBody>
      </p:sp>
    </p:spTree>
    <p:extLst>
      <p:ext uri="{BB962C8B-B14F-4D97-AF65-F5344CB8AC3E}">
        <p14:creationId xmlns:p14="http://schemas.microsoft.com/office/powerpoint/2010/main" val="31663962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6A111E-7290-4A34-BBD6-68E8DF372AB3}"/>
              </a:ext>
            </a:extLst>
          </p:cNvPr>
          <p:cNvSpPr>
            <a:spLocks noGrp="1"/>
          </p:cNvSpPr>
          <p:nvPr>
            <p:ph type="sldNum" sz="quarter" idx="2"/>
          </p:nvPr>
        </p:nvSpPr>
        <p:spPr/>
        <p:txBody>
          <a:bodyPr/>
          <a:lstStyle/>
          <a:p>
            <a:pPr defTabSz="914400"/>
            <a:fld id="{86CB4B4D-7CA3-9044-876B-883B54F8677D}" type="slidenum">
              <a:rPr lang="uk-UA" smtClean="0"/>
              <a:pPr defTabSz="914400"/>
              <a:t>17</a:t>
            </a:fld>
            <a:endParaRPr lang="uk-UA" dirty="0"/>
          </a:p>
        </p:txBody>
      </p:sp>
      <p:sp>
        <p:nvSpPr>
          <p:cNvPr id="4" name="Content Placeholder 3">
            <a:extLst>
              <a:ext uri="{FF2B5EF4-FFF2-40B4-BE49-F238E27FC236}">
                <a16:creationId xmlns:a16="http://schemas.microsoft.com/office/drawing/2014/main" id="{DA8709F2-DD6D-4BC1-9D11-C1745FBE9628}"/>
              </a:ext>
            </a:extLst>
          </p:cNvPr>
          <p:cNvSpPr>
            <a:spLocks noGrp="1"/>
          </p:cNvSpPr>
          <p:nvPr>
            <p:ph sz="quarter" idx="11"/>
          </p:nvPr>
        </p:nvSpPr>
        <p:spPr>
          <a:xfrm>
            <a:off x="2057400" y="304800"/>
            <a:ext cx="5562600" cy="533400"/>
          </a:xfrm>
        </p:spPr>
        <p:txBody>
          <a:bodyPr/>
          <a:lstStyle/>
          <a:p>
            <a:r>
              <a:rPr lang="en-AU" dirty="0"/>
              <a:t>SDG requirements – Pacific focus (draft)</a:t>
            </a:r>
          </a:p>
        </p:txBody>
      </p:sp>
      <p:pic>
        <p:nvPicPr>
          <p:cNvPr id="6" name="Picture 5">
            <a:extLst>
              <a:ext uri="{FF2B5EF4-FFF2-40B4-BE49-F238E27FC236}">
                <a16:creationId xmlns:a16="http://schemas.microsoft.com/office/drawing/2014/main" id="{5D6B266A-211B-405A-BFD6-D9EA4ABACFE8}"/>
              </a:ext>
            </a:extLst>
          </p:cNvPr>
          <p:cNvPicPr>
            <a:picLocks noChangeAspect="1"/>
          </p:cNvPicPr>
          <p:nvPr/>
        </p:nvPicPr>
        <p:blipFill rotWithShape="1">
          <a:blip r:embed="rId2"/>
          <a:srcRect r="14204"/>
          <a:stretch/>
        </p:blipFill>
        <p:spPr>
          <a:xfrm>
            <a:off x="1524000" y="1152440"/>
            <a:ext cx="6768451" cy="5366347"/>
          </a:xfrm>
          <a:prstGeom prst="rect">
            <a:avLst/>
          </a:prstGeom>
        </p:spPr>
      </p:pic>
      <p:sp>
        <p:nvSpPr>
          <p:cNvPr id="7" name="TextBox 6">
            <a:extLst>
              <a:ext uri="{FF2B5EF4-FFF2-40B4-BE49-F238E27FC236}">
                <a16:creationId xmlns:a16="http://schemas.microsoft.com/office/drawing/2014/main" id="{6069A96A-437E-4423-BFE8-417112748DED}"/>
              </a:ext>
            </a:extLst>
          </p:cNvPr>
          <p:cNvSpPr txBox="1"/>
          <p:nvPr/>
        </p:nvSpPr>
        <p:spPr>
          <a:xfrm>
            <a:off x="168377" y="3581400"/>
            <a:ext cx="762000" cy="19620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l" defTabSz="342900" rtl="0" latinLnBrk="1" hangingPunct="0">
              <a:defRPr/>
            </a:pPr>
            <a:r>
              <a:rPr lang="en-US" sz="825" b="1" i="1" kern="1200" dirty="0">
                <a:latin typeface="Arial" panose="020B0604020202020204" pitchFamily="34" charset="0"/>
                <a:ea typeface="+mn-ea"/>
                <a:cs typeface="Arial" panose="020B0604020202020204" pitchFamily="34" charset="0"/>
              </a:rPr>
              <a:t>CSIRO inputs</a:t>
            </a:r>
          </a:p>
        </p:txBody>
      </p:sp>
    </p:spTree>
    <p:extLst>
      <p:ext uri="{BB962C8B-B14F-4D97-AF65-F5344CB8AC3E}">
        <p14:creationId xmlns:p14="http://schemas.microsoft.com/office/powerpoint/2010/main" val="108560017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1EEB5C-760B-4637-9CE2-0EE98CBBF2EE}"/>
              </a:ext>
            </a:extLst>
          </p:cNvPr>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a:extLst>
              <a:ext uri="{FF2B5EF4-FFF2-40B4-BE49-F238E27FC236}">
                <a16:creationId xmlns:a16="http://schemas.microsoft.com/office/drawing/2014/main" id="{F241A29A-F1A4-4155-8B7A-2B7334B5F3BC}"/>
              </a:ext>
            </a:extLst>
          </p:cNvPr>
          <p:cNvSpPr>
            <a:spLocks noGrp="1"/>
          </p:cNvSpPr>
          <p:nvPr>
            <p:ph sz="quarter" idx="10"/>
          </p:nvPr>
        </p:nvSpPr>
        <p:spPr>
          <a:xfrm>
            <a:off x="228600" y="381000"/>
            <a:ext cx="6172200" cy="4724400"/>
          </a:xfrm>
        </p:spPr>
        <p:txBody>
          <a:bodyPr/>
          <a:lstStyle/>
          <a:p>
            <a:endParaRPr lang="en-AU" dirty="0"/>
          </a:p>
          <a:p>
            <a:endParaRPr lang="en-AU" dirty="0"/>
          </a:p>
          <a:p>
            <a:endParaRPr lang="en-AU" dirty="0"/>
          </a:p>
          <a:p>
            <a:endParaRPr lang="en-AU" dirty="0"/>
          </a:p>
          <a:p>
            <a:r>
              <a:rPr lang="en-AU" dirty="0"/>
              <a:t>Be granted another year (nominations open for AHT leadership)</a:t>
            </a:r>
          </a:p>
          <a:p>
            <a:pPr marL="0" indent="0">
              <a:buNone/>
            </a:pPr>
            <a:endParaRPr lang="en-AU" dirty="0"/>
          </a:p>
          <a:p>
            <a:r>
              <a:rPr lang="en-AU" dirty="0"/>
              <a:t>Calling for CEOS Agencies contributions and feedback to the Work Plan (sent to Principals)</a:t>
            </a:r>
          </a:p>
          <a:p>
            <a:pPr lvl="1"/>
            <a:r>
              <a:rPr lang="en-AU" dirty="0"/>
              <a:t>sub-teams to be created to work on streamlined activities (see slide 5)</a:t>
            </a:r>
          </a:p>
          <a:p>
            <a:pPr lvl="1"/>
            <a:r>
              <a:rPr lang="en-AU" dirty="0"/>
              <a:t>Technical expertise needed</a:t>
            </a:r>
          </a:p>
        </p:txBody>
      </p:sp>
      <p:sp>
        <p:nvSpPr>
          <p:cNvPr id="4" name="Content Placeholder 3">
            <a:extLst>
              <a:ext uri="{FF2B5EF4-FFF2-40B4-BE49-F238E27FC236}">
                <a16:creationId xmlns:a16="http://schemas.microsoft.com/office/drawing/2014/main" id="{D9750AE9-145E-4D4F-BE2C-48806015403B}"/>
              </a:ext>
            </a:extLst>
          </p:cNvPr>
          <p:cNvSpPr>
            <a:spLocks noGrp="1"/>
          </p:cNvSpPr>
          <p:nvPr>
            <p:ph sz="quarter" idx="11"/>
          </p:nvPr>
        </p:nvSpPr>
        <p:spPr/>
        <p:txBody>
          <a:bodyPr/>
          <a:lstStyle/>
          <a:p>
            <a:r>
              <a:rPr lang="en-AU" dirty="0"/>
              <a:t>SDG AHT objectives at Plenary 33</a:t>
            </a:r>
          </a:p>
        </p:txBody>
      </p:sp>
      <p:pic>
        <p:nvPicPr>
          <p:cNvPr id="1028" name="Picture 4" descr="Image result for team continuation leadership">
            <a:extLst>
              <a:ext uri="{FF2B5EF4-FFF2-40B4-BE49-F238E27FC236}">
                <a16:creationId xmlns:a16="http://schemas.microsoft.com/office/drawing/2014/main" id="{436918DB-87DE-4D22-A6EC-9BECCB7BA1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5224254"/>
            <a:ext cx="2628900" cy="1219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3347727-F34B-4297-B176-6A3FE1E69889}"/>
              </a:ext>
            </a:extLst>
          </p:cNvPr>
          <p:cNvPicPr>
            <a:picLocks noChangeAspect="1"/>
          </p:cNvPicPr>
          <p:nvPr/>
        </p:nvPicPr>
        <p:blipFill rotWithShape="1">
          <a:blip r:embed="rId3"/>
          <a:srcRect l="36666" t="26296" r="36667" b="8518"/>
          <a:stretch/>
        </p:blipFill>
        <p:spPr>
          <a:xfrm>
            <a:off x="6477000" y="1676400"/>
            <a:ext cx="2133600" cy="2933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168147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2D9F1E-0357-F24A-BDD0-DD954DC215AC}"/>
              </a:ext>
            </a:extLst>
          </p:cNvPr>
          <p:cNvSpPr>
            <a:spLocks noGrp="1"/>
          </p:cNvSpPr>
          <p:nvPr>
            <p:ph type="sldNum" sz="quarter" idx="4294967295"/>
          </p:nvPr>
        </p:nvSpPr>
        <p:spPr>
          <a:xfrm>
            <a:off x="8763000" y="6629400"/>
            <a:ext cx="304800" cy="187285"/>
          </a:xfrm>
        </p:spPr>
        <p:txBody>
          <a:bodyPr/>
          <a:lstStyle/>
          <a:p>
            <a:pPr defTabSz="914400"/>
            <a:fld id="{86CB4B4D-7CA3-9044-876B-883B54F8677D}" type="slidenum">
              <a:rPr lang="uk-UA" smtClean="0"/>
              <a:pPr defTabSz="914400"/>
              <a:t>3</a:t>
            </a:fld>
            <a:endParaRPr lang="uk-UA" dirty="0"/>
          </a:p>
        </p:txBody>
      </p:sp>
      <p:sp>
        <p:nvSpPr>
          <p:cNvPr id="4" name="Content Placeholder 3">
            <a:extLst>
              <a:ext uri="{FF2B5EF4-FFF2-40B4-BE49-F238E27FC236}">
                <a16:creationId xmlns:a16="http://schemas.microsoft.com/office/drawing/2014/main" id="{78B163B6-507E-8640-AEF5-099E562E0219}"/>
              </a:ext>
            </a:extLst>
          </p:cNvPr>
          <p:cNvSpPr>
            <a:spLocks noGrp="1"/>
          </p:cNvSpPr>
          <p:nvPr>
            <p:ph sz="quarter" idx="11"/>
          </p:nvPr>
        </p:nvSpPr>
        <p:spPr>
          <a:xfrm>
            <a:off x="2057400" y="304800"/>
            <a:ext cx="5486400" cy="533400"/>
          </a:xfrm>
        </p:spPr>
        <p:txBody>
          <a:bodyPr anchor="ctr"/>
          <a:lstStyle/>
          <a:p>
            <a:pPr algn="l"/>
            <a:r>
              <a:rPr lang="en-US" b="1" dirty="0"/>
              <a:t>Status of SDG-AHT deliverables </a:t>
            </a:r>
            <a:br>
              <a:rPr lang="en-US" dirty="0"/>
            </a:br>
            <a:r>
              <a:rPr lang="en-US" dirty="0"/>
              <a:t>CEOS Work Plan (2019-2021)</a:t>
            </a:r>
          </a:p>
        </p:txBody>
      </p:sp>
      <p:graphicFrame>
        <p:nvGraphicFramePr>
          <p:cNvPr id="5" name="Table 4">
            <a:extLst>
              <a:ext uri="{FF2B5EF4-FFF2-40B4-BE49-F238E27FC236}">
                <a16:creationId xmlns:a16="http://schemas.microsoft.com/office/drawing/2014/main" id="{4227626B-A033-9C44-8802-986B8E8AFF20}"/>
              </a:ext>
            </a:extLst>
          </p:cNvPr>
          <p:cNvGraphicFramePr>
            <a:graphicFrameLocks noGrp="1"/>
          </p:cNvGraphicFramePr>
          <p:nvPr>
            <p:extLst>
              <p:ext uri="{D42A27DB-BD31-4B8C-83A1-F6EECF244321}">
                <p14:modId xmlns:p14="http://schemas.microsoft.com/office/powerpoint/2010/main" val="2295109044"/>
              </p:ext>
            </p:extLst>
          </p:nvPr>
        </p:nvGraphicFramePr>
        <p:xfrm>
          <a:off x="304800" y="1368829"/>
          <a:ext cx="8458200" cy="5150504"/>
        </p:xfrm>
        <a:graphic>
          <a:graphicData uri="http://schemas.openxmlformats.org/drawingml/2006/table">
            <a:tbl>
              <a:tblPr firstRow="1" firstCol="1" bandRow="1">
                <a:tableStyleId>{B301B821-A1FF-4177-AEE7-76D212191A09}</a:tableStyleId>
              </a:tblPr>
              <a:tblGrid>
                <a:gridCol w="698692">
                  <a:extLst>
                    <a:ext uri="{9D8B030D-6E8A-4147-A177-3AD203B41FA5}">
                      <a16:colId xmlns:a16="http://schemas.microsoft.com/office/drawing/2014/main" val="4077567394"/>
                    </a:ext>
                  </a:extLst>
                </a:gridCol>
                <a:gridCol w="2818132">
                  <a:extLst>
                    <a:ext uri="{9D8B030D-6E8A-4147-A177-3AD203B41FA5}">
                      <a16:colId xmlns:a16="http://schemas.microsoft.com/office/drawing/2014/main" val="2755959676"/>
                    </a:ext>
                  </a:extLst>
                </a:gridCol>
                <a:gridCol w="847093">
                  <a:extLst>
                    <a:ext uri="{9D8B030D-6E8A-4147-A177-3AD203B41FA5}">
                      <a16:colId xmlns:a16="http://schemas.microsoft.com/office/drawing/2014/main" val="3756664609"/>
                    </a:ext>
                  </a:extLst>
                </a:gridCol>
                <a:gridCol w="847093">
                  <a:extLst>
                    <a:ext uri="{9D8B030D-6E8A-4147-A177-3AD203B41FA5}">
                      <a16:colId xmlns:a16="http://schemas.microsoft.com/office/drawing/2014/main" val="1024708935"/>
                    </a:ext>
                  </a:extLst>
                </a:gridCol>
                <a:gridCol w="1341231">
                  <a:extLst>
                    <a:ext uri="{9D8B030D-6E8A-4147-A177-3AD203B41FA5}">
                      <a16:colId xmlns:a16="http://schemas.microsoft.com/office/drawing/2014/main" val="20004"/>
                    </a:ext>
                  </a:extLst>
                </a:gridCol>
                <a:gridCol w="1905959">
                  <a:extLst>
                    <a:ext uri="{9D8B030D-6E8A-4147-A177-3AD203B41FA5}">
                      <a16:colId xmlns:a16="http://schemas.microsoft.com/office/drawing/2014/main" val="858442548"/>
                    </a:ext>
                  </a:extLst>
                </a:gridCol>
              </a:tblGrid>
              <a:tr h="499984">
                <a:tc>
                  <a:txBody>
                    <a:bodyPr/>
                    <a:lstStyle/>
                    <a:p>
                      <a:pPr algn="ctr"/>
                      <a:r>
                        <a:rPr lang="en-US" sz="1400" dirty="0"/>
                        <a:t>#</a:t>
                      </a:r>
                      <a:endParaRPr lang="en-US" sz="1400" b="1" dirty="0">
                        <a:latin typeface="+mj-ea"/>
                        <a:ea typeface="+mj-ea"/>
                      </a:endParaRPr>
                    </a:p>
                  </a:txBody>
                  <a:tcPr anchor="ctr">
                    <a:solidFill>
                      <a:schemeClr val="accent1">
                        <a:lumMod val="75000"/>
                      </a:schemeClr>
                    </a:solidFill>
                  </a:tcPr>
                </a:tc>
                <a:tc>
                  <a:txBody>
                    <a:bodyPr/>
                    <a:lstStyle/>
                    <a:p>
                      <a:pPr algn="ctr"/>
                      <a:r>
                        <a:rPr lang="en-US" sz="1400" dirty="0"/>
                        <a:t>Objective/Deliverable</a:t>
                      </a:r>
                      <a:endParaRPr lang="en-US" sz="1400" b="1" dirty="0">
                        <a:latin typeface="+mj-ea"/>
                        <a:ea typeface="+mj-ea"/>
                      </a:endParaRPr>
                    </a:p>
                  </a:txBody>
                  <a:tcPr anchor="ctr">
                    <a:solidFill>
                      <a:schemeClr val="accent1">
                        <a:lumMod val="75000"/>
                      </a:schemeClr>
                    </a:solidFill>
                  </a:tcPr>
                </a:tc>
                <a:tc>
                  <a:txBody>
                    <a:bodyPr/>
                    <a:lstStyle/>
                    <a:p>
                      <a:pPr algn="ctr"/>
                      <a:r>
                        <a:rPr lang="en-US" sz="1400" b="1" dirty="0">
                          <a:solidFill>
                            <a:schemeClr val="lt1"/>
                          </a:solidFill>
                          <a:latin typeface="+mn-lt"/>
                          <a:ea typeface="+mn-ea"/>
                          <a:cs typeface="+mn-cs"/>
                          <a:sym typeface="Calibri"/>
                        </a:rPr>
                        <a:t>Due date</a:t>
                      </a:r>
                    </a:p>
                  </a:txBody>
                  <a:tcPr anchor="ctr">
                    <a:solidFill>
                      <a:schemeClr val="accent1">
                        <a:lumMod val="75000"/>
                      </a:schemeClr>
                    </a:solidFill>
                  </a:tcPr>
                </a:tc>
                <a:tc>
                  <a:txBody>
                    <a:bodyPr/>
                    <a:lstStyle/>
                    <a:p>
                      <a:pPr algn="ctr"/>
                      <a:r>
                        <a:rPr lang="en-US" sz="1400" b="1" dirty="0">
                          <a:solidFill>
                            <a:schemeClr val="lt1"/>
                          </a:solidFill>
                          <a:latin typeface="+mn-lt"/>
                          <a:ea typeface="+mn-ea"/>
                          <a:cs typeface="+mn-cs"/>
                          <a:sym typeface="Calibri"/>
                        </a:rPr>
                        <a:t>Leading agency</a:t>
                      </a:r>
                    </a:p>
                  </a:txBody>
                  <a:tcPr anchor="ctr">
                    <a:solidFill>
                      <a:schemeClr val="accent1">
                        <a:lumMod val="75000"/>
                      </a:schemeClr>
                    </a:solidFill>
                  </a:tcPr>
                </a:tc>
                <a:tc>
                  <a:txBody>
                    <a:bodyPr/>
                    <a:lstStyle/>
                    <a:p>
                      <a:pPr algn="ctr"/>
                      <a:r>
                        <a:rPr lang="en-US" sz="1400" b="1" dirty="0">
                          <a:solidFill>
                            <a:schemeClr val="lt1"/>
                          </a:solidFill>
                          <a:latin typeface="+mn-lt"/>
                          <a:ea typeface="+mn-ea"/>
                          <a:cs typeface="+mn-cs"/>
                          <a:sym typeface="Calibri"/>
                        </a:rPr>
                        <a:t>Main</a:t>
                      </a:r>
                      <a:br>
                        <a:rPr lang="en-US" sz="1400" b="1" dirty="0">
                          <a:solidFill>
                            <a:schemeClr val="lt1"/>
                          </a:solidFill>
                          <a:latin typeface="+mn-lt"/>
                          <a:ea typeface="+mn-ea"/>
                          <a:cs typeface="+mn-cs"/>
                          <a:sym typeface="Calibri"/>
                        </a:rPr>
                      </a:br>
                      <a:r>
                        <a:rPr lang="en-US" sz="1400" b="1" dirty="0">
                          <a:solidFill>
                            <a:schemeClr val="lt1"/>
                          </a:solidFill>
                          <a:latin typeface="+mn-lt"/>
                          <a:ea typeface="+mn-ea"/>
                          <a:cs typeface="+mn-cs"/>
                          <a:sym typeface="Calibri"/>
                        </a:rPr>
                        <a:t>Contributors</a:t>
                      </a:r>
                    </a:p>
                  </a:txBody>
                  <a:tcPr anchor="ctr">
                    <a:solidFill>
                      <a:schemeClr val="accent1">
                        <a:lumMod val="75000"/>
                      </a:schemeClr>
                    </a:solidFill>
                  </a:tcPr>
                </a:tc>
                <a:tc>
                  <a:txBody>
                    <a:bodyPr/>
                    <a:lstStyle/>
                    <a:p>
                      <a:pPr algn="ctr"/>
                      <a:r>
                        <a:rPr lang="en-US" sz="1400" b="1" dirty="0">
                          <a:solidFill>
                            <a:schemeClr val="lt1"/>
                          </a:solidFill>
                          <a:latin typeface="+mn-lt"/>
                          <a:ea typeface="+mn-ea"/>
                          <a:cs typeface="+mn-cs"/>
                          <a:sym typeface="Calibri"/>
                        </a:rPr>
                        <a:t>Status</a:t>
                      </a:r>
                    </a:p>
                  </a:txBody>
                  <a:tcPr anchor="ctr">
                    <a:solidFill>
                      <a:schemeClr val="accent1">
                        <a:lumMod val="75000"/>
                      </a:schemeClr>
                    </a:solidFill>
                  </a:tcPr>
                </a:tc>
                <a:extLst>
                  <a:ext uri="{0D108BD9-81ED-4DB2-BD59-A6C34878D82A}">
                    <a16:rowId xmlns:a16="http://schemas.microsoft.com/office/drawing/2014/main" val="1493381279"/>
                  </a:ext>
                </a:extLst>
              </a:tr>
              <a:tr h="690594">
                <a:tc>
                  <a:txBody>
                    <a:bodyPr/>
                    <a:lstStyle/>
                    <a:p>
                      <a:pPr algn="ctr">
                        <a:spcBef>
                          <a:spcPts val="300"/>
                        </a:spcBef>
                        <a:spcAft>
                          <a:spcPts val="300"/>
                        </a:spcAft>
                      </a:pPr>
                      <a:r>
                        <a:rPr lang="en-US" sz="1200" b="1" dirty="0">
                          <a:solidFill>
                            <a:schemeClr val="dk1"/>
                          </a:solidFill>
                          <a:latin typeface="+mj-ea"/>
                          <a:ea typeface="+mj-ea"/>
                          <a:cs typeface="+mn-cs"/>
                          <a:sym typeface="Calibri"/>
                        </a:rPr>
                        <a:t>SDG-2</a:t>
                      </a:r>
                    </a:p>
                  </a:txBody>
                  <a:tcPr anchor="ctr"/>
                </a:tc>
                <a:tc>
                  <a:txBody>
                    <a:bodyPr/>
                    <a:lstStyle/>
                    <a:p>
                      <a:pPr algn="l">
                        <a:spcBef>
                          <a:spcPts val="300"/>
                        </a:spcBef>
                        <a:spcAft>
                          <a:spcPts val="300"/>
                        </a:spcAft>
                      </a:pPr>
                      <a:r>
                        <a:rPr lang="en-US" sz="1200" b="0" dirty="0">
                          <a:latin typeface="+mj-ea"/>
                          <a:ea typeface="+mj-ea"/>
                        </a:rPr>
                        <a:t>Compile and maintain a </a:t>
                      </a:r>
                      <a:r>
                        <a:rPr lang="en-US" sz="1200" b="1" dirty="0">
                          <a:latin typeface="+mj-ea"/>
                          <a:ea typeface="+mj-ea"/>
                        </a:rPr>
                        <a:t>compendium of CEOS Agencies engagement</a:t>
                      </a:r>
                      <a:r>
                        <a:rPr lang="en-US" sz="1200" b="0" dirty="0">
                          <a:latin typeface="+mj-ea"/>
                          <a:ea typeface="+mj-ea"/>
                        </a:rPr>
                        <a:t> on SDGs</a:t>
                      </a:r>
                    </a:p>
                  </a:txBody>
                  <a:tcPr anchor="ctr"/>
                </a:tc>
                <a:tc>
                  <a:txBody>
                    <a:bodyPr/>
                    <a:lstStyle/>
                    <a:p>
                      <a:pPr algn="ctr">
                        <a:spcBef>
                          <a:spcPts val="300"/>
                        </a:spcBef>
                        <a:spcAft>
                          <a:spcPts val="300"/>
                        </a:spcAft>
                      </a:pPr>
                      <a:r>
                        <a:rPr lang="en-US" sz="1200" b="0" dirty="0">
                          <a:latin typeface="+mj-ea"/>
                          <a:ea typeface="+mj-ea"/>
                        </a:rPr>
                        <a:t>Q2 2019</a:t>
                      </a:r>
                    </a:p>
                  </a:txBody>
                  <a:tcPr anchor="ctr"/>
                </a:tc>
                <a:tc>
                  <a:txBody>
                    <a:bodyPr/>
                    <a:lstStyle/>
                    <a:p>
                      <a:pPr algn="ctr">
                        <a:spcBef>
                          <a:spcPts val="300"/>
                        </a:spcBef>
                        <a:spcAft>
                          <a:spcPts val="300"/>
                        </a:spcAft>
                      </a:pPr>
                      <a:r>
                        <a:rPr lang="en-US" sz="1200" b="0" dirty="0">
                          <a:solidFill>
                            <a:schemeClr val="tx1"/>
                          </a:solidFill>
                          <a:latin typeface="+mj-ea"/>
                          <a:ea typeface="+mn-ea"/>
                          <a:cs typeface="+mn-cs"/>
                          <a:sym typeface="Calibri"/>
                        </a:rPr>
                        <a:t>CSIRO</a:t>
                      </a:r>
                      <a:endParaRPr lang="en-US" sz="1200" b="0" dirty="0">
                        <a:solidFill>
                          <a:schemeClr val="tx1"/>
                        </a:solidFill>
                        <a:latin typeface="+mj-ea"/>
                        <a:ea typeface="+mj-ea"/>
                      </a:endParaRPr>
                    </a:p>
                  </a:txBody>
                  <a:tcPr anchor="ctr"/>
                </a:tc>
                <a:tc>
                  <a:txBody>
                    <a:bodyPr/>
                    <a:lstStyle/>
                    <a:p>
                      <a:pPr algn="ctr">
                        <a:spcBef>
                          <a:spcPts val="300"/>
                        </a:spcBef>
                        <a:spcAft>
                          <a:spcPts val="300"/>
                        </a:spcAft>
                      </a:pPr>
                      <a:r>
                        <a:rPr lang="en-US" sz="1200" b="0" dirty="0">
                          <a:solidFill>
                            <a:schemeClr val="tx1"/>
                          </a:solidFill>
                          <a:latin typeface="+mj-ea"/>
                          <a:ea typeface="+mj-ea"/>
                        </a:rPr>
                        <a:t>All CEOS Agencies</a:t>
                      </a:r>
                      <a:br>
                        <a:rPr lang="en-US" sz="1200" b="0" dirty="0">
                          <a:solidFill>
                            <a:schemeClr val="tx1"/>
                          </a:solidFill>
                          <a:latin typeface="+mj-ea"/>
                          <a:ea typeface="+mj-ea"/>
                        </a:rPr>
                      </a:br>
                      <a:r>
                        <a:rPr lang="en-US" sz="1200" b="0" dirty="0">
                          <a:solidFill>
                            <a:schemeClr val="tx1"/>
                          </a:solidFill>
                          <a:latin typeface="+mj-ea"/>
                          <a:ea typeface="+mj-ea"/>
                        </a:rPr>
                        <a:t>(11 so far)</a:t>
                      </a:r>
                    </a:p>
                  </a:txBody>
                  <a:tcPr anchor="ctr"/>
                </a:tc>
                <a:tc>
                  <a:txBody>
                    <a:bodyPr/>
                    <a:lstStyle/>
                    <a:p>
                      <a:pPr algn="ctr">
                        <a:spcBef>
                          <a:spcPts val="300"/>
                        </a:spcBef>
                        <a:spcAft>
                          <a:spcPts val="300"/>
                        </a:spcAft>
                      </a:pPr>
                      <a:r>
                        <a:rPr lang="en-US" sz="1100" b="1" dirty="0">
                          <a:solidFill>
                            <a:schemeClr val="tx1"/>
                          </a:solidFill>
                          <a:latin typeface="+mj-ea"/>
                          <a:ea typeface="+mj-ea"/>
                        </a:rPr>
                        <a:t>Completed</a:t>
                      </a:r>
                      <a:br>
                        <a:rPr lang="en-US" sz="1100" b="0" dirty="0">
                          <a:solidFill>
                            <a:schemeClr val="tx1"/>
                          </a:solidFill>
                          <a:latin typeface="+mj-ea"/>
                          <a:ea typeface="+mj-ea"/>
                        </a:rPr>
                      </a:br>
                      <a:r>
                        <a:rPr lang="en-US" sz="1100" b="0" dirty="0">
                          <a:solidFill>
                            <a:schemeClr val="tx1"/>
                          </a:solidFill>
                          <a:latin typeface="+mj-ea"/>
                          <a:ea typeface="+mj-ea"/>
                        </a:rPr>
                        <a:t>(to be updated when needed)</a:t>
                      </a:r>
                    </a:p>
                  </a:txBody>
                  <a:tcPr anchor="ctr">
                    <a:solidFill>
                      <a:schemeClr val="accent1">
                        <a:lumMod val="40000"/>
                        <a:lumOff val="60000"/>
                      </a:schemeClr>
                    </a:solidFill>
                  </a:tcPr>
                </a:tc>
                <a:extLst>
                  <a:ext uri="{0D108BD9-81ED-4DB2-BD59-A6C34878D82A}">
                    <a16:rowId xmlns:a16="http://schemas.microsoft.com/office/drawing/2014/main" val="2309119370"/>
                  </a:ext>
                </a:extLst>
              </a:tr>
              <a:tr h="871527">
                <a:tc>
                  <a:txBody>
                    <a:bodyPr/>
                    <a:lstStyle/>
                    <a:p>
                      <a:pPr algn="ctr">
                        <a:spcBef>
                          <a:spcPts val="300"/>
                        </a:spcBef>
                        <a:spcAft>
                          <a:spcPts val="300"/>
                        </a:spcAft>
                      </a:pPr>
                      <a:r>
                        <a:rPr lang="en-US" sz="1200" b="1" dirty="0">
                          <a:latin typeface="+mj-ea"/>
                          <a:ea typeface="+mj-ea"/>
                        </a:rPr>
                        <a:t>SDG-3</a:t>
                      </a:r>
                    </a:p>
                  </a:txBody>
                  <a:tcPr anchor="ctr"/>
                </a:tc>
                <a:tc>
                  <a:txBody>
                    <a:bodyPr/>
                    <a:lstStyle/>
                    <a:p>
                      <a:pPr algn="l">
                        <a:spcBef>
                          <a:spcPts val="300"/>
                        </a:spcBef>
                        <a:spcAft>
                          <a:spcPts val="300"/>
                        </a:spcAft>
                      </a:pPr>
                      <a:r>
                        <a:rPr lang="en-US" sz="1200" b="0" dirty="0">
                          <a:latin typeface="+mj-ea"/>
                          <a:ea typeface="+mj-ea"/>
                        </a:rPr>
                        <a:t>Review and assess the </a:t>
                      </a:r>
                      <a:r>
                        <a:rPr lang="en-US" sz="1200" b="1" dirty="0">
                          <a:latin typeface="+mj-ea"/>
                          <a:ea typeface="+mj-ea"/>
                        </a:rPr>
                        <a:t>relevance of EO to the SDG Targets and Indicators</a:t>
                      </a:r>
                      <a:r>
                        <a:rPr lang="en-US" sz="1200" b="0" dirty="0">
                          <a:latin typeface="+mj-ea"/>
                          <a:ea typeface="+mj-ea"/>
                        </a:rPr>
                        <a:t>. Produce a</a:t>
                      </a:r>
                      <a:r>
                        <a:rPr lang="en-US" sz="1200" b="0" baseline="0" dirty="0">
                          <a:latin typeface="+mj-ea"/>
                          <a:ea typeface="+mj-ea"/>
                        </a:rPr>
                        <a:t> technical compendium </a:t>
                      </a:r>
                      <a:r>
                        <a:rPr lang="en-US" sz="1200" b="0" dirty="0">
                          <a:latin typeface="+mj-ea"/>
                          <a:ea typeface="+mj-ea"/>
                        </a:rPr>
                        <a:t>and a policy brief</a:t>
                      </a:r>
                    </a:p>
                  </a:txBody>
                  <a:tcPr anchor="ctr"/>
                </a:tc>
                <a:tc>
                  <a:txBody>
                    <a:bodyPr/>
                    <a:lstStyle/>
                    <a:p>
                      <a:pPr algn="ctr">
                        <a:spcBef>
                          <a:spcPts val="300"/>
                        </a:spcBef>
                        <a:spcAft>
                          <a:spcPts val="300"/>
                        </a:spcAft>
                      </a:pPr>
                      <a:r>
                        <a:rPr lang="en-US" sz="1200" b="0" dirty="0">
                          <a:latin typeface="+mj-ea"/>
                          <a:ea typeface="+mj-ea"/>
                        </a:rPr>
                        <a:t>Q3 2019</a:t>
                      </a:r>
                    </a:p>
                  </a:txBody>
                  <a:tcPr anchor="ctr"/>
                </a:tc>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0" dirty="0">
                          <a:solidFill>
                            <a:schemeClr val="tx1"/>
                          </a:solidFill>
                          <a:latin typeface="+mj-ea"/>
                          <a:ea typeface="+mn-ea"/>
                          <a:cs typeface="+mn-cs"/>
                          <a:sym typeface="Calibri"/>
                        </a:rPr>
                        <a:t>ESA</a:t>
                      </a:r>
                    </a:p>
                  </a:txBody>
                  <a:tcPr anchor="ctr"/>
                </a:tc>
                <a:tc>
                  <a:txBody>
                    <a:bodyPr/>
                    <a:lstStyle/>
                    <a:p>
                      <a:pPr algn="ctr">
                        <a:spcBef>
                          <a:spcPts val="300"/>
                        </a:spcBef>
                        <a:spcAft>
                          <a:spcPts val="300"/>
                        </a:spcAft>
                      </a:pPr>
                      <a:r>
                        <a:rPr lang="en-US" sz="1200" b="0" dirty="0">
                          <a:solidFill>
                            <a:schemeClr val="tx1"/>
                          </a:solidFill>
                          <a:latin typeface="+mj-ea"/>
                          <a:ea typeface="+mn-ea"/>
                          <a:cs typeface="+mn-cs"/>
                          <a:sym typeface="Calibri"/>
                        </a:rPr>
                        <a:t>CSIRO, NASA</a:t>
                      </a:r>
                      <a:endParaRPr lang="en-US" sz="1200" b="0" dirty="0">
                        <a:solidFill>
                          <a:schemeClr val="tx1"/>
                        </a:solidFill>
                        <a:latin typeface="+mj-ea"/>
                        <a:ea typeface="+mj-ea"/>
                      </a:endParaRPr>
                    </a:p>
                  </a:txBody>
                  <a:tcPr anchor="ctr"/>
                </a:tc>
                <a:tc>
                  <a:txBody>
                    <a:bodyPr/>
                    <a:lstStyle/>
                    <a:p>
                      <a:pPr algn="ctr">
                        <a:spcBef>
                          <a:spcPts val="300"/>
                        </a:spcBef>
                        <a:spcAft>
                          <a:spcPts val="300"/>
                        </a:spcAft>
                      </a:pPr>
                      <a:r>
                        <a:rPr lang="en-US" sz="1100" b="1" dirty="0">
                          <a:solidFill>
                            <a:schemeClr val="tx1"/>
                          </a:solidFill>
                          <a:latin typeface="+mj-ea"/>
                          <a:ea typeface="+mj-ea"/>
                        </a:rPr>
                        <a:t>Draft completed</a:t>
                      </a:r>
                      <a:br>
                        <a:rPr lang="en-US" sz="1100" b="0" dirty="0">
                          <a:solidFill>
                            <a:schemeClr val="tx1"/>
                          </a:solidFill>
                          <a:latin typeface="+mj-ea"/>
                          <a:ea typeface="+mj-ea"/>
                        </a:rPr>
                      </a:br>
                      <a:r>
                        <a:rPr lang="en-US" sz="1100" b="0" dirty="0">
                          <a:solidFill>
                            <a:schemeClr val="tx1"/>
                          </a:solidFill>
                          <a:latin typeface="+mj-ea"/>
                          <a:ea typeface="+mj-ea"/>
                        </a:rPr>
                        <a:t>(under review by SDG-AHT members)</a:t>
                      </a:r>
                    </a:p>
                  </a:txBody>
                  <a:tcPr anchor="ctr">
                    <a:solidFill>
                      <a:schemeClr val="accent1">
                        <a:lumMod val="40000"/>
                        <a:lumOff val="60000"/>
                      </a:schemeClr>
                    </a:solidFill>
                  </a:tcPr>
                </a:tc>
                <a:extLst>
                  <a:ext uri="{0D108BD9-81ED-4DB2-BD59-A6C34878D82A}">
                    <a16:rowId xmlns:a16="http://schemas.microsoft.com/office/drawing/2014/main" val="2185460627"/>
                  </a:ext>
                </a:extLst>
              </a:tr>
              <a:tr h="713576">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1" dirty="0">
                          <a:solidFill>
                            <a:schemeClr val="dk1"/>
                          </a:solidFill>
                          <a:latin typeface="+mj-ea"/>
                          <a:ea typeface="+mn-ea"/>
                          <a:cs typeface="+mn-cs"/>
                          <a:sym typeface="Calibri"/>
                        </a:rPr>
                        <a:t>SDG-4</a:t>
                      </a:r>
                    </a:p>
                  </a:txBody>
                  <a:tcPr anchor="ctr"/>
                </a:tc>
                <a:tc>
                  <a:txBody>
                    <a:bodyPr/>
                    <a:lstStyle/>
                    <a:p>
                      <a:pPr algn="l">
                        <a:spcBef>
                          <a:spcPts val="300"/>
                        </a:spcBef>
                        <a:spcAft>
                          <a:spcPts val="300"/>
                        </a:spcAft>
                      </a:pPr>
                      <a:r>
                        <a:rPr lang="en-US" sz="1200" b="0" dirty="0">
                          <a:latin typeface="+mj-ea"/>
                          <a:ea typeface="+mj-ea"/>
                        </a:rPr>
                        <a:t>CEOS </a:t>
                      </a:r>
                      <a:r>
                        <a:rPr lang="en-US" sz="1200" b="1" dirty="0">
                          <a:latin typeface="+mj-ea"/>
                          <a:ea typeface="+mj-ea"/>
                        </a:rPr>
                        <a:t>engagement plan on SDGs</a:t>
                      </a:r>
                    </a:p>
                  </a:txBody>
                  <a:tcPr anchor="ctr"/>
                </a:tc>
                <a:tc>
                  <a:txBody>
                    <a:bodyPr/>
                    <a:lstStyle/>
                    <a:p>
                      <a:pPr algn="ctr">
                        <a:spcBef>
                          <a:spcPts val="300"/>
                        </a:spcBef>
                        <a:spcAft>
                          <a:spcPts val="300"/>
                        </a:spcAft>
                      </a:pPr>
                      <a:r>
                        <a:rPr lang="en-US" sz="1200" b="0" dirty="0">
                          <a:latin typeface="+mj-ea"/>
                          <a:ea typeface="+mj-ea"/>
                        </a:rPr>
                        <a:t>Q2 2019</a:t>
                      </a:r>
                    </a:p>
                  </a:txBody>
                  <a:tcPr anchor="ctr"/>
                </a:tc>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0" dirty="0">
                          <a:solidFill>
                            <a:schemeClr val="tx1"/>
                          </a:solidFill>
                          <a:latin typeface="+mj-ea"/>
                          <a:ea typeface="+mn-ea"/>
                          <a:cs typeface="+mn-cs"/>
                          <a:sym typeface="Calibri"/>
                        </a:rPr>
                        <a:t>ESA</a:t>
                      </a:r>
                    </a:p>
                  </a:txBody>
                  <a:tcPr anchor="ctr"/>
                </a:tc>
                <a:tc>
                  <a:txBody>
                    <a:bodyPr/>
                    <a:lstStyle/>
                    <a:p>
                      <a:pPr algn="ctr">
                        <a:spcBef>
                          <a:spcPts val="300"/>
                        </a:spcBef>
                        <a:spcAft>
                          <a:spcPts val="300"/>
                        </a:spcAft>
                      </a:pPr>
                      <a:r>
                        <a:rPr lang="en-US" sz="1200" b="0" dirty="0">
                          <a:solidFill>
                            <a:schemeClr val="tx1"/>
                          </a:solidFill>
                          <a:latin typeface="+mj-ea"/>
                          <a:ea typeface="+mn-ea"/>
                          <a:cs typeface="+mn-cs"/>
                          <a:sym typeface="Calibri"/>
                        </a:rPr>
                        <a:t>CSIRO, NASA</a:t>
                      </a:r>
                      <a:endParaRPr lang="en-US" sz="1200" b="0" dirty="0">
                        <a:solidFill>
                          <a:schemeClr val="tx1"/>
                        </a:solidFill>
                        <a:latin typeface="+mj-ea"/>
                        <a:ea typeface="+mj-ea"/>
                      </a:endParaRPr>
                    </a:p>
                  </a:txBody>
                  <a:tcPr anchor="ctr"/>
                </a:tc>
                <a:tc>
                  <a:txBody>
                    <a:bodyPr/>
                    <a:lstStyle/>
                    <a:p>
                      <a:pPr algn="ctr">
                        <a:spcBef>
                          <a:spcPts val="300"/>
                        </a:spcBef>
                        <a:spcAft>
                          <a:spcPts val="300"/>
                        </a:spcAft>
                      </a:pPr>
                      <a:r>
                        <a:rPr lang="en-US" sz="1100" b="1" dirty="0">
                          <a:solidFill>
                            <a:schemeClr val="tx1"/>
                          </a:solidFill>
                          <a:latin typeface="+mj-ea"/>
                          <a:ea typeface="+mn-ea"/>
                          <a:cs typeface="+mn-cs"/>
                          <a:sym typeface="Calibri"/>
                        </a:rPr>
                        <a:t>New version Completed</a:t>
                      </a:r>
                      <a:r>
                        <a:rPr lang="en-US" sz="1100" b="0" dirty="0">
                          <a:solidFill>
                            <a:schemeClr val="tx1"/>
                          </a:solidFill>
                          <a:latin typeface="+mj-ea"/>
                          <a:ea typeface="+mn-ea"/>
                          <a:cs typeface="+mn-cs"/>
                          <a:sym typeface="Calibri"/>
                        </a:rPr>
                        <a:t> (to be reviewed after Plenary with updated information from Agencies)</a:t>
                      </a:r>
                    </a:p>
                  </a:txBody>
                  <a:tcPr anchor="ctr">
                    <a:solidFill>
                      <a:schemeClr val="accent1">
                        <a:lumMod val="40000"/>
                        <a:lumOff val="60000"/>
                      </a:schemeClr>
                    </a:solidFill>
                  </a:tcPr>
                </a:tc>
                <a:extLst>
                  <a:ext uri="{0D108BD9-81ED-4DB2-BD59-A6C34878D82A}">
                    <a16:rowId xmlns:a16="http://schemas.microsoft.com/office/drawing/2014/main" val="3742484676"/>
                  </a:ext>
                </a:extLst>
              </a:tr>
              <a:tr h="556589">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1" dirty="0">
                          <a:solidFill>
                            <a:schemeClr val="dk1"/>
                          </a:solidFill>
                          <a:latin typeface="+mj-ea"/>
                          <a:ea typeface="+mn-ea"/>
                          <a:cs typeface="+mn-cs"/>
                          <a:sym typeface="Calibri"/>
                        </a:rPr>
                        <a:t>SDG-5</a:t>
                      </a:r>
                    </a:p>
                  </a:txBody>
                  <a:tcPr anchor="ctr"/>
                </a:tc>
                <a:tc>
                  <a:txBody>
                    <a:bodyPr/>
                    <a:lstStyle/>
                    <a:p>
                      <a:pPr algn="l">
                        <a:spcBef>
                          <a:spcPts val="300"/>
                        </a:spcBef>
                        <a:spcAft>
                          <a:spcPts val="300"/>
                        </a:spcAft>
                      </a:pPr>
                      <a:r>
                        <a:rPr lang="en-US" sz="1200" b="0" dirty="0" err="1">
                          <a:latin typeface="+mj-ea"/>
                          <a:ea typeface="+mj-ea"/>
                        </a:rPr>
                        <a:t>Analyse</a:t>
                      </a:r>
                      <a:r>
                        <a:rPr lang="en-US" sz="1200" b="0" dirty="0">
                          <a:latin typeface="+mj-ea"/>
                          <a:ea typeface="+mj-ea"/>
                        </a:rPr>
                        <a:t> the </a:t>
                      </a:r>
                      <a:r>
                        <a:rPr lang="en-US" sz="1200" b="1" dirty="0">
                          <a:latin typeface="+mj-ea"/>
                          <a:ea typeface="+mj-ea"/>
                        </a:rPr>
                        <a:t>SDG satellite data requirements</a:t>
                      </a:r>
                    </a:p>
                  </a:txBody>
                  <a:tcPr anchor="ctr"/>
                </a:tc>
                <a:tc>
                  <a:txBody>
                    <a:bodyPr/>
                    <a:lstStyle/>
                    <a:p>
                      <a:pPr algn="ctr">
                        <a:spcBef>
                          <a:spcPts val="300"/>
                        </a:spcBef>
                        <a:spcAft>
                          <a:spcPts val="300"/>
                        </a:spcAft>
                      </a:pPr>
                      <a:r>
                        <a:rPr lang="en-US" sz="1200" b="0" dirty="0">
                          <a:latin typeface="+mj-ea"/>
                          <a:ea typeface="+mj-ea"/>
                        </a:rPr>
                        <a:t>Q4 2019</a:t>
                      </a:r>
                    </a:p>
                  </a:txBody>
                  <a:tcPr anchor="ctr"/>
                </a:tc>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0" baseline="0" dirty="0">
                          <a:solidFill>
                            <a:schemeClr val="tx1"/>
                          </a:solidFill>
                          <a:latin typeface="+mj-ea"/>
                          <a:ea typeface="+mn-ea"/>
                          <a:cs typeface="+mn-cs"/>
                          <a:sym typeface="Calibri"/>
                        </a:rPr>
                        <a:t>NASA, CSIRO </a:t>
                      </a:r>
                      <a:endParaRPr lang="en-US" sz="1200" b="0" dirty="0">
                        <a:solidFill>
                          <a:schemeClr val="tx1"/>
                        </a:solidFill>
                        <a:latin typeface="+mj-ea"/>
                        <a:ea typeface="+mn-ea"/>
                        <a:cs typeface="+mn-cs"/>
                        <a:sym typeface="Calibri"/>
                      </a:endParaRPr>
                    </a:p>
                  </a:txBody>
                  <a:tcPr anchor="ctr"/>
                </a:tc>
                <a:tc>
                  <a:txBody>
                    <a:bodyPr/>
                    <a:lstStyle/>
                    <a:p>
                      <a:pPr algn="ctr">
                        <a:spcBef>
                          <a:spcPts val="300"/>
                        </a:spcBef>
                        <a:spcAft>
                          <a:spcPts val="300"/>
                        </a:spcAft>
                      </a:pPr>
                      <a:r>
                        <a:rPr lang="en-US" sz="1200" b="0" baseline="0" dirty="0">
                          <a:solidFill>
                            <a:schemeClr val="tx1"/>
                          </a:solidFill>
                          <a:latin typeface="+mj-ea"/>
                          <a:ea typeface="+mn-ea"/>
                          <a:cs typeface="+mn-cs"/>
                          <a:sym typeface="Calibri"/>
                        </a:rPr>
                        <a:t>ESA, JAXA</a:t>
                      </a:r>
                      <a:endParaRPr lang="en-US" sz="1200" b="0" dirty="0">
                        <a:solidFill>
                          <a:schemeClr val="tx1"/>
                        </a:solidFill>
                        <a:latin typeface="+mj-ea"/>
                        <a:ea typeface="+mj-ea"/>
                      </a:endParaRPr>
                    </a:p>
                  </a:txBody>
                  <a:tcPr anchor="ctr"/>
                </a:tc>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100" b="1" dirty="0">
                          <a:solidFill>
                            <a:schemeClr val="tx1"/>
                          </a:solidFill>
                          <a:latin typeface="+mj-ea"/>
                          <a:ea typeface="+mj-ea"/>
                          <a:cs typeface="+mn-cs"/>
                          <a:sym typeface="Calibri"/>
                        </a:rPr>
                        <a:t>Tables drafted </a:t>
                      </a:r>
                      <a:r>
                        <a:rPr lang="en-US" sz="1100" b="0" dirty="0">
                          <a:solidFill>
                            <a:schemeClr val="tx1"/>
                          </a:solidFill>
                          <a:latin typeface="+mj-ea"/>
                          <a:ea typeface="+mj-ea"/>
                          <a:cs typeface="+mn-cs"/>
                          <a:sym typeface="Calibri"/>
                        </a:rPr>
                        <a:t>for 15.3.1, </a:t>
                      </a:r>
                      <a:r>
                        <a:rPr lang="en-US" sz="1100" b="0" dirty="0">
                          <a:solidFill>
                            <a:schemeClr val="tx1"/>
                          </a:solidFill>
                          <a:latin typeface="+mj-ea"/>
                          <a:ea typeface="+mn-ea"/>
                          <a:cs typeface="+mn-cs"/>
                          <a:sym typeface="Calibri"/>
                        </a:rPr>
                        <a:t>6.6.1 and 11.3.1</a:t>
                      </a:r>
                      <a:br>
                        <a:rPr lang="en-US" sz="1100" b="0" dirty="0">
                          <a:solidFill>
                            <a:schemeClr val="tx1"/>
                          </a:solidFill>
                          <a:latin typeface="+mj-ea"/>
                          <a:ea typeface="+mn-ea"/>
                          <a:cs typeface="+mn-cs"/>
                          <a:sym typeface="Calibri"/>
                        </a:rPr>
                      </a:br>
                      <a:r>
                        <a:rPr lang="en-US" sz="1100" b="0" dirty="0">
                          <a:solidFill>
                            <a:schemeClr val="tx1"/>
                          </a:solidFill>
                          <a:latin typeface="+mj-ea"/>
                          <a:ea typeface="+mj-ea"/>
                          <a:cs typeface="+mn-cs"/>
                          <a:sym typeface="Calibri"/>
                        </a:rPr>
                        <a:t>(and 2.4.1</a:t>
                      </a:r>
                      <a:r>
                        <a:rPr lang="en-US" sz="1100" b="0" dirty="0">
                          <a:solidFill>
                            <a:schemeClr val="tx1"/>
                          </a:solidFill>
                          <a:latin typeface="+mj-ea"/>
                          <a:ea typeface="+mn-ea"/>
                          <a:cs typeface="+mn-cs"/>
                          <a:sym typeface="Calibri"/>
                        </a:rPr>
                        <a:t>)</a:t>
                      </a:r>
                      <a:endParaRPr lang="en-US" sz="1100" b="0" dirty="0">
                        <a:solidFill>
                          <a:schemeClr val="tx1"/>
                        </a:solidFill>
                        <a:latin typeface="+mj-ea"/>
                        <a:ea typeface="+mj-ea"/>
                        <a:cs typeface="+mn-cs"/>
                        <a:sym typeface="Calibri"/>
                      </a:endParaRPr>
                    </a:p>
                  </a:txBody>
                  <a:tcPr anchor="ctr">
                    <a:solidFill>
                      <a:schemeClr val="accent1">
                        <a:lumMod val="40000"/>
                        <a:lumOff val="60000"/>
                      </a:schemeClr>
                    </a:solidFill>
                  </a:tcPr>
                </a:tc>
                <a:extLst>
                  <a:ext uri="{0D108BD9-81ED-4DB2-BD59-A6C34878D82A}">
                    <a16:rowId xmlns:a16="http://schemas.microsoft.com/office/drawing/2014/main" val="2183868282"/>
                  </a:ext>
                </a:extLst>
              </a:tr>
              <a:tr h="521520">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1" dirty="0">
                          <a:solidFill>
                            <a:schemeClr val="dk1"/>
                          </a:solidFill>
                          <a:latin typeface="+mj-ea"/>
                          <a:ea typeface="+mn-ea"/>
                          <a:cs typeface="+mn-cs"/>
                          <a:sym typeface="Calibri"/>
                        </a:rPr>
                        <a:t>SDG-6</a:t>
                      </a:r>
                    </a:p>
                  </a:txBody>
                  <a:tcPr anchor="ctr"/>
                </a:tc>
                <a:tc>
                  <a:txBody>
                    <a:bodyPr/>
                    <a:lstStyle/>
                    <a:p>
                      <a:pPr algn="l">
                        <a:spcBef>
                          <a:spcPts val="300"/>
                        </a:spcBef>
                        <a:spcAft>
                          <a:spcPts val="300"/>
                        </a:spcAft>
                      </a:pPr>
                      <a:r>
                        <a:rPr lang="en-US" sz="1200" b="1" dirty="0">
                          <a:latin typeface="+mj-ea"/>
                          <a:ea typeface="+mj-ea"/>
                        </a:rPr>
                        <a:t>Open Data Cube algorithms for the SDGs </a:t>
                      </a:r>
                    </a:p>
                  </a:txBody>
                  <a:tcPr anchor="ctr"/>
                </a:tc>
                <a:tc>
                  <a:txBody>
                    <a:bodyPr/>
                    <a:lstStyle/>
                    <a:p>
                      <a:pPr algn="ctr">
                        <a:spcBef>
                          <a:spcPts val="300"/>
                        </a:spcBef>
                        <a:spcAft>
                          <a:spcPts val="300"/>
                        </a:spcAft>
                      </a:pPr>
                      <a:r>
                        <a:rPr lang="en-US" sz="1200" b="0" dirty="0">
                          <a:latin typeface="+mj-ea"/>
                          <a:ea typeface="+mj-ea"/>
                        </a:rPr>
                        <a:t>Q4 2019</a:t>
                      </a:r>
                    </a:p>
                  </a:txBody>
                  <a:tcPr anchor="ctr"/>
                </a:tc>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0" dirty="0">
                          <a:solidFill>
                            <a:schemeClr val="dk1"/>
                          </a:solidFill>
                          <a:latin typeface="+mj-ea"/>
                          <a:ea typeface="+mj-ea"/>
                          <a:cs typeface="+mn-cs"/>
                          <a:sym typeface="Calibri"/>
                        </a:rPr>
                        <a:t>SEO</a:t>
                      </a:r>
                      <a:br>
                        <a:rPr lang="en-US" sz="1200" b="0" dirty="0">
                          <a:solidFill>
                            <a:schemeClr val="dk1"/>
                          </a:solidFill>
                          <a:latin typeface="+mj-ea"/>
                          <a:ea typeface="+mj-ea"/>
                          <a:cs typeface="+mn-cs"/>
                          <a:sym typeface="Calibri"/>
                        </a:rPr>
                      </a:br>
                      <a:r>
                        <a:rPr lang="en-US" sz="1200" b="0" dirty="0">
                          <a:solidFill>
                            <a:schemeClr val="dk1"/>
                          </a:solidFill>
                          <a:latin typeface="+mj-ea"/>
                          <a:ea typeface="+mj-ea"/>
                          <a:cs typeface="+mn-cs"/>
                          <a:sym typeface="Calibri"/>
                        </a:rPr>
                        <a:t>(NASA)</a:t>
                      </a:r>
                      <a:endParaRPr lang="en-US" sz="1200" b="0" dirty="0">
                        <a:solidFill>
                          <a:srgbClr val="FF0000"/>
                        </a:solidFill>
                        <a:latin typeface="+mj-ea"/>
                        <a:ea typeface="+mn-ea"/>
                        <a:cs typeface="+mn-cs"/>
                        <a:sym typeface="Calibri"/>
                      </a:endParaRPr>
                    </a:p>
                  </a:txBody>
                  <a:tcPr anchor="ctr"/>
                </a:tc>
                <a:tc>
                  <a:txBody>
                    <a:bodyPr/>
                    <a:lstStyle/>
                    <a:p>
                      <a:pPr algn="ctr">
                        <a:spcBef>
                          <a:spcPts val="300"/>
                        </a:spcBef>
                        <a:spcAft>
                          <a:spcPts val="300"/>
                        </a:spcAft>
                      </a:pPr>
                      <a:endParaRPr lang="en-US" sz="1200" b="0" dirty="0">
                        <a:solidFill>
                          <a:schemeClr val="tx1"/>
                        </a:solidFill>
                        <a:latin typeface="+mj-ea"/>
                        <a:ea typeface="+mj-ea"/>
                      </a:endParaRPr>
                    </a:p>
                  </a:txBody>
                  <a:tcPr anchor="ctr"/>
                </a:tc>
                <a:tc>
                  <a:txBody>
                    <a:bodyPr/>
                    <a:lstStyle/>
                    <a:p>
                      <a:pPr algn="ctr">
                        <a:spcBef>
                          <a:spcPts val="300"/>
                        </a:spcBef>
                        <a:spcAft>
                          <a:spcPts val="300"/>
                        </a:spcAft>
                      </a:pPr>
                      <a:r>
                        <a:rPr lang="en-US" sz="1100" b="1" dirty="0">
                          <a:solidFill>
                            <a:schemeClr val="tx1"/>
                          </a:solidFill>
                          <a:latin typeface="+mj-ea"/>
                          <a:ea typeface="+mj-ea"/>
                          <a:cs typeface="+mn-cs"/>
                          <a:sym typeface="Calibri"/>
                        </a:rPr>
                        <a:t>On-going</a:t>
                      </a:r>
                      <a:r>
                        <a:rPr lang="en-US" sz="1100" b="0" dirty="0">
                          <a:solidFill>
                            <a:schemeClr val="tx1"/>
                          </a:solidFill>
                          <a:latin typeface="+mj-ea"/>
                          <a:ea typeface="+mj-ea"/>
                          <a:cs typeface="+mn-cs"/>
                          <a:sym typeface="Calibri"/>
                        </a:rPr>
                        <a:t> </a:t>
                      </a:r>
                      <a:br>
                        <a:rPr lang="en-US" sz="1100" b="0" dirty="0">
                          <a:solidFill>
                            <a:schemeClr val="tx1"/>
                          </a:solidFill>
                          <a:latin typeface="+mj-ea"/>
                          <a:ea typeface="+mj-ea"/>
                          <a:cs typeface="+mn-cs"/>
                          <a:sym typeface="Calibri"/>
                        </a:rPr>
                      </a:br>
                      <a:r>
                        <a:rPr lang="en-US" sz="1100" b="0" dirty="0">
                          <a:solidFill>
                            <a:schemeClr val="tx1"/>
                          </a:solidFill>
                          <a:latin typeface="+mj-ea"/>
                          <a:ea typeface="+mj-ea"/>
                          <a:cs typeface="+mn-cs"/>
                          <a:sym typeface="Calibri"/>
                        </a:rPr>
                        <a:t>(SEO progress report)</a:t>
                      </a:r>
                    </a:p>
                  </a:txBody>
                  <a:tcPr anchor="ctr">
                    <a:solidFill>
                      <a:schemeClr val="accent1">
                        <a:lumMod val="40000"/>
                        <a:lumOff val="60000"/>
                      </a:schemeClr>
                    </a:solidFill>
                  </a:tcPr>
                </a:tc>
                <a:extLst>
                  <a:ext uri="{0D108BD9-81ED-4DB2-BD59-A6C34878D82A}">
                    <a16:rowId xmlns:a16="http://schemas.microsoft.com/office/drawing/2014/main" val="2176600922"/>
                  </a:ext>
                </a:extLst>
              </a:tr>
              <a:tr h="1192343">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1" dirty="0">
                          <a:solidFill>
                            <a:schemeClr val="dk1"/>
                          </a:solidFill>
                          <a:latin typeface="+mj-ea"/>
                          <a:ea typeface="+mn-ea"/>
                          <a:cs typeface="+mn-cs"/>
                          <a:sym typeface="Calibri"/>
                        </a:rPr>
                        <a:t>CB-41</a:t>
                      </a:r>
                    </a:p>
                  </a:txBody>
                  <a:tcPr anchor="ctr"/>
                </a:tc>
                <a:tc>
                  <a:txBody>
                    <a:bodyPr/>
                    <a:lstStyle/>
                    <a:p>
                      <a:pPr algn="l">
                        <a:spcBef>
                          <a:spcPts val="300"/>
                        </a:spcBef>
                        <a:spcAft>
                          <a:spcPts val="300"/>
                        </a:spcAft>
                      </a:pPr>
                      <a:r>
                        <a:rPr lang="en-US" sz="1200" b="1" dirty="0">
                          <a:latin typeface="+mj-ea"/>
                          <a:ea typeface="+mj-ea"/>
                        </a:rPr>
                        <a:t>SDG-related training and capacity building </a:t>
                      </a:r>
                      <a:r>
                        <a:rPr lang="en-US" sz="1200" b="0" dirty="0">
                          <a:latin typeface="+mj-ea"/>
                          <a:ea typeface="+mj-ea"/>
                        </a:rPr>
                        <a:t>related to the use of space-based EO to meet the data challenges of the 2030 Agenda for Sustainable Development</a:t>
                      </a:r>
                    </a:p>
                  </a:txBody>
                  <a:tcPr anchor="ctr"/>
                </a:tc>
                <a:tc>
                  <a:txBody>
                    <a:bodyPr/>
                    <a:lstStyle/>
                    <a:p>
                      <a:pPr algn="ctr">
                        <a:spcBef>
                          <a:spcPts val="300"/>
                        </a:spcBef>
                        <a:spcAft>
                          <a:spcPts val="300"/>
                        </a:spcAft>
                      </a:pPr>
                      <a:r>
                        <a:rPr lang="en-US" sz="1200" b="0" dirty="0">
                          <a:latin typeface="+mj-ea"/>
                          <a:ea typeface="+mj-ea"/>
                        </a:rPr>
                        <a:t>Q3 2019</a:t>
                      </a:r>
                    </a:p>
                  </a:txBody>
                  <a:tcPr anchor="ctr"/>
                </a:tc>
                <a:tc>
                  <a:txBody>
                    <a:bodyPr/>
                    <a:lstStyle/>
                    <a:p>
                      <a:pPr algn="ctr">
                        <a:spcBef>
                          <a:spcPts val="300"/>
                        </a:spcBef>
                        <a:spcAft>
                          <a:spcPts val="300"/>
                        </a:spcAft>
                      </a:pPr>
                      <a:r>
                        <a:rPr lang="en-US" sz="1200" b="0" dirty="0">
                          <a:latin typeface="+mj-ea"/>
                          <a:ea typeface="+mj-ea"/>
                        </a:rPr>
                        <a:t>NASA</a:t>
                      </a:r>
                      <a:br>
                        <a:rPr lang="en-US" sz="1200" b="0" dirty="0">
                          <a:latin typeface="+mj-ea"/>
                          <a:ea typeface="+mj-ea"/>
                        </a:rPr>
                      </a:br>
                      <a:r>
                        <a:rPr lang="en-US" sz="1200" b="0" dirty="0">
                          <a:latin typeface="+mj-ea"/>
                          <a:ea typeface="+mj-ea"/>
                        </a:rPr>
                        <a:t>with </a:t>
                      </a:r>
                      <a:r>
                        <a:rPr lang="en-US" sz="1200" b="0" dirty="0" err="1">
                          <a:latin typeface="+mj-ea"/>
                          <a:ea typeface="+mj-ea"/>
                        </a:rPr>
                        <a:t>WGCapD</a:t>
                      </a:r>
                      <a:br>
                        <a:rPr lang="en-US" sz="1200" b="0" dirty="0">
                          <a:latin typeface="+mj-ea"/>
                          <a:ea typeface="+mj-ea"/>
                        </a:rPr>
                      </a:br>
                      <a:endParaRPr lang="en-US" sz="1200" b="0" dirty="0">
                        <a:latin typeface="+mj-ea"/>
                        <a:ea typeface="+mj-ea"/>
                      </a:endParaRPr>
                    </a:p>
                  </a:txBody>
                  <a:tcPr anchor="ctr"/>
                </a:tc>
                <a:tc>
                  <a:txBody>
                    <a:bodyPr/>
                    <a:lstStyle/>
                    <a:p>
                      <a:pPr algn="ctr">
                        <a:spcBef>
                          <a:spcPts val="300"/>
                        </a:spcBef>
                        <a:spcAft>
                          <a:spcPts val="300"/>
                        </a:spcAft>
                      </a:pPr>
                      <a:r>
                        <a:rPr lang="en-US" sz="1200" b="0" dirty="0">
                          <a:solidFill>
                            <a:schemeClr val="tx1"/>
                          </a:solidFill>
                          <a:latin typeface="+mj-ea"/>
                          <a:ea typeface="+mn-ea"/>
                          <a:cs typeface="+mn-cs"/>
                          <a:sym typeface="Calibri"/>
                        </a:rPr>
                        <a:t>SDG AHT Members</a:t>
                      </a:r>
                      <a:endParaRPr lang="en-US" sz="1200" b="0" dirty="0">
                        <a:solidFill>
                          <a:schemeClr val="tx1"/>
                        </a:solidFill>
                        <a:latin typeface="+mj-ea"/>
                        <a:ea typeface="+mj-ea"/>
                      </a:endParaRPr>
                    </a:p>
                  </a:txBody>
                  <a:tcPr anchor="ctr"/>
                </a:tc>
                <a:tc>
                  <a:txBody>
                    <a:bodyPr/>
                    <a:lstStyle/>
                    <a:p>
                      <a:pPr algn="ctr">
                        <a:spcBef>
                          <a:spcPts val="300"/>
                        </a:spcBef>
                        <a:spcAft>
                          <a:spcPts val="300"/>
                        </a:spcAft>
                      </a:pPr>
                      <a:r>
                        <a:rPr lang="en-US" sz="1100" b="1" dirty="0">
                          <a:solidFill>
                            <a:schemeClr val="tx1"/>
                          </a:solidFill>
                          <a:latin typeface="+mj-ea"/>
                          <a:ea typeface="+mj-ea"/>
                        </a:rPr>
                        <a:t>SDG </a:t>
                      </a:r>
                      <a:br>
                        <a:rPr lang="en-US" sz="1100" b="0" dirty="0">
                          <a:solidFill>
                            <a:schemeClr val="tx1"/>
                          </a:solidFill>
                          <a:latin typeface="+mj-ea"/>
                          <a:ea typeface="+mj-ea"/>
                        </a:rPr>
                      </a:br>
                      <a:r>
                        <a:rPr lang="en-US" sz="1100" b="1" dirty="0">
                          <a:solidFill>
                            <a:schemeClr val="tx1"/>
                          </a:solidFill>
                          <a:latin typeface="+mj-ea"/>
                          <a:ea typeface="+mj-ea"/>
                        </a:rPr>
                        <a:t>Awareness webinar</a:t>
                      </a:r>
                    </a:p>
                    <a:p>
                      <a:pPr algn="ctr">
                        <a:spcBef>
                          <a:spcPts val="300"/>
                        </a:spcBef>
                        <a:spcAft>
                          <a:spcPts val="300"/>
                        </a:spcAft>
                      </a:pPr>
                      <a:r>
                        <a:rPr lang="en-US" sz="1100" b="1" dirty="0">
                          <a:solidFill>
                            <a:schemeClr val="tx1"/>
                          </a:solidFill>
                          <a:latin typeface="+mj-ea"/>
                          <a:ea typeface="+mj-ea"/>
                        </a:rPr>
                        <a:t>Indicator-specific Webinars &amp; Training </a:t>
                      </a:r>
                      <a:r>
                        <a:rPr lang="en-US" sz="1100" b="0" dirty="0">
                          <a:solidFill>
                            <a:schemeClr val="tx1"/>
                          </a:solidFill>
                          <a:latin typeface="+mj-ea"/>
                          <a:ea typeface="+mj-ea"/>
                        </a:rPr>
                        <a:t>started</a:t>
                      </a:r>
                      <a:br>
                        <a:rPr lang="en-US" sz="1100" b="0" dirty="0">
                          <a:solidFill>
                            <a:schemeClr val="tx1"/>
                          </a:solidFill>
                          <a:latin typeface="+mj-ea"/>
                          <a:ea typeface="+mj-ea"/>
                        </a:rPr>
                      </a:br>
                      <a:r>
                        <a:rPr lang="en-US" sz="1100" b="0" dirty="0">
                          <a:solidFill>
                            <a:schemeClr val="tx1"/>
                          </a:solidFill>
                          <a:latin typeface="+mj-ea"/>
                          <a:ea typeface="+mj-ea"/>
                        </a:rPr>
                        <a:t>(6.6.1, 11.3.1, 6.3.2)</a:t>
                      </a:r>
                    </a:p>
                  </a:txBody>
                  <a:tcPr anchor="ctr">
                    <a:solidFill>
                      <a:schemeClr val="accent1">
                        <a:lumMod val="40000"/>
                        <a:lumOff val="60000"/>
                      </a:schemeClr>
                    </a:solidFill>
                  </a:tcPr>
                </a:tc>
                <a:extLst>
                  <a:ext uri="{0D108BD9-81ED-4DB2-BD59-A6C34878D82A}">
                    <a16:rowId xmlns:a16="http://schemas.microsoft.com/office/drawing/2014/main" val="393186930"/>
                  </a:ext>
                </a:extLst>
              </a:tr>
            </a:tbl>
          </a:graphicData>
        </a:graphic>
      </p:graphicFrame>
    </p:spTree>
    <p:extLst>
      <p:ext uri="{BB962C8B-B14F-4D97-AF65-F5344CB8AC3E}">
        <p14:creationId xmlns:p14="http://schemas.microsoft.com/office/powerpoint/2010/main" val="97567775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B220E28-3037-034E-9D12-DF7B46F5BDBE}"/>
              </a:ext>
            </a:extLst>
          </p:cNvPr>
          <p:cNvSpPr/>
          <p:nvPr/>
        </p:nvSpPr>
        <p:spPr>
          <a:xfrm>
            <a:off x="6248400" y="4419600"/>
            <a:ext cx="2667000" cy="1752600"/>
          </a:xfrm>
          <a:prstGeom prst="rect">
            <a:avLst/>
          </a:prstGeom>
          <a:solidFill>
            <a:srgbClr val="FFFFFF"/>
          </a:solidFill>
          <a:ln w="25400" cap="flat">
            <a:solidFill>
              <a:srgbClr val="92D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171450" indent="-171450" algn="l" rtl="0" latinLnBrk="1" hangingPunct="0">
              <a:spcBef>
                <a:spcPts val="1200"/>
              </a:spcBef>
              <a:buFont typeface="Arial" panose="020B0604020202020204" pitchFamily="34" charset="0"/>
              <a:buChar char="•"/>
            </a:pPr>
            <a:r>
              <a:rPr lang="en-US" sz="1100" dirty="0">
                <a:latin typeface="+mj-lt"/>
              </a:rPr>
              <a:t>Land degradation from the changes in land cover</a:t>
            </a:r>
          </a:p>
          <a:p>
            <a:pPr marL="171450" indent="-171450" algn="l" rtl="0" latinLnBrk="1" hangingPunct="0">
              <a:spcBef>
                <a:spcPts val="600"/>
              </a:spcBef>
              <a:buFont typeface="Arial" panose="020B0604020202020204" pitchFamily="34" charset="0"/>
              <a:buChar char="•"/>
            </a:pPr>
            <a:r>
              <a:rPr lang="en-US" sz="1100" dirty="0">
                <a:latin typeface="+mj-lt"/>
              </a:rPr>
              <a:t>Land degradation from the changes in land productivity</a:t>
            </a:r>
          </a:p>
          <a:p>
            <a:pPr marL="171450" indent="-171450" algn="l" rtl="0" latinLnBrk="1" hangingPunct="0">
              <a:spcBef>
                <a:spcPts val="600"/>
              </a:spcBef>
              <a:buFont typeface="Arial" panose="020B0604020202020204" pitchFamily="34" charset="0"/>
              <a:buChar char="•"/>
            </a:pPr>
            <a:r>
              <a:rPr lang="en-US" sz="1100" dirty="0">
                <a:latin typeface="+mj-lt"/>
              </a:rPr>
              <a:t>Land degradation from the changes in carbon stock above and below ground (soil organic carbon as proxy)</a:t>
            </a:r>
          </a:p>
        </p:txBody>
      </p:sp>
      <p:sp>
        <p:nvSpPr>
          <p:cNvPr id="16" name="Rectangle 15">
            <a:extLst>
              <a:ext uri="{FF2B5EF4-FFF2-40B4-BE49-F238E27FC236}">
                <a16:creationId xmlns:a16="http://schemas.microsoft.com/office/drawing/2014/main" id="{4F6D606B-FB30-094C-9846-A69E2342F6D4}"/>
              </a:ext>
            </a:extLst>
          </p:cNvPr>
          <p:cNvSpPr/>
          <p:nvPr/>
        </p:nvSpPr>
        <p:spPr>
          <a:xfrm>
            <a:off x="3238500" y="4419600"/>
            <a:ext cx="2667000" cy="1752600"/>
          </a:xfrm>
          <a:prstGeom prst="rect">
            <a:avLst/>
          </a:prstGeom>
          <a:solidFill>
            <a:srgbClr val="FFFFFF"/>
          </a:solidFill>
          <a:ln w="25400" cap="flat">
            <a:solidFill>
              <a:schemeClr val="accent6"/>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171450" indent="-171450" algn="l" rtl="0" latinLnBrk="1" hangingPunct="0">
              <a:spcBef>
                <a:spcPts val="1200"/>
              </a:spcBef>
              <a:buFont typeface="Arial" panose="020B0604020202020204" pitchFamily="34" charset="0"/>
              <a:buChar char="•"/>
            </a:pPr>
            <a:r>
              <a:rPr lang="en-US" sz="1100" dirty="0">
                <a:latin typeface="+mj-lt"/>
              </a:rPr>
              <a:t>Mapping of Human Settlements</a:t>
            </a:r>
          </a:p>
          <a:p>
            <a:pPr marL="171450" indent="-171450" algn="l" rtl="0" latinLnBrk="1" hangingPunct="0">
              <a:spcBef>
                <a:spcPts val="1200"/>
              </a:spcBef>
              <a:buFont typeface="Arial" panose="020B0604020202020204" pitchFamily="34" charset="0"/>
              <a:buChar char="•"/>
            </a:pPr>
            <a:r>
              <a:rPr lang="en-US" sz="1100" dirty="0">
                <a:latin typeface="+mj-lt"/>
              </a:rPr>
              <a:t>Mapping of Population density</a:t>
            </a:r>
            <a:br>
              <a:rPr lang="en-US" sz="1100" dirty="0">
                <a:latin typeface="+mj-lt"/>
              </a:rPr>
            </a:br>
            <a:r>
              <a:rPr lang="en-US" sz="1100" dirty="0">
                <a:latin typeface="+mj-lt"/>
              </a:rPr>
              <a:t>(disaggregation of census data)</a:t>
            </a:r>
          </a:p>
          <a:p>
            <a:pPr marL="171450" indent="-171450" algn="l" rtl="0" latinLnBrk="1" hangingPunct="0">
              <a:spcBef>
                <a:spcPts val="1200"/>
              </a:spcBef>
              <a:buFont typeface="Arial" panose="020B0604020202020204" pitchFamily="34" charset="0"/>
              <a:buChar char="•"/>
            </a:pPr>
            <a:r>
              <a:rPr lang="en-US" sz="1100" dirty="0">
                <a:latin typeface="+mj-lt"/>
              </a:rPr>
              <a:t>Functional Urban Areas</a:t>
            </a:r>
          </a:p>
          <a:p>
            <a:pPr algn="l" rtl="0" latinLnBrk="1" hangingPunct="0"/>
            <a:endParaRPr lang="en-US" dirty="0"/>
          </a:p>
        </p:txBody>
      </p:sp>
      <p:sp>
        <p:nvSpPr>
          <p:cNvPr id="15" name="Rectangle 14">
            <a:extLst>
              <a:ext uri="{FF2B5EF4-FFF2-40B4-BE49-F238E27FC236}">
                <a16:creationId xmlns:a16="http://schemas.microsoft.com/office/drawing/2014/main" id="{384034B9-9FF2-D742-B245-A476FFEF2FFB}"/>
              </a:ext>
            </a:extLst>
          </p:cNvPr>
          <p:cNvSpPr/>
          <p:nvPr/>
        </p:nvSpPr>
        <p:spPr>
          <a:xfrm>
            <a:off x="228600" y="4419600"/>
            <a:ext cx="2667000" cy="1752600"/>
          </a:xfrm>
          <a:prstGeom prst="rect">
            <a:avLst/>
          </a:prstGeom>
          <a:solidFill>
            <a:srgbClr val="FFFFFF"/>
          </a:solidFill>
          <a:ln w="25400" cap="flat">
            <a:solidFill>
              <a:srgbClr val="00B0F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171450" indent="-171450" algn="l" rtl="0" latinLnBrk="1" hangingPunct="0">
              <a:spcBef>
                <a:spcPts val="1200"/>
              </a:spcBef>
              <a:buFont typeface="Arial" panose="020B0604020202020204" pitchFamily="34" charset="0"/>
              <a:buChar char="•"/>
            </a:pPr>
            <a:r>
              <a:rPr lang="en-US" sz="1100" dirty="0">
                <a:latin typeface="+mj-lt"/>
              </a:rPr>
              <a:t>Changes in the spatial extent of open waters (lakes, artificial water bodies, </a:t>
            </a:r>
            <a:br>
              <a:rPr lang="en-US" sz="1100" dirty="0">
                <a:latin typeface="+mj-lt"/>
              </a:rPr>
            </a:br>
            <a:r>
              <a:rPr lang="en-US" sz="1100" dirty="0">
                <a:latin typeface="+mj-lt"/>
              </a:rPr>
              <a:t>rivers and estuaries)</a:t>
            </a:r>
          </a:p>
          <a:p>
            <a:pPr marL="171450" indent="-171450" algn="l" rtl="0" latinLnBrk="1" hangingPunct="0">
              <a:spcBef>
                <a:spcPts val="600"/>
              </a:spcBef>
              <a:buFont typeface="Arial" panose="020B0604020202020204" pitchFamily="34" charset="0"/>
              <a:buChar char="•"/>
            </a:pPr>
            <a:r>
              <a:rPr lang="en-US" sz="1100" dirty="0">
                <a:latin typeface="+mj-lt"/>
              </a:rPr>
              <a:t>Changes in the spatial extent of vegetated wetlands (including mangroves)</a:t>
            </a:r>
          </a:p>
          <a:p>
            <a:pPr marL="171450" indent="-171450" algn="l" rtl="0" latinLnBrk="1" hangingPunct="0">
              <a:spcBef>
                <a:spcPts val="600"/>
              </a:spcBef>
              <a:buFont typeface="Arial" panose="020B0604020202020204" pitchFamily="34" charset="0"/>
              <a:buChar char="•"/>
            </a:pPr>
            <a:r>
              <a:rPr lang="en-US" sz="1100" dirty="0">
                <a:latin typeface="+mj-lt"/>
              </a:rPr>
              <a:t>WQ of lakes and artificial water bodies</a:t>
            </a:r>
          </a:p>
          <a:p>
            <a:pPr marL="171450" indent="-171450" algn="l" rtl="0" latinLnBrk="1" hangingPunct="0">
              <a:spcBef>
                <a:spcPts val="600"/>
              </a:spcBef>
              <a:buFont typeface="Arial" panose="020B0604020202020204" pitchFamily="34" charset="0"/>
              <a:buChar char="•"/>
            </a:pPr>
            <a:r>
              <a:rPr lang="en-US" sz="1100" dirty="0">
                <a:latin typeface="+mj-lt"/>
              </a:rPr>
              <a:t>Water discharge in rivers &amp; estuaries </a:t>
            </a:r>
          </a:p>
        </p:txBody>
      </p:sp>
      <p:sp>
        <p:nvSpPr>
          <p:cNvPr id="2" name="Slide Number Placeholder 1">
            <a:extLst>
              <a:ext uri="{FF2B5EF4-FFF2-40B4-BE49-F238E27FC236}">
                <a16:creationId xmlns:a16="http://schemas.microsoft.com/office/drawing/2014/main" id="{18C93D4E-8E39-CE4E-AD66-030464634D66}"/>
              </a:ext>
            </a:extLst>
          </p:cNvPr>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a:extLst>
              <a:ext uri="{FF2B5EF4-FFF2-40B4-BE49-F238E27FC236}">
                <a16:creationId xmlns:a16="http://schemas.microsoft.com/office/drawing/2014/main" id="{DA5802CD-16BF-8D40-8FA5-3611A7F9BAE7}"/>
              </a:ext>
            </a:extLst>
          </p:cNvPr>
          <p:cNvSpPr>
            <a:spLocks noGrp="1"/>
          </p:cNvSpPr>
          <p:nvPr>
            <p:ph sz="quarter" idx="10"/>
          </p:nvPr>
        </p:nvSpPr>
        <p:spPr>
          <a:xfrm>
            <a:off x="399832" y="1524000"/>
            <a:ext cx="8515568" cy="2514600"/>
          </a:xfrm>
        </p:spPr>
        <p:txBody>
          <a:bodyPr/>
          <a:lstStyle/>
          <a:p>
            <a:pPr marL="0" indent="0" algn="l">
              <a:buNone/>
            </a:pPr>
            <a:r>
              <a:rPr lang="en-US" sz="1800" b="0" dirty="0"/>
              <a:t>As a demonstration of the effectiveness of “streamlining”, the </a:t>
            </a:r>
            <a:r>
              <a:rPr lang="en-US" sz="1800" dirty="0"/>
              <a:t> SDG-AHT proposed: </a:t>
            </a:r>
          </a:p>
          <a:p>
            <a:pPr algn="l"/>
            <a:r>
              <a:rPr lang="en-US" sz="1800" dirty="0"/>
              <a:t>to </a:t>
            </a:r>
            <a:r>
              <a:rPr lang="en-US" sz="1800" b="1" dirty="0"/>
              <a:t>start with 3 SDG indicators, open for new proposals pending capacity</a:t>
            </a:r>
            <a:endParaRPr lang="en-US" sz="1800" b="0" dirty="0"/>
          </a:p>
          <a:p>
            <a:pPr algn="l"/>
            <a:r>
              <a:rPr lang="en-US" sz="1800" b="1" dirty="0"/>
              <a:t>most ready </a:t>
            </a:r>
            <a:r>
              <a:rPr lang="en-US" sz="1800" b="0" dirty="0"/>
              <a:t>to integrate EO in their processes</a:t>
            </a:r>
            <a:endParaRPr lang="en-US" sz="1800" dirty="0"/>
          </a:p>
          <a:p>
            <a:pPr algn="l"/>
            <a:r>
              <a:rPr lang="en-US" sz="1800" dirty="0"/>
              <a:t>indicators </a:t>
            </a:r>
            <a:r>
              <a:rPr lang="en-US" sz="1800" b="1" dirty="0"/>
              <a:t>selected by the IAEG-SDGs WGGI</a:t>
            </a:r>
            <a:r>
              <a:rPr lang="en-US" sz="1800" dirty="0"/>
              <a:t> </a:t>
            </a:r>
            <a:r>
              <a:rPr lang="en-US" sz="1800" b="0" dirty="0"/>
              <a:t>for the Task Stream on satellite Earth Observation data for the SDG indicators</a:t>
            </a:r>
            <a:endParaRPr lang="en-US" b="0" dirty="0"/>
          </a:p>
        </p:txBody>
      </p:sp>
      <p:grpSp>
        <p:nvGrpSpPr>
          <p:cNvPr id="4" name="Group 3">
            <a:extLst>
              <a:ext uri="{FF2B5EF4-FFF2-40B4-BE49-F238E27FC236}">
                <a16:creationId xmlns:a16="http://schemas.microsoft.com/office/drawing/2014/main" id="{0000ED6B-8C76-47B8-878C-A3FB13D06FCA}"/>
              </a:ext>
            </a:extLst>
          </p:cNvPr>
          <p:cNvGrpSpPr/>
          <p:nvPr/>
        </p:nvGrpSpPr>
        <p:grpSpPr>
          <a:xfrm>
            <a:off x="228600" y="3733800"/>
            <a:ext cx="2667000" cy="828000"/>
            <a:chOff x="228600" y="4298415"/>
            <a:chExt cx="2667000" cy="828000"/>
          </a:xfrm>
        </p:grpSpPr>
        <p:sp>
          <p:nvSpPr>
            <p:cNvPr id="6" name="Rounded Rectangle 5">
              <a:extLst>
                <a:ext uri="{FF2B5EF4-FFF2-40B4-BE49-F238E27FC236}">
                  <a16:creationId xmlns:a16="http://schemas.microsoft.com/office/drawing/2014/main" id="{1D1281BF-190E-9C44-B091-99FE22C2A602}"/>
                </a:ext>
              </a:extLst>
            </p:cNvPr>
            <p:cNvSpPr/>
            <p:nvPr/>
          </p:nvSpPr>
          <p:spPr>
            <a:xfrm>
              <a:off x="228600" y="4309172"/>
              <a:ext cx="2667000" cy="817243"/>
            </a:xfrm>
            <a:prstGeom prst="roundRect">
              <a:avLst/>
            </a:prstGeom>
            <a:solidFill>
              <a:srgbClr val="FFFFFF"/>
            </a:solidFill>
            <a:ln w="25400" cap="flat">
              <a:solidFill>
                <a:srgbClr val="00B0F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889000" algn="ctr" rtl="0" latinLnBrk="1" hangingPunct="0"/>
              <a:r>
                <a:rPr lang="en-US" sz="1400" b="1" dirty="0">
                  <a:latin typeface="+mj-lt"/>
                </a:rPr>
                <a:t>SDG 6.6.1 </a:t>
              </a:r>
              <a:br>
                <a:rPr lang="en-US" sz="1400" b="1" dirty="0">
                  <a:latin typeface="+mj-lt"/>
                </a:rPr>
              </a:br>
              <a:r>
                <a:rPr lang="en-US" sz="1400" b="1" dirty="0">
                  <a:latin typeface="+mj-lt"/>
                </a:rPr>
                <a:t>Water related </a:t>
              </a:r>
            </a:p>
            <a:p>
              <a:pPr marL="889000" algn="ctr" rtl="0" latinLnBrk="1" hangingPunct="0"/>
              <a:r>
                <a:rPr lang="en-US" sz="1400" b="1" dirty="0">
                  <a:latin typeface="+mj-lt"/>
                </a:rPr>
                <a:t>Ecosystems</a:t>
              </a:r>
            </a:p>
          </p:txBody>
        </p:sp>
        <p:pic>
          <p:nvPicPr>
            <p:cNvPr id="10" name="Picture 9">
              <a:extLst>
                <a:ext uri="{FF2B5EF4-FFF2-40B4-BE49-F238E27FC236}">
                  <a16:creationId xmlns:a16="http://schemas.microsoft.com/office/drawing/2014/main" id="{042B2AA8-C96D-FC4A-B267-A85C90E9D51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9832" y="4298415"/>
              <a:ext cx="828000" cy="828000"/>
            </a:xfrm>
            <a:prstGeom prst="rect">
              <a:avLst/>
            </a:prstGeom>
          </p:spPr>
        </p:pic>
      </p:grpSp>
      <p:grpSp>
        <p:nvGrpSpPr>
          <p:cNvPr id="13" name="Group 12">
            <a:extLst>
              <a:ext uri="{FF2B5EF4-FFF2-40B4-BE49-F238E27FC236}">
                <a16:creationId xmlns:a16="http://schemas.microsoft.com/office/drawing/2014/main" id="{2DF87461-986C-48B0-88D3-D824E9253618}"/>
              </a:ext>
            </a:extLst>
          </p:cNvPr>
          <p:cNvGrpSpPr/>
          <p:nvPr/>
        </p:nvGrpSpPr>
        <p:grpSpPr>
          <a:xfrm>
            <a:off x="6248400" y="3744557"/>
            <a:ext cx="2667000" cy="827885"/>
            <a:chOff x="6248400" y="4309172"/>
            <a:chExt cx="2667000" cy="827885"/>
          </a:xfrm>
        </p:grpSpPr>
        <p:sp>
          <p:nvSpPr>
            <p:cNvPr id="8" name="Rounded Rectangle 7">
              <a:extLst>
                <a:ext uri="{FF2B5EF4-FFF2-40B4-BE49-F238E27FC236}">
                  <a16:creationId xmlns:a16="http://schemas.microsoft.com/office/drawing/2014/main" id="{74AA37A9-AAA2-A245-AB71-C0FE62E6C9E0}"/>
                </a:ext>
              </a:extLst>
            </p:cNvPr>
            <p:cNvSpPr/>
            <p:nvPr/>
          </p:nvSpPr>
          <p:spPr>
            <a:xfrm>
              <a:off x="6248400" y="4309172"/>
              <a:ext cx="2667000" cy="817243"/>
            </a:xfrm>
            <a:prstGeom prst="roundRect">
              <a:avLst/>
            </a:prstGeom>
            <a:solidFill>
              <a:srgbClr val="FFFFFF"/>
            </a:solidFill>
            <a:ln w="25400" cap="flat">
              <a:solidFill>
                <a:srgbClr val="92D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977900" algn="ctr">
                <a:tabLst>
                  <a:tab pos="7016750" algn="l"/>
                </a:tabLst>
              </a:pPr>
              <a:r>
                <a:rPr lang="en-US" sz="1400" b="1" dirty="0">
                  <a:latin typeface="+mj-lt"/>
                </a:rPr>
                <a:t>SDG 15.3.1 </a:t>
              </a:r>
            </a:p>
            <a:p>
              <a:pPr marL="977900" algn="ctr">
                <a:tabLst>
                  <a:tab pos="7016750" algn="l"/>
                </a:tabLst>
              </a:pPr>
              <a:r>
                <a:rPr lang="en-US" sz="1400" b="1" dirty="0">
                  <a:latin typeface="+mj-lt"/>
                </a:rPr>
                <a:t>Land Degradation Neutrality</a:t>
              </a:r>
            </a:p>
          </p:txBody>
        </p:sp>
        <p:pic>
          <p:nvPicPr>
            <p:cNvPr id="11" name="Picture 10">
              <a:extLst>
                <a:ext uri="{FF2B5EF4-FFF2-40B4-BE49-F238E27FC236}">
                  <a16:creationId xmlns:a16="http://schemas.microsoft.com/office/drawing/2014/main" id="{2A0686FF-2972-7E4D-B4DC-6FD08E62065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11115" y="4309172"/>
              <a:ext cx="827885" cy="827885"/>
            </a:xfrm>
            <a:prstGeom prst="rect">
              <a:avLst/>
            </a:prstGeom>
          </p:spPr>
        </p:pic>
      </p:grpSp>
      <p:grpSp>
        <p:nvGrpSpPr>
          <p:cNvPr id="9" name="Group 8">
            <a:extLst>
              <a:ext uri="{FF2B5EF4-FFF2-40B4-BE49-F238E27FC236}">
                <a16:creationId xmlns:a16="http://schemas.microsoft.com/office/drawing/2014/main" id="{1CF44FD7-3343-47FC-AD9B-850862D94352}"/>
              </a:ext>
            </a:extLst>
          </p:cNvPr>
          <p:cNvGrpSpPr/>
          <p:nvPr/>
        </p:nvGrpSpPr>
        <p:grpSpPr>
          <a:xfrm>
            <a:off x="3238500" y="3744557"/>
            <a:ext cx="2667000" cy="830455"/>
            <a:chOff x="3238500" y="4309172"/>
            <a:chExt cx="2667000" cy="830455"/>
          </a:xfrm>
        </p:grpSpPr>
        <p:sp>
          <p:nvSpPr>
            <p:cNvPr id="7" name="Rounded Rectangle 6">
              <a:extLst>
                <a:ext uri="{FF2B5EF4-FFF2-40B4-BE49-F238E27FC236}">
                  <a16:creationId xmlns:a16="http://schemas.microsoft.com/office/drawing/2014/main" id="{D2000C0F-FF83-CD4B-A590-038815A68C79}"/>
                </a:ext>
              </a:extLst>
            </p:cNvPr>
            <p:cNvSpPr/>
            <p:nvPr/>
          </p:nvSpPr>
          <p:spPr>
            <a:xfrm>
              <a:off x="3238500" y="4309172"/>
              <a:ext cx="2667000" cy="817243"/>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889000" algn="ctr" rtl="0" latinLnBrk="1" hangingPunct="0"/>
              <a:r>
                <a:rPr lang="en-US" sz="1400" b="1" dirty="0">
                  <a:latin typeface="+mj-lt"/>
                </a:rPr>
                <a:t>SDG 11.3.1</a:t>
              </a:r>
              <a:br>
                <a:rPr lang="en-US" sz="1400" b="1" dirty="0">
                  <a:latin typeface="+mj-lt"/>
                </a:rPr>
              </a:br>
              <a:r>
                <a:rPr lang="en-US" sz="1400" b="1" dirty="0">
                  <a:latin typeface="+mj-lt"/>
                </a:rPr>
                <a:t>Sustainable </a:t>
              </a:r>
            </a:p>
            <a:p>
              <a:pPr marL="889000" algn="ctr" rtl="0" latinLnBrk="1" hangingPunct="0"/>
              <a:r>
                <a:rPr lang="en-US" sz="1400" b="1" dirty="0">
                  <a:latin typeface="+mj-lt"/>
                </a:rPr>
                <a:t>Urbanization</a:t>
              </a:r>
            </a:p>
          </p:txBody>
        </p:sp>
        <p:pic>
          <p:nvPicPr>
            <p:cNvPr id="12" name="Picture 11">
              <a:extLst>
                <a:ext uri="{FF2B5EF4-FFF2-40B4-BE49-F238E27FC236}">
                  <a16:creationId xmlns:a16="http://schemas.microsoft.com/office/drawing/2014/main" id="{AB5836CE-8E4B-F24C-A800-1909AF9F5EEE}"/>
                </a:ext>
              </a:extLst>
            </p:cNvPr>
            <p:cNvPicPr>
              <a:picLocks noChangeAspect="1"/>
            </p:cNvPicPr>
            <p:nvPr/>
          </p:nvPicPr>
          <p:blipFill>
            <a:blip r:embed="rId4"/>
            <a:stretch>
              <a:fillRect/>
            </a:stretch>
          </p:blipFill>
          <p:spPr>
            <a:xfrm>
              <a:off x="3377341" y="4309172"/>
              <a:ext cx="830455" cy="830455"/>
            </a:xfrm>
            <a:prstGeom prst="rect">
              <a:avLst/>
            </a:prstGeom>
          </p:spPr>
        </p:pic>
      </p:grpSp>
      <p:sp>
        <p:nvSpPr>
          <p:cNvPr id="14" name="Content Placeholder 10">
            <a:extLst>
              <a:ext uri="{FF2B5EF4-FFF2-40B4-BE49-F238E27FC236}">
                <a16:creationId xmlns:a16="http://schemas.microsoft.com/office/drawing/2014/main" id="{73843258-669C-2D4E-A67D-9BA84DE362A6}"/>
              </a:ext>
            </a:extLst>
          </p:cNvPr>
          <p:cNvSpPr>
            <a:spLocks noGrp="1"/>
          </p:cNvSpPr>
          <p:nvPr>
            <p:ph sz="quarter" idx="11"/>
          </p:nvPr>
        </p:nvSpPr>
        <p:spPr>
          <a:xfrm>
            <a:off x="1905000" y="143933"/>
            <a:ext cx="6324600" cy="990600"/>
          </a:xfrm>
        </p:spPr>
        <p:txBody>
          <a:bodyPr/>
          <a:lstStyle/>
          <a:p>
            <a:pPr algn="l"/>
            <a:r>
              <a:rPr lang="en-AU" b="1" dirty="0"/>
              <a:t>Streamlining of CEOS SDG activities</a:t>
            </a:r>
          </a:p>
          <a:p>
            <a:pPr algn="l"/>
            <a:r>
              <a:rPr lang="en-AU" dirty="0"/>
              <a:t>3 Primary Indicators</a:t>
            </a:r>
            <a:br>
              <a:rPr lang="en-AU" dirty="0"/>
            </a:br>
            <a:endParaRPr lang="en-US" dirty="0"/>
          </a:p>
        </p:txBody>
      </p:sp>
    </p:spTree>
    <p:extLst>
      <p:ext uri="{BB962C8B-B14F-4D97-AF65-F5344CB8AC3E}">
        <p14:creationId xmlns:p14="http://schemas.microsoft.com/office/powerpoint/2010/main" val="11529933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5DD5C5-6CC8-0F46-8AC4-487CAD6E87CE}"/>
              </a:ext>
            </a:extLst>
          </p:cNvPr>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4" name="Content Placeholder 3">
            <a:extLst>
              <a:ext uri="{FF2B5EF4-FFF2-40B4-BE49-F238E27FC236}">
                <a16:creationId xmlns:a16="http://schemas.microsoft.com/office/drawing/2014/main" id="{100E7FF0-E18D-3449-A99C-ED785560A358}"/>
              </a:ext>
            </a:extLst>
          </p:cNvPr>
          <p:cNvSpPr>
            <a:spLocks noGrp="1"/>
          </p:cNvSpPr>
          <p:nvPr>
            <p:ph sz="quarter" idx="11"/>
          </p:nvPr>
        </p:nvSpPr>
        <p:spPr>
          <a:xfrm>
            <a:off x="1828800" y="304800"/>
            <a:ext cx="6248400" cy="533400"/>
          </a:xfrm>
        </p:spPr>
        <p:txBody>
          <a:bodyPr anchor="ctr"/>
          <a:lstStyle/>
          <a:p>
            <a:pPr algn="l"/>
            <a:r>
              <a:rPr lang="en-US" dirty="0"/>
              <a:t>SDG-AHT 2019-2021 workplan</a:t>
            </a:r>
          </a:p>
          <a:p>
            <a:pPr algn="l"/>
            <a:r>
              <a:rPr lang="en-US" b="1" dirty="0"/>
              <a:t>Activities and Deliverables</a:t>
            </a:r>
          </a:p>
        </p:txBody>
      </p:sp>
      <p:graphicFrame>
        <p:nvGraphicFramePr>
          <p:cNvPr id="14" name="Content Placeholder 13">
            <a:extLst>
              <a:ext uri="{FF2B5EF4-FFF2-40B4-BE49-F238E27FC236}">
                <a16:creationId xmlns:a16="http://schemas.microsoft.com/office/drawing/2014/main" id="{CBC9624E-6C09-2544-BE40-A54C4DE013EF}"/>
              </a:ext>
            </a:extLst>
          </p:cNvPr>
          <p:cNvGraphicFramePr>
            <a:graphicFrameLocks noGrp="1"/>
          </p:cNvGraphicFramePr>
          <p:nvPr>
            <p:ph sz="quarter" idx="10"/>
            <p:extLst>
              <p:ext uri="{D42A27DB-BD31-4B8C-83A1-F6EECF244321}">
                <p14:modId xmlns:p14="http://schemas.microsoft.com/office/powerpoint/2010/main" val="245343980"/>
              </p:ext>
            </p:extLst>
          </p:nvPr>
        </p:nvGraphicFramePr>
        <p:xfrm>
          <a:off x="36000" y="1600200"/>
          <a:ext cx="9067801" cy="5318582"/>
        </p:xfrm>
        <a:graphic>
          <a:graphicData uri="http://schemas.openxmlformats.org/drawingml/2006/table">
            <a:tbl>
              <a:tblPr firstRow="1" bandRow="1">
                <a:tableStyleId>{5C22544A-7EE6-4342-B048-85BDC9FD1C3A}</a:tableStyleId>
              </a:tblPr>
              <a:tblGrid>
                <a:gridCol w="348500">
                  <a:extLst>
                    <a:ext uri="{9D8B030D-6E8A-4147-A177-3AD203B41FA5}">
                      <a16:colId xmlns:a16="http://schemas.microsoft.com/office/drawing/2014/main" val="891097141"/>
                    </a:ext>
                  </a:extLst>
                </a:gridCol>
                <a:gridCol w="348500">
                  <a:extLst>
                    <a:ext uri="{9D8B030D-6E8A-4147-A177-3AD203B41FA5}">
                      <a16:colId xmlns:a16="http://schemas.microsoft.com/office/drawing/2014/main" val="174419531"/>
                    </a:ext>
                  </a:extLst>
                </a:gridCol>
                <a:gridCol w="1202662">
                  <a:extLst>
                    <a:ext uri="{9D8B030D-6E8A-4147-A177-3AD203B41FA5}">
                      <a16:colId xmlns:a16="http://schemas.microsoft.com/office/drawing/2014/main" val="2556404508"/>
                    </a:ext>
                  </a:extLst>
                </a:gridCol>
                <a:gridCol w="5111314">
                  <a:extLst>
                    <a:ext uri="{9D8B030D-6E8A-4147-A177-3AD203B41FA5}">
                      <a16:colId xmlns:a16="http://schemas.microsoft.com/office/drawing/2014/main" val="3352138557"/>
                    </a:ext>
                  </a:extLst>
                </a:gridCol>
                <a:gridCol w="321455">
                  <a:extLst>
                    <a:ext uri="{9D8B030D-6E8A-4147-A177-3AD203B41FA5}">
                      <a16:colId xmlns:a16="http://schemas.microsoft.com/office/drawing/2014/main" val="3743674028"/>
                    </a:ext>
                  </a:extLst>
                </a:gridCol>
                <a:gridCol w="321455">
                  <a:extLst>
                    <a:ext uri="{9D8B030D-6E8A-4147-A177-3AD203B41FA5}">
                      <a16:colId xmlns:a16="http://schemas.microsoft.com/office/drawing/2014/main" val="3976284537"/>
                    </a:ext>
                  </a:extLst>
                </a:gridCol>
                <a:gridCol w="321455">
                  <a:extLst>
                    <a:ext uri="{9D8B030D-6E8A-4147-A177-3AD203B41FA5}">
                      <a16:colId xmlns:a16="http://schemas.microsoft.com/office/drawing/2014/main" val="2624839455"/>
                    </a:ext>
                  </a:extLst>
                </a:gridCol>
                <a:gridCol w="1092460">
                  <a:extLst>
                    <a:ext uri="{9D8B030D-6E8A-4147-A177-3AD203B41FA5}">
                      <a16:colId xmlns:a16="http://schemas.microsoft.com/office/drawing/2014/main" val="548463665"/>
                    </a:ext>
                  </a:extLst>
                </a:gridCol>
              </a:tblGrid>
              <a:tr h="391942">
                <a:tc>
                  <a:txBody>
                    <a:bodyPr/>
                    <a:lstStyle/>
                    <a:p>
                      <a:pPr algn="ct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dirty="0">
                          <a:effectLst/>
                        </a:rPr>
                        <a: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dirty="0">
                          <a:effectLst/>
                        </a:rPr>
                        <a:t>Activity Title</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dirty="0">
                          <a:effectLst/>
                        </a:rPr>
                        <a:t>Activity Deliverables</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gridSpan="3">
                  <a:txBody>
                    <a:bodyPr/>
                    <a:lstStyle/>
                    <a:p>
                      <a:pPr algn="ctr">
                        <a:spcBef>
                          <a:spcPts val="0"/>
                        </a:spcBef>
                        <a:spcAft>
                          <a:spcPts val="0"/>
                        </a:spcAft>
                      </a:pPr>
                      <a:r>
                        <a:rPr lang="en-US" sz="1200" dirty="0">
                          <a:effectLst/>
                        </a:rPr>
                        <a:t>Target Audience</a:t>
                      </a:r>
                    </a:p>
                  </a:txBody>
                  <a:tcPr marL="68580" marR="68580" marT="0" marB="0" anchor="ctr"/>
                </a:tc>
                <a:tc hMerge="1">
                  <a:txBody>
                    <a:bodyPr/>
                    <a:lstStyle/>
                    <a:p>
                      <a:endParaRPr lang="en-US"/>
                    </a:p>
                  </a:txBody>
                  <a:tcPr/>
                </a:tc>
                <a:tc hMerge="1">
                  <a:txBody>
                    <a:bodyPr/>
                    <a:lstStyle/>
                    <a:p>
                      <a:endParaRPr lang="en-US"/>
                    </a:p>
                  </a:txBody>
                  <a:tcPr/>
                </a:tc>
                <a:tc>
                  <a:txBody>
                    <a:bodyPr/>
                    <a:lstStyle/>
                    <a:p>
                      <a:pPr algn="ctr">
                        <a:spcBef>
                          <a:spcPts val="0"/>
                        </a:spcBef>
                        <a:spcAft>
                          <a:spcPts val="0"/>
                        </a:spcAft>
                      </a:pPr>
                      <a:r>
                        <a:rPr lang="en-US" sz="1200" dirty="0">
                          <a:effectLst/>
                        </a:rPr>
                        <a:t>CEOS bodies support</a:t>
                      </a:r>
                    </a:p>
                  </a:txBody>
                  <a:tcPr marL="68580" marR="68580" marT="0" marB="0" anchor="ctr"/>
                </a:tc>
                <a:extLst>
                  <a:ext uri="{0D108BD9-81ED-4DB2-BD59-A6C34878D82A}">
                    <a16:rowId xmlns:a16="http://schemas.microsoft.com/office/drawing/2014/main" val="3336406181"/>
                  </a:ext>
                </a:extLst>
              </a:tr>
              <a:tr h="259072">
                <a:tc rowSpan="5">
                  <a:txBody>
                    <a:bodyPr/>
                    <a:lstStyle/>
                    <a:p>
                      <a:pPr algn="ctr">
                        <a:spcBef>
                          <a:spcPts val="0"/>
                        </a:spcBef>
                        <a:spcAft>
                          <a:spcPts val="0"/>
                        </a:spcAft>
                      </a:pPr>
                      <a:r>
                        <a:rPr lang="en-US" sz="1200" b="1" dirty="0">
                          <a:solidFill>
                            <a:schemeClr val="bg1"/>
                          </a:solidFill>
                          <a:effectLst/>
                          <a:latin typeface="+mn-lt"/>
                          <a:ea typeface="Times New Roman" panose="02020603050405020304" pitchFamily="18" charset="0"/>
                        </a:rPr>
                        <a:t>SHORT TERM ACTIVITIES (2020)</a:t>
                      </a:r>
                    </a:p>
                  </a:txBody>
                  <a:tcPr marL="68580" marR="68580" marT="72000" marB="72000" vert="vert270" anchor="ctr">
                    <a:solidFill>
                      <a:srgbClr val="C00000"/>
                    </a:solidFill>
                  </a:tcPr>
                </a:tc>
                <a:tc>
                  <a:txBody>
                    <a:bodyPr/>
                    <a:lstStyle/>
                    <a:p>
                      <a:pPr algn="ctr">
                        <a:spcBef>
                          <a:spcPts val="0"/>
                        </a:spcBef>
                        <a:spcAft>
                          <a:spcPts val="0"/>
                        </a:spcAft>
                      </a:pPr>
                      <a:r>
                        <a:rPr lang="en-US" sz="1200" b="1" dirty="0">
                          <a:effectLst/>
                        </a:rPr>
                        <a:t>1</a:t>
                      </a: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40000"/>
                        <a:lumOff val="60000"/>
                      </a:schemeClr>
                    </a:solidFill>
                  </a:tcPr>
                </a:tc>
                <a:tc>
                  <a:txBody>
                    <a:bodyPr/>
                    <a:lstStyle/>
                    <a:p>
                      <a:pPr algn="ctr">
                        <a:spcBef>
                          <a:spcPts val="0"/>
                        </a:spcBef>
                        <a:spcAft>
                          <a:spcPts val="0"/>
                        </a:spcAft>
                      </a:pPr>
                      <a:r>
                        <a:rPr lang="en-US" sz="1200" b="1" dirty="0">
                          <a:effectLst/>
                        </a:rPr>
                        <a:t>Satellite Data Requirements</a:t>
                      </a: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40000"/>
                        <a:lumOff val="60000"/>
                      </a:schemeClr>
                    </a:solidFill>
                  </a:tcPr>
                </a:tc>
                <a:tc>
                  <a:txBody>
                    <a:bodyPr/>
                    <a:lstStyle/>
                    <a:p>
                      <a:pPr marL="342900" lvl="0" indent="-244475" algn="l">
                        <a:spcBef>
                          <a:spcPts val="0"/>
                        </a:spcBef>
                        <a:spcAft>
                          <a:spcPts val="0"/>
                        </a:spcAft>
                        <a:buFont typeface="Wingdings" pitchFamily="2" charset="2"/>
                        <a:buChar char=""/>
                        <a:tabLst/>
                      </a:pPr>
                      <a:r>
                        <a:rPr lang="en-US" sz="1200" b="0" dirty="0">
                          <a:solidFill>
                            <a:schemeClr val="dk1"/>
                          </a:solidFill>
                          <a:effectLst/>
                          <a:latin typeface="+mn-lt"/>
                          <a:ea typeface="+mn-ea"/>
                          <a:cs typeface="+mn-cs"/>
                          <a:sym typeface="Calibri"/>
                        </a:rPr>
                        <a:t>Technical Notes on “Satellite Data Requirements” </a:t>
                      </a:r>
                      <a:br>
                        <a:rPr lang="en-US" sz="1200" b="0" dirty="0">
                          <a:solidFill>
                            <a:schemeClr val="dk1"/>
                          </a:solidFill>
                          <a:effectLst/>
                          <a:latin typeface="+mn-lt"/>
                          <a:ea typeface="+mn-ea"/>
                          <a:cs typeface="+mn-cs"/>
                          <a:sym typeface="Calibri"/>
                        </a:rPr>
                      </a:br>
                      <a:r>
                        <a:rPr lang="en-US" sz="1200" b="0" dirty="0">
                          <a:solidFill>
                            <a:schemeClr val="dk1"/>
                          </a:solidFill>
                          <a:effectLst/>
                          <a:latin typeface="+mn-lt"/>
                          <a:ea typeface="+mn-ea"/>
                          <a:cs typeface="+mn-cs"/>
                          <a:sym typeface="Calibri"/>
                        </a:rPr>
                        <a:t>(one TN for each SDG indicator)</a:t>
                      </a:r>
                    </a:p>
                  </a:txBody>
                  <a:tcPr marL="68580" marR="68580" marT="72000" marB="72000" anchor="ctr">
                    <a:solidFill>
                      <a:schemeClr val="accent1">
                        <a:lumMod val="40000"/>
                        <a:lumOff val="60000"/>
                      </a:schemeClr>
                    </a:solidFill>
                  </a:tcPr>
                </a:tc>
                <a:tc>
                  <a:txBody>
                    <a:bodyPr/>
                    <a:lstStyle/>
                    <a:p>
                      <a:pPr algn="ctr">
                        <a:spcBef>
                          <a:spcPts val="0"/>
                        </a:spcBef>
                        <a:spcAft>
                          <a:spcPts val="0"/>
                        </a:spcAft>
                      </a:pPr>
                      <a:r>
                        <a:rPr lang="en-US" sz="1200" dirty="0">
                          <a:solidFill>
                            <a:srgbClr val="00B050"/>
                          </a:solidFill>
                          <a:effectLst/>
                          <a:latin typeface="+mn-lt"/>
                          <a:ea typeface="Times New Roman" panose="02020603050405020304" pitchFamily="18" charset="0"/>
                        </a:rPr>
                        <a:t>X</a:t>
                      </a:r>
                    </a:p>
                  </a:txBody>
                  <a:tcPr marL="68580" marR="68580" marT="72000" marB="72000" anchor="ctr">
                    <a:solidFill>
                      <a:schemeClr val="accent1">
                        <a:lumMod val="40000"/>
                        <a:lumOff val="60000"/>
                      </a:schemeClr>
                    </a:solidFill>
                  </a:tcPr>
                </a:tc>
                <a:tc>
                  <a:txBody>
                    <a:bodyPr/>
                    <a:lstStyle/>
                    <a:p>
                      <a:pPr algn="ctr">
                        <a:spcBef>
                          <a:spcPts val="0"/>
                        </a:spcBef>
                        <a:spcAft>
                          <a:spcPts val="0"/>
                        </a:spcAft>
                      </a:pPr>
                      <a:endParaRPr lang="en-US" sz="1200" dirty="0">
                        <a:effectLst/>
                        <a:latin typeface="+mn-lt"/>
                        <a:ea typeface="Times New Roman" panose="02020603050405020304" pitchFamily="18" charset="0"/>
                      </a:endParaRPr>
                    </a:p>
                  </a:txBody>
                  <a:tcPr marL="68580" marR="68580" marT="72000" marB="72000" anchor="ctr">
                    <a:solidFill>
                      <a:schemeClr val="accent1">
                        <a:lumMod val="40000"/>
                        <a:lumOff val="60000"/>
                      </a:schemeClr>
                    </a:solidFill>
                  </a:tcPr>
                </a:tc>
                <a:tc>
                  <a:txBody>
                    <a:bodyPr/>
                    <a:lstStyle/>
                    <a:p>
                      <a:pPr algn="ctr">
                        <a:spcBef>
                          <a:spcPts val="0"/>
                        </a:spcBef>
                        <a:spcAft>
                          <a:spcPts val="0"/>
                        </a:spcAft>
                      </a:pPr>
                      <a:endParaRPr lang="en-US" sz="1200" dirty="0">
                        <a:effectLst/>
                        <a:latin typeface="+mn-lt"/>
                        <a:ea typeface="Times New Roman" panose="02020603050405020304" pitchFamily="18" charset="0"/>
                      </a:endParaRPr>
                    </a:p>
                  </a:txBody>
                  <a:tcPr marL="68580" marR="68580" marT="72000" marB="72000" anchor="ctr">
                    <a:solidFill>
                      <a:schemeClr val="accent1">
                        <a:lumMod val="40000"/>
                        <a:lumOff val="60000"/>
                      </a:schemeClr>
                    </a:solidFill>
                  </a:tcPr>
                </a:tc>
                <a:tc>
                  <a:txBody>
                    <a:bodyPr/>
                    <a:lstStyle/>
                    <a:p>
                      <a:pPr algn="ctr">
                        <a:spcBef>
                          <a:spcPts val="0"/>
                        </a:spcBef>
                        <a:spcAft>
                          <a:spcPts val="0"/>
                        </a:spcAft>
                      </a:pPr>
                      <a:r>
                        <a:rPr lang="en-US" sz="1200" dirty="0">
                          <a:effectLst/>
                        </a:rPr>
                        <a:t>LSI-VC</a:t>
                      </a:r>
                      <a:br>
                        <a:rPr lang="en-US" sz="1200" dirty="0">
                          <a:effectLst/>
                        </a:rPr>
                      </a:br>
                      <a:r>
                        <a:rPr lang="en-US" sz="1200" dirty="0">
                          <a:effectLst/>
                        </a:rPr>
                        <a:t>(3 indicators)</a:t>
                      </a:r>
                      <a:endParaRPr lang="en-US" sz="1200"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40000"/>
                        <a:lumOff val="60000"/>
                      </a:schemeClr>
                    </a:solidFill>
                  </a:tcPr>
                </a:tc>
                <a:extLst>
                  <a:ext uri="{0D108BD9-81ED-4DB2-BD59-A6C34878D82A}">
                    <a16:rowId xmlns:a16="http://schemas.microsoft.com/office/drawing/2014/main" val="1079861478"/>
                  </a:ext>
                </a:extLst>
              </a:tr>
              <a:tr h="607160">
                <a:tc vMerge="1">
                  <a:txBody>
                    <a:bodyPr/>
                    <a:lstStyle/>
                    <a:p>
                      <a:pPr algn="ctr">
                        <a:spcBef>
                          <a:spcPts val="0"/>
                        </a:spcBef>
                        <a:spcAft>
                          <a:spcPts val="0"/>
                        </a:spcAft>
                      </a:pP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20000"/>
                        <a:lumOff val="80000"/>
                      </a:schemeClr>
                    </a:solidFill>
                  </a:tcPr>
                </a:tc>
                <a:tc rowSpan="2">
                  <a:txBody>
                    <a:bodyPr/>
                    <a:lstStyle/>
                    <a:p>
                      <a:pPr algn="ctr">
                        <a:spcBef>
                          <a:spcPts val="0"/>
                        </a:spcBef>
                        <a:spcAft>
                          <a:spcPts val="0"/>
                        </a:spcAft>
                      </a:pPr>
                      <a:r>
                        <a:rPr lang="en-US" sz="1200" b="1" dirty="0">
                          <a:effectLst/>
                        </a:rPr>
                        <a:t>2</a:t>
                      </a: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20000"/>
                        <a:lumOff val="80000"/>
                      </a:schemeClr>
                    </a:solidFill>
                  </a:tcPr>
                </a:tc>
                <a:tc rowSpan="2">
                  <a:txBody>
                    <a:bodyPr/>
                    <a:lstStyle/>
                    <a:p>
                      <a:pPr algn="ctr">
                        <a:spcBef>
                          <a:spcPts val="0"/>
                        </a:spcBef>
                        <a:spcAft>
                          <a:spcPts val="0"/>
                        </a:spcAft>
                      </a:pPr>
                      <a:r>
                        <a:rPr lang="en-US" sz="1200" b="1" dirty="0">
                          <a:effectLst/>
                        </a:rPr>
                        <a:t>EO Enabling Infrastructures</a:t>
                      </a: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20000"/>
                        <a:lumOff val="80000"/>
                      </a:schemeClr>
                    </a:solidFill>
                  </a:tcPr>
                </a:tc>
                <a:tc>
                  <a:txBody>
                    <a:bodyPr/>
                    <a:lstStyle/>
                    <a:p>
                      <a:pPr marL="342900" lvl="0" indent="-342900" algn="l">
                        <a:spcBef>
                          <a:spcPts val="0"/>
                        </a:spcBef>
                        <a:spcAft>
                          <a:spcPts val="0"/>
                        </a:spcAft>
                        <a:buFont typeface="Wingdings" pitchFamily="2" charset="2"/>
                        <a:buChar char=""/>
                      </a:pPr>
                      <a:r>
                        <a:rPr lang="en-US" sz="1200" b="0" dirty="0">
                          <a:solidFill>
                            <a:schemeClr val="dk1"/>
                          </a:solidFill>
                          <a:effectLst/>
                          <a:latin typeface="+mn-lt"/>
                          <a:ea typeface="+mn-ea"/>
                          <a:cs typeface="+mn-cs"/>
                          <a:sym typeface="Calibri"/>
                        </a:rPr>
                        <a:t>Technical Notes on EO enabling infrastructures for SDG indicators</a:t>
                      </a:r>
                      <a:br>
                        <a:rPr lang="en-US" sz="1200" b="0" dirty="0">
                          <a:solidFill>
                            <a:schemeClr val="dk1"/>
                          </a:solidFill>
                          <a:effectLst/>
                          <a:latin typeface="+mn-lt"/>
                          <a:ea typeface="+mn-ea"/>
                          <a:cs typeface="+mn-cs"/>
                          <a:sym typeface="Calibri"/>
                        </a:rPr>
                      </a:br>
                      <a:r>
                        <a:rPr lang="en-US" sz="1200" b="0" dirty="0">
                          <a:solidFill>
                            <a:schemeClr val="dk1"/>
                          </a:solidFill>
                          <a:effectLst/>
                          <a:latin typeface="+mn-lt"/>
                          <a:ea typeface="+mn-ea"/>
                          <a:cs typeface="+mn-cs"/>
                          <a:sym typeface="Calibri"/>
                        </a:rPr>
                        <a:t>(one TN for each SDG </a:t>
                      </a:r>
                      <a:r>
                        <a:rPr lang="en-US" sz="1200" b="0">
                          <a:solidFill>
                            <a:schemeClr val="dk1"/>
                          </a:solidFill>
                          <a:effectLst/>
                          <a:latin typeface="+mn-lt"/>
                          <a:ea typeface="+mn-ea"/>
                          <a:cs typeface="+mn-cs"/>
                          <a:sym typeface="Calibri"/>
                        </a:rPr>
                        <a:t>Indicator)</a:t>
                      </a:r>
                      <a:endParaRPr lang="en-US" sz="1200" b="0" dirty="0">
                        <a:solidFill>
                          <a:schemeClr val="dk1"/>
                        </a:solidFill>
                        <a:effectLst/>
                        <a:latin typeface="+mn-lt"/>
                        <a:ea typeface="+mn-ea"/>
                        <a:cs typeface="+mn-cs"/>
                        <a:sym typeface="Calibri"/>
                      </a:endParaRPr>
                    </a:p>
                  </a:txBody>
                  <a:tcPr marL="68580" marR="68580" marT="72000" marB="72000" anchor="ctr">
                    <a:solidFill>
                      <a:schemeClr val="accent1">
                        <a:lumMod val="20000"/>
                        <a:lumOff val="80000"/>
                      </a:schemeClr>
                    </a:solidFill>
                  </a:tcPr>
                </a:tc>
                <a:tc>
                  <a:txBody>
                    <a:bodyPr/>
                    <a:lstStyle/>
                    <a:p>
                      <a:pPr algn="ctr">
                        <a:spcBef>
                          <a:spcPts val="0"/>
                        </a:spcBef>
                        <a:spcAft>
                          <a:spcPts val="0"/>
                        </a:spcAft>
                      </a:pPr>
                      <a:endParaRPr lang="en-US" sz="1200" dirty="0">
                        <a:solidFill>
                          <a:srgbClr val="00B050"/>
                        </a:solidFill>
                        <a:effectLst/>
                        <a:latin typeface="+mn-lt"/>
                        <a:ea typeface="+mn-ea"/>
                        <a:cs typeface="+mn-cs"/>
                        <a:sym typeface="Calibri"/>
                      </a:endParaRPr>
                    </a:p>
                  </a:txBody>
                  <a:tcPr marL="68580" marR="68580" marT="72000" marB="72000" anchor="ctr">
                    <a:solidFill>
                      <a:schemeClr val="accent1">
                        <a:lumMod val="20000"/>
                        <a:lumOff val="80000"/>
                      </a:schemeClr>
                    </a:solidFill>
                  </a:tcPr>
                </a:tc>
                <a:tc>
                  <a:txBody>
                    <a:bodyPr/>
                    <a:lstStyle/>
                    <a:p>
                      <a:pPr algn="ctr">
                        <a:spcBef>
                          <a:spcPts val="0"/>
                        </a:spcBef>
                        <a:spcAft>
                          <a:spcPts val="0"/>
                        </a:spcAft>
                      </a:pPr>
                      <a:r>
                        <a:rPr lang="en-US" sz="1200" dirty="0">
                          <a:solidFill>
                            <a:srgbClr val="FFC000"/>
                          </a:solidFill>
                          <a:effectLst/>
                          <a:latin typeface="+mn-lt"/>
                          <a:ea typeface="+mn-ea"/>
                          <a:cs typeface="+mn-cs"/>
                          <a:sym typeface="Calibri"/>
                        </a:rPr>
                        <a:t>X</a:t>
                      </a:r>
                    </a:p>
                  </a:txBody>
                  <a:tcPr marL="68580" marR="68580" marT="72000" marB="72000" anchor="ctr">
                    <a:solidFill>
                      <a:schemeClr val="accent1">
                        <a:lumMod val="20000"/>
                        <a:lumOff val="80000"/>
                      </a:schemeClr>
                    </a:solidFill>
                  </a:tcPr>
                </a:tc>
                <a:tc>
                  <a:txBody>
                    <a:bodyPr/>
                    <a:lstStyle/>
                    <a:p>
                      <a:pPr algn="ctr">
                        <a:spcBef>
                          <a:spcPts val="0"/>
                        </a:spcBef>
                        <a:spcAft>
                          <a:spcPts val="0"/>
                        </a:spcAft>
                      </a:pPr>
                      <a:endParaRPr lang="en-US" sz="1200" dirty="0">
                        <a:solidFill>
                          <a:schemeClr val="dk1"/>
                        </a:solidFill>
                        <a:effectLst/>
                        <a:latin typeface="+mn-lt"/>
                        <a:ea typeface="+mn-ea"/>
                        <a:cs typeface="+mn-cs"/>
                        <a:sym typeface="Calibri"/>
                      </a:endParaRPr>
                    </a:p>
                  </a:txBody>
                  <a:tcPr marL="68580" marR="68580" marT="72000" marB="72000" anchor="ctr">
                    <a:solidFill>
                      <a:schemeClr val="accent1">
                        <a:lumMod val="20000"/>
                        <a:lumOff val="80000"/>
                      </a:schemeClr>
                    </a:solidFill>
                  </a:tcPr>
                </a:tc>
                <a:tc>
                  <a:txBody>
                    <a:bodyPr/>
                    <a:lstStyle/>
                    <a:p>
                      <a:pPr algn="ctr">
                        <a:spcBef>
                          <a:spcPts val="0"/>
                        </a:spcBef>
                        <a:spcAft>
                          <a:spcPts val="0"/>
                        </a:spcAft>
                      </a:pPr>
                      <a:r>
                        <a:rPr lang="en-US" sz="1200" dirty="0">
                          <a:solidFill>
                            <a:schemeClr val="dk1"/>
                          </a:solidFill>
                          <a:effectLst/>
                          <a:latin typeface="+mn-lt"/>
                          <a:ea typeface="+mn-ea"/>
                          <a:cs typeface="+mn-cs"/>
                          <a:sym typeface="Calibri"/>
                        </a:rPr>
                        <a:t>WGISS, SEO</a:t>
                      </a:r>
                    </a:p>
                  </a:txBody>
                  <a:tcPr marL="68580" marR="68580" marT="72000" marB="72000" anchor="ctr">
                    <a:solidFill>
                      <a:schemeClr val="accent1">
                        <a:lumMod val="20000"/>
                        <a:lumOff val="80000"/>
                      </a:schemeClr>
                    </a:solidFill>
                  </a:tcPr>
                </a:tc>
                <a:extLst>
                  <a:ext uri="{0D108BD9-81ED-4DB2-BD59-A6C34878D82A}">
                    <a16:rowId xmlns:a16="http://schemas.microsoft.com/office/drawing/2014/main" val="2357952438"/>
                  </a:ext>
                </a:extLst>
              </a:tr>
              <a:tr h="607160">
                <a:tc vMerge="1">
                  <a:txBody>
                    <a:bodyPr/>
                    <a:lstStyle/>
                    <a:p>
                      <a:endParaRPr lang="en-AU"/>
                    </a:p>
                  </a:txBody>
                  <a:tcPr/>
                </a:tc>
                <a:tc vMerge="1">
                  <a:txBody>
                    <a:bodyPr/>
                    <a:lstStyle/>
                    <a:p>
                      <a:pPr algn="ctr">
                        <a:spcBef>
                          <a:spcPts val="0"/>
                        </a:spcBef>
                        <a:spcAft>
                          <a:spcPts val="0"/>
                        </a:spcAft>
                      </a:pP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20000"/>
                        <a:lumOff val="80000"/>
                      </a:schemeClr>
                    </a:solidFill>
                  </a:tcPr>
                </a:tc>
                <a:tc vMerge="1">
                  <a:txBody>
                    <a:bodyPr/>
                    <a:lstStyle/>
                    <a:p>
                      <a:pPr algn="ctr">
                        <a:spcBef>
                          <a:spcPts val="0"/>
                        </a:spcBef>
                        <a:spcAft>
                          <a:spcPts val="0"/>
                        </a:spcAft>
                      </a:pP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20000"/>
                        <a:lumOff val="80000"/>
                      </a:schemeClr>
                    </a:solidFill>
                  </a:tcPr>
                </a:tc>
                <a:tc>
                  <a:txBody>
                    <a:bodyPr/>
                    <a:lstStyle/>
                    <a:p>
                      <a:pPr marL="342900" marR="0" lvl="0" indent="-244475" algn="l" defTabSz="457200" eaLnBrk="1" fontAlgn="auto" latinLnBrk="0" hangingPunct="1">
                        <a:lnSpc>
                          <a:spcPct val="100000"/>
                        </a:lnSpc>
                        <a:spcBef>
                          <a:spcPts val="0"/>
                        </a:spcBef>
                        <a:spcAft>
                          <a:spcPts val="0"/>
                        </a:spcAft>
                        <a:buClrTx/>
                        <a:buSzTx/>
                        <a:buFont typeface="Wingdings" pitchFamily="2" charset="2"/>
                        <a:buChar char=""/>
                        <a:tabLst/>
                        <a:defRPr/>
                      </a:pPr>
                      <a:r>
                        <a:rPr lang="en-US" sz="1200" b="0" dirty="0">
                          <a:solidFill>
                            <a:schemeClr val="dk1"/>
                          </a:solidFill>
                          <a:effectLst/>
                          <a:latin typeface="+mn-lt"/>
                          <a:ea typeface="+mn-ea"/>
                          <a:cs typeface="+mn-cs"/>
                          <a:sym typeface="Calibri"/>
                        </a:rPr>
                        <a:t>CEOS Community Portal on SDG for EO data discovery and access</a:t>
                      </a:r>
                      <a:br>
                        <a:rPr lang="en-US" sz="1200" b="0" dirty="0">
                          <a:solidFill>
                            <a:schemeClr val="dk1"/>
                          </a:solidFill>
                          <a:effectLst/>
                          <a:latin typeface="+mn-lt"/>
                          <a:ea typeface="+mn-ea"/>
                          <a:cs typeface="+mn-cs"/>
                          <a:sym typeface="Calibri"/>
                        </a:rPr>
                      </a:br>
                      <a:r>
                        <a:rPr lang="en-US" sz="1200" b="0" dirty="0">
                          <a:solidFill>
                            <a:schemeClr val="dk1"/>
                          </a:solidFill>
                          <a:effectLst/>
                          <a:latin typeface="+mn-lt"/>
                          <a:ea typeface="+mn-ea"/>
                          <a:cs typeface="+mn-cs"/>
                          <a:sym typeface="Calibri"/>
                        </a:rPr>
                        <a:t>(based on WGISS </a:t>
                      </a:r>
                      <a:r>
                        <a:rPr lang="en-US" sz="1200" b="0" dirty="0">
                          <a:solidFill>
                            <a:schemeClr val="dk1"/>
                          </a:solidFill>
                          <a:effectLst/>
                          <a:latin typeface="+mn-lt"/>
                          <a:ea typeface="+mn-ea"/>
                          <a:cs typeface="+mn-cs"/>
                          <a:sym typeface="Avenir Roman"/>
                        </a:rPr>
                        <a:t>IDN/CWIC/</a:t>
                      </a:r>
                      <a:r>
                        <a:rPr lang="en-US" sz="1200" b="0" dirty="0" err="1">
                          <a:solidFill>
                            <a:schemeClr val="dk1"/>
                          </a:solidFill>
                          <a:effectLst/>
                          <a:latin typeface="+mn-lt"/>
                          <a:ea typeface="+mn-ea"/>
                          <a:cs typeface="+mn-cs"/>
                          <a:sym typeface="Avenir Roman"/>
                        </a:rPr>
                        <a:t>FedEO</a:t>
                      </a:r>
                      <a:r>
                        <a:rPr lang="en-US" sz="1200" b="0" dirty="0">
                          <a:solidFill>
                            <a:schemeClr val="dk1"/>
                          </a:solidFill>
                          <a:effectLst/>
                          <a:latin typeface="+mn-lt"/>
                          <a:ea typeface="+mn-ea"/>
                          <a:cs typeface="+mn-cs"/>
                          <a:sym typeface="Avenir Roman"/>
                        </a:rPr>
                        <a:t>)</a:t>
                      </a:r>
                      <a:endParaRPr lang="en-US" sz="1200" b="0" dirty="0">
                        <a:solidFill>
                          <a:schemeClr val="dk1"/>
                        </a:solidFill>
                        <a:effectLst/>
                        <a:latin typeface="+mn-lt"/>
                        <a:ea typeface="+mn-ea"/>
                        <a:cs typeface="+mn-cs"/>
                        <a:sym typeface="Calibri"/>
                      </a:endParaRPr>
                    </a:p>
                  </a:txBody>
                  <a:tcPr marL="68580" marR="68580" marT="72000" marB="72000" anchor="ctr">
                    <a:solidFill>
                      <a:schemeClr val="accent1">
                        <a:lumMod val="20000"/>
                        <a:lumOff val="80000"/>
                      </a:schemeClr>
                    </a:solidFill>
                  </a:tcPr>
                </a:tc>
                <a:tc>
                  <a:txBody>
                    <a:bodyPr/>
                    <a:lstStyle/>
                    <a:p>
                      <a:pPr algn="ctr">
                        <a:spcBef>
                          <a:spcPts val="0"/>
                        </a:spcBef>
                        <a:spcAft>
                          <a:spcPts val="0"/>
                        </a:spcAft>
                      </a:pPr>
                      <a:endParaRPr lang="en-US" sz="1200" dirty="0">
                        <a:solidFill>
                          <a:srgbClr val="00B050"/>
                        </a:solidFill>
                        <a:latin typeface="+mn-lt"/>
                      </a:endParaRPr>
                    </a:p>
                  </a:txBody>
                  <a:tcPr marL="68580" marR="68580" marT="72000" marB="72000" anchor="ctr">
                    <a:solidFill>
                      <a:schemeClr val="accent1">
                        <a:lumMod val="20000"/>
                        <a:lumOff val="80000"/>
                      </a:schemeClr>
                    </a:solidFill>
                  </a:tcPr>
                </a:tc>
                <a:tc>
                  <a:txBody>
                    <a:bodyPr/>
                    <a:lstStyle/>
                    <a:p>
                      <a:pPr algn="ctr">
                        <a:spcBef>
                          <a:spcPts val="0"/>
                        </a:spcBef>
                        <a:spcAft>
                          <a:spcPts val="0"/>
                        </a:spcAft>
                      </a:pPr>
                      <a:r>
                        <a:rPr lang="en-US" sz="1200" dirty="0">
                          <a:solidFill>
                            <a:srgbClr val="FFC000"/>
                          </a:solidFill>
                          <a:latin typeface="+mn-lt"/>
                        </a:rPr>
                        <a:t>X</a:t>
                      </a:r>
                    </a:p>
                  </a:txBody>
                  <a:tcPr marL="68580" marR="68580" marT="72000" marB="72000" anchor="ctr">
                    <a:solidFill>
                      <a:schemeClr val="accent1">
                        <a:lumMod val="20000"/>
                        <a:lumOff val="80000"/>
                      </a:schemeClr>
                    </a:solidFill>
                  </a:tcP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200" dirty="0">
                          <a:solidFill>
                            <a:srgbClr val="FF0000"/>
                          </a:solidFill>
                          <a:effectLst/>
                          <a:latin typeface="+mn-lt"/>
                          <a:ea typeface="+mn-ea"/>
                          <a:cs typeface="+mn-cs"/>
                          <a:sym typeface="Calibri"/>
                        </a:rPr>
                        <a:t>X</a:t>
                      </a:r>
                    </a:p>
                  </a:txBody>
                  <a:tcPr marL="68580" marR="68580" marT="72000" marB="72000" anchor="ctr">
                    <a:solidFill>
                      <a:schemeClr val="accent1">
                        <a:lumMod val="20000"/>
                        <a:lumOff val="80000"/>
                      </a:schemeClr>
                    </a:solidFill>
                  </a:tcPr>
                </a:tc>
                <a:tc>
                  <a:txBody>
                    <a:bodyPr/>
                    <a:lstStyle/>
                    <a:p>
                      <a:pPr algn="ctr">
                        <a:spcBef>
                          <a:spcPts val="0"/>
                        </a:spcBef>
                        <a:spcAft>
                          <a:spcPts val="0"/>
                        </a:spcAft>
                      </a:pPr>
                      <a:r>
                        <a:rPr lang="en-US" sz="1200" dirty="0">
                          <a:solidFill>
                            <a:schemeClr val="dk1"/>
                          </a:solidFill>
                          <a:effectLst/>
                          <a:latin typeface="+mn-lt"/>
                          <a:ea typeface="+mn-ea"/>
                          <a:cs typeface="+mn-cs"/>
                          <a:sym typeface="Calibri"/>
                        </a:rPr>
                        <a:t>WGISS</a:t>
                      </a:r>
                      <a:endParaRPr lang="en-US" dirty="0"/>
                    </a:p>
                  </a:txBody>
                  <a:tcPr marL="68580" marR="68580" marT="72000" marB="72000" anchor="ctr">
                    <a:solidFill>
                      <a:schemeClr val="accent1">
                        <a:lumMod val="20000"/>
                        <a:lumOff val="80000"/>
                      </a:schemeClr>
                    </a:solidFill>
                  </a:tcPr>
                </a:tc>
                <a:extLst>
                  <a:ext uri="{0D108BD9-81ED-4DB2-BD59-A6C34878D82A}">
                    <a16:rowId xmlns:a16="http://schemas.microsoft.com/office/drawing/2014/main" val="2417362513"/>
                  </a:ext>
                </a:extLst>
              </a:tr>
              <a:tr h="0">
                <a:tc vMerge="1">
                  <a:txBody>
                    <a:bodyPr/>
                    <a:lstStyle/>
                    <a:p>
                      <a:pPr algn="ctr">
                        <a:spcBef>
                          <a:spcPts val="0"/>
                        </a:spcBef>
                        <a:spcAft>
                          <a:spcPts val="0"/>
                        </a:spcAft>
                      </a:pP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40000"/>
                        <a:lumOff val="60000"/>
                      </a:schemeClr>
                    </a:solidFill>
                  </a:tcPr>
                </a:tc>
                <a:tc rowSpan="2">
                  <a:txBody>
                    <a:bodyPr/>
                    <a:lstStyle/>
                    <a:p>
                      <a:pPr algn="ctr">
                        <a:spcBef>
                          <a:spcPts val="0"/>
                        </a:spcBef>
                        <a:spcAft>
                          <a:spcPts val="0"/>
                        </a:spcAft>
                      </a:pPr>
                      <a:r>
                        <a:rPr lang="en-US" sz="1200" b="1" dirty="0">
                          <a:effectLst/>
                        </a:rPr>
                        <a:t>3</a:t>
                      </a: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40000"/>
                        <a:lumOff val="60000"/>
                      </a:schemeClr>
                    </a:solidFill>
                  </a:tcPr>
                </a:tc>
                <a:tc rowSpan="2">
                  <a:txBody>
                    <a:bodyPr/>
                    <a:lstStyle/>
                    <a:p>
                      <a:pPr algn="ctr">
                        <a:spcBef>
                          <a:spcPts val="0"/>
                        </a:spcBef>
                        <a:spcAft>
                          <a:spcPts val="0"/>
                        </a:spcAft>
                      </a:pPr>
                      <a:r>
                        <a:rPr lang="en-US" sz="1200" b="1" dirty="0">
                          <a:effectLst/>
                        </a:rPr>
                        <a:t>EO Capacity Building</a:t>
                      </a: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40000"/>
                        <a:lumOff val="60000"/>
                      </a:schemeClr>
                    </a:solidFill>
                  </a:tcPr>
                </a:tc>
                <a:tc>
                  <a:txBody>
                    <a:bodyPr/>
                    <a:lstStyle/>
                    <a:p>
                      <a:pPr marL="342900" lvl="0" indent="-342900" algn="l">
                        <a:spcBef>
                          <a:spcPts val="0"/>
                        </a:spcBef>
                        <a:spcAft>
                          <a:spcPts val="0"/>
                        </a:spcAft>
                        <a:buFont typeface="Wingdings" pitchFamily="2" charset="2"/>
                        <a:buChar char=""/>
                      </a:pPr>
                      <a:r>
                        <a:rPr lang="en-US" sz="1200" b="0" dirty="0">
                          <a:solidFill>
                            <a:schemeClr val="dk1"/>
                          </a:solidFill>
                          <a:effectLst/>
                          <a:latin typeface="+mn-lt"/>
                          <a:ea typeface="+mn-ea"/>
                          <a:cs typeface="+mn-cs"/>
                          <a:sym typeface="Calibri"/>
                        </a:rPr>
                        <a:t>Capacity building webinars/training  </a:t>
                      </a:r>
                      <a:br>
                        <a:rPr lang="en-US" sz="1200" b="0" dirty="0">
                          <a:solidFill>
                            <a:schemeClr val="dk1"/>
                          </a:solidFill>
                          <a:effectLst/>
                          <a:latin typeface="+mn-lt"/>
                          <a:ea typeface="+mn-ea"/>
                          <a:cs typeface="+mn-cs"/>
                          <a:sym typeface="Calibri"/>
                        </a:rPr>
                      </a:br>
                      <a:r>
                        <a:rPr lang="en-US" sz="1200" b="0" dirty="0">
                          <a:solidFill>
                            <a:schemeClr val="dk1"/>
                          </a:solidFill>
                          <a:effectLst/>
                          <a:latin typeface="+mn-lt"/>
                          <a:ea typeface="+mn-ea"/>
                          <a:cs typeface="+mn-cs"/>
                          <a:sym typeface="Calibri"/>
                        </a:rPr>
                        <a:t>(organized by SDG indicator)</a:t>
                      </a:r>
                    </a:p>
                  </a:txBody>
                  <a:tcPr marL="68580" marR="68580" marT="72000" marB="72000" anchor="ctr">
                    <a:solidFill>
                      <a:schemeClr val="accent1">
                        <a:lumMod val="40000"/>
                        <a:lumOff val="60000"/>
                      </a:schemeClr>
                    </a:solidFill>
                  </a:tcPr>
                </a:tc>
                <a:tc>
                  <a:txBody>
                    <a:bodyPr/>
                    <a:lstStyle/>
                    <a:p>
                      <a:pPr algn="ctr">
                        <a:spcBef>
                          <a:spcPts val="0"/>
                        </a:spcBef>
                        <a:spcAft>
                          <a:spcPts val="0"/>
                        </a:spcAft>
                      </a:pPr>
                      <a:endParaRPr lang="en-US" sz="1200" dirty="0">
                        <a:solidFill>
                          <a:srgbClr val="00B050"/>
                        </a:solidFill>
                        <a:effectLst/>
                        <a:latin typeface="+mn-lt"/>
                        <a:ea typeface="+mn-ea"/>
                        <a:cs typeface="+mn-cs"/>
                        <a:sym typeface="Calibri"/>
                      </a:endParaRPr>
                    </a:p>
                  </a:txBody>
                  <a:tcPr marL="68580" marR="68580" marT="72000" marB="72000" anchor="ctr">
                    <a:solidFill>
                      <a:schemeClr val="accent1">
                        <a:lumMod val="40000"/>
                        <a:lumOff val="60000"/>
                      </a:schemeClr>
                    </a:solidFill>
                  </a:tcPr>
                </a:tc>
                <a:tc>
                  <a:txBody>
                    <a:bodyPr/>
                    <a:lstStyle/>
                    <a:p>
                      <a:pPr algn="ctr">
                        <a:spcBef>
                          <a:spcPts val="0"/>
                        </a:spcBef>
                        <a:spcAft>
                          <a:spcPts val="0"/>
                        </a:spcAft>
                      </a:pPr>
                      <a:r>
                        <a:rPr lang="en-US" sz="1200" dirty="0">
                          <a:solidFill>
                            <a:srgbClr val="FFC000"/>
                          </a:solidFill>
                          <a:effectLst/>
                          <a:latin typeface="+mn-lt"/>
                          <a:ea typeface="+mn-ea"/>
                          <a:cs typeface="+mn-cs"/>
                          <a:sym typeface="Calibri"/>
                        </a:rPr>
                        <a:t>X</a:t>
                      </a:r>
                    </a:p>
                  </a:txBody>
                  <a:tcPr marL="68580" marR="68580" marT="72000" marB="72000" anchor="ctr">
                    <a:solidFill>
                      <a:schemeClr val="accent1">
                        <a:lumMod val="40000"/>
                        <a:lumOff val="60000"/>
                      </a:schemeClr>
                    </a:solidFill>
                  </a:tcPr>
                </a:tc>
                <a:tc>
                  <a:txBody>
                    <a:bodyPr/>
                    <a:lstStyle/>
                    <a:p>
                      <a:pPr algn="ctr">
                        <a:spcBef>
                          <a:spcPts val="0"/>
                        </a:spcBef>
                        <a:spcAft>
                          <a:spcPts val="0"/>
                        </a:spcAft>
                      </a:pPr>
                      <a:r>
                        <a:rPr lang="en-US" sz="1200" dirty="0">
                          <a:solidFill>
                            <a:srgbClr val="FF0000"/>
                          </a:solidFill>
                          <a:effectLst/>
                          <a:latin typeface="+mn-lt"/>
                          <a:ea typeface="+mn-ea"/>
                          <a:cs typeface="+mn-cs"/>
                          <a:sym typeface="Calibri"/>
                        </a:rPr>
                        <a:t>X</a:t>
                      </a:r>
                    </a:p>
                  </a:txBody>
                  <a:tcPr marL="68580" marR="68580" marT="72000" marB="72000" anchor="ctr">
                    <a:solidFill>
                      <a:schemeClr val="accent1">
                        <a:lumMod val="40000"/>
                        <a:lumOff val="60000"/>
                      </a:schemeClr>
                    </a:solidFill>
                  </a:tcPr>
                </a:tc>
                <a:tc rowSpan="2">
                  <a:txBody>
                    <a:bodyPr/>
                    <a:lstStyle/>
                    <a:p>
                      <a:pPr algn="ctr">
                        <a:spcBef>
                          <a:spcPts val="0"/>
                        </a:spcBef>
                        <a:spcAft>
                          <a:spcPts val="0"/>
                        </a:spcAft>
                      </a:pPr>
                      <a:r>
                        <a:rPr lang="en-US" sz="1200" dirty="0" err="1">
                          <a:solidFill>
                            <a:schemeClr val="dk1"/>
                          </a:solidFill>
                          <a:effectLst/>
                          <a:latin typeface="+mn-lt"/>
                          <a:ea typeface="+mn-ea"/>
                          <a:cs typeface="+mn-cs"/>
                          <a:sym typeface="Calibri"/>
                        </a:rPr>
                        <a:t>WGCapD</a:t>
                      </a:r>
                      <a:br>
                        <a:rPr lang="en-US" sz="1200" dirty="0">
                          <a:solidFill>
                            <a:schemeClr val="dk1"/>
                          </a:solidFill>
                          <a:effectLst/>
                          <a:latin typeface="+mn-lt"/>
                          <a:ea typeface="+mn-ea"/>
                          <a:cs typeface="+mn-cs"/>
                          <a:sym typeface="Calibri"/>
                        </a:rPr>
                      </a:br>
                      <a:r>
                        <a:rPr lang="en-US" sz="1200" dirty="0">
                          <a:solidFill>
                            <a:schemeClr val="dk1"/>
                          </a:solidFill>
                          <a:effectLst/>
                          <a:latin typeface="+mn-lt"/>
                          <a:ea typeface="+mn-ea"/>
                          <a:cs typeface="+mn-cs"/>
                          <a:sym typeface="Calibri"/>
                        </a:rPr>
                        <a:t>WGISS</a:t>
                      </a:r>
                    </a:p>
                  </a:txBody>
                  <a:tcPr marL="68580" marR="68580" marT="72000" marB="72000" anchor="ctr">
                    <a:solidFill>
                      <a:schemeClr val="accent1">
                        <a:lumMod val="40000"/>
                        <a:lumOff val="60000"/>
                      </a:schemeClr>
                    </a:solidFill>
                  </a:tcPr>
                </a:tc>
                <a:extLst>
                  <a:ext uri="{0D108BD9-81ED-4DB2-BD59-A6C34878D82A}">
                    <a16:rowId xmlns:a16="http://schemas.microsoft.com/office/drawing/2014/main" val="2608654425"/>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342900" lvl="0" indent="-342900" algn="l">
                        <a:spcBef>
                          <a:spcPts val="0"/>
                        </a:spcBef>
                        <a:spcAft>
                          <a:spcPts val="0"/>
                        </a:spcAft>
                        <a:buFont typeface="Wingdings" pitchFamily="2" charset="2"/>
                        <a:buChar char=""/>
                      </a:pPr>
                      <a:r>
                        <a:rPr lang="en-US" sz="1200" b="0" dirty="0">
                          <a:solidFill>
                            <a:schemeClr val="dk1"/>
                          </a:solidFill>
                          <a:effectLst/>
                          <a:latin typeface="+mn-lt"/>
                          <a:ea typeface="+mn-ea"/>
                          <a:cs typeface="+mn-cs"/>
                          <a:sym typeface="Calibri"/>
                        </a:rPr>
                        <a:t>Support to EO4SDG MOOCs on SDGs (one MOOC per SDG goal)</a:t>
                      </a:r>
                    </a:p>
                  </a:txBody>
                  <a:tcPr marL="68580" marR="68580" marT="72000" marB="72000" anchor="ctr">
                    <a:solidFill>
                      <a:schemeClr val="accent1">
                        <a:lumMod val="40000"/>
                        <a:lumOff val="60000"/>
                      </a:schemeClr>
                    </a:solidFill>
                  </a:tcPr>
                </a:tc>
                <a:tc>
                  <a:txBody>
                    <a:bodyPr/>
                    <a:lstStyle/>
                    <a:p>
                      <a:pPr algn="ctr">
                        <a:spcBef>
                          <a:spcPts val="0"/>
                        </a:spcBef>
                        <a:spcAft>
                          <a:spcPts val="0"/>
                        </a:spcAft>
                      </a:pPr>
                      <a:endParaRPr lang="en-US" sz="1200" dirty="0">
                        <a:solidFill>
                          <a:srgbClr val="00B050"/>
                        </a:solidFill>
                        <a:latin typeface="+mn-lt"/>
                      </a:endParaRPr>
                    </a:p>
                  </a:txBody>
                  <a:tcPr marL="68580" marR="68580" marT="72000" marB="72000" anchor="ctr">
                    <a:solidFill>
                      <a:schemeClr val="accent1">
                        <a:lumMod val="40000"/>
                        <a:lumOff val="60000"/>
                      </a:schemeClr>
                    </a:solidFill>
                  </a:tcPr>
                </a:tc>
                <a:tc>
                  <a:txBody>
                    <a:bodyPr/>
                    <a:lstStyle/>
                    <a:p>
                      <a:pPr algn="ctr">
                        <a:spcBef>
                          <a:spcPts val="0"/>
                        </a:spcBef>
                        <a:spcAft>
                          <a:spcPts val="0"/>
                        </a:spcAft>
                      </a:pPr>
                      <a:r>
                        <a:rPr lang="en-US" sz="1200" dirty="0">
                          <a:solidFill>
                            <a:srgbClr val="FFC000"/>
                          </a:solidFill>
                          <a:latin typeface="+mn-lt"/>
                        </a:rPr>
                        <a:t>X</a:t>
                      </a:r>
                    </a:p>
                  </a:txBody>
                  <a:tcPr marL="68580" marR="68580" marT="72000" marB="72000" anchor="ctr">
                    <a:solidFill>
                      <a:schemeClr val="accent1">
                        <a:lumMod val="40000"/>
                        <a:lumOff val="60000"/>
                      </a:schemeClr>
                    </a:solidFill>
                  </a:tcPr>
                </a:tc>
                <a:tc>
                  <a:txBody>
                    <a:bodyPr/>
                    <a:lstStyle/>
                    <a:p>
                      <a:pPr algn="ctr">
                        <a:spcBef>
                          <a:spcPts val="0"/>
                        </a:spcBef>
                        <a:spcAft>
                          <a:spcPts val="0"/>
                        </a:spcAft>
                      </a:pPr>
                      <a:r>
                        <a:rPr lang="en-US" sz="1200" dirty="0">
                          <a:solidFill>
                            <a:srgbClr val="FF0000"/>
                          </a:solidFill>
                          <a:latin typeface="+mn-lt"/>
                        </a:rPr>
                        <a:t>X</a:t>
                      </a:r>
                    </a:p>
                  </a:txBody>
                  <a:tcPr marL="68580" marR="68580" marT="72000" marB="72000" anchor="ctr">
                    <a:solidFill>
                      <a:schemeClr val="accent1">
                        <a:lumMod val="40000"/>
                        <a:lumOff val="60000"/>
                      </a:schemeClr>
                    </a:solidFill>
                  </a:tcPr>
                </a:tc>
                <a:tc vMerge="1">
                  <a:txBody>
                    <a:bodyPr/>
                    <a:lstStyle/>
                    <a:p>
                      <a:endParaRPr lang="en-US"/>
                    </a:p>
                  </a:txBody>
                  <a:tcPr/>
                </a:tc>
                <a:extLst>
                  <a:ext uri="{0D108BD9-81ED-4DB2-BD59-A6C34878D82A}">
                    <a16:rowId xmlns:a16="http://schemas.microsoft.com/office/drawing/2014/main" val="99056056"/>
                  </a:ext>
                </a:extLst>
              </a:tr>
              <a:tr h="0">
                <a:tc rowSpan="5">
                  <a:txBody>
                    <a:bodyPr/>
                    <a:lstStyle/>
                    <a:p>
                      <a:pPr algn="ctr">
                        <a:spcBef>
                          <a:spcPts val="0"/>
                        </a:spcBef>
                        <a:spcAft>
                          <a:spcPts val="0"/>
                        </a:spcAft>
                      </a:pPr>
                      <a:r>
                        <a:rPr lang="en-US" sz="1200" b="1" dirty="0">
                          <a:solidFill>
                            <a:schemeClr val="bg1"/>
                          </a:solidFill>
                          <a:effectLst/>
                          <a:latin typeface="+mn-lt"/>
                          <a:ea typeface="Times New Roman" panose="02020603050405020304" pitchFamily="18" charset="0"/>
                        </a:rPr>
                        <a:t>MID TERM ACTIVTIES (post 2020)</a:t>
                      </a:r>
                    </a:p>
                  </a:txBody>
                  <a:tcPr marL="68580" marR="68580" marT="72000" marB="72000" vert="vert270" anchor="ctr">
                    <a:solidFill>
                      <a:schemeClr val="accent6">
                        <a:lumMod val="75000"/>
                      </a:schemeClr>
                    </a:solidFill>
                  </a:tcPr>
                </a:tc>
                <a:tc rowSpan="2">
                  <a:txBody>
                    <a:bodyPr/>
                    <a:lstStyle/>
                    <a:p>
                      <a:pPr algn="ctr">
                        <a:spcBef>
                          <a:spcPts val="0"/>
                        </a:spcBef>
                        <a:spcAft>
                          <a:spcPts val="0"/>
                        </a:spcAft>
                      </a:pPr>
                      <a:r>
                        <a:rPr lang="en-US" sz="1200" b="1" dirty="0">
                          <a:effectLst/>
                        </a:rPr>
                        <a:t>4</a:t>
                      </a: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20000"/>
                        <a:lumOff val="80000"/>
                      </a:schemeClr>
                    </a:solidFill>
                  </a:tcPr>
                </a:tc>
                <a:tc rowSpan="2">
                  <a:txBody>
                    <a:bodyPr/>
                    <a:lstStyle/>
                    <a:p>
                      <a:pPr algn="ctr">
                        <a:spcBef>
                          <a:spcPts val="0"/>
                        </a:spcBef>
                        <a:spcAft>
                          <a:spcPts val="0"/>
                        </a:spcAft>
                      </a:pPr>
                      <a:r>
                        <a:rPr lang="en-US" sz="1200" b="1" dirty="0">
                          <a:effectLst/>
                        </a:rPr>
                        <a:t>EO Good Practices Guidance</a:t>
                      </a: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20000"/>
                        <a:lumOff val="80000"/>
                      </a:schemeClr>
                    </a:solidFill>
                  </a:tcPr>
                </a:tc>
                <a:tc>
                  <a:txBody>
                    <a:bodyPr/>
                    <a:lstStyle/>
                    <a:p>
                      <a:pPr marL="342900" lvl="0" indent="-342900" algn="l">
                        <a:spcBef>
                          <a:spcPts val="0"/>
                        </a:spcBef>
                        <a:spcAft>
                          <a:spcPts val="0"/>
                        </a:spcAft>
                        <a:buFont typeface="Wingdings" pitchFamily="2" charset="2"/>
                        <a:buChar char=""/>
                      </a:pPr>
                      <a:r>
                        <a:rPr lang="en-US" sz="1200" b="0" dirty="0">
                          <a:solidFill>
                            <a:schemeClr val="dk1"/>
                          </a:solidFill>
                          <a:effectLst/>
                          <a:latin typeface="+mn-lt"/>
                          <a:ea typeface="+mn-ea"/>
                          <a:cs typeface="+mn-cs"/>
                          <a:sym typeface="Calibri"/>
                        </a:rPr>
                        <a:t>EO Good Practice Guidance for SDG indicators</a:t>
                      </a:r>
                      <a:br>
                        <a:rPr lang="en-US" sz="1200" b="0" dirty="0">
                          <a:solidFill>
                            <a:schemeClr val="dk1"/>
                          </a:solidFill>
                          <a:effectLst/>
                          <a:latin typeface="+mn-lt"/>
                          <a:ea typeface="+mn-ea"/>
                          <a:cs typeface="+mn-cs"/>
                          <a:sym typeface="Calibri"/>
                        </a:rPr>
                      </a:br>
                      <a:r>
                        <a:rPr lang="en-US" sz="1200" b="0" dirty="0">
                          <a:solidFill>
                            <a:schemeClr val="dk1"/>
                          </a:solidFill>
                          <a:effectLst/>
                          <a:latin typeface="+mn-lt"/>
                          <a:ea typeface="+mn-ea"/>
                          <a:cs typeface="+mn-cs"/>
                          <a:sym typeface="Calibri"/>
                        </a:rPr>
                        <a:t>(one GPG for each SDG indicator)</a:t>
                      </a:r>
                    </a:p>
                  </a:txBody>
                  <a:tcPr marL="68580" marR="68580" marT="72000" marB="72000" anchor="ctr">
                    <a:solidFill>
                      <a:schemeClr val="accent1">
                        <a:lumMod val="20000"/>
                        <a:lumOff val="80000"/>
                      </a:schemeClr>
                    </a:solidFill>
                  </a:tcPr>
                </a:tc>
                <a:tc>
                  <a:txBody>
                    <a:bodyPr/>
                    <a:lstStyle/>
                    <a:p>
                      <a:pPr algn="ctr">
                        <a:spcBef>
                          <a:spcPts val="0"/>
                        </a:spcBef>
                        <a:spcAft>
                          <a:spcPts val="0"/>
                        </a:spcAft>
                      </a:pPr>
                      <a:endParaRPr lang="en-US" sz="1200" dirty="0">
                        <a:solidFill>
                          <a:srgbClr val="00B050"/>
                        </a:solidFill>
                        <a:effectLst/>
                        <a:latin typeface="+mn-lt"/>
                        <a:ea typeface="+mn-ea"/>
                        <a:cs typeface="+mn-cs"/>
                        <a:sym typeface="Calibri"/>
                      </a:endParaRPr>
                    </a:p>
                  </a:txBody>
                  <a:tcPr marL="68580" marR="68580" marT="72000" marB="72000" anchor="ctr">
                    <a:solidFill>
                      <a:schemeClr val="accent1">
                        <a:lumMod val="20000"/>
                        <a:lumOff val="80000"/>
                      </a:schemeClr>
                    </a:solidFill>
                  </a:tcPr>
                </a:tc>
                <a:tc>
                  <a:txBody>
                    <a:bodyPr/>
                    <a:lstStyle/>
                    <a:p>
                      <a:pPr algn="ctr">
                        <a:spcBef>
                          <a:spcPts val="0"/>
                        </a:spcBef>
                        <a:spcAft>
                          <a:spcPts val="0"/>
                        </a:spcAft>
                      </a:pPr>
                      <a:r>
                        <a:rPr lang="en-US" sz="1200" dirty="0">
                          <a:solidFill>
                            <a:srgbClr val="FFC000"/>
                          </a:solidFill>
                          <a:effectLst/>
                          <a:latin typeface="+mn-lt"/>
                          <a:ea typeface="+mn-ea"/>
                          <a:cs typeface="+mn-cs"/>
                          <a:sym typeface="Calibri"/>
                        </a:rPr>
                        <a:t>X</a:t>
                      </a:r>
                    </a:p>
                  </a:txBody>
                  <a:tcPr marL="68580" marR="68580" marT="72000" marB="72000" anchor="ctr">
                    <a:solidFill>
                      <a:schemeClr val="accent1">
                        <a:lumMod val="20000"/>
                        <a:lumOff val="80000"/>
                      </a:schemeClr>
                    </a:solidFill>
                  </a:tcPr>
                </a:tc>
                <a:tc>
                  <a:txBody>
                    <a:bodyPr/>
                    <a:lstStyle/>
                    <a:p>
                      <a:pPr algn="ctr">
                        <a:spcBef>
                          <a:spcPts val="0"/>
                        </a:spcBef>
                        <a:spcAft>
                          <a:spcPts val="0"/>
                        </a:spcAft>
                      </a:pPr>
                      <a:endParaRPr lang="en-US" sz="1200" dirty="0">
                        <a:solidFill>
                          <a:srgbClr val="FF0000"/>
                        </a:solidFill>
                        <a:effectLst/>
                        <a:latin typeface="+mn-lt"/>
                        <a:ea typeface="+mn-ea"/>
                        <a:cs typeface="+mn-cs"/>
                        <a:sym typeface="Calibri"/>
                      </a:endParaRPr>
                    </a:p>
                  </a:txBody>
                  <a:tcPr marL="68580" marR="68580" marT="72000" marB="72000" anchor="ctr">
                    <a:solidFill>
                      <a:schemeClr val="accent1">
                        <a:lumMod val="20000"/>
                        <a:lumOff val="80000"/>
                      </a:schemeClr>
                    </a:solidFill>
                  </a:tcPr>
                </a:tc>
                <a:tc>
                  <a:txBody>
                    <a:bodyPr/>
                    <a:lstStyle/>
                    <a:p>
                      <a:pPr algn="ctr">
                        <a:spcBef>
                          <a:spcPts val="0"/>
                        </a:spcBef>
                        <a:spcAft>
                          <a:spcPts val="0"/>
                        </a:spcAft>
                      </a:pPr>
                      <a:r>
                        <a:rPr lang="en-US" sz="1200" dirty="0">
                          <a:solidFill>
                            <a:schemeClr val="dk1"/>
                          </a:solidFill>
                          <a:effectLst/>
                          <a:latin typeface="+mn-lt"/>
                          <a:ea typeface="+mn-ea"/>
                          <a:cs typeface="+mn-cs"/>
                          <a:sym typeface="Calibri"/>
                        </a:rPr>
                        <a:t> LSI-VC</a:t>
                      </a:r>
                      <a:br>
                        <a:rPr lang="en-US" sz="1200" dirty="0">
                          <a:solidFill>
                            <a:schemeClr val="dk1"/>
                          </a:solidFill>
                          <a:effectLst/>
                          <a:latin typeface="+mn-lt"/>
                          <a:ea typeface="+mn-ea"/>
                          <a:cs typeface="+mn-cs"/>
                          <a:sym typeface="Calibri"/>
                        </a:rPr>
                      </a:br>
                      <a:r>
                        <a:rPr lang="en-US" sz="1200" dirty="0">
                          <a:solidFill>
                            <a:schemeClr val="dk1"/>
                          </a:solidFill>
                          <a:effectLst/>
                          <a:latin typeface="+mn-lt"/>
                          <a:ea typeface="+mn-ea"/>
                          <a:cs typeface="+mn-cs"/>
                          <a:sym typeface="Calibri"/>
                        </a:rPr>
                        <a:t>(CARDL)</a:t>
                      </a:r>
                    </a:p>
                  </a:txBody>
                  <a:tcPr marL="68580" marR="68580" marT="72000" marB="72000" anchor="ctr">
                    <a:solidFill>
                      <a:schemeClr val="accent1">
                        <a:lumMod val="20000"/>
                        <a:lumOff val="80000"/>
                      </a:schemeClr>
                    </a:solidFill>
                  </a:tcPr>
                </a:tc>
                <a:extLst>
                  <a:ext uri="{0D108BD9-81ED-4DB2-BD59-A6C34878D82A}">
                    <a16:rowId xmlns:a16="http://schemas.microsoft.com/office/drawing/2014/main" val="2225500609"/>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342900" marR="0" lvl="0" indent="-342900" algn="l" defTabSz="457200" eaLnBrk="1" fontAlgn="auto" latinLnBrk="0" hangingPunct="1">
                        <a:lnSpc>
                          <a:spcPct val="100000"/>
                        </a:lnSpc>
                        <a:spcBef>
                          <a:spcPts val="0"/>
                        </a:spcBef>
                        <a:spcAft>
                          <a:spcPts val="0"/>
                        </a:spcAft>
                        <a:buClrTx/>
                        <a:buSzTx/>
                        <a:buFont typeface="Wingdings" pitchFamily="2" charset="2"/>
                        <a:buChar char=""/>
                        <a:tabLst/>
                        <a:defRPr/>
                      </a:pPr>
                      <a:r>
                        <a:rPr lang="en-US" sz="1200" b="0" dirty="0">
                          <a:solidFill>
                            <a:schemeClr val="dk1"/>
                          </a:solidFill>
                          <a:effectLst/>
                          <a:latin typeface="+mn-lt"/>
                          <a:ea typeface="+mn-ea"/>
                          <a:cs typeface="+mn-cs"/>
                          <a:sym typeface="Calibri"/>
                        </a:rPr>
                        <a:t>R&amp;D agenda on improved methods for SDG indicators</a:t>
                      </a:r>
                      <a:br>
                        <a:rPr lang="en-US" sz="1200" b="0" dirty="0">
                          <a:solidFill>
                            <a:schemeClr val="dk1"/>
                          </a:solidFill>
                          <a:effectLst/>
                          <a:latin typeface="+mn-lt"/>
                          <a:ea typeface="+mn-ea"/>
                          <a:cs typeface="+mn-cs"/>
                          <a:sym typeface="Calibri"/>
                        </a:rPr>
                      </a:br>
                      <a:r>
                        <a:rPr lang="en-US" sz="1200" b="0" dirty="0">
                          <a:solidFill>
                            <a:schemeClr val="dk1"/>
                          </a:solidFill>
                          <a:effectLst/>
                          <a:latin typeface="+mn-lt"/>
                          <a:ea typeface="+mn-ea"/>
                          <a:cs typeface="+mn-cs"/>
                          <a:sym typeface="Calibri"/>
                        </a:rPr>
                        <a:t>(one R&amp;D Agenda for each SDG indicator)</a:t>
                      </a:r>
                    </a:p>
                  </a:txBody>
                  <a:tcPr marL="68580" marR="68580" marT="72000" marB="72000" anchor="ctr">
                    <a:solidFill>
                      <a:schemeClr val="accent1">
                        <a:lumMod val="20000"/>
                        <a:lumOff val="80000"/>
                      </a:schemeClr>
                    </a:solidFill>
                  </a:tcPr>
                </a:tc>
                <a:tc>
                  <a:txBody>
                    <a:bodyPr/>
                    <a:lstStyle/>
                    <a:p>
                      <a:pPr algn="ctr">
                        <a:spcBef>
                          <a:spcPts val="0"/>
                        </a:spcBef>
                        <a:spcAft>
                          <a:spcPts val="0"/>
                        </a:spcAft>
                      </a:pPr>
                      <a:r>
                        <a:rPr lang="en-US" sz="1200" dirty="0">
                          <a:solidFill>
                            <a:srgbClr val="00B050"/>
                          </a:solidFill>
                          <a:effectLst/>
                          <a:latin typeface="+mn-lt"/>
                          <a:ea typeface="+mn-ea"/>
                          <a:cs typeface="+mn-cs"/>
                          <a:sym typeface="Calibri"/>
                        </a:rPr>
                        <a:t>X</a:t>
                      </a:r>
                    </a:p>
                  </a:txBody>
                  <a:tcPr marL="68580" marR="68580" marT="72000" marB="72000" anchor="ctr">
                    <a:solidFill>
                      <a:schemeClr val="accent1">
                        <a:lumMod val="20000"/>
                        <a:lumOff val="80000"/>
                      </a:schemeClr>
                    </a:solidFill>
                  </a:tcPr>
                </a:tc>
                <a:tc>
                  <a:txBody>
                    <a:bodyPr/>
                    <a:lstStyle/>
                    <a:p>
                      <a:pPr algn="ctr">
                        <a:spcBef>
                          <a:spcPts val="0"/>
                        </a:spcBef>
                        <a:spcAft>
                          <a:spcPts val="0"/>
                        </a:spcAft>
                      </a:pPr>
                      <a:endParaRPr lang="en-US" sz="1200" dirty="0">
                        <a:solidFill>
                          <a:srgbClr val="FFC000"/>
                        </a:solidFill>
                        <a:effectLst/>
                        <a:latin typeface="+mn-lt"/>
                        <a:ea typeface="+mn-ea"/>
                        <a:cs typeface="+mn-cs"/>
                        <a:sym typeface="Calibri"/>
                      </a:endParaRPr>
                    </a:p>
                  </a:txBody>
                  <a:tcPr marL="68580" marR="68580" marT="72000" marB="72000" anchor="ctr">
                    <a:solidFill>
                      <a:schemeClr val="accent1">
                        <a:lumMod val="20000"/>
                        <a:lumOff val="80000"/>
                      </a:schemeClr>
                    </a:solidFill>
                  </a:tcPr>
                </a:tc>
                <a:tc>
                  <a:txBody>
                    <a:bodyPr/>
                    <a:lstStyle/>
                    <a:p>
                      <a:pPr algn="ctr">
                        <a:spcBef>
                          <a:spcPts val="0"/>
                        </a:spcBef>
                        <a:spcAft>
                          <a:spcPts val="0"/>
                        </a:spcAft>
                      </a:pPr>
                      <a:endParaRPr lang="en-US" sz="1200" dirty="0">
                        <a:solidFill>
                          <a:srgbClr val="FF0000"/>
                        </a:solidFill>
                        <a:effectLst/>
                        <a:latin typeface="+mn-lt"/>
                        <a:ea typeface="+mn-ea"/>
                        <a:cs typeface="+mn-cs"/>
                        <a:sym typeface="Calibri"/>
                      </a:endParaRPr>
                    </a:p>
                  </a:txBody>
                  <a:tcPr marL="68580" marR="68580" marT="72000" marB="72000" anchor="ctr">
                    <a:solidFill>
                      <a:schemeClr val="accent1">
                        <a:lumMod val="20000"/>
                        <a:lumOff val="80000"/>
                      </a:schemeClr>
                    </a:solidFill>
                  </a:tcPr>
                </a:tc>
                <a:tc>
                  <a:txBody>
                    <a:bodyPr/>
                    <a:lstStyle/>
                    <a:p>
                      <a:pPr algn="ctr">
                        <a:spcBef>
                          <a:spcPts val="0"/>
                        </a:spcBef>
                        <a:spcAft>
                          <a:spcPts val="0"/>
                        </a:spcAft>
                      </a:pPr>
                      <a:r>
                        <a:rPr lang="en-US" sz="1200" dirty="0">
                          <a:solidFill>
                            <a:schemeClr val="dk1"/>
                          </a:solidFill>
                          <a:effectLst/>
                          <a:latin typeface="+mn-lt"/>
                          <a:ea typeface="+mn-ea"/>
                          <a:cs typeface="+mn-cs"/>
                          <a:sym typeface="Calibri"/>
                        </a:rPr>
                        <a:t>LDN sub-team?</a:t>
                      </a:r>
                    </a:p>
                  </a:txBody>
                  <a:tcPr marL="68580" marR="68580" marT="72000" marB="72000" anchor="ctr">
                    <a:solidFill>
                      <a:schemeClr val="accent1">
                        <a:lumMod val="20000"/>
                        <a:lumOff val="80000"/>
                      </a:schemeClr>
                    </a:solidFill>
                  </a:tcPr>
                </a:tc>
                <a:extLst>
                  <a:ext uri="{0D108BD9-81ED-4DB2-BD59-A6C34878D82A}">
                    <a16:rowId xmlns:a16="http://schemas.microsoft.com/office/drawing/2014/main" val="1047963362"/>
                  </a:ext>
                </a:extLst>
              </a:tr>
              <a:tr h="0">
                <a:tc vMerge="1">
                  <a:txBody>
                    <a:bodyPr/>
                    <a:lstStyle/>
                    <a:p>
                      <a:pPr algn="ctr">
                        <a:spcBef>
                          <a:spcPts val="0"/>
                        </a:spcBef>
                        <a:spcAft>
                          <a:spcPts val="0"/>
                        </a:spcAft>
                      </a:pP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40000"/>
                        <a:lumOff val="60000"/>
                      </a:schemeClr>
                    </a:solidFill>
                  </a:tcPr>
                </a:tc>
                <a:tc rowSpan="2">
                  <a:txBody>
                    <a:bodyPr/>
                    <a:lstStyle/>
                    <a:p>
                      <a:pPr algn="ctr">
                        <a:spcBef>
                          <a:spcPts val="0"/>
                        </a:spcBef>
                        <a:spcAft>
                          <a:spcPts val="0"/>
                        </a:spcAft>
                      </a:pPr>
                      <a:r>
                        <a:rPr lang="en-US" sz="1200" b="1" dirty="0">
                          <a:effectLst/>
                        </a:rPr>
                        <a:t>5</a:t>
                      </a: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40000"/>
                        <a:lumOff val="60000"/>
                      </a:schemeClr>
                    </a:solidFill>
                  </a:tcPr>
                </a:tc>
                <a:tc rowSpan="2">
                  <a:txBody>
                    <a:bodyPr/>
                    <a:lstStyle/>
                    <a:p>
                      <a:pPr algn="ctr">
                        <a:spcBef>
                          <a:spcPts val="0"/>
                        </a:spcBef>
                        <a:spcAft>
                          <a:spcPts val="0"/>
                        </a:spcAft>
                      </a:pPr>
                      <a:r>
                        <a:rPr lang="en-US" sz="1200" b="1" dirty="0">
                          <a:effectLst/>
                        </a:rPr>
                        <a:t>EO Demonstration Cases</a:t>
                      </a: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40000"/>
                        <a:lumOff val="60000"/>
                      </a:schemeClr>
                    </a:solidFill>
                  </a:tcPr>
                </a:tc>
                <a:tc>
                  <a:txBody>
                    <a:bodyPr/>
                    <a:lstStyle/>
                    <a:p>
                      <a:pPr marL="342900" lvl="0" indent="-342900" algn="l">
                        <a:spcBef>
                          <a:spcPts val="0"/>
                        </a:spcBef>
                        <a:spcAft>
                          <a:spcPts val="0"/>
                        </a:spcAft>
                        <a:buFont typeface="Wingdings" pitchFamily="2" charset="2"/>
                        <a:buChar char=""/>
                      </a:pPr>
                      <a:r>
                        <a:rPr lang="en-US" sz="1200" b="0" dirty="0">
                          <a:solidFill>
                            <a:schemeClr val="dk1"/>
                          </a:solidFill>
                          <a:effectLst/>
                          <a:latin typeface="+mn-lt"/>
                          <a:ea typeface="+mn-ea"/>
                          <a:cs typeface="+mn-cs"/>
                          <a:sym typeface="Calibri"/>
                        </a:rPr>
                        <a:t>Collection of EO Demonstration Cases for SDG indicators. </a:t>
                      </a:r>
                      <a:br>
                        <a:rPr lang="en-US" sz="1200" b="0" dirty="0">
                          <a:solidFill>
                            <a:schemeClr val="dk1"/>
                          </a:solidFill>
                          <a:effectLst/>
                          <a:latin typeface="+mn-lt"/>
                          <a:ea typeface="+mn-ea"/>
                          <a:cs typeface="+mn-cs"/>
                          <a:sym typeface="Calibri"/>
                        </a:rPr>
                      </a:br>
                      <a:r>
                        <a:rPr lang="en-US" sz="1200" b="0" dirty="0">
                          <a:solidFill>
                            <a:schemeClr val="dk1"/>
                          </a:solidFill>
                          <a:effectLst/>
                          <a:latin typeface="+mn-lt"/>
                          <a:ea typeface="+mn-ea"/>
                          <a:cs typeface="+mn-cs"/>
                          <a:sym typeface="Calibri"/>
                        </a:rPr>
                        <a:t>(one per SDG indicator)</a:t>
                      </a:r>
                    </a:p>
                  </a:txBody>
                  <a:tcPr marL="68580" marR="68580" marT="72000" marB="72000" anchor="ctr">
                    <a:solidFill>
                      <a:schemeClr val="accent1">
                        <a:lumMod val="40000"/>
                        <a:lumOff val="60000"/>
                      </a:schemeClr>
                    </a:solidFill>
                  </a:tcPr>
                </a:tc>
                <a:tc>
                  <a:txBody>
                    <a:bodyPr/>
                    <a:lstStyle/>
                    <a:p>
                      <a:pPr algn="ctr">
                        <a:spcBef>
                          <a:spcPts val="0"/>
                        </a:spcBef>
                        <a:spcAft>
                          <a:spcPts val="0"/>
                        </a:spcAft>
                      </a:pPr>
                      <a:endParaRPr lang="en-US" sz="1200" dirty="0">
                        <a:solidFill>
                          <a:srgbClr val="00B050"/>
                        </a:solidFill>
                        <a:effectLst/>
                        <a:latin typeface="+mn-lt"/>
                        <a:ea typeface="+mn-ea"/>
                        <a:cs typeface="+mn-cs"/>
                        <a:sym typeface="Calibri"/>
                      </a:endParaRPr>
                    </a:p>
                  </a:txBody>
                  <a:tcPr marL="68580" marR="68580" marT="72000" marB="72000" anchor="ctr">
                    <a:solidFill>
                      <a:schemeClr val="accent1">
                        <a:lumMod val="40000"/>
                        <a:lumOff val="60000"/>
                      </a:schemeClr>
                    </a:solidFill>
                  </a:tcP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200" dirty="0">
                          <a:solidFill>
                            <a:srgbClr val="FFC000"/>
                          </a:solidFill>
                          <a:effectLst/>
                          <a:latin typeface="+mn-lt"/>
                          <a:ea typeface="+mn-ea"/>
                          <a:cs typeface="+mn-cs"/>
                          <a:sym typeface="Calibri"/>
                        </a:rPr>
                        <a:t>X</a:t>
                      </a:r>
                    </a:p>
                    <a:p>
                      <a:pPr algn="ctr">
                        <a:spcBef>
                          <a:spcPts val="0"/>
                        </a:spcBef>
                        <a:spcAft>
                          <a:spcPts val="0"/>
                        </a:spcAft>
                      </a:pPr>
                      <a:endParaRPr lang="en-US" sz="1200" dirty="0">
                        <a:solidFill>
                          <a:srgbClr val="FFC000"/>
                        </a:solidFill>
                        <a:effectLst/>
                        <a:latin typeface="+mn-lt"/>
                        <a:ea typeface="+mn-ea"/>
                        <a:cs typeface="+mn-cs"/>
                        <a:sym typeface="Calibri"/>
                      </a:endParaRPr>
                    </a:p>
                  </a:txBody>
                  <a:tcPr marL="68580" marR="68580" marT="72000" marB="72000" anchor="ctr">
                    <a:solidFill>
                      <a:schemeClr val="accent1">
                        <a:lumMod val="40000"/>
                        <a:lumOff val="60000"/>
                      </a:schemeClr>
                    </a:solidFill>
                  </a:tcPr>
                </a:tc>
                <a:tc>
                  <a:txBody>
                    <a:bodyPr/>
                    <a:lstStyle/>
                    <a:p>
                      <a:pPr algn="ctr">
                        <a:spcBef>
                          <a:spcPts val="0"/>
                        </a:spcBef>
                        <a:spcAft>
                          <a:spcPts val="0"/>
                        </a:spcAft>
                      </a:pPr>
                      <a:r>
                        <a:rPr lang="en-US" sz="1200" dirty="0">
                          <a:solidFill>
                            <a:srgbClr val="FF0000"/>
                          </a:solidFill>
                          <a:effectLst/>
                          <a:latin typeface="+mn-lt"/>
                          <a:ea typeface="+mn-ea"/>
                          <a:cs typeface="+mn-cs"/>
                          <a:sym typeface="Calibri"/>
                        </a:rPr>
                        <a:t>X</a:t>
                      </a:r>
                    </a:p>
                  </a:txBody>
                  <a:tcPr marL="68580" marR="68580" marT="72000" marB="72000" anchor="ctr">
                    <a:solidFill>
                      <a:schemeClr val="accent1">
                        <a:lumMod val="40000"/>
                        <a:lumOff val="60000"/>
                      </a:schemeClr>
                    </a:solidFill>
                  </a:tcPr>
                </a:tc>
                <a:tc>
                  <a:txBody>
                    <a:bodyPr/>
                    <a:lstStyle/>
                    <a:p>
                      <a:pPr algn="ctr">
                        <a:spcBef>
                          <a:spcPts val="0"/>
                        </a:spcBef>
                        <a:spcAft>
                          <a:spcPts val="0"/>
                        </a:spcAft>
                      </a:pPr>
                      <a:endParaRPr lang="en-US" sz="1200" dirty="0">
                        <a:solidFill>
                          <a:schemeClr val="dk1"/>
                        </a:solidFill>
                        <a:effectLst/>
                        <a:latin typeface="+mn-lt"/>
                        <a:ea typeface="+mn-ea"/>
                        <a:cs typeface="+mn-cs"/>
                        <a:sym typeface="Calibri"/>
                      </a:endParaRPr>
                    </a:p>
                  </a:txBody>
                  <a:tcPr marL="68580" marR="68580" marT="72000" marB="72000" anchor="ctr">
                    <a:solidFill>
                      <a:schemeClr val="accent1">
                        <a:lumMod val="40000"/>
                        <a:lumOff val="60000"/>
                      </a:schemeClr>
                    </a:solidFill>
                  </a:tcPr>
                </a:tc>
                <a:extLst>
                  <a:ext uri="{0D108BD9-81ED-4DB2-BD59-A6C34878D82A}">
                    <a16:rowId xmlns:a16="http://schemas.microsoft.com/office/drawing/2014/main" val="621676976"/>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342900" lvl="0" indent="-342900" algn="l">
                        <a:spcBef>
                          <a:spcPts val="0"/>
                        </a:spcBef>
                        <a:spcAft>
                          <a:spcPts val="0"/>
                        </a:spcAft>
                        <a:buFont typeface="Wingdings" pitchFamily="2" charset="2"/>
                        <a:buChar char=""/>
                      </a:pPr>
                      <a:r>
                        <a:rPr lang="en-US" sz="1200" b="0" dirty="0">
                          <a:solidFill>
                            <a:schemeClr val="dk1"/>
                          </a:solidFill>
                          <a:effectLst/>
                          <a:latin typeface="+mn-lt"/>
                          <a:ea typeface="+mn-ea"/>
                          <a:cs typeface="+mn-cs"/>
                          <a:sym typeface="Calibri"/>
                        </a:rPr>
                        <a:t>Deployment of EO workflows for SDGs on the CEOS Data Cube</a:t>
                      </a:r>
                    </a:p>
                  </a:txBody>
                  <a:tcPr marL="68580" marR="68580" marT="72000" marB="72000" anchor="ctr">
                    <a:solidFill>
                      <a:schemeClr val="accent1">
                        <a:lumMod val="40000"/>
                        <a:lumOff val="60000"/>
                      </a:schemeClr>
                    </a:solidFill>
                  </a:tcPr>
                </a:tc>
                <a:tc>
                  <a:txBody>
                    <a:bodyPr/>
                    <a:lstStyle/>
                    <a:p>
                      <a:pPr algn="ctr">
                        <a:spcBef>
                          <a:spcPts val="0"/>
                        </a:spcBef>
                        <a:spcAft>
                          <a:spcPts val="0"/>
                        </a:spcAft>
                      </a:pPr>
                      <a:endParaRPr lang="en-US" sz="1200" dirty="0">
                        <a:solidFill>
                          <a:srgbClr val="00B050"/>
                        </a:solidFill>
                        <a:effectLst/>
                        <a:latin typeface="+mn-lt"/>
                        <a:ea typeface="+mn-ea"/>
                        <a:cs typeface="+mn-cs"/>
                        <a:sym typeface="Calibri"/>
                      </a:endParaRPr>
                    </a:p>
                  </a:txBody>
                  <a:tcPr marL="68580" marR="68580" marT="72000" marB="72000" anchor="ctr">
                    <a:solidFill>
                      <a:schemeClr val="accent1">
                        <a:lumMod val="40000"/>
                        <a:lumOff val="60000"/>
                      </a:schemeClr>
                    </a:solidFill>
                  </a:tcP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200" dirty="0">
                          <a:solidFill>
                            <a:srgbClr val="FFC000"/>
                          </a:solidFill>
                          <a:effectLst/>
                          <a:latin typeface="+mn-lt"/>
                          <a:ea typeface="+mn-ea"/>
                          <a:cs typeface="+mn-cs"/>
                          <a:sym typeface="Calibri"/>
                        </a:rPr>
                        <a:t>X</a:t>
                      </a:r>
                    </a:p>
                  </a:txBody>
                  <a:tcPr marL="68580" marR="68580" marT="72000" marB="72000" anchor="ctr">
                    <a:solidFill>
                      <a:schemeClr val="accent1">
                        <a:lumMod val="40000"/>
                        <a:lumOff val="60000"/>
                      </a:schemeClr>
                    </a:solidFill>
                  </a:tcPr>
                </a:tc>
                <a:tc>
                  <a:txBody>
                    <a:bodyPr/>
                    <a:lstStyle/>
                    <a:p>
                      <a:pPr algn="ctr">
                        <a:spcBef>
                          <a:spcPts val="0"/>
                        </a:spcBef>
                        <a:spcAft>
                          <a:spcPts val="0"/>
                        </a:spcAft>
                      </a:pPr>
                      <a:r>
                        <a:rPr lang="en-US" sz="1200" dirty="0">
                          <a:solidFill>
                            <a:srgbClr val="FF0000"/>
                          </a:solidFill>
                          <a:effectLst/>
                          <a:latin typeface="+mn-lt"/>
                          <a:ea typeface="+mn-ea"/>
                          <a:cs typeface="+mn-cs"/>
                          <a:sym typeface="Calibri"/>
                        </a:rPr>
                        <a:t>X</a:t>
                      </a:r>
                    </a:p>
                  </a:txBody>
                  <a:tcPr marL="68580" marR="68580" marT="72000" marB="72000" anchor="ctr">
                    <a:solidFill>
                      <a:schemeClr val="accent1">
                        <a:lumMod val="40000"/>
                        <a:lumOff val="60000"/>
                      </a:schemeClr>
                    </a:solidFill>
                  </a:tcPr>
                </a:tc>
                <a:tc>
                  <a:txBody>
                    <a:bodyPr/>
                    <a:lstStyle/>
                    <a:p>
                      <a:pPr algn="ctr">
                        <a:spcBef>
                          <a:spcPts val="0"/>
                        </a:spcBef>
                        <a:spcAft>
                          <a:spcPts val="0"/>
                        </a:spcAft>
                      </a:pPr>
                      <a:r>
                        <a:rPr lang="en-US" sz="1200" dirty="0">
                          <a:solidFill>
                            <a:schemeClr val="dk1"/>
                          </a:solidFill>
                          <a:effectLst/>
                          <a:latin typeface="+mn-lt"/>
                          <a:ea typeface="+mn-ea"/>
                          <a:cs typeface="+mn-cs"/>
                          <a:sym typeface="Calibri"/>
                        </a:rPr>
                        <a:t>SEO</a:t>
                      </a:r>
                    </a:p>
                  </a:txBody>
                  <a:tcPr marL="68580" marR="68580" marT="72000" marB="72000" anchor="ctr">
                    <a:solidFill>
                      <a:schemeClr val="accent1">
                        <a:lumMod val="40000"/>
                        <a:lumOff val="60000"/>
                      </a:schemeClr>
                    </a:solidFill>
                  </a:tcPr>
                </a:tc>
                <a:extLst>
                  <a:ext uri="{0D108BD9-81ED-4DB2-BD59-A6C34878D82A}">
                    <a16:rowId xmlns:a16="http://schemas.microsoft.com/office/drawing/2014/main" val="1504886605"/>
                  </a:ext>
                </a:extLst>
              </a:tr>
              <a:tr h="486629">
                <a:tc vMerge="1">
                  <a:txBody>
                    <a:bodyPr/>
                    <a:lstStyle/>
                    <a:p>
                      <a:pPr algn="ctr">
                        <a:spcBef>
                          <a:spcPts val="0"/>
                        </a:spcBef>
                        <a:spcAft>
                          <a:spcPts val="0"/>
                        </a:spcAft>
                      </a:pP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tc>
                <a:tc>
                  <a:txBody>
                    <a:bodyPr/>
                    <a:lstStyle/>
                    <a:p>
                      <a:pPr algn="ctr">
                        <a:spcBef>
                          <a:spcPts val="0"/>
                        </a:spcBef>
                        <a:spcAft>
                          <a:spcPts val="0"/>
                        </a:spcAft>
                      </a:pPr>
                      <a:r>
                        <a:rPr lang="en-US" sz="1200" b="1" dirty="0">
                          <a:effectLst/>
                        </a:rPr>
                        <a:t>6</a:t>
                      </a: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tc>
                <a:tc>
                  <a:txBody>
                    <a:bodyPr/>
                    <a:lstStyle/>
                    <a:p>
                      <a:pPr algn="ctr">
                        <a:spcBef>
                          <a:spcPts val="0"/>
                        </a:spcBef>
                        <a:spcAft>
                          <a:spcPts val="0"/>
                        </a:spcAft>
                      </a:pPr>
                      <a:r>
                        <a:rPr lang="en-US" sz="1200" b="1" dirty="0">
                          <a:effectLst/>
                        </a:rPr>
                        <a:t>EO Quality Standards</a:t>
                      </a: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tc>
                <a:tc>
                  <a:txBody>
                    <a:bodyPr/>
                    <a:lstStyle/>
                    <a:p>
                      <a:pPr marL="342900" lvl="0" indent="-342900" algn="l">
                        <a:spcBef>
                          <a:spcPts val="0"/>
                        </a:spcBef>
                        <a:spcAft>
                          <a:spcPts val="0"/>
                        </a:spcAft>
                        <a:buFont typeface="Wingdings" pitchFamily="2" charset="2"/>
                        <a:buChar char=""/>
                      </a:pPr>
                      <a:r>
                        <a:rPr lang="en-US" sz="1200" b="0" dirty="0">
                          <a:solidFill>
                            <a:schemeClr val="dk1"/>
                          </a:solidFill>
                          <a:effectLst/>
                          <a:latin typeface="+mn-lt"/>
                          <a:ea typeface="+mn-ea"/>
                          <a:cs typeface="+mn-cs"/>
                          <a:sym typeface="Calibri"/>
                        </a:rPr>
                        <a:t>EO Quality Standards for SDG indicators </a:t>
                      </a:r>
                      <a:br>
                        <a:rPr lang="en-US" sz="1200" b="0" dirty="0">
                          <a:solidFill>
                            <a:schemeClr val="dk1"/>
                          </a:solidFill>
                          <a:effectLst/>
                          <a:latin typeface="+mn-lt"/>
                          <a:ea typeface="+mn-ea"/>
                          <a:cs typeface="+mn-cs"/>
                          <a:sym typeface="Calibri"/>
                        </a:rPr>
                      </a:br>
                      <a:r>
                        <a:rPr lang="en-US" sz="1200" b="0" dirty="0">
                          <a:solidFill>
                            <a:schemeClr val="dk1"/>
                          </a:solidFill>
                          <a:effectLst/>
                          <a:latin typeface="+mn-lt"/>
                          <a:ea typeface="+mn-ea"/>
                          <a:cs typeface="+mn-cs"/>
                          <a:sym typeface="Calibri"/>
                        </a:rPr>
                        <a:t>(one guideline per indicator)</a:t>
                      </a:r>
                    </a:p>
                  </a:txBody>
                  <a:tcPr marL="68580" marR="68580" marT="72000" marB="72000" anchor="ctr"/>
                </a:tc>
                <a:tc>
                  <a:txBody>
                    <a:bodyPr/>
                    <a:lstStyle/>
                    <a:p>
                      <a:pPr algn="ctr">
                        <a:spcBef>
                          <a:spcPts val="0"/>
                        </a:spcBef>
                        <a:spcAft>
                          <a:spcPts val="0"/>
                        </a:spcAft>
                      </a:pPr>
                      <a:endParaRPr lang="en-US" sz="1200" dirty="0">
                        <a:solidFill>
                          <a:srgbClr val="00B050"/>
                        </a:solidFill>
                        <a:effectLst/>
                        <a:latin typeface="+mn-lt"/>
                        <a:ea typeface="+mn-ea"/>
                        <a:cs typeface="+mn-cs"/>
                        <a:sym typeface="Calibri"/>
                      </a:endParaRPr>
                    </a:p>
                  </a:txBody>
                  <a:tcPr marL="68580" marR="68580" marT="72000" marB="72000" anchor="ctr"/>
                </a:tc>
                <a:tc>
                  <a:txBody>
                    <a:bodyPr/>
                    <a:lstStyle/>
                    <a:p>
                      <a:pPr algn="ctr">
                        <a:spcBef>
                          <a:spcPts val="0"/>
                        </a:spcBef>
                        <a:spcAft>
                          <a:spcPts val="0"/>
                        </a:spcAft>
                      </a:pPr>
                      <a:r>
                        <a:rPr lang="en-US" sz="1200" dirty="0">
                          <a:solidFill>
                            <a:srgbClr val="FFC000"/>
                          </a:solidFill>
                          <a:effectLst/>
                          <a:latin typeface="+mn-lt"/>
                          <a:ea typeface="+mn-ea"/>
                          <a:cs typeface="+mn-cs"/>
                          <a:sym typeface="Calibri"/>
                        </a:rPr>
                        <a:t>X</a:t>
                      </a:r>
                    </a:p>
                  </a:txBody>
                  <a:tcPr marL="68580" marR="68580" marT="72000" marB="72000" anchor="ct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lang="en-US" sz="1200" dirty="0">
                        <a:solidFill>
                          <a:srgbClr val="FF0000"/>
                        </a:solidFill>
                        <a:effectLst/>
                        <a:latin typeface="+mn-lt"/>
                        <a:ea typeface="+mn-ea"/>
                        <a:cs typeface="+mn-cs"/>
                        <a:sym typeface="Calibri"/>
                      </a:endParaRPr>
                    </a:p>
                  </a:txBody>
                  <a:tcPr marL="68580" marR="68580" marT="72000" marB="72000" anchor="ctr"/>
                </a:tc>
                <a:tc>
                  <a:txBody>
                    <a:bodyPr/>
                    <a:lstStyle/>
                    <a:p>
                      <a:pPr algn="ctr">
                        <a:spcBef>
                          <a:spcPts val="0"/>
                        </a:spcBef>
                        <a:spcAft>
                          <a:spcPts val="0"/>
                        </a:spcAft>
                      </a:pPr>
                      <a:r>
                        <a:rPr lang="en-US" sz="1200" dirty="0">
                          <a:solidFill>
                            <a:schemeClr val="dk1"/>
                          </a:solidFill>
                          <a:effectLst/>
                          <a:latin typeface="+mn-lt"/>
                          <a:ea typeface="+mn-ea"/>
                          <a:cs typeface="+mn-cs"/>
                          <a:sym typeface="Calibri"/>
                        </a:rPr>
                        <a:t>WGCV/LPV</a:t>
                      </a:r>
                    </a:p>
                  </a:txBody>
                  <a:tcPr marL="68580" marR="68580" marT="72000" marB="72000" anchor="ctr"/>
                </a:tc>
                <a:extLst>
                  <a:ext uri="{0D108BD9-81ED-4DB2-BD59-A6C34878D82A}">
                    <a16:rowId xmlns:a16="http://schemas.microsoft.com/office/drawing/2014/main" val="2316390750"/>
                  </a:ext>
                </a:extLst>
              </a:tr>
            </a:tbl>
          </a:graphicData>
        </a:graphic>
      </p:graphicFrame>
      <p:sp>
        <p:nvSpPr>
          <p:cNvPr id="3" name="Rectangle 2">
            <a:extLst>
              <a:ext uri="{FF2B5EF4-FFF2-40B4-BE49-F238E27FC236}">
                <a16:creationId xmlns:a16="http://schemas.microsoft.com/office/drawing/2014/main" id="{55E4AF52-8C8A-AF40-8019-B24C293BC72E}"/>
              </a:ext>
            </a:extLst>
          </p:cNvPr>
          <p:cNvSpPr/>
          <p:nvPr/>
        </p:nvSpPr>
        <p:spPr>
          <a:xfrm>
            <a:off x="76200" y="1231868"/>
            <a:ext cx="2895600" cy="252000"/>
          </a:xfrm>
          <a:prstGeom prst="rect">
            <a:avLst/>
          </a:prstGeom>
          <a:solidFill>
            <a:srgbClr val="FFFFFF"/>
          </a:solidFill>
          <a:ln w="25400" cap="flat">
            <a:solidFill>
              <a:srgbClr val="00B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2569"/>
                </a:solidFill>
                <a:effectLst/>
                <a:uFillTx/>
              </a:rPr>
              <a:t>Satellite Data Providers</a:t>
            </a:r>
          </a:p>
        </p:txBody>
      </p:sp>
      <p:sp>
        <p:nvSpPr>
          <p:cNvPr id="7" name="Rectangle 6">
            <a:extLst>
              <a:ext uri="{FF2B5EF4-FFF2-40B4-BE49-F238E27FC236}">
                <a16:creationId xmlns:a16="http://schemas.microsoft.com/office/drawing/2014/main" id="{77A48D0D-595D-1C4F-A25E-EF654BFCDE2E}"/>
              </a:ext>
            </a:extLst>
          </p:cNvPr>
          <p:cNvSpPr/>
          <p:nvPr/>
        </p:nvSpPr>
        <p:spPr>
          <a:xfrm>
            <a:off x="3124200" y="1227312"/>
            <a:ext cx="2895600" cy="252000"/>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2569"/>
                </a:solidFill>
                <a:effectLst/>
                <a:uFillTx/>
              </a:rPr>
              <a:t>Information Providers</a:t>
            </a:r>
          </a:p>
        </p:txBody>
      </p:sp>
      <p:sp>
        <p:nvSpPr>
          <p:cNvPr id="8" name="Rectangle 7">
            <a:extLst>
              <a:ext uri="{FF2B5EF4-FFF2-40B4-BE49-F238E27FC236}">
                <a16:creationId xmlns:a16="http://schemas.microsoft.com/office/drawing/2014/main" id="{8A75A819-1AFB-3A40-BBE7-D40375789328}"/>
              </a:ext>
            </a:extLst>
          </p:cNvPr>
          <p:cNvSpPr/>
          <p:nvPr/>
        </p:nvSpPr>
        <p:spPr>
          <a:xfrm>
            <a:off x="6172200" y="1231868"/>
            <a:ext cx="2895600" cy="252000"/>
          </a:xfrm>
          <a:prstGeom prst="rect">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2569"/>
                </a:solidFill>
                <a:effectLst/>
                <a:uFillTx/>
              </a:rPr>
              <a:t>End Users</a:t>
            </a:r>
          </a:p>
        </p:txBody>
      </p:sp>
    </p:spTree>
    <p:extLst>
      <p:ext uri="{BB962C8B-B14F-4D97-AF65-F5344CB8AC3E}">
        <p14:creationId xmlns:p14="http://schemas.microsoft.com/office/powerpoint/2010/main" val="253261470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745B8C81-C55C-EB4B-BA9C-469174492F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6464" y="1802509"/>
            <a:ext cx="1823229" cy="1215000"/>
          </a:xfrm>
          <a:prstGeom prst="rect">
            <a:avLst/>
          </a:prstGeom>
        </p:spPr>
      </p:pic>
      <p:sp>
        <p:nvSpPr>
          <p:cNvPr id="39" name="Rectangle 38">
            <a:extLst>
              <a:ext uri="{FF2B5EF4-FFF2-40B4-BE49-F238E27FC236}">
                <a16:creationId xmlns:a16="http://schemas.microsoft.com/office/drawing/2014/main" id="{AF96B7A5-F450-8C46-A92F-F38280990774}"/>
              </a:ext>
            </a:extLst>
          </p:cNvPr>
          <p:cNvSpPr/>
          <p:nvPr/>
        </p:nvSpPr>
        <p:spPr>
          <a:xfrm>
            <a:off x="1236921" y="3633492"/>
            <a:ext cx="353291" cy="28435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5" name="Rectangle 34">
            <a:extLst>
              <a:ext uri="{FF2B5EF4-FFF2-40B4-BE49-F238E27FC236}">
                <a16:creationId xmlns:a16="http://schemas.microsoft.com/office/drawing/2014/main" id="{D9EDBE7C-008A-1C46-A4FA-5523EF7A6F0A}"/>
              </a:ext>
            </a:extLst>
          </p:cNvPr>
          <p:cNvSpPr/>
          <p:nvPr/>
        </p:nvSpPr>
        <p:spPr>
          <a:xfrm>
            <a:off x="7862373" y="3148096"/>
            <a:ext cx="824427" cy="3412166"/>
          </a:xfrm>
          <a:prstGeom prst="rect">
            <a:avLst/>
          </a:prstGeom>
          <a:solidFill>
            <a:schemeClr val="bg2">
              <a:lumMod val="50000"/>
              <a:alpha val="30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 name="Rectangle 4">
            <a:extLst>
              <a:ext uri="{FF2B5EF4-FFF2-40B4-BE49-F238E27FC236}">
                <a16:creationId xmlns:a16="http://schemas.microsoft.com/office/drawing/2014/main" id="{19BD64CB-E50C-AB42-AAF3-BC126C619B5E}"/>
              </a:ext>
            </a:extLst>
          </p:cNvPr>
          <p:cNvSpPr/>
          <p:nvPr/>
        </p:nvSpPr>
        <p:spPr>
          <a:xfrm>
            <a:off x="2553506" y="2680591"/>
            <a:ext cx="1620000" cy="3879671"/>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spcAft>
                <a:spcPts val="600"/>
              </a:spcAft>
            </a:pPr>
            <a:r>
              <a:rPr lang="en-US" sz="900" i="1" dirty="0">
                <a:solidFill>
                  <a:schemeClr val="tx1"/>
                </a:solidFill>
                <a:latin typeface="+mj-lt"/>
              </a:rPr>
              <a:t>Surface Water Extent, Vegetated Wetlands, </a:t>
            </a:r>
            <a:br>
              <a:rPr lang="en-US" sz="900" i="1" dirty="0">
                <a:solidFill>
                  <a:schemeClr val="tx1"/>
                </a:solidFill>
                <a:latin typeface="+mj-lt"/>
              </a:rPr>
            </a:br>
            <a:r>
              <a:rPr lang="en-US" sz="900" i="1" dirty="0">
                <a:solidFill>
                  <a:schemeClr val="tx1"/>
                </a:solidFill>
                <a:latin typeface="+mj-lt"/>
              </a:rPr>
              <a:t>Water Quality</a:t>
            </a:r>
          </a:p>
        </p:txBody>
      </p:sp>
      <p:sp>
        <p:nvSpPr>
          <p:cNvPr id="6" name="Rectangle 5">
            <a:extLst>
              <a:ext uri="{FF2B5EF4-FFF2-40B4-BE49-F238E27FC236}">
                <a16:creationId xmlns:a16="http://schemas.microsoft.com/office/drawing/2014/main" id="{8D8E3250-2B4B-D34B-9287-367B9383B313}"/>
              </a:ext>
            </a:extLst>
          </p:cNvPr>
          <p:cNvSpPr/>
          <p:nvPr/>
        </p:nvSpPr>
        <p:spPr>
          <a:xfrm>
            <a:off x="4313181" y="2680591"/>
            <a:ext cx="1620000" cy="387967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en-US" sz="900" i="1" dirty="0">
                <a:solidFill>
                  <a:schemeClr val="tx1"/>
                </a:solidFill>
                <a:latin typeface="+mj-lt"/>
              </a:rPr>
              <a:t>Human Settlements, </a:t>
            </a:r>
          </a:p>
          <a:p>
            <a:pPr algn="ctr">
              <a:spcAft>
                <a:spcPts val="600"/>
              </a:spcAft>
            </a:pPr>
            <a:r>
              <a:rPr lang="en-US" sz="900" i="1" dirty="0">
                <a:solidFill>
                  <a:schemeClr val="tx1"/>
                </a:solidFill>
                <a:latin typeface="+mj-lt"/>
              </a:rPr>
              <a:t>Population Density, urban/rural</a:t>
            </a:r>
          </a:p>
          <a:p>
            <a:pPr algn="ctr"/>
            <a:endParaRPr lang="en-US" sz="1200" dirty="0">
              <a:solidFill>
                <a:schemeClr val="tx1"/>
              </a:solidFill>
              <a:latin typeface="+mj-lt"/>
            </a:endParaRPr>
          </a:p>
        </p:txBody>
      </p:sp>
      <p:sp>
        <p:nvSpPr>
          <p:cNvPr id="7" name="Rectangle 6">
            <a:extLst>
              <a:ext uri="{FF2B5EF4-FFF2-40B4-BE49-F238E27FC236}">
                <a16:creationId xmlns:a16="http://schemas.microsoft.com/office/drawing/2014/main" id="{DB00DAA8-FBD2-3B42-A310-4F02D15F2A0C}"/>
              </a:ext>
            </a:extLst>
          </p:cNvPr>
          <p:cNvSpPr/>
          <p:nvPr/>
        </p:nvSpPr>
        <p:spPr>
          <a:xfrm>
            <a:off x="6072856" y="2680591"/>
            <a:ext cx="1620000" cy="3879671"/>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spcAft>
                <a:spcPts val="600"/>
              </a:spcAft>
            </a:pPr>
            <a:r>
              <a:rPr lang="en-US" sz="900" i="1" dirty="0">
                <a:solidFill>
                  <a:schemeClr val="tx1"/>
                </a:solidFill>
                <a:latin typeface="+mj-lt"/>
              </a:rPr>
              <a:t>Land Cover, </a:t>
            </a:r>
            <a:br>
              <a:rPr lang="en-US" sz="900" i="1" dirty="0">
                <a:solidFill>
                  <a:schemeClr val="tx1"/>
                </a:solidFill>
                <a:latin typeface="+mj-lt"/>
              </a:rPr>
            </a:br>
            <a:r>
              <a:rPr lang="en-US" sz="900" i="1" dirty="0">
                <a:solidFill>
                  <a:schemeClr val="tx1"/>
                </a:solidFill>
                <a:latin typeface="+mj-lt"/>
              </a:rPr>
              <a:t>Land Productivity, </a:t>
            </a:r>
            <a:br>
              <a:rPr lang="en-US" sz="900" i="1" dirty="0">
                <a:solidFill>
                  <a:schemeClr val="tx1"/>
                </a:solidFill>
                <a:latin typeface="+mj-lt"/>
              </a:rPr>
            </a:br>
            <a:r>
              <a:rPr lang="en-US" sz="900" i="1" dirty="0">
                <a:solidFill>
                  <a:schemeClr val="tx1"/>
                </a:solidFill>
                <a:latin typeface="+mj-lt"/>
              </a:rPr>
              <a:t>Carbon Stock</a:t>
            </a:r>
          </a:p>
        </p:txBody>
      </p:sp>
      <p:sp>
        <p:nvSpPr>
          <p:cNvPr id="8" name="Rectangle 7">
            <a:extLst>
              <a:ext uri="{FF2B5EF4-FFF2-40B4-BE49-F238E27FC236}">
                <a16:creationId xmlns:a16="http://schemas.microsoft.com/office/drawing/2014/main" id="{D93499C3-1C93-B24E-8CBC-91F743DBEA75}"/>
              </a:ext>
            </a:extLst>
          </p:cNvPr>
          <p:cNvSpPr/>
          <p:nvPr/>
        </p:nvSpPr>
        <p:spPr>
          <a:xfrm>
            <a:off x="2553506" y="2006111"/>
            <a:ext cx="1620000" cy="605925"/>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0" indent="-500063"/>
            <a:r>
              <a:rPr lang="en-US" sz="1200" dirty="0">
                <a:latin typeface="+mj-lt"/>
              </a:rPr>
              <a:t>6.6.1 	Water</a:t>
            </a:r>
            <a:br>
              <a:rPr lang="en-US" sz="1200" dirty="0">
                <a:latin typeface="+mj-lt"/>
              </a:rPr>
            </a:br>
            <a:r>
              <a:rPr lang="en-US" sz="1200" dirty="0">
                <a:latin typeface="+mj-lt"/>
              </a:rPr>
              <a:t>related ecosystems</a:t>
            </a:r>
          </a:p>
        </p:txBody>
      </p:sp>
      <p:sp>
        <p:nvSpPr>
          <p:cNvPr id="9" name="Rectangle 8">
            <a:extLst>
              <a:ext uri="{FF2B5EF4-FFF2-40B4-BE49-F238E27FC236}">
                <a16:creationId xmlns:a16="http://schemas.microsoft.com/office/drawing/2014/main" id="{3FE8C9E0-D812-7749-8FEA-CA0BE3817C2A}"/>
              </a:ext>
            </a:extLst>
          </p:cNvPr>
          <p:cNvSpPr/>
          <p:nvPr/>
        </p:nvSpPr>
        <p:spPr>
          <a:xfrm>
            <a:off x="4313181" y="2006111"/>
            <a:ext cx="1620000" cy="60592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pPr marL="607219" indent="-570310"/>
            <a:r>
              <a:rPr lang="en-US" sz="1200" dirty="0">
                <a:latin typeface="+mj-lt"/>
              </a:rPr>
              <a:t>11.3.1  	Sustainable Urbanization </a:t>
            </a:r>
          </a:p>
        </p:txBody>
      </p:sp>
      <p:sp>
        <p:nvSpPr>
          <p:cNvPr id="10" name="Rectangle 9">
            <a:extLst>
              <a:ext uri="{FF2B5EF4-FFF2-40B4-BE49-F238E27FC236}">
                <a16:creationId xmlns:a16="http://schemas.microsoft.com/office/drawing/2014/main" id="{33AB0D45-6554-4949-AEAC-860A1D633C6F}"/>
              </a:ext>
            </a:extLst>
          </p:cNvPr>
          <p:cNvSpPr/>
          <p:nvPr/>
        </p:nvSpPr>
        <p:spPr>
          <a:xfrm>
            <a:off x="6072856" y="2007080"/>
            <a:ext cx="1620000" cy="604956"/>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pPr marL="607219" indent="-535781"/>
            <a:r>
              <a:rPr lang="en-US" sz="1200" dirty="0">
                <a:latin typeface="+mj-lt"/>
              </a:rPr>
              <a:t>15.3.1 	Land Degradation Neutrality</a:t>
            </a:r>
          </a:p>
        </p:txBody>
      </p:sp>
      <p:sp>
        <p:nvSpPr>
          <p:cNvPr id="11" name="Rounded Rectangle 10">
            <a:extLst>
              <a:ext uri="{FF2B5EF4-FFF2-40B4-BE49-F238E27FC236}">
                <a16:creationId xmlns:a16="http://schemas.microsoft.com/office/drawing/2014/main" id="{C83BFC43-0984-684F-B42D-85DA6CED352E}"/>
              </a:ext>
            </a:extLst>
          </p:cNvPr>
          <p:cNvSpPr/>
          <p:nvPr/>
        </p:nvSpPr>
        <p:spPr>
          <a:xfrm>
            <a:off x="388714" y="3657600"/>
            <a:ext cx="8450486" cy="360000"/>
          </a:xfrm>
          <a:prstGeom prst="roundRect">
            <a:avLst/>
          </a:prstGeom>
          <a:solidFill>
            <a:schemeClr val="bg1">
              <a:lumMod val="85000"/>
              <a:alpha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12" name="Rectangle 11">
            <a:extLst>
              <a:ext uri="{FF2B5EF4-FFF2-40B4-BE49-F238E27FC236}">
                <a16:creationId xmlns:a16="http://schemas.microsoft.com/office/drawing/2014/main" id="{277B11BE-DDA0-EB48-9B79-32787A056A07}"/>
              </a:ext>
            </a:extLst>
          </p:cNvPr>
          <p:cNvSpPr/>
          <p:nvPr/>
        </p:nvSpPr>
        <p:spPr>
          <a:xfrm>
            <a:off x="466465" y="3657600"/>
            <a:ext cx="2000262" cy="36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dirty="0">
                <a:latin typeface="+mj-lt"/>
              </a:rPr>
              <a:t>Satellite Data Requirements</a:t>
            </a:r>
          </a:p>
        </p:txBody>
      </p:sp>
      <p:sp>
        <p:nvSpPr>
          <p:cNvPr id="14" name="Rectangle 13">
            <a:extLst>
              <a:ext uri="{FF2B5EF4-FFF2-40B4-BE49-F238E27FC236}">
                <a16:creationId xmlns:a16="http://schemas.microsoft.com/office/drawing/2014/main" id="{82C996D7-B333-9E42-ACC0-13AA8EC5671F}"/>
              </a:ext>
            </a:extLst>
          </p:cNvPr>
          <p:cNvSpPr/>
          <p:nvPr/>
        </p:nvSpPr>
        <p:spPr>
          <a:xfrm>
            <a:off x="7867154" y="3662120"/>
            <a:ext cx="819646"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LSI-VC</a:t>
            </a:r>
          </a:p>
        </p:txBody>
      </p:sp>
      <p:sp>
        <p:nvSpPr>
          <p:cNvPr id="15" name="Rounded Rectangle 14">
            <a:extLst>
              <a:ext uri="{FF2B5EF4-FFF2-40B4-BE49-F238E27FC236}">
                <a16:creationId xmlns:a16="http://schemas.microsoft.com/office/drawing/2014/main" id="{85C6FF2F-5514-2B40-B5B6-C1875DDEDFF7}"/>
              </a:ext>
            </a:extLst>
          </p:cNvPr>
          <p:cNvSpPr/>
          <p:nvPr/>
        </p:nvSpPr>
        <p:spPr>
          <a:xfrm>
            <a:off x="388714" y="4114800"/>
            <a:ext cx="8450485" cy="360000"/>
          </a:xfrm>
          <a:prstGeom prst="roundRect">
            <a:avLst/>
          </a:prstGeom>
          <a:solidFill>
            <a:schemeClr val="bg1">
              <a:lumMod val="85000"/>
              <a:alpha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16" name="Rectangle 15">
            <a:extLst>
              <a:ext uri="{FF2B5EF4-FFF2-40B4-BE49-F238E27FC236}">
                <a16:creationId xmlns:a16="http://schemas.microsoft.com/office/drawing/2014/main" id="{B7994E14-AA65-D54D-B30A-2311F1C8E597}"/>
              </a:ext>
            </a:extLst>
          </p:cNvPr>
          <p:cNvSpPr/>
          <p:nvPr/>
        </p:nvSpPr>
        <p:spPr>
          <a:xfrm>
            <a:off x="466465" y="4121581"/>
            <a:ext cx="2000263" cy="36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EO Enabling Infrastructures</a:t>
            </a:r>
          </a:p>
        </p:txBody>
      </p:sp>
      <p:sp>
        <p:nvSpPr>
          <p:cNvPr id="17" name="Rectangle 16">
            <a:extLst>
              <a:ext uri="{FF2B5EF4-FFF2-40B4-BE49-F238E27FC236}">
                <a16:creationId xmlns:a16="http://schemas.microsoft.com/office/drawing/2014/main" id="{C76F3EEE-9D01-2B4D-91AC-73C69C9D8ECF}"/>
              </a:ext>
            </a:extLst>
          </p:cNvPr>
          <p:cNvSpPr/>
          <p:nvPr/>
        </p:nvSpPr>
        <p:spPr>
          <a:xfrm>
            <a:off x="7867154" y="4124971"/>
            <a:ext cx="819646"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WGISS</a:t>
            </a:r>
          </a:p>
          <a:p>
            <a:pPr algn="ctr"/>
            <a:r>
              <a:rPr lang="en-US" sz="1100" dirty="0">
                <a:latin typeface="+mj-lt"/>
              </a:rPr>
              <a:t>SEO</a:t>
            </a:r>
          </a:p>
        </p:txBody>
      </p:sp>
      <p:sp>
        <p:nvSpPr>
          <p:cNvPr id="18" name="Rounded Rectangle 17">
            <a:extLst>
              <a:ext uri="{FF2B5EF4-FFF2-40B4-BE49-F238E27FC236}">
                <a16:creationId xmlns:a16="http://schemas.microsoft.com/office/drawing/2014/main" id="{9D511C55-F7B0-DB41-B79A-BAB635003D72}"/>
              </a:ext>
            </a:extLst>
          </p:cNvPr>
          <p:cNvSpPr/>
          <p:nvPr/>
        </p:nvSpPr>
        <p:spPr>
          <a:xfrm>
            <a:off x="388715" y="4572000"/>
            <a:ext cx="8450483" cy="360000"/>
          </a:xfrm>
          <a:prstGeom prst="roundRect">
            <a:avLst/>
          </a:prstGeom>
          <a:solidFill>
            <a:schemeClr val="bg1">
              <a:lumMod val="85000"/>
              <a:alpha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19" name="Rectangle 18">
            <a:extLst>
              <a:ext uri="{FF2B5EF4-FFF2-40B4-BE49-F238E27FC236}">
                <a16:creationId xmlns:a16="http://schemas.microsoft.com/office/drawing/2014/main" id="{AB6C3BB5-E870-DA45-ACA8-54771CDA720B}"/>
              </a:ext>
            </a:extLst>
          </p:cNvPr>
          <p:cNvSpPr/>
          <p:nvPr/>
        </p:nvSpPr>
        <p:spPr>
          <a:xfrm>
            <a:off x="466465" y="4578458"/>
            <a:ext cx="2000262" cy="36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EO Capacity Building</a:t>
            </a:r>
          </a:p>
        </p:txBody>
      </p:sp>
      <p:sp>
        <p:nvSpPr>
          <p:cNvPr id="20" name="Rectangle 19">
            <a:extLst>
              <a:ext uri="{FF2B5EF4-FFF2-40B4-BE49-F238E27FC236}">
                <a16:creationId xmlns:a16="http://schemas.microsoft.com/office/drawing/2014/main" id="{F994BFE7-851E-3048-8199-CF20B9DCB642}"/>
              </a:ext>
            </a:extLst>
          </p:cNvPr>
          <p:cNvSpPr/>
          <p:nvPr/>
        </p:nvSpPr>
        <p:spPr>
          <a:xfrm>
            <a:off x="7867154" y="4580718"/>
            <a:ext cx="819646"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latin typeface="+mj-lt"/>
              </a:rPr>
              <a:t>WGCapD</a:t>
            </a:r>
            <a:endParaRPr lang="en-US" sz="1100" dirty="0">
              <a:latin typeface="+mj-lt"/>
            </a:endParaRPr>
          </a:p>
          <a:p>
            <a:pPr algn="ctr"/>
            <a:r>
              <a:rPr lang="en-US" sz="1100" dirty="0">
                <a:latin typeface="+mj-lt"/>
              </a:rPr>
              <a:t>WGISS</a:t>
            </a:r>
          </a:p>
        </p:txBody>
      </p:sp>
      <p:sp>
        <p:nvSpPr>
          <p:cNvPr id="21" name="Rounded Rectangle 20">
            <a:extLst>
              <a:ext uri="{FF2B5EF4-FFF2-40B4-BE49-F238E27FC236}">
                <a16:creationId xmlns:a16="http://schemas.microsoft.com/office/drawing/2014/main" id="{20D8B616-7211-2C4C-B0D2-6AA33D4A8A57}"/>
              </a:ext>
            </a:extLst>
          </p:cNvPr>
          <p:cNvSpPr/>
          <p:nvPr/>
        </p:nvSpPr>
        <p:spPr>
          <a:xfrm>
            <a:off x="388714" y="5958788"/>
            <a:ext cx="8450483" cy="360000"/>
          </a:xfrm>
          <a:prstGeom prst="roundRect">
            <a:avLst/>
          </a:prstGeom>
          <a:solidFill>
            <a:schemeClr val="bg1">
              <a:lumMod val="85000"/>
              <a:alpha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22" name="Rectangle 21">
            <a:extLst>
              <a:ext uri="{FF2B5EF4-FFF2-40B4-BE49-F238E27FC236}">
                <a16:creationId xmlns:a16="http://schemas.microsoft.com/office/drawing/2014/main" id="{4E5E20C5-FF47-0B4C-A8BB-C58BC880092B}"/>
              </a:ext>
            </a:extLst>
          </p:cNvPr>
          <p:cNvSpPr/>
          <p:nvPr/>
        </p:nvSpPr>
        <p:spPr>
          <a:xfrm>
            <a:off x="466465" y="5964600"/>
            <a:ext cx="2000262" cy="36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a:latin typeface="+mj-lt"/>
              </a:rPr>
              <a:t>EO Quality Standards</a:t>
            </a:r>
          </a:p>
        </p:txBody>
      </p:sp>
      <p:sp>
        <p:nvSpPr>
          <p:cNvPr id="23" name="Rectangle 22">
            <a:extLst>
              <a:ext uri="{FF2B5EF4-FFF2-40B4-BE49-F238E27FC236}">
                <a16:creationId xmlns:a16="http://schemas.microsoft.com/office/drawing/2014/main" id="{D0ACDC01-270C-E541-9745-E5BC8AFACBB9}"/>
              </a:ext>
            </a:extLst>
          </p:cNvPr>
          <p:cNvSpPr/>
          <p:nvPr/>
        </p:nvSpPr>
        <p:spPr>
          <a:xfrm>
            <a:off x="7867154" y="5964600"/>
            <a:ext cx="819646"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WGCV</a:t>
            </a:r>
            <a:br>
              <a:rPr lang="en-US" sz="1100" dirty="0">
                <a:latin typeface="+mj-lt"/>
              </a:rPr>
            </a:br>
            <a:r>
              <a:rPr lang="en-US" sz="1100" dirty="0">
                <a:latin typeface="+mj-lt"/>
              </a:rPr>
              <a:t>LPV</a:t>
            </a:r>
          </a:p>
        </p:txBody>
      </p:sp>
      <p:pic>
        <p:nvPicPr>
          <p:cNvPr id="24" name="Picture 23">
            <a:extLst>
              <a:ext uri="{FF2B5EF4-FFF2-40B4-BE49-F238E27FC236}">
                <a16:creationId xmlns:a16="http://schemas.microsoft.com/office/drawing/2014/main" id="{7012570B-1E8F-8944-B282-1D2D8DE2F26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88794" y="2231036"/>
            <a:ext cx="324000" cy="324000"/>
          </a:xfrm>
          <a:prstGeom prst="rect">
            <a:avLst/>
          </a:prstGeom>
        </p:spPr>
      </p:pic>
      <p:pic>
        <p:nvPicPr>
          <p:cNvPr id="25" name="Picture 24">
            <a:extLst>
              <a:ext uri="{FF2B5EF4-FFF2-40B4-BE49-F238E27FC236}">
                <a16:creationId xmlns:a16="http://schemas.microsoft.com/office/drawing/2014/main" id="{002E9DAD-B6A7-B943-BC91-FA1EA7EED5E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56624" y="2231036"/>
            <a:ext cx="324000" cy="324000"/>
          </a:xfrm>
          <a:prstGeom prst="rect">
            <a:avLst/>
          </a:prstGeom>
        </p:spPr>
      </p:pic>
      <p:pic>
        <p:nvPicPr>
          <p:cNvPr id="26" name="Picture 25">
            <a:extLst>
              <a:ext uri="{FF2B5EF4-FFF2-40B4-BE49-F238E27FC236}">
                <a16:creationId xmlns:a16="http://schemas.microsoft.com/office/drawing/2014/main" id="{23692217-4995-2245-AE04-3DDEEF800AF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234436" y="2234617"/>
            <a:ext cx="324000" cy="324000"/>
          </a:xfrm>
          <a:prstGeom prst="rect">
            <a:avLst/>
          </a:prstGeom>
        </p:spPr>
      </p:pic>
      <p:sp>
        <p:nvSpPr>
          <p:cNvPr id="29" name="Rectangle 28">
            <a:extLst>
              <a:ext uri="{FF2B5EF4-FFF2-40B4-BE49-F238E27FC236}">
                <a16:creationId xmlns:a16="http://schemas.microsoft.com/office/drawing/2014/main" id="{974170A1-D43A-9645-BFB1-4A5BE1999DB6}"/>
              </a:ext>
            </a:extLst>
          </p:cNvPr>
          <p:cNvSpPr/>
          <p:nvPr/>
        </p:nvSpPr>
        <p:spPr>
          <a:xfrm>
            <a:off x="2550331" y="1727588"/>
            <a:ext cx="1620000" cy="246204"/>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 algn="ctr"/>
            <a:r>
              <a:rPr lang="en-US" sz="1200" dirty="0">
                <a:latin typeface="+mj-lt"/>
              </a:rPr>
              <a:t>UN Environment</a:t>
            </a:r>
          </a:p>
        </p:txBody>
      </p:sp>
      <p:sp>
        <p:nvSpPr>
          <p:cNvPr id="30" name="Rectangle 29">
            <a:extLst>
              <a:ext uri="{FF2B5EF4-FFF2-40B4-BE49-F238E27FC236}">
                <a16:creationId xmlns:a16="http://schemas.microsoft.com/office/drawing/2014/main" id="{4EEF4A1B-31CC-574C-8259-E61AAF7EF7BD}"/>
              </a:ext>
            </a:extLst>
          </p:cNvPr>
          <p:cNvSpPr/>
          <p:nvPr/>
        </p:nvSpPr>
        <p:spPr>
          <a:xfrm>
            <a:off x="4315002" y="1727588"/>
            <a:ext cx="1620000" cy="246204"/>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 algn="ctr"/>
            <a:r>
              <a:rPr lang="en-US" sz="1200" dirty="0">
                <a:latin typeface="+mj-lt"/>
              </a:rPr>
              <a:t>UN Habitat</a:t>
            </a:r>
          </a:p>
        </p:txBody>
      </p:sp>
      <p:sp>
        <p:nvSpPr>
          <p:cNvPr id="31" name="Rectangle 30">
            <a:extLst>
              <a:ext uri="{FF2B5EF4-FFF2-40B4-BE49-F238E27FC236}">
                <a16:creationId xmlns:a16="http://schemas.microsoft.com/office/drawing/2014/main" id="{A05B3142-BB6E-5340-A793-6B446418F484}"/>
              </a:ext>
            </a:extLst>
          </p:cNvPr>
          <p:cNvSpPr/>
          <p:nvPr/>
        </p:nvSpPr>
        <p:spPr>
          <a:xfrm>
            <a:off x="6074677" y="1727588"/>
            <a:ext cx="1620000" cy="2462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 algn="ctr"/>
            <a:r>
              <a:rPr lang="en-US" sz="1200" dirty="0">
                <a:latin typeface="+mj-lt"/>
              </a:rPr>
              <a:t>UNCCD</a:t>
            </a:r>
          </a:p>
        </p:txBody>
      </p:sp>
      <p:sp>
        <p:nvSpPr>
          <p:cNvPr id="27" name="Rectangle 26">
            <a:extLst>
              <a:ext uri="{FF2B5EF4-FFF2-40B4-BE49-F238E27FC236}">
                <a16:creationId xmlns:a16="http://schemas.microsoft.com/office/drawing/2014/main" id="{3526FA32-F3F4-8B49-BEFE-D35EDB7F531A}"/>
              </a:ext>
            </a:extLst>
          </p:cNvPr>
          <p:cNvSpPr/>
          <p:nvPr/>
        </p:nvSpPr>
        <p:spPr>
          <a:xfrm>
            <a:off x="76200" y="6400800"/>
            <a:ext cx="8974852" cy="412171"/>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marL="134541">
              <a:spcBef>
                <a:spcPts val="450"/>
              </a:spcBef>
            </a:pPr>
            <a:r>
              <a:rPr lang="en-US" sz="1400" b="1" dirty="0">
                <a:latin typeface="+mj-lt"/>
              </a:rPr>
              <a:t>GEO EO4SDG  </a:t>
            </a:r>
          </a:p>
        </p:txBody>
      </p:sp>
      <p:sp>
        <p:nvSpPr>
          <p:cNvPr id="33" name="Rectangle 32">
            <a:extLst>
              <a:ext uri="{FF2B5EF4-FFF2-40B4-BE49-F238E27FC236}">
                <a16:creationId xmlns:a16="http://schemas.microsoft.com/office/drawing/2014/main" id="{39F442A8-6DA5-8A40-93E1-0953A0968A08}"/>
              </a:ext>
            </a:extLst>
          </p:cNvPr>
          <p:cNvSpPr/>
          <p:nvPr/>
        </p:nvSpPr>
        <p:spPr>
          <a:xfrm>
            <a:off x="4313181" y="6400800"/>
            <a:ext cx="1612393" cy="405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mj-lt"/>
              </a:rPr>
              <a:t>GEO Human Planet</a:t>
            </a:r>
          </a:p>
          <a:p>
            <a:pPr algn="ctr"/>
            <a:r>
              <a:rPr lang="en-US" sz="1050" dirty="0">
                <a:latin typeface="+mj-lt"/>
              </a:rPr>
              <a:t>GUOI</a:t>
            </a:r>
            <a:endParaRPr lang="en-US" dirty="0">
              <a:latin typeface="+mj-lt"/>
            </a:endParaRPr>
          </a:p>
        </p:txBody>
      </p:sp>
      <p:sp>
        <p:nvSpPr>
          <p:cNvPr id="34" name="Rectangle 33">
            <a:extLst>
              <a:ext uri="{FF2B5EF4-FFF2-40B4-BE49-F238E27FC236}">
                <a16:creationId xmlns:a16="http://schemas.microsoft.com/office/drawing/2014/main" id="{31604E5D-A06E-B346-8000-913CB07CB597}"/>
              </a:ext>
            </a:extLst>
          </p:cNvPr>
          <p:cNvSpPr/>
          <p:nvPr/>
        </p:nvSpPr>
        <p:spPr>
          <a:xfrm>
            <a:off x="6071702" y="6400800"/>
            <a:ext cx="1612393" cy="405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mj-lt"/>
              </a:rPr>
              <a:t>GEO LDN</a:t>
            </a:r>
            <a:endParaRPr lang="en-US" dirty="0">
              <a:latin typeface="+mj-lt"/>
            </a:endParaRPr>
          </a:p>
        </p:txBody>
      </p:sp>
      <p:sp>
        <p:nvSpPr>
          <p:cNvPr id="32" name="Rectangle 31">
            <a:extLst>
              <a:ext uri="{FF2B5EF4-FFF2-40B4-BE49-F238E27FC236}">
                <a16:creationId xmlns:a16="http://schemas.microsoft.com/office/drawing/2014/main" id="{0D5B1992-5C67-194E-B59F-67B337F59FEB}"/>
              </a:ext>
            </a:extLst>
          </p:cNvPr>
          <p:cNvSpPr/>
          <p:nvPr/>
        </p:nvSpPr>
        <p:spPr>
          <a:xfrm>
            <a:off x="2553506" y="6400800"/>
            <a:ext cx="1612393" cy="405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00" dirty="0">
                <a:latin typeface="+mj-lt"/>
              </a:rPr>
              <a:t>GEO Wetlands</a:t>
            </a:r>
          </a:p>
          <a:p>
            <a:pPr algn="ctr"/>
            <a:r>
              <a:rPr lang="en-US" sz="1000" dirty="0">
                <a:latin typeface="+mj-lt"/>
              </a:rPr>
              <a:t>AQUAWATCH</a:t>
            </a:r>
            <a:endParaRPr lang="en-US" sz="1600" dirty="0">
              <a:latin typeface="+mj-lt"/>
            </a:endParaRPr>
          </a:p>
        </p:txBody>
      </p:sp>
      <p:sp>
        <p:nvSpPr>
          <p:cNvPr id="28" name="Rectangle 27">
            <a:extLst>
              <a:ext uri="{FF2B5EF4-FFF2-40B4-BE49-F238E27FC236}">
                <a16:creationId xmlns:a16="http://schemas.microsoft.com/office/drawing/2014/main" id="{E846CE87-9768-6C4C-9595-CACE4CB7E5DC}"/>
              </a:ext>
            </a:extLst>
          </p:cNvPr>
          <p:cNvSpPr/>
          <p:nvPr/>
        </p:nvSpPr>
        <p:spPr>
          <a:xfrm>
            <a:off x="76200" y="3148096"/>
            <a:ext cx="8974852" cy="422899"/>
          </a:xfrm>
          <a:prstGeom prst="rect">
            <a:avLst/>
          </a:prstGeom>
          <a:solidFill>
            <a:schemeClr val="tx2">
              <a:alpha val="30000"/>
            </a:schemeClr>
          </a:solidFill>
          <a:ln w="19050">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4541"/>
            <a:r>
              <a:rPr lang="en-US" sz="1400" b="1" dirty="0">
                <a:solidFill>
                  <a:schemeClr val="tx1"/>
                </a:solidFill>
                <a:latin typeface="+mj-lt"/>
              </a:rPr>
              <a:t>CEOS SDG AHT</a:t>
            </a:r>
          </a:p>
        </p:txBody>
      </p:sp>
      <p:sp>
        <p:nvSpPr>
          <p:cNvPr id="36" name="Rectangle 35">
            <a:extLst>
              <a:ext uri="{FF2B5EF4-FFF2-40B4-BE49-F238E27FC236}">
                <a16:creationId xmlns:a16="http://schemas.microsoft.com/office/drawing/2014/main" id="{03B2B6AC-94B2-9244-A21F-594C39FF2358}"/>
              </a:ext>
            </a:extLst>
          </p:cNvPr>
          <p:cNvSpPr/>
          <p:nvPr/>
        </p:nvSpPr>
        <p:spPr>
          <a:xfrm>
            <a:off x="76200" y="1200716"/>
            <a:ext cx="8974852" cy="482450"/>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mj-lt"/>
              </a:rPr>
              <a:t>UN Inter-Agency and Expert Group on SDG Indicators (</a:t>
            </a:r>
            <a:r>
              <a:rPr lang="en-US" sz="1400" b="1" dirty="0">
                <a:latin typeface="+mj-lt"/>
              </a:rPr>
              <a:t>IAEG-SDGs</a:t>
            </a:r>
            <a:r>
              <a:rPr lang="en-US" sz="1400" dirty="0">
                <a:latin typeface="+mj-lt"/>
              </a:rPr>
              <a:t>)</a:t>
            </a:r>
          </a:p>
          <a:p>
            <a:pPr algn="ctr"/>
            <a:r>
              <a:rPr lang="en-US" sz="1200" dirty="0">
                <a:latin typeface="+mj-lt"/>
              </a:rPr>
              <a:t>Working Group on Geo-Spatial Information (</a:t>
            </a:r>
            <a:r>
              <a:rPr lang="en-US" sz="1200" b="1" dirty="0">
                <a:latin typeface="+mj-lt"/>
              </a:rPr>
              <a:t>WGGI</a:t>
            </a:r>
            <a:r>
              <a:rPr lang="en-US" sz="1200" dirty="0">
                <a:latin typeface="+mj-lt"/>
              </a:rPr>
              <a:t>) </a:t>
            </a:r>
            <a:r>
              <a:rPr lang="en-US" sz="1200" dirty="0">
                <a:solidFill>
                  <a:schemeClr val="accent4">
                    <a:lumMod val="40000"/>
                    <a:lumOff val="60000"/>
                  </a:schemeClr>
                </a:solidFill>
                <a:latin typeface="+mj-lt"/>
              </a:rPr>
              <a:t>Task Stream II Application of satellite data for the SDG indicators</a:t>
            </a:r>
            <a:endParaRPr lang="en-US" sz="1000" dirty="0">
              <a:solidFill>
                <a:schemeClr val="accent4">
                  <a:lumMod val="40000"/>
                  <a:lumOff val="60000"/>
                </a:schemeClr>
              </a:solidFill>
              <a:latin typeface="+mj-lt"/>
            </a:endParaRPr>
          </a:p>
        </p:txBody>
      </p:sp>
      <p:pic>
        <p:nvPicPr>
          <p:cNvPr id="38" name="ceos_logo.png">
            <a:extLst>
              <a:ext uri="{FF2B5EF4-FFF2-40B4-BE49-F238E27FC236}">
                <a16:creationId xmlns:a16="http://schemas.microsoft.com/office/drawing/2014/main" id="{E761BEBF-E113-7247-923B-812A2747093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917086" y="3268344"/>
            <a:ext cx="692122" cy="274081"/>
          </a:xfrm>
          <a:prstGeom prst="rect">
            <a:avLst/>
          </a:prstGeom>
          <a:ln w="12700">
            <a:miter lim="400000"/>
          </a:ln>
        </p:spPr>
      </p:pic>
      <p:sp>
        <p:nvSpPr>
          <p:cNvPr id="37" name="Rounded Rectangle 36">
            <a:extLst>
              <a:ext uri="{FF2B5EF4-FFF2-40B4-BE49-F238E27FC236}">
                <a16:creationId xmlns:a16="http://schemas.microsoft.com/office/drawing/2014/main" id="{62A112F6-CF93-B84D-9AFF-7932C10DF55B}"/>
              </a:ext>
            </a:extLst>
          </p:cNvPr>
          <p:cNvSpPr/>
          <p:nvPr/>
        </p:nvSpPr>
        <p:spPr>
          <a:xfrm>
            <a:off x="388714" y="5029200"/>
            <a:ext cx="8450484" cy="360000"/>
          </a:xfrm>
          <a:prstGeom prst="roundRect">
            <a:avLst/>
          </a:prstGeom>
          <a:solidFill>
            <a:schemeClr val="bg1">
              <a:lumMod val="85000"/>
              <a:alpha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41" name="Rectangle 40">
            <a:extLst>
              <a:ext uri="{FF2B5EF4-FFF2-40B4-BE49-F238E27FC236}">
                <a16:creationId xmlns:a16="http://schemas.microsoft.com/office/drawing/2014/main" id="{90412F41-26BB-9244-9728-0026E80E3190}"/>
              </a:ext>
            </a:extLst>
          </p:cNvPr>
          <p:cNvSpPr/>
          <p:nvPr/>
        </p:nvSpPr>
        <p:spPr>
          <a:xfrm>
            <a:off x="466464" y="5035335"/>
            <a:ext cx="2000262" cy="36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a:latin typeface="+mj-lt"/>
              </a:rPr>
              <a:t>EO Good Practice Guidance</a:t>
            </a:r>
          </a:p>
        </p:txBody>
      </p:sp>
      <p:sp>
        <p:nvSpPr>
          <p:cNvPr id="42" name="Rectangle 41">
            <a:extLst>
              <a:ext uri="{FF2B5EF4-FFF2-40B4-BE49-F238E27FC236}">
                <a16:creationId xmlns:a16="http://schemas.microsoft.com/office/drawing/2014/main" id="{3428EAE9-75FB-DE45-B983-EAE571539D6C}"/>
              </a:ext>
            </a:extLst>
          </p:cNvPr>
          <p:cNvSpPr/>
          <p:nvPr/>
        </p:nvSpPr>
        <p:spPr>
          <a:xfrm>
            <a:off x="7867153" y="5036465"/>
            <a:ext cx="819646"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LSI-VC</a:t>
            </a:r>
          </a:p>
        </p:txBody>
      </p:sp>
      <p:sp>
        <p:nvSpPr>
          <p:cNvPr id="44" name="Rounded Rectangle 43">
            <a:extLst>
              <a:ext uri="{FF2B5EF4-FFF2-40B4-BE49-F238E27FC236}">
                <a16:creationId xmlns:a16="http://schemas.microsoft.com/office/drawing/2014/main" id="{200D7938-363F-FE40-B83F-275E425C71CA}"/>
              </a:ext>
            </a:extLst>
          </p:cNvPr>
          <p:cNvSpPr/>
          <p:nvPr/>
        </p:nvSpPr>
        <p:spPr>
          <a:xfrm>
            <a:off x="379684" y="5486400"/>
            <a:ext cx="8450483" cy="360000"/>
          </a:xfrm>
          <a:prstGeom prst="roundRect">
            <a:avLst/>
          </a:prstGeom>
          <a:solidFill>
            <a:schemeClr val="bg1">
              <a:lumMod val="85000"/>
              <a:alpha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45" name="Rectangle 44">
            <a:extLst>
              <a:ext uri="{FF2B5EF4-FFF2-40B4-BE49-F238E27FC236}">
                <a16:creationId xmlns:a16="http://schemas.microsoft.com/office/drawing/2014/main" id="{0305A222-EF33-B148-A6A7-C69979CF10DB}"/>
              </a:ext>
            </a:extLst>
          </p:cNvPr>
          <p:cNvSpPr/>
          <p:nvPr/>
        </p:nvSpPr>
        <p:spPr>
          <a:xfrm>
            <a:off x="457435" y="5492212"/>
            <a:ext cx="2000262" cy="36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a:latin typeface="+mj-lt"/>
              </a:rPr>
              <a:t>EO Demonstration Cases</a:t>
            </a:r>
          </a:p>
        </p:txBody>
      </p:sp>
      <p:sp>
        <p:nvSpPr>
          <p:cNvPr id="46" name="Rectangle 45">
            <a:extLst>
              <a:ext uri="{FF2B5EF4-FFF2-40B4-BE49-F238E27FC236}">
                <a16:creationId xmlns:a16="http://schemas.microsoft.com/office/drawing/2014/main" id="{EF98AD6E-01CE-2D45-B675-6B0E38331D8F}"/>
              </a:ext>
            </a:extLst>
          </p:cNvPr>
          <p:cNvSpPr/>
          <p:nvPr/>
        </p:nvSpPr>
        <p:spPr>
          <a:xfrm>
            <a:off x="7858124" y="5492212"/>
            <a:ext cx="819646"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SEO</a:t>
            </a:r>
          </a:p>
        </p:txBody>
      </p:sp>
      <p:grpSp>
        <p:nvGrpSpPr>
          <p:cNvPr id="4" name="Group 3">
            <a:extLst>
              <a:ext uri="{FF2B5EF4-FFF2-40B4-BE49-F238E27FC236}">
                <a16:creationId xmlns:a16="http://schemas.microsoft.com/office/drawing/2014/main" id="{618038C1-35AA-2545-8EB8-A72E7D01F9D8}"/>
              </a:ext>
            </a:extLst>
          </p:cNvPr>
          <p:cNvGrpSpPr/>
          <p:nvPr/>
        </p:nvGrpSpPr>
        <p:grpSpPr>
          <a:xfrm>
            <a:off x="2548114" y="3657600"/>
            <a:ext cx="5171061" cy="2676154"/>
            <a:chOff x="2548114" y="3657600"/>
            <a:chExt cx="5171061" cy="2676154"/>
          </a:xfrm>
        </p:grpSpPr>
        <p:sp>
          <p:nvSpPr>
            <p:cNvPr id="3" name="Rectangle 2">
              <a:extLst>
                <a:ext uri="{FF2B5EF4-FFF2-40B4-BE49-F238E27FC236}">
                  <a16:creationId xmlns:a16="http://schemas.microsoft.com/office/drawing/2014/main" id="{8701268F-AD2D-8948-8552-637095A1BB8F}"/>
                </a:ext>
              </a:extLst>
            </p:cNvPr>
            <p:cNvSpPr/>
            <p:nvPr/>
          </p:nvSpPr>
          <p:spPr>
            <a:xfrm>
              <a:off x="2548114" y="5001754"/>
              <a:ext cx="1623175" cy="1332000"/>
            </a:xfrm>
            <a:prstGeom prst="rect">
              <a:avLst/>
            </a:prstGeom>
            <a:solidFill>
              <a:schemeClr val="accent5">
                <a:lumMod val="20000"/>
                <a:lumOff val="80000"/>
              </a:schemeClr>
            </a:solidFill>
            <a:ln w="25400" cap="flat">
              <a:solidFill>
                <a:schemeClr val="accent5">
                  <a:lumMod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002569"/>
                  </a:solidFill>
                  <a:effectLst/>
                  <a:uFillTx/>
                  <a:latin typeface="+mn-lt"/>
                </a:rPr>
                <a:t>Water Sub-team</a:t>
              </a:r>
            </a:p>
            <a:p>
              <a:pPr marL="0" marR="0" indent="0" algn="ctr" defTabSz="457200" rtl="0" fontAlgn="auto" latinLnBrk="1" hangingPunct="0">
                <a:lnSpc>
                  <a:spcPct val="100000"/>
                </a:lnSpc>
                <a:spcBef>
                  <a:spcPts val="0"/>
                </a:spcBef>
                <a:spcAft>
                  <a:spcPts val="0"/>
                </a:spcAft>
                <a:buClrTx/>
                <a:buSzTx/>
                <a:buFontTx/>
                <a:buNone/>
                <a:tabLst/>
              </a:pPr>
              <a:endParaRPr lang="en-US" sz="1200" b="1" i="1" dirty="0">
                <a:latin typeface="+mn-lt"/>
              </a:endParaRPr>
            </a:p>
            <a:p>
              <a:pPr marL="0" marR="0" indent="0" algn="ctr" defTabSz="457200" rtl="0" fontAlgn="auto" latinLnBrk="1" hangingPunct="0">
                <a:lnSpc>
                  <a:spcPct val="100000"/>
                </a:lnSpc>
                <a:spcBef>
                  <a:spcPts val="0"/>
                </a:spcBef>
                <a:spcAft>
                  <a:spcPts val="0"/>
                </a:spcAft>
                <a:buClrTx/>
                <a:buSzTx/>
                <a:buFontTx/>
                <a:buNone/>
                <a:tabLst/>
              </a:pPr>
              <a:r>
                <a:rPr lang="en-US" sz="1200" b="1" i="1" dirty="0">
                  <a:latin typeface="+mn-lt"/>
                </a:rPr>
                <a:t>(e.g. NOAA, GA/CSIRO, EC, NASA, JAXA, ESA</a:t>
              </a:r>
              <a:r>
                <a:rPr lang="en-US" sz="1100" b="1" i="1" dirty="0">
                  <a:latin typeface="+mn-lt"/>
                </a:rPr>
                <a:t>)</a:t>
              </a:r>
              <a:endParaRPr kumimoji="0" lang="en-US" sz="1100" b="1" i="1" u="none" strike="noStrike" cap="none" spc="0" normalizeH="0" baseline="0" dirty="0">
                <a:ln>
                  <a:noFill/>
                </a:ln>
                <a:solidFill>
                  <a:srgbClr val="002569"/>
                </a:solidFill>
                <a:effectLst/>
                <a:uFillTx/>
                <a:latin typeface="+mn-lt"/>
              </a:endParaRPr>
            </a:p>
          </p:txBody>
        </p:sp>
        <p:sp>
          <p:nvSpPr>
            <p:cNvPr id="48" name="Rectangle 47">
              <a:extLst>
                <a:ext uri="{FF2B5EF4-FFF2-40B4-BE49-F238E27FC236}">
                  <a16:creationId xmlns:a16="http://schemas.microsoft.com/office/drawing/2014/main" id="{C5E85B64-155A-6442-9C99-9E7B13BF35B7}"/>
                </a:ext>
              </a:extLst>
            </p:cNvPr>
            <p:cNvSpPr/>
            <p:nvPr/>
          </p:nvSpPr>
          <p:spPr>
            <a:xfrm>
              <a:off x="4320000" y="5001754"/>
              <a:ext cx="1623175" cy="1332000"/>
            </a:xfrm>
            <a:prstGeom prst="rect">
              <a:avLst/>
            </a:prstGeom>
            <a:solidFill>
              <a:schemeClr val="accent2">
                <a:lumMod val="20000"/>
                <a:lumOff val="80000"/>
              </a:schemeClr>
            </a:solidFill>
            <a:ln w="25400" cap="flat">
              <a:solidFill>
                <a:schemeClr val="accent2">
                  <a:lumMod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002569"/>
                  </a:solidFill>
                  <a:effectLst/>
                  <a:uFillTx/>
                  <a:latin typeface="+mn-lt"/>
                </a:rPr>
                <a:t>Urban Sub-team</a:t>
              </a:r>
            </a:p>
            <a:p>
              <a:pPr marL="0" marR="0" indent="0" algn="ctr" defTabSz="457200" rtl="0" fontAlgn="auto" latinLnBrk="1" hangingPunct="0">
                <a:lnSpc>
                  <a:spcPct val="100000"/>
                </a:lnSpc>
                <a:spcBef>
                  <a:spcPts val="0"/>
                </a:spcBef>
                <a:spcAft>
                  <a:spcPts val="0"/>
                </a:spcAft>
                <a:buClrTx/>
                <a:buSzTx/>
                <a:buFontTx/>
                <a:buNone/>
                <a:tabLst/>
              </a:pPr>
              <a:br>
                <a:rPr lang="en-US" sz="1100" b="1" dirty="0">
                  <a:latin typeface="+mn-lt"/>
                </a:rPr>
              </a:br>
              <a:r>
                <a:rPr lang="en-US" sz="1200" b="1" i="1" dirty="0">
                  <a:latin typeface="+mn-lt"/>
                </a:rPr>
                <a:t>(e.g. EC, NASA, DLR, </a:t>
              </a:r>
              <a:br>
                <a:rPr lang="en-US" sz="1200" b="1" i="1" dirty="0">
                  <a:latin typeface="+mn-lt"/>
                </a:rPr>
              </a:br>
              <a:r>
                <a:rPr lang="en-US" sz="1200" b="1" i="1" dirty="0">
                  <a:latin typeface="+mn-lt"/>
                </a:rPr>
                <a:t>ESA, SANSA)</a:t>
              </a:r>
              <a:endParaRPr lang="en-US" sz="1100" b="1" i="1" dirty="0">
                <a:latin typeface="+mn-lt"/>
              </a:endParaRPr>
            </a:p>
          </p:txBody>
        </p:sp>
        <p:sp>
          <p:nvSpPr>
            <p:cNvPr id="50" name="Rectangle 49">
              <a:extLst>
                <a:ext uri="{FF2B5EF4-FFF2-40B4-BE49-F238E27FC236}">
                  <a16:creationId xmlns:a16="http://schemas.microsoft.com/office/drawing/2014/main" id="{ADE434F5-5575-1A47-8514-EC797DED6190}"/>
                </a:ext>
              </a:extLst>
            </p:cNvPr>
            <p:cNvSpPr/>
            <p:nvPr/>
          </p:nvSpPr>
          <p:spPr>
            <a:xfrm>
              <a:off x="6096000" y="5001754"/>
              <a:ext cx="1623175" cy="1332000"/>
            </a:xfrm>
            <a:prstGeom prst="rect">
              <a:avLst/>
            </a:prstGeom>
            <a:solidFill>
              <a:schemeClr val="accent6">
                <a:lumMod val="20000"/>
                <a:lumOff val="80000"/>
              </a:schemeClr>
            </a:solidFill>
            <a:ln w="25400" cap="flat">
              <a:solidFill>
                <a:schemeClr val="accent6">
                  <a:lumMod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002569"/>
                  </a:solidFill>
                  <a:effectLst/>
                  <a:uFillTx/>
                  <a:latin typeface="+mn-lt"/>
                </a:rPr>
                <a:t>LDN Sub-team</a:t>
              </a:r>
            </a:p>
            <a:p>
              <a:pPr marL="0" marR="0" indent="0" algn="ctr" defTabSz="457200" rtl="0" fontAlgn="auto" latinLnBrk="1" hangingPunct="0">
                <a:lnSpc>
                  <a:spcPct val="100000"/>
                </a:lnSpc>
                <a:spcBef>
                  <a:spcPts val="0"/>
                </a:spcBef>
                <a:spcAft>
                  <a:spcPts val="0"/>
                </a:spcAft>
                <a:buClrTx/>
                <a:buSzTx/>
                <a:buFontTx/>
                <a:buNone/>
                <a:tabLst/>
              </a:pPr>
              <a:endParaRPr lang="en-US" sz="1100" b="1" dirty="0">
                <a:latin typeface="+mn-lt"/>
              </a:endParaRPr>
            </a:p>
            <a:p>
              <a:pPr marL="0" marR="0" indent="0" algn="ctr" defTabSz="457200" rtl="0" fontAlgn="auto" latinLnBrk="1" hangingPunct="0">
                <a:lnSpc>
                  <a:spcPct val="100000"/>
                </a:lnSpc>
                <a:spcBef>
                  <a:spcPts val="0"/>
                </a:spcBef>
                <a:spcAft>
                  <a:spcPts val="0"/>
                </a:spcAft>
                <a:buClrTx/>
                <a:buSzTx/>
                <a:buFontTx/>
                <a:buNone/>
                <a:tabLst/>
              </a:pPr>
              <a:r>
                <a:rPr kumimoji="0" lang="en-US" sz="1200" b="1" i="1" u="none" strike="noStrike" cap="none" spc="0" normalizeH="0" baseline="0" dirty="0">
                  <a:ln>
                    <a:noFill/>
                  </a:ln>
                  <a:solidFill>
                    <a:srgbClr val="002569"/>
                  </a:solidFill>
                  <a:effectLst/>
                  <a:uFillTx/>
                  <a:latin typeface="+mn-lt"/>
                </a:rPr>
                <a:t>(e.g. CSIRO, ESA, EC, </a:t>
              </a:r>
              <a:br>
                <a:rPr kumimoji="0" lang="en-US" sz="1200" b="1" i="1" u="none" strike="noStrike" cap="none" spc="0" normalizeH="0" baseline="0" dirty="0">
                  <a:ln>
                    <a:noFill/>
                  </a:ln>
                  <a:solidFill>
                    <a:srgbClr val="002569"/>
                  </a:solidFill>
                  <a:effectLst/>
                  <a:uFillTx/>
                  <a:latin typeface="+mn-lt"/>
                </a:rPr>
              </a:br>
              <a:r>
                <a:rPr kumimoji="0" lang="en-US" sz="1200" b="1" i="1" u="none" strike="noStrike" cap="none" spc="0" normalizeH="0" baseline="0" dirty="0">
                  <a:ln>
                    <a:noFill/>
                  </a:ln>
                  <a:solidFill>
                    <a:srgbClr val="002569"/>
                  </a:solidFill>
                  <a:effectLst/>
                  <a:uFillTx/>
                  <a:latin typeface="+mn-lt"/>
                </a:rPr>
                <a:t>SANSA,</a:t>
              </a:r>
              <a:r>
                <a:rPr kumimoji="0" lang="en-US" sz="1200" b="1" i="1" u="none" strike="noStrike" cap="none" spc="0" normalizeH="0" dirty="0">
                  <a:ln>
                    <a:noFill/>
                  </a:ln>
                  <a:solidFill>
                    <a:srgbClr val="002569"/>
                  </a:solidFill>
                  <a:effectLst/>
                  <a:uFillTx/>
                  <a:latin typeface="+mn-lt"/>
                </a:rPr>
                <a:t> NASA)</a:t>
              </a:r>
              <a:endParaRPr kumimoji="0" lang="en-US" sz="1200" b="1" i="1" u="none" strike="noStrike" cap="none" spc="0" normalizeH="0" baseline="0" dirty="0">
                <a:ln>
                  <a:noFill/>
                </a:ln>
                <a:solidFill>
                  <a:srgbClr val="002569"/>
                </a:solidFill>
                <a:effectLst/>
                <a:uFillTx/>
                <a:latin typeface="+mn-lt"/>
              </a:endParaRPr>
            </a:p>
          </p:txBody>
        </p:sp>
        <p:sp>
          <p:nvSpPr>
            <p:cNvPr id="51" name="Rectangle 50">
              <a:extLst>
                <a:ext uri="{FF2B5EF4-FFF2-40B4-BE49-F238E27FC236}">
                  <a16:creationId xmlns:a16="http://schemas.microsoft.com/office/drawing/2014/main" id="{576C00EC-387D-6041-8344-AC09CC95E2C0}"/>
                </a:ext>
              </a:extLst>
            </p:cNvPr>
            <p:cNvSpPr/>
            <p:nvPr/>
          </p:nvSpPr>
          <p:spPr>
            <a:xfrm>
              <a:off x="2562717" y="3657600"/>
              <a:ext cx="5156289" cy="360000"/>
            </a:xfrm>
            <a:prstGeom prst="rect">
              <a:avLst/>
            </a:prstGeom>
            <a:solidFill>
              <a:schemeClr val="bg1">
                <a:lumMod val="85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002569"/>
                  </a:solidFill>
                  <a:effectLst/>
                  <a:uFillTx/>
                  <a:latin typeface="+mn-lt"/>
                </a:rPr>
                <a:t>Satellite Data Requirement Sub-team</a:t>
              </a:r>
            </a:p>
          </p:txBody>
        </p:sp>
        <p:sp>
          <p:nvSpPr>
            <p:cNvPr id="52" name="Rectangle 51">
              <a:extLst>
                <a:ext uri="{FF2B5EF4-FFF2-40B4-BE49-F238E27FC236}">
                  <a16:creationId xmlns:a16="http://schemas.microsoft.com/office/drawing/2014/main" id="{414E0DB2-D65C-EE4E-B378-103BFE92F031}"/>
                </a:ext>
              </a:extLst>
            </p:cNvPr>
            <p:cNvSpPr/>
            <p:nvPr/>
          </p:nvSpPr>
          <p:spPr>
            <a:xfrm>
              <a:off x="2562716" y="4114800"/>
              <a:ext cx="5155200" cy="360000"/>
            </a:xfrm>
            <a:prstGeom prst="rect">
              <a:avLst/>
            </a:prstGeom>
            <a:solidFill>
              <a:schemeClr val="bg1">
                <a:lumMod val="85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002569"/>
                  </a:solidFill>
                  <a:effectLst/>
                  <a:uFillTx/>
                  <a:latin typeface="+mn-lt"/>
                </a:rPr>
                <a:t>Enabling Infrastructure Sub-team</a:t>
              </a:r>
            </a:p>
          </p:txBody>
        </p:sp>
        <p:sp>
          <p:nvSpPr>
            <p:cNvPr id="53" name="Rectangle 52">
              <a:extLst>
                <a:ext uri="{FF2B5EF4-FFF2-40B4-BE49-F238E27FC236}">
                  <a16:creationId xmlns:a16="http://schemas.microsoft.com/office/drawing/2014/main" id="{BEACB25F-D4DE-E848-B680-20944CB6AC32}"/>
                </a:ext>
              </a:extLst>
            </p:cNvPr>
            <p:cNvSpPr/>
            <p:nvPr/>
          </p:nvSpPr>
          <p:spPr>
            <a:xfrm>
              <a:off x="2553506" y="4572000"/>
              <a:ext cx="5156289" cy="360000"/>
            </a:xfrm>
            <a:prstGeom prst="rect">
              <a:avLst/>
            </a:prstGeom>
            <a:solidFill>
              <a:schemeClr val="bg1">
                <a:lumMod val="85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002569"/>
                  </a:solidFill>
                  <a:effectLst/>
                  <a:uFillTx/>
                  <a:latin typeface="+mn-lt"/>
                </a:rPr>
                <a:t>Capacity </a:t>
              </a:r>
              <a:r>
                <a:rPr lang="en-US" sz="1400" b="1" dirty="0">
                  <a:latin typeface="+mn-lt"/>
                </a:rPr>
                <a:t>Building </a:t>
              </a:r>
              <a:r>
                <a:rPr kumimoji="0" lang="en-US" sz="1400" b="1" i="0" u="none" strike="noStrike" cap="none" spc="0" normalizeH="0" baseline="0" dirty="0">
                  <a:ln>
                    <a:noFill/>
                  </a:ln>
                  <a:solidFill>
                    <a:srgbClr val="002569"/>
                  </a:solidFill>
                  <a:effectLst/>
                  <a:uFillTx/>
                  <a:latin typeface="+mn-lt"/>
                </a:rPr>
                <a:t>Sub-team</a:t>
              </a:r>
            </a:p>
          </p:txBody>
        </p:sp>
      </p:grpSp>
      <p:sp>
        <p:nvSpPr>
          <p:cNvPr id="54" name="Content Placeholder 3">
            <a:extLst>
              <a:ext uri="{FF2B5EF4-FFF2-40B4-BE49-F238E27FC236}">
                <a16:creationId xmlns:a16="http://schemas.microsoft.com/office/drawing/2014/main" id="{76263266-0F45-524E-A840-A6FD9FB135AD}"/>
              </a:ext>
            </a:extLst>
          </p:cNvPr>
          <p:cNvSpPr txBox="1">
            <a:spLocks/>
          </p:cNvSpPr>
          <p:nvPr/>
        </p:nvSpPr>
        <p:spPr>
          <a:xfrm>
            <a:off x="1600200" y="304800"/>
            <a:ext cx="6248400" cy="533400"/>
          </a:xfrm>
        </p:spPr>
        <p:txBody>
          <a:bodyPr anchor="ct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algn="ctr"/>
            <a:r>
              <a:rPr lang="en-US" sz="2400" dirty="0">
                <a:solidFill>
                  <a:schemeClr val="bg1"/>
                </a:solidFill>
                <a:latin typeface="+mj-lt"/>
                <a:sym typeface="Arial Bold"/>
              </a:rPr>
              <a:t>SDG-AHT 2019-2021 workplan</a:t>
            </a:r>
          </a:p>
          <a:p>
            <a:pPr algn="ctr"/>
            <a:r>
              <a:rPr lang="en-US" sz="2400" b="1" dirty="0">
                <a:solidFill>
                  <a:schemeClr val="bg1"/>
                </a:solidFill>
                <a:latin typeface="+mj-lt"/>
                <a:sym typeface="Arial Bold"/>
              </a:rPr>
              <a:t>Activities and Deliverables</a:t>
            </a:r>
          </a:p>
        </p:txBody>
      </p:sp>
    </p:spTree>
    <p:extLst>
      <p:ext uri="{BB962C8B-B14F-4D97-AF65-F5344CB8AC3E}">
        <p14:creationId xmlns:p14="http://schemas.microsoft.com/office/powerpoint/2010/main" val="23884661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63000" y="6629400"/>
            <a:ext cx="304800" cy="187285"/>
          </a:xfrm>
        </p:spPr>
        <p:txBody>
          <a:bodyPr/>
          <a:lstStyle/>
          <a:p>
            <a:pPr defTabSz="914400"/>
            <a:fld id="{86CB4B4D-7CA3-9044-876B-883B54F8677D}" type="slidenum">
              <a:rPr lang="uk-UA" smtClean="0"/>
              <a:pPr defTabSz="914400"/>
              <a:t>7</a:t>
            </a:fld>
            <a:endParaRPr lang="uk-UA" dirty="0"/>
          </a:p>
        </p:txBody>
      </p:sp>
      <p:sp>
        <p:nvSpPr>
          <p:cNvPr id="3" name="Content Placeholder 2"/>
          <p:cNvSpPr>
            <a:spLocks noGrp="1"/>
          </p:cNvSpPr>
          <p:nvPr>
            <p:ph sz="quarter" idx="10"/>
          </p:nvPr>
        </p:nvSpPr>
        <p:spPr>
          <a:xfrm>
            <a:off x="194733" y="2142575"/>
            <a:ext cx="8720667" cy="4572000"/>
          </a:xfrm>
        </p:spPr>
        <p:txBody>
          <a:bodyPr/>
          <a:lstStyle/>
          <a:p>
            <a:pPr>
              <a:spcBef>
                <a:spcPts val="600"/>
              </a:spcBef>
            </a:pPr>
            <a:r>
              <a:rPr lang="en-AU" sz="1400" dirty="0"/>
              <a:t>Email sent on 03/10/19 (from SDG AHT co-leads) with background documents including an </a:t>
            </a:r>
            <a:r>
              <a:rPr lang="en-AU" sz="1400" b="1" dirty="0"/>
              <a:t>Information Note </a:t>
            </a:r>
            <a:r>
              <a:rPr lang="en-AU" sz="1400" dirty="0"/>
              <a:t>and the updated </a:t>
            </a:r>
            <a:r>
              <a:rPr lang="en-AU" sz="1400" b="1" dirty="0"/>
              <a:t>Work Plan </a:t>
            </a:r>
            <a:r>
              <a:rPr lang="en-AU" sz="1400" dirty="0"/>
              <a:t>(available here on </a:t>
            </a:r>
            <a:r>
              <a:rPr lang="en-AU" sz="1400" dirty="0">
                <a:hlinkClick r:id="rId3"/>
              </a:rPr>
              <a:t>CEOS Document Management </a:t>
            </a:r>
            <a:r>
              <a:rPr lang="en-AU" sz="1400" dirty="0"/>
              <a:t>) for their review</a:t>
            </a:r>
          </a:p>
          <a:p>
            <a:pPr marL="223838" indent="-223838">
              <a:spcBef>
                <a:spcPts val="600"/>
              </a:spcBef>
              <a:buFont typeface="Wingdings" pitchFamily="2" charset="2"/>
              <a:buChar char="§"/>
            </a:pPr>
            <a:endParaRPr lang="en-AU" sz="1400" dirty="0"/>
          </a:p>
        </p:txBody>
      </p:sp>
      <p:sp>
        <p:nvSpPr>
          <p:cNvPr id="11" name="Content Placeholder 10">
            <a:extLst>
              <a:ext uri="{FF2B5EF4-FFF2-40B4-BE49-F238E27FC236}">
                <a16:creationId xmlns:a16="http://schemas.microsoft.com/office/drawing/2014/main" id="{EC623973-6780-564B-B299-9B79FDC34685}"/>
              </a:ext>
            </a:extLst>
          </p:cNvPr>
          <p:cNvSpPr>
            <a:spLocks noGrp="1"/>
          </p:cNvSpPr>
          <p:nvPr>
            <p:ph sz="quarter" idx="11"/>
          </p:nvPr>
        </p:nvSpPr>
        <p:spPr>
          <a:xfrm>
            <a:off x="1905000" y="143425"/>
            <a:ext cx="6705600" cy="990600"/>
          </a:xfrm>
        </p:spPr>
        <p:txBody>
          <a:bodyPr/>
          <a:lstStyle/>
          <a:p>
            <a:pPr algn="l"/>
            <a:r>
              <a:rPr lang="en-AU" dirty="0"/>
              <a:t>CEOS activities on SDGs</a:t>
            </a:r>
          </a:p>
          <a:p>
            <a:pPr algn="l"/>
            <a:r>
              <a:rPr lang="en-AU" b="1" dirty="0"/>
              <a:t>Future Outlook</a:t>
            </a:r>
          </a:p>
          <a:p>
            <a:endParaRPr lang="en-US" dirty="0"/>
          </a:p>
        </p:txBody>
      </p:sp>
      <p:sp>
        <p:nvSpPr>
          <p:cNvPr id="5" name="TextBox 4">
            <a:extLst>
              <a:ext uri="{FF2B5EF4-FFF2-40B4-BE49-F238E27FC236}">
                <a16:creationId xmlns:a16="http://schemas.microsoft.com/office/drawing/2014/main" id="{9519E81B-1B57-A94F-8121-622E94BDFDBE}"/>
              </a:ext>
            </a:extLst>
          </p:cNvPr>
          <p:cNvSpPr txBox="1"/>
          <p:nvPr/>
        </p:nvSpPr>
        <p:spPr>
          <a:xfrm>
            <a:off x="821266" y="1369701"/>
            <a:ext cx="7586133" cy="637849"/>
          </a:xfrm>
          <a:prstGeom prst="rect">
            <a:avLst/>
          </a:prstGeom>
          <a:solidFill>
            <a:schemeClr val="accent6">
              <a:lumMod val="7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72000" rIns="45719" bIns="72000" numCol="1" spcCol="38100" rtlCol="0" anchor="ctr">
            <a:spAutoFit/>
          </a:bodyPr>
          <a:lstStyle/>
          <a:p>
            <a:pPr marL="0" indent="0" algn="ctr">
              <a:buNone/>
            </a:pPr>
            <a:r>
              <a:rPr lang="en-US" sz="1600" b="1" dirty="0">
                <a:solidFill>
                  <a:schemeClr val="bg1"/>
                </a:solidFill>
                <a:latin typeface="Helvetica" pitchFamily="2" charset="0"/>
              </a:rPr>
              <a:t>SDGs is one of GEO Priorities + of the new CEOS SIT Chair for 2020-2021: </a:t>
            </a:r>
          </a:p>
          <a:p>
            <a:pPr marL="0" indent="0" algn="ctr">
              <a:buNone/>
            </a:pPr>
            <a:r>
              <a:rPr lang="en-US" sz="1600" b="1" dirty="0">
                <a:solidFill>
                  <a:schemeClr val="bg1"/>
                </a:solidFill>
                <a:latin typeface="Helvetica" pitchFamily="2" charset="0"/>
              </a:rPr>
              <a:t>how does CEOS continue to support the 2030 Agenda?</a:t>
            </a:r>
            <a:endParaRPr lang="en-AU" sz="1600" dirty="0">
              <a:solidFill>
                <a:schemeClr val="bg1"/>
              </a:solidFill>
            </a:endParaRPr>
          </a:p>
        </p:txBody>
      </p:sp>
      <p:sp>
        <p:nvSpPr>
          <p:cNvPr id="6" name="Rounded Rectangle 7">
            <a:extLst>
              <a:ext uri="{FF2B5EF4-FFF2-40B4-BE49-F238E27FC236}">
                <a16:creationId xmlns:a16="http://schemas.microsoft.com/office/drawing/2014/main" id="{4CA847A8-54FB-4B43-81BD-196BF85CDCB1}"/>
              </a:ext>
            </a:extLst>
          </p:cNvPr>
          <p:cNvSpPr/>
          <p:nvPr/>
        </p:nvSpPr>
        <p:spPr>
          <a:xfrm>
            <a:off x="354421" y="2816772"/>
            <a:ext cx="8519824" cy="3677603"/>
          </a:xfrm>
          <a:prstGeom prst="roundRect">
            <a:avLst/>
          </a:prstGeom>
        </p:spPr>
        <p:style>
          <a:lnRef idx="2">
            <a:schemeClr val="accent6"/>
          </a:lnRef>
          <a:fillRef idx="1">
            <a:schemeClr val="lt1"/>
          </a:fillRef>
          <a:effectRef idx="0">
            <a:schemeClr val="accent6"/>
          </a:effectRef>
          <a:fontRef idx="minor">
            <a:schemeClr val="dk1"/>
          </a:fontRef>
        </p:style>
        <p:txBody>
          <a:bodyPr wrap="square" tIns="0">
            <a:spAutoFit/>
          </a:bodyPr>
          <a:lstStyle/>
          <a:p>
            <a:pPr marL="342900" marR="0" lvl="0" indent="-342900" defTabSz="914400" eaLnBrk="1" fontAlgn="auto" latinLnBrk="0" hangingPunct="1">
              <a:lnSpc>
                <a:spcPct val="100000"/>
              </a:lnSpc>
              <a:spcBef>
                <a:spcPts val="600"/>
              </a:spcBef>
              <a:spcAft>
                <a:spcPts val="0"/>
              </a:spcAft>
              <a:buClrTx/>
              <a:buSzPct val="100000"/>
              <a:buFont typeface="Arial"/>
              <a:buChar char="•"/>
              <a:tabLst/>
              <a:defRPr/>
            </a:pPr>
            <a:r>
              <a:rPr lang="en-AU" sz="1700" dirty="0">
                <a:solidFill>
                  <a:srgbClr val="002569"/>
                </a:solidFill>
                <a:latin typeface="Helvetica"/>
                <a:cs typeface="Arial" panose="020B0604020202020204" pitchFamily="34" charset="0"/>
                <a:sym typeface="Arial Bold"/>
              </a:rPr>
              <a:t>… </a:t>
            </a:r>
            <a:r>
              <a:rPr lang="en-AU" sz="1600" b="1" dirty="0">
                <a:solidFill>
                  <a:srgbClr val="F79646">
                    <a:lumMod val="75000"/>
                  </a:srgbClr>
                </a:solidFill>
                <a:latin typeface="Helvetica"/>
                <a:cs typeface="Arial" panose="020B0604020202020204" pitchFamily="34" charset="0"/>
                <a:sym typeface="Arial Bold"/>
              </a:rPr>
              <a:t>Inviting CEOS Principals at the Plenary to</a:t>
            </a:r>
            <a:r>
              <a:rPr lang="en-AU" sz="1600" dirty="0">
                <a:solidFill>
                  <a:srgbClr val="002569"/>
                </a:solidFill>
                <a:latin typeface="Helvetica"/>
                <a:cs typeface="Arial" panose="020B0604020202020204" pitchFamily="34" charset="0"/>
                <a:sym typeface="Arial Bold"/>
              </a:rPr>
              <a:t>:</a:t>
            </a:r>
          </a:p>
          <a:p>
            <a:pPr marL="649865" marR="0" lvl="1" indent="-223838" defTabSz="914400" eaLnBrk="1" fontAlgn="auto" latinLnBrk="0" hangingPunct="1">
              <a:lnSpc>
                <a:spcPct val="100000"/>
              </a:lnSpc>
              <a:spcBef>
                <a:spcPts val="600"/>
              </a:spcBef>
              <a:spcAft>
                <a:spcPts val="0"/>
              </a:spcAft>
              <a:buClrTx/>
              <a:buSzPct val="100000"/>
              <a:buFont typeface="Wingdings" pitchFamily="2" charset="2"/>
              <a:buChar char="§"/>
              <a:tabLst/>
              <a:defRPr/>
            </a:pPr>
            <a:r>
              <a:rPr lang="en-AU" sz="1600" dirty="0">
                <a:solidFill>
                  <a:srgbClr val="002569"/>
                </a:solidFill>
                <a:latin typeface="Helvetica"/>
                <a:cs typeface="Arial" panose="020B0604020202020204" pitchFamily="34" charset="0"/>
                <a:sym typeface="Arial Bold"/>
              </a:rPr>
              <a:t>approve the </a:t>
            </a:r>
            <a:r>
              <a:rPr lang="en-AU" sz="1600" b="1" dirty="0">
                <a:solidFill>
                  <a:srgbClr val="002569"/>
                </a:solidFill>
                <a:latin typeface="Helvetica"/>
                <a:cs typeface="Arial" panose="020B0604020202020204" pitchFamily="34" charset="0"/>
                <a:sym typeface="Arial Bold"/>
              </a:rPr>
              <a:t>renewal of an additional and final year of extension</a:t>
            </a:r>
            <a:endParaRPr lang="en-AU" sz="1600" dirty="0">
              <a:solidFill>
                <a:srgbClr val="002569"/>
              </a:solidFill>
              <a:latin typeface="Helvetica"/>
              <a:cs typeface="Arial" panose="020B0604020202020204" pitchFamily="34" charset="0"/>
              <a:sym typeface="Arial Bold"/>
            </a:endParaRPr>
          </a:p>
          <a:p>
            <a:pPr marL="649865" marR="0" lvl="1" indent="-223838" defTabSz="914400" eaLnBrk="1" fontAlgn="auto" latinLnBrk="0" hangingPunct="1">
              <a:lnSpc>
                <a:spcPct val="100000"/>
              </a:lnSpc>
              <a:spcBef>
                <a:spcPts val="600"/>
              </a:spcBef>
              <a:spcAft>
                <a:spcPts val="0"/>
              </a:spcAft>
              <a:buClrTx/>
              <a:buSzPct val="100000"/>
              <a:buFont typeface="Wingdings" pitchFamily="2" charset="2"/>
              <a:buChar char="§"/>
              <a:tabLst/>
              <a:defRPr/>
            </a:pPr>
            <a:r>
              <a:rPr lang="en-AU" sz="1600" b="1" dirty="0">
                <a:solidFill>
                  <a:srgbClr val="002569"/>
                </a:solidFill>
                <a:latin typeface="Helvetica"/>
                <a:cs typeface="Arial" panose="020B0604020202020204" pitchFamily="34" charset="0"/>
                <a:sym typeface="Arial Bold"/>
              </a:rPr>
              <a:t>express their support </a:t>
            </a:r>
            <a:r>
              <a:rPr lang="en-AU" sz="1600" dirty="0">
                <a:solidFill>
                  <a:srgbClr val="002569"/>
                </a:solidFill>
                <a:latin typeface="Helvetica"/>
                <a:cs typeface="Arial" panose="020B0604020202020204" pitchFamily="34" charset="0"/>
                <a:sym typeface="Arial Bold"/>
              </a:rPr>
              <a:t>to the implementation of the new CEOS 2020-2021 Workplan on SDGs, which is provided for information, and </a:t>
            </a:r>
            <a:r>
              <a:rPr lang="en-AU" sz="1600" b="1" dirty="0">
                <a:solidFill>
                  <a:srgbClr val="002569"/>
                </a:solidFill>
                <a:latin typeface="Helvetica"/>
                <a:cs typeface="Arial" panose="020B0604020202020204" pitchFamily="34" charset="0"/>
                <a:sym typeface="Arial Bold"/>
              </a:rPr>
              <a:t>indicate the level of resources</a:t>
            </a:r>
            <a:r>
              <a:rPr lang="en-AU" sz="1600" dirty="0">
                <a:solidFill>
                  <a:srgbClr val="002569"/>
                </a:solidFill>
                <a:latin typeface="Helvetica"/>
                <a:cs typeface="Arial" panose="020B0604020202020204" pitchFamily="34" charset="0"/>
                <a:sym typeface="Arial Bold"/>
              </a:rPr>
              <a:t> they are ready to assign on the CEOS work plan activities related to the three SDG indicators proposed at SIT-34 (Water related Ecosystems, Sustainable Urbanization, Land Degradation Neutrality)</a:t>
            </a:r>
          </a:p>
          <a:p>
            <a:pPr marL="649865" marR="0" lvl="1" indent="-223838" defTabSz="914400" eaLnBrk="1" fontAlgn="auto" latinLnBrk="0" hangingPunct="1">
              <a:lnSpc>
                <a:spcPct val="100000"/>
              </a:lnSpc>
              <a:spcBef>
                <a:spcPts val="600"/>
              </a:spcBef>
              <a:spcAft>
                <a:spcPts val="0"/>
              </a:spcAft>
              <a:buClrTx/>
              <a:buSzPct val="100000"/>
              <a:buFont typeface="Wingdings" pitchFamily="2" charset="2"/>
              <a:buChar char="§"/>
              <a:tabLst/>
              <a:defRPr/>
            </a:pPr>
            <a:r>
              <a:rPr lang="en-AU" sz="1600" b="1" dirty="0">
                <a:solidFill>
                  <a:srgbClr val="002569"/>
                </a:solidFill>
                <a:latin typeface="Helvetica"/>
                <a:cs typeface="Arial" panose="020B0604020202020204" pitchFamily="34" charset="0"/>
                <a:sym typeface="Arial Bold"/>
              </a:rPr>
              <a:t>designate CEOS Agencies’ staff </a:t>
            </a:r>
            <a:r>
              <a:rPr lang="en-AU" sz="1600" dirty="0">
                <a:solidFill>
                  <a:srgbClr val="002569"/>
                </a:solidFill>
                <a:latin typeface="Helvetica"/>
                <a:cs typeface="Arial" panose="020B0604020202020204" pitchFamily="34" charset="0"/>
                <a:sym typeface="Arial Bold"/>
              </a:rPr>
              <a:t>who can participate to the AHT sub-teams as leads or contributors</a:t>
            </a:r>
          </a:p>
          <a:p>
            <a:pPr marL="649865" marR="0" lvl="1" indent="-223838" defTabSz="914400" eaLnBrk="1" fontAlgn="auto" latinLnBrk="0" hangingPunct="1">
              <a:lnSpc>
                <a:spcPct val="100000"/>
              </a:lnSpc>
              <a:spcBef>
                <a:spcPts val="600"/>
              </a:spcBef>
              <a:spcAft>
                <a:spcPts val="0"/>
              </a:spcAft>
              <a:buClrTx/>
              <a:buSzPct val="100000"/>
              <a:buFont typeface="Wingdings" pitchFamily="2" charset="2"/>
              <a:buChar char="§"/>
              <a:tabLst/>
              <a:defRPr/>
            </a:pPr>
            <a:r>
              <a:rPr lang="en-AU" sz="1600" dirty="0">
                <a:solidFill>
                  <a:srgbClr val="002569"/>
                </a:solidFill>
                <a:latin typeface="Helvetica"/>
                <a:cs typeface="Arial" panose="020B0604020202020204" pitchFamily="34" charset="0"/>
                <a:sym typeface="Arial Bold"/>
              </a:rPr>
              <a:t>consider the </a:t>
            </a:r>
            <a:r>
              <a:rPr lang="en-AU" sz="1600" b="1" dirty="0">
                <a:solidFill>
                  <a:srgbClr val="002569"/>
                </a:solidFill>
                <a:latin typeface="Helvetica"/>
                <a:cs typeface="Arial" panose="020B0604020202020204" pitchFamily="34" charset="0"/>
                <a:sym typeface="Arial Bold"/>
              </a:rPr>
              <a:t>possibility to become a co-lead of the SDG-AHT </a:t>
            </a:r>
            <a:r>
              <a:rPr lang="en-AU" sz="1600" dirty="0">
                <a:solidFill>
                  <a:srgbClr val="002569"/>
                </a:solidFill>
                <a:latin typeface="Helvetica"/>
                <a:cs typeface="Arial" panose="020B0604020202020204" pitchFamily="34" charset="0"/>
                <a:sym typeface="Arial Bold"/>
              </a:rPr>
              <a:t>for the upcoming year, in agreement with the AHT leadership rotation of the SDG-AHT Terms of Reference</a:t>
            </a:r>
          </a:p>
        </p:txBody>
      </p:sp>
    </p:spTree>
    <p:extLst>
      <p:ext uri="{BB962C8B-B14F-4D97-AF65-F5344CB8AC3E}">
        <p14:creationId xmlns:p14="http://schemas.microsoft.com/office/powerpoint/2010/main" val="40243075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63000" y="6477000"/>
            <a:ext cx="304800" cy="187285"/>
          </a:xfrm>
        </p:spPr>
        <p:txBody>
          <a:bodyPr/>
          <a:lstStyle/>
          <a:p>
            <a:pPr defTabSz="914400"/>
            <a:fld id="{86CB4B4D-7CA3-9044-876B-883B54F8677D}" type="slidenum">
              <a:rPr lang="uk-UA" smtClean="0"/>
              <a:pPr defTabSz="914400"/>
              <a:t>8</a:t>
            </a:fld>
            <a:endParaRPr lang="uk-UA" dirty="0"/>
          </a:p>
        </p:txBody>
      </p:sp>
      <p:sp>
        <p:nvSpPr>
          <p:cNvPr id="8" name="Rounded Rectangle 7">
            <a:extLst>
              <a:ext uri="{FF2B5EF4-FFF2-40B4-BE49-F238E27FC236}">
                <a16:creationId xmlns:a16="http://schemas.microsoft.com/office/drawing/2014/main" id="{B4B01E10-F7FE-CD4F-9E0D-D26AE13D1CCF}"/>
              </a:ext>
            </a:extLst>
          </p:cNvPr>
          <p:cNvSpPr/>
          <p:nvPr/>
        </p:nvSpPr>
        <p:spPr>
          <a:xfrm>
            <a:off x="152400" y="1828800"/>
            <a:ext cx="8839200" cy="4001095"/>
          </a:xfrm>
          <a:prstGeom prst="roundRect">
            <a:avLst/>
          </a:prstGeom>
        </p:spPr>
        <p:style>
          <a:lnRef idx="2">
            <a:schemeClr val="accent6"/>
          </a:lnRef>
          <a:fillRef idx="1">
            <a:schemeClr val="lt1"/>
          </a:fillRef>
          <a:effectRef idx="0">
            <a:schemeClr val="accent6"/>
          </a:effectRef>
          <a:fontRef idx="minor">
            <a:schemeClr val="dk1"/>
          </a:fontRef>
        </p:style>
        <p:txBody>
          <a:bodyPr wrap="square" tIns="0">
            <a:spAutoFit/>
          </a:bodyPr>
          <a:lstStyle/>
          <a:p>
            <a:pPr marL="0" indent="0" algn="ctr">
              <a:spcBef>
                <a:spcPts val="600"/>
              </a:spcBef>
              <a:spcAft>
                <a:spcPts val="1200"/>
              </a:spcAft>
              <a:buNone/>
            </a:pPr>
            <a:r>
              <a:rPr lang="en-AU" sz="2000" b="1" dirty="0">
                <a:solidFill>
                  <a:schemeClr val="accent6">
                    <a:lumMod val="75000"/>
                  </a:schemeClr>
                </a:solidFill>
                <a:latin typeface="+mj-lt"/>
                <a:ea typeface="Arial Bold"/>
                <a:cs typeface="Arial" panose="020B0604020202020204" pitchFamily="34" charset="0"/>
                <a:sym typeface="Arial Bold"/>
              </a:rPr>
              <a:t>If renewed…. Our ROADMAP TO SIT-35</a:t>
            </a:r>
          </a:p>
          <a:p>
            <a:pPr marL="285750" indent="-285750">
              <a:spcBef>
                <a:spcPts val="1200"/>
              </a:spcBef>
              <a:buFont typeface="Arial" panose="020B0604020202020204" pitchFamily="34" charset="0"/>
              <a:buChar char="•"/>
            </a:pPr>
            <a:r>
              <a:rPr lang="en-AU" dirty="0">
                <a:solidFill>
                  <a:srgbClr val="002569"/>
                </a:solidFill>
                <a:latin typeface="+mj-lt"/>
                <a:ea typeface="Arial Bold"/>
                <a:cs typeface="Arial" panose="020B0604020202020204" pitchFamily="34" charset="0"/>
                <a:sym typeface="Arial Bold"/>
              </a:rPr>
              <a:t>Update the 2019-2021 CEOS workplan on SDGs based on Principals decisions and comments at CEOS Plenary 33</a:t>
            </a:r>
          </a:p>
          <a:p>
            <a:pPr marL="285750" indent="-285750">
              <a:spcBef>
                <a:spcPts val="1200"/>
              </a:spcBef>
              <a:buFont typeface="Arial" panose="020B0604020202020204" pitchFamily="34" charset="0"/>
              <a:buChar char="•"/>
            </a:pPr>
            <a:r>
              <a:rPr lang="en-AU" dirty="0">
                <a:solidFill>
                  <a:srgbClr val="002569"/>
                </a:solidFill>
                <a:latin typeface="+mj-lt"/>
                <a:ea typeface="Arial Bold"/>
                <a:cs typeface="Arial" panose="020B0604020202020204" pitchFamily="34" charset="0"/>
                <a:sym typeface="Arial Bold"/>
              </a:rPr>
              <a:t>Coordinate Agencies’ participation and commitment to the SDG workplan is adequate to fulfil our objectives.</a:t>
            </a:r>
          </a:p>
          <a:p>
            <a:pPr marL="285750" indent="-285750">
              <a:spcBef>
                <a:spcPts val="1200"/>
              </a:spcBef>
              <a:buFont typeface="Arial" panose="020B0604020202020204" pitchFamily="34" charset="0"/>
              <a:buChar char="•"/>
            </a:pPr>
            <a:r>
              <a:rPr lang="en-AU" dirty="0">
                <a:solidFill>
                  <a:srgbClr val="002569"/>
                </a:solidFill>
                <a:latin typeface="+mj-lt"/>
                <a:ea typeface="Arial Bold"/>
                <a:cs typeface="Arial" panose="020B0604020202020204" pitchFamily="34" charset="0"/>
                <a:sym typeface="Arial Bold"/>
              </a:rPr>
              <a:t>Fully engage with CEOS groups (VCs, WGs and SEO) listed in the WP and plan a coordinated and effective way forward (before Christmas break) with designated sub-teams</a:t>
            </a:r>
          </a:p>
          <a:p>
            <a:pPr marL="285750" indent="-285750">
              <a:spcBef>
                <a:spcPts val="1200"/>
              </a:spcBef>
              <a:buFont typeface="Arial" panose="020B0604020202020204" pitchFamily="34" charset="0"/>
              <a:buChar char="•"/>
            </a:pPr>
            <a:r>
              <a:rPr lang="en-AU" dirty="0">
                <a:solidFill>
                  <a:srgbClr val="002569"/>
                </a:solidFill>
                <a:latin typeface="+mj-lt"/>
                <a:ea typeface="Arial Bold"/>
                <a:cs typeface="Arial" panose="020B0604020202020204" pitchFamily="34" charset="0"/>
                <a:sym typeface="Arial Bold"/>
              </a:rPr>
              <a:t>Comply with CEOS processes and work with CEOS SIT Chair towards SIT-35 (if a WG to be created by CEOS Plenary 34)</a:t>
            </a:r>
          </a:p>
        </p:txBody>
      </p:sp>
      <p:sp>
        <p:nvSpPr>
          <p:cNvPr id="9" name="Content Placeholder 10">
            <a:extLst>
              <a:ext uri="{FF2B5EF4-FFF2-40B4-BE49-F238E27FC236}">
                <a16:creationId xmlns:a16="http://schemas.microsoft.com/office/drawing/2014/main" id="{9288FC32-FF7A-BB48-8AF4-D95D4A29533C}"/>
              </a:ext>
            </a:extLst>
          </p:cNvPr>
          <p:cNvSpPr>
            <a:spLocks noGrp="1"/>
          </p:cNvSpPr>
          <p:nvPr>
            <p:ph sz="quarter" idx="11"/>
          </p:nvPr>
        </p:nvSpPr>
        <p:spPr>
          <a:xfrm>
            <a:off x="1981200" y="157228"/>
            <a:ext cx="6705600" cy="990600"/>
          </a:xfrm>
        </p:spPr>
        <p:txBody>
          <a:bodyPr/>
          <a:lstStyle/>
          <a:p>
            <a:pPr algn="l"/>
            <a:r>
              <a:rPr lang="en-AU" dirty="0"/>
              <a:t>CEOS activities on SDGs</a:t>
            </a:r>
          </a:p>
          <a:p>
            <a:pPr algn="l"/>
            <a:r>
              <a:rPr lang="en-AU" b="1" dirty="0"/>
              <a:t>Future Outlook</a:t>
            </a:r>
          </a:p>
          <a:p>
            <a:endParaRPr lang="en-US" dirty="0"/>
          </a:p>
        </p:txBody>
      </p:sp>
    </p:spTree>
    <p:extLst>
      <p:ext uri="{BB962C8B-B14F-4D97-AF65-F5344CB8AC3E}">
        <p14:creationId xmlns:p14="http://schemas.microsoft.com/office/powerpoint/2010/main" val="293398121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3EE39E-91E1-4785-8CF0-A9F62D821972}"/>
              </a:ext>
            </a:extLst>
          </p:cNvPr>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7" name="Content Placeholder 6">
            <a:extLst>
              <a:ext uri="{FF2B5EF4-FFF2-40B4-BE49-F238E27FC236}">
                <a16:creationId xmlns:a16="http://schemas.microsoft.com/office/drawing/2014/main" id="{13BAC033-8D32-4DA0-9D42-925C26C58D82}"/>
              </a:ext>
            </a:extLst>
          </p:cNvPr>
          <p:cNvSpPr>
            <a:spLocks noGrp="1"/>
          </p:cNvSpPr>
          <p:nvPr>
            <p:ph sz="quarter" idx="10"/>
          </p:nvPr>
        </p:nvSpPr>
        <p:spPr>
          <a:xfrm>
            <a:off x="457200" y="1600200"/>
            <a:ext cx="8610600" cy="4724400"/>
          </a:xfrm>
        </p:spPr>
        <p:txBody>
          <a:bodyPr/>
          <a:lstStyle/>
          <a:p>
            <a:r>
              <a:rPr lang="en-AU" dirty="0"/>
              <a:t>Alex Held (CSIRO, SDG AHT Co-lead and SIT Chair)</a:t>
            </a:r>
          </a:p>
          <a:p>
            <a:r>
              <a:rPr lang="en-AU" dirty="0"/>
              <a:t>Marc Paganini (ESA, SDH AHT Co-lead)</a:t>
            </a:r>
          </a:p>
          <a:p>
            <a:r>
              <a:rPr lang="en-AU" dirty="0"/>
              <a:t>Flora Kerblat (CSIRO, SDG AHT Exec. Secretary and SIT Chair team)</a:t>
            </a:r>
          </a:p>
          <a:p>
            <a:pPr marL="0" indent="0">
              <a:buNone/>
            </a:pPr>
            <a:endParaRPr lang="en-AU" dirty="0"/>
          </a:p>
          <a:p>
            <a:pPr marL="0" indent="0">
              <a:buNone/>
            </a:pPr>
            <a:r>
              <a:rPr lang="en-AU" dirty="0"/>
              <a:t>Please contact us: </a:t>
            </a:r>
            <a:r>
              <a:rPr lang="en-AU" dirty="0">
                <a:hlinkClick r:id="rId2"/>
              </a:rPr>
              <a:t>sdg-leads@lists.ceos.org</a:t>
            </a:r>
            <a:r>
              <a:rPr lang="en-AU" dirty="0"/>
              <a:t> </a:t>
            </a:r>
          </a:p>
        </p:txBody>
      </p:sp>
      <p:sp>
        <p:nvSpPr>
          <p:cNvPr id="8" name="Content Placeholder 7">
            <a:extLst>
              <a:ext uri="{FF2B5EF4-FFF2-40B4-BE49-F238E27FC236}">
                <a16:creationId xmlns:a16="http://schemas.microsoft.com/office/drawing/2014/main" id="{416F9971-8CB4-4417-BE44-A63B5CBB3E5B}"/>
              </a:ext>
            </a:extLst>
          </p:cNvPr>
          <p:cNvSpPr>
            <a:spLocks noGrp="1"/>
          </p:cNvSpPr>
          <p:nvPr>
            <p:ph sz="quarter" idx="11"/>
          </p:nvPr>
        </p:nvSpPr>
        <p:spPr/>
        <p:txBody>
          <a:bodyPr/>
          <a:lstStyle/>
          <a:p>
            <a:r>
              <a:rPr lang="en-AU" dirty="0"/>
              <a:t>THANK YOU</a:t>
            </a:r>
          </a:p>
        </p:txBody>
      </p:sp>
    </p:spTree>
    <p:extLst>
      <p:ext uri="{BB962C8B-B14F-4D97-AF65-F5344CB8AC3E}">
        <p14:creationId xmlns:p14="http://schemas.microsoft.com/office/powerpoint/2010/main" val="290366103"/>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9025</TotalTime>
  <Words>2866</Words>
  <Application>Microsoft Office PowerPoint</Application>
  <PresentationFormat>On-screen Show (4:3)</PresentationFormat>
  <Paragraphs>642</Paragraphs>
  <Slides>17</Slides>
  <Notes>9</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Arial Bold</vt:lpstr>
      <vt:lpstr>Arial Narrow</vt:lpstr>
      <vt:lpstr>Avenir Roman</vt:lpstr>
      <vt:lpstr>Calibri</vt:lpstr>
      <vt:lpstr>Courier New</vt:lpstr>
      <vt:lpstr>Helvetica</vt:lpstr>
      <vt:lpstr>Times New Roman</vt:lpstr>
      <vt:lpstr>Wingdings</vt:lpstr>
      <vt:lpstr>Default</vt:lpstr>
      <vt:lpstr>Sustainable Development Goals  Ad Hoc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Satellite Data requirements – Agricultural Sustainability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Kerblat, Flora (CASS, Waite Campus)</cp:lastModifiedBy>
  <cp:revision>148</cp:revision>
  <dcterms:modified xsi:type="dcterms:W3CDTF">2019-10-14T08:09:17Z</dcterms:modified>
</cp:coreProperties>
</file>