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78" r:id="rId2"/>
    <p:sldId id="264" r:id="rId3"/>
    <p:sldId id="266" r:id="rId4"/>
    <p:sldId id="267" r:id="rId5"/>
    <p:sldId id="321" r:id="rId6"/>
    <p:sldId id="262" r:id="rId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1" autoAdjust="0"/>
    <p:restoredTop sz="94660"/>
  </p:normalViewPr>
  <p:slideViewPr>
    <p:cSldViewPr snapToGrid="0">
      <p:cViewPr>
        <p:scale>
          <a:sx n="51" d="100"/>
          <a:sy n="51" d="100"/>
        </p:scale>
        <p:origin x="-2130" y="-14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10/10/2019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10/10/2019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dirty="0"/>
              <a:t>GFOI and GEOGLAM observation requirements overlap</a:t>
            </a:r>
          </a:p>
          <a:p>
            <a:pPr marL="0" lvl="0" indent="0" algn="l" rtl="0">
              <a:spcBef>
                <a:spcPts val="0"/>
              </a:spcBef>
              <a:spcAft>
                <a:spcPts val="0"/>
              </a:spcAft>
              <a:buNone/>
            </a:pPr>
            <a:r>
              <a:rPr lang="en-US" dirty="0"/>
              <a:t>GEOGLAM EO Coordination Team is the major EO activity.  They interact with CEOS space agencies and even subgroups.  </a:t>
            </a:r>
          </a:p>
          <a:p>
            <a:pPr marL="0" lvl="0" indent="0" algn="l" rtl="0">
              <a:spcBef>
                <a:spcPts val="0"/>
              </a:spcBef>
              <a:spcAft>
                <a:spcPts val="0"/>
              </a:spcAft>
              <a:buNone/>
            </a:pPr>
            <a:r>
              <a:rPr lang="en-US" dirty="0"/>
              <a:t>New </a:t>
            </a:r>
            <a:r>
              <a:rPr lang="en-US" dirty="0" err="1"/>
              <a:t>SubGroup</a:t>
            </a:r>
            <a:r>
              <a:rPr lang="en-US" dirty="0"/>
              <a:t> would facilitate communication to the CEOS community about EO-GEOGLAM activities(e.g. GEOGLAM is getting growing requests to begin establishing hyperspectral requirements for Ag).</a:t>
            </a:r>
          </a:p>
          <a:p>
            <a:pPr marL="0" lvl="0" indent="0" algn="l" rtl="0">
              <a:spcBef>
                <a:spcPts val="0"/>
              </a:spcBef>
              <a:spcAft>
                <a:spcPts val="0"/>
              </a:spcAft>
              <a:buNone/>
            </a:pPr>
            <a:r>
              <a:rPr lang="en-US" dirty="0"/>
              <a:t>New </a:t>
            </a:r>
            <a:r>
              <a:rPr lang="en-US" dirty="0" err="1"/>
              <a:t>SubGroup</a:t>
            </a:r>
            <a:r>
              <a:rPr lang="en-US" dirty="0"/>
              <a:t> would also communicate back to GEOGLAM about CEOS activities</a:t>
            </a:r>
            <a:r>
              <a:rPr lang="en-US"/>
              <a:t>/plans.</a:t>
            </a:r>
          </a:p>
          <a:p>
            <a:pPr marL="0" lvl="0" indent="0" algn="l" rtl="0">
              <a:spcBef>
                <a:spcPts val="0"/>
              </a:spcBef>
              <a:spcAft>
                <a:spcPts val="0"/>
              </a:spcAft>
              <a:buNone/>
            </a:pPr>
            <a:endParaRPr lang="en-US"/>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160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10/10/2019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2030246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a:t>
            </a:r>
            <a:r>
              <a:rPr lang="en-AU" sz="1100" i="1" baseline="0" dirty="0">
                <a:solidFill>
                  <a:schemeClr val="tx2"/>
                </a:solidFill>
                <a:latin typeface="+mj-ea"/>
                <a:ea typeface="+mj-ea"/>
                <a:cs typeface="Proxima Nova Regular"/>
                <a:sym typeface="Proxima Nova Regular"/>
              </a:rPr>
              <a:t> Technical Workshop September 9-12, </a:t>
            </a:r>
            <a:r>
              <a:rPr lang="en-AU" sz="1100" i="1" dirty="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eos.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0"/>
          <p:cNvSpPr txBox="1">
            <a:spLocks/>
          </p:cNvSpPr>
          <p:nvPr/>
        </p:nvSpPr>
        <p:spPr>
          <a:xfrm>
            <a:off x="622789" y="2514600"/>
            <a:ext cx="6235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4400" kern="0" dirty="0">
                <a:solidFill>
                  <a:schemeClr val="bg1"/>
                </a:solidFill>
                <a:latin typeface="+mj-lt"/>
              </a:rPr>
              <a:t>CEOS Ad Hoc Working Group on GEOGLAM </a:t>
            </a:r>
          </a:p>
        </p:txBody>
      </p:sp>
      <p:sp>
        <p:nvSpPr>
          <p:cNvPr id="2" name="Subtitle 1"/>
          <p:cNvSpPr>
            <a:spLocks noGrp="1"/>
          </p:cNvSpPr>
          <p:nvPr>
            <p:ph type="subTitle" idx="1"/>
          </p:nvPr>
        </p:nvSpPr>
        <p:spPr>
          <a:xfrm>
            <a:off x="622789" y="3744194"/>
            <a:ext cx="5961633" cy="2496585"/>
          </a:xfrm>
        </p:spPr>
        <p:txBody>
          <a:bodyPr/>
          <a:lstStyle/>
          <a:p>
            <a:pPr lvl="0">
              <a:lnSpc>
                <a:spcPct val="150000"/>
              </a:lnSpc>
              <a:spcBef>
                <a:spcPts val="0"/>
              </a:spcBef>
              <a:buSzTx/>
              <a:defRPr>
                <a:solidFill>
                  <a:srgbClr val="000000"/>
                </a:solidFill>
              </a:defRPr>
            </a:pPr>
            <a:r>
              <a:rPr lang="en-US" sz="1800" dirty="0">
                <a:solidFill>
                  <a:prstClr val="white"/>
                </a:solidFill>
                <a:latin typeface="Helvetica"/>
              </a:rPr>
              <a:t>Ian Jarvis, GEO Secretariat </a:t>
            </a:r>
          </a:p>
          <a:p>
            <a:pPr lvl="0">
              <a:lnSpc>
                <a:spcPct val="150000"/>
              </a:lnSpc>
              <a:spcBef>
                <a:spcPts val="0"/>
              </a:spcBef>
              <a:buSzTx/>
              <a:defRPr>
                <a:solidFill>
                  <a:srgbClr val="000000"/>
                </a:solidFill>
              </a:defRPr>
            </a:pPr>
            <a:r>
              <a:rPr lang="en-US" sz="1800" dirty="0">
                <a:solidFill>
                  <a:prstClr val="white"/>
                </a:solidFill>
                <a:latin typeface="Helvetica"/>
              </a:rPr>
              <a:t>CEOS Plenary 2019</a:t>
            </a:r>
          </a:p>
          <a:p>
            <a:pPr lvl="0">
              <a:lnSpc>
                <a:spcPct val="150000"/>
              </a:lnSpc>
              <a:spcBef>
                <a:spcPts val="0"/>
              </a:spcBef>
              <a:buSzTx/>
              <a:defRPr>
                <a:solidFill>
                  <a:srgbClr val="000000"/>
                </a:solidFill>
              </a:defRPr>
            </a:pPr>
            <a:r>
              <a:rPr lang="en-US" sz="1800" dirty="0">
                <a:solidFill>
                  <a:prstClr val="white"/>
                </a:solidFill>
                <a:latin typeface="Helvetica"/>
              </a:rPr>
              <a:t>Agenda Item #5.4</a:t>
            </a:r>
          </a:p>
          <a:p>
            <a:pPr lvl="0">
              <a:lnSpc>
                <a:spcPct val="150000"/>
              </a:lnSpc>
              <a:spcBef>
                <a:spcPts val="0"/>
              </a:spcBef>
              <a:buSzTx/>
              <a:defRPr>
                <a:solidFill>
                  <a:srgbClr val="000000"/>
                </a:solidFill>
              </a:defRPr>
            </a:pPr>
            <a:r>
              <a:rPr lang="en-US" sz="1800" dirty="0">
                <a:solidFill>
                  <a:prstClr val="white"/>
                </a:solidFill>
              </a:rPr>
              <a:t>Ha </a:t>
            </a:r>
            <a:r>
              <a:rPr lang="en-US" sz="1800" dirty="0" err="1">
                <a:solidFill>
                  <a:prstClr val="white"/>
                </a:solidFill>
              </a:rPr>
              <a:t>Noi</a:t>
            </a:r>
            <a:r>
              <a:rPr lang="en-US" sz="1800" dirty="0">
                <a:solidFill>
                  <a:prstClr val="white"/>
                </a:solidFill>
              </a:rPr>
              <a:t>, Viet Nam</a:t>
            </a:r>
            <a:endParaRPr lang="en-US" sz="1800" dirty="0">
              <a:solidFill>
                <a:prstClr val="white"/>
              </a:solidFill>
              <a:latin typeface="Helvetica"/>
            </a:endParaRPr>
          </a:p>
          <a:p>
            <a:pPr lvl="0">
              <a:lnSpc>
                <a:spcPct val="150000"/>
              </a:lnSpc>
              <a:spcBef>
                <a:spcPts val="0"/>
              </a:spcBef>
              <a:buSzTx/>
              <a:defRPr>
                <a:solidFill>
                  <a:srgbClr val="000000"/>
                </a:solidFill>
              </a:defRPr>
            </a:pPr>
            <a:r>
              <a:rPr lang="en-US" sz="1800" dirty="0">
                <a:solidFill>
                  <a:prstClr val="white"/>
                </a:solidFill>
                <a:latin typeface="Helvetica"/>
              </a:rPr>
              <a:t>14 – 16 October 2019</a:t>
            </a:r>
          </a:p>
        </p:txBody>
      </p:sp>
    </p:spTree>
    <p:extLst>
      <p:ext uri="{BB962C8B-B14F-4D97-AF65-F5344CB8AC3E}">
        <p14:creationId xmlns:p14="http://schemas.microsoft.com/office/powerpoint/2010/main" val="26701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E434DF0-BAFC-4CC9-A728-1753F1B986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Text Placeholder 2">
            <a:extLst>
              <a:ext uri="{FF2B5EF4-FFF2-40B4-BE49-F238E27FC236}">
                <a16:creationId xmlns:a16="http://schemas.microsoft.com/office/drawing/2014/main" xmlns="" id="{5FEC1E84-312B-4A4B-9A4C-C5A36EC6C307}"/>
              </a:ext>
            </a:extLst>
          </p:cNvPr>
          <p:cNvSpPr>
            <a:spLocks noGrp="1"/>
          </p:cNvSpPr>
          <p:nvPr>
            <p:ph type="body" idx="1"/>
          </p:nvPr>
        </p:nvSpPr>
        <p:spPr>
          <a:xfrm>
            <a:off x="166254" y="2762046"/>
            <a:ext cx="9180946" cy="3384436"/>
          </a:xfrm>
        </p:spPr>
        <p:txBody>
          <a:bodyPr/>
          <a:lstStyle/>
          <a:p>
            <a:r>
              <a:rPr lang="en-US" dirty="0"/>
              <a:t>Policy landscape has shifted since 2011, and GEOGLAM is evolving</a:t>
            </a:r>
          </a:p>
          <a:p>
            <a:pPr lvl="1"/>
            <a:r>
              <a:rPr lang="en-US" dirty="0"/>
              <a:t>Our </a:t>
            </a:r>
            <a:r>
              <a:rPr lang="en-US" dirty="0" smtClean="0"/>
              <a:t>(</a:t>
            </a:r>
            <a:r>
              <a:rPr lang="en-US" dirty="0" smtClean="0"/>
              <a:t>annually</a:t>
            </a:r>
            <a:r>
              <a:rPr lang="en-US" dirty="0" smtClean="0"/>
              <a:t> </a:t>
            </a:r>
            <a:r>
              <a:rPr lang="en-US" dirty="0"/>
              <a:t>renewed) G20 mandate is still the </a:t>
            </a:r>
            <a:r>
              <a:rPr lang="en-US" u="sng" dirty="0"/>
              <a:t>core</a:t>
            </a:r>
            <a:r>
              <a:rPr lang="en-US" dirty="0"/>
              <a:t> of the program</a:t>
            </a:r>
          </a:p>
          <a:p>
            <a:pPr lvl="1"/>
            <a:r>
              <a:rPr lang="en-US" dirty="0"/>
              <a:t>Including evaluating linkages to SDGs, Sendai, and Paris Accords</a:t>
            </a:r>
          </a:p>
          <a:p>
            <a:pPr lvl="2"/>
            <a:r>
              <a:rPr lang="en-US" dirty="0"/>
              <a:t>Maximizing the value of investments in EO data </a:t>
            </a:r>
          </a:p>
          <a:p>
            <a:pPr marL="1016000" lvl="2" indent="0">
              <a:buNone/>
            </a:pPr>
            <a:endParaRPr lang="en-US" dirty="0"/>
          </a:p>
          <a:p>
            <a:r>
              <a:rPr lang="en-US" dirty="0"/>
              <a:t>AMIS formally requested GEOGLAM observe countries where there is high uncertainty in production forecast. NASA Harvest in its capacity as host to the Crop Monitor Coordination Team will be working on this topic. </a:t>
            </a:r>
          </a:p>
          <a:p>
            <a:endParaRPr lang="en-US" dirty="0"/>
          </a:p>
          <a:p>
            <a:r>
              <a:rPr lang="en-US" dirty="0"/>
              <a:t>New website </a:t>
            </a:r>
            <a:r>
              <a:rPr lang="en-US" dirty="0" smtClean="0"/>
              <a:t>GEOGLAM.org</a:t>
            </a:r>
            <a:endParaRPr lang="en-US" dirty="0"/>
          </a:p>
          <a:p>
            <a:pPr marL="101600" indent="0">
              <a:buNone/>
            </a:pPr>
            <a:endParaRPr lang="en-US" dirty="0"/>
          </a:p>
          <a:p>
            <a:pPr lvl="1"/>
            <a:endParaRPr lang="en-US" dirty="0"/>
          </a:p>
        </p:txBody>
      </p:sp>
      <p:sp>
        <p:nvSpPr>
          <p:cNvPr id="4" name="Text Placeholder 3">
            <a:extLst>
              <a:ext uri="{FF2B5EF4-FFF2-40B4-BE49-F238E27FC236}">
                <a16:creationId xmlns:a16="http://schemas.microsoft.com/office/drawing/2014/main" xmlns="" id="{155225F0-FE6A-4929-81D8-84EE764DC5C9}"/>
              </a:ext>
            </a:extLst>
          </p:cNvPr>
          <p:cNvSpPr>
            <a:spLocks noGrp="1"/>
          </p:cNvSpPr>
          <p:nvPr>
            <p:ph type="body" idx="2"/>
          </p:nvPr>
        </p:nvSpPr>
        <p:spPr/>
        <p:txBody>
          <a:bodyPr/>
          <a:lstStyle/>
          <a:p>
            <a:r>
              <a:rPr lang="en-US" dirty="0"/>
              <a:t>GEOGLAM Updates</a:t>
            </a:r>
          </a:p>
        </p:txBody>
      </p:sp>
      <p:sp>
        <p:nvSpPr>
          <p:cNvPr id="5" name="Rectangle 4">
            <a:extLst>
              <a:ext uri="{FF2B5EF4-FFF2-40B4-BE49-F238E27FC236}">
                <a16:creationId xmlns:a16="http://schemas.microsoft.com/office/drawing/2014/main" xmlns="" id="{7EC2DB43-C273-42E9-84E7-50F7DACCB6B3}"/>
              </a:ext>
            </a:extLst>
          </p:cNvPr>
          <p:cNvSpPr/>
          <p:nvPr/>
        </p:nvSpPr>
        <p:spPr>
          <a:xfrm>
            <a:off x="1910499" y="1505984"/>
            <a:ext cx="8371002" cy="1089529"/>
          </a:xfrm>
          <a:prstGeom prst="rect">
            <a:avLst/>
          </a:prstGeom>
        </p:spPr>
        <p:txBody>
          <a:bodyPr wrap="square">
            <a:spAutoFit/>
          </a:bodyPr>
          <a:lstStyle/>
          <a:p>
            <a:pPr marL="228600" indent="0" defTabSz="914400">
              <a:lnSpc>
                <a:spcPct val="90000"/>
              </a:lnSpc>
              <a:buNone/>
            </a:pPr>
            <a:r>
              <a:rPr lang="en-US" sz="2400" dirty="0">
                <a:solidFill>
                  <a:schemeClr val="accent5">
                    <a:lumMod val="75000"/>
                  </a:schemeClr>
                </a:solidFill>
              </a:rPr>
              <a:t>“…once the geospatial data are created, they can be used many times to support a multiplicity of applications” </a:t>
            </a:r>
          </a:p>
          <a:p>
            <a:pPr marL="228600" indent="0" algn="r" defTabSz="914400">
              <a:lnSpc>
                <a:spcPct val="90000"/>
              </a:lnSpc>
              <a:buNone/>
            </a:pPr>
            <a:r>
              <a:rPr lang="en-US" sz="2400" dirty="0">
                <a:solidFill>
                  <a:schemeClr val="accent5">
                    <a:lumMod val="75000"/>
                  </a:schemeClr>
                </a:solidFill>
              </a:rPr>
              <a:t>- United Nations (2015)</a:t>
            </a:r>
            <a:endParaRPr lang="en-US" sz="2400" b="1" dirty="0">
              <a:solidFill>
                <a:schemeClr val="accent5">
                  <a:lumMod val="75000"/>
                </a:schemeClr>
              </a:solidFill>
            </a:endParaRPr>
          </a:p>
        </p:txBody>
      </p:sp>
      <p:pic>
        <p:nvPicPr>
          <p:cNvPr id="6" name="Picture 5">
            <a:extLst>
              <a:ext uri="{FF2B5EF4-FFF2-40B4-BE49-F238E27FC236}">
                <a16:creationId xmlns:a16="http://schemas.microsoft.com/office/drawing/2014/main" xmlns="" id="{43E1C8E2-B931-45F9-9ECF-A8555A45EDB7}"/>
              </a:ext>
            </a:extLst>
          </p:cNvPr>
          <p:cNvPicPr>
            <a:picLocks noChangeAspect="1"/>
          </p:cNvPicPr>
          <p:nvPr/>
        </p:nvPicPr>
        <p:blipFill>
          <a:blip r:embed="rId2"/>
          <a:stretch>
            <a:fillRect/>
          </a:stretch>
        </p:blipFill>
        <p:spPr>
          <a:xfrm>
            <a:off x="11378152" y="1253408"/>
            <a:ext cx="797341" cy="797341"/>
          </a:xfrm>
          <a:prstGeom prst="rect">
            <a:avLst/>
          </a:prstGeom>
        </p:spPr>
      </p:pic>
      <p:pic>
        <p:nvPicPr>
          <p:cNvPr id="7" name="Picture 2" descr="Zero Hunger">
            <a:extLst>
              <a:ext uri="{FF2B5EF4-FFF2-40B4-BE49-F238E27FC236}">
                <a16:creationId xmlns:a16="http://schemas.microsoft.com/office/drawing/2014/main" xmlns="" id="{A58683BC-10F1-41C4-9B5D-BD91CA348B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974" y="2031694"/>
            <a:ext cx="797341" cy="7973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ood Health and Well-Being">
            <a:extLst>
              <a:ext uri="{FF2B5EF4-FFF2-40B4-BE49-F238E27FC236}">
                <a16:creationId xmlns:a16="http://schemas.microsoft.com/office/drawing/2014/main" xmlns="" id="{EFB091F6-EAD4-4480-AE44-56D0478064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1124" y="2609507"/>
            <a:ext cx="797341" cy="7973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lean water and sanitation">
            <a:extLst>
              <a:ext uri="{FF2B5EF4-FFF2-40B4-BE49-F238E27FC236}">
                <a16:creationId xmlns:a16="http://schemas.microsoft.com/office/drawing/2014/main" xmlns="" id="{103B7EAB-B5BD-481C-B960-8FD20731B6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8418" y="3274577"/>
            <a:ext cx="795288" cy="79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ponsible consumption and production">
            <a:extLst>
              <a:ext uri="{FF2B5EF4-FFF2-40B4-BE49-F238E27FC236}">
                <a16:creationId xmlns:a16="http://schemas.microsoft.com/office/drawing/2014/main" xmlns="" id="{CDF9226C-E15A-494E-B253-78E5A1CF62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94660" y="3911247"/>
            <a:ext cx="797340" cy="797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limate Action">
            <a:extLst>
              <a:ext uri="{FF2B5EF4-FFF2-40B4-BE49-F238E27FC236}">
                <a16:creationId xmlns:a16="http://schemas.microsoft.com/office/drawing/2014/main" xmlns="" id="{4E9CDBDF-1DFC-458D-9EF2-FF1E717CE8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6336" y="4526002"/>
            <a:ext cx="806783" cy="806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fe on land">
            <a:extLst>
              <a:ext uri="{FF2B5EF4-FFF2-40B4-BE49-F238E27FC236}">
                <a16:creationId xmlns:a16="http://schemas.microsoft.com/office/drawing/2014/main" xmlns="" id="{47A1CC40-0635-433B-8103-C1C3A96A98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81682" y="5245756"/>
            <a:ext cx="806784" cy="8067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dg 17">
            <a:extLst>
              <a:ext uri="{FF2B5EF4-FFF2-40B4-BE49-F238E27FC236}">
                <a16:creationId xmlns:a16="http://schemas.microsoft.com/office/drawing/2014/main" xmlns="" id="{85D2C632-961F-49DE-B948-648A412D85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02715" y="6000470"/>
            <a:ext cx="806783" cy="8067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20 argentina logo">
            <a:extLst>
              <a:ext uri="{FF2B5EF4-FFF2-40B4-BE49-F238E27FC236}">
                <a16:creationId xmlns:a16="http://schemas.microsoft.com/office/drawing/2014/main" xmlns="" id="{CBD82159-63C9-4064-9A3D-5FF1633590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9968" y="3702038"/>
            <a:ext cx="876558" cy="385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6" descr="Image result for g20 2016 logo">
            <a:extLst>
              <a:ext uri="{FF2B5EF4-FFF2-40B4-BE49-F238E27FC236}">
                <a16:creationId xmlns:a16="http://schemas.microsoft.com/office/drawing/2014/main" xmlns="" id="{E519C123-2A43-467C-B8BE-A08343A6600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21600" y="3173694"/>
            <a:ext cx="854695" cy="201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g20 2011 logo">
            <a:extLst>
              <a:ext uri="{FF2B5EF4-FFF2-40B4-BE49-F238E27FC236}">
                <a16:creationId xmlns:a16="http://schemas.microsoft.com/office/drawing/2014/main" xmlns="" id="{B48C546A-4A32-4574-A7B9-BA26974FEAA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64041" y="2814094"/>
            <a:ext cx="760527" cy="760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xmlns="" id="{C1574852-AD1F-445E-9C6F-524387880A1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395949" y="3543830"/>
            <a:ext cx="808966" cy="544012"/>
          </a:xfrm>
          <a:prstGeom prst="rect">
            <a:avLst/>
          </a:prstGeom>
        </p:spPr>
      </p:pic>
    </p:spTree>
    <p:extLst>
      <p:ext uri="{BB962C8B-B14F-4D97-AF65-F5344CB8AC3E}">
        <p14:creationId xmlns:p14="http://schemas.microsoft.com/office/powerpoint/2010/main" val="31203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D8BA884-4DB5-4374-9A9B-82993D28F272}"/>
              </a:ext>
            </a:extLst>
          </p:cNvPr>
          <p:cNvSpPr>
            <a:spLocks noGrp="1"/>
          </p:cNvSpPr>
          <p:nvPr>
            <p:ph type="body" idx="1"/>
          </p:nvPr>
        </p:nvSpPr>
        <p:spPr>
          <a:xfrm>
            <a:off x="166255" y="1280222"/>
            <a:ext cx="5536961" cy="5101935"/>
          </a:xfrm>
        </p:spPr>
        <p:txBody>
          <a:bodyPr/>
          <a:lstStyle/>
          <a:p>
            <a:r>
              <a:rPr lang="en-US" b="1" dirty="0"/>
              <a:t>2019 Requirements Reboot: Complete!</a:t>
            </a:r>
          </a:p>
          <a:p>
            <a:pPr lvl="1"/>
            <a:r>
              <a:rPr lang="en-US" dirty="0"/>
              <a:t>Integrated, holistic</a:t>
            </a:r>
          </a:p>
          <a:p>
            <a:pPr lvl="1"/>
            <a:r>
              <a:rPr lang="en-US" dirty="0"/>
              <a:t>User-driven, research-substantiated</a:t>
            </a:r>
          </a:p>
          <a:p>
            <a:pPr lvl="1"/>
            <a:r>
              <a:rPr lang="en-US" dirty="0"/>
              <a:t>Acquisition, access, adoption</a:t>
            </a:r>
          </a:p>
          <a:p>
            <a:r>
              <a:rPr lang="en-US" b="1" dirty="0"/>
              <a:t>New: Crop Monitor Special Reports</a:t>
            </a:r>
            <a:endParaRPr lang="en-US" dirty="0"/>
          </a:p>
          <a:p>
            <a:pPr lvl="1"/>
            <a:r>
              <a:rPr lang="en-US" dirty="0"/>
              <a:t>Mid-month updates as needed</a:t>
            </a:r>
          </a:p>
        </p:txBody>
      </p:sp>
      <p:sp>
        <p:nvSpPr>
          <p:cNvPr id="4" name="Text Placeholder 3">
            <a:extLst>
              <a:ext uri="{FF2B5EF4-FFF2-40B4-BE49-F238E27FC236}">
                <a16:creationId xmlns:a16="http://schemas.microsoft.com/office/drawing/2014/main" xmlns="" id="{3D3F186A-F09A-4419-822D-525265702A12}"/>
              </a:ext>
            </a:extLst>
          </p:cNvPr>
          <p:cNvSpPr>
            <a:spLocks noGrp="1"/>
          </p:cNvSpPr>
          <p:nvPr>
            <p:ph type="body" idx="2"/>
          </p:nvPr>
        </p:nvSpPr>
        <p:spPr/>
        <p:txBody>
          <a:bodyPr/>
          <a:lstStyle/>
          <a:p>
            <a:r>
              <a:rPr lang="en-US" dirty="0"/>
              <a:t>New GEOGLAM Activities + Updates</a:t>
            </a:r>
          </a:p>
        </p:txBody>
      </p:sp>
      <p:sp>
        <p:nvSpPr>
          <p:cNvPr id="5" name="Text Placeholder 2">
            <a:extLst>
              <a:ext uri="{FF2B5EF4-FFF2-40B4-BE49-F238E27FC236}">
                <a16:creationId xmlns:a16="http://schemas.microsoft.com/office/drawing/2014/main" xmlns="" id="{C17A6F96-286E-40B4-B023-E0FD5234E320}"/>
              </a:ext>
            </a:extLst>
          </p:cNvPr>
          <p:cNvSpPr txBox="1">
            <a:spLocks/>
          </p:cNvSpPr>
          <p:nvPr/>
        </p:nvSpPr>
        <p:spPr>
          <a:xfrm>
            <a:off x="6480930" y="1280222"/>
            <a:ext cx="5536961" cy="51019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r>
              <a:rPr lang="en-US" b="1" dirty="0"/>
              <a:t>New: Capacity Development Coordination Team</a:t>
            </a:r>
          </a:p>
          <a:p>
            <a:pPr lvl="1"/>
            <a:r>
              <a:rPr lang="en-US" dirty="0"/>
              <a:t>Already coordinating with </a:t>
            </a:r>
            <a:r>
              <a:rPr lang="en-US" dirty="0" err="1"/>
              <a:t>WGCapD</a:t>
            </a:r>
            <a:endParaRPr lang="en-US" dirty="0"/>
          </a:p>
          <a:p>
            <a:pPr lvl="1"/>
            <a:r>
              <a:rPr lang="en-US" dirty="0"/>
              <a:t>Invite more participation</a:t>
            </a:r>
          </a:p>
          <a:p>
            <a:r>
              <a:rPr lang="en-US" b="1" dirty="0"/>
              <a:t>Essential Agricultural Variables for GEOGLAM Working Group Established</a:t>
            </a:r>
          </a:p>
          <a:p>
            <a:pPr lvl="1"/>
            <a:r>
              <a:rPr lang="en-US" dirty="0"/>
              <a:t>White paper of framework and initial variables established</a:t>
            </a:r>
            <a:r>
              <a:rPr lang="en-US" b="1" dirty="0"/>
              <a:t> </a:t>
            </a:r>
          </a:p>
          <a:p>
            <a:r>
              <a:rPr lang="en-US" b="1" dirty="0"/>
              <a:t>Upcoming 5-day GEOGLAM Meeting</a:t>
            </a:r>
            <a:r>
              <a:rPr lang="en-US" dirty="0"/>
              <a:t> </a:t>
            </a:r>
            <a:endParaRPr lang="en-US" b="1" dirty="0"/>
          </a:p>
          <a:p>
            <a:pPr lvl="1"/>
            <a:r>
              <a:rPr lang="en-US" dirty="0"/>
              <a:t>Hosted by UCL, Belgium</a:t>
            </a:r>
          </a:p>
          <a:p>
            <a:pPr lvl="1"/>
            <a:r>
              <a:rPr lang="en-US" dirty="0"/>
              <a:t>2 days ExCom (21-22 Oct)</a:t>
            </a:r>
          </a:p>
          <a:p>
            <a:pPr lvl="1"/>
            <a:r>
              <a:rPr lang="en-US" dirty="0"/>
              <a:t>2 days EAVs (23-24 Oct)</a:t>
            </a:r>
          </a:p>
          <a:p>
            <a:pPr lvl="1"/>
            <a:r>
              <a:rPr lang="en-US" dirty="0"/>
              <a:t>1 day </a:t>
            </a:r>
            <a:r>
              <a:rPr lang="en-US" dirty="0" err="1"/>
              <a:t>CapDev</a:t>
            </a:r>
            <a:r>
              <a:rPr lang="en-US" dirty="0"/>
              <a:t> (25 Oct)</a:t>
            </a:r>
          </a:p>
        </p:txBody>
      </p:sp>
      <p:pic>
        <p:nvPicPr>
          <p:cNvPr id="7" name="Picture 6">
            <a:extLst>
              <a:ext uri="{FF2B5EF4-FFF2-40B4-BE49-F238E27FC236}">
                <a16:creationId xmlns:a16="http://schemas.microsoft.com/office/drawing/2014/main" xmlns="" id="{A3B381F4-302A-4AFF-8FEC-D6C24AF76B48}"/>
              </a:ext>
            </a:extLst>
          </p:cNvPr>
          <p:cNvPicPr>
            <a:picLocks noChangeAspect="1"/>
          </p:cNvPicPr>
          <p:nvPr/>
        </p:nvPicPr>
        <p:blipFill>
          <a:blip r:embed="rId2"/>
          <a:stretch>
            <a:fillRect/>
          </a:stretch>
        </p:blipFill>
        <p:spPr>
          <a:xfrm>
            <a:off x="520442" y="3737401"/>
            <a:ext cx="4626591" cy="2767307"/>
          </a:xfrm>
          <a:prstGeom prst="rect">
            <a:avLst/>
          </a:prstGeom>
        </p:spPr>
      </p:pic>
      <p:sp>
        <p:nvSpPr>
          <p:cNvPr id="8" name="Slide Number Placeholder 1">
            <a:extLst>
              <a:ext uri="{FF2B5EF4-FFF2-40B4-BE49-F238E27FC236}">
                <a16:creationId xmlns:a16="http://schemas.microsoft.com/office/drawing/2014/main" xmlns="" id="{2586447A-AB0E-4FE2-8CF0-CE399CCAE1AE}"/>
              </a:ext>
            </a:extLst>
          </p:cNvPr>
          <p:cNvSpPr txBox="1">
            <a:spLocks/>
          </p:cNvSpPr>
          <p:nvPr/>
        </p:nvSpPr>
        <p:spPr>
          <a:xfrm>
            <a:off x="5973004" y="6540506"/>
            <a:ext cx="290142" cy="2872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lang="en-US" dirty="0"/>
          </a:p>
        </p:txBody>
      </p:sp>
    </p:spTree>
    <p:extLst>
      <p:ext uri="{BB962C8B-B14F-4D97-AF65-F5344CB8AC3E}">
        <p14:creationId xmlns:p14="http://schemas.microsoft.com/office/powerpoint/2010/main" val="320875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D681DC9-650A-4EBC-B682-913B55D522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Text Placeholder 2">
            <a:extLst>
              <a:ext uri="{FF2B5EF4-FFF2-40B4-BE49-F238E27FC236}">
                <a16:creationId xmlns:a16="http://schemas.microsoft.com/office/drawing/2014/main" xmlns="" id="{1021B8E5-94D8-4CC7-88A9-E7EA3E4F7B6D}"/>
              </a:ext>
            </a:extLst>
          </p:cNvPr>
          <p:cNvSpPr>
            <a:spLocks noGrp="1"/>
          </p:cNvSpPr>
          <p:nvPr>
            <p:ph type="body" idx="1"/>
          </p:nvPr>
        </p:nvSpPr>
        <p:spPr>
          <a:xfrm>
            <a:off x="166255" y="1402773"/>
            <a:ext cx="4556574" cy="5101935"/>
          </a:xfrm>
        </p:spPr>
        <p:txBody>
          <a:bodyPr/>
          <a:lstStyle/>
          <a:p>
            <a:r>
              <a:rPr lang="en-US" dirty="0"/>
              <a:t>Document at </a:t>
            </a:r>
            <a:r>
              <a:rPr lang="en-US" dirty="0">
                <a:hlinkClick r:id="rId2"/>
              </a:rPr>
              <a:t>www.ceos.org</a:t>
            </a:r>
            <a:r>
              <a:rPr lang="en-US" dirty="0"/>
              <a:t>  </a:t>
            </a:r>
          </a:p>
          <a:p>
            <a:r>
              <a:rPr lang="en-US" dirty="0"/>
              <a:t>Structured as requirements + CEOS response</a:t>
            </a:r>
          </a:p>
          <a:p>
            <a:r>
              <a:rPr lang="en-US" dirty="0"/>
              <a:t>Most items are “submitted to the record” </a:t>
            </a:r>
          </a:p>
          <a:p>
            <a:pPr lvl="1"/>
            <a:r>
              <a:rPr lang="en-US" dirty="0"/>
              <a:t>Updated table (next)</a:t>
            </a:r>
          </a:p>
          <a:p>
            <a:pPr lvl="1"/>
            <a:r>
              <a:rPr lang="en-US" dirty="0"/>
              <a:t>Data priorities</a:t>
            </a:r>
          </a:p>
          <a:p>
            <a:pPr lvl="1"/>
            <a:r>
              <a:rPr lang="en-US" dirty="0"/>
              <a:t>For awareness, that EAVs for GEOGLAM are coming</a:t>
            </a:r>
          </a:p>
          <a:p>
            <a:pPr lvl="2"/>
            <a:r>
              <a:rPr lang="en-US" dirty="0"/>
              <a:t>Proposed work area with WGCV LPV </a:t>
            </a:r>
            <a:r>
              <a:rPr lang="en-US" i="1" dirty="0"/>
              <a:t>at that time</a:t>
            </a:r>
            <a:endParaRPr lang="en-US" dirty="0"/>
          </a:p>
        </p:txBody>
      </p:sp>
      <p:sp>
        <p:nvSpPr>
          <p:cNvPr id="4" name="Text Placeholder 3">
            <a:extLst>
              <a:ext uri="{FF2B5EF4-FFF2-40B4-BE49-F238E27FC236}">
                <a16:creationId xmlns:a16="http://schemas.microsoft.com/office/drawing/2014/main" xmlns="" id="{6B8A5102-A0A8-4B3A-98AE-F0018EEC6341}"/>
              </a:ext>
            </a:extLst>
          </p:cNvPr>
          <p:cNvSpPr>
            <a:spLocks noGrp="1"/>
          </p:cNvSpPr>
          <p:nvPr>
            <p:ph type="body" idx="2"/>
          </p:nvPr>
        </p:nvSpPr>
        <p:spPr/>
        <p:txBody>
          <a:bodyPr/>
          <a:lstStyle/>
          <a:p>
            <a:r>
              <a:rPr lang="en-US" dirty="0"/>
              <a:t>CEOS Response to GEOGLAM Requirements</a:t>
            </a:r>
          </a:p>
        </p:txBody>
      </p:sp>
      <p:pic>
        <p:nvPicPr>
          <p:cNvPr id="5" name="Picture 4">
            <a:extLst>
              <a:ext uri="{FF2B5EF4-FFF2-40B4-BE49-F238E27FC236}">
                <a16:creationId xmlns:a16="http://schemas.microsoft.com/office/drawing/2014/main" xmlns="" id="{7CB0877B-0DC5-4842-9AED-DACF72236470}"/>
              </a:ext>
            </a:extLst>
          </p:cNvPr>
          <p:cNvPicPr>
            <a:picLocks noChangeAspect="1"/>
          </p:cNvPicPr>
          <p:nvPr/>
        </p:nvPicPr>
        <p:blipFill>
          <a:blip r:embed="rId3"/>
          <a:stretch>
            <a:fillRect/>
          </a:stretch>
        </p:blipFill>
        <p:spPr>
          <a:xfrm>
            <a:off x="4873420" y="838200"/>
            <a:ext cx="6913463" cy="6340390"/>
          </a:xfrm>
          <a:prstGeom prst="rect">
            <a:avLst/>
          </a:prstGeom>
        </p:spPr>
      </p:pic>
    </p:spTree>
    <p:extLst>
      <p:ext uri="{BB962C8B-B14F-4D97-AF65-F5344CB8AC3E}">
        <p14:creationId xmlns:p14="http://schemas.microsoft.com/office/powerpoint/2010/main" val="407348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D040AE7-4461-46A2-BA26-785FB6CC45F9}"/>
              </a:ext>
            </a:extLst>
          </p:cNvPr>
          <p:cNvSpPr>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800" b="0" i="0" u="none" strike="noStrike" cap="none">
                <a:solidFill>
                  <a:srgbClr val="00256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a:p>
        </p:txBody>
      </p:sp>
      <p:sp>
        <p:nvSpPr>
          <p:cNvPr id="7" name="Title 6">
            <a:extLst>
              <a:ext uri="{FF2B5EF4-FFF2-40B4-BE49-F238E27FC236}">
                <a16:creationId xmlns:a16="http://schemas.microsoft.com/office/drawing/2014/main" xmlns="" id="{48B9A0C2-2C5F-437B-BC85-33018B64CE67}"/>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xmlns="" id="{ADAD39FF-4A24-4312-9DE3-A41AABDA0DEC}"/>
              </a:ext>
            </a:extLst>
          </p:cNvPr>
          <p:cNvPicPr>
            <a:picLocks noChangeAspect="1"/>
          </p:cNvPicPr>
          <p:nvPr/>
        </p:nvPicPr>
        <p:blipFill>
          <a:blip r:embed="rId2"/>
          <a:stretch>
            <a:fillRect/>
          </a:stretch>
        </p:blipFill>
        <p:spPr>
          <a:xfrm>
            <a:off x="368723" y="76200"/>
            <a:ext cx="11454553" cy="6705600"/>
          </a:xfrm>
          <a:prstGeom prst="rect">
            <a:avLst/>
          </a:prstGeom>
        </p:spPr>
      </p:pic>
    </p:spTree>
    <p:extLst>
      <p:ext uri="{BB962C8B-B14F-4D97-AF65-F5344CB8AC3E}">
        <p14:creationId xmlns:p14="http://schemas.microsoft.com/office/powerpoint/2010/main" val="21569845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6674177" y="1629859"/>
            <a:ext cx="5420414" cy="5101935"/>
          </a:xfrm>
          <a:prstGeom prst="rect">
            <a:avLst/>
          </a:prstGeom>
          <a:noFill/>
          <a:ln>
            <a:noFill/>
          </a:ln>
        </p:spPr>
        <p:txBody>
          <a:bodyPr spcFirstLastPara="1" wrap="square" lIns="91425" tIns="45700" rIns="91425" bIns="45700" anchor="t" anchorCtr="0">
            <a:noAutofit/>
          </a:bodyPr>
          <a:lstStyle/>
          <a:p>
            <a:pPr marL="342900" lvl="0" indent="-215900">
              <a:buNone/>
            </a:pPr>
            <a:r>
              <a:rPr lang="en-US" sz="2400" b="1" dirty="0"/>
              <a:t>Endorsement of CEOS Response</a:t>
            </a:r>
          </a:p>
          <a:p>
            <a:pPr marL="342900" lvl="0" indent="-215900">
              <a:buNone/>
            </a:pPr>
            <a:r>
              <a:rPr lang="en-US" sz="2400" b="1" dirty="0"/>
              <a:t>to GEOGLAM Requirements </a:t>
            </a:r>
          </a:p>
          <a:p>
            <a:pPr marL="342900" lvl="0" indent="-215900">
              <a:buNone/>
            </a:pPr>
            <a:endParaRPr lang="en-US" sz="2400" b="1" dirty="0"/>
          </a:p>
          <a:p>
            <a:pPr marL="342900" lvl="0" indent="-215900">
              <a:buNone/>
            </a:pPr>
            <a:r>
              <a:rPr lang="en-US" sz="2400" b="1" dirty="0"/>
              <a:t>Future of AHWG: </a:t>
            </a:r>
          </a:p>
          <a:p>
            <a:pPr marL="469900" indent="-342900"/>
            <a:r>
              <a:rPr lang="en-US" sz="2400" b="1" dirty="0"/>
              <a:t>Terminate Ad-Hoc Working Group and transition CEOS-GEOGLAM activities as a GEOGLAM Subgroup of LSI-VC</a:t>
            </a:r>
          </a:p>
          <a:p>
            <a:pPr marL="342900" lvl="0" indent="-215900">
              <a:buNone/>
            </a:pPr>
            <a:r>
              <a:rPr lang="en-US" sz="2400" b="1" dirty="0"/>
              <a:t>	</a:t>
            </a:r>
          </a:p>
          <a:p>
            <a:pPr marL="342900" lvl="0" indent="-215900" algn="l" rtl="0">
              <a:spcBef>
                <a:spcPts val="500"/>
              </a:spcBef>
              <a:spcAft>
                <a:spcPts val="0"/>
              </a:spcAft>
              <a:buClr>
                <a:srgbClr val="002569"/>
              </a:buClr>
              <a:buSzPts val="2000"/>
              <a:buNone/>
            </a:pPr>
            <a:endParaRPr lang="en-US" sz="2400" b="1" dirty="0"/>
          </a:p>
          <a:p>
            <a:pPr marL="342900" lvl="0" indent="-215900" algn="l" rtl="0">
              <a:spcBef>
                <a:spcPts val="500"/>
              </a:spcBef>
              <a:spcAft>
                <a:spcPts val="0"/>
              </a:spcAft>
              <a:buClr>
                <a:srgbClr val="002569"/>
              </a:buClr>
              <a:buSzPts val="2000"/>
              <a:buNone/>
            </a:pPr>
            <a:endParaRPr lang="en-US" dirty="0"/>
          </a:p>
        </p:txBody>
      </p:sp>
      <p:sp>
        <p:nvSpPr>
          <p:cNvPr id="81" name="Google Shape;81;p11"/>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CEOS Actions</a:t>
            </a:r>
            <a:endParaRPr dirty="0"/>
          </a:p>
          <a:p>
            <a:pPr marL="0" lvl="0" indent="0" algn="l" rtl="0">
              <a:spcBef>
                <a:spcPts val="500"/>
              </a:spcBef>
              <a:spcAft>
                <a:spcPts val="0"/>
              </a:spcAft>
              <a:buClr>
                <a:schemeClr val="lt1"/>
              </a:buClr>
              <a:buSzPts val="2400"/>
              <a:buNone/>
            </a:pPr>
            <a:endParaRPr dirty="0"/>
          </a:p>
        </p:txBody>
      </p:sp>
      <p:sp>
        <p:nvSpPr>
          <p:cNvPr id="82" name="Google Shape;82;p11"/>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6</a:t>
            </a:fld>
            <a:endParaRPr>
              <a:solidFill>
                <a:srgbClr val="002569"/>
              </a:solidFill>
            </a:endParaRPr>
          </a:p>
        </p:txBody>
      </p:sp>
      <p:sp>
        <p:nvSpPr>
          <p:cNvPr id="7" name="Google Shape;80;p11">
            <a:extLst>
              <a:ext uri="{FF2B5EF4-FFF2-40B4-BE49-F238E27FC236}">
                <a16:creationId xmlns:a16="http://schemas.microsoft.com/office/drawing/2014/main" xmlns="" id="{1986CEFE-84DC-4A99-A927-60303CCC63D5}"/>
              </a:ext>
            </a:extLst>
          </p:cNvPr>
          <p:cNvSpPr txBox="1">
            <a:spLocks/>
          </p:cNvSpPr>
          <p:nvPr/>
        </p:nvSpPr>
        <p:spPr>
          <a:xfrm>
            <a:off x="435204" y="1629859"/>
            <a:ext cx="5420414" cy="51019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342900" indent="-215900">
              <a:buFont typeface="Arial"/>
              <a:buNone/>
            </a:pPr>
            <a:r>
              <a:rPr lang="en-US" dirty="0"/>
              <a:t>Why GEOGLAM-CEOS?</a:t>
            </a:r>
          </a:p>
          <a:p>
            <a:r>
              <a:rPr lang="en-US" dirty="0"/>
              <a:t>EO data core to GEOGLAM activities. GEOGLAM Shares:</a:t>
            </a:r>
          </a:p>
          <a:p>
            <a:pPr lvl="1"/>
            <a:r>
              <a:rPr lang="en-US" sz="1800" dirty="0"/>
              <a:t>Agricultural monitoring observation requirements</a:t>
            </a:r>
          </a:p>
          <a:p>
            <a:pPr lvl="1"/>
            <a:r>
              <a:rPr lang="en-US" sz="1800" dirty="0" err="1"/>
              <a:t>AgMon</a:t>
            </a:r>
            <a:r>
              <a:rPr lang="en-US" sz="1800" dirty="0"/>
              <a:t> EO data and processing requests</a:t>
            </a:r>
          </a:p>
          <a:p>
            <a:pPr lvl="1"/>
            <a:r>
              <a:rPr lang="en-US" sz="1800" dirty="0" err="1"/>
              <a:t>AgMon</a:t>
            </a:r>
            <a:r>
              <a:rPr lang="en-US" sz="1800" dirty="0"/>
              <a:t> implications for future missions</a:t>
            </a:r>
          </a:p>
          <a:p>
            <a:r>
              <a:rPr lang="en-US" dirty="0"/>
              <a:t>GEOGLAM provides to CEOS an opportunity for interaction with “next users” and hear “end user” needs – sharing of experiences that enrich individual agency activities</a:t>
            </a:r>
          </a:p>
          <a:p>
            <a:r>
              <a:rPr lang="en-US" dirty="0"/>
              <a:t>The GEOGLAM AHWG  has been effective; foundations are laid; but there is much more to do….</a:t>
            </a:r>
          </a:p>
          <a:p>
            <a:pPr marL="342900" indent="-215900">
              <a:buFont typeface="Arial"/>
              <a:buNone/>
            </a:pPr>
            <a:endParaRPr lang="en-US" dirty="0"/>
          </a:p>
        </p:txBody>
      </p:sp>
    </p:spTree>
    <p:extLst>
      <p:ext uri="{BB962C8B-B14F-4D97-AF65-F5344CB8AC3E}">
        <p14:creationId xmlns:p14="http://schemas.microsoft.com/office/powerpoint/2010/main" val="38455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3013</TotalTime>
  <Words>447</Words>
  <Application>Microsoft Office PowerPoint</Application>
  <PresentationFormat>Custom</PresentationFormat>
  <Paragraphs>64</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Ian Jarvis</cp:lastModifiedBy>
  <cp:revision>96</cp:revision>
  <cp:lastPrinted>2017-08-23T16:50:31Z</cp:lastPrinted>
  <dcterms:created xsi:type="dcterms:W3CDTF">2017-04-07T17:29:45Z</dcterms:created>
  <dcterms:modified xsi:type="dcterms:W3CDTF">2019-10-10T05:46:24Z</dcterms:modified>
</cp:coreProperties>
</file>