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pjp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1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sldIdLst>
    <p:sldId id="256" r:id="rId2"/>
    <p:sldId id="302" r:id="rId3"/>
    <p:sldId id="337" r:id="rId4"/>
    <p:sldId id="303" r:id="rId5"/>
    <p:sldId id="304" r:id="rId6"/>
    <p:sldId id="305" r:id="rId7"/>
    <p:sldId id="307" r:id="rId8"/>
    <p:sldId id="343" r:id="rId9"/>
    <p:sldId id="309" r:id="rId10"/>
    <p:sldId id="311" r:id="rId11"/>
    <p:sldId id="317" r:id="rId12"/>
    <p:sldId id="336" r:id="rId13"/>
    <p:sldId id="283" r:id="rId14"/>
    <p:sldId id="321" r:id="rId15"/>
    <p:sldId id="284" r:id="rId16"/>
    <p:sldId id="312" r:id="rId17"/>
    <p:sldId id="286" r:id="rId18"/>
    <p:sldId id="320" r:id="rId19"/>
    <p:sldId id="314" r:id="rId20"/>
    <p:sldId id="338" r:id="rId21"/>
    <p:sldId id="327" r:id="rId22"/>
    <p:sldId id="326" r:id="rId23"/>
    <p:sldId id="339" r:id="rId24"/>
    <p:sldId id="342" r:id="rId25"/>
  </p:sldIdLst>
  <p:sldSz cx="9144000" cy="6858000" type="screen4x3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ke Smith" initials="LS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0386F6-4174-46D5-91A9-0CD5E6FD66D7}" v="1" dt="2019-02-20T23:25:17.54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5"/>
    <p:restoredTop sz="86462" autoAdjust="0"/>
  </p:normalViewPr>
  <p:slideViewPr>
    <p:cSldViewPr>
      <p:cViewPr varScale="1">
        <p:scale>
          <a:sx n="84" d="100"/>
          <a:sy n="84" d="100"/>
        </p:scale>
        <p:origin x="-1112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commentAuthors" Target="commentAuthors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7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01T05:31:57.4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614 654 24575,'-7'0'0,"1"0"0,0 0 0,-5 0 0,1 3 0,-10 3 0,-8 7 0,-14 8 0,-8 7 0,24-12 0,0 2 0,-3 3 0,-1 0 0,1 1 0,2 1 0,1 1 0,1 0 0,-14 10 0,20-9 0,9-15 0,6-4 0,-2 4 0,2 6 0,-5 6 0,-5 11 0,4-6 0,-5 12 0,5 3 0,0 0 0,-1 13 0,5-23 0,1 13 0,2-27 0,1 8 0,-1-12 0,3 1 0,0 5 0,0 8 0,0 7 0,0 13 0,-4-6 0,2 0 0,-2-4 0,4-10 0,0 11 0,0 3 0,0 16 0,0-29 0,0 1 0,0 4 0,0-2-6784,0 18 6784,0 6 0,0-14 0,0 0 0,0-10 0,0 1 0,0 18 0,0-22 0,0 2 0,0 7 0,0 1 0,-3-5 0,1-1 6784,1 27-6784,-5-12 0,6-9 0,0-4 0,0-8 0,0 4 0,0 6 0,0 13 0,0-13 0,0 1 0,0-2 0,0-1 0,0 9 0,0-1 0,0-12 0,0-1 0,0 15 0,-3-19 0,3-7 0,-4 9 0,9 14 0,-3 8 0,7 0 0,-8-2 0,4 0 0,-5-12 0,0 4 0,0-22 0,0-4 0,0 2-6784,0 8 6784,0 17 0,0 17 0,0-24 0,0 1 0,0-2 0,0 1 0,-3 9 0,-1-1 0,2 12 0,-4-13 0,0 1 0,6-12 0,0 0 0,-3 8 0,0 1 0,2 0 0,2-1 0,1-7 0,0-2 0,-2 4 0,2-2 0,1 11 0,-3 14 0,-4-14 0,3 0-4537,-3-9 4537,4-1-3034,0-4 3034,0 19 3034,0-11-3034,0 5 0,0-13 0,0-3 0,0-9 0,0 10 4537,0-5-4537,0 11 6784,4 3-6784,2 13 0,0 1 0,3-5 0,-8-9 0,6-15 0,-2 0 0,2-4 0,2 9 0,-1-3 0,1-1 0,-2-5 0,-4-2 0,3-7 0,-1 12 0,8 5 0,0 4 0,7 5 0,-8-16 0,0 2 0,12 5 0,4 9 0,5-11 0,4 0 0,-13-4 0,1-2 0,9-1 0,-2-4 0,-7-1 0,-3-6 0,-12-4 0,29 6 0,20-5 0,-17 2 0,4 0-502,-6-2 1,1-2 0,1 1 501,15 0 0,1 0 0,1-2 0,-3-2 0,-10 1 0,-3 0 0,16-5 0,-27 4 0,-7 0 0,-17 3 0,11-6 0,11 1 1504,6-3-1504,12-2 0,0-1 0,-12 3 0,0 3 0,-20 2-6784,3 4 6784,9 3 0,5 1 0,0 3 0,3 1-259,2-2 0,4-1 0,-2 0 259,12 3 0,-2-2 0,1-4 0,-2-3 0,-15 1 0,-4-1 0,19-5 0,-28 6 0,-4 0 6400,-7 0-6400,5 0 0,-3 0 1161,4-3-1161,-6 3 0,6-3 0,0 0 0,2-1 0,-3-4 0,-11 2 0,6-9 0,4 1 0,10-13 0,-2 9 0,-7 0 0,-8 8 0,-4 0 0,2-7 0,2 1 0,6-9 0,-4 4 0,0 3 0,-1-6 0,-3 0 0,4 1 0,0-3 0,-3 15 0,1-3 0,-3 3 0,2 2 0,-2-15 0,1 17 0,2-19 0,-1 10 0,-3 3 0,2-2 0,-2 5 0,1-1 0,0-9 0,3 3 0,-6-7 0,5 7 0,-5-3 0,2 9 0,-3 1 0,0-5 0,0-3 0,0-23 0,5 5 0,0-12 0,1 0 0,-1 20 0,0-2 0,-2 1 0,0-1 0,1-4 0,0 2 0,0-18 0,-4 8 0,4 14 0,-3 12 0,2-3 0,-3 1 0,0-7 0,-3 2 0,2-2-6784,-3-2 6784,4-1 0,0-5 0,0-8 0,0 12 0,0-11 0,0 7 0,0 5 0,0-5 0,0 7 6784,0-13-6784,-3 10 0,2-16 0,-7 17 0,7-5 0,-6 12 0,6 0 0,-2 7 0,-1-1 0,3-1 0,-7-9 0,7 7 0,-6-9 0,6 16 0,-3-3 0,4 3 0,0 0 0,0-3 0,0-2 0,0-5 0,0-6 0,0-22 0,0 3 0,0-12-6784,0 10 6784,0 13-3626,0 3 3626,0 15 0,0-8 0,0 13 0,0-14 0,5 5 0,-5 0 0,4 0 4988,-1 6-4988,2-5 5422,0 4-5422,-2-9 0,1 3-6784,-3-18 6784,7 4-4537,-6-12 4537,2 19-2221,-4-2 2221,0 14 0,0-14 0,0 13 3436,0-9-3436,0 12 5138,0 0-5138,0 4 4968,0-3-4968,0 7 0,0-12 0,0 1 0,0-15 0,0 11 0,0-1 0,0 13 0,0-11 0,0 7 0,0-18 0,0 16 0,0-9 0,0 8 0,0-3 0,0 5 0,-3-5 0,1-1 0,-2 0 0,4-5 0,0-9 0,0 5 0,-3-10 0,1 13 0,2 1 0,2 4 0,1-2 0,-3-5 0,-3 7 0,2-5 0,-2 7 0,3 4 0,0 0 0,0 2 0,-4 3 0,4-5 0,-4 1 0,4 0 0,-3 5 0,3-4 0,-3 2 0,0-3 0,2-5 0,-2 4 0,-1-5 0,3 1 0,-5 8 0,6-3 0,-3 8 0,3-14 0,-3 8 0,2-19 0,-3 16 0,1-1 0,3 4 0,-2 2 0,-2-4 0,3-1 0,-5-5 0,5 7 0,-3-2 0,4 6 0,-3 3 0,2-13 0,-6-11 0,5-5 0,-3-6 0,5 10 0,0 14 0,-2 3 0,4 9 0,-4-10 0,1 4 0,4-13 0,-5 3 0,6-3 0,-7 10 0,6-4 0,-5 14 0,4-4 0,-4 5 0,4-6 0,-6 6 0,7-10 0,-6 3 0,0 0 0,2-3 0,-1 7 0,-2-13 0,3 12 0,-12-22 0,7 11 0,-8-15 0,9 13 0,-2 6 0,4 4 0,-1 5 0,-7-10 0,6 4 0,-6-4 0,7 6 0,-7-6 0,6 8 0,-7-11 0,9 12 0,-7-4 0,5-4 0,-6 6 0,0-10 0,0 8 0,2-1 0,0 5 0,6 2 0,0 1 0,-7-3 0,5 1 0,-9-1 0,-2-5 0,-5 0 0,-3-6 0,-5 0 0,1 0 0,-2-3-596,-7-3 0,-5-4 0,1 0 596,3 3 0,0 1 0,-2-1-704,2-1 0,-3-1 0,1 0 0,-1 0 704,3 3 0,0 0 0,1 0 0,0-1 0,-12-10 0,0-1 0,4 1-221,8 8 0,1 0 1,3 1 220,-6-7 0,7 3 0,8 9 0,11 11 1454,10 20-1454,-2 1 0,1 3 0,-2-2 2957,5-2-2957,-16 19 855,-1-7-855,0 10 0,0-18 0,18-9 0,-28 6 0,-16 20 0,-9-5 0,4 4 0,27-18 0,1 6 0,15-9 0,-31 33 0,24-21 0,-19 18 0,16-20 0,8-8 0,1 0 0,4-1 0,-1 0 0,-5 17 0,5-16 0,-1 7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070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31D474-A30B-46C7-A7CB-BF5BB52F9BB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396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endParaRPr lang="en-GB" b="0" dirty="0" smtClean="0"/>
          </a:p>
        </p:txBody>
      </p:sp>
    </p:spTree>
    <p:extLst>
      <p:ext uri="{BB962C8B-B14F-4D97-AF65-F5344CB8AC3E}">
        <p14:creationId xmlns:p14="http://schemas.microsoft.com/office/powerpoint/2010/main" val="19264720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1523"/>
            <a:r>
              <a:rPr lang="en-GB" sz="1600" b="1" dirty="0" smtClean="0">
                <a:solidFill>
                  <a:srgbClr val="002060"/>
                </a:solidFill>
              </a:rPr>
              <a:t>Atmospheric Correction Inter-Comparison Exercise (ACIX)</a:t>
            </a:r>
          </a:p>
          <a:p>
            <a:pPr marL="717550" lvl="1"/>
            <a:r>
              <a:rPr lang="en-AU" sz="1200" dirty="0" smtClean="0">
                <a:solidFill>
                  <a:srgbClr val="002060"/>
                </a:solidFill>
              </a:rPr>
              <a:t>ACIX II-land: 115 sites selected, one-year measurements with 7000 images acquired by Sentinel-2A, -2B and Landsat-8;</a:t>
            </a:r>
          </a:p>
          <a:p>
            <a:pPr marL="717550" lvl="1"/>
            <a:r>
              <a:rPr lang="en-AU" sz="1200" dirty="0" smtClean="0">
                <a:solidFill>
                  <a:srgbClr val="002060"/>
                </a:solidFill>
              </a:rPr>
              <a:t>ACIX-Aqua exercise: Phase I, compare processors over coastal waters and Phase II, processors over inland waters</a:t>
            </a:r>
            <a:endParaRPr lang="en-GB" sz="1200" dirty="0" smtClean="0">
              <a:solidFill>
                <a:srgbClr val="002060"/>
              </a:solidFill>
            </a:endParaRPr>
          </a:p>
          <a:p>
            <a:pPr marL="291523"/>
            <a:r>
              <a:rPr lang="en-GB" sz="1600" b="1" dirty="0" smtClean="0">
                <a:solidFill>
                  <a:srgbClr val="002060"/>
                </a:solidFill>
              </a:rPr>
              <a:t>Radiometric Calibration Network (</a:t>
            </a:r>
            <a:r>
              <a:rPr lang="en-GB" sz="1600" b="1" dirty="0" err="1" smtClean="0">
                <a:solidFill>
                  <a:srgbClr val="002060"/>
                </a:solidFill>
              </a:rPr>
              <a:t>RadCalNet</a:t>
            </a:r>
            <a:r>
              <a:rPr lang="en-GB" sz="1600" b="1" dirty="0" smtClean="0">
                <a:solidFill>
                  <a:srgbClr val="002060"/>
                </a:solidFill>
              </a:rPr>
              <a:t>) </a:t>
            </a:r>
            <a:r>
              <a:rPr lang="en-GB" sz="1600" dirty="0" smtClean="0"/>
              <a:t>Support </a:t>
            </a:r>
            <a:r>
              <a:rPr lang="en-GB" sz="1600" b="1" dirty="0" smtClean="0"/>
              <a:t>post-launch TOA radiometric calibration </a:t>
            </a:r>
            <a:r>
              <a:rPr lang="en-GB" sz="1600" dirty="0" smtClean="0"/>
              <a:t>and validation of optical EO data</a:t>
            </a:r>
          </a:p>
        </p:txBody>
      </p:sp>
    </p:spTree>
    <p:extLst>
      <p:ext uri="{BB962C8B-B14F-4D97-AF65-F5344CB8AC3E}">
        <p14:creationId xmlns:p14="http://schemas.microsoft.com/office/powerpoint/2010/main" val="23074620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effectLst/>
                <a:latin typeface="+mn-lt"/>
                <a:ea typeface="+mn-ea"/>
                <a:cs typeface="+mn-cs"/>
                <a:sym typeface="Avenir Roman"/>
              </a:rPr>
              <a:t>The goal of the CEOS WGISS Carbon Science Community Portal (called the Carbon Portal, or simply the Portal hereafter) is to support Carbon Science Mission in CEOS and other communities/organizations and demonstrate the usage of CEOS WGISS Connected Assets by providing easy discovery of and access to carbon-related data resources in CEOS member agencies.</a:t>
            </a:r>
            <a:r>
              <a:rPr lang="en-US" dirty="0" smtClean="0">
                <a:effectLst/>
              </a:rPr>
              <a:t> </a:t>
            </a:r>
          </a:p>
          <a:p>
            <a:endParaRPr lang="en-US" sz="2400" dirty="0" smtClean="0">
              <a:effectLst/>
              <a:latin typeface="+mn-lt"/>
              <a:ea typeface="+mn-ea"/>
              <a:cs typeface="+mn-cs"/>
              <a:sym typeface="Avenir Roman"/>
            </a:endParaRPr>
          </a:p>
          <a:p>
            <a:endParaRPr lang="en-US" sz="2400" dirty="0" smtClean="0">
              <a:latin typeface="+mn-lt"/>
              <a:ea typeface="+mn-ea"/>
              <a:cs typeface="+mn-cs"/>
              <a:sym typeface="Avenir Roman"/>
            </a:endParaRPr>
          </a:p>
          <a:p>
            <a:endParaRPr lang="en-US" sz="2400" dirty="0" smtClean="0">
              <a:latin typeface="+mn-lt"/>
              <a:ea typeface="+mn-ea"/>
              <a:cs typeface="+mn-cs"/>
              <a:sym typeface="Avenir Roman"/>
            </a:endParaRPr>
          </a:p>
          <a:p>
            <a:r>
              <a:rPr lang="en-US" sz="2400" dirty="0" smtClean="0">
                <a:latin typeface="+mn-lt"/>
                <a:ea typeface="+mn-ea"/>
                <a:cs typeface="+mn-cs"/>
                <a:sym typeface="Avenir Roman"/>
              </a:rPr>
              <a:t>Search in Special Regions: G</a:t>
            </a:r>
            <a:r>
              <a:rPr lang="en-US" sz="2000" dirty="0" smtClean="0">
                <a:latin typeface="+mn-lt"/>
                <a:ea typeface="+mn-ea"/>
                <a:cs typeface="+mn-cs"/>
                <a:sym typeface="Avenir Roman"/>
              </a:rPr>
              <a:t>lobal, RECCAP, </a:t>
            </a:r>
            <a:r>
              <a:rPr lang="en-US" sz="2000" dirty="0" err="1" smtClean="0">
                <a:latin typeface="+mn-lt"/>
                <a:ea typeface="+mn-ea"/>
                <a:cs typeface="+mn-cs"/>
                <a:sym typeface="Avenir Roman"/>
              </a:rPr>
              <a:t>TransCom</a:t>
            </a:r>
            <a:r>
              <a:rPr lang="en-US" sz="2000" dirty="0" smtClean="0">
                <a:latin typeface="+mn-lt"/>
                <a:ea typeface="+mn-ea"/>
                <a:cs typeface="+mn-cs"/>
                <a:sym typeface="Avenir Roman"/>
              </a:rPr>
              <a:t>, Country Names, ECV Inventory)</a:t>
            </a:r>
            <a:endParaRPr lang="en-US" sz="1800" dirty="0" smtClean="0">
              <a:latin typeface="+mn-lt"/>
              <a:ea typeface="+mn-ea"/>
              <a:cs typeface="+mn-cs"/>
              <a:sym typeface="Avenir Roman"/>
            </a:endParaRPr>
          </a:p>
          <a:p>
            <a:r>
              <a:rPr lang="en-US" sz="2400" dirty="0" smtClean="0">
                <a:latin typeface="+mn-lt"/>
                <a:ea typeface="+mn-ea"/>
                <a:cs typeface="+mn-cs"/>
                <a:sym typeface="Avenir Roman"/>
              </a:rPr>
              <a:t>Temporal Searches: support for time range and specific date</a:t>
            </a:r>
            <a:endParaRPr lang="en-US" sz="1800" dirty="0" smtClean="0">
              <a:latin typeface="+mn-lt"/>
              <a:ea typeface="+mn-ea"/>
              <a:cs typeface="+mn-cs"/>
              <a:sym typeface="Avenir Roman"/>
            </a:endParaRPr>
          </a:p>
          <a:p>
            <a:r>
              <a:rPr lang="en-US" sz="2400" dirty="0" smtClean="0">
                <a:latin typeface="+mn-lt"/>
                <a:ea typeface="+mn-ea"/>
                <a:cs typeface="+mn-cs"/>
                <a:sym typeface="Avenir Roman"/>
              </a:rPr>
              <a:t>Pre-defined Carbon topics/datasets: (A</a:t>
            </a:r>
            <a:r>
              <a:rPr lang="en-US" sz="2000" dirty="0" smtClean="0">
                <a:latin typeface="+mn-lt"/>
                <a:ea typeface="+mn-ea"/>
                <a:cs typeface="+mn-cs"/>
                <a:sym typeface="Avenir Roman"/>
              </a:rPr>
              <a:t>tmospheric, Ecosystem, Ocean, Mixed-Theme)</a:t>
            </a:r>
          </a:p>
          <a:p>
            <a:r>
              <a:rPr lang="en-US" sz="2400" dirty="0" smtClean="0">
                <a:latin typeface="+mn-lt"/>
                <a:ea typeface="+mn-ea"/>
                <a:cs typeface="+mn-cs"/>
                <a:sym typeface="Avenir Roman"/>
              </a:rPr>
              <a:t>Keywords (auto-completion with IDN Science Keywords)</a:t>
            </a:r>
          </a:p>
          <a:p>
            <a:r>
              <a:rPr lang="en-US" sz="2400" dirty="0" smtClean="0">
                <a:latin typeface="+mn-lt"/>
                <a:ea typeface="+mn-ea"/>
                <a:cs typeface="+mn-cs"/>
                <a:sym typeface="Avenir Roman"/>
              </a:rPr>
              <a:t>Return records from both CWIC and FedEO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31D474-A30B-46C7-A7CB-BF5BB52F9BB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758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4360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4360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183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b="1" u="sng" dirty="0" smtClean="0"/>
              <a:t>CEOS Carbon Team/WGClimate</a:t>
            </a:r>
            <a:r>
              <a:rPr lang="en-US" b="1" dirty="0" smtClean="0"/>
              <a:t> </a:t>
            </a:r>
            <a:r>
              <a:rPr lang="en-US" dirty="0" smtClean="0"/>
              <a:t>-</a:t>
            </a:r>
            <a:r>
              <a:rPr lang="en-US" b="1" dirty="0" smtClean="0"/>
              <a:t> </a:t>
            </a:r>
            <a:r>
              <a:rPr lang="en-US" b="0" dirty="0" smtClean="0"/>
              <a:t>Carbon Portal development and possible </a:t>
            </a:r>
            <a:r>
              <a:rPr lang="en-AU" b="0" dirty="0" smtClean="0"/>
              <a:t>use for next phase of carbon strategy, </a:t>
            </a:r>
            <a:r>
              <a:rPr lang="en-AU" b="0" i="1" dirty="0" smtClean="0"/>
              <a:t>ECV/CDRs </a:t>
            </a:r>
            <a:r>
              <a:rPr lang="en-AU" b="0" dirty="0" smtClean="0"/>
              <a:t>registration in IDN, ECV inventory update automation.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AU" b="1" u="sng" dirty="0" err="1" smtClean="0"/>
              <a:t>WGDisasters</a:t>
            </a:r>
            <a:r>
              <a:rPr lang="en-AU" b="1" dirty="0" smtClean="0"/>
              <a:t> </a:t>
            </a:r>
            <a:r>
              <a:rPr lang="en-US" dirty="0" smtClean="0"/>
              <a:t>-</a:t>
            </a:r>
            <a:r>
              <a:rPr lang="en-US" b="1" dirty="0" smtClean="0"/>
              <a:t> </a:t>
            </a:r>
            <a:r>
              <a:rPr lang="en-US" b="0" dirty="0" smtClean="0"/>
              <a:t>possible</a:t>
            </a:r>
            <a:r>
              <a:rPr lang="en-US" b="1" dirty="0" smtClean="0"/>
              <a:t> </a:t>
            </a:r>
            <a:r>
              <a:rPr lang="en-US" b="0" dirty="0" smtClean="0"/>
              <a:t>cooperation on </a:t>
            </a:r>
            <a:r>
              <a:rPr lang="en-AU" b="0" dirty="0" smtClean="0"/>
              <a:t>generic recovery observatory.</a:t>
            </a:r>
          </a:p>
          <a:p>
            <a:pPr lvl="0" algn="l">
              <a:spcBef>
                <a:spcPts val="900"/>
              </a:spcBef>
              <a:spcAft>
                <a:spcPts val="900"/>
              </a:spcAft>
            </a:pPr>
            <a:r>
              <a:rPr lang="en-AU" b="1" u="sng" dirty="0" smtClean="0"/>
              <a:t>WGCV</a:t>
            </a:r>
            <a:r>
              <a:rPr lang="en-AU" b="1" dirty="0" smtClean="0"/>
              <a:t> </a:t>
            </a:r>
            <a:r>
              <a:rPr lang="en-US" dirty="0" smtClean="0"/>
              <a:t>-</a:t>
            </a:r>
            <a:r>
              <a:rPr lang="en-AU" dirty="0" smtClean="0"/>
              <a:t> </a:t>
            </a:r>
            <a:r>
              <a:rPr lang="en-AU" b="0" dirty="0" smtClean="0"/>
              <a:t>Data cube prototypes </a:t>
            </a:r>
            <a:r>
              <a:rPr lang="en-US" b="0" dirty="0" smtClean="0"/>
              <a:t>(ESA and GA/CSIRO) </a:t>
            </a:r>
            <a:r>
              <a:rPr lang="en-AU" b="0" dirty="0" smtClean="0"/>
              <a:t>supporting CAL/VAL activities through providing access </a:t>
            </a:r>
            <a:r>
              <a:rPr lang="en-US" b="0" dirty="0" smtClean="0"/>
              <a:t>to ACIX (16 sites), </a:t>
            </a:r>
            <a:r>
              <a:rPr lang="en-US" b="0" dirty="0" err="1" smtClean="0"/>
              <a:t>RadCalNet</a:t>
            </a:r>
            <a:r>
              <a:rPr lang="en-US" b="0" dirty="0" smtClean="0"/>
              <a:t> (4 sites) and LPV (3 sites) </a:t>
            </a:r>
            <a:r>
              <a:rPr lang="en-US" b="0" dirty="0" err="1" smtClean="0"/>
              <a:t>cal</a:t>
            </a:r>
            <a:r>
              <a:rPr lang="en-US" b="0" dirty="0" smtClean="0"/>
              <a:t>/</a:t>
            </a:r>
            <a:r>
              <a:rPr lang="en-US" b="0" dirty="0" err="1" smtClean="0"/>
              <a:t>val</a:t>
            </a:r>
            <a:r>
              <a:rPr lang="en-US" b="0" dirty="0" smtClean="0"/>
              <a:t> data; CEOS Data Maturity matrix.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u="sng" dirty="0" smtClean="0"/>
              <a:t>Virtual Constellations</a:t>
            </a:r>
            <a:r>
              <a:rPr lang="en-US" dirty="0" smtClean="0"/>
              <a:t> </a:t>
            </a:r>
            <a:r>
              <a:rPr lang="en-US" b="0" dirty="0" smtClean="0"/>
              <a:t>- inventory of VC data to be updated to review discoverability/accessibility through WGISS CDA infrastructure. Maturity Matrix and self assessment.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AU" u="sng" dirty="0" smtClean="0"/>
              <a:t>WGCapD</a:t>
            </a:r>
            <a:r>
              <a:rPr lang="en-AU" b="0" dirty="0" smtClean="0"/>
              <a:t> </a:t>
            </a:r>
            <a:r>
              <a:rPr lang="en-US" b="0" dirty="0" smtClean="0"/>
              <a:t>-</a:t>
            </a:r>
            <a:r>
              <a:rPr lang="en-AU" b="0" dirty="0" smtClean="0"/>
              <a:t> joint organization of </a:t>
            </a:r>
            <a:r>
              <a:rPr lang="en-US" b="0" dirty="0" smtClean="0"/>
              <a:t>technology webinars and FDA events.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u="sng" dirty="0" smtClean="0"/>
              <a:t>SEO</a:t>
            </a:r>
            <a:r>
              <a:rPr lang="en-US" b="0" dirty="0" smtClean="0"/>
              <a:t> - COVE tool harvesting WGISS metadata, data cubes coordination, implementation of web pages for tools/SW discovery.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GB" b="1" u="sng" dirty="0" smtClean="0"/>
              <a:t>SDG AHT</a:t>
            </a:r>
            <a:r>
              <a:rPr lang="en-GB" b="1" dirty="0" smtClean="0"/>
              <a:t> </a:t>
            </a:r>
            <a:r>
              <a:rPr lang="en-US" dirty="0" smtClean="0"/>
              <a:t>- </a:t>
            </a:r>
            <a:r>
              <a:rPr lang="en-GB" b="0" dirty="0" smtClean="0"/>
              <a:t>discovery of SDG indicators relevant data via WGISS CDA.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GB" b="0" dirty="0" smtClean="0"/>
              <a:t>GEO:</a:t>
            </a:r>
            <a:r>
              <a:rPr lang="en-GB" b="0" baseline="0" dirty="0" smtClean="0"/>
              <a:t> </a:t>
            </a:r>
            <a:r>
              <a:rPr lang="en-US" sz="2400" b="0" dirty="0" smtClean="0"/>
              <a:t>GEOSS Platform accessing CEOS data via WGISS CDA;</a:t>
            </a:r>
            <a:r>
              <a:rPr lang="en-US" sz="2400" b="0" baseline="0" dirty="0" smtClean="0"/>
              <a:t> </a:t>
            </a:r>
            <a:r>
              <a:rPr lang="en-US" sz="2400" b="0" dirty="0" smtClean="0"/>
              <a:t>WGISS contribution to GEOSS-EVOLVE initiative, GEO Expert Advisory Group (EAG) and GEO Technology Workshops;</a:t>
            </a:r>
            <a:r>
              <a:rPr lang="en-US" sz="2400" b="0" baseline="0" dirty="0" smtClean="0"/>
              <a:t> </a:t>
            </a:r>
            <a:r>
              <a:rPr lang="en-US" sz="2400" b="0" dirty="0" smtClean="0"/>
              <a:t>GEO Sec reporting during WGISS meetings; Joint Workshops on GEOSS-WGISS interoperability and FDA at WGISIS-43/46, GEO Knowledge Hub side event at SIT-34. Identified two</a:t>
            </a:r>
            <a:r>
              <a:rPr lang="en-US" sz="2400" b="0" baseline="0" dirty="0" smtClean="0"/>
              <a:t> foundation tasks in next GEO Work Programme for WGISS contribution, awaiting WP approval and formal procedure for representatives nomination in task teams and working groups. DMP, WGISS CDA, IF Development/Evolution</a:t>
            </a:r>
            <a:endParaRPr lang="en-US" sz="2400" b="0" dirty="0" smtClean="0"/>
          </a:p>
          <a:p>
            <a:pPr algn="l">
              <a:spcBef>
                <a:spcPts val="900"/>
              </a:spcBef>
              <a:spcAft>
                <a:spcPts val="900"/>
              </a:spcAft>
            </a:pPr>
            <a:endParaRPr lang="en-GB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0868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989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181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989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02" y="8685559"/>
            <a:ext cx="2971801" cy="45698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CDE6C7F-2D6A-43CA-B515-688D5488897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04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18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73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033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877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232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75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763000" y="6629400"/>
            <a:ext cx="3048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algn="ctr">
              <a:defRPr lang="uk-UA" sz="1100" i="1" smtClean="0">
                <a:solidFill>
                  <a:schemeClr val="tx2"/>
                </a:solidFill>
                <a:latin typeface="+mj-lt"/>
                <a:ea typeface="+mj-ea"/>
                <a:cs typeface="Proxima Nova Regular"/>
              </a:defRPr>
            </a:lvl1pPr>
          </a:lstStyle>
          <a:p>
            <a:pPr defTabSz="914400"/>
            <a:fld id="{86CB4B4D-7CA3-9044-876B-883B54F8677D}" type="slidenum">
              <a:rPr lang="uk-UA" smtClean="0"/>
              <a:pPr defTabSz="914400"/>
              <a:t>‹#›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76200" y="1219200"/>
            <a:ext cx="8991600" cy="52578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+mj-lt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+mj-lt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+mj-lt"/>
                <a:cs typeface="Arial" panose="020B0604020202020204" pitchFamily="34" charset="0"/>
              </a:defRPr>
            </a:lvl3pPr>
            <a:lvl4pPr>
              <a:defRPr sz="2000">
                <a:latin typeface="+mj-lt"/>
                <a:cs typeface="Arial" panose="020B0604020202020204" pitchFamily="34" charset="0"/>
              </a:defRPr>
            </a:lvl4pPr>
            <a:lvl5pPr>
              <a:defRPr sz="20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1981200" y="152400"/>
            <a:ext cx="495300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dirty="0"/>
              <a:t>Title TBA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C71DD-B2CE-4CF7-92F0-F691A3034D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94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spect="1" noChangeArrowheads="1" noTextEdit="1"/>
          </p:cNvSpPr>
          <p:nvPr/>
        </p:nvSpPr>
        <p:spPr bwMode="auto">
          <a:xfrm>
            <a:off x="0" y="3244853"/>
            <a:ext cx="9144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32870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4089890" y="666750"/>
            <a:ext cx="4810857" cy="187483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81098" y="2722566"/>
            <a:ext cx="4826977" cy="1093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81710447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763000" y="6629400"/>
            <a:ext cx="304800" cy="1872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algn="ctr">
              <a:defRPr lang="uk-UA" sz="1100" i="1" smtClean="0">
                <a:solidFill>
                  <a:schemeClr val="tx1"/>
                </a:solidFill>
                <a:latin typeface="+mj-lt"/>
                <a:ea typeface="+mj-ea"/>
                <a:cs typeface="Proxima Nova Regular"/>
              </a:defRPr>
            </a:lvl1pPr>
          </a:lstStyle>
          <a:p>
            <a:pPr defTabSz="914400"/>
            <a:fld id="{86CB4B4D-7CA3-9044-876B-883B54F8677D}" type="slidenum">
              <a:rPr lang="en-US" smtClean="0"/>
              <a:pPr defTabSz="914400"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105525" cy="427038"/>
          </a:xfrm>
          <a:prstGeom prst="rect">
            <a:avLst/>
          </a:prstGeom>
        </p:spPr>
        <p:txBody>
          <a:bodyPr/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1"/>
          </p:nvPr>
        </p:nvSpPr>
        <p:spPr>
          <a:xfrm>
            <a:off x="0" y="1143000"/>
            <a:ext cx="9067800" cy="5334000"/>
          </a:xfrm>
          <a:prstGeom prst="rect">
            <a:avLst/>
          </a:prstGeom>
        </p:spPr>
        <p:txBody>
          <a:bodyPr/>
          <a:lstStyle>
            <a:lvl1pPr>
              <a:buSzPct val="90000"/>
              <a:defRPr sz="2000" baseline="0">
                <a:solidFill>
                  <a:schemeClr val="tx1"/>
                </a:solidFill>
                <a:latin typeface="Century Gothic" pitchFamily="34" charset="0"/>
              </a:defRPr>
            </a:lvl1pPr>
            <a:lvl2pPr marL="768927" indent="-311727">
              <a:buClr>
                <a:srgbClr val="005426"/>
              </a:buClr>
              <a:buSzPct val="80000"/>
              <a:buFont typeface="Wingdings" panose="05000000000000000000" pitchFamily="2" charset="2"/>
              <a:buChar char="§"/>
              <a:defRPr sz="2000" baseline="0">
                <a:solidFill>
                  <a:schemeClr val="tx1"/>
                </a:solidFill>
                <a:latin typeface="Century Gothic" pitchFamily="34" charset="0"/>
              </a:defRPr>
            </a:lvl2pPr>
            <a:lvl3pPr>
              <a:buSzPct val="60000"/>
              <a:defRPr sz="2000" baseline="0">
                <a:solidFill>
                  <a:schemeClr val="tx1"/>
                </a:solidFill>
                <a:latin typeface="Century Gothic" pitchFamily="34" charset="0"/>
              </a:defRPr>
            </a:lvl3pPr>
            <a:lvl4pPr>
              <a:defRPr sz="2400">
                <a:solidFill>
                  <a:srgbClr val="C00000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12296491"/>
      </p:ext>
    </p:extLst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+mj-lt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+mj-lt"/>
                <a:cs typeface="Arial" panose="020B0604020202020204" pitchFamily="34" charset="0"/>
              </a:defRPr>
            </a:lvl3pPr>
            <a:lvl4pPr>
              <a:defRPr sz="2000">
                <a:latin typeface="+mj-lt"/>
                <a:cs typeface="Arial" panose="020B0604020202020204" pitchFamily="34" charset="0"/>
              </a:defRPr>
            </a:lvl4pPr>
            <a:lvl5pPr>
              <a:defRPr sz="20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dirty="0"/>
              <a:t>Title TBA</a:t>
            </a:r>
          </a:p>
        </p:txBody>
      </p:sp>
    </p:spTree>
    <p:extLst>
      <p:ext uri="{BB962C8B-B14F-4D97-AF65-F5344CB8AC3E}">
        <p14:creationId xmlns:p14="http://schemas.microsoft.com/office/powerpoint/2010/main" val="2550600316"/>
      </p:ext>
    </p:extLst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348" y="332992"/>
            <a:ext cx="6105525" cy="42703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673225"/>
            <a:ext cx="3749675" cy="4318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18025" y="1673225"/>
            <a:ext cx="3751263" cy="4318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298238" y="6438986"/>
            <a:ext cx="6526212" cy="2317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2750523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3E8644C-3E84-4A06-8416-955175CF4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0AAB9BE-E82E-4381-A46E-97E3FD27CE4D}" type="datetimeFigureOut">
              <a:rPr lang="en-US" smtClean="0"/>
              <a:t>13/10/19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EF83580-5CE1-4014-B32D-F6FFCC906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AAF76CE-CFCB-46C1-AB01-B40356052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B912B-A057-4577-A722-02FC9AD7D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50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</p:sldLayoutIdLst>
  <p:transition xmlns:p14="http://schemas.microsoft.com/office/powerpoint/2010/main" spd="med"/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jpeg"/><Relationship Id="rId12" Type="http://schemas.openxmlformats.org/officeDocument/2006/relationships/image" Target="../media/image33.jpeg"/><Relationship Id="rId13" Type="http://schemas.openxmlformats.org/officeDocument/2006/relationships/image" Target="../media/image34.jpeg"/><Relationship Id="rId14" Type="http://schemas.openxmlformats.org/officeDocument/2006/relationships/image" Target="../media/image35.jpeg"/><Relationship Id="rId15" Type="http://schemas.openxmlformats.org/officeDocument/2006/relationships/image" Target="../media/image36.jpeg"/><Relationship Id="rId16" Type="http://schemas.openxmlformats.org/officeDocument/2006/relationships/image" Target="../media/image37.jpeg"/><Relationship Id="rId17" Type="http://schemas.openxmlformats.org/officeDocument/2006/relationships/image" Target="../media/image38.jpeg"/><Relationship Id="rId18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7" Type="http://schemas.openxmlformats.org/officeDocument/2006/relationships/image" Target="../media/image28.jpeg"/><Relationship Id="rId8" Type="http://schemas.openxmlformats.org/officeDocument/2006/relationships/image" Target="../media/image29.jpeg"/><Relationship Id="rId9" Type="http://schemas.openxmlformats.org/officeDocument/2006/relationships/image" Target="../media/image30.jpeg"/><Relationship Id="rId10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5.g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4" Type="http://schemas.openxmlformats.org/officeDocument/2006/relationships/image" Target="../media/image42.emf"/><Relationship Id="rId5" Type="http://schemas.openxmlformats.org/officeDocument/2006/relationships/image" Target="../media/image43.emf"/><Relationship Id="rId6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hyperlink" Target="https://eodatacube.eu/" TargetMode="External"/><Relationship Id="rId12" Type="http://schemas.openxmlformats.org/officeDocument/2006/relationships/hyperlink" Target="https://jupyter.eodataservice.org/hub/login" TargetMode="External"/><Relationship Id="rId13" Type="http://schemas.openxmlformats.org/officeDocument/2006/relationships/hyperlink" Target="https://jupyter.eodataservice.org/user/demo/tree?" TargetMode="External"/><Relationship Id="rId14" Type="http://schemas.openxmlformats.org/officeDocument/2006/relationships/image" Target="../media/image51.tiff"/><Relationship Id="rId15" Type="http://schemas.openxmlformats.org/officeDocument/2006/relationships/image" Target="../media/image52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5.jpeg"/><Relationship Id="rId4" Type="http://schemas.openxmlformats.org/officeDocument/2006/relationships/hyperlink" Target="https://preops.eodatacube.eu/" TargetMode="External"/><Relationship Id="rId5" Type="http://schemas.openxmlformats.org/officeDocument/2006/relationships/hyperlink" Target="http://calvalportal.ceos.org/results" TargetMode="External"/><Relationship Id="rId6" Type="http://schemas.openxmlformats.org/officeDocument/2006/relationships/image" Target="../media/image46.jpeg"/><Relationship Id="rId7" Type="http://schemas.openxmlformats.org/officeDocument/2006/relationships/image" Target="../media/image47.png"/><Relationship Id="rId8" Type="http://schemas.openxmlformats.org/officeDocument/2006/relationships/image" Target="../media/image48.tiff"/><Relationship Id="rId9" Type="http://schemas.openxmlformats.org/officeDocument/2006/relationships/image" Target="../media/image49.png"/><Relationship Id="rId10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.gif"/><Relationship Id="rId7" Type="http://schemas.openxmlformats.org/officeDocument/2006/relationships/hyperlink" Target="https://cloud.csiss.gmu.edu/carbon/cwicport/" TargetMode="External"/><Relationship Id="rId8" Type="http://schemas.openxmlformats.org/officeDocument/2006/relationships/image" Target="../media/image56.png"/><Relationship Id="rId9" Type="http://schemas.openxmlformats.org/officeDocument/2006/relationships/image" Target="../media/image57.png"/><Relationship Id="rId10" Type="http://schemas.openxmlformats.org/officeDocument/2006/relationships/customXml" Target="../ink/ink1.xml"/><Relationship Id="rId11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4" Type="http://schemas.openxmlformats.org/officeDocument/2006/relationships/image" Target="../media/image5.gif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5.gif"/><Relationship Id="rId5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jp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jpeg"/><Relationship Id="rId5" Type="http://schemas.openxmlformats.org/officeDocument/2006/relationships/image" Target="../media/image77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jpe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622789" y="2514600"/>
            <a:ext cx="7149611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600" b="1" dirty="0" smtClean="0">
                <a:solidFill>
                  <a:srgbClr val="FFFFFF"/>
                </a:solidFill>
                <a:latin typeface="+mj-lt"/>
              </a:rPr>
              <a:t>Working Group on Information Systems and Services (WGISS)</a:t>
            </a:r>
            <a:endParaRPr sz="36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622789" y="3759200"/>
            <a:ext cx="4810858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>
                <a:solidFill>
                  <a:srgbClr val="FFFFFF"/>
                </a:solidFill>
                <a:ea typeface="Arial Bold"/>
                <a:cs typeface="Arial Bold"/>
                <a:sym typeface="Arial Bold"/>
              </a:rPr>
              <a:t>Mirko Albani, ESA, WGISS Chair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>
                <a:solidFill>
                  <a:srgbClr val="FFFFFF"/>
                </a:solidFill>
                <a:ea typeface="Arial Bold"/>
                <a:cs typeface="Arial Bold"/>
                <a:sym typeface="Arial Bold"/>
              </a:rPr>
              <a:t>CEOS </a:t>
            </a:r>
            <a:r>
              <a:rPr lang="en-AU" dirty="0" smtClean="0">
                <a:solidFill>
                  <a:srgbClr val="FFFFFF"/>
                </a:solidFill>
                <a:ea typeface="Arial Bold"/>
                <a:cs typeface="Arial Bold"/>
                <a:sym typeface="Arial Bold"/>
              </a:rPr>
              <a:t>Plenary 2019</a:t>
            </a:r>
            <a:endParaRPr lang="en-AU" dirty="0">
              <a:solidFill>
                <a:srgbClr val="FFFFFF"/>
              </a:solidFill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ea typeface="Arial Bold"/>
                <a:cs typeface="Arial Bold"/>
                <a:sym typeface="Arial Bold"/>
              </a:rPr>
              <a:t>Agenda </a:t>
            </a:r>
            <a:r>
              <a:rPr lang="en-AU" dirty="0">
                <a:solidFill>
                  <a:srgbClr val="FFFFFF"/>
                </a:solidFill>
                <a:ea typeface="Arial Bold"/>
                <a:cs typeface="Arial Bold"/>
                <a:sym typeface="Arial Bold"/>
              </a:rPr>
              <a:t>Item </a:t>
            </a:r>
            <a:r>
              <a:rPr lang="en-AU" dirty="0" smtClean="0">
                <a:solidFill>
                  <a:srgbClr val="FFFFFF"/>
                </a:solidFill>
                <a:ea typeface="Arial Bold"/>
                <a:cs typeface="Arial Bold"/>
                <a:sym typeface="Arial Bold"/>
              </a:rPr>
              <a:t>#4.1</a:t>
            </a:r>
            <a:endParaRPr lang="en-AU" dirty="0">
              <a:solidFill>
                <a:srgbClr val="FFFFFF"/>
              </a:solidFill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ea typeface="Arial Bold"/>
                <a:cs typeface="Arial Bold"/>
                <a:sym typeface="Arial Bold"/>
              </a:rPr>
              <a:t>Ha </a:t>
            </a:r>
            <a:r>
              <a:rPr lang="en-AU" dirty="0" err="1" smtClean="0">
                <a:solidFill>
                  <a:srgbClr val="FFFFFF"/>
                </a:solidFill>
                <a:ea typeface="Arial Bold"/>
                <a:cs typeface="Arial Bold"/>
                <a:sym typeface="Arial Bold"/>
              </a:rPr>
              <a:t>Noi</a:t>
            </a:r>
            <a:r>
              <a:rPr lang="en-AU" dirty="0" smtClean="0">
                <a:solidFill>
                  <a:srgbClr val="FFFFFF"/>
                </a:solidFill>
                <a:ea typeface="Arial Bold"/>
                <a:cs typeface="Arial Bold"/>
                <a:sym typeface="Arial Bold"/>
              </a:rPr>
              <a:t>, Viet Nam</a:t>
            </a:r>
            <a:endParaRPr lang="en-AU" dirty="0">
              <a:solidFill>
                <a:srgbClr val="FFFFFF"/>
              </a:solidFill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ea typeface="Arial Bold"/>
                <a:cs typeface="Arial Bold"/>
                <a:sym typeface="Arial Bold"/>
              </a:rPr>
              <a:t>14 - 16 October 2019</a:t>
            </a:r>
            <a:endParaRPr lang="en-AU" dirty="0">
              <a:solidFill>
                <a:srgbClr val="FFFFFF"/>
              </a:solidFill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789" y="1217405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622789" y="2246634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524000" y="914400"/>
            <a:ext cx="7367781" cy="1044388"/>
          </a:xfrm>
        </p:spPr>
        <p:txBody>
          <a:bodyPr/>
          <a:lstStyle/>
          <a:p>
            <a:r>
              <a:rPr lang="en-GB" dirty="0" smtClean="0"/>
              <a:t>Interoperability and Use </a:t>
            </a:r>
            <a:br>
              <a:rPr lang="en-GB" dirty="0" smtClean="0"/>
            </a:br>
            <a:r>
              <a:rPr lang="en-GB" sz="2000" dirty="0" smtClean="0"/>
              <a:t>(including Future Data Architectures) </a:t>
            </a:r>
            <a:br>
              <a:rPr lang="en-GB" sz="2000" dirty="0" smtClean="0"/>
            </a:br>
            <a:endParaRPr lang="en-GB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4191000" y="2133600"/>
            <a:ext cx="4572000" cy="1093787"/>
          </a:xfrm>
        </p:spPr>
        <p:txBody>
          <a:bodyPr/>
          <a:lstStyle/>
          <a:p>
            <a:r>
              <a:rPr lang="en-US" dirty="0"/>
              <a:t>WGISS accomplishes its </a:t>
            </a:r>
            <a:r>
              <a:rPr lang="en-US" dirty="0" smtClean="0"/>
              <a:t>interoperability and data use efforts through the </a:t>
            </a:r>
            <a:r>
              <a:rPr lang="en-US" b="1" i="1" dirty="0" smtClean="0"/>
              <a:t>Interoperability </a:t>
            </a:r>
            <a:r>
              <a:rPr lang="en-US" b="1" i="1" dirty="0"/>
              <a:t>I</a:t>
            </a:r>
            <a:r>
              <a:rPr lang="en-US" b="1" i="1" dirty="0" smtClean="0"/>
              <a:t>nterest </a:t>
            </a:r>
            <a:r>
              <a:rPr lang="en-US" b="1" i="1" dirty="0"/>
              <a:t>G</a:t>
            </a:r>
            <a:r>
              <a:rPr lang="en-US" b="1" i="1" dirty="0" smtClean="0"/>
              <a:t>roup</a:t>
            </a:r>
            <a:r>
              <a:rPr lang="en-US" dirty="0" smtClean="0"/>
              <a:t>.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GB" dirty="0"/>
          </a:p>
        </p:txBody>
      </p:sp>
      <p:pic>
        <p:nvPicPr>
          <p:cNvPr id="5" name="Picture 2" descr="D:\Utilisateurs\morenor\Documents\MemoCNES\servicetvi\vds\interop\page centrale interop\Nouveau dossier\type_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32" y="5143426"/>
            <a:ext cx="914400" cy="66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Utilisateurs\morenor\Documents\MemoCNES\servicetvi\vds\interop\page centrale interop\Nouveau dossier\type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46" y="6095027"/>
            <a:ext cx="914400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:\Utilisateurs\morenor\Documents\MemoCNES\servicetvi\vds\interop\page centrale interop\Nouveau dossier\type_c_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7" y="5046233"/>
            <a:ext cx="914400" cy="79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:\Utilisateurs\morenor\Documents\MemoCNES\servicetvi\vds\interop\page centrale interop\Nouveau dossier\type_c_1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797" y="5994150"/>
            <a:ext cx="914400" cy="71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:\Utilisateurs\morenor\Documents\MemoCNES\servicetvi\vds\interop\page centrale interop\Nouveau dossier\type_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637" y="5037951"/>
            <a:ext cx="914400" cy="71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D:\Utilisateurs\morenor\Documents\MemoCNES\servicetvi\vds\interop\page centrale interop\Nouveau dossier\type_e_f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237" y="6037012"/>
            <a:ext cx="914400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D:\Utilisateurs\morenor\Documents\MemoCNES\servicetvi\vds\interop\page centrale interop\Nouveau dossier\type_g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25" y="6016627"/>
            <a:ext cx="914400" cy="8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D:\Utilisateurs\morenor\Documents\MemoCNES\servicetvi\vds\interop\page centrale interop\Nouveau dossier\type_h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301" y="5005314"/>
            <a:ext cx="1066496" cy="90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D:\Utilisateurs\morenor\Documents\MemoCNES\servicetvi\vds\interop\page centrale interop\Nouveau dossier\type_i_2_broches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897" y="5860305"/>
            <a:ext cx="1250580" cy="96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D:\Utilisateurs\morenor\Documents\MemoCNES\servicetvi\vds\interop\page centrale interop\Nouveau dossier\type_i_3_broches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507" y="5932913"/>
            <a:ext cx="1140758" cy="82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D:\Utilisateurs\morenor\Documents\MemoCNES\servicetvi\vds\interop\page centrale interop\Nouveau dossier\type_j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206" y="5978999"/>
            <a:ext cx="981434" cy="79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D:\Utilisateurs\morenor\Documents\MemoCNES\servicetvi\vds\interop\page centrale interop\Nouveau dossier\type_k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530" y="6016626"/>
            <a:ext cx="1082781" cy="82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D:\Utilisateurs\morenor\Documents\MemoCNES\servicetvi\vds\interop\page centrale interop\Nouveau dossier\type_l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953" y="5037951"/>
            <a:ext cx="1048468" cy="83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5" descr="D:\Utilisateurs\morenor\Documents\MemoCNES\servicetvi\vds\interop\page centrale interop\Nouveau dossier\type_m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314" y="4951179"/>
            <a:ext cx="1070594" cy="82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D:\Utilisateurs\morenor\Documents\MemoCNES\servicetvi\vds\interop\page centrale interop\Nouveau dossier\type_n_2_broches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617" y="4986022"/>
            <a:ext cx="1344613" cy="94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7" descr="D:\Utilisateurs\morenor\Documents\MemoCNES\servicetvi\vds\interop\page centrale interop\Nouveau dossier\type_n_3_broches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230" y="4986024"/>
            <a:ext cx="1040771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1657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1219200" y="76200"/>
            <a:ext cx="6923740" cy="830729"/>
          </a:xfrm>
        </p:spPr>
        <p:txBody>
          <a:bodyPr/>
          <a:lstStyle/>
          <a:p>
            <a:pPr algn="ctr"/>
            <a:r>
              <a:rPr lang="en-GB" sz="2800" dirty="0" smtClean="0"/>
              <a:t>FDA </a:t>
            </a:r>
            <a:r>
              <a:rPr lang="en-GB" sz="2800" dirty="0"/>
              <a:t>activities in WGISS </a:t>
            </a:r>
            <a:endParaRPr lang="en-GB" sz="2800" dirty="0" smtClean="0"/>
          </a:p>
          <a:p>
            <a:pPr algn="ctr"/>
            <a:r>
              <a:rPr lang="en-GB" sz="2800" dirty="0" smtClean="0"/>
              <a:t>Proceeding along several lines</a:t>
            </a:r>
            <a:endParaRPr lang="en-US" sz="28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52400" y="1447800"/>
            <a:ext cx="8832501" cy="45720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sz="1800" dirty="0" smtClean="0"/>
              <a:t>Making </a:t>
            </a:r>
            <a:r>
              <a:rPr lang="en-GB" sz="1800" dirty="0"/>
              <a:t>FDA services/tools/elements </a:t>
            </a:r>
            <a:r>
              <a:rPr lang="en-GB" sz="1800" dirty="0" smtClean="0"/>
              <a:t>discoverable</a:t>
            </a:r>
            <a:r>
              <a:rPr lang="en-GB" sz="1800" dirty="0"/>
              <a:t> </a:t>
            </a:r>
            <a:r>
              <a:rPr lang="en-GB" sz="1800" dirty="0" smtClean="0"/>
              <a:t>through </a:t>
            </a:r>
            <a:r>
              <a:rPr lang="en-GB" sz="1800" dirty="0"/>
              <a:t>WGISS </a:t>
            </a:r>
            <a:r>
              <a:rPr lang="en-GB" sz="1800" dirty="0" smtClean="0"/>
              <a:t>CDA</a:t>
            </a:r>
            <a:endParaRPr lang="en-GB" sz="1800" b="0" dirty="0" smtClean="0"/>
          </a:p>
          <a:p>
            <a:pPr marL="457200" indent="-457200">
              <a:buFont typeface="+mj-lt"/>
              <a:buAutoNum type="arabicPeriod"/>
            </a:pPr>
            <a:endParaRPr lang="en-GB" sz="1800" dirty="0" smtClean="0"/>
          </a:p>
          <a:p>
            <a:pPr marL="457200" indent="-457200">
              <a:buFont typeface="+mj-lt"/>
              <a:buAutoNum type="arabicPeriod"/>
            </a:pPr>
            <a:r>
              <a:rPr lang="en-GB" sz="1800" dirty="0" smtClean="0"/>
              <a:t>Pursuing </a:t>
            </a:r>
            <a:r>
              <a:rPr lang="en-GB" sz="1800" dirty="0"/>
              <a:t>interoperability between FDA elements through a manageable number of possibly standardized </a:t>
            </a:r>
            <a:r>
              <a:rPr lang="en-GB" sz="1800" dirty="0" smtClean="0"/>
              <a:t>interfaces</a:t>
            </a:r>
            <a:endParaRPr lang="en-US" sz="1800" dirty="0"/>
          </a:p>
          <a:p>
            <a:pPr lvl="1"/>
            <a:r>
              <a:rPr lang="en-GB" sz="1800" dirty="0"/>
              <a:t>Data </a:t>
            </a:r>
            <a:r>
              <a:rPr lang="en-GB" sz="1800" dirty="0" smtClean="0"/>
              <a:t>Cubes </a:t>
            </a:r>
            <a:r>
              <a:rPr lang="en-GB" sz="1800" dirty="0"/>
              <a:t>interoperability (ODC / </a:t>
            </a:r>
            <a:r>
              <a:rPr lang="en-GB" sz="1800" dirty="0" smtClean="0"/>
              <a:t>ESA-HMDC </a:t>
            </a:r>
            <a:r>
              <a:rPr lang="en-GB" sz="1800" dirty="0"/>
              <a:t>/ </a:t>
            </a:r>
            <a:r>
              <a:rPr lang="en-GB" sz="1800" dirty="0" smtClean="0"/>
              <a:t>Euro Data Cube</a:t>
            </a:r>
            <a:r>
              <a:rPr lang="en-GB" sz="1800" dirty="0" smtClean="0"/>
              <a:t>)</a:t>
            </a:r>
            <a:endParaRPr lang="en-US" sz="1800" dirty="0"/>
          </a:p>
          <a:p>
            <a:pPr lvl="1"/>
            <a:r>
              <a:rPr lang="en-GB" sz="1800" dirty="0" smtClean="0"/>
              <a:t>Follow-up standardization </a:t>
            </a:r>
            <a:r>
              <a:rPr lang="en-GB" sz="1800" dirty="0"/>
              <a:t>activities in </a:t>
            </a:r>
            <a:r>
              <a:rPr lang="en-GB" sz="1800" dirty="0" smtClean="0"/>
              <a:t>OGC (e.g. OGC APIs, STAC)</a:t>
            </a:r>
          </a:p>
          <a:p>
            <a:pPr marL="0" indent="0">
              <a:buNone/>
            </a:pPr>
            <a:endParaRPr lang="en-GB" sz="1800" dirty="0" smtClean="0"/>
          </a:p>
          <a:p>
            <a:pPr marL="457200" indent="-457200">
              <a:buFont typeface="+mj-lt"/>
              <a:buAutoNum type="arabicPeriod"/>
            </a:pPr>
            <a:r>
              <a:rPr lang="en-GB" sz="1800" dirty="0" smtClean="0"/>
              <a:t>Showcasing </a:t>
            </a:r>
            <a:r>
              <a:rPr lang="en-GB" sz="1800" dirty="0"/>
              <a:t>FDA </a:t>
            </a:r>
            <a:r>
              <a:rPr lang="en-GB" sz="1800" dirty="0" smtClean="0"/>
              <a:t>Elements and how they can support </a:t>
            </a:r>
            <a:r>
              <a:rPr lang="en-GB" sz="1800" dirty="0"/>
              <a:t>CEOS/GEO </a:t>
            </a:r>
            <a:r>
              <a:rPr lang="en-GB" sz="1800" dirty="0" smtClean="0"/>
              <a:t>Initiatives</a:t>
            </a:r>
            <a:r>
              <a:rPr lang="en-GB" sz="1800" dirty="0" smtClean="0"/>
              <a:t>:</a:t>
            </a:r>
            <a:endParaRPr lang="en-US" sz="1800" dirty="0"/>
          </a:p>
          <a:p>
            <a:pPr lvl="1"/>
            <a:r>
              <a:rPr lang="en-GB" sz="1800" dirty="0"/>
              <a:t>Data Cubes for WGCV </a:t>
            </a:r>
            <a:r>
              <a:rPr lang="en-GB" sz="1800" dirty="0" smtClean="0"/>
              <a:t>(ESA-HMDC </a:t>
            </a:r>
            <a:r>
              <a:rPr lang="en-GB" sz="1800" dirty="0"/>
              <a:t>and ODC </a:t>
            </a:r>
            <a:r>
              <a:rPr lang="en-GB" sz="1800" dirty="0" smtClean="0"/>
              <a:t>DEA)</a:t>
            </a:r>
            <a:endParaRPr lang="en-US" sz="1800" dirty="0"/>
          </a:p>
          <a:p>
            <a:pPr lvl="1"/>
            <a:r>
              <a:rPr lang="en-GB" sz="1800" dirty="0" err="1"/>
              <a:t>GEOhazards</a:t>
            </a:r>
            <a:r>
              <a:rPr lang="en-GB" sz="1800" dirty="0"/>
              <a:t> </a:t>
            </a:r>
            <a:r>
              <a:rPr lang="en-GB" sz="1800" dirty="0" smtClean="0"/>
              <a:t>Thematic Exploitation Platform (TEP) </a:t>
            </a:r>
            <a:r>
              <a:rPr lang="en-GB" sz="1800" dirty="0"/>
              <a:t>in support to </a:t>
            </a:r>
            <a:r>
              <a:rPr lang="en-GB" sz="1800" dirty="0" err="1" smtClean="0"/>
              <a:t>WGDisasters</a:t>
            </a:r>
            <a:endParaRPr lang="en-GB" sz="1800" dirty="0" smtClean="0"/>
          </a:p>
          <a:p>
            <a:pPr lvl="1"/>
            <a:r>
              <a:rPr lang="en-GB" sz="1800" dirty="0" smtClean="0"/>
              <a:t>WGISS Carbon Portal in support to CEOS Carbon Team / WGClimate</a:t>
            </a:r>
            <a:endParaRPr lang="en-GB" sz="1800" dirty="0" smtClean="0"/>
          </a:p>
          <a:p>
            <a:pPr lvl="1"/>
            <a:r>
              <a:rPr lang="en-US" sz="1800" dirty="0" smtClean="0"/>
              <a:t>Showcased at WGISS-47/48 </a:t>
            </a:r>
            <a:r>
              <a:rPr lang="en-US" sz="1800" dirty="0" smtClean="0">
                <a:sym typeface="Wingdings"/>
              </a:rPr>
              <a:t> Convergence in the agency approaches</a:t>
            </a:r>
            <a:endParaRPr lang="en-US" sz="1800" dirty="0"/>
          </a:p>
          <a:p>
            <a:pPr marL="31173" indent="0">
              <a:buNone/>
            </a:pPr>
            <a:endParaRPr lang="en-GB" sz="1800" b="1" dirty="0" smtClean="0"/>
          </a:p>
          <a:p>
            <a:pPr marL="488373" indent="-457200">
              <a:buFont typeface="+mj-lt"/>
              <a:buAutoNum type="arabicPeriod"/>
            </a:pPr>
            <a:r>
              <a:rPr lang="en-GB" sz="1800" b="1" dirty="0" smtClean="0"/>
              <a:t>Outreach </a:t>
            </a:r>
            <a:r>
              <a:rPr lang="en-GB" sz="1800" b="1" dirty="0"/>
              <a:t>and </a:t>
            </a:r>
            <a:r>
              <a:rPr lang="en-GB" sz="1800" b="1" dirty="0" smtClean="0"/>
              <a:t>awareness raising </a:t>
            </a:r>
            <a:r>
              <a:rPr lang="en-GB" sz="1800" dirty="0" smtClean="0"/>
              <a:t>on FDA in cooperation with WGCapD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9381075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752600" y="152400"/>
            <a:ext cx="6172200" cy="533400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2800" b="1" dirty="0" smtClean="0">
                <a:solidFill>
                  <a:srgbClr val="FFFFFF"/>
                </a:solidFill>
                <a:latin typeface="+mj-lt"/>
              </a:rPr>
              <a:t>Open Source SW and FDA Elements Inventories</a:t>
            </a:r>
            <a:endParaRPr lang="en-US" sz="2800" b="1" dirty="0" smtClean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/>
          <a:stretch/>
        </p:blipFill>
        <p:spPr>
          <a:xfrm>
            <a:off x="0" y="1143000"/>
            <a:ext cx="9144000" cy="3581400"/>
          </a:xfrm>
          <a:prstGeom prst="rect">
            <a:avLst/>
          </a:prstGeom>
          <a:ln>
            <a:noFill/>
          </a:ln>
        </p:spPr>
      </p:pic>
      <p:sp>
        <p:nvSpPr>
          <p:cNvPr id="10" name="CustomShape 3"/>
          <p:cNvSpPr/>
          <p:nvPr/>
        </p:nvSpPr>
        <p:spPr>
          <a:xfrm>
            <a:off x="4953000" y="1231106"/>
            <a:ext cx="990600" cy="214138"/>
          </a:xfrm>
          <a:prstGeom prst="rect">
            <a:avLst/>
          </a:prstGeom>
          <a:noFill/>
          <a:ln w="381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" name="CustomShape 4"/>
          <p:cNvSpPr/>
          <p:nvPr/>
        </p:nvSpPr>
        <p:spPr>
          <a:xfrm>
            <a:off x="457200" y="1231106"/>
            <a:ext cx="990600" cy="214138"/>
          </a:xfrm>
          <a:prstGeom prst="rect">
            <a:avLst/>
          </a:prstGeom>
          <a:noFill/>
          <a:ln w="381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3BAE901-6D64-1E48-9CD4-CFB3E72984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247053"/>
            <a:ext cx="3895461" cy="10963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2000" y="3569732"/>
            <a:ext cx="7543800" cy="830997"/>
          </a:xfrm>
          <a:prstGeom prst="rect">
            <a:avLst/>
          </a:prstGeom>
          <a:solidFill>
            <a:schemeClr val="bg1">
              <a:alpha val="77000"/>
            </a:schemeClr>
          </a:solidFill>
          <a:effectLst>
            <a:softEdge rad="88900"/>
          </a:effectLst>
        </p:spPr>
        <p:txBody>
          <a:bodyPr wrap="square">
            <a:spAutoFit/>
          </a:bodyPr>
          <a:lstStyle/>
          <a:p>
            <a:pPr marL="342900" indent="-342900" algn="ctr">
              <a:buFont typeface="Wingdings" charset="0"/>
              <a:buChar char="à"/>
            </a:pPr>
            <a:r>
              <a:rPr lang="en-US" sz="2400" dirty="0">
                <a:solidFill>
                  <a:srgbClr val="0000FF"/>
                </a:solidFill>
                <a:latin typeface="+mj-lt"/>
                <a:sym typeface="Wingdings"/>
              </a:rPr>
              <a:t>Should be made 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sym typeface="Wingdings"/>
              </a:rPr>
              <a:t>accessible through </a:t>
            </a:r>
            <a:r>
              <a:rPr lang="en-US" sz="2400" dirty="0">
                <a:solidFill>
                  <a:srgbClr val="0000FF"/>
                </a:solidFill>
                <a:latin typeface="+mj-lt"/>
                <a:sym typeface="Wingdings"/>
              </a:rPr>
              <a:t>CEOS 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sym typeface="Wingdings"/>
              </a:rPr>
              <a:t>Web site </a:t>
            </a:r>
            <a:r>
              <a:rPr lang="en-US" sz="2400" dirty="0">
                <a:solidFill>
                  <a:srgbClr val="0000FF"/>
                </a:solidFill>
                <a:latin typeface="+mj-lt"/>
                <a:sym typeface="Wingdings"/>
              </a:rPr>
              <a:t>at http://</a:t>
            </a:r>
            <a:r>
              <a:rPr lang="en-US" sz="2400" dirty="0" err="1">
                <a:solidFill>
                  <a:srgbClr val="0000FF"/>
                </a:solidFill>
                <a:latin typeface="+mj-lt"/>
                <a:sym typeface="Wingdings"/>
              </a:rPr>
              <a:t>ceos.org</a:t>
            </a:r>
            <a:r>
              <a:rPr lang="en-US" sz="2400" dirty="0">
                <a:solidFill>
                  <a:srgbClr val="0000FF"/>
                </a:solidFill>
                <a:latin typeface="+mj-lt"/>
                <a:sym typeface="Wingdings"/>
              </a:rPr>
              <a:t>/data-tools/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52400" y="4953000"/>
            <a:ext cx="8839200" cy="1582228"/>
            <a:chOff x="-4141628" y="6262174"/>
            <a:chExt cx="5978987" cy="1582228"/>
          </a:xfrm>
        </p:grpSpPr>
        <p:sp>
          <p:nvSpPr>
            <p:cNvPr id="15" name="Rectangle 14"/>
            <p:cNvSpPr/>
            <p:nvPr/>
          </p:nvSpPr>
          <p:spPr>
            <a:xfrm>
              <a:off x="-4141628" y="6262174"/>
              <a:ext cx="5978987" cy="158222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dirty="0" smtClean="0">
                  <a:latin typeface="Helvetica"/>
                  <a:cs typeface="Helvetica"/>
                </a:rPr>
                <a:t>FDA-9</a:t>
              </a:r>
              <a:r>
                <a:rPr lang="en-US" sz="1400" dirty="0" smtClean="0">
                  <a:latin typeface="Helvetica"/>
                  <a:cs typeface="Helvetica"/>
                </a:rPr>
                <a:t>: </a:t>
              </a:r>
              <a:r>
                <a:rPr lang="en-US" sz="1400" dirty="0">
                  <a:latin typeface="Helvetica"/>
                  <a:cs typeface="Helvetica"/>
                </a:rPr>
                <a:t>Inventory </a:t>
              </a:r>
              <a:r>
                <a:rPr lang="en-US" sz="1400" dirty="0" smtClean="0">
                  <a:latin typeface="Helvetica"/>
                  <a:cs typeface="Helvetica"/>
                </a:rPr>
                <a:t>and characterize </a:t>
              </a:r>
              <a:r>
                <a:rPr lang="en-US" sz="1400" dirty="0" smtClean="0">
                  <a:latin typeface="Helvetica"/>
                  <a:cs typeface="Helvetica"/>
                </a:rPr>
                <a:t>existing </a:t>
              </a:r>
              <a:r>
                <a:rPr lang="en-US" sz="1400" dirty="0">
                  <a:latin typeface="Helvetica"/>
                  <a:cs typeface="Helvetica"/>
                </a:rPr>
                <a:t>FDAs </a:t>
              </a:r>
              <a:r>
                <a:rPr lang="en-US" sz="1400" dirty="0" smtClean="0">
                  <a:latin typeface="Helvetica"/>
                  <a:cs typeface="Helvetica"/>
                </a:rPr>
                <a:t>operated </a:t>
              </a:r>
              <a:r>
                <a:rPr lang="en-US" sz="1400" dirty="0">
                  <a:latin typeface="Helvetica"/>
                  <a:cs typeface="Helvetica"/>
                </a:rPr>
                <a:t>by </a:t>
              </a:r>
              <a:r>
                <a:rPr lang="en-US" sz="1400" dirty="0" smtClean="0">
                  <a:latin typeface="Helvetica"/>
                  <a:cs typeface="Helvetica"/>
                </a:rPr>
                <a:t>both </a:t>
              </a:r>
              <a:r>
                <a:rPr lang="en-US" sz="1400" dirty="0" smtClean="0">
                  <a:latin typeface="Helvetica"/>
                  <a:cs typeface="Helvetica"/>
                </a:rPr>
                <a:t>public </a:t>
              </a:r>
              <a:r>
                <a:rPr lang="en-US" sz="1400" dirty="0">
                  <a:latin typeface="Helvetica"/>
                  <a:cs typeface="Helvetica"/>
                </a:rPr>
                <a:t>and private </a:t>
              </a:r>
              <a:r>
                <a:rPr lang="en-US" sz="1400" dirty="0" smtClean="0">
                  <a:latin typeface="Helvetica"/>
                  <a:cs typeface="Helvetica"/>
                </a:rPr>
                <a:t>entities. </a:t>
              </a:r>
              <a:r>
                <a:rPr lang="en-US" sz="1400" dirty="0" smtClean="0">
                  <a:solidFill>
                    <a:srgbClr val="0000FF"/>
                  </a:solidFill>
                  <a:latin typeface="Helvetica"/>
                  <a:cs typeface="Helvetica"/>
                </a:rPr>
                <a:t>Q4 </a:t>
              </a:r>
              <a:r>
                <a:rPr lang="en-US" sz="1400" dirty="0" smtClean="0">
                  <a:solidFill>
                    <a:srgbClr val="0000FF"/>
                  </a:solidFill>
                  <a:latin typeface="Helvetica"/>
                  <a:cs typeface="Helvetica"/>
                </a:rPr>
                <a:t>2019</a:t>
              </a:r>
            </a:p>
            <a:p>
              <a:pPr lvl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dirty="0">
                  <a:latin typeface="Helvetica"/>
                  <a:cs typeface="Helvetica"/>
                </a:rPr>
                <a:t>FDA-10</a:t>
              </a:r>
              <a:r>
                <a:rPr lang="en-US" sz="1400" dirty="0">
                  <a:latin typeface="Helvetica"/>
                  <a:cs typeface="Helvetica"/>
                </a:rPr>
                <a:t>: Finalize inventory of CEOS agencies </a:t>
              </a:r>
              <a:r>
                <a:rPr lang="en-US" sz="1400" dirty="0" smtClean="0">
                  <a:latin typeface="Helvetica"/>
                  <a:cs typeface="Helvetica"/>
                </a:rPr>
                <a:t>(</a:t>
              </a:r>
              <a:r>
                <a:rPr lang="en-US" sz="1400" dirty="0">
                  <a:latin typeface="Helvetica"/>
                  <a:cs typeface="Helvetica"/>
                </a:rPr>
                <a:t>Open Source) Software and Tools and implement a 	mechanism for discovery and access. </a:t>
              </a:r>
              <a:r>
                <a:rPr lang="en-US" sz="1400" dirty="0">
                  <a:solidFill>
                    <a:srgbClr val="0000FF"/>
                  </a:solidFill>
                  <a:latin typeface="Helvetica"/>
                  <a:cs typeface="Helvetica"/>
                </a:rPr>
                <a:t>Q3 </a:t>
              </a:r>
              <a:r>
                <a:rPr lang="en-US" sz="1400" dirty="0" smtClean="0">
                  <a:solidFill>
                    <a:srgbClr val="0000FF"/>
                  </a:solidFill>
                  <a:latin typeface="Helvetica"/>
                  <a:cs typeface="Helvetica"/>
                </a:rPr>
                <a:t>2019</a:t>
              </a:r>
            </a:p>
            <a:p>
              <a:pPr lvl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dirty="0">
                  <a:latin typeface="Helvetica"/>
                  <a:cs typeface="Helvetica"/>
                </a:rPr>
                <a:t>FDA-14</a:t>
              </a:r>
              <a:r>
                <a:rPr lang="en-US" sz="1400" dirty="0">
                  <a:latin typeface="Helvetica"/>
                  <a:cs typeface="Helvetica"/>
                </a:rPr>
                <a:t>:</a:t>
              </a:r>
              <a:r>
                <a:rPr lang="en-US" sz="1400" dirty="0">
                  <a:latin typeface="Helvetica"/>
                  <a:cs typeface="Helvetica"/>
                </a:rPr>
                <a:t> </a:t>
              </a:r>
              <a:r>
                <a:rPr lang="en-US" sz="1400" dirty="0">
                  <a:latin typeface="Helvetica"/>
                  <a:cs typeface="Helvetica"/>
                </a:rPr>
                <a:t>Facilitate discovery and access for end users to </a:t>
              </a:r>
              <a:r>
                <a:rPr lang="en-US" sz="1400" dirty="0" smtClean="0">
                  <a:latin typeface="Helvetica"/>
                  <a:cs typeface="Helvetica"/>
                </a:rPr>
                <a:t>data </a:t>
              </a:r>
              <a:r>
                <a:rPr lang="en-US" sz="1400" dirty="0">
                  <a:latin typeface="Helvetica"/>
                  <a:cs typeface="Helvetica"/>
                </a:rPr>
                <a:t>analytics and processing tools and </a:t>
              </a:r>
              <a:r>
                <a:rPr lang="en-US" sz="1400" dirty="0" smtClean="0">
                  <a:latin typeface="Helvetica"/>
                  <a:cs typeface="Helvetica"/>
                </a:rPr>
                <a:t>	services through WGISS </a:t>
              </a:r>
              <a:r>
                <a:rPr lang="en-US" sz="1400" dirty="0">
                  <a:latin typeface="Helvetica"/>
                  <a:cs typeface="Helvetica"/>
                </a:rPr>
                <a:t>Connected Data Assets Infrastructure. </a:t>
              </a:r>
              <a:r>
                <a:rPr lang="en-US" sz="1400" dirty="0">
                  <a:solidFill>
                    <a:srgbClr val="0000FF"/>
                  </a:solidFill>
                  <a:latin typeface="Helvetica"/>
                  <a:cs typeface="Helvetica"/>
                </a:rPr>
                <a:t>Q4 </a:t>
              </a:r>
              <a:r>
                <a:rPr lang="en-US" sz="1400" dirty="0" smtClean="0">
                  <a:solidFill>
                    <a:srgbClr val="0000FF"/>
                  </a:solidFill>
                  <a:latin typeface="Helvetica"/>
                  <a:cs typeface="Helvetica"/>
                </a:rPr>
                <a:t>2020</a:t>
              </a:r>
              <a:endParaRPr lang="en-US" sz="1400" dirty="0">
                <a:solidFill>
                  <a:srgbClr val="0000FF"/>
                </a:solidFill>
                <a:latin typeface="Helvetica"/>
                <a:cs typeface="Helvetica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117744" y="6871774"/>
              <a:ext cx="293369" cy="381000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 rot="20118232">
            <a:off x="1012483" y="5841889"/>
            <a:ext cx="2192777" cy="584776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effectLst>
            <a:softEdge rad="762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On-track</a:t>
            </a:r>
            <a:endParaRPr lang="en-US" sz="32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 rot="20118232">
            <a:off x="2903903" y="5217761"/>
            <a:ext cx="2489690" cy="584776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effectLst>
            <a:softEdge rad="762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Delivered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 rot="20118232">
            <a:off x="1379903" y="4912961"/>
            <a:ext cx="2489690" cy="584776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effectLst>
            <a:softEdge rad="762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Delayed</a:t>
            </a:r>
            <a:endParaRPr lang="en-US" sz="32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5814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752600" y="76200"/>
            <a:ext cx="6172200" cy="533400"/>
          </a:xfrm>
        </p:spPr>
        <p:txBody>
          <a:bodyPr/>
          <a:lstStyle/>
          <a:p>
            <a:pPr algn="ctr"/>
            <a:r>
              <a:rPr lang="en-US" b="1" dirty="0" smtClean="0"/>
              <a:t>Future Data Architectures (FDA</a:t>
            </a:r>
            <a:r>
              <a:rPr lang="en-US" b="1" dirty="0" smtClean="0"/>
              <a:t>) Interoperability</a:t>
            </a:r>
            <a:endParaRPr lang="en-US" b="1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4572000" y="1752601"/>
            <a:ext cx="4267200" cy="1077988"/>
            <a:chOff x="-3393141" y="5438954"/>
            <a:chExt cx="5978987" cy="788505"/>
          </a:xfrm>
        </p:grpSpPr>
        <p:sp>
          <p:nvSpPr>
            <p:cNvPr id="5" name="Rectangle 4"/>
            <p:cNvSpPr/>
            <p:nvPr/>
          </p:nvSpPr>
          <p:spPr>
            <a:xfrm>
              <a:off x="-3393141" y="5438954"/>
              <a:ext cx="5978987" cy="788505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lvl="1" indent="457200" defTabSz="457200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kern="0" dirty="0">
                  <a:solidFill>
                    <a:prstClr val="black"/>
                  </a:solidFill>
                  <a:latin typeface="Helvetica"/>
                  <a:cs typeface="Helvetica"/>
                </a:rPr>
                <a:t>FDA-8</a:t>
              </a:r>
              <a:r>
                <a:rPr lang="en-US" sz="1400" kern="0" dirty="0">
                  <a:solidFill>
                    <a:prstClr val="black"/>
                  </a:solidFill>
                  <a:latin typeface="Helvetica"/>
                  <a:cs typeface="Helvetica"/>
                </a:rPr>
                <a:t>: </a:t>
              </a:r>
              <a:r>
                <a:rPr lang="en-US" sz="1400" kern="0" dirty="0">
                  <a:solidFill>
                    <a:prstClr val="black"/>
                  </a:solidFill>
                  <a:latin typeface="Helvetica"/>
                </a:rPr>
                <a:t>Establish a common description of </a:t>
              </a:r>
              <a:r>
                <a:rPr lang="en-US" sz="1400" kern="0" dirty="0" smtClean="0">
                  <a:solidFill>
                    <a:prstClr val="black"/>
                  </a:solidFill>
                  <a:latin typeface="Helvetica"/>
                </a:rPr>
                <a:t>	Future </a:t>
              </a:r>
              <a:r>
                <a:rPr lang="en-US" sz="1400" kern="0" dirty="0">
                  <a:solidFill>
                    <a:prstClr val="black"/>
                  </a:solidFill>
                  <a:latin typeface="Helvetica"/>
                </a:rPr>
                <a:t>Data </a:t>
              </a:r>
              <a:r>
                <a:rPr lang="en-US" sz="1400" kern="0" dirty="0" smtClean="0">
                  <a:solidFill>
                    <a:prstClr val="black"/>
                  </a:solidFill>
                  <a:latin typeface="Helvetica"/>
                </a:rPr>
                <a:t>Architectures </a:t>
              </a:r>
              <a:r>
                <a:rPr lang="en-US" sz="1400" kern="0" dirty="0">
                  <a:solidFill>
                    <a:prstClr val="black"/>
                  </a:solidFill>
                  <a:latin typeface="Helvetica"/>
                </a:rPr>
                <a:t>functional blocks </a:t>
              </a:r>
              <a:r>
                <a:rPr lang="en-US" sz="1400" kern="0" dirty="0" smtClean="0">
                  <a:solidFill>
                    <a:prstClr val="black"/>
                  </a:solidFill>
                  <a:latin typeface="Helvetica"/>
                </a:rPr>
                <a:t>	and </a:t>
              </a:r>
              <a:r>
                <a:rPr lang="en-US" sz="1400" kern="0" dirty="0">
                  <a:solidFill>
                    <a:prstClr val="black"/>
                  </a:solidFill>
                  <a:latin typeface="Helvetica"/>
                </a:rPr>
                <a:t>identify interfaces and interoperability </a:t>
              </a:r>
              <a:r>
                <a:rPr lang="en-US" sz="1400" kern="0" dirty="0" smtClean="0">
                  <a:solidFill>
                    <a:prstClr val="black"/>
                  </a:solidFill>
                  <a:latin typeface="Helvetica"/>
                </a:rPr>
                <a:t>	approaches</a:t>
              </a:r>
              <a:r>
                <a:rPr lang="en-US" sz="1400" kern="0" dirty="0" smtClean="0">
                  <a:solidFill>
                    <a:prstClr val="black"/>
                  </a:solidFill>
                  <a:latin typeface="Helvetica"/>
                </a:rPr>
                <a:t>. </a:t>
              </a:r>
              <a:r>
                <a:rPr lang="en-US" sz="1400" kern="0" dirty="0" smtClean="0">
                  <a:solidFill>
                    <a:srgbClr val="0000FF"/>
                  </a:solidFill>
                  <a:latin typeface="Helvetica"/>
                </a:rPr>
                <a:t>Q3 2019</a:t>
              </a:r>
              <a:endParaRPr lang="en-US" sz="1400" kern="0" dirty="0">
                <a:solidFill>
                  <a:srgbClr val="0000FF"/>
                </a:solidFill>
                <a:latin typeface="Helvetica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179606" y="5717641"/>
              <a:ext cx="352657" cy="205732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228600" y="1371600"/>
            <a:ext cx="4267200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>
                <a:latin typeface="+mj-lt"/>
              </a:rPr>
              <a:t>Agencies approaches on FDA are converging, major functions have been identified.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latin typeface="+mj-lt"/>
              </a:rPr>
              <a:t>A family of best practices for each major function will be produced in 2020.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657600"/>
            <a:ext cx="4309849" cy="2514600"/>
          </a:xfrm>
          <a:prstGeom prst="rect">
            <a:avLst/>
          </a:prstGeom>
        </p:spPr>
      </p:pic>
      <p:pic>
        <p:nvPicPr>
          <p:cNvPr id="35" name="Picture 3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86200"/>
            <a:ext cx="4648200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600" y="4267200"/>
            <a:ext cx="4481384" cy="2438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6" name="Rectangle 35"/>
          <p:cNvSpPr/>
          <p:nvPr/>
        </p:nvSpPr>
        <p:spPr>
          <a:xfrm rot="20118232">
            <a:off x="5584481" y="2031535"/>
            <a:ext cx="2192777" cy="584776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effectLst>
            <a:softEdge rad="762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Delayed</a:t>
            </a:r>
            <a:endParaRPr lang="en-US" sz="32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587904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E015023-8A5D-C94E-9FDE-F5FA630CC2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3197340"/>
            <a:ext cx="3717403" cy="169215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0" y="1219200"/>
            <a:ext cx="9067800" cy="16002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CA" sz="1600" b="1" dirty="0">
                <a:solidFill>
                  <a:schemeClr val="tx1"/>
                </a:solidFill>
                <a:latin typeface="+mj-lt"/>
              </a:rPr>
              <a:t>ESA </a:t>
            </a:r>
            <a:r>
              <a:rPr lang="en-CA" sz="1600" b="1" dirty="0" smtClean="0">
                <a:solidFill>
                  <a:schemeClr val="tx1"/>
                </a:solidFill>
                <a:latin typeface="+mj-lt"/>
              </a:rPr>
              <a:t>HM Data </a:t>
            </a:r>
            <a:r>
              <a:rPr lang="en-CA" sz="1600" b="1" dirty="0" smtClean="0">
                <a:solidFill>
                  <a:schemeClr val="tx1"/>
                </a:solidFill>
                <a:latin typeface="+mj-lt"/>
              </a:rPr>
              <a:t>Cube - </a:t>
            </a:r>
            <a:r>
              <a:rPr lang="en-GB" sz="1600" b="1" dirty="0" smtClean="0">
                <a:solidFill>
                  <a:schemeClr val="tx1"/>
                </a:solidFill>
                <a:latin typeface="+mj-lt"/>
                <a:hlinkClick r:id="rId4"/>
              </a:rPr>
              <a:t>https</a:t>
            </a:r>
            <a:r>
              <a:rPr lang="en-GB" sz="1600" b="1" dirty="0">
                <a:solidFill>
                  <a:schemeClr val="tx1"/>
                </a:solidFill>
                <a:latin typeface="+mj-lt"/>
                <a:hlinkClick r:id="rId4"/>
              </a:rPr>
              <a:t>://preops.eodatacube.eu</a:t>
            </a:r>
            <a:r>
              <a:rPr lang="en-GB" sz="1600" b="1" dirty="0" smtClean="0">
                <a:solidFill>
                  <a:schemeClr val="tx1"/>
                </a:solidFill>
                <a:latin typeface="+mj-lt"/>
                <a:hlinkClick r:id="rId4"/>
              </a:rPr>
              <a:t>/</a:t>
            </a:r>
            <a:endParaRPr lang="en-CA" sz="1600" b="1" dirty="0">
              <a:solidFill>
                <a:schemeClr val="tx1"/>
              </a:solidFill>
              <a:latin typeface="+mj-lt"/>
            </a:endParaRPr>
          </a:p>
          <a:p>
            <a:r>
              <a:rPr lang="en-GB" sz="1600" dirty="0">
                <a:solidFill>
                  <a:schemeClr val="tx1"/>
                </a:solidFill>
                <a:latin typeface="+mj-lt"/>
              </a:rPr>
              <a:t>Use cases </a:t>
            </a:r>
            <a:r>
              <a:rPr lang="en-GB" sz="1600" dirty="0" smtClean="0">
                <a:solidFill>
                  <a:schemeClr val="tx1"/>
                </a:solidFill>
                <a:latin typeface="+mj-lt"/>
              </a:rPr>
              <a:t>defined and implemented </a:t>
            </a:r>
            <a:r>
              <a:rPr lang="en-GB" sz="1600" dirty="0">
                <a:solidFill>
                  <a:schemeClr val="tx1"/>
                </a:solidFill>
                <a:latin typeface="+mj-lt"/>
              </a:rPr>
              <a:t>in cooperation </a:t>
            </a:r>
            <a:r>
              <a:rPr lang="en-GB" sz="1600" dirty="0" smtClean="0">
                <a:solidFill>
                  <a:schemeClr val="tx1"/>
                </a:solidFill>
                <a:latin typeface="+mj-lt"/>
              </a:rPr>
              <a:t>between WGISS and </a:t>
            </a:r>
            <a:r>
              <a:rPr lang="en-GB" sz="1600" dirty="0" smtClean="0">
                <a:solidFill>
                  <a:schemeClr val="tx1"/>
                </a:solidFill>
                <a:latin typeface="+mj-lt"/>
              </a:rPr>
              <a:t>WGCV.</a:t>
            </a:r>
            <a:endParaRPr lang="en-AU" sz="2000" dirty="0">
              <a:solidFill>
                <a:schemeClr val="tx1"/>
              </a:solidFill>
              <a:latin typeface="+mj-lt"/>
            </a:endParaRPr>
          </a:p>
          <a:p>
            <a:r>
              <a:rPr lang="en-CA" sz="1600" dirty="0" smtClean="0">
                <a:solidFill>
                  <a:schemeClr val="tx1"/>
                </a:solidFill>
                <a:latin typeface="+mj-lt"/>
              </a:rPr>
              <a:t>Provides Discovery/Visualization/Pixel Access to </a:t>
            </a:r>
            <a:r>
              <a:rPr lang="en-GB" sz="1600" b="1" dirty="0">
                <a:solidFill>
                  <a:srgbClr val="002060"/>
                </a:solidFill>
                <a:latin typeface="+mj-lt"/>
              </a:rPr>
              <a:t>Radiometric Calibration Network </a:t>
            </a:r>
            <a:r>
              <a:rPr lang="en-GB" sz="1600" b="1" dirty="0" smtClean="0">
                <a:solidFill>
                  <a:srgbClr val="002060"/>
                </a:solidFill>
                <a:latin typeface="+mj-lt"/>
              </a:rPr>
              <a:t>(</a:t>
            </a:r>
            <a:r>
              <a:rPr lang="en-CA" sz="1600" b="1" dirty="0" err="1" smtClean="0">
                <a:solidFill>
                  <a:schemeClr val="tx1"/>
                </a:solidFill>
                <a:latin typeface="+mj-lt"/>
              </a:rPr>
              <a:t>RadCalNet</a:t>
            </a:r>
            <a:r>
              <a:rPr lang="en-CA" sz="1600" b="1" dirty="0" smtClean="0">
                <a:solidFill>
                  <a:schemeClr val="tx1"/>
                </a:solidFill>
                <a:latin typeface="+mj-lt"/>
              </a:rPr>
              <a:t>)</a:t>
            </a:r>
            <a:r>
              <a:rPr lang="en-CA" sz="1600" dirty="0" smtClean="0">
                <a:solidFill>
                  <a:schemeClr val="tx1"/>
                </a:solidFill>
                <a:latin typeface="+mj-lt"/>
              </a:rPr>
              <a:t> In</a:t>
            </a:r>
            <a:r>
              <a:rPr lang="en-CA" sz="1600" dirty="0">
                <a:solidFill>
                  <a:schemeClr val="tx1"/>
                </a:solidFill>
                <a:latin typeface="+mj-lt"/>
              </a:rPr>
              <a:t>-</a:t>
            </a:r>
            <a:r>
              <a:rPr lang="en-CA" sz="1600" dirty="0" smtClean="0">
                <a:solidFill>
                  <a:schemeClr val="tx1"/>
                </a:solidFill>
                <a:latin typeface="+mj-lt"/>
              </a:rPr>
              <a:t>Situ data </a:t>
            </a:r>
            <a:r>
              <a:rPr lang="en-CA" sz="1600" dirty="0">
                <a:solidFill>
                  <a:schemeClr val="tx1"/>
                </a:solidFill>
                <a:latin typeface="+mj-lt"/>
              </a:rPr>
              <a:t>and </a:t>
            </a:r>
            <a:r>
              <a:rPr lang="en-GB" sz="1600" b="1" dirty="0">
                <a:solidFill>
                  <a:srgbClr val="002060"/>
                </a:solidFill>
                <a:latin typeface="+mj-lt"/>
              </a:rPr>
              <a:t>Atmospheric Correction Inter-Comparison Exercise (ACIX</a:t>
            </a:r>
            <a:r>
              <a:rPr lang="en-GB" sz="1600" b="1" dirty="0" smtClean="0">
                <a:solidFill>
                  <a:srgbClr val="002060"/>
                </a:solidFill>
                <a:latin typeface="+mj-lt"/>
              </a:rPr>
              <a:t>) </a:t>
            </a:r>
            <a:r>
              <a:rPr lang="en-CA" sz="1600" dirty="0" smtClean="0">
                <a:solidFill>
                  <a:schemeClr val="tx1"/>
                </a:solidFill>
                <a:latin typeface="+mj-lt"/>
              </a:rPr>
              <a:t>(</a:t>
            </a:r>
            <a:r>
              <a:rPr lang="en-CA" sz="1600" dirty="0">
                <a:solidFill>
                  <a:schemeClr val="tx1"/>
                </a:solidFill>
                <a:latin typeface="+mj-lt"/>
              </a:rPr>
              <a:t>In-situ and S-2/L-8) </a:t>
            </a:r>
            <a:r>
              <a:rPr lang="en-CA" sz="1600" dirty="0" smtClean="0">
                <a:solidFill>
                  <a:schemeClr val="tx1"/>
                </a:solidFill>
                <a:latin typeface="+mj-lt"/>
              </a:rPr>
              <a:t>data.</a:t>
            </a:r>
          </a:p>
          <a:p>
            <a:r>
              <a:rPr lang="en-CA" sz="1600" dirty="0" smtClean="0">
                <a:solidFill>
                  <a:schemeClr val="tx1"/>
                </a:solidFill>
                <a:latin typeface="+mj-lt"/>
              </a:rPr>
              <a:t>Provides </a:t>
            </a:r>
            <a:r>
              <a:rPr lang="en-CA" sz="1600" dirty="0" err="1">
                <a:solidFill>
                  <a:schemeClr val="tx1"/>
                </a:solidFill>
                <a:latin typeface="+mj-lt"/>
              </a:rPr>
              <a:t>Jupyter</a:t>
            </a:r>
            <a:r>
              <a:rPr lang="en-CA" sz="1600" dirty="0">
                <a:solidFill>
                  <a:schemeClr val="tx1"/>
                </a:solidFill>
                <a:latin typeface="+mj-lt"/>
              </a:rPr>
              <a:t> notebooks to reproduce ACIX use </a:t>
            </a:r>
            <a:r>
              <a:rPr lang="en-CA" sz="1600" dirty="0" smtClean="0">
                <a:solidFill>
                  <a:schemeClr val="tx1"/>
                </a:solidFill>
                <a:latin typeface="+mj-lt"/>
              </a:rPr>
              <a:t>cases: </a:t>
            </a:r>
            <a:r>
              <a:rPr lang="en-GB" sz="1600" dirty="0" smtClean="0">
                <a:solidFill>
                  <a:schemeClr val="tx1"/>
                </a:solidFill>
                <a:latin typeface="+mj-lt"/>
                <a:hlinkClick r:id="rId5"/>
              </a:rPr>
              <a:t>http</a:t>
            </a:r>
            <a:r>
              <a:rPr lang="en-GB" sz="1600" dirty="0">
                <a:solidFill>
                  <a:schemeClr val="tx1"/>
                </a:solidFill>
                <a:latin typeface="+mj-lt"/>
                <a:hlinkClick r:id="rId5"/>
              </a:rPr>
              <a:t>://calvalportal.ceos.org/</a:t>
            </a:r>
            <a:r>
              <a:rPr lang="en-GB" sz="1600" dirty="0" smtClean="0">
                <a:solidFill>
                  <a:schemeClr val="tx1"/>
                </a:solidFill>
                <a:latin typeface="+mj-lt"/>
                <a:hlinkClick r:id="rId5"/>
              </a:rPr>
              <a:t>results</a:t>
            </a:r>
            <a:endParaRPr lang="en-GB" sz="1600" dirty="0" smtClean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1A053131-9112-974F-ACDF-5A2A2B09C67F}"/>
              </a:ext>
            </a:extLst>
          </p:cNvPr>
          <p:cNvGrpSpPr/>
          <p:nvPr/>
        </p:nvGrpSpPr>
        <p:grpSpPr>
          <a:xfrm>
            <a:off x="2964208" y="3212026"/>
            <a:ext cx="5116128" cy="594914"/>
            <a:chOff x="1074351" y="1812361"/>
            <a:chExt cx="5116128" cy="594914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="" xmlns:a16="http://schemas.microsoft.com/office/drawing/2014/main" id="{49ECB513-B50D-5540-9943-AEC868FC16C1}"/>
                </a:ext>
              </a:extLst>
            </p:cNvPr>
            <p:cNvCxnSpPr/>
            <p:nvPr/>
          </p:nvCxnSpPr>
          <p:spPr>
            <a:xfrm flipV="1">
              <a:off x="3294968" y="1812361"/>
              <a:ext cx="536260" cy="31911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10FDC38D-DE4A-A343-9995-99238C41AEF5}"/>
                </a:ext>
              </a:extLst>
            </p:cNvPr>
            <p:cNvSpPr txBox="1"/>
            <p:nvPr/>
          </p:nvSpPr>
          <p:spPr>
            <a:xfrm>
              <a:off x="1074351" y="1945610"/>
              <a:ext cx="5116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it-IT" sz="1200" b="1" dirty="0">
                  <a:solidFill>
                    <a:srgbClr val="0000FF"/>
                  </a:solidFill>
                  <a:latin typeface="+mj-lt"/>
                </a:rPr>
                <a:t>Pre-configured list of sites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it-IT" sz="1200" b="1" dirty="0">
                  <a:solidFill>
                    <a:srgbClr val="0000FF"/>
                  </a:solidFill>
                  <a:latin typeface="+mj-lt"/>
                </a:rPr>
                <a:t>Data Discovery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7BF82DB-8A52-E141-BE02-DF60CE0DA45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4927726"/>
            <a:ext cx="3717404" cy="192259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DA407C27-602E-CD4D-992E-661A58493508}"/>
              </a:ext>
            </a:extLst>
          </p:cNvPr>
          <p:cNvGrpSpPr/>
          <p:nvPr/>
        </p:nvGrpSpPr>
        <p:grpSpPr>
          <a:xfrm>
            <a:off x="2859189" y="4968311"/>
            <a:ext cx="2663083" cy="1029593"/>
            <a:chOff x="3351816" y="2011590"/>
            <a:chExt cx="2663083" cy="1029593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="" xmlns:a16="http://schemas.microsoft.com/office/drawing/2014/main" id="{5452700C-0109-C143-8434-EBABB16BA5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63661" y="2011590"/>
              <a:ext cx="751238" cy="30845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F57DE3F7-06C6-D34A-8FCE-85A5EE5AECF1}"/>
                </a:ext>
              </a:extLst>
            </p:cNvPr>
            <p:cNvSpPr txBox="1"/>
            <p:nvPr/>
          </p:nvSpPr>
          <p:spPr>
            <a:xfrm>
              <a:off x="3351816" y="2210186"/>
              <a:ext cx="24748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AU" sz="1200" b="1" dirty="0">
                  <a:solidFill>
                    <a:srgbClr val="0000FF"/>
                  </a:solidFill>
                  <a:latin typeface="+mj-lt"/>
                </a:rPr>
                <a:t>Direct access to the selected site</a:t>
              </a:r>
              <a:endParaRPr lang="it-IT" sz="1200" b="1" dirty="0">
                <a:solidFill>
                  <a:srgbClr val="0000FF"/>
                </a:solidFill>
                <a:latin typeface="+mj-lt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it-IT" sz="1200" b="1" dirty="0">
                  <a:solidFill>
                    <a:srgbClr val="0000FF"/>
                  </a:solidFill>
                  <a:latin typeface="+mj-lt"/>
                </a:rPr>
                <a:t>In-situ Data Visualization and pixel access;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408" y="3825723"/>
            <a:ext cx="2349045" cy="1124217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524000" y="83478"/>
            <a:ext cx="6248400" cy="449922"/>
          </a:xfrm>
        </p:spPr>
        <p:txBody>
          <a:bodyPr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en-US" b="1" dirty="0" smtClean="0">
                <a:latin typeface="+mj-lt"/>
                <a:cs typeface="Arial Bold" panose="020B0704020202020204" pitchFamily="34" charset="0"/>
              </a:rPr>
              <a:t>FDA Elements Showcasing </a:t>
            </a:r>
            <a:r>
              <a:rPr lang="mr-IN" b="1" dirty="0" smtClean="0">
                <a:latin typeface="+mj-lt"/>
                <a:cs typeface="Arial Bold" panose="020B0704020202020204" pitchFamily="34" charset="0"/>
              </a:rPr>
              <a:t>–</a:t>
            </a:r>
            <a:r>
              <a:rPr lang="en-US" b="1" dirty="0" smtClean="0">
                <a:latin typeface="+mj-lt"/>
                <a:cs typeface="Arial Bold" panose="020B0704020202020204" pitchFamily="34" charset="0"/>
              </a:rPr>
              <a:t> </a:t>
            </a:r>
            <a:br>
              <a:rPr lang="en-US" b="1" dirty="0" smtClean="0">
                <a:latin typeface="+mj-lt"/>
                <a:cs typeface="Arial Bold" panose="020B0704020202020204" pitchFamily="34" charset="0"/>
              </a:rPr>
            </a:br>
            <a:r>
              <a:rPr lang="en-US" b="1" dirty="0" smtClean="0">
                <a:latin typeface="+mj-lt"/>
                <a:cs typeface="Arial Bold" panose="020B0704020202020204" pitchFamily="34" charset="0"/>
              </a:rPr>
              <a:t>Data </a:t>
            </a:r>
            <a:r>
              <a:rPr lang="en-US" b="1" dirty="0" smtClean="0">
                <a:latin typeface="+mj-lt"/>
                <a:cs typeface="Arial Bold" panose="020B0704020202020204" pitchFamily="34" charset="0"/>
              </a:rPr>
              <a:t>Cubes for WGCV</a:t>
            </a:r>
            <a:endParaRPr lang="en-US" b="1" dirty="0">
              <a:latin typeface="+mj-lt"/>
              <a:cs typeface="Arial Bold" panose="020B07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7984" y="3124200"/>
            <a:ext cx="2410416" cy="3506538"/>
            <a:chOff x="-2668633" y="1122714"/>
            <a:chExt cx="4623157" cy="5203224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866519F9-5D3A-C24E-B490-4AF419B88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324" y="1698790"/>
              <a:ext cx="762304" cy="101640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837E0B35-30A9-454C-B999-09AFBF94E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86358" y="3314583"/>
              <a:ext cx="580797" cy="699456"/>
            </a:xfrm>
            <a:prstGeom prst="rect">
              <a:avLst/>
            </a:prstGeom>
          </p:spPr>
        </p:pic>
        <p:cxnSp>
          <p:nvCxnSpPr>
            <p:cNvPr id="19" name="Elbow Connector 18">
              <a:extLst>
                <a:ext uri="{FF2B5EF4-FFF2-40B4-BE49-F238E27FC236}">
                  <a16:creationId xmlns="" xmlns:a16="http://schemas.microsoft.com/office/drawing/2014/main" id="{558E8103-DDEF-8145-BDBD-5E88B8252517}"/>
                </a:ext>
              </a:extLst>
            </p:cNvPr>
            <p:cNvCxnSpPr>
              <a:cxnSpLocks/>
              <a:endCxn id="18" idx="0"/>
            </p:cNvCxnSpPr>
            <p:nvPr/>
          </p:nvCxnSpPr>
          <p:spPr>
            <a:xfrm rot="16200000" flipH="1">
              <a:off x="-1266974" y="2443567"/>
              <a:ext cx="620609" cy="1121422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lbow Connector 19">
              <a:extLst>
                <a:ext uri="{FF2B5EF4-FFF2-40B4-BE49-F238E27FC236}">
                  <a16:creationId xmlns="" xmlns:a16="http://schemas.microsoft.com/office/drawing/2014/main" id="{5C697D0A-40BE-8E42-8E7B-C27D74DE4A98}"/>
                </a:ext>
              </a:extLst>
            </p:cNvPr>
            <p:cNvCxnSpPr>
              <a:cxnSpLocks/>
              <a:stCxn id="17" idx="2"/>
              <a:endCxn id="18" idx="0"/>
            </p:cNvCxnSpPr>
            <p:nvPr/>
          </p:nvCxnSpPr>
          <p:spPr>
            <a:xfrm rot="5400000">
              <a:off x="-101935" y="2421171"/>
              <a:ext cx="599388" cy="1187436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576495" y="4360038"/>
              <a:ext cx="123187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1000" b="1" dirty="0"/>
                <a:t>In-Situ: ACIX and </a:t>
              </a:r>
            </a:p>
            <a:p>
              <a:pPr algn="ctr"/>
              <a:r>
                <a:rPr lang="it-IT" sz="1000" b="1" dirty="0" err="1"/>
                <a:t>RadCalNet</a:t>
              </a:r>
              <a:r>
                <a:rPr lang="it-IT" sz="1000" b="1" dirty="0"/>
                <a:t> </a:t>
              </a:r>
              <a:endParaRPr lang="en-GB" sz="1000" dirty="0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994126" y="4911714"/>
              <a:ext cx="1378330" cy="1414224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-2024373" y="4360038"/>
              <a:ext cx="143882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1000" b="1" dirty="0"/>
                <a:t>Landsat-8/Sentinel-2 </a:t>
              </a:r>
            </a:p>
            <a:p>
              <a:pPr algn="ctr"/>
              <a:r>
                <a:rPr lang="it-IT" sz="1000" b="1" dirty="0"/>
                <a:t>Data</a:t>
              </a:r>
              <a:endParaRPr lang="en-GB" sz="1000" dirty="0"/>
            </a:p>
          </p:txBody>
        </p:sp>
        <p:cxnSp>
          <p:nvCxnSpPr>
            <p:cNvPr id="24" name="Elbow Connector 23">
              <a:extLst>
                <a:ext uri="{FF2B5EF4-FFF2-40B4-BE49-F238E27FC236}">
                  <a16:creationId xmlns="" xmlns:a16="http://schemas.microsoft.com/office/drawing/2014/main" id="{558E8103-DDEF-8145-BDBD-5E88B8252517}"/>
                </a:ext>
              </a:extLst>
            </p:cNvPr>
            <p:cNvCxnSpPr>
              <a:cxnSpLocks/>
              <a:stCxn id="18" idx="2"/>
              <a:endCxn id="23" idx="0"/>
            </p:cNvCxnSpPr>
            <p:nvPr/>
          </p:nvCxnSpPr>
          <p:spPr>
            <a:xfrm rot="5400000">
              <a:off x="-1023458" y="3732538"/>
              <a:ext cx="345999" cy="909000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lbow Connector 24">
              <a:extLst>
                <a:ext uri="{FF2B5EF4-FFF2-40B4-BE49-F238E27FC236}">
                  <a16:creationId xmlns="" xmlns:a16="http://schemas.microsoft.com/office/drawing/2014/main" id="{558E8103-DDEF-8145-BDBD-5E88B8252517}"/>
                </a:ext>
              </a:extLst>
            </p:cNvPr>
            <p:cNvCxnSpPr>
              <a:cxnSpLocks/>
              <a:stCxn id="18" idx="2"/>
              <a:endCxn id="21" idx="0"/>
            </p:cNvCxnSpPr>
            <p:nvPr/>
          </p:nvCxnSpPr>
          <p:spPr>
            <a:xfrm rot="16200000" flipH="1">
              <a:off x="225238" y="3392840"/>
              <a:ext cx="346000" cy="1588394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9F64401D-1CF4-F648-BEEB-4F2355AA4BDF}"/>
                </a:ext>
              </a:extLst>
            </p:cNvPr>
            <p:cNvSpPr/>
            <p:nvPr/>
          </p:nvSpPr>
          <p:spPr>
            <a:xfrm>
              <a:off x="-652018" y="3470645"/>
              <a:ext cx="468961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it-IT" sz="1050" b="1" dirty="0">
                  <a:latin typeface="+mj-lt"/>
                </a:rPr>
                <a:t>DAS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9F64401D-1CF4-F648-BEEB-4F2355AA4BDF}"/>
                </a:ext>
              </a:extLst>
            </p:cNvPr>
            <p:cNvSpPr/>
            <p:nvPr/>
          </p:nvSpPr>
          <p:spPr>
            <a:xfrm>
              <a:off x="-91589" y="3384122"/>
              <a:ext cx="2046113" cy="6165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it-IT" sz="1050" b="1" dirty="0">
                  <a:latin typeface="+mj-lt"/>
                </a:rPr>
                <a:t>OGC WCS Server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6476D585-1A77-D343-822C-731F45089ACB}"/>
                </a:ext>
              </a:extLst>
            </p:cNvPr>
            <p:cNvSpPr txBox="1"/>
            <p:nvPr/>
          </p:nvSpPr>
          <p:spPr>
            <a:xfrm>
              <a:off x="-2668633" y="1122714"/>
              <a:ext cx="229645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it-IT" sz="1050" b="1" dirty="0">
                  <a:latin typeface="+mj-lt"/>
                  <a:hlinkClick r:id="rId11"/>
                </a:rPr>
                <a:t>Web </a:t>
              </a:r>
              <a:r>
                <a:rPr lang="it-IT" sz="1050" b="1" dirty="0" err="1">
                  <a:latin typeface="+mj-lt"/>
                  <a:hlinkClick r:id="rId11"/>
                </a:rPr>
                <a:t>based</a:t>
              </a:r>
              <a:r>
                <a:rPr lang="it-IT" sz="1050" b="1" dirty="0">
                  <a:latin typeface="+mj-lt"/>
                  <a:hlinkClick r:id="rId11"/>
                </a:rPr>
                <a:t> GUI</a:t>
              </a:r>
              <a:endParaRPr lang="it-IT" sz="1050" b="1" dirty="0">
                <a:latin typeface="+mj-lt"/>
              </a:endParaRPr>
            </a:p>
          </p:txBody>
        </p:sp>
        <p:sp>
          <p:nvSpPr>
            <p:cNvPr id="29" name="Rectangle 28">
              <a:hlinkClick r:id="rId12"/>
              <a:extLst>
                <a:ext uri="{FF2B5EF4-FFF2-40B4-BE49-F238E27FC236}">
                  <a16:creationId xmlns="" xmlns:a16="http://schemas.microsoft.com/office/drawing/2014/main" id="{B5D569BF-C58D-C741-89DC-B1B877195991}"/>
                </a:ext>
              </a:extLst>
            </p:cNvPr>
            <p:cNvSpPr/>
            <p:nvPr/>
          </p:nvSpPr>
          <p:spPr>
            <a:xfrm>
              <a:off x="228600" y="1219200"/>
              <a:ext cx="1329342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it-IT" sz="1050" b="1" dirty="0" err="1">
                  <a:latin typeface="+mj-lt"/>
                  <a:hlinkClick r:id="rId13"/>
                </a:rPr>
                <a:t>Jupyter</a:t>
              </a:r>
              <a:r>
                <a:rPr lang="it-IT" sz="1050" b="1" dirty="0">
                  <a:latin typeface="+mj-lt"/>
                  <a:hlinkClick r:id="rId13"/>
                </a:rPr>
                <a:t> Notebook</a:t>
              </a:r>
              <a:endParaRPr lang="it-IT" sz="1050" b="1" dirty="0">
                <a:latin typeface="+mj-lt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A403D5C3-EA26-CD45-9C37-4C46E5EF5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73244" y="4909937"/>
              <a:ext cx="1188978" cy="141600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066767F3-15FE-7549-B0C0-93D46E739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-2181388" y="1525927"/>
              <a:ext cx="1356263" cy="120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330374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1371600"/>
            <a:ext cx="5580529" cy="3952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>
            <a:spLocks noGrp="1"/>
          </p:cNvSpPr>
          <p:nvPr>
            <p:ph sz="quarter" idx="10"/>
          </p:nvPr>
        </p:nvSpPr>
        <p:spPr>
          <a:xfrm>
            <a:off x="76200" y="1295400"/>
            <a:ext cx="3429000" cy="434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800" b="0" dirty="0" smtClean="0"/>
              <a:t>Led by NOAA and GMU</a:t>
            </a:r>
          </a:p>
          <a:p>
            <a:r>
              <a:rPr lang="en-US" sz="1800" b="0" dirty="0" smtClean="0"/>
              <a:t>Search: Special Regions, Temporal,</a:t>
            </a:r>
            <a:r>
              <a:rPr lang="en-US" sz="1400" b="0" dirty="0" smtClean="0"/>
              <a:t> </a:t>
            </a:r>
            <a:r>
              <a:rPr lang="en-US" sz="1800" b="0" dirty="0" smtClean="0"/>
              <a:t>Pre</a:t>
            </a:r>
            <a:r>
              <a:rPr lang="en-US" sz="1800" b="0" dirty="0"/>
              <a:t>-defined </a:t>
            </a:r>
            <a:r>
              <a:rPr lang="en-US" sz="1800" b="0" dirty="0" smtClean="0"/>
              <a:t>Carbon topics</a:t>
            </a:r>
            <a:r>
              <a:rPr lang="en-US" sz="1800" b="0" dirty="0"/>
              <a:t>/</a:t>
            </a:r>
            <a:r>
              <a:rPr lang="en-US" sz="1800" b="0" dirty="0" smtClean="0"/>
              <a:t>datasets, Keywords</a:t>
            </a:r>
          </a:p>
          <a:p>
            <a:r>
              <a:rPr lang="en-US" sz="1800" b="0" dirty="0" smtClean="0"/>
              <a:t>Returns records from </a:t>
            </a:r>
            <a:r>
              <a:rPr lang="en-US" sz="1800" b="0" dirty="0" smtClean="0"/>
              <a:t>WGISS CDA</a:t>
            </a:r>
            <a:endParaRPr lang="en-US" sz="1800" b="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95400" y="76200"/>
            <a:ext cx="6781800" cy="50165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ts val="500"/>
              </a:spcBef>
              <a:buSzPct val="100000"/>
            </a:pPr>
            <a:r>
              <a:rPr lang="en-US" sz="2800" b="1" dirty="0">
                <a:latin typeface="+mj-lt"/>
                <a:cs typeface="Arial Bold" panose="020B0704020202020204" pitchFamily="34" charset="0"/>
              </a:rPr>
              <a:t>FDA Elements Showcasing </a:t>
            </a:r>
            <a:r>
              <a:rPr lang="mr-IN" sz="2800" b="1" dirty="0">
                <a:latin typeface="+mj-lt"/>
                <a:cs typeface="Arial Bold" panose="020B0704020202020204" pitchFamily="34" charset="0"/>
              </a:rPr>
              <a:t>–</a:t>
            </a:r>
            <a:r>
              <a:rPr lang="en-US" sz="2800" b="1" dirty="0">
                <a:latin typeface="+mj-lt"/>
                <a:cs typeface="Arial Bold" panose="020B0704020202020204" pitchFamily="34" charset="0"/>
              </a:rPr>
              <a:t> </a:t>
            </a:r>
            <a:br>
              <a:rPr lang="en-US" sz="2800" b="1" dirty="0">
                <a:latin typeface="+mj-lt"/>
                <a:cs typeface="Arial Bold" panose="020B0704020202020204" pitchFamily="34" charset="0"/>
              </a:rPr>
            </a:b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WGISS 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Carbon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Portal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Oval Callout 8"/>
          <p:cNvSpPr/>
          <p:nvPr/>
        </p:nvSpPr>
        <p:spPr bwMode="auto">
          <a:xfrm>
            <a:off x="3505200" y="3429001"/>
            <a:ext cx="1828800" cy="2209800"/>
          </a:xfrm>
          <a:prstGeom prst="wedgeEllipseCallout">
            <a:avLst>
              <a:gd name="adj1" fmla="val 79314"/>
              <a:gd name="adj2" fmla="val -7722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3733801"/>
            <a:ext cx="1524000" cy="1629741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581400" y="3886199"/>
            <a:ext cx="1295400" cy="519348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505200" y="4724399"/>
            <a:ext cx="1295400" cy="519348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9000" y="1905000"/>
            <a:ext cx="18542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447602" y="5982985"/>
            <a:ext cx="2590800" cy="512448"/>
            <a:chOff x="1770529" y="5755907"/>
            <a:chExt cx="5163671" cy="250102"/>
          </a:xfrm>
        </p:grpSpPr>
        <p:sp>
          <p:nvSpPr>
            <p:cNvPr id="17" name="Rectangle 16"/>
            <p:cNvSpPr/>
            <p:nvPr/>
          </p:nvSpPr>
          <p:spPr>
            <a:xfrm>
              <a:off x="1770529" y="5755907"/>
              <a:ext cx="5163671" cy="250102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200" b="1" dirty="0" smtClean="0">
                  <a:latin typeface="+mj-lt"/>
                  <a:cs typeface="Helvetica"/>
                </a:rPr>
                <a:t>CARB-15</a:t>
              </a:r>
              <a:r>
                <a:rPr lang="en-US" sz="1200" dirty="0" smtClean="0">
                  <a:latin typeface="+mj-lt"/>
                  <a:cs typeface="Helvetica"/>
                </a:rPr>
                <a:t>: </a:t>
              </a:r>
              <a:r>
                <a:rPr lang="en-US" sz="1200" dirty="0">
                  <a:latin typeface="+mj-lt"/>
                </a:rPr>
                <a:t>Carbon </a:t>
              </a:r>
              <a:r>
                <a:rPr lang="en-US" sz="1200" dirty="0" smtClean="0">
                  <a:latin typeface="+mj-lt"/>
                </a:rPr>
                <a:t>Data	 	Portal prototype. </a:t>
              </a:r>
              <a:r>
                <a:rPr lang="en-US" sz="1200" dirty="0" smtClean="0">
                  <a:solidFill>
                    <a:srgbClr val="0000FF"/>
                  </a:solidFill>
                  <a:latin typeface="+mj-lt"/>
                </a:rPr>
                <a:t>Q2 2019</a:t>
              </a:r>
              <a:endParaRPr lang="en-US" sz="1200" dirty="0">
                <a:solidFill>
                  <a:srgbClr val="0000FF"/>
                </a:solidFill>
                <a:latin typeface="+mj-lt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0902" y="5822572"/>
              <a:ext cx="640863" cy="156474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152400" y="3505200"/>
            <a:ext cx="3276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</a:rPr>
              <a:t>Working with communities: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+mj-lt"/>
              </a:rPr>
              <a:t>Carbon Team / WGClimate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+mj-lt"/>
              </a:rPr>
              <a:t>Global Carbon Project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+mj-lt"/>
              </a:rPr>
              <a:t>VNSC Chair Team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+mj-lt"/>
            </a:endParaRPr>
          </a:p>
          <a:p>
            <a:r>
              <a:rPr lang="en-US" dirty="0">
                <a:latin typeface="+mj-lt"/>
                <a:hlinkClick r:id="rId7"/>
              </a:rPr>
              <a:t>https://cloud.csiss.gmu.edu/carbon/cwicport</a:t>
            </a:r>
            <a:r>
              <a:rPr lang="en-US" dirty="0" smtClean="0">
                <a:latin typeface="+mj-lt"/>
                <a:hlinkClick r:id="rId7"/>
              </a:rPr>
              <a:t>/</a:t>
            </a:r>
            <a:endParaRPr lang="en-US" dirty="0"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>
          <a:xfrm rot="20430125">
            <a:off x="532106" y="5874496"/>
            <a:ext cx="2489690" cy="584776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effectLst>
            <a:softEdge rad="762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Delivered</a:t>
            </a:r>
            <a:endParaRPr lang="en-US" sz="32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15000" y="3429000"/>
            <a:ext cx="3352800" cy="2145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3"/>
          <p:cNvGrpSpPr/>
          <p:nvPr/>
        </p:nvGrpSpPr>
        <p:grpSpPr>
          <a:xfrm>
            <a:off x="4800600" y="3276600"/>
            <a:ext cx="4343400" cy="3564664"/>
            <a:chOff x="4142702" y="2805769"/>
            <a:chExt cx="5001298" cy="403549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3B9CF8A0-51AE-BF4E-B917-94BD103E1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42702" y="2805769"/>
              <a:ext cx="5001298" cy="403549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xmlns="" id="{707F1AB7-C2F3-614F-A446-4881CC42E931}"/>
                    </a:ext>
                  </a:extLst>
                </p14:cNvPr>
                <p14:cNvContentPartPr/>
                <p14:nvPr/>
              </p14:nvContentPartPr>
              <p14:xfrm>
                <a:off x="5260788" y="4558369"/>
                <a:ext cx="912942" cy="2025777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xmlns:p14="http://schemas.microsoft.com/office/powerpoint/2010/main" xmlns="" id="{707F1AB7-C2F3-614F-A446-4881CC42E93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260788" y="4558369"/>
                  <a:ext cx="912942" cy="2025777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80161196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532965" y="632012"/>
            <a:ext cx="7367781" cy="739588"/>
          </a:xfrm>
        </p:spPr>
        <p:txBody>
          <a:bodyPr/>
          <a:lstStyle/>
          <a:p>
            <a:r>
              <a:rPr lang="en-GB" dirty="0" smtClean="0"/>
              <a:t>Technology Exploration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4114800" y="1676400"/>
            <a:ext cx="4826977" cy="16764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b="1" i="1" dirty="0" smtClean="0"/>
              <a:t>Technology Exploration interest </a:t>
            </a:r>
            <a:r>
              <a:rPr lang="en-US" b="1" i="1" dirty="0"/>
              <a:t>group </a:t>
            </a:r>
            <a:r>
              <a:rPr lang="en-US" dirty="0" smtClean="0"/>
              <a:t>serves </a:t>
            </a:r>
            <a:r>
              <a:rPr lang="en-US" dirty="0"/>
              <a:t>as a forum for exchange of technical information and lessons-learned experience about current and trending </a:t>
            </a:r>
            <a:r>
              <a:rPr lang="en-US" dirty="0" smtClean="0"/>
              <a:t>technologies</a:t>
            </a:r>
            <a:r>
              <a:rPr lang="en-US" dirty="0"/>
              <a:t>, services and other WWW / Internet related software technologies.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GB" dirty="0"/>
          </a:p>
        </p:txBody>
      </p:sp>
      <p:pic>
        <p:nvPicPr>
          <p:cNvPr id="4" name="Picture 2" descr="http://blog.atomiclearning.com/highed/sites/blogs.atomiclearning.com/files/images/bigstock-lightbulb-vecto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029200"/>
            <a:ext cx="1106463" cy="170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5105400"/>
            <a:ext cx="2799645" cy="15748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4768613"/>
            <a:ext cx="1508009" cy="206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886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600200" y="228600"/>
            <a:ext cx="6248400" cy="533400"/>
          </a:xfrm>
        </p:spPr>
        <p:txBody>
          <a:bodyPr/>
          <a:lstStyle/>
          <a:p>
            <a:pPr algn="ctr"/>
            <a:r>
              <a:rPr lang="en-US" b="1" dirty="0" smtClean="0"/>
              <a:t>Technology Webinars</a:t>
            </a:r>
            <a:endParaRPr lang="en-US" b="1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562600" y="1371600"/>
            <a:ext cx="3276600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dirty="0"/>
              <a:t>Joint webinars and advertising with: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200" dirty="0" err="1"/>
              <a:t>WGCapD</a:t>
            </a:r>
            <a:endParaRPr lang="en-US" sz="12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GEO (</a:t>
            </a:r>
            <a:r>
              <a:rPr lang="en-US" sz="1200" dirty="0" err="1" smtClean="0"/>
              <a:t>e.g</a:t>
            </a:r>
            <a:r>
              <a:rPr lang="en-US" sz="1200" dirty="0" smtClean="0"/>
              <a:t> </a:t>
            </a:r>
            <a:r>
              <a:rPr lang="en-US" sz="1200" dirty="0" err="1" smtClean="0"/>
              <a:t>NextGEOSS</a:t>
            </a:r>
            <a:r>
              <a:rPr lang="en-US" sz="1200" dirty="0" smtClean="0"/>
              <a:t>, GEOSS Evolve)</a:t>
            </a:r>
            <a:endParaRPr lang="en-US" sz="12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Federation of Earth Science Information Partners (ESIP)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457200" y="1676400"/>
            <a:ext cx="2895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100" dirty="0"/>
              <a:t>http://ceos.org/ourwork/workinggroups/wgiss/technology-exploration</a:t>
            </a:r>
            <a:r>
              <a:rPr lang="en-US" sz="1200" dirty="0"/>
              <a:t>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143000"/>
            <a:ext cx="1447800" cy="14478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28600" y="2667000"/>
            <a:ext cx="4343400" cy="582467"/>
            <a:chOff x="1770529" y="5755907"/>
            <a:chExt cx="4247536" cy="582467"/>
          </a:xfrm>
        </p:grpSpPr>
        <p:sp>
          <p:nvSpPr>
            <p:cNvPr id="10" name="Rectangle 9"/>
            <p:cNvSpPr/>
            <p:nvPr/>
          </p:nvSpPr>
          <p:spPr>
            <a:xfrm>
              <a:off x="1770529" y="5755907"/>
              <a:ext cx="4247536" cy="58246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dirty="0">
                  <a:latin typeface="Helvetica"/>
                  <a:cs typeface="Helvetica"/>
                </a:rPr>
                <a:t>DATA</a:t>
              </a:r>
              <a:r>
                <a:rPr lang="en-US" sz="1400" b="1" dirty="0" smtClean="0">
                  <a:latin typeface="Helvetica"/>
                  <a:cs typeface="Helvetica"/>
                </a:rPr>
                <a:t>-11</a:t>
              </a:r>
              <a:r>
                <a:rPr lang="en-US" sz="1400" dirty="0" smtClean="0">
                  <a:latin typeface="Helvetica"/>
                  <a:cs typeface="Helvetica"/>
                </a:rPr>
                <a:t>: </a:t>
              </a:r>
              <a:r>
                <a:rPr lang="en-US" sz="1400" dirty="0">
                  <a:latin typeface="Helvetica"/>
                  <a:cs typeface="Helvetica"/>
                </a:rPr>
                <a:t>Data and Technology </a:t>
              </a:r>
              <a:r>
                <a:rPr lang="en-US" sz="1400" dirty="0" smtClean="0">
                  <a:latin typeface="Helvetica"/>
                  <a:cs typeface="Helvetica"/>
                </a:rPr>
                <a:t>Exploration 	webinars </a:t>
              </a:r>
              <a:r>
                <a:rPr lang="en-US" sz="1400" dirty="0">
                  <a:latin typeface="Helvetica"/>
                  <a:cs typeface="Helvetica"/>
                </a:rPr>
                <a:t>and </a:t>
              </a:r>
              <a:r>
                <a:rPr lang="en-US" sz="1400" dirty="0" smtClean="0">
                  <a:latin typeface="Helvetica"/>
                  <a:cs typeface="Helvetica"/>
                </a:rPr>
                <a:t>workshops. </a:t>
              </a:r>
              <a:r>
                <a:rPr lang="en-US" sz="1400" dirty="0">
                  <a:solidFill>
                    <a:srgbClr val="0000FF"/>
                  </a:solidFill>
                </a:rPr>
                <a:t>Q4 2019</a:t>
              </a:r>
              <a:endParaRPr lang="en-US" sz="1400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9029" y="5908307"/>
              <a:ext cx="297925" cy="297925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5029200" y="2667000"/>
            <a:ext cx="37338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b="1" dirty="0" smtClean="0">
                <a:latin typeface="+mj-lt"/>
                <a:cs typeface="Helvetica"/>
              </a:rPr>
              <a:t>	FDA-5</a:t>
            </a:r>
            <a:r>
              <a:rPr lang="en-US" sz="1400" dirty="0" smtClean="0">
                <a:latin typeface="+mj-lt"/>
                <a:cs typeface="Helvetica"/>
              </a:rPr>
              <a:t>: </a:t>
            </a:r>
            <a:r>
              <a:rPr lang="en-US" sz="1400" dirty="0" smtClean="0">
                <a:latin typeface="Helvetica"/>
                <a:cs typeface="Helvetica"/>
              </a:rPr>
              <a:t>P</a:t>
            </a:r>
            <a:r>
              <a:rPr lang="en-US" sz="1400" dirty="0">
                <a:latin typeface="Helvetica"/>
                <a:cs typeface="Helvetica"/>
              </a:rPr>
              <a:t>romote awareness of </a:t>
            </a:r>
            <a:r>
              <a:rPr lang="en-US" sz="1400" dirty="0" smtClean="0">
                <a:latin typeface="Helvetica"/>
                <a:cs typeface="Helvetica"/>
              </a:rPr>
              <a:t>FDAs 	(with SEO and WGCapD). </a:t>
            </a:r>
            <a:r>
              <a:rPr lang="en-US" sz="1400" dirty="0" smtClean="0">
                <a:solidFill>
                  <a:srgbClr val="0000FF"/>
                </a:solidFill>
                <a:latin typeface="Helvetica"/>
                <a:cs typeface="Helvetica"/>
              </a:rPr>
              <a:t>Q3 2019 </a:t>
            </a:r>
            <a:endParaRPr lang="en-US" sz="14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819400"/>
            <a:ext cx="304649" cy="2979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3810000"/>
            <a:ext cx="4356100" cy="2590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0" y="3810000"/>
            <a:ext cx="4203700" cy="26036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rot="20118232">
            <a:off x="1393481" y="2717335"/>
            <a:ext cx="2192777" cy="584776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effectLst>
            <a:softEdge rad="762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On-track</a:t>
            </a:r>
            <a:endParaRPr lang="en-US" sz="32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 rot="20118232">
            <a:off x="5799504" y="2779361"/>
            <a:ext cx="2489690" cy="584776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effectLst>
            <a:softEdge rad="762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Delivered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604533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600200" y="228600"/>
            <a:ext cx="6248400" cy="533400"/>
          </a:xfrm>
        </p:spPr>
        <p:txBody>
          <a:bodyPr/>
          <a:lstStyle/>
          <a:p>
            <a:pPr algn="ctr"/>
            <a:r>
              <a:rPr lang="en-US" b="1" dirty="0" smtClean="0"/>
              <a:t>Technology Exploration</a:t>
            </a:r>
            <a:endParaRPr lang="en-US" b="1" dirty="0"/>
          </a:p>
          <a:p>
            <a:endParaRPr lang="en-US" dirty="0"/>
          </a:p>
        </p:txBody>
      </p:sp>
      <p:sp>
        <p:nvSpPr>
          <p:cNvPr id="5" name="Content Placeholder 1"/>
          <p:cNvSpPr>
            <a:spLocks noGrp="1"/>
          </p:cNvSpPr>
          <p:nvPr>
            <p:ph sz="quarter" idx="10"/>
          </p:nvPr>
        </p:nvSpPr>
        <p:spPr>
          <a:xfrm>
            <a:off x="304800" y="1447800"/>
            <a:ext cx="4038600" cy="838200"/>
          </a:xfrm>
        </p:spPr>
        <p:txBody>
          <a:bodyPr/>
          <a:lstStyle/>
          <a:p>
            <a:pPr marL="0" indent="0">
              <a:buNone/>
            </a:pPr>
            <a:r>
              <a:rPr lang="en-US" b="0" dirty="0" smtClean="0"/>
              <a:t>Single </a:t>
            </a:r>
            <a:r>
              <a:rPr lang="en-US" b="0" dirty="0" smtClean="0"/>
              <a:t>Sign-On white paper </a:t>
            </a:r>
            <a:r>
              <a:rPr lang="en-US" b="0" dirty="0" smtClean="0"/>
              <a:t>being finalized </a:t>
            </a:r>
            <a:r>
              <a:rPr lang="en-US" b="0" dirty="0" smtClean="0"/>
              <a:t>with comments received from WGISS members.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2400" y="5867400"/>
            <a:ext cx="4191000" cy="58246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 smtClean="0">
                <a:latin typeface="+mj-lt"/>
                <a:cs typeface="Helvetica"/>
              </a:rPr>
              <a:t>DATA-13</a:t>
            </a:r>
            <a:r>
              <a:rPr lang="en-US" sz="1400" dirty="0" smtClean="0">
                <a:latin typeface="+mj-lt"/>
                <a:cs typeface="Helvetica"/>
              </a:rPr>
              <a:t>: </a:t>
            </a:r>
            <a:r>
              <a:rPr lang="en-US" sz="1400" dirty="0">
                <a:latin typeface="+mj-lt"/>
              </a:rPr>
              <a:t>Develop a </a:t>
            </a:r>
            <a:r>
              <a:rPr lang="en-US" sz="1400" dirty="0">
                <a:latin typeface="Helvetica"/>
                <a:cs typeface="Helvetica"/>
              </a:rPr>
              <a:t>White Paper on </a:t>
            </a:r>
            <a:r>
              <a:rPr lang="en-US" sz="1400" dirty="0" smtClean="0">
                <a:latin typeface="Helvetica"/>
                <a:cs typeface="Helvetica"/>
              </a:rPr>
              <a:t>Single 	Sign</a:t>
            </a:r>
            <a:r>
              <a:rPr lang="en-US" sz="1400" dirty="0">
                <a:latin typeface="Helvetica"/>
                <a:cs typeface="Helvetica"/>
              </a:rPr>
              <a:t>-On (SSO) </a:t>
            </a:r>
            <a:r>
              <a:rPr lang="en-US" sz="1400" dirty="0" smtClean="0">
                <a:latin typeface="Helvetica"/>
                <a:cs typeface="Helvetica"/>
              </a:rPr>
              <a:t>authentication. </a:t>
            </a:r>
            <a:r>
              <a:rPr lang="en-US" sz="1400" dirty="0" smtClean="0">
                <a:solidFill>
                  <a:srgbClr val="0000FF"/>
                </a:solidFill>
              </a:rPr>
              <a:t>Q2 </a:t>
            </a:r>
            <a:r>
              <a:rPr lang="en-US" sz="1400" dirty="0">
                <a:solidFill>
                  <a:srgbClr val="0000FF"/>
                </a:solidFill>
              </a:rPr>
              <a:t>2019</a:t>
            </a:r>
            <a:endParaRPr lang="en-US" sz="1400" dirty="0">
              <a:latin typeface="+mj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743200"/>
            <a:ext cx="4146460" cy="27817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51" y="6019800"/>
            <a:ext cx="304649" cy="29792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876800" y="5715000"/>
            <a:ext cx="4114800" cy="83022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 smtClean="0">
                <a:latin typeface="+mj-lt"/>
                <a:cs typeface="Helvetica"/>
              </a:rPr>
              <a:t>DATA</a:t>
            </a:r>
            <a:r>
              <a:rPr lang="en-US" sz="1400" b="1" dirty="0">
                <a:latin typeface="+mj-lt"/>
                <a:cs typeface="Helvetica"/>
              </a:rPr>
              <a:t>-15: </a:t>
            </a:r>
            <a:r>
              <a:rPr lang="en-US" sz="1400" dirty="0">
                <a:latin typeface="Helvetica"/>
                <a:cs typeface="Helvetica"/>
              </a:rPr>
              <a:t>Explore emerging trends and </a:t>
            </a:r>
            <a:r>
              <a:rPr lang="en-US" sz="1400" dirty="0" smtClean="0">
                <a:latin typeface="Helvetica"/>
                <a:cs typeface="Helvetica"/>
              </a:rPr>
              <a:t>	disrupting </a:t>
            </a:r>
            <a:r>
              <a:rPr lang="en-US" sz="1400" dirty="0">
                <a:latin typeface="Helvetica"/>
                <a:cs typeface="Helvetica"/>
              </a:rPr>
              <a:t>technologies </a:t>
            </a:r>
            <a:r>
              <a:rPr lang="en-US" sz="1400" dirty="0" smtClean="0">
                <a:latin typeface="Helvetica"/>
                <a:cs typeface="Helvetica"/>
              </a:rPr>
              <a:t>for adoption </a:t>
            </a:r>
            <a:r>
              <a:rPr lang="en-US" sz="1400" dirty="0">
                <a:latin typeface="Helvetica"/>
                <a:cs typeface="Helvetica"/>
              </a:rPr>
              <a:t>in </a:t>
            </a:r>
            <a:r>
              <a:rPr lang="en-US" sz="1400" dirty="0" smtClean="0">
                <a:latin typeface="Helvetica"/>
                <a:cs typeface="Helvetica"/>
              </a:rPr>
              <a:t>EO. 	Summarize as </a:t>
            </a:r>
            <a:r>
              <a:rPr lang="en-US" sz="1400" dirty="0">
                <a:latin typeface="Helvetica"/>
                <a:cs typeface="Helvetica"/>
              </a:rPr>
              <a:t>white papers. </a:t>
            </a:r>
            <a:r>
              <a:rPr lang="en-US" sz="1400" dirty="0" smtClean="0">
                <a:solidFill>
                  <a:srgbClr val="0000FF"/>
                </a:solidFill>
                <a:latin typeface="Helvetica"/>
                <a:cs typeface="Helvetica"/>
              </a:rPr>
              <a:t>Q4 2020</a:t>
            </a:r>
            <a:endParaRPr lang="en-US" sz="14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6019800"/>
            <a:ext cx="304649" cy="297925"/>
          </a:xfrm>
          <a:prstGeom prst="rect">
            <a:avLst/>
          </a:prstGeom>
        </p:spPr>
      </p:pic>
      <p:pic>
        <p:nvPicPr>
          <p:cNvPr id="24" name="Picture 4" descr="Afbeeldingsresultaat voor artificial intelligen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124200"/>
            <a:ext cx="2990806" cy="2048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21" name="Content Placeholder 1"/>
          <p:cNvSpPr txBox="1">
            <a:spLocks/>
          </p:cNvSpPr>
          <p:nvPr/>
        </p:nvSpPr>
        <p:spPr>
          <a:xfrm>
            <a:off x="5029200" y="1371600"/>
            <a:ext cx="3810000" cy="14478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 b="1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>
              <a:buNone/>
            </a:pPr>
            <a:r>
              <a:rPr lang="en-US" b="0" dirty="0" smtClean="0"/>
              <a:t>Ad-hoc sessions on Artificial Intelligence and Machine Learning held at WGISS-</a:t>
            </a:r>
            <a:r>
              <a:rPr lang="en-US" b="0" dirty="0" smtClean="0"/>
              <a:t>46 / 47 / 48.</a:t>
            </a:r>
            <a:endParaRPr lang="en-US" b="0" dirty="0" smtClean="0"/>
          </a:p>
        </p:txBody>
      </p:sp>
      <p:sp>
        <p:nvSpPr>
          <p:cNvPr id="12" name="Rectangle 11"/>
          <p:cNvSpPr/>
          <p:nvPr/>
        </p:nvSpPr>
        <p:spPr>
          <a:xfrm rot="20118232">
            <a:off x="1164881" y="5841890"/>
            <a:ext cx="2192777" cy="584776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effectLst>
            <a:softEdge rad="762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Delayed</a:t>
            </a:r>
            <a:endParaRPr lang="en-US" sz="32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 rot="20118232">
            <a:off x="5584482" y="5841890"/>
            <a:ext cx="2192777" cy="584776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effectLst>
            <a:softEdge rad="762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On-track</a:t>
            </a:r>
            <a:endParaRPr lang="en-US" sz="32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397922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532965" y="1398400"/>
            <a:ext cx="7367781" cy="1344800"/>
          </a:xfrm>
        </p:spPr>
        <p:txBody>
          <a:bodyPr/>
          <a:lstStyle/>
          <a:p>
            <a:r>
              <a:rPr lang="en-GB" sz="4000" dirty="0" smtClean="0"/>
              <a:t>Cooperation and Way Forward</a:t>
            </a:r>
            <a:endParaRPr lang="en-GB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4907280"/>
            <a:ext cx="2438400" cy="19507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4953000"/>
            <a:ext cx="2692400" cy="173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224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algn="ctr"/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304800" y="1752600"/>
            <a:ext cx="8610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>
                <a:latin typeface="+mj-lt"/>
              </a:rPr>
              <a:t>Data </a:t>
            </a:r>
            <a:r>
              <a:rPr lang="en-US" sz="2400" dirty="0" smtClean="0">
                <a:latin typeface="+mj-lt"/>
              </a:rPr>
              <a:t>Preservation and Stewardship </a:t>
            </a:r>
          </a:p>
          <a:p>
            <a:endParaRPr lang="en-US" sz="2400" dirty="0" smtClean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+mj-lt"/>
              </a:rPr>
              <a:t>Data Discovery and Access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dirty="0" smtClean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+mj-lt"/>
              </a:rPr>
              <a:t>Interoperability and Use (including </a:t>
            </a:r>
            <a:r>
              <a:rPr lang="en-US" sz="2400" dirty="0" smtClean="0">
                <a:latin typeface="+mj-lt"/>
              </a:rPr>
              <a:t>Future Data Architectures)</a:t>
            </a:r>
            <a:endParaRPr lang="en-US" sz="2400" dirty="0">
              <a:latin typeface="+mj-lt"/>
            </a:endParaRPr>
          </a:p>
          <a:p>
            <a:endParaRPr lang="en-US" sz="2400" dirty="0" smtClean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+mj-lt"/>
              </a:rPr>
              <a:t>Technology Exploration</a:t>
            </a:r>
          </a:p>
          <a:p>
            <a:endParaRPr lang="en-US" sz="2400" dirty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+mj-lt"/>
              </a:rPr>
              <a:t>WGISS Cooperation</a:t>
            </a:r>
            <a:endParaRPr lang="en-US" sz="2400" dirty="0" smtClean="0">
              <a:latin typeface="+mj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286000" y="5867400"/>
            <a:ext cx="4800600" cy="334707"/>
            <a:chOff x="2133600" y="5984507"/>
            <a:chExt cx="4267200" cy="334707"/>
          </a:xfrm>
        </p:grpSpPr>
        <p:sp>
          <p:nvSpPr>
            <p:cNvPr id="6" name="Rectangle 5"/>
            <p:cNvSpPr/>
            <p:nvPr/>
          </p:nvSpPr>
          <p:spPr>
            <a:xfrm>
              <a:off x="2133600" y="5984507"/>
              <a:ext cx="4267200" cy="33470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400" dirty="0" smtClean="0"/>
                <a:t>       CEOS 2019 – 2021 Work Plan </a:t>
              </a:r>
              <a:r>
                <a:rPr lang="en-US" sz="1400" dirty="0" smtClean="0"/>
                <a:t>Deliverable Item</a:t>
              </a:r>
              <a:endParaRPr lang="en-US" sz="1400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800" y="6019800"/>
              <a:ext cx="297925" cy="297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62837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981200" y="304800"/>
            <a:ext cx="4953000" cy="533400"/>
          </a:xfrm>
        </p:spPr>
        <p:txBody>
          <a:bodyPr/>
          <a:lstStyle/>
          <a:p>
            <a:r>
              <a:rPr lang="en-US" dirty="0" smtClean="0"/>
              <a:t>Cooperation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6324600" y="1752600"/>
            <a:ext cx="2590800" cy="646983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rgbClr val="FF9A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+mj-lt"/>
              </a:rPr>
              <a:t>WGCV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  <a:latin typeface="+mj-lt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2400" y="3200400"/>
            <a:ext cx="2590800" cy="646983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rgbClr val="FF9A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+mj-lt"/>
              </a:rPr>
              <a:t>SDG AHT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6200" y="4419600"/>
            <a:ext cx="2895600" cy="1191813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rgbClr val="FF9A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+mj-lt"/>
              </a:rPr>
              <a:t>Virtual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+mj-lt"/>
              </a:rPr>
              <a:t>Constellations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  <a:latin typeface="+mj-lt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04800" y="1600200"/>
            <a:ext cx="2819400" cy="1191813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rgbClr val="FF9A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+mj-lt"/>
              </a:rPr>
              <a:t>CEOS Carbon Team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  <a:latin typeface="+mj-lt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553200" y="4419600"/>
            <a:ext cx="2438400" cy="1191813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rgbClr val="FF9A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+mj-lt"/>
              </a:rPr>
              <a:t>WG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+mj-lt"/>
              </a:rPr>
              <a:t>Disasters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  <a:latin typeface="+mj-lt"/>
            </a:endParaRPr>
          </a:p>
        </p:txBody>
      </p:sp>
      <p:sp>
        <p:nvSpPr>
          <p:cNvPr id="13" name="Explosion 2 12"/>
          <p:cNvSpPr/>
          <p:nvPr/>
        </p:nvSpPr>
        <p:spPr>
          <a:xfrm>
            <a:off x="2667000" y="1905000"/>
            <a:ext cx="4419600" cy="3804638"/>
          </a:xfrm>
          <a:prstGeom prst="irregularSeal2">
            <a:avLst/>
          </a:prstGeom>
          <a:solidFill>
            <a:srgbClr val="008000"/>
          </a:solidFill>
          <a:ln w="25400" cap="flat">
            <a:solidFill>
              <a:srgbClr val="008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 dirty="0" smtClean="0">
              <a:solidFill>
                <a:srgbClr val="FFFFFF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rgbClr val="FFFFFF"/>
                </a:solidFill>
                <a:latin typeface="Calibri"/>
              </a:rPr>
              <a:t>WGISS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629400" y="3429000"/>
            <a:ext cx="2362200" cy="646983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rgbClr val="FF9A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+mj-lt"/>
              </a:rPr>
              <a:t>SEO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  <a:latin typeface="+mj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599" y="5334000"/>
            <a:ext cx="3826213" cy="1524000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6" name="Rounded Rectangle 5"/>
          <p:cNvSpPr/>
          <p:nvPr/>
        </p:nvSpPr>
        <p:spPr>
          <a:xfrm>
            <a:off x="3505200" y="1295400"/>
            <a:ext cx="2590800" cy="646983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rgbClr val="FF9A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+mj-lt"/>
              </a:rPr>
              <a:t>WGClimate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412011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152400" y="1676400"/>
            <a:ext cx="8458200" cy="4648200"/>
          </a:xfrm>
        </p:spPr>
        <p:txBody>
          <a:bodyPr/>
          <a:lstStyle/>
          <a:p>
            <a:pPr marL="0" indent="0">
              <a:buNone/>
            </a:pPr>
            <a:r>
              <a:rPr lang="en-US" b="1" i="1" u="sng" dirty="0"/>
              <a:t>Working Group Vice Chair Nomination</a:t>
            </a:r>
          </a:p>
          <a:p>
            <a:r>
              <a:rPr lang="en-US" dirty="0"/>
              <a:t>Current Chair term terminates with CEOS plenary </a:t>
            </a:r>
            <a:r>
              <a:rPr lang="en-US" dirty="0" smtClean="0"/>
              <a:t>33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Candidate: Dr. Makoto Natsuisaka - </a:t>
            </a:r>
            <a:r>
              <a:rPr lang="en-US" b="1" i="1" dirty="0"/>
              <a:t>Japan Aerospace </a:t>
            </a:r>
            <a:endParaRPr lang="en-US" b="1" i="1" dirty="0" smtClean="0"/>
          </a:p>
          <a:p>
            <a:pPr marL="0" indent="0">
              <a:buNone/>
            </a:pPr>
            <a:r>
              <a:rPr lang="en-US" b="1" i="1" dirty="0" smtClean="0"/>
              <a:t>     Exploration </a:t>
            </a:r>
            <a:r>
              <a:rPr lang="en-US" b="1" i="1" dirty="0"/>
              <a:t>Agency (JAXA</a:t>
            </a:r>
            <a:r>
              <a:rPr lang="en-US" b="1" i="1" dirty="0" smtClean="0"/>
              <a:t>)</a:t>
            </a:r>
          </a:p>
          <a:p>
            <a:endParaRPr lang="en-US" dirty="0"/>
          </a:p>
          <a:p>
            <a:r>
              <a:rPr lang="en-US" sz="1800" dirty="0"/>
              <a:t>Dr. </a:t>
            </a:r>
            <a:r>
              <a:rPr lang="en-US" altLang="ja-JP" sz="1800" dirty="0"/>
              <a:t>Makoto Natsuisaka</a:t>
            </a:r>
            <a:r>
              <a:rPr lang="en-US" sz="1800" dirty="0"/>
              <a:t> is an associate senior engineer </a:t>
            </a:r>
            <a:r>
              <a:rPr lang="en-US" sz="1800" dirty="0" smtClean="0"/>
              <a:t>at the Satellite </a:t>
            </a:r>
            <a:r>
              <a:rPr lang="en-US" sz="1800" dirty="0"/>
              <a:t>Applications and Operations Center (SAOC) of JAXA. </a:t>
            </a:r>
            <a:r>
              <a:rPr lang="en-US" sz="1800" dirty="0" smtClean="0"/>
              <a:t>His </a:t>
            </a:r>
            <a:r>
              <a:rPr lang="en-US" sz="1800" dirty="0"/>
              <a:t>interest is to </a:t>
            </a:r>
            <a:r>
              <a:rPr lang="en-US" sz="1800" dirty="0" smtClean="0"/>
              <a:t>facilitate interoperability between CEOS </a:t>
            </a:r>
            <a:r>
              <a:rPr lang="en-US" sz="1800" dirty="0"/>
              <a:t>resources </a:t>
            </a:r>
            <a:r>
              <a:rPr lang="en-US" sz="1800" dirty="0" smtClean="0"/>
              <a:t>through information </a:t>
            </a:r>
            <a:r>
              <a:rPr lang="en-US" sz="1800" dirty="0"/>
              <a:t>technologies to </a:t>
            </a:r>
            <a:r>
              <a:rPr lang="en-US" sz="1800" dirty="0" smtClean="0"/>
              <a:t>facilitate understand of our planet </a:t>
            </a:r>
            <a:r>
              <a:rPr lang="en-US" sz="1800" dirty="0" smtClean="0"/>
              <a:t>Earth </a:t>
            </a:r>
            <a:r>
              <a:rPr lang="en-US" sz="1800" dirty="0" smtClean="0"/>
              <a:t>and </a:t>
            </a:r>
            <a:r>
              <a:rPr lang="en-US" sz="1800" dirty="0"/>
              <a:t>contribute to </a:t>
            </a:r>
            <a:r>
              <a:rPr lang="en-US" sz="1800" dirty="0" smtClean="0"/>
              <a:t>the resolution of </a:t>
            </a:r>
            <a:r>
              <a:rPr lang="en-US" sz="1800" dirty="0"/>
              <a:t>ecological and social </a:t>
            </a:r>
            <a:r>
              <a:rPr lang="en-US" sz="1800" dirty="0" smtClean="0"/>
              <a:t>challenges.</a:t>
            </a:r>
            <a:endParaRPr lang="en-US" sz="18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dirty="0"/>
              <a:t>CEOS WGISS recommends the nomination of Dr. </a:t>
            </a:r>
            <a:r>
              <a:rPr lang="en-US" altLang="ja-JP" dirty="0"/>
              <a:t>Makoto Natsuisaka</a:t>
            </a:r>
            <a:endParaRPr lang="en-US" dirty="0"/>
          </a:p>
          <a:p>
            <a:pPr marL="0" indent="0">
              <a:buNone/>
            </a:pPr>
            <a:endParaRPr lang="en-US" b="1" i="1" u="sng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>
          <a:xfrm>
            <a:off x="2362200" y="76200"/>
            <a:ext cx="4648200" cy="53340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Endorsement </a:t>
            </a:r>
            <a:endParaRPr lang="en-US" sz="2800" b="1" dirty="0" smtClean="0"/>
          </a:p>
          <a:p>
            <a:pPr algn="ctr"/>
            <a:r>
              <a:rPr lang="en-US" sz="2800" b="1" dirty="0" smtClean="0"/>
              <a:t>Vice </a:t>
            </a:r>
            <a:r>
              <a:rPr lang="en-US" sz="2800" b="1" dirty="0"/>
              <a:t>Chair Nomination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99293" y="6248400"/>
            <a:ext cx="863990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i="1" u="sng" dirty="0"/>
              <a:t>Request for endorsement of Dr. Makoto Natsuisaka as incoming Vice-Chair 2019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xmlns="" id="{B8355821-E644-4058-BCBF-CB3A3282C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1676400"/>
            <a:ext cx="1626633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6793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>
          <a:xfrm>
            <a:off x="1524000" y="304800"/>
            <a:ext cx="5867400" cy="533400"/>
          </a:xfrm>
        </p:spPr>
        <p:txBody>
          <a:bodyPr/>
          <a:lstStyle/>
          <a:p>
            <a:r>
              <a:rPr lang="en-US" dirty="0" smtClean="0"/>
              <a:t>WGISS Chair Handover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286000"/>
            <a:ext cx="2971800" cy="2971800"/>
          </a:xfrm>
          <a:prstGeom prst="rect">
            <a:avLst/>
          </a:prstGeom>
        </p:spPr>
      </p:pic>
      <p:sp>
        <p:nvSpPr>
          <p:cNvPr id="7" name="Content Placeholder 1"/>
          <p:cNvSpPr txBox="1">
            <a:spLocks/>
          </p:cNvSpPr>
          <p:nvPr/>
        </p:nvSpPr>
        <p:spPr>
          <a:xfrm>
            <a:off x="228600" y="1905000"/>
            <a:ext cx="5257800" cy="22098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 b="1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200" dirty="0" smtClean="0"/>
              <a:t>New WGISS Chair</a:t>
            </a:r>
          </a:p>
          <a:p>
            <a:pPr marL="0" indent="0" algn="ctr">
              <a:buFont typeface="Arial"/>
              <a:buNone/>
            </a:pPr>
            <a:r>
              <a:rPr lang="en-US" dirty="0" smtClean="0"/>
              <a:t> </a:t>
            </a:r>
          </a:p>
          <a:p>
            <a:pPr marL="0" indent="0" algn="ctr">
              <a:buNone/>
            </a:pPr>
            <a:r>
              <a:rPr lang="en-US" sz="2400" dirty="0"/>
              <a:t>Dr. Robert Woodcock - </a:t>
            </a:r>
            <a:r>
              <a:rPr lang="en-US" sz="2400" i="1" dirty="0"/>
              <a:t>Commonwealth Scientific </a:t>
            </a:r>
            <a:r>
              <a:rPr lang="en-US" sz="2400" i="1" dirty="0" smtClean="0"/>
              <a:t>and </a:t>
            </a:r>
            <a:r>
              <a:rPr lang="en-US" sz="2400" i="1" dirty="0"/>
              <a:t>Industrial Research </a:t>
            </a:r>
            <a:r>
              <a:rPr lang="en-US" sz="2400" i="1" dirty="0" err="1"/>
              <a:t>Organisation</a:t>
            </a:r>
            <a:r>
              <a:rPr lang="en-US" sz="2400" dirty="0"/>
              <a:t> (</a:t>
            </a:r>
            <a:r>
              <a:rPr lang="en-US" sz="2400" i="1" dirty="0"/>
              <a:t>CSIRO</a:t>
            </a:r>
            <a:r>
              <a:rPr lang="en-US" sz="2400" dirty="0"/>
              <a:t>)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876800"/>
            <a:ext cx="3106296" cy="103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2860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32229" y="-1132231"/>
            <a:ext cx="6879540" cy="91440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D41BAE9-A529-41A0-92D4-758124341160}"/>
              </a:ext>
            </a:extLst>
          </p:cNvPr>
          <p:cNvSpPr txBox="1"/>
          <p:nvPr/>
        </p:nvSpPr>
        <p:spPr>
          <a:xfrm>
            <a:off x="2667000" y="23336"/>
            <a:ext cx="5029200" cy="738664"/>
          </a:xfrm>
          <a:prstGeom prst="rect">
            <a:avLst/>
          </a:prstGeom>
          <a:solidFill>
            <a:schemeClr val="bg1"/>
          </a:solidFill>
          <a:effectLst>
            <a:softEdge rad="50800"/>
          </a:effectLst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+mj-lt"/>
                <a:cs typeface="Segoe UI Semibold" panose="020B0702040204020203" pitchFamily="34" charset="0"/>
              </a:rPr>
              <a:t>WGISS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Segoe UI Semibold" panose="020B0702040204020203" pitchFamily="34" charset="0"/>
              </a:rPr>
              <a:t>-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  <a:cs typeface="Segoe UI Semibold" panose="020B0702040204020203" pitchFamily="34" charset="0"/>
              </a:rPr>
              <a:t>49, 20-24 April 2020,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+mj-lt"/>
                <a:cs typeface="Segoe UI Semibold" panose="020B0702040204020203" pitchFamily="34" charset="0"/>
              </a:rPr>
              <a:t>Buenos Aires (Argentina)</a:t>
            </a:r>
            <a:endParaRPr lang="en-US" sz="2400" dirty="0">
              <a:solidFill>
                <a:srgbClr val="0000FF"/>
              </a:solidFill>
              <a:latin typeface="+mj-lt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572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B912B-A057-4577-A722-02FC9AD7D3C5}" type="slidenum">
              <a:rPr lang="en-US" smtClean="0"/>
              <a:t>24</a:t>
            </a:fld>
            <a:endParaRPr lang="en-US"/>
          </a:p>
        </p:txBody>
      </p:sp>
      <p:sp>
        <p:nvSpPr>
          <p:cNvPr id="6" name="Inhaltsplatzhalter 3"/>
          <p:cNvSpPr txBox="1">
            <a:spLocks/>
          </p:cNvSpPr>
          <p:nvPr/>
        </p:nvSpPr>
        <p:spPr>
          <a:xfrm>
            <a:off x="1524000" y="228600"/>
            <a:ext cx="5867400" cy="533400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rgbClr val="002569"/>
                </a:solidFill>
              </a:defRPr>
            </a:lvl1pPr>
            <a:lvl2pPr indent="457200" defTabSz="457200">
              <a:defRPr>
                <a:solidFill>
                  <a:srgbClr val="002569"/>
                </a:solidFill>
              </a:defRPr>
            </a:lvl2pPr>
            <a:lvl3pPr indent="914400" defTabSz="457200">
              <a:defRPr>
                <a:solidFill>
                  <a:srgbClr val="002569"/>
                </a:solidFill>
              </a:defRPr>
            </a:lvl3pPr>
            <a:lvl4pPr indent="1371600" defTabSz="457200">
              <a:defRPr>
                <a:solidFill>
                  <a:srgbClr val="002569"/>
                </a:solidFill>
              </a:defRPr>
            </a:lvl4pPr>
            <a:lvl5pPr indent="1828800" defTabSz="457200">
              <a:defRPr>
                <a:solidFill>
                  <a:srgbClr val="002569"/>
                </a:solidFill>
              </a:defRPr>
            </a:lvl5pPr>
            <a:lvl6pPr indent="2286000" defTabSz="457200">
              <a:defRPr>
                <a:solidFill>
                  <a:srgbClr val="002569"/>
                </a:solidFill>
              </a:defRPr>
            </a:lvl6pPr>
            <a:lvl7pPr indent="2743200" defTabSz="457200">
              <a:defRPr>
                <a:solidFill>
                  <a:srgbClr val="002569"/>
                </a:solidFill>
              </a:defRPr>
            </a:lvl7pPr>
            <a:lvl8pPr indent="3200400" defTabSz="457200">
              <a:defRPr>
                <a:solidFill>
                  <a:srgbClr val="002569"/>
                </a:solidFill>
              </a:defRPr>
            </a:lvl8pPr>
            <a:lvl9pPr indent="3657600" defTabSz="457200">
              <a:defRPr>
                <a:solidFill>
                  <a:srgbClr val="002569"/>
                </a:solidFill>
              </a:defRPr>
            </a:lvl9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Thank You 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1320800"/>
            <a:ext cx="7086600" cy="4696838"/>
            <a:chOff x="0" y="1320800"/>
            <a:chExt cx="7086600" cy="469683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7800" y="2438400"/>
              <a:ext cx="5638800" cy="3579238"/>
            </a:xfrm>
            <a:prstGeom prst="rect">
              <a:avLst/>
            </a:prstGeom>
            <a:effectLst>
              <a:softEdge rad="165100"/>
            </a:effectLst>
          </p:spPr>
        </p:pic>
        <p:pic>
          <p:nvPicPr>
            <p:cNvPr id="5" name="Picture 4" descr="IMG_3247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20800"/>
              <a:ext cx="2152650" cy="2870200"/>
            </a:xfrm>
            <a:prstGeom prst="rect">
              <a:avLst/>
            </a:prstGeom>
            <a:effectLst>
              <a:softEdge rad="50800"/>
            </a:effectLst>
          </p:spPr>
        </p:pic>
        <p:cxnSp>
          <p:nvCxnSpPr>
            <p:cNvPr id="10" name="Straight Connector 9"/>
            <p:cNvCxnSpPr/>
            <p:nvPr/>
          </p:nvCxnSpPr>
          <p:spPr>
            <a:xfrm flipH="1" flipV="1">
              <a:off x="1219200" y="3657600"/>
              <a:ext cx="762002" cy="1447800"/>
            </a:xfrm>
            <a:prstGeom prst="line">
              <a:avLst/>
            </a:prstGeom>
            <a:noFill/>
            <a:ln w="57150" cap="flat">
              <a:solidFill>
                <a:schemeClr val="accent6">
                  <a:lumMod val="60000"/>
                  <a:lumOff val="40000"/>
                </a:schemeClr>
              </a:solidFill>
              <a:prstDash val="solid"/>
              <a:bevel/>
              <a:headEnd type="none"/>
              <a:tailEnd type="stealth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6" name="Rectangle 15"/>
            <p:cNvSpPr/>
            <p:nvPr/>
          </p:nvSpPr>
          <p:spPr>
            <a:xfrm>
              <a:off x="2819400" y="5068669"/>
              <a:ext cx="2846751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WGISS</a:t>
              </a:r>
              <a:endParaRPr lang="en-US" sz="36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pic>
        <p:nvPicPr>
          <p:cNvPr id="18" name="Picture 17" descr="IMG_336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81500" y="2019300"/>
            <a:ext cx="5181600" cy="3886200"/>
          </a:xfrm>
          <a:prstGeom prst="rect">
            <a:avLst/>
          </a:prstGeom>
        </p:spPr>
      </p:pic>
      <p:pic>
        <p:nvPicPr>
          <p:cNvPr id="19" name="Picture 18" descr="IMG_323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278665"/>
            <a:ext cx="4833777" cy="55626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200400" y="4154269"/>
            <a:ext cx="312943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latin typeface="+mj-lt"/>
              </a:rPr>
              <a:t>cảm ơn </a:t>
            </a:r>
            <a:r>
              <a:rPr lang="en-US" sz="4000" b="1" dirty="0" smtClean="0">
                <a:latin typeface="+mj-lt"/>
              </a:rPr>
              <a:t>bạn</a:t>
            </a:r>
          </a:p>
          <a:p>
            <a:pPr algn="ctr"/>
            <a:r>
              <a:rPr lang="en-US" sz="4000" b="1" dirty="0" smtClean="0">
                <a:latin typeface="+mj-lt"/>
              </a:rPr>
              <a:t>(thank you)</a:t>
            </a:r>
            <a:endParaRPr lang="en-US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51196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60491" cy="461665"/>
          </a:xfrm>
        </p:spPr>
        <p:txBody>
          <a:bodyPr/>
          <a:lstStyle/>
          <a:p>
            <a:pPr algn="ctr">
              <a:spcBef>
                <a:spcPts val="500"/>
              </a:spcBef>
              <a:buSzPct val="100000"/>
              <a:buFont typeface="Arial"/>
              <a:buNone/>
            </a:pPr>
            <a:r>
              <a:rPr lang="en-GB" sz="2800" b="1" dirty="0" smtClean="0">
                <a:solidFill>
                  <a:schemeClr val="bg1"/>
                </a:solidFill>
                <a:latin typeface="+mj-lt"/>
              </a:rPr>
              <a:t>Status of Deliverables</a:t>
            </a:r>
            <a:endParaRPr lang="en-GB" sz="2800" b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xmlns="" id="{8B8666D5-C3DA-2643-B41A-F9C45B42CE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946134"/>
              </p:ext>
            </p:extLst>
          </p:nvPr>
        </p:nvGraphicFramePr>
        <p:xfrm>
          <a:off x="1" y="1143000"/>
          <a:ext cx="9170844" cy="5573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349">
                  <a:extLst>
                    <a:ext uri="{9D8B030D-6E8A-4147-A177-3AD203B41FA5}">
                      <a16:colId xmlns:a16="http://schemas.microsoft.com/office/drawing/2014/main" xmlns="" val="3359959143"/>
                    </a:ext>
                  </a:extLst>
                </a:gridCol>
                <a:gridCol w="2251514">
                  <a:extLst>
                    <a:ext uri="{9D8B030D-6E8A-4147-A177-3AD203B41FA5}">
                      <a16:colId xmlns:a16="http://schemas.microsoft.com/office/drawing/2014/main" xmlns="" val="485154018"/>
                    </a:ext>
                  </a:extLst>
                </a:gridCol>
                <a:gridCol w="1501010">
                  <a:extLst>
                    <a:ext uri="{9D8B030D-6E8A-4147-A177-3AD203B41FA5}">
                      <a16:colId xmlns:a16="http://schemas.microsoft.com/office/drawing/2014/main" xmlns="" val="2260557422"/>
                    </a:ext>
                  </a:extLst>
                </a:gridCol>
                <a:gridCol w="1050707">
                  <a:extLst>
                    <a:ext uri="{9D8B030D-6E8A-4147-A177-3AD203B41FA5}">
                      <a16:colId xmlns:a16="http://schemas.microsoft.com/office/drawing/2014/main" xmlns="" val="2636910467"/>
                    </a:ext>
                  </a:extLst>
                </a:gridCol>
                <a:gridCol w="900605">
                  <a:extLst>
                    <a:ext uri="{9D8B030D-6E8A-4147-A177-3AD203B41FA5}">
                      <a16:colId xmlns:a16="http://schemas.microsoft.com/office/drawing/2014/main" xmlns="" val="682585548"/>
                    </a:ext>
                  </a:extLst>
                </a:gridCol>
                <a:gridCol w="825554">
                  <a:extLst>
                    <a:ext uri="{9D8B030D-6E8A-4147-A177-3AD203B41FA5}">
                      <a16:colId xmlns:a16="http://schemas.microsoft.com/office/drawing/2014/main" xmlns="" val="2088197469"/>
                    </a:ext>
                  </a:extLst>
                </a:gridCol>
                <a:gridCol w="885660">
                  <a:extLst>
                    <a:ext uri="{9D8B030D-6E8A-4147-A177-3AD203B41FA5}">
                      <a16:colId xmlns:a16="http://schemas.microsoft.com/office/drawing/2014/main" xmlns="" val="3709111265"/>
                    </a:ext>
                  </a:extLst>
                </a:gridCol>
                <a:gridCol w="116840"/>
                <a:gridCol w="900605">
                  <a:extLst>
                    <a:ext uri="{9D8B030D-6E8A-4147-A177-3AD203B41FA5}">
                      <a16:colId xmlns:a16="http://schemas.microsoft.com/office/drawing/2014/main" xmlns="" val="269774369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GB" sz="1050" b="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Actions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0" noProof="0" dirty="0"/>
                        <a:t>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0" noProof="0" dirty="0"/>
                        <a:t>Q2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0" noProof="0" dirty="0"/>
                        <a:t>Q3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0" noProof="0"/>
                        <a:t>Q4 2019</a:t>
                      </a:r>
                      <a:endParaRPr lang="en-GB" sz="1050" b="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0" noProof="0"/>
                        <a:t>Q1 2020</a:t>
                      </a:r>
                      <a:endParaRPr lang="en-GB" sz="1050" b="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0" noProof="0"/>
                        <a:t>Q2 2020</a:t>
                      </a:r>
                      <a:endParaRPr lang="en-GB" sz="1050" b="0" noProof="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050" b="0" noProof="0" dirty="0"/>
                        <a:t>Q3/Q4 2020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05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69739506"/>
                  </a:ext>
                </a:extLst>
              </a:tr>
              <a:tr h="317648">
                <a:tc>
                  <a:txBody>
                    <a:bodyPr/>
                    <a:lstStyle/>
                    <a:p>
                      <a:pPr algn="l"/>
                      <a:r>
                        <a:rPr lang="en-US" sz="1000" b="1" i="0" u="sng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CARB-15</a:t>
                      </a:r>
                      <a:endParaRPr lang="en-GB" b="1" i="0" u="sng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Carbon </a:t>
                      </a:r>
                      <a:r>
                        <a:rPr lang="en-US" sz="1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Data </a:t>
                      </a:r>
                      <a:r>
                        <a:rPr lang="en-US" sz="1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Portal prototype </a:t>
                      </a:r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aseline="0" noProof="0" dirty="0" smtClean="0"/>
                        <a:t>Portal issued &amp; available to users. </a:t>
                      </a:r>
                      <a:r>
                        <a:rPr lang="en-GB" sz="900" b="1" noProof="0" dirty="0" smtClean="0"/>
                        <a:t>Delivered</a:t>
                      </a:r>
                      <a:endParaRPr lang="en-GB" sz="900" b="1" noProof="0" dirty="0"/>
                    </a:p>
                  </a:txBody>
                  <a:tcPr>
                    <a:solidFill>
                      <a:srgbClr val="2CB22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 noProof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 noProof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 noProof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noProof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noProof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62248382"/>
                  </a:ext>
                </a:extLst>
              </a:tr>
              <a:tr h="393848">
                <a:tc>
                  <a:txBody>
                    <a:bodyPr/>
                    <a:lstStyle/>
                    <a:p>
                      <a:pPr marL="0" marR="0" lvl="0" indent="0" algn="l" defTabSz="4572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sng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DATA-9</a:t>
                      </a:r>
                      <a:endParaRPr lang="en-GB" b="1" i="0" u="sng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ECVs/CDRs </a:t>
                      </a:r>
                      <a:r>
                        <a:rPr lang="en-US" sz="1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Discovery and Access through WGISS </a:t>
                      </a:r>
                      <a:r>
                        <a:rPr lang="en-US" sz="1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Systems</a:t>
                      </a:r>
                      <a:endParaRPr lang="en-GB" noProof="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GB" sz="900" noProof="0" dirty="0" smtClean="0"/>
                        <a:t>Coordination</a:t>
                      </a:r>
                      <a:r>
                        <a:rPr lang="en-GB" sz="900" baseline="0" noProof="0" dirty="0" smtClean="0"/>
                        <a:t> on-going with WGClimate. Several CDR registered but need extension to complete full ECV Inventory.</a:t>
                      </a:r>
                      <a:endParaRPr lang="en-GB" sz="900" noProof="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kumimoji="0" lang="en-GB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sym typeface="Calibri"/>
                        </a:rPr>
                        <a:t>Due Date extended to Q2 2020</a:t>
                      </a:r>
                      <a:endParaRPr lang="en-GB" sz="900" noProof="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noProof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3634941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/>
                      <a:r>
                        <a:rPr lang="en-US" sz="1000" b="1" i="0" u="sng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DATA-11</a:t>
                      </a:r>
                      <a:r>
                        <a:rPr lang="it-IT" b="1" i="0" u="sng" dirty="0">
                          <a:effectLst/>
                        </a:rPr>
                        <a:t> </a:t>
                      </a:r>
                      <a:endParaRPr lang="en-GB" b="1" i="0" u="sng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Data and Technology Exploration webinars and </a:t>
                      </a:r>
                      <a:r>
                        <a:rPr lang="en-US" sz="1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workshops</a:t>
                      </a:r>
                      <a:endParaRPr lang="en-GB" noProof="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GB" sz="900" noProof="0" dirty="0" smtClean="0"/>
                        <a:t>Several workshops held in 2018-19, last in September 2019. On track for delivery.</a:t>
                      </a:r>
                      <a:endParaRPr lang="en-GB" sz="900" noProof="0" dirty="0"/>
                    </a:p>
                  </a:txBody>
                  <a:tcPr>
                    <a:solidFill>
                      <a:srgbClr val="2CB22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noProof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noProof="0" dirty="0"/>
                    </a:p>
                  </a:txBody>
                  <a:tcPr>
                    <a:solidFill>
                      <a:srgbClr val="2CB22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9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6414945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000" b="1" i="0" u="sng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DATA-13</a:t>
                      </a:r>
                      <a:endParaRPr lang="en-GB" b="1" i="0" u="sng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Develop a White Paper on Single Sign-On (SSO) </a:t>
                      </a:r>
                      <a:r>
                        <a:rPr lang="en-US" sz="1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authentication</a:t>
                      </a:r>
                      <a:endParaRPr lang="en-GB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noProof="0" dirty="0" smtClean="0"/>
                        <a:t>First Draft issued.</a:t>
                      </a:r>
                      <a:r>
                        <a:rPr lang="en-GB" sz="900" baseline="0" noProof="0" dirty="0" smtClean="0"/>
                        <a:t> </a:t>
                      </a:r>
                      <a:r>
                        <a:rPr lang="en-GB" sz="900" noProof="0" dirty="0" smtClean="0"/>
                        <a:t>Comments under review.</a:t>
                      </a:r>
                      <a:endParaRPr lang="en-GB" sz="900" noProof="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sym typeface="Calibri"/>
                        </a:rPr>
                        <a:t>Due Date extended to Q4 2019</a:t>
                      </a:r>
                      <a:endParaRPr lang="en-GB" sz="900" noProof="0" dirty="0" smtClean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noProof="0" dirty="0" smtClean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9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31978086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/>
                      <a:r>
                        <a:rPr lang="en-US" sz="1000" b="1" i="0" u="sng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DATA-15</a:t>
                      </a:r>
                      <a:endParaRPr lang="en-GB" b="1" i="0" u="sng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Explore emerging trends and disrupting technologies (i.e. AI)</a:t>
                      </a:r>
                      <a:endParaRPr lang="en-GB" noProof="0" dirty="0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l"/>
                      <a:r>
                        <a:rPr lang="en-GB" sz="900" noProof="0" dirty="0" smtClean="0"/>
                        <a:t>Dedicated</a:t>
                      </a:r>
                      <a:r>
                        <a:rPr lang="en-GB" sz="900" baseline="0" noProof="0" dirty="0" smtClean="0"/>
                        <a:t> sessions on Artificial Intelligence held at WGISS#46-47-48. On track for delivery.</a:t>
                      </a:r>
                      <a:endParaRPr lang="en-GB" sz="900" noProof="0" dirty="0"/>
                    </a:p>
                  </a:txBody>
                  <a:tcPr>
                    <a:solidFill>
                      <a:srgbClr val="2CB22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279022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000" b="1" i="0" u="sng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DATA-16</a:t>
                      </a:r>
                      <a:endParaRPr lang="en-GB" b="1" i="0" u="sng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CEOS data holdings reported and accessible in GEO and other international relevant </a:t>
                      </a:r>
                      <a:r>
                        <a:rPr lang="en-US" sz="1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contexts</a:t>
                      </a:r>
                      <a:endParaRPr lang="en-GB" noProof="0" dirty="0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4572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noProof="0" dirty="0" smtClean="0"/>
                        <a:t>CEOS agencies data discoverable in the GEOSS Platform through the WGISS CDA infrastructure. On-going </a:t>
                      </a:r>
                      <a:r>
                        <a:rPr lang="en-GB" sz="900" noProof="0" dirty="0"/>
                        <a:t>task renewable each </a:t>
                      </a:r>
                      <a:r>
                        <a:rPr lang="en-GB" sz="900" noProof="0" dirty="0" smtClean="0"/>
                        <a:t>year.</a:t>
                      </a:r>
                      <a:endParaRPr lang="en-GB" sz="900" noProof="0" dirty="0"/>
                    </a:p>
                  </a:txBody>
                  <a:tcPr>
                    <a:solidFill>
                      <a:srgbClr val="2CB22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4662860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l"/>
                      <a:r>
                        <a:rPr lang="en-US" sz="1000" b="1" i="0" u="sng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FDA-5</a:t>
                      </a:r>
                      <a:endParaRPr lang="en-GB" b="1" i="0" u="sng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Promote awareness of FDAs </a:t>
                      </a:r>
                      <a:endParaRPr lang="en-GB" noProof="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4572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Several sessions held at WGISS</a:t>
                      </a:r>
                      <a:r>
                        <a:rPr lang="en-GB" sz="9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 meetings, FDA webinar held in Sep. 2019. Delivered.</a:t>
                      </a:r>
                      <a:endParaRPr lang="en-GB" sz="900" noProof="0" dirty="0"/>
                    </a:p>
                  </a:txBody>
                  <a:tcPr>
                    <a:solidFill>
                      <a:srgbClr val="2CB22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noProof="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noProof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noProof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noProof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noProof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9192419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/>
                      <a:r>
                        <a:rPr lang="en-US" sz="1000" b="1" i="0" u="sng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FDA-8</a:t>
                      </a:r>
                      <a:endParaRPr lang="en-GB" b="1" i="0" u="sng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Establish common description of Future Data Architecture </a:t>
                      </a:r>
                      <a:endParaRPr lang="en-GB" noProof="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GB" sz="900" noProof="0" dirty="0" smtClean="0"/>
                        <a:t>Draft architecture drafted</a:t>
                      </a:r>
                      <a:r>
                        <a:rPr lang="en-GB" sz="900" baseline="0" noProof="0" dirty="0" smtClean="0"/>
                        <a:t>. Need to redirect activities towards the generation of a set of best practices for each major function.</a:t>
                      </a:r>
                      <a:endParaRPr lang="en-GB" sz="900" noProof="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/>
                      <a:r>
                        <a:rPr kumimoji="0" lang="en-GB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Due Date extended to Q2 2020</a:t>
                      </a:r>
                      <a:endParaRPr lang="en-GB" sz="900" noProof="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900" noProof="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GB" noProof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1456162"/>
                  </a:ext>
                </a:extLst>
              </a:tr>
              <a:tr h="407194">
                <a:tc>
                  <a:txBody>
                    <a:bodyPr/>
                    <a:lstStyle/>
                    <a:p>
                      <a:pPr algn="l"/>
                      <a:r>
                        <a:rPr lang="en-US" sz="1000" b="1" i="0" u="sng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FDA-9</a:t>
                      </a:r>
                      <a:endParaRPr lang="en-GB" b="1" i="0" u="sng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Inventory and characterize </a:t>
                      </a:r>
                      <a:r>
                        <a:rPr lang="en-US" sz="1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existing </a:t>
                      </a:r>
                      <a:r>
                        <a:rPr lang="en-US" sz="1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FDAs</a:t>
                      </a:r>
                      <a:endParaRPr lang="en-GB" noProof="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GB" sz="900" noProof="0" dirty="0" smtClean="0"/>
                        <a:t>Inventory finalised with contribution from several agencies. Discovery</a:t>
                      </a:r>
                      <a:r>
                        <a:rPr lang="en-GB" sz="900" baseline="0" noProof="0" dirty="0" smtClean="0"/>
                        <a:t> system implemented with SEO. </a:t>
                      </a:r>
                      <a:r>
                        <a:rPr lang="en-GB" sz="9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Delivered</a:t>
                      </a:r>
                      <a:r>
                        <a:rPr lang="en-GB" sz="900" baseline="0" noProof="0" dirty="0" smtClean="0"/>
                        <a:t>.</a:t>
                      </a:r>
                      <a:endParaRPr lang="en-GB" sz="900" noProof="0" dirty="0"/>
                    </a:p>
                  </a:txBody>
                  <a:tcPr>
                    <a:solidFill>
                      <a:srgbClr val="2CB22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noProof="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9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8648818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000" b="1" i="0" u="sng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FDA-10</a:t>
                      </a:r>
                      <a:endParaRPr lang="en-GB" b="1" i="0" u="sng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Finalize </a:t>
                      </a:r>
                      <a:r>
                        <a:rPr lang="en-US" sz="1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inventory of Software and </a:t>
                      </a:r>
                      <a:r>
                        <a:rPr lang="en-US" sz="1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Tools</a:t>
                      </a:r>
                      <a:endParaRPr lang="en-GB" noProof="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GB" sz="900" noProof="0" dirty="0" smtClean="0"/>
                        <a:t>Inventory finalised.</a:t>
                      </a:r>
                      <a:r>
                        <a:rPr lang="en-GB" sz="900" baseline="0" noProof="0" dirty="0" smtClean="0"/>
                        <a:t> </a:t>
                      </a:r>
                      <a:r>
                        <a:rPr lang="en-GB" sz="900" noProof="0" dirty="0" smtClean="0"/>
                        <a:t>Discovery</a:t>
                      </a:r>
                      <a:r>
                        <a:rPr lang="en-GB" sz="900" baseline="0" noProof="0" dirty="0" smtClean="0"/>
                        <a:t> system implemented with SEO and to be published on CEOS web site.</a:t>
                      </a:r>
                      <a:endParaRPr lang="en-GB" sz="900" noProof="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sym typeface="Calibri"/>
                        </a:rPr>
                        <a:t>Due Date extended to Q4 2019</a:t>
                      </a:r>
                      <a:endParaRPr lang="en-GB" sz="900" noProof="0" dirty="0" smtClean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9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4242872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/>
                      <a:r>
                        <a:rPr lang="en-US" sz="1000" b="1" i="0" u="sng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FDA-14</a:t>
                      </a:r>
                      <a:endParaRPr lang="en-GB" b="1" i="0" u="sng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Facilitate tools </a:t>
                      </a:r>
                      <a:r>
                        <a:rPr lang="en-US" sz="1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&amp; </a:t>
                      </a:r>
                      <a:r>
                        <a:rPr lang="en-US" sz="1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services discovery and access for end users via CDA</a:t>
                      </a:r>
                      <a:endParaRPr lang="en-GB" noProof="0" dirty="0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l"/>
                      <a:r>
                        <a:rPr lang="en-GB" sz="900" noProof="0" dirty="0" smtClean="0"/>
                        <a:t>Services metadata model being defined and agreed.</a:t>
                      </a:r>
                      <a:r>
                        <a:rPr lang="en-GB" sz="900" baseline="0" noProof="0" dirty="0" smtClean="0"/>
                        <a:t> Access to services identified in the OSS and FDA inventories through database implemented with SEO (step-1) and then through WGISS CDA (Step-2). On track for delivery.</a:t>
                      </a:r>
                      <a:endParaRPr lang="en-GB" sz="900" noProof="0" dirty="0"/>
                    </a:p>
                  </a:txBody>
                  <a:tcPr>
                    <a:solidFill>
                      <a:srgbClr val="2CB22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GB" noProof="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11639904"/>
                  </a:ext>
                </a:extLst>
              </a:tr>
              <a:tr h="551046">
                <a:tc>
                  <a:txBody>
                    <a:bodyPr/>
                    <a:lstStyle/>
                    <a:p>
                      <a:pPr algn="l"/>
                      <a:r>
                        <a:rPr lang="en-US" sz="1000" b="1" i="0" u="sng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DATA-2</a:t>
                      </a:r>
                      <a:r>
                        <a:rPr lang="it-IT" b="1" i="0" u="sng" dirty="0">
                          <a:effectLst/>
                        </a:rPr>
                        <a:t> </a:t>
                      </a:r>
                      <a:endParaRPr lang="en-GB" b="1" i="0" u="sng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Full representation </a:t>
                      </a:r>
                      <a:r>
                        <a:rPr lang="en-US" sz="1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&amp; </a:t>
                      </a:r>
                      <a:r>
                        <a:rPr lang="en-US" sz="1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accessibility of CEOS </a:t>
                      </a:r>
                      <a:r>
                        <a:rPr lang="en-US" sz="1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agencies</a:t>
                      </a:r>
                      <a:r>
                        <a:rPr lang="en-US" sz="10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sz="1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datasets </a:t>
                      </a:r>
                      <a:r>
                        <a:rPr lang="en-US" sz="1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through WGISS </a:t>
                      </a:r>
                      <a:r>
                        <a:rPr lang="en-US" sz="1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CDA Infrastructure</a:t>
                      </a:r>
                      <a:endParaRPr lang="en-GB" noProof="0" dirty="0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4572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noProof="0" dirty="0" smtClean="0"/>
                        <a:t>WGISS Connected Data Assets Infrastructure continuously populated with new data collections from current </a:t>
                      </a:r>
                      <a:r>
                        <a:rPr lang="en-GB" sz="900" noProof="0" dirty="0" err="1" smtClean="0"/>
                        <a:t>abd</a:t>
                      </a:r>
                      <a:r>
                        <a:rPr lang="en-GB" sz="900" noProof="0" dirty="0" smtClean="0"/>
                        <a:t> new CEOS partner</a:t>
                      </a:r>
                      <a:r>
                        <a:rPr lang="en-GB" sz="900" baseline="0" noProof="0" dirty="0" smtClean="0"/>
                        <a:t> agencies</a:t>
                      </a:r>
                      <a:r>
                        <a:rPr lang="en-GB" sz="900" noProof="0" dirty="0" smtClean="0"/>
                        <a:t>. On-going task renewable each year.</a:t>
                      </a:r>
                    </a:p>
                    <a:p>
                      <a:pPr marL="0" marR="0" lvl="0" indent="0" algn="l" defTabSz="4572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noProof="0" dirty="0"/>
                    </a:p>
                  </a:txBody>
                  <a:tcPr>
                    <a:solidFill>
                      <a:srgbClr val="2CB22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859688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575014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532965" y="632012"/>
            <a:ext cx="7367781" cy="891988"/>
          </a:xfrm>
        </p:spPr>
        <p:txBody>
          <a:bodyPr/>
          <a:lstStyle/>
          <a:p>
            <a:r>
              <a:rPr lang="en-GB" dirty="0" smtClean="0"/>
              <a:t>Data Preservation and Stewardship</a:t>
            </a:r>
            <a:endParaRPr lang="en-GB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4038600" y="2057400"/>
            <a:ext cx="4903177" cy="1093787"/>
          </a:xfrm>
        </p:spPr>
        <p:txBody>
          <a:bodyPr/>
          <a:lstStyle/>
          <a:p>
            <a:r>
              <a:rPr lang="en-US" dirty="0"/>
              <a:t>WGISS accomplishes its Data Preservation and Curation efforts through the </a:t>
            </a:r>
            <a:r>
              <a:rPr lang="en-US" b="1" i="1" dirty="0" smtClean="0"/>
              <a:t>Data </a:t>
            </a:r>
            <a:r>
              <a:rPr lang="en-US" b="1" i="1" dirty="0"/>
              <a:t>Stewardship Interest Group (DSIG)</a:t>
            </a:r>
          </a:p>
          <a:p>
            <a:endParaRPr lang="en-GB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1" b="4614"/>
          <a:stretch>
            <a:fillRect/>
          </a:stretch>
        </p:blipFill>
        <p:spPr bwMode="auto">
          <a:xfrm>
            <a:off x="5562600" y="4923652"/>
            <a:ext cx="2133600" cy="1934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5029200"/>
            <a:ext cx="2501900" cy="166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0836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152400"/>
            <a:ext cx="4953000" cy="533400"/>
          </a:xfrm>
        </p:spPr>
        <p:txBody>
          <a:bodyPr/>
          <a:lstStyle/>
          <a:p>
            <a:pPr algn="ctr"/>
            <a:r>
              <a:rPr lang="en-GB" altLang="en-US" b="1" dirty="0">
                <a:ea typeface="ＭＳ Ｐゴシック" charset="0"/>
                <a:cs typeface="Arial Bold" panose="020B0704020202020204" pitchFamily="34" charset="0"/>
              </a:rPr>
              <a:t>Data Stewardship Best Practices</a:t>
            </a:r>
            <a:br>
              <a:rPr lang="en-GB" altLang="en-US" b="1" dirty="0">
                <a:ea typeface="ＭＳ Ｐゴシック" charset="0"/>
                <a:cs typeface="Arial Bold" panose="020B0704020202020204" pitchFamily="34" charset="0"/>
              </a:rPr>
            </a:br>
            <a:r>
              <a:rPr lang="en-US" b="1" dirty="0">
                <a:ea typeface="ＭＳ Ｐゴシック" charset="0"/>
                <a:cs typeface="Arial Bold" panose="020B0704020202020204" pitchFamily="34" charset="0"/>
              </a:rPr>
              <a:t>Document Tree </a:t>
            </a:r>
            <a:endParaRPr lang="en-US" b="1" dirty="0"/>
          </a:p>
        </p:txBody>
      </p:sp>
      <p:sp>
        <p:nvSpPr>
          <p:cNvPr id="40" name="Rectangle 39"/>
          <p:cNvSpPr/>
          <p:nvPr/>
        </p:nvSpPr>
        <p:spPr>
          <a:xfrm>
            <a:off x="4856315" y="6641894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/>
              <a:t>Image Source: http</a:t>
            </a:r>
            <a:r>
              <a:rPr lang="en-US" sz="800" dirty="0"/>
              <a:t>://eastenders.wikia.com/wiki/File:Under-construction.png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0" y="1164285"/>
            <a:ext cx="9144000" cy="5816254"/>
            <a:chOff x="0" y="1041746"/>
            <a:chExt cx="9144000" cy="5816254"/>
          </a:xfrm>
        </p:grpSpPr>
        <p:sp>
          <p:nvSpPr>
            <p:cNvPr id="49" name="Rectangle 48"/>
            <p:cNvSpPr/>
            <p:nvPr/>
          </p:nvSpPr>
          <p:spPr bwMode="auto">
            <a:xfrm>
              <a:off x="0" y="3400425"/>
              <a:ext cx="9144000" cy="34575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r>
                <a:rPr lang="en-US" sz="1600" b="1" smtClean="0">
                  <a:solidFill>
                    <a:schemeClr val="tx1"/>
                  </a:solidFill>
                  <a:latin typeface="Calibri" panose="020F0502020204030204" pitchFamily="34" charset="0"/>
                  <a:ea typeface="ＭＳ Ｐゴシック" charset="0"/>
                  <a:cs typeface="+mn-cs"/>
                </a:rPr>
                <a:t>Technical Documents</a:t>
              </a:r>
              <a:endParaRPr lang="en-US" sz="1600" b="1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+mn-cs"/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11028" y="1041746"/>
              <a:ext cx="9132971" cy="237648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r>
                <a:rPr lang="en-US" sz="1600" b="1" smtClean="0">
                  <a:solidFill>
                    <a:schemeClr val="tx1"/>
                  </a:solidFill>
                  <a:latin typeface="Calibri" panose="020F0502020204030204" pitchFamily="34" charset="0"/>
                  <a:ea typeface="ＭＳ Ｐゴシック" charset="0"/>
                  <a:cs typeface="+mn-cs"/>
                </a:rPr>
                <a:t>Policy Documents</a:t>
              </a:r>
              <a:endParaRPr lang="en-US" sz="1600" b="1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+mn-cs"/>
              </a:endParaRPr>
            </a:p>
          </p:txBody>
        </p:sp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>
              <a:off x="4071265" y="3562696"/>
              <a:ext cx="1512887" cy="792163"/>
            </a:xfrm>
            <a:prstGeom prst="rect">
              <a:avLst/>
            </a:prstGeom>
            <a:solidFill>
              <a:srgbClr val="C4DC94"/>
            </a:solidFill>
            <a:ln w="9525">
              <a:solidFill>
                <a:srgbClr val="7F7F7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36000" tIns="36000" rIns="36000" bIns="36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kern="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Reference Model for Data Stewardship</a:t>
              </a:r>
              <a:endParaRPr lang="en-US" sz="1400" b="1" kern="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Rectangle 51"/>
            <p:cNvSpPr>
              <a:spLocks noChangeArrowheads="1"/>
            </p:cNvSpPr>
            <p:nvPr/>
          </p:nvSpPr>
          <p:spPr bwMode="auto">
            <a:xfrm>
              <a:off x="2324821" y="5848696"/>
              <a:ext cx="1514475" cy="790575"/>
            </a:xfrm>
            <a:prstGeom prst="rect">
              <a:avLst/>
            </a:prstGeom>
            <a:solidFill>
              <a:srgbClr val="E9F2D6"/>
            </a:solidFill>
            <a:ln w="9525">
              <a:solidFill>
                <a:srgbClr val="7F7F7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36000" tIns="36000" rIns="36000" bIns="36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kern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EO Data Set</a:t>
              </a:r>
              <a:br>
                <a:rPr lang="en-US" sz="1100" b="1" kern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</a:br>
              <a:r>
                <a:rPr lang="en-US" sz="1100" b="1" kern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Consolidation Process</a:t>
              </a:r>
              <a:endParaRPr lang="en-US" sz="1100" b="1" kern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Rectangle 52"/>
            <p:cNvSpPr>
              <a:spLocks noChangeArrowheads="1"/>
            </p:cNvSpPr>
            <p:nvPr/>
          </p:nvSpPr>
          <p:spPr bwMode="auto">
            <a:xfrm>
              <a:off x="3286510" y="4830461"/>
              <a:ext cx="904490" cy="838200"/>
            </a:xfrm>
            <a:prstGeom prst="rect">
              <a:avLst/>
            </a:prstGeom>
            <a:solidFill>
              <a:srgbClr val="D2E4AE"/>
            </a:solidFill>
            <a:ln w="9525">
              <a:solidFill>
                <a:srgbClr val="7F7F7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36000" tIns="36000" rIns="36000" bIns="36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kern="0" smtClean="0">
                  <a:solidFill>
                    <a:schemeClr val="tx1"/>
                  </a:solidFill>
                  <a:latin typeface="Calibri"/>
                  <a:ea typeface="+mn-ea"/>
                  <a:cs typeface="+mn-cs"/>
                </a:rPr>
                <a:t>EO Data Preservation Guidelines</a:t>
              </a:r>
              <a:endParaRPr lang="en-US" sz="1100" b="1" kern="0">
                <a:solidFill>
                  <a:schemeClr val="tx1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6781800" y="3611261"/>
              <a:ext cx="1512887" cy="792163"/>
            </a:xfrm>
            <a:prstGeom prst="rect">
              <a:avLst/>
            </a:prstGeom>
            <a:solidFill>
              <a:srgbClr val="C4DC94"/>
            </a:solidFill>
            <a:ln w="9525">
              <a:solidFill>
                <a:srgbClr val="7F7F7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36000" tIns="36000" rIns="36000" bIns="36000" anchor="ctr"/>
            <a:lstStyle/>
            <a:p>
              <a:pPr algn="ctr"/>
              <a:r>
                <a:rPr lang="en-US" sz="1400" b="1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Glossary of Acronyms and Terms</a:t>
              </a:r>
            </a:p>
          </p:txBody>
        </p:sp>
        <p:sp>
          <p:nvSpPr>
            <p:cNvPr id="55" name="Rectangle 54"/>
            <p:cNvSpPr>
              <a:spLocks noChangeArrowheads="1"/>
            </p:cNvSpPr>
            <p:nvPr/>
          </p:nvSpPr>
          <p:spPr bwMode="auto">
            <a:xfrm>
              <a:off x="4049713" y="1066498"/>
              <a:ext cx="1589087" cy="792163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7F7F7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36000" tIns="36000" rIns="36000" bIns="36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kern="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CEOS Agencies EO Space Data Sets</a:t>
              </a:r>
              <a:endParaRPr lang="en-US" sz="1400" b="1" kern="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7" name="Straight Arrow Connector 29"/>
            <p:cNvCxnSpPr>
              <a:cxnSpLocks noChangeShapeType="1"/>
              <a:stCxn id="61" idx="2"/>
              <a:endCxn id="51" idx="0"/>
            </p:cNvCxnSpPr>
            <p:nvPr/>
          </p:nvCxnSpPr>
          <p:spPr bwMode="auto">
            <a:xfrm flipH="1">
              <a:off x="4827709" y="3114374"/>
              <a:ext cx="10991" cy="448322"/>
            </a:xfrm>
            <a:prstGeom prst="straightConnector1">
              <a:avLst/>
            </a:prstGeom>
            <a:noFill/>
            <a:ln w="19050">
              <a:solidFill>
                <a:srgbClr val="4F6228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8" name="Rectangle 57"/>
            <p:cNvSpPr>
              <a:spLocks noChangeArrowheads="1"/>
            </p:cNvSpPr>
            <p:nvPr/>
          </p:nvSpPr>
          <p:spPr bwMode="auto">
            <a:xfrm>
              <a:off x="4267200" y="4830461"/>
              <a:ext cx="1052348" cy="838200"/>
            </a:xfrm>
            <a:prstGeom prst="rect">
              <a:avLst/>
            </a:prstGeom>
            <a:solidFill>
              <a:srgbClr val="D2E4AE"/>
            </a:solidFill>
            <a:ln w="9525">
              <a:solidFill>
                <a:srgbClr val="7F7F7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36000" tIns="36000" rIns="36000" bIns="36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kern="0" smtClean="0">
                  <a:solidFill>
                    <a:schemeClr val="tx1"/>
                  </a:solidFill>
                  <a:latin typeface="Calibri"/>
                  <a:ea typeface="+mn-ea"/>
                  <a:cs typeface="+mn-cs"/>
                </a:rPr>
                <a:t>Preserved Data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kern="0" smtClean="0">
                  <a:solidFill>
                    <a:schemeClr val="tx1"/>
                  </a:solidFill>
                  <a:latin typeface="Calibri"/>
                  <a:ea typeface="+mn-ea"/>
                  <a:cs typeface="+mn-cs"/>
                </a:rPr>
                <a:t>Set Content</a:t>
              </a:r>
              <a:endParaRPr lang="en-US" sz="1100" b="1" kern="0">
                <a:solidFill>
                  <a:schemeClr val="tx1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Rectangle 58"/>
            <p:cNvSpPr>
              <a:spLocks noChangeArrowheads="1"/>
            </p:cNvSpPr>
            <p:nvPr/>
          </p:nvSpPr>
          <p:spPr bwMode="auto">
            <a:xfrm>
              <a:off x="7322465" y="4830461"/>
              <a:ext cx="983335" cy="838200"/>
            </a:xfrm>
            <a:prstGeom prst="rect">
              <a:avLst/>
            </a:prstGeom>
            <a:solidFill>
              <a:srgbClr val="D2E4AE"/>
            </a:solidFill>
            <a:ln w="9525">
              <a:solidFill>
                <a:srgbClr val="7F7F7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36000" tIns="36000" rIns="36000" bIns="36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kern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Persistent Identifiers Best Practice</a:t>
              </a:r>
              <a:endParaRPr lang="en-US" sz="1100" b="1" kern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Rectangle 59"/>
            <p:cNvSpPr>
              <a:spLocks noChangeArrowheads="1"/>
            </p:cNvSpPr>
            <p:nvPr/>
          </p:nvSpPr>
          <p:spPr bwMode="auto">
            <a:xfrm>
              <a:off x="990600" y="2239662"/>
              <a:ext cx="1512887" cy="838200"/>
            </a:xfrm>
            <a:prstGeom prst="rect">
              <a:avLst/>
            </a:prstGeom>
            <a:solidFill>
              <a:srgbClr val="C4DC94"/>
            </a:solidFill>
            <a:ln w="9525">
              <a:solidFill>
                <a:srgbClr val="7F7F7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36000" tIns="36000" rIns="36000" bIns="36000" anchor="ctr"/>
            <a:lstStyle/>
            <a:p>
              <a:pPr algn="ctr"/>
              <a:r>
                <a:rPr lang="en-US" sz="1400" b="1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Data Purge Alert Procedure &amp; White Paper</a:t>
              </a:r>
            </a:p>
          </p:txBody>
        </p:sp>
        <p:sp>
          <p:nvSpPr>
            <p:cNvPr id="61" name="Rectangle 60"/>
            <p:cNvSpPr>
              <a:spLocks noChangeArrowheads="1"/>
            </p:cNvSpPr>
            <p:nvPr/>
          </p:nvSpPr>
          <p:spPr bwMode="auto">
            <a:xfrm>
              <a:off x="3810000" y="2239661"/>
              <a:ext cx="2057400" cy="874713"/>
            </a:xfrm>
            <a:prstGeom prst="rect">
              <a:avLst/>
            </a:prstGeom>
            <a:solidFill>
              <a:srgbClr val="9DC7B3"/>
            </a:solidFill>
            <a:ln w="9525">
              <a:solidFill>
                <a:srgbClr val="7F7F7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36000" tIns="36000" rIns="36000" bIns="36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kern="0" dirty="0">
                  <a:solidFill>
                    <a:schemeClr val="tx1"/>
                  </a:solidFill>
                  <a:latin typeface="Calibri"/>
                  <a:ea typeface="+mn-ea"/>
                  <a:cs typeface="+mn-cs"/>
                </a:rPr>
                <a:t>Individual organizations'</a:t>
              </a:r>
              <a:br>
                <a:rPr lang="en-US" sz="1400" b="1" kern="0" dirty="0">
                  <a:solidFill>
                    <a:schemeClr val="tx1"/>
                  </a:solidFill>
                  <a:latin typeface="Calibri"/>
                  <a:ea typeface="+mn-ea"/>
                  <a:cs typeface="+mn-cs"/>
                </a:rPr>
              </a:br>
              <a:r>
                <a:rPr lang="en-US" sz="1400" b="1" kern="0" dirty="0">
                  <a:solidFill>
                    <a:schemeClr val="tx1"/>
                  </a:solidFill>
                  <a:latin typeface="Calibri"/>
                  <a:ea typeface="+mn-ea"/>
                  <a:cs typeface="+mn-cs"/>
                </a:rPr>
                <a:t> policies (stewardship, access, ...)</a:t>
              </a:r>
            </a:p>
          </p:txBody>
        </p:sp>
        <p:cxnSp>
          <p:nvCxnSpPr>
            <p:cNvPr id="62" name="Straight Arrow Connector 37"/>
            <p:cNvCxnSpPr>
              <a:cxnSpLocks noChangeShapeType="1"/>
              <a:endCxn id="51" idx="2"/>
            </p:cNvCxnSpPr>
            <p:nvPr/>
          </p:nvCxnSpPr>
          <p:spPr bwMode="auto">
            <a:xfrm flipV="1">
              <a:off x="4825327" y="4354859"/>
              <a:ext cx="3175" cy="338137"/>
            </a:xfrm>
            <a:prstGeom prst="straightConnector1">
              <a:avLst/>
            </a:prstGeom>
            <a:noFill/>
            <a:ln w="19050">
              <a:solidFill>
                <a:srgbClr val="4F6228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3" name="TextBox 2"/>
            <p:cNvSpPr txBox="1">
              <a:spLocks noChangeArrowheads="1"/>
            </p:cNvSpPr>
            <p:nvPr/>
          </p:nvSpPr>
          <p:spPr bwMode="auto">
            <a:xfrm>
              <a:off x="3505200" y="3077861"/>
              <a:ext cx="137827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000" b="1" dirty="0" smtClean="0">
                  <a:solidFill>
                    <a:schemeClr val="tx1"/>
                  </a:solidFill>
                </a:rPr>
                <a:t>Recommended / </a:t>
              </a:r>
            </a:p>
            <a:p>
              <a:pPr eaLnBrk="1" hangingPunct="1"/>
              <a:r>
                <a:rPr lang="en-US" sz="1000" b="1" dirty="0" smtClean="0">
                  <a:solidFill>
                    <a:schemeClr val="tx1"/>
                  </a:solidFill>
                </a:rPr>
                <a:t>Reference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64" name="Rectangle 63"/>
            <p:cNvSpPr>
              <a:spLocks noChangeArrowheads="1"/>
            </p:cNvSpPr>
            <p:nvPr/>
          </p:nvSpPr>
          <p:spPr bwMode="auto">
            <a:xfrm>
              <a:off x="3996769" y="5836961"/>
              <a:ext cx="1512888" cy="790575"/>
            </a:xfrm>
            <a:prstGeom prst="rect">
              <a:avLst/>
            </a:prstGeom>
            <a:solidFill>
              <a:srgbClr val="E9F2D6"/>
            </a:solidFill>
            <a:ln w="9525">
              <a:solidFill>
                <a:srgbClr val="7F7F7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en-US" sz="1400" b="1" smtClean="0">
                  <a:solidFill>
                    <a:srgbClr val="000000"/>
                  </a:solidFill>
                  <a:latin typeface="Calibri" charset="0"/>
                </a:rPr>
                <a:t>…</a:t>
              </a:r>
              <a:endParaRPr lang="en-US" sz="1400" b="1">
                <a:solidFill>
                  <a:srgbClr val="000000"/>
                </a:solidFill>
                <a:latin typeface="Calibri" charset="0"/>
              </a:endParaRPr>
            </a:p>
          </p:txBody>
        </p:sp>
        <p:sp>
          <p:nvSpPr>
            <p:cNvPr id="65" name="TextBox 29"/>
            <p:cNvSpPr txBox="1">
              <a:spLocks noChangeArrowheads="1"/>
            </p:cNvSpPr>
            <p:nvPr/>
          </p:nvSpPr>
          <p:spPr bwMode="auto">
            <a:xfrm>
              <a:off x="4044950" y="4355798"/>
              <a:ext cx="76174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000" b="1" smtClean="0">
                  <a:solidFill>
                    <a:schemeClr val="tx1"/>
                  </a:solidFill>
                </a:rPr>
                <a:t>Support</a:t>
              </a:r>
              <a:endParaRPr 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66" name="TextBox 71"/>
            <p:cNvSpPr txBox="1">
              <a:spLocks noChangeArrowheads="1"/>
            </p:cNvSpPr>
            <p:nvPr/>
          </p:nvSpPr>
          <p:spPr bwMode="auto">
            <a:xfrm>
              <a:off x="445415" y="5866159"/>
              <a:ext cx="1728787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000" b="1" i="1" smtClean="0">
                  <a:solidFill>
                    <a:schemeClr val="tx1"/>
                  </a:solidFill>
                </a:rPr>
                <a:t>Technical implementation procedures</a:t>
              </a:r>
              <a:endParaRPr lang="en-US" sz="1000" b="1" i="1">
                <a:solidFill>
                  <a:schemeClr val="tx1"/>
                </a:solidFill>
              </a:endParaRPr>
            </a:p>
          </p:txBody>
        </p:sp>
        <p:sp>
          <p:nvSpPr>
            <p:cNvPr id="67" name="TextBox 72"/>
            <p:cNvSpPr txBox="1">
              <a:spLocks noChangeArrowheads="1"/>
            </p:cNvSpPr>
            <p:nvPr/>
          </p:nvSpPr>
          <p:spPr bwMode="auto">
            <a:xfrm>
              <a:off x="381000" y="5059061"/>
              <a:ext cx="1728787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000" b="1" i="1" smtClean="0">
                  <a:solidFill>
                    <a:schemeClr val="tx1"/>
                  </a:solidFill>
                </a:rPr>
                <a:t>Guidelines and best practices on specific topics</a:t>
              </a:r>
              <a:endParaRPr lang="en-US" sz="1000" b="1" i="1">
                <a:solidFill>
                  <a:schemeClr val="tx1"/>
                </a:solidFill>
              </a:endParaRPr>
            </a:p>
          </p:txBody>
        </p:sp>
        <p:sp>
          <p:nvSpPr>
            <p:cNvPr id="68" name="TextBox 76"/>
            <p:cNvSpPr txBox="1">
              <a:spLocks noChangeArrowheads="1"/>
            </p:cNvSpPr>
            <p:nvPr/>
          </p:nvSpPr>
          <p:spPr bwMode="auto">
            <a:xfrm>
              <a:off x="445415" y="3883371"/>
              <a:ext cx="1728787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000" b="1" i="1" smtClean="0">
                  <a:solidFill>
                    <a:schemeClr val="tx1"/>
                  </a:solidFill>
                </a:rPr>
                <a:t>General guidelines and best practices</a:t>
              </a:r>
              <a:endParaRPr lang="en-US" sz="1000" b="1" i="1">
                <a:solidFill>
                  <a:schemeClr val="tx1"/>
                </a:solidFill>
              </a:endParaRPr>
            </a:p>
          </p:txBody>
        </p:sp>
        <p:sp>
          <p:nvSpPr>
            <p:cNvPr id="69" name="Rectangle 67"/>
            <p:cNvSpPr>
              <a:spLocks noChangeArrowheads="1"/>
            </p:cNvSpPr>
            <p:nvPr/>
          </p:nvSpPr>
          <p:spPr bwMode="auto">
            <a:xfrm>
              <a:off x="2174202" y="4715221"/>
              <a:ext cx="6769100" cy="2087563"/>
            </a:xfrm>
            <a:prstGeom prst="rect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Rectangle 69"/>
            <p:cNvSpPr>
              <a:spLocks noChangeArrowheads="1"/>
            </p:cNvSpPr>
            <p:nvPr/>
          </p:nvSpPr>
          <p:spPr bwMode="auto">
            <a:xfrm>
              <a:off x="2286000" y="4830461"/>
              <a:ext cx="914400" cy="838200"/>
            </a:xfrm>
            <a:prstGeom prst="rect">
              <a:avLst/>
            </a:prstGeom>
            <a:solidFill>
              <a:srgbClr val="D2E4AE"/>
            </a:solidFill>
            <a:ln w="9525">
              <a:solidFill>
                <a:srgbClr val="7F7F7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en-US" sz="1100" b="1" smtClean="0">
                  <a:solidFill>
                    <a:schemeClr val="tx1"/>
                  </a:solidFill>
                  <a:latin typeface="Calibri" charset="0"/>
                </a:rPr>
                <a:t>Preservation Workflow</a:t>
              </a:r>
              <a:endParaRPr lang="en-US" sz="1100" b="1">
                <a:solidFill>
                  <a:schemeClr val="tx1"/>
                </a:solidFill>
                <a:latin typeface="Calibri" charset="0"/>
              </a:endParaRPr>
            </a:p>
          </p:txBody>
        </p:sp>
        <p:cxnSp>
          <p:nvCxnSpPr>
            <p:cNvPr id="73" name="Straight Arrow Connector 37"/>
            <p:cNvCxnSpPr>
              <a:cxnSpLocks noChangeShapeType="1"/>
              <a:stCxn id="55" idx="2"/>
              <a:endCxn id="61" idx="0"/>
            </p:cNvCxnSpPr>
            <p:nvPr/>
          </p:nvCxnSpPr>
          <p:spPr bwMode="auto">
            <a:xfrm flipH="1">
              <a:off x="4838700" y="1858661"/>
              <a:ext cx="5557" cy="381000"/>
            </a:xfrm>
            <a:prstGeom prst="straightConnector1">
              <a:avLst/>
            </a:prstGeom>
            <a:noFill/>
            <a:ln w="19050">
              <a:solidFill>
                <a:srgbClr val="4F6228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4" name="TextBox 116"/>
            <p:cNvSpPr txBox="1">
              <a:spLocks noChangeArrowheads="1"/>
            </p:cNvSpPr>
            <p:nvPr/>
          </p:nvSpPr>
          <p:spPr bwMode="auto">
            <a:xfrm>
              <a:off x="3962400" y="1858661"/>
              <a:ext cx="91634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000" b="1" dirty="0" smtClean="0">
                  <a:solidFill>
                    <a:schemeClr val="tx1"/>
                  </a:solidFill>
                </a:rPr>
                <a:t>Applied to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79" name="Rectangle 78"/>
            <p:cNvSpPr>
              <a:spLocks noChangeArrowheads="1"/>
            </p:cNvSpPr>
            <p:nvPr/>
          </p:nvSpPr>
          <p:spPr bwMode="auto">
            <a:xfrm>
              <a:off x="5395291" y="4830461"/>
              <a:ext cx="929309" cy="838200"/>
            </a:xfrm>
            <a:prstGeom prst="rect">
              <a:avLst/>
            </a:prstGeom>
            <a:solidFill>
              <a:srgbClr val="D2E4AE"/>
            </a:solidFill>
            <a:ln w="9525">
              <a:solidFill>
                <a:srgbClr val="7F7F7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36000" tIns="36000" rIns="36000" bIns="36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kern="0" smtClean="0">
                  <a:solidFill>
                    <a:schemeClr val="tx1"/>
                  </a:solidFill>
                  <a:latin typeface="Calibri"/>
                  <a:ea typeface="+mn-ea"/>
                  <a:cs typeface="+mn-cs"/>
                </a:rPr>
                <a:t>Associated Knowledge Preservation</a:t>
              </a:r>
              <a:endParaRPr lang="en-US" sz="1100" b="1" kern="0">
                <a:solidFill>
                  <a:schemeClr val="tx1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Rectangle 79"/>
            <p:cNvSpPr>
              <a:spLocks noChangeArrowheads="1"/>
            </p:cNvSpPr>
            <p:nvPr/>
          </p:nvSpPr>
          <p:spPr bwMode="auto">
            <a:xfrm>
              <a:off x="6400800" y="4830461"/>
              <a:ext cx="850993" cy="838200"/>
            </a:xfrm>
            <a:prstGeom prst="rect">
              <a:avLst/>
            </a:prstGeom>
            <a:solidFill>
              <a:srgbClr val="D2E4AE"/>
            </a:solidFill>
            <a:ln w="9525">
              <a:solidFill>
                <a:srgbClr val="7F7F7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36000" tIns="36000" rIns="36000" bIns="36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kern="0" smtClean="0">
                  <a:solidFill>
                    <a:schemeClr val="tx1"/>
                  </a:solidFill>
                  <a:latin typeface="Calibri"/>
                  <a:ea typeface="+mn-ea"/>
                  <a:cs typeface="+mn-cs"/>
                </a:rPr>
                <a:t>WGISS Maturity Matrix</a:t>
              </a:r>
              <a:endParaRPr lang="en-US" sz="1100" b="1" kern="0">
                <a:solidFill>
                  <a:schemeClr val="tx1"/>
                </a:solidFill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90" name="Straight Arrow Connector 29"/>
          <p:cNvCxnSpPr>
            <a:cxnSpLocks noChangeShapeType="1"/>
            <a:stCxn id="61" idx="1"/>
            <a:endCxn id="60" idx="3"/>
          </p:cNvCxnSpPr>
          <p:nvPr/>
        </p:nvCxnSpPr>
        <p:spPr bwMode="auto">
          <a:xfrm flipH="1" flipV="1">
            <a:off x="2503488" y="2781301"/>
            <a:ext cx="1306513" cy="18256"/>
          </a:xfrm>
          <a:prstGeom prst="straightConnector1">
            <a:avLst/>
          </a:prstGeom>
          <a:noFill/>
          <a:ln w="19050">
            <a:solidFill>
              <a:srgbClr val="4F6228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1" name="TextBox 2"/>
          <p:cNvSpPr txBox="1">
            <a:spLocks noChangeArrowheads="1"/>
          </p:cNvSpPr>
          <p:nvPr/>
        </p:nvSpPr>
        <p:spPr bwMode="auto">
          <a:xfrm>
            <a:off x="2514600" y="2362200"/>
            <a:ext cx="1295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000" b="1" dirty="0" smtClean="0">
                <a:solidFill>
                  <a:schemeClr val="tx1"/>
                </a:solidFill>
              </a:rPr>
              <a:t>Recommended / Reference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28" name="Explosion 2 27"/>
          <p:cNvSpPr/>
          <p:nvPr/>
        </p:nvSpPr>
        <p:spPr>
          <a:xfrm>
            <a:off x="6477000" y="755218"/>
            <a:ext cx="2667000" cy="2421132"/>
          </a:xfrm>
          <a:prstGeom prst="irregularSeal2">
            <a:avLst/>
          </a:prstGeom>
          <a:solidFill>
            <a:srgbClr val="FFFFFF"/>
          </a:solidFill>
          <a:ln w="25400" cap="flat">
            <a:solidFill>
              <a:srgbClr val="FF9A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tx1"/>
                </a:solidFill>
                <a:latin typeface="Calibri"/>
              </a:rPr>
              <a:t>EO Data Stewardship </a:t>
            </a:r>
            <a:br>
              <a:rPr lang="en-US" sz="1600" b="1" dirty="0">
                <a:solidFill>
                  <a:schemeClr val="tx1"/>
                </a:solidFill>
                <a:latin typeface="Calibri"/>
              </a:rPr>
            </a:br>
            <a:r>
              <a:rPr lang="en-US" sz="1600" b="1" dirty="0">
                <a:solidFill>
                  <a:schemeClr val="tx1"/>
                </a:solidFill>
                <a:latin typeface="Calibri"/>
              </a:rPr>
              <a:t>Cooperative Framework</a:t>
            </a:r>
          </a:p>
        </p:txBody>
      </p:sp>
      <p:sp>
        <p:nvSpPr>
          <p:cNvPr id="2" name="Rectangle 1"/>
          <p:cNvSpPr/>
          <p:nvPr/>
        </p:nvSpPr>
        <p:spPr>
          <a:xfrm rot="20118232">
            <a:off x="1481923" y="2299150"/>
            <a:ext cx="5147563" cy="1446550"/>
          </a:xfrm>
          <a:prstGeom prst="rect">
            <a:avLst/>
          </a:prstGeom>
          <a:solidFill>
            <a:schemeClr val="bg1">
              <a:lumMod val="75000"/>
              <a:alpha val="87000"/>
            </a:schemeClr>
          </a:solidFill>
          <a:effectLst>
            <a:softEdge rad="762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Recommended for </a:t>
            </a:r>
          </a:p>
          <a:p>
            <a:pPr algn="ctr"/>
            <a:r>
              <a:rPr lang="en-US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application </a:t>
            </a:r>
          </a:p>
        </p:txBody>
      </p:sp>
      <p:sp>
        <p:nvSpPr>
          <p:cNvPr id="34" name="Rectangle 33"/>
          <p:cNvSpPr/>
          <p:nvPr/>
        </p:nvSpPr>
        <p:spPr>
          <a:xfrm rot="20118232">
            <a:off x="1625728" y="4029273"/>
            <a:ext cx="6487373" cy="1446550"/>
          </a:xfrm>
          <a:prstGeom prst="rect">
            <a:avLst/>
          </a:prstGeom>
          <a:solidFill>
            <a:schemeClr val="bg1">
              <a:lumMod val="75000"/>
              <a:alpha val="87000"/>
            </a:schemeClr>
          </a:solidFill>
          <a:effectLst>
            <a:softEdge rad="762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Input to GEO Data </a:t>
            </a:r>
          </a:p>
          <a:p>
            <a:pPr algn="ctr"/>
            <a:r>
              <a:rPr lang="en-US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Management Principles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371600"/>
            <a:ext cx="3599757" cy="44958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1DDA413C-78CF-1346-A81B-D87970C04F4F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81678">
            <a:off x="1130336" y="4395515"/>
            <a:ext cx="3262831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Explosion 2 37"/>
          <p:cNvSpPr/>
          <p:nvPr/>
        </p:nvSpPr>
        <p:spPr>
          <a:xfrm>
            <a:off x="3276600" y="1364280"/>
            <a:ext cx="5334000" cy="4358040"/>
          </a:xfrm>
          <a:prstGeom prst="irregularSeal2">
            <a:avLst/>
          </a:prstGeom>
          <a:solidFill>
            <a:srgbClr val="008000"/>
          </a:solidFill>
          <a:ln w="25400" cap="flat">
            <a:solidFill>
              <a:srgbClr val="008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Calibri"/>
              </a:rPr>
              <a:t>Updated Version and Self-Assessment Questionnaire coming next year</a:t>
            </a:r>
            <a:endParaRPr lang="en-US" sz="2400" b="1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932178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497933" y="533400"/>
            <a:ext cx="6655468" cy="1040000"/>
          </a:xfrm>
        </p:spPr>
        <p:txBody>
          <a:bodyPr/>
          <a:lstStyle/>
          <a:p>
            <a:r>
              <a:rPr lang="en-GB" dirty="0" smtClean="0"/>
              <a:t>Discovery &amp; Access</a:t>
            </a:r>
            <a:endParaRPr lang="en-GB" dirty="0"/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3962400" y="1828800"/>
            <a:ext cx="4826977" cy="109378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SzPct val="100000"/>
              <a:buFont typeface="Arial"/>
              <a:buNone/>
              <a:defRPr sz="1800">
                <a:solidFill>
                  <a:schemeClr val="bg1"/>
                </a:solidFill>
                <a:latin typeface="Century Gothic" pitchFamily="34" charset="0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r>
              <a:rPr lang="en-US" dirty="0" smtClean="0"/>
              <a:t>WGISS accomplishes its Data Discovery and Access efforts through the </a:t>
            </a:r>
            <a:r>
              <a:rPr lang="en-US" b="1" i="1" dirty="0" smtClean="0"/>
              <a:t>WGISS Connected Data Assets System Level Team (SLT)</a:t>
            </a:r>
            <a:endParaRPr lang="en-GB" b="1" i="1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4989808"/>
            <a:ext cx="2260600" cy="171460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5029200"/>
            <a:ext cx="2590800" cy="172587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600" y="5029200"/>
            <a:ext cx="2514600" cy="167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79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828800" y="76200"/>
            <a:ext cx="5867400" cy="533400"/>
          </a:xfrm>
        </p:spPr>
        <p:txBody>
          <a:bodyPr/>
          <a:lstStyle/>
          <a:p>
            <a:pPr algn="ctr"/>
            <a:r>
              <a:rPr lang="en-US" b="1" dirty="0" smtClean="0"/>
              <a:t>WGISS Connected Data Assets (CDA)</a:t>
            </a:r>
            <a:endParaRPr lang="en-US" b="1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9" y="2057400"/>
            <a:ext cx="4850371" cy="34289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" y="1219200"/>
            <a:ext cx="8534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sz="2000" dirty="0" smtClean="0">
                <a:latin typeface="+mj-lt"/>
                <a:sym typeface="Avenir Roman"/>
              </a:rPr>
              <a:t>Relying on </a:t>
            </a:r>
            <a:r>
              <a:rPr lang="en-US" sz="2000" b="1" i="1" dirty="0" smtClean="0">
                <a:latin typeface="+mj-lt"/>
                <a:sym typeface="Avenir Roman"/>
              </a:rPr>
              <a:t>IDN/CWIC/FedEO components</a:t>
            </a:r>
            <a:r>
              <a:rPr lang="en-US" sz="2000" dirty="0" smtClean="0">
                <a:latin typeface="+mj-lt"/>
                <a:sym typeface="Avenir Roman"/>
              </a:rPr>
              <a:t>, provides </a:t>
            </a:r>
            <a:r>
              <a:rPr lang="en-US" sz="2000" dirty="0">
                <a:latin typeface="+mj-lt"/>
                <a:sym typeface="Avenir Roman"/>
              </a:rPr>
              <a:t>a single entry point for </a:t>
            </a:r>
            <a:r>
              <a:rPr lang="en-US" sz="2000" dirty="0" smtClean="0">
                <a:latin typeface="+mj-lt"/>
                <a:sym typeface="Avenir Roman"/>
              </a:rPr>
              <a:t>external clients </a:t>
            </a:r>
            <a:r>
              <a:rPr lang="en-US" sz="2000" dirty="0">
                <a:latin typeface="+mj-lt"/>
                <a:sym typeface="Avenir Roman"/>
              </a:rPr>
              <a:t>to discover and access CEOS agencies </a:t>
            </a:r>
            <a:r>
              <a:rPr lang="en-US" sz="2000" dirty="0" smtClean="0">
                <a:latin typeface="+mj-lt"/>
                <a:sym typeface="Avenir Roman"/>
              </a:rPr>
              <a:t>data</a:t>
            </a:r>
            <a:endParaRPr lang="en-US" sz="2800" dirty="0">
              <a:latin typeface="+mj-lt"/>
            </a:endParaRP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4"/>
          <a:srcRect l="12310" t="10915" r="12072"/>
          <a:stretch/>
        </p:blipFill>
        <p:spPr>
          <a:xfrm>
            <a:off x="5562600" y="4034135"/>
            <a:ext cx="2916195" cy="1828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76800" y="1905000"/>
            <a:ext cx="4267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i="1" dirty="0" smtClean="0">
                <a:latin typeface="+mj-lt"/>
                <a:sym typeface="Avenir Roman"/>
              </a:rPr>
              <a:t>Search</a:t>
            </a:r>
            <a:r>
              <a:rPr lang="en-US" dirty="0" smtClean="0">
                <a:latin typeface="+mj-lt"/>
                <a:sym typeface="Avenir Roman"/>
              </a:rPr>
              <a:t> </a:t>
            </a:r>
            <a:r>
              <a:rPr lang="en-US" dirty="0">
                <a:latin typeface="+mj-lt"/>
                <a:sym typeface="Avenir Roman"/>
              </a:rPr>
              <a:t>over </a:t>
            </a:r>
            <a:r>
              <a:rPr lang="en-US" dirty="0" smtClean="0">
                <a:latin typeface="+mj-lt"/>
                <a:sym typeface="Avenir Roman"/>
              </a:rPr>
              <a:t>32,500 </a:t>
            </a:r>
            <a:r>
              <a:rPr lang="en-US" dirty="0">
                <a:latin typeface="+mj-lt"/>
                <a:sym typeface="Avenir Roman"/>
              </a:rPr>
              <a:t>collections in </a:t>
            </a:r>
            <a:r>
              <a:rPr lang="en-US" dirty="0" smtClean="0">
                <a:latin typeface="+mj-lt"/>
                <a:sym typeface="Avenir Roman"/>
              </a:rPr>
              <a:t>IDN &amp; </a:t>
            </a:r>
            <a:r>
              <a:rPr lang="en-US" i="1" dirty="0" smtClean="0">
                <a:latin typeface="+mj-lt"/>
                <a:sym typeface="Avenir Roman"/>
              </a:rPr>
              <a:t>Access</a:t>
            </a:r>
            <a:r>
              <a:rPr lang="en-US" dirty="0" smtClean="0">
                <a:latin typeface="+mj-lt"/>
                <a:sym typeface="Avenir Roman"/>
              </a:rPr>
              <a:t> </a:t>
            </a:r>
            <a:r>
              <a:rPr lang="en-US" dirty="0">
                <a:latin typeface="+mj-lt"/>
                <a:sym typeface="Avenir Roman"/>
              </a:rPr>
              <a:t>over </a:t>
            </a:r>
            <a:r>
              <a:rPr lang="en-US" dirty="0" smtClean="0">
                <a:latin typeface="+mj-lt"/>
                <a:sym typeface="Avenir Roman"/>
              </a:rPr>
              <a:t>5,000 </a:t>
            </a:r>
            <a:r>
              <a:rPr lang="en-US" dirty="0">
                <a:latin typeface="+mj-lt"/>
                <a:sym typeface="Avenir Roman"/>
              </a:rPr>
              <a:t>collections with associated over </a:t>
            </a:r>
            <a:r>
              <a:rPr lang="en-US" dirty="0" smtClean="0">
                <a:latin typeface="+mj-lt"/>
                <a:sym typeface="Avenir Roman"/>
              </a:rPr>
              <a:t>313+ </a:t>
            </a:r>
            <a:r>
              <a:rPr lang="en-US" dirty="0">
                <a:latin typeface="+mj-lt"/>
                <a:sym typeface="Avenir Roman"/>
              </a:rPr>
              <a:t>million granules (granule search</a:t>
            </a:r>
            <a:r>
              <a:rPr lang="en-US" dirty="0" smtClean="0">
                <a:latin typeface="+mj-lt"/>
                <a:sym typeface="Avenir Roman"/>
              </a:rPr>
              <a:t>)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+mj-lt"/>
              <a:sym typeface="Avenir Roman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+mj-lt"/>
                <a:sym typeface="Avenir Roman"/>
              </a:rPr>
              <a:t>Continuously enlarged with new data and partners</a:t>
            </a:r>
            <a:endParaRPr lang="en-US" dirty="0">
              <a:latin typeface="+mj-lt"/>
              <a:sym typeface="Avenir Roman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2400" y="6091535"/>
            <a:ext cx="8839200" cy="461665"/>
            <a:chOff x="1600200" y="5070107"/>
            <a:chExt cx="5943600" cy="461665"/>
          </a:xfrm>
        </p:grpSpPr>
        <p:sp>
          <p:nvSpPr>
            <p:cNvPr id="10" name="Rectangle 9"/>
            <p:cNvSpPr/>
            <p:nvPr/>
          </p:nvSpPr>
          <p:spPr>
            <a:xfrm>
              <a:off x="1600200" y="5070107"/>
              <a:ext cx="5943600" cy="461665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2" indent="0">
                <a:spcAft>
                  <a:spcPts val="600"/>
                </a:spcAft>
              </a:pPr>
              <a:r>
                <a:rPr lang="en-US" sz="1200" b="1" dirty="0" smtClean="0">
                  <a:latin typeface="+mj-lt"/>
                </a:rPr>
                <a:t>	</a:t>
              </a:r>
              <a:r>
                <a:rPr lang="en-US" sz="1200" b="1" dirty="0">
                  <a:latin typeface="+mj-lt"/>
                </a:rPr>
                <a:t>DATA-2: </a:t>
              </a:r>
              <a:r>
                <a:rPr lang="en-US" sz="1200" dirty="0">
                  <a:latin typeface="+mj-lt"/>
                </a:rPr>
                <a:t>Full representation and accessibility of CEOS Agency datasets through WGISS Standards and </a:t>
              </a:r>
              <a:r>
                <a:rPr lang="en-US" sz="1200" dirty="0" smtClean="0">
                  <a:latin typeface="+mj-lt"/>
                </a:rPr>
                <a:t>Connected Data 	Assets </a:t>
              </a:r>
              <a:r>
                <a:rPr lang="en-US" sz="1200" dirty="0">
                  <a:latin typeface="+mj-lt"/>
                </a:rPr>
                <a:t>Infrastructure (i.e. IDN, CWIC, FEDEO). </a:t>
              </a:r>
              <a:r>
                <a:rPr lang="en-US" sz="1200" dirty="0">
                  <a:solidFill>
                    <a:srgbClr val="0000FF"/>
                  </a:solidFill>
                  <a:latin typeface="+mj-lt"/>
                </a:rPr>
                <a:t>Q2 every year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676" y="5146307"/>
              <a:ext cx="204952" cy="297925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 rot="20163105">
            <a:off x="5555510" y="4525800"/>
            <a:ext cx="2921994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CEOS Service</a:t>
            </a:r>
            <a:endParaRPr lang="en-U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 rot="20118232">
            <a:off x="2993682" y="6070134"/>
            <a:ext cx="2192777" cy="584776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effectLst>
            <a:softEdge rad="762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On-track</a:t>
            </a:r>
            <a:endParaRPr lang="en-US" sz="32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18735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057400" y="1600200"/>
            <a:ext cx="5130800" cy="3795158"/>
            <a:chOff x="3810000" y="3047"/>
            <a:chExt cx="5130800" cy="3794701"/>
          </a:xfrm>
        </p:grpSpPr>
        <p:pic>
          <p:nvPicPr>
            <p:cNvPr id="9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3047"/>
              <a:ext cx="5054600" cy="3680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3810000" y="3428460"/>
              <a:ext cx="5084670" cy="369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b="1" dirty="0" smtClean="0">
                  <a:solidFill>
                    <a:srgbClr val="0000FF"/>
                  </a:solidFill>
                </a:rPr>
                <a:t>Some years ago WGISS CDA was like </a:t>
              </a:r>
              <a:r>
                <a:rPr lang="en-GB" b="1" dirty="0">
                  <a:solidFill>
                    <a:srgbClr val="0000FF"/>
                  </a:solidFill>
                </a:rPr>
                <a:t>that !!!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9200"/>
            <a:ext cx="7236778" cy="374649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600200" y="1600200"/>
            <a:ext cx="6299200" cy="3721100"/>
            <a:chOff x="1422400" y="1562100"/>
            <a:chExt cx="6299200" cy="37211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2400" y="1562100"/>
              <a:ext cx="6299200" cy="37211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828800" y="4724400"/>
              <a:ext cx="5410200" cy="461663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spc="0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uFillTx/>
                  <a:latin typeface="Arial"/>
                  <a:cs typeface="Arial"/>
                </a:rPr>
                <a:t>Today WGISS CDA is like that !!</a:t>
              </a:r>
              <a:endParaRPr kumimoji="0" lang="en-US" sz="2400" b="1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Arial"/>
                <a:cs typeface="Arial"/>
              </a:endParaRPr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1143000" y="1676400"/>
            <a:ext cx="7391400" cy="4876800"/>
            <a:chOff x="2794000" y="3200400"/>
            <a:chExt cx="6350000" cy="4521200"/>
          </a:xfrm>
        </p:grpSpPr>
        <p:pic>
          <p:nvPicPr>
            <p:cNvPr id="20" name="Picture 5" descr="police-lim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4000" y="3200400"/>
              <a:ext cx="6350000" cy="452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 Box 7"/>
            <p:cNvSpPr txBox="1">
              <a:spLocks noChangeArrowheads="1"/>
            </p:cNvSpPr>
            <p:nvPr/>
          </p:nvSpPr>
          <p:spPr bwMode="auto">
            <a:xfrm>
              <a:off x="2924928" y="7156450"/>
              <a:ext cx="6094381" cy="4280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2400" b="1" dirty="0" smtClean="0">
                  <a:solidFill>
                    <a:srgbClr val="0000FF"/>
                  </a:solidFill>
                  <a:latin typeface="Arial"/>
                  <a:cs typeface="Arial"/>
                </a:rPr>
                <a:t>We are working to make WGISS CDA like this !!</a:t>
              </a:r>
              <a:endParaRPr lang="en-GB" sz="2400" b="1" dirty="0">
                <a:solidFill>
                  <a:srgbClr val="0000FF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1689100"/>
            <a:ext cx="7147395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2" y="2527299"/>
            <a:ext cx="7157428" cy="3352800"/>
          </a:xfrm>
          <a:prstGeom prst="rect">
            <a:avLst/>
          </a:prstGeom>
        </p:spPr>
      </p:pic>
      <p:sp>
        <p:nvSpPr>
          <p:cNvPr id="6" name="Explosion 2 5"/>
          <p:cNvSpPr/>
          <p:nvPr/>
        </p:nvSpPr>
        <p:spPr>
          <a:xfrm>
            <a:off x="4724400" y="1047278"/>
            <a:ext cx="4419600" cy="5810722"/>
          </a:xfrm>
          <a:prstGeom prst="irregularSeal2">
            <a:avLst/>
          </a:prstGeom>
          <a:solidFill>
            <a:srgbClr val="008000"/>
          </a:solidFill>
          <a:ln w="25400" cap="flat">
            <a:solidFill>
              <a:srgbClr val="008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FFFF"/>
                </a:solidFill>
                <a:latin typeface="Calibri"/>
              </a:rPr>
              <a:t>Map-based search in IDN re-using NASA OSS </a:t>
            </a:r>
            <a:r>
              <a:rPr lang="en-US" b="1" dirty="0" err="1" smtClean="0">
                <a:solidFill>
                  <a:srgbClr val="FFFFFF"/>
                </a:solidFill>
                <a:latin typeface="Calibri"/>
              </a:rPr>
              <a:t>EarthDATA</a:t>
            </a:r>
            <a:r>
              <a:rPr lang="en-US" b="1" dirty="0" smtClean="0">
                <a:solidFill>
                  <a:srgbClr val="FFFFFF"/>
                </a:solidFill>
                <a:latin typeface="Calibri"/>
              </a:rPr>
              <a:t> client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FFFFFF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FFFF"/>
                </a:solidFill>
                <a:latin typeface="Calibri"/>
              </a:rPr>
              <a:t>ALL WGISS CDA elements with same harmonized CEOS branding</a:t>
            </a:r>
            <a:endParaRPr lang="en-US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1828800" y="76200"/>
            <a:ext cx="5867400" cy="533400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WGISS Connected Data Assets (CDA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) Evolution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252208">
            <a:off x="3241167" y="4663824"/>
            <a:ext cx="3404408" cy="129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41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49922"/>
          </a:xfrm>
        </p:spPr>
        <p:txBody>
          <a:bodyPr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en-US" sz="2400" b="1" dirty="0" smtClean="0">
                <a:latin typeface="+mj-lt"/>
                <a:cs typeface="Arial Bold" panose="020B0704020202020204" pitchFamily="34" charset="0"/>
              </a:rPr>
              <a:t>CEOS Agencies Data </a:t>
            </a:r>
            <a:r>
              <a:rPr lang="en-US" sz="2400" b="1" dirty="0" smtClean="0">
                <a:latin typeface="+mj-lt"/>
                <a:cs typeface="Arial Bold" panose="020B0704020202020204" pitchFamily="34" charset="0"/>
              </a:rPr>
              <a:t>Discovery </a:t>
            </a:r>
            <a:r>
              <a:rPr lang="en-US" sz="2400" b="1" dirty="0">
                <a:latin typeface="+mj-lt"/>
                <a:cs typeface="Arial Bold" panose="020B0704020202020204" pitchFamily="34" charset="0"/>
              </a:rPr>
              <a:t>and </a:t>
            </a:r>
            <a:r>
              <a:rPr lang="en-US" sz="2400" b="1" dirty="0" smtClean="0">
                <a:latin typeface="+mj-lt"/>
                <a:cs typeface="Arial Bold" panose="020B0704020202020204" pitchFamily="34" charset="0"/>
              </a:rPr>
              <a:t/>
            </a:r>
            <a:br>
              <a:rPr lang="en-US" sz="2400" b="1" dirty="0" smtClean="0">
                <a:latin typeface="+mj-lt"/>
                <a:cs typeface="Arial Bold" panose="020B0704020202020204" pitchFamily="34" charset="0"/>
              </a:rPr>
            </a:br>
            <a:r>
              <a:rPr lang="en-US" sz="2400" b="1" dirty="0" smtClean="0">
                <a:latin typeface="+mj-lt"/>
                <a:cs typeface="Arial Bold" panose="020B0704020202020204" pitchFamily="34" charset="0"/>
              </a:rPr>
              <a:t>Access through </a:t>
            </a:r>
            <a:r>
              <a:rPr lang="en-US" sz="2400" b="1" dirty="0">
                <a:latin typeface="+mj-lt"/>
                <a:cs typeface="Arial Bold" panose="020B0704020202020204" pitchFamily="34" charset="0"/>
              </a:rPr>
              <a:t>WGISS </a:t>
            </a:r>
            <a:r>
              <a:rPr lang="en-US" sz="2400" b="1" dirty="0" smtClean="0">
                <a:latin typeface="+mj-lt"/>
                <a:cs typeface="Arial Bold" panose="020B0704020202020204" pitchFamily="34" charset="0"/>
              </a:rPr>
              <a:t>CDA</a:t>
            </a:r>
            <a:endParaRPr lang="en-US" sz="2400" b="1" dirty="0">
              <a:latin typeface="+mj-lt"/>
              <a:cs typeface="Arial Bold" panose="020B07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2400" y="5791200"/>
            <a:ext cx="3352800" cy="7386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2" indent="0">
              <a:spcAft>
                <a:spcPts val="600"/>
              </a:spcAft>
            </a:pPr>
            <a:r>
              <a:rPr lang="en-US" sz="1400" b="1" dirty="0" smtClean="0">
                <a:latin typeface="+mj-lt"/>
              </a:rPr>
              <a:t>	DATA</a:t>
            </a:r>
            <a:r>
              <a:rPr lang="en-US" sz="1400" b="1" dirty="0">
                <a:latin typeface="+mj-lt"/>
              </a:rPr>
              <a:t>-9: </a:t>
            </a:r>
            <a:r>
              <a:rPr lang="en-US" sz="1400" dirty="0">
                <a:latin typeface="+mj-lt"/>
              </a:rPr>
              <a:t>ECVs/CDRs Discovery and Access through WGISS Systems</a:t>
            </a:r>
            <a:r>
              <a:rPr lang="en-US" sz="1400" dirty="0" smtClean="0">
                <a:latin typeface="+mj-lt"/>
              </a:rPr>
              <a:t>. </a:t>
            </a:r>
            <a:r>
              <a:rPr lang="en-US" sz="1400" dirty="0" smtClean="0">
                <a:solidFill>
                  <a:srgbClr val="0000FF"/>
                </a:solidFill>
                <a:latin typeface="+mj-lt"/>
              </a:rPr>
              <a:t>Q4 2019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827982"/>
            <a:ext cx="250598" cy="2680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600200"/>
            <a:ext cx="2667000" cy="387303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8" name="Group 7"/>
          <p:cNvGrpSpPr/>
          <p:nvPr/>
        </p:nvGrpSpPr>
        <p:grpSpPr>
          <a:xfrm>
            <a:off x="3657600" y="1828800"/>
            <a:ext cx="5337313" cy="3200400"/>
            <a:chOff x="377687" y="891540"/>
            <a:chExt cx="8613913" cy="528066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7687" y="1219200"/>
              <a:ext cx="8613913" cy="4953000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1143000" y="2466978"/>
              <a:ext cx="1295400" cy="642692"/>
            </a:xfrm>
            <a:prstGeom prst="ellipse">
              <a:avLst/>
            </a:prstGeom>
            <a:noFill/>
            <a:ln w="25400" cap="flat">
              <a:solidFill>
                <a:srgbClr val="FF0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dirty="0" smtClean="0">
                  <a:ln>
                    <a:noFill/>
                  </a:ln>
                  <a:solidFill>
                    <a:srgbClr val="002569"/>
                  </a:solidFill>
                  <a:effectLst/>
                  <a:uFillTx/>
                </a:rPr>
                <a:t>CWIC</a:t>
              </a:r>
              <a:endPara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895601" y="2400300"/>
              <a:ext cx="1663390" cy="642692"/>
            </a:xfrm>
            <a:prstGeom prst="ellipse">
              <a:avLst/>
            </a:prstGeom>
            <a:noFill/>
            <a:ln w="25400" cap="flat">
              <a:solidFill>
                <a:srgbClr val="FF0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dirty="0" smtClean="0">
                  <a:ln>
                    <a:noFill/>
                  </a:ln>
                  <a:solidFill>
                    <a:srgbClr val="002569"/>
                  </a:solidFill>
                  <a:effectLst/>
                  <a:uFillTx/>
                </a:rPr>
                <a:t>FedEO</a:t>
              </a:r>
              <a:endPara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61523" y="891540"/>
              <a:ext cx="6893667" cy="457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GEOSS PLATFORM DISCOVERABLE DATA PRODUCTS</a:t>
              </a:r>
              <a:endParaRPr lang="en-US" sz="1200" b="1" dirty="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4343400" y="5791200"/>
            <a:ext cx="4323154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00" b="1" dirty="0" smtClean="0">
              <a:latin typeface="+mj-lt"/>
            </a:endParaRPr>
          </a:p>
          <a:p>
            <a:r>
              <a:rPr lang="en-US" sz="1200" b="1" dirty="0" smtClean="0">
                <a:latin typeface="+mj-lt"/>
              </a:rPr>
              <a:t>	DATA</a:t>
            </a:r>
            <a:r>
              <a:rPr lang="en-US" sz="1200" b="1" dirty="0">
                <a:latin typeface="+mj-lt"/>
              </a:rPr>
              <a:t>-16: </a:t>
            </a:r>
            <a:r>
              <a:rPr lang="en-US" sz="1200" dirty="0">
                <a:latin typeface="+mj-lt"/>
              </a:rPr>
              <a:t>CEOS data holdings reported and accessible in GEO and other international relevant contexts</a:t>
            </a:r>
            <a:r>
              <a:rPr lang="en-US" sz="1200" dirty="0" smtClean="0">
                <a:latin typeface="+mj-lt"/>
              </a:rPr>
              <a:t>. </a:t>
            </a:r>
            <a:r>
              <a:rPr lang="en-US" sz="1200" dirty="0" smtClean="0">
                <a:solidFill>
                  <a:srgbClr val="0000FF"/>
                </a:solidFill>
                <a:latin typeface="+mj-lt"/>
              </a:rPr>
              <a:t>Q4 2019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00" dirty="0" smtClean="0">
                <a:latin typeface="+mj-lt"/>
              </a:rPr>
              <a:t> </a:t>
            </a:r>
            <a:endParaRPr lang="en-US" sz="100" dirty="0">
              <a:latin typeface="+mj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5867400"/>
            <a:ext cx="250598" cy="26801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 rot="20118232">
            <a:off x="5355881" y="5866856"/>
            <a:ext cx="2192777" cy="584776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effectLst>
            <a:softEdge rad="762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On-track</a:t>
            </a:r>
            <a:endParaRPr lang="en-US" sz="32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 rot="20118232">
            <a:off x="631481" y="5835400"/>
            <a:ext cx="2192777" cy="584776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effectLst>
            <a:softEdge rad="762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Delayed</a:t>
            </a:r>
            <a:endParaRPr lang="en-US" sz="32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319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26070</TotalTime>
  <Words>2025</Words>
  <Application>Microsoft Macintosh PowerPoint</Application>
  <PresentationFormat>On-screen Show (4:3)</PresentationFormat>
  <Paragraphs>266</Paragraphs>
  <Slides>24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Default</vt:lpstr>
      <vt:lpstr>Working Group on Information Systems and Services (WGISS)</vt:lpstr>
      <vt:lpstr>PowerPoint Presentation</vt:lpstr>
      <vt:lpstr>Status of Deliverables</vt:lpstr>
      <vt:lpstr>Data Preservation and Stewardship</vt:lpstr>
      <vt:lpstr>PowerPoint Presentation</vt:lpstr>
      <vt:lpstr>Discovery &amp; Access</vt:lpstr>
      <vt:lpstr>PowerPoint Presentation</vt:lpstr>
      <vt:lpstr>PowerPoint Presentation</vt:lpstr>
      <vt:lpstr>CEOS Agencies Data Discovery and  Access through WGISS CDA</vt:lpstr>
      <vt:lpstr>Interoperability and Use  (including Future Data Architectures)  </vt:lpstr>
      <vt:lpstr>PowerPoint Presentation</vt:lpstr>
      <vt:lpstr>PowerPoint Presentation</vt:lpstr>
      <vt:lpstr>PowerPoint Presentation</vt:lpstr>
      <vt:lpstr>FDA Elements Showcasing –  Data Cubes for WGCV</vt:lpstr>
      <vt:lpstr>FDA Elements Showcasing –  WGISS Carbon Portal</vt:lpstr>
      <vt:lpstr>Technology Exploration </vt:lpstr>
      <vt:lpstr>PowerPoint Presentation</vt:lpstr>
      <vt:lpstr>PowerPoint Presentation</vt:lpstr>
      <vt:lpstr>Cooperation and Way Forward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Mirko Albani</cp:lastModifiedBy>
  <cp:revision>737</cp:revision>
  <dcterms:modified xsi:type="dcterms:W3CDTF">2019-10-15T05:50:24Z</dcterms:modified>
</cp:coreProperties>
</file>