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5" r:id="rId4"/>
    <p:sldId id="263" r:id="rId5"/>
    <p:sldId id="260" r:id="rId6"/>
    <p:sldId id="262" r:id="rId7"/>
    <p:sldId id="267" r:id="rId8"/>
    <p:sldId id="261" r:id="rId9"/>
    <p:sldId id="264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/>
    <p:restoredTop sz="94694"/>
  </p:normalViewPr>
  <p:slideViewPr>
    <p:cSldViewPr>
      <p:cViewPr varScale="1">
        <p:scale>
          <a:sx n="95" d="100"/>
          <a:sy n="95" d="100"/>
        </p:scale>
        <p:origin x="110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‹N°›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ps2019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CNES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Plenary 2019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3 Agency and Partner Updates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chemeClr val="bg1"/>
                </a:solidFill>
              </a:rPr>
              <a:t>Ha </a:t>
            </a:r>
            <a:r>
              <a:rPr lang="en-AU" dirty="0">
                <a:solidFill>
                  <a:schemeClr val="bg1"/>
                </a:solidFill>
              </a:rPr>
              <a:t>Noi, Viet Nam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14 – 16 October 2019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7" name="Shape 10"/>
          <p:cNvSpPr txBox="1">
            <a:spLocks/>
          </p:cNvSpPr>
          <p:nvPr/>
        </p:nvSpPr>
        <p:spPr>
          <a:xfrm>
            <a:off x="622789" y="2514600"/>
            <a:ext cx="6692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Earth Science Program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706853" y="6076676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1981200" y="183457"/>
            <a:ext cx="5257800" cy="533400"/>
          </a:xfrm>
        </p:spPr>
        <p:txBody>
          <a:bodyPr/>
          <a:lstStyle/>
          <a:p>
            <a:r>
              <a:rPr lang="en-US" b="1" dirty="0">
                <a:latin typeface="Vani"/>
              </a:rPr>
              <a:t>CNES EO missions in development or operation</a:t>
            </a:r>
          </a:p>
          <a:p>
            <a:endParaRPr lang="fr-FR" b="1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22726"/>
              </p:ext>
            </p:extLst>
          </p:nvPr>
        </p:nvGraphicFramePr>
        <p:xfrm>
          <a:off x="2945433" y="1712132"/>
          <a:ext cx="3309019" cy="226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3" imgW="5943600" imgH="4849560" progId="Word.Picture.8">
                  <p:embed/>
                </p:oleObj>
              </mc:Choice>
              <mc:Fallback>
                <p:oleObj name="Image" r:id="rId3" imgW="5943600" imgH="4849560" progId="Word.Picture.8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54" t="5978" r="7692" b="16313"/>
                      <a:stretch>
                        <a:fillRect/>
                      </a:stretch>
                    </p:blipFill>
                    <p:spPr bwMode="auto">
                      <a:xfrm>
                        <a:off x="2945433" y="1712132"/>
                        <a:ext cx="3309019" cy="22640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1071" y="1467607"/>
            <a:ext cx="35919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hangingPunct="0"/>
            <a:r>
              <a:rPr lang="en-GB" altLang="ja-JP" sz="1200" b="1" dirty="0" smtClean="0">
                <a:solidFill>
                  <a:srgbClr val="FF0000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A</a:t>
            </a:r>
            <a:r>
              <a:rPr lang="en-GB" sz="1200" b="1" dirty="0" smtClean="0">
                <a:solidFill>
                  <a:srgbClr val="FF0000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tmosphere</a:t>
            </a:r>
          </a:p>
          <a:p>
            <a:pPr algn="ctr" defTabSz="914400" eaLnBrk="0" hangingPunct="0"/>
            <a:r>
              <a:rPr lang="en-GB" sz="12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Calipso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(2006-) with NASA</a:t>
            </a:r>
          </a:p>
          <a:p>
            <a:pPr algn="ctr" defTabSz="914400" eaLnBrk="0" hangingPunct="0"/>
            <a:r>
              <a:rPr lang="en-GB" sz="12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Megha-Tropiques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(2011-) with ISRO</a:t>
            </a:r>
          </a:p>
          <a:p>
            <a:pPr algn="ctr" defTabSz="914400" eaLnBrk="0" hangingPunct="0"/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IASI-A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(2006-) with EUMETSAT</a:t>
            </a:r>
          </a:p>
          <a:p>
            <a:pPr algn="ctr" defTabSz="914400" eaLnBrk="0" hangingPunct="0"/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IASI-B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</a:t>
            </a:r>
            <a:r>
              <a:rPr lang="en-GB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(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2012-) </a:t>
            </a:r>
            <a:r>
              <a:rPr lang="en-GB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with 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EUMETSAT</a:t>
            </a:r>
          </a:p>
          <a:p>
            <a:pPr algn="ctr" defTabSz="914400" eaLnBrk="0" hangingPunct="0"/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IASI-C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(2018) with EUMETSAT</a:t>
            </a:r>
          </a:p>
          <a:p>
            <a:pPr algn="ctr" defTabSz="914400" eaLnBrk="0" hangingPunct="0"/>
            <a:r>
              <a:rPr lang="en-GB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Strateole2</a:t>
            </a:r>
            <a:r>
              <a:rPr lang="en-GB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(2018-2024)</a:t>
            </a:r>
          </a:p>
          <a:p>
            <a:pPr algn="ctr" defTabSz="914400" eaLnBrk="0" hangingPunct="0"/>
            <a:r>
              <a:rPr lang="en-GB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Merlin</a:t>
            </a:r>
            <a:r>
              <a:rPr lang="en-GB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(2024) with DLR</a:t>
            </a:r>
          </a:p>
          <a:p>
            <a:pPr algn="ctr" defTabSz="914400" eaLnBrk="0" hangingPunct="0"/>
            <a:r>
              <a:rPr lang="en-GB" sz="1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Microcarb</a:t>
            </a:r>
            <a:r>
              <a:rPr lang="en-GB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(2021) with UKSA</a:t>
            </a:r>
          </a:p>
          <a:p>
            <a:pPr algn="ctr" defTabSz="914400" eaLnBrk="0" hangingPunct="0"/>
            <a:r>
              <a:rPr lang="en-GB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</a:t>
            </a:r>
            <a:r>
              <a:rPr lang="en-GB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IASI-NG</a:t>
            </a:r>
            <a:r>
              <a:rPr lang="en-GB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(2022)  with EUMETSAT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987771" y="1414984"/>
            <a:ext cx="4187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hangingPunct="0"/>
            <a:r>
              <a:rPr lang="en-GB" altLang="ja-JP" sz="1200" b="1" dirty="0" smtClean="0">
                <a:solidFill>
                  <a:srgbClr val="FF0000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Ocean</a:t>
            </a:r>
            <a:endParaRPr lang="en-GB" sz="1200" b="1" dirty="0" smtClean="0">
              <a:solidFill>
                <a:srgbClr val="1F497D"/>
              </a:solidFill>
              <a:latin typeface="Vani" panose="020B0502040204020203" pitchFamily="34" charset="0"/>
              <a:ea typeface="ヒラギノ角ゴ Pro W3" charset="-128"/>
              <a:cs typeface="Vani" panose="020B0502040204020203" pitchFamily="34" charset="0"/>
            </a:endParaRPr>
          </a:p>
          <a:p>
            <a:pPr algn="ctr" defTabSz="914400" eaLnBrk="0" hangingPunct="0"/>
            <a:r>
              <a:rPr lang="en-GB" sz="12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Saral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(2013-) with ISRO</a:t>
            </a:r>
          </a:p>
          <a:p>
            <a:pPr algn="ctr" defTabSz="914400" eaLnBrk="0" hangingPunct="0"/>
            <a:r>
              <a:rPr lang="en-GB" sz="1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Jason </a:t>
            </a:r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2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</a:t>
            </a:r>
            <a:r>
              <a:rPr lang="en-GB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(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2008) </a:t>
            </a:r>
            <a:r>
              <a:rPr lang="en-GB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with EUMETSAT NASA NOAA</a:t>
            </a:r>
            <a:endParaRPr lang="en-GB" sz="12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Vani" panose="020B0502040204020203" pitchFamily="34" charset="0"/>
              <a:ea typeface="ヒラギノ角ゴ Pro W3" charset="-128"/>
              <a:cs typeface="Vani" panose="020B0502040204020203" pitchFamily="34" charset="0"/>
            </a:endParaRPr>
          </a:p>
          <a:p>
            <a:pPr algn="ctr" defTabSz="914400" eaLnBrk="0" hangingPunct="0"/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Jason </a:t>
            </a:r>
            <a:r>
              <a:rPr lang="en-GB" sz="1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3</a:t>
            </a:r>
            <a:r>
              <a:rPr lang="en-GB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(2016-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) with EUMETSAT NASA NOAA</a:t>
            </a:r>
          </a:p>
          <a:p>
            <a:pPr algn="ctr" defTabSz="914400" eaLnBrk="0" hangingPunct="0"/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CFOSAT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(2018-) with CNSA</a:t>
            </a:r>
            <a:endParaRPr lang="en-GB" sz="1200" dirty="0">
              <a:solidFill>
                <a:schemeClr val="accent1">
                  <a:lumMod val="75000"/>
                  <a:lumOff val="25000"/>
                </a:schemeClr>
              </a:solidFill>
              <a:latin typeface="Vani" panose="020B0502040204020203" pitchFamily="34" charset="0"/>
              <a:ea typeface="ヒラギノ角ゴ Pro W3" charset="-128"/>
              <a:cs typeface="Vani" panose="020B0502040204020203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38223" y="3684120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hangingPunct="0"/>
            <a:r>
              <a:rPr lang="en-GB" altLang="ja-JP" sz="1200" b="1" dirty="0" smtClean="0">
                <a:solidFill>
                  <a:srgbClr val="FF0000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Solid Earth</a:t>
            </a:r>
            <a:endParaRPr lang="en-GB" sz="1200" b="1" dirty="0" smtClean="0">
              <a:solidFill>
                <a:srgbClr val="1F497D"/>
              </a:solidFill>
              <a:latin typeface="Vani" panose="020B0502040204020203" pitchFamily="34" charset="0"/>
              <a:ea typeface="ヒラギノ角ゴ Pro W3" charset="-128"/>
              <a:cs typeface="Vani" panose="020B0502040204020203" pitchFamily="34" charset="0"/>
            </a:endParaRPr>
          </a:p>
          <a:p>
            <a:pPr algn="ctr" defTabSz="914400" eaLnBrk="0" hangingPunct="0"/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SWARM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(2013-) with ESA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462880" y="3543318"/>
            <a:ext cx="3712191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hangingPunct="0"/>
            <a:r>
              <a:rPr lang="en-GB" altLang="ja-JP" sz="1200" b="1" dirty="0" smtClean="0">
                <a:solidFill>
                  <a:srgbClr val="FF0000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Continental Surfaces</a:t>
            </a:r>
            <a:endParaRPr lang="en-GB" sz="1200" b="1" dirty="0" smtClean="0">
              <a:solidFill>
                <a:srgbClr val="FF0000"/>
              </a:solidFill>
              <a:latin typeface="Vani" panose="020B0502040204020203" pitchFamily="34" charset="0"/>
              <a:ea typeface="ヒラギノ角ゴ Pro W3" charset="-128"/>
              <a:cs typeface="Vani" panose="020B0502040204020203" pitchFamily="34" charset="0"/>
            </a:endParaRPr>
          </a:p>
          <a:p>
            <a:pPr algn="ctr" defTabSz="914400" eaLnBrk="0" hangingPunct="0"/>
            <a:r>
              <a:rPr lang="en-GB" sz="12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Pléïades</a:t>
            </a:r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1A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(2011-) with several </a:t>
            </a:r>
            <a:r>
              <a:rPr lang="en-GB" sz="1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european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partners</a:t>
            </a:r>
          </a:p>
          <a:p>
            <a:pPr algn="ctr" defTabSz="914400" eaLnBrk="0" hangingPunct="0"/>
            <a:r>
              <a:rPr lang="en-GB" sz="12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Pléïades</a:t>
            </a:r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1B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(2012-</a:t>
            </a:r>
            <a:r>
              <a:rPr lang="en-GB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) with several </a:t>
            </a:r>
            <a:r>
              <a:rPr lang="en-GB" sz="1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european</a:t>
            </a:r>
            <a:r>
              <a:rPr lang="en-GB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partners</a:t>
            </a:r>
            <a:endParaRPr lang="en-GB" sz="1200" dirty="0" smtClean="0">
              <a:solidFill>
                <a:schemeClr val="accent1">
                  <a:lumMod val="75000"/>
                  <a:lumOff val="25000"/>
                </a:schemeClr>
              </a:solidFill>
              <a:latin typeface="Vani" panose="020B0502040204020203" pitchFamily="34" charset="0"/>
              <a:ea typeface="ヒラギノ角ゴ Pro W3" charset="-128"/>
              <a:cs typeface="Vani" panose="020B0502040204020203" pitchFamily="34" charset="0"/>
            </a:endParaRPr>
          </a:p>
          <a:p>
            <a:pPr algn="ctr" defTabSz="914400" eaLnBrk="0" hangingPunct="0"/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Venus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(2017) with ISA</a:t>
            </a:r>
          </a:p>
          <a:p>
            <a:pPr algn="ctr" defTabSz="914400" eaLnBrk="0" hangingPunct="0"/>
            <a:r>
              <a:rPr lang="en-GB" sz="1200" b="1" i="1" dirty="0">
                <a:solidFill>
                  <a:srgbClr val="000000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BIOMASS (2022) with ESA</a:t>
            </a:r>
          </a:p>
          <a:p>
            <a:pPr algn="ctr" defTabSz="914400" eaLnBrk="0" hangingPunct="0"/>
            <a:endParaRPr lang="en-GB" sz="1200" dirty="0" smtClean="0">
              <a:solidFill>
                <a:schemeClr val="accent1">
                  <a:lumMod val="75000"/>
                  <a:lumOff val="25000"/>
                </a:schemeClr>
              </a:solidFill>
              <a:latin typeface="Vani" panose="020B0502040204020203" pitchFamily="34" charset="0"/>
              <a:ea typeface="ヒラギノ角ゴ Pro W3" charset="-128"/>
              <a:cs typeface="Vani" panose="020B0502040204020203" pitchFamily="34" charset="0"/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/>
        </p:nvSpPr>
        <p:spPr bwMode="gray">
          <a:xfrm>
            <a:off x="20053" y="4651638"/>
            <a:ext cx="9144000" cy="11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ctr" defTabSz="990570" fontAlgn="auto">
              <a:spcBef>
                <a:spcPts val="0"/>
              </a:spcBef>
              <a:spcAft>
                <a:spcPts val="0"/>
              </a:spcAft>
            </a:pPr>
            <a:r>
              <a:rPr lang="fr-FR" altLang="fr-FR" sz="2000" kern="0" dirty="0" smtClean="0">
                <a:solidFill>
                  <a:srgbClr val="336699"/>
                </a:solidFill>
                <a:latin typeface="Vani" panose="020B0502040204020203" pitchFamily="34" charset="0"/>
                <a:cs typeface="Vani" panose="020B0502040204020203" pitchFamily="34" charset="0"/>
                <a:sym typeface="Symbol"/>
              </a:rPr>
              <a:t> </a:t>
            </a:r>
            <a:r>
              <a:rPr lang="en-GB" altLang="ja-JP" sz="1733" b="1" dirty="0">
                <a:solidFill>
                  <a:srgbClr val="0E2D6B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+ Contribution to Copernicus Sentinels : Sentinel 2, 3 and 6</a:t>
            </a:r>
          </a:p>
          <a:p>
            <a:pPr algn="ctr" defTabSz="990570" fontAlgn="auto">
              <a:spcBef>
                <a:spcPts val="0"/>
              </a:spcBef>
              <a:spcAft>
                <a:spcPts val="0"/>
              </a:spcAft>
            </a:pPr>
            <a:r>
              <a:rPr lang="en-GB" sz="1733" b="1" dirty="0">
                <a:solidFill>
                  <a:srgbClr val="0E2D6B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+ </a:t>
            </a:r>
            <a:r>
              <a:rPr lang="en-GB" sz="1733" b="1" dirty="0">
                <a:solidFill>
                  <a:srgbClr val="0E2D6B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  <a:sym typeface="Symbol" panose="05050102010706020507" pitchFamily="18" charset="2"/>
              </a:rPr>
              <a:t></a:t>
            </a:r>
            <a:r>
              <a:rPr lang="en-GB" sz="1733" b="1" dirty="0">
                <a:solidFill>
                  <a:srgbClr val="0E2D6B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10 pre-phase A studies conducted every year → Preparation of the future</a:t>
            </a:r>
            <a:endParaRPr lang="en-GB" sz="1733" dirty="0">
              <a:solidFill>
                <a:srgbClr val="0E2D6B"/>
              </a:solidFill>
              <a:latin typeface="Vani" panose="020B0502040204020203" pitchFamily="34" charset="0"/>
              <a:ea typeface="ヒラギノ角ゴ Pro W3" charset="-128"/>
              <a:cs typeface="Vani" panose="020B0502040204020203" pitchFamily="34" charset="0"/>
            </a:endParaRPr>
          </a:p>
          <a:p>
            <a:pPr lvl="2" defTabSz="914400" eaLnBrk="1" hangingPunct="1">
              <a:buClr>
                <a:srgbClr val="EC7405"/>
              </a:buClr>
              <a:buFont typeface="Symbol"/>
              <a:buChar char="®"/>
            </a:pPr>
            <a:r>
              <a:rPr lang="fr-FR" altLang="fr-FR" kern="0" dirty="0" smtClean="0">
                <a:solidFill>
                  <a:srgbClr val="336699"/>
                </a:solidFill>
                <a:latin typeface="Vani" panose="020B0502040204020203" pitchFamily="34" charset="0"/>
                <a:cs typeface="Vani" panose="020B0502040204020203" pitchFamily="34" charset="0"/>
                <a:sym typeface="Symbol"/>
              </a:rPr>
              <a:t> </a:t>
            </a:r>
            <a:r>
              <a:rPr lang="fr-FR" altLang="fr-FR" kern="0" dirty="0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  <a:sym typeface="Symbol"/>
              </a:rPr>
              <a:t>A </a:t>
            </a:r>
            <a:r>
              <a:rPr lang="fr-FR" altLang="fr-FR" kern="0" dirty="0" err="1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  <a:sym typeface="Symbol"/>
              </a:rPr>
              <a:t>diversity</a:t>
            </a:r>
            <a:r>
              <a:rPr lang="fr-FR" altLang="fr-FR" kern="0" dirty="0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  <a:sym typeface="Symbol"/>
              </a:rPr>
              <a:t> </a:t>
            </a:r>
            <a:r>
              <a:rPr lang="fr-FR" altLang="fr-FR" kern="0" dirty="0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of </a:t>
            </a:r>
            <a:r>
              <a:rPr lang="fr-FR" altLang="fr-FR" kern="0" dirty="0" err="1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partners</a:t>
            </a:r>
            <a:r>
              <a:rPr lang="fr-FR" altLang="fr-FR" kern="0" dirty="0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 : NASA, EUMETSAT, DLR, ESA, CNSA, ISRO, ISA, …</a:t>
            </a:r>
          </a:p>
          <a:p>
            <a:pPr lvl="2" defTabSz="914400" eaLnBrk="1" hangingPunct="1">
              <a:buClr>
                <a:srgbClr val="EC7405"/>
              </a:buClr>
              <a:buFont typeface="Symbol"/>
              <a:buChar char="®"/>
            </a:pPr>
            <a:r>
              <a:rPr lang="fr-FR" altLang="fr-FR" kern="0" dirty="0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 All components of the </a:t>
            </a:r>
            <a:r>
              <a:rPr lang="fr-FR" altLang="fr-FR" kern="0" dirty="0" err="1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Earth</a:t>
            </a:r>
            <a:r>
              <a:rPr lang="fr-FR" altLang="fr-FR" kern="0" dirty="0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 System are </a:t>
            </a:r>
            <a:r>
              <a:rPr lang="fr-FR" altLang="fr-FR" kern="0" dirty="0" err="1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adressed</a:t>
            </a:r>
            <a:r>
              <a:rPr lang="fr-FR" altLang="fr-FR" kern="0" dirty="0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, and </a:t>
            </a:r>
            <a:r>
              <a:rPr lang="fr-FR" altLang="fr-FR" kern="0" dirty="0" err="1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their</a:t>
            </a:r>
            <a:r>
              <a:rPr lang="fr-FR" altLang="fr-FR" kern="0" dirty="0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 interactions</a:t>
            </a:r>
          </a:p>
          <a:p>
            <a:pPr lvl="2" defTabSz="914400" eaLnBrk="1" hangingPunct="1">
              <a:buClr>
                <a:srgbClr val="EC7405"/>
              </a:buClr>
              <a:buFont typeface="Symbol"/>
              <a:buChar char="®"/>
            </a:pPr>
            <a:r>
              <a:rPr lang="en-GB" altLang="fr-FR" kern="0" dirty="0" smtClean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 Several </a:t>
            </a:r>
            <a:r>
              <a:rPr lang="en-GB" altLang="fr-FR" kern="0" dirty="0">
                <a:solidFill>
                  <a:schemeClr val="accent1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multi-thematic missions : SMOS, SWOT, …</a:t>
            </a:r>
          </a:p>
          <a:p>
            <a:pPr lvl="2" defTabSz="914400" eaLnBrk="1" hangingPunct="1">
              <a:buClr>
                <a:srgbClr val="EC7405"/>
              </a:buClr>
              <a:buFont typeface="Symbol"/>
              <a:buChar char="®"/>
            </a:pPr>
            <a:endParaRPr lang="fr-FR" altLang="fr-FR" kern="0" dirty="0" smtClean="0">
              <a:solidFill>
                <a:schemeClr val="accent1">
                  <a:lumMod val="90000"/>
                  <a:lumOff val="10000"/>
                </a:schemeClr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254452" y="2604610"/>
            <a:ext cx="29206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hangingPunct="0"/>
            <a:r>
              <a:rPr lang="en-GB" altLang="ja-JP" sz="1200" b="1" dirty="0" smtClean="0">
                <a:solidFill>
                  <a:srgbClr val="FF0000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Ocean &amp; Continental </a:t>
            </a:r>
            <a:r>
              <a:rPr lang="en-GB" altLang="ja-JP" sz="1200" b="1" dirty="0">
                <a:solidFill>
                  <a:srgbClr val="FF0000"/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Surfaces</a:t>
            </a:r>
            <a:endParaRPr lang="en-GB" sz="1200" b="1" dirty="0">
              <a:solidFill>
                <a:srgbClr val="FF0000"/>
              </a:solidFill>
              <a:latin typeface="Vani" panose="020B0502040204020203" pitchFamily="34" charset="0"/>
              <a:ea typeface="ヒラギノ角ゴ Pro W3" charset="-128"/>
              <a:cs typeface="Vani" panose="020B0502040204020203" pitchFamily="34" charset="0"/>
            </a:endParaRPr>
          </a:p>
          <a:p>
            <a:pPr algn="ctr" defTabSz="914400" eaLnBrk="0" hangingPunct="0"/>
            <a:r>
              <a:rPr lang="en-GB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SMOS</a:t>
            </a:r>
            <a:r>
              <a:rPr lang="en-GB" sz="1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(2009-) with ESA</a:t>
            </a:r>
          </a:p>
          <a:p>
            <a:pPr algn="ctr" defTabSz="914400" eaLnBrk="0" hangingPunct="0"/>
            <a:r>
              <a:rPr lang="en-GB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SWOT</a:t>
            </a:r>
            <a:r>
              <a:rPr lang="en-GB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(2021) with NASA, CSA, UKSA</a:t>
            </a:r>
          </a:p>
          <a:p>
            <a:pPr algn="ctr" defTabSz="914400" eaLnBrk="0" hangingPunct="0"/>
            <a:r>
              <a:rPr lang="en-GB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TRISHNA</a:t>
            </a:r>
            <a:r>
              <a:rPr lang="en-GB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ani" panose="020B0502040204020203" pitchFamily="34" charset="0"/>
                <a:ea typeface="ヒラギノ角ゴ Pro W3" charset="-128"/>
                <a:cs typeface="Vani" panose="020B0502040204020203" pitchFamily="34" charset="0"/>
              </a:rPr>
              <a:t> (2024) with ISRO</a:t>
            </a:r>
          </a:p>
        </p:txBody>
      </p:sp>
      <p:sp>
        <p:nvSpPr>
          <p:cNvPr id="21" name="Ellipse 20"/>
          <p:cNvSpPr/>
          <p:nvPr/>
        </p:nvSpPr>
        <p:spPr>
          <a:xfrm>
            <a:off x="27942" y="1447800"/>
            <a:ext cx="9143999" cy="2883617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6611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37083" lvl="1" indent="-238115">
              <a:buFont typeface="Wingdings" panose="05000000000000000000" pitchFamily="2" charset="2"/>
              <a:buChar char="Ø"/>
            </a:pPr>
            <a:r>
              <a:rPr lang="en-US" altLang="fr-FR" sz="1500" b="1" dirty="0">
                <a:solidFill>
                  <a:srgbClr val="00B0F0"/>
                </a:solidFill>
              </a:rPr>
              <a:t>For scientific needs </a:t>
            </a:r>
          </a:p>
          <a:p>
            <a:pPr marL="686567" lvl="2" indent="-238115"/>
            <a:r>
              <a:rPr lang="en-US" altLang="fr-FR" sz="1267" b="1" dirty="0">
                <a:solidFill>
                  <a:srgbClr val="0E2D6B"/>
                </a:solidFill>
              </a:rPr>
              <a:t>Recommendations of regular prospective seminars </a:t>
            </a:r>
            <a:r>
              <a:rPr lang="en-US" altLang="fr-FR" sz="1267" dirty="0">
                <a:solidFill>
                  <a:srgbClr val="0E2D6B"/>
                </a:solidFill>
              </a:rPr>
              <a:t>(</a:t>
            </a:r>
            <a:r>
              <a:rPr lang="en-US" altLang="fr-FR" sz="1267" i="1" dirty="0" err="1">
                <a:solidFill>
                  <a:srgbClr val="0E2D6B"/>
                </a:solidFill>
              </a:rPr>
              <a:t>Séminaire</a:t>
            </a:r>
            <a:r>
              <a:rPr lang="en-US" altLang="fr-FR" sz="1267" i="1" dirty="0">
                <a:solidFill>
                  <a:srgbClr val="0E2D6B"/>
                </a:solidFill>
              </a:rPr>
              <a:t> de Prospective </a:t>
            </a:r>
            <a:r>
              <a:rPr lang="en-US" altLang="fr-FR" sz="1267" i="1" dirty="0" err="1">
                <a:solidFill>
                  <a:srgbClr val="0E2D6B"/>
                </a:solidFill>
              </a:rPr>
              <a:t>Scientifique</a:t>
            </a:r>
            <a:r>
              <a:rPr lang="en-US" altLang="fr-FR" sz="1267" dirty="0">
                <a:solidFill>
                  <a:srgbClr val="0E2D6B"/>
                </a:solidFill>
              </a:rPr>
              <a:t>)</a:t>
            </a:r>
          </a:p>
          <a:p>
            <a:pPr marL="686567" lvl="2" indent="-238115"/>
            <a:r>
              <a:rPr lang="en-US" altLang="fr-FR" sz="1267" b="1" dirty="0">
                <a:solidFill>
                  <a:srgbClr val="0E2D6B"/>
                </a:solidFill>
              </a:rPr>
              <a:t>Annual recommendations of scientific committees </a:t>
            </a:r>
            <a:br>
              <a:rPr lang="en-US" altLang="fr-FR" sz="1267" b="1" dirty="0">
                <a:solidFill>
                  <a:srgbClr val="0E2D6B"/>
                </a:solidFill>
              </a:rPr>
            </a:br>
            <a:r>
              <a:rPr lang="en-US" altLang="fr-FR" sz="1267" b="1" dirty="0">
                <a:solidFill>
                  <a:srgbClr val="0E2D6B"/>
                </a:solidFill>
              </a:rPr>
              <a:t>TOSCA (Committee for Earth Observation) supporting the CPS (CNES Scientific Committee) </a:t>
            </a:r>
          </a:p>
          <a:p>
            <a:pPr marL="597934" lvl="2" indent="0">
              <a:buNone/>
            </a:pPr>
            <a:endParaRPr lang="en-US" altLang="fr-FR" sz="1167" b="1" dirty="0">
              <a:solidFill>
                <a:srgbClr val="0E2D6B"/>
              </a:solidFill>
            </a:endParaRPr>
          </a:p>
          <a:p>
            <a:pPr marL="584706" lvl="1" indent="-285739">
              <a:buFont typeface="Wingdings" panose="05000000000000000000" pitchFamily="2" charset="2"/>
              <a:buChar char="Ø"/>
            </a:pPr>
            <a:r>
              <a:rPr lang="en-US" altLang="fr-FR" sz="1500" b="1" dirty="0">
                <a:solidFill>
                  <a:srgbClr val="00B0F0"/>
                </a:solidFill>
              </a:rPr>
              <a:t>For operational needs</a:t>
            </a:r>
          </a:p>
          <a:p>
            <a:pPr marL="747418" lvl="2" indent="-149484"/>
            <a:r>
              <a:rPr lang="en-US" altLang="fr-FR" sz="1267" b="1" dirty="0">
                <a:solidFill>
                  <a:srgbClr val="0E2D6B"/>
                </a:solidFill>
              </a:rPr>
              <a:t>By closed interaction with users</a:t>
            </a:r>
          </a:p>
          <a:p>
            <a:pPr marL="1280532" lvl="3" indent="-238115">
              <a:buFont typeface="Courier New" panose="02070309020205020404" pitchFamily="49" charset="0"/>
              <a:buChar char="o"/>
            </a:pPr>
            <a:r>
              <a:rPr lang="en-US" altLang="fr-FR" sz="1083" dirty="0">
                <a:solidFill>
                  <a:srgbClr val="0E2D6B"/>
                </a:solidFill>
              </a:rPr>
              <a:t>Defense: with a Defense Team</a:t>
            </a:r>
          </a:p>
          <a:p>
            <a:pPr marL="1280532" lvl="3" indent="-238115">
              <a:buFont typeface="Courier New" panose="02070309020205020404" pitchFamily="49" charset="0"/>
              <a:buChar char="o"/>
            </a:pPr>
            <a:r>
              <a:rPr lang="en-US" altLang="fr-FR" sz="1083" dirty="0">
                <a:solidFill>
                  <a:srgbClr val="0E2D6B"/>
                </a:solidFill>
              </a:rPr>
              <a:t>IGN, </a:t>
            </a:r>
            <a:r>
              <a:rPr lang="en-US" altLang="fr-FR" sz="1083" dirty="0" err="1">
                <a:solidFill>
                  <a:srgbClr val="0E2D6B"/>
                </a:solidFill>
              </a:rPr>
              <a:t>Météo</a:t>
            </a:r>
            <a:r>
              <a:rPr lang="en-US" altLang="fr-FR" sz="1083" dirty="0">
                <a:solidFill>
                  <a:srgbClr val="0E2D6B"/>
                </a:solidFill>
              </a:rPr>
              <a:t>-France, </a:t>
            </a:r>
            <a:r>
              <a:rPr lang="en-US" altLang="fr-FR" sz="1083" dirty="0" err="1">
                <a:solidFill>
                  <a:srgbClr val="0E2D6B"/>
                </a:solidFill>
              </a:rPr>
              <a:t>Eumetsat</a:t>
            </a:r>
            <a:r>
              <a:rPr lang="en-US" altLang="fr-FR" sz="1083" dirty="0">
                <a:solidFill>
                  <a:srgbClr val="0E2D6B"/>
                </a:solidFill>
              </a:rPr>
              <a:t>, Copernicus, civil protection etc.</a:t>
            </a:r>
          </a:p>
          <a:p>
            <a:pPr marL="896902" lvl="3"/>
            <a:endParaRPr lang="en-US" altLang="fr-FR" sz="1250" dirty="0">
              <a:solidFill>
                <a:srgbClr val="0E2D6B"/>
              </a:solidFill>
            </a:endParaRPr>
          </a:p>
          <a:p>
            <a:pPr marL="584706" lvl="1" indent="-285739">
              <a:buFont typeface="Wingdings" panose="05000000000000000000" pitchFamily="2" charset="2"/>
              <a:buChar char="Ø"/>
            </a:pPr>
            <a:r>
              <a:rPr lang="en-US" altLang="fr-FR" sz="1500" b="1" dirty="0">
                <a:solidFill>
                  <a:srgbClr val="00B0F0"/>
                </a:solidFill>
              </a:rPr>
              <a:t>Taking into account international context </a:t>
            </a:r>
          </a:p>
          <a:p>
            <a:pPr marL="747418" lvl="2" indent="-149484"/>
            <a:r>
              <a:rPr lang="en-US" altLang="fr-FR" sz="1267" b="1" dirty="0">
                <a:solidFill>
                  <a:srgbClr val="0E2D6B"/>
                </a:solidFill>
              </a:rPr>
              <a:t>European programs  </a:t>
            </a:r>
            <a:r>
              <a:rPr lang="en-US" altLang="fr-FR" sz="1267" dirty="0">
                <a:solidFill>
                  <a:srgbClr val="0E2D6B"/>
                </a:solidFill>
              </a:rPr>
              <a:t>(Earth Explorer, Copernicus, MTG, Post-EPS, etc.)</a:t>
            </a:r>
          </a:p>
          <a:p>
            <a:pPr marL="747418" lvl="2" indent="-149484"/>
            <a:r>
              <a:rPr lang="en-US" altLang="fr-FR" sz="1267" b="1" dirty="0">
                <a:solidFill>
                  <a:srgbClr val="0E2D6B"/>
                </a:solidFill>
              </a:rPr>
              <a:t>Bilateral cooperation perspectives </a:t>
            </a:r>
            <a:r>
              <a:rPr lang="en-US" altLang="fr-FR" sz="1267" dirty="0">
                <a:solidFill>
                  <a:srgbClr val="0E2D6B"/>
                </a:solidFill>
              </a:rPr>
              <a:t>(ESA, NASA, </a:t>
            </a:r>
            <a:r>
              <a:rPr lang="en-US" altLang="fr-FR" sz="1267" dirty="0" err="1">
                <a:solidFill>
                  <a:srgbClr val="0E2D6B"/>
                </a:solidFill>
              </a:rPr>
              <a:t>Eumetsat</a:t>
            </a:r>
            <a:r>
              <a:rPr lang="en-US" altLang="fr-FR" sz="1267" dirty="0">
                <a:solidFill>
                  <a:srgbClr val="0E2D6B"/>
                </a:solidFill>
              </a:rPr>
              <a:t>, ISRO, DLR, China, ISA, JAXA…)</a:t>
            </a:r>
          </a:p>
          <a:p>
            <a:pPr marL="747418" lvl="2" indent="-149484"/>
            <a:r>
              <a:rPr lang="en-US" altLang="fr-FR" sz="1267" b="1" dirty="0">
                <a:solidFill>
                  <a:srgbClr val="0E2D6B"/>
                </a:solidFill>
              </a:rPr>
              <a:t>Other European programs &amp; competences in order to avoid duplication</a:t>
            </a:r>
          </a:p>
          <a:p>
            <a:pPr marL="747418" lvl="2" indent="-149484"/>
            <a:r>
              <a:rPr lang="en-US" altLang="fr-FR" sz="1267" b="1" dirty="0">
                <a:solidFill>
                  <a:srgbClr val="0E2D6B"/>
                </a:solidFill>
              </a:rPr>
              <a:t>International (multilateral) coordination programs </a:t>
            </a:r>
            <a:r>
              <a:rPr lang="en-US" altLang="fr-FR" sz="1267" dirty="0">
                <a:solidFill>
                  <a:srgbClr val="0E2D6B"/>
                </a:solidFill>
              </a:rPr>
              <a:t>(CEOS, GEO, WMO, etc.)</a:t>
            </a:r>
          </a:p>
          <a:p>
            <a:pPr marL="597934" lvl="2" indent="0">
              <a:buNone/>
            </a:pPr>
            <a:endParaRPr lang="en-US" altLang="fr-FR" sz="1167" b="1" dirty="0">
              <a:solidFill>
                <a:srgbClr val="0E2D6B"/>
              </a:solidFill>
            </a:endParaRPr>
          </a:p>
          <a:p>
            <a:pPr marL="584706" lvl="1" indent="-285739">
              <a:buFont typeface="Wingdings" panose="05000000000000000000" pitchFamily="2" charset="2"/>
              <a:buChar char="Ø"/>
            </a:pPr>
            <a:r>
              <a:rPr lang="en-US" altLang="fr-FR" sz="1500" b="1" dirty="0">
                <a:solidFill>
                  <a:srgbClr val="00B0F0"/>
                </a:solidFill>
              </a:rPr>
              <a:t>Taking into account French competences (laboratories, industry, CNES)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Earth</a:t>
            </a:r>
            <a:r>
              <a:rPr lang="fr-FR" dirty="0" smtClean="0"/>
              <a:t> Science Program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3057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181600" cy="533400"/>
          </a:xfrm>
        </p:spPr>
        <p:txBody>
          <a:bodyPr/>
          <a:lstStyle/>
          <a:p>
            <a:r>
              <a:rPr lang="fr-FR" dirty="0" smtClean="0"/>
              <a:t>Science Prospective </a:t>
            </a:r>
            <a:r>
              <a:rPr lang="fr-FR" dirty="0" err="1" smtClean="0"/>
              <a:t>Seminar</a:t>
            </a:r>
            <a:endParaRPr lang="fr-FR" dirty="0" smtClean="0"/>
          </a:p>
          <a:p>
            <a:r>
              <a:rPr lang="fr-FR" sz="2000" dirty="0" smtClean="0"/>
              <a:t>Le Havre, 8-10 </a:t>
            </a:r>
            <a:r>
              <a:rPr lang="fr-FR" sz="2000" dirty="0" err="1" smtClean="0"/>
              <a:t>October</a:t>
            </a:r>
            <a:r>
              <a:rPr lang="fr-FR" sz="2000" dirty="0" smtClean="0"/>
              <a:t> 2019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95400"/>
            <a:ext cx="4719828" cy="3150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4976475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https://sps2019.com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884"/>
            <a:ext cx="9144000" cy="57751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29200" y="1066800"/>
            <a:ext cx="4038610" cy="5355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Call for proposals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: 6 August 2018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Vani" panose="020B0502040204020203"/>
              </a:rPr>
              <a:t>Large consultation of the French Science </a:t>
            </a:r>
            <a:r>
              <a:rPr lang="fr-FR" dirty="0" err="1">
                <a:latin typeface="Vani" panose="020B0502040204020203"/>
              </a:rPr>
              <a:t>community</a:t>
            </a:r>
            <a:endParaRPr lang="fr-FR" dirty="0">
              <a:latin typeface="Vani" panose="020B0502040204020203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Vani" panose="020B0502040204020203"/>
              </a:rPr>
              <a:t>Last </a:t>
            </a:r>
            <a:r>
              <a:rPr lang="fr-FR" dirty="0" err="1">
                <a:latin typeface="Vani" panose="020B0502040204020203"/>
              </a:rPr>
              <a:t>edition</a:t>
            </a:r>
            <a:r>
              <a:rPr lang="fr-FR" dirty="0">
                <a:latin typeface="Vani" panose="020B0502040204020203"/>
              </a:rPr>
              <a:t> </a:t>
            </a:r>
            <a:r>
              <a:rPr lang="fr-FR" dirty="0" err="1">
                <a:latin typeface="Vani" panose="020B0502040204020203"/>
              </a:rPr>
              <a:t>was</a:t>
            </a:r>
            <a:r>
              <a:rPr lang="fr-FR" dirty="0">
                <a:latin typeface="Vani" panose="020B0502040204020203"/>
              </a:rPr>
              <a:t> </a:t>
            </a:r>
            <a:r>
              <a:rPr lang="fr-FR" dirty="0" err="1">
                <a:latin typeface="Vani" panose="020B0502040204020203"/>
              </a:rPr>
              <a:t>held</a:t>
            </a:r>
            <a:r>
              <a:rPr lang="fr-FR" dirty="0">
                <a:latin typeface="Vani" panose="020B0502040204020203"/>
              </a:rPr>
              <a:t> in 2014 (La Rochelle)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Vani" panose="020B0502040204020203"/>
              </a:rPr>
              <a:t>Establishment of science </a:t>
            </a:r>
            <a:r>
              <a:rPr lang="fr-FR" dirty="0" err="1">
                <a:latin typeface="Vani" panose="020B0502040204020203"/>
              </a:rPr>
              <a:t>priorities</a:t>
            </a:r>
            <a:r>
              <a:rPr lang="fr-FR" dirty="0">
                <a:latin typeface="Vani" panose="020B0502040204020203"/>
              </a:rPr>
              <a:t> for the </a:t>
            </a:r>
            <a:r>
              <a:rPr lang="fr-FR" dirty="0" err="1">
                <a:latin typeface="Vani" panose="020B0502040204020203"/>
              </a:rPr>
              <a:t>the</a:t>
            </a:r>
            <a:r>
              <a:rPr lang="fr-FR" dirty="0">
                <a:latin typeface="Vani" panose="020B0502040204020203"/>
              </a:rPr>
              <a:t> </a:t>
            </a:r>
            <a:r>
              <a:rPr lang="fr-FR" dirty="0" err="1">
                <a:latin typeface="Vani" panose="020B0502040204020203"/>
              </a:rPr>
              <a:t>next</a:t>
            </a:r>
            <a:r>
              <a:rPr lang="fr-FR" dirty="0">
                <a:latin typeface="Vani" panose="020B0502040204020203"/>
              </a:rPr>
              <a:t> 5 – 10 </a:t>
            </a:r>
            <a:r>
              <a:rPr lang="fr-FR" dirty="0" err="1">
                <a:latin typeface="Vani" panose="020B0502040204020203"/>
              </a:rPr>
              <a:t>years</a:t>
            </a:r>
            <a:endParaRPr lang="fr-FR" dirty="0">
              <a:latin typeface="Vani" panose="020B0502040204020203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dirty="0" err="1" smtClean="0">
                <a:latin typeface="Vani" panose="020B0502040204020203"/>
              </a:rPr>
              <a:t>European</a:t>
            </a:r>
            <a:r>
              <a:rPr lang="fr-FR" dirty="0" smtClean="0">
                <a:latin typeface="Vani" panose="020B0502040204020203"/>
              </a:rPr>
              <a:t> </a:t>
            </a:r>
            <a:r>
              <a:rPr lang="fr-FR" dirty="0">
                <a:latin typeface="Vani" panose="020B0502040204020203"/>
              </a:rPr>
              <a:t>and international </a:t>
            </a:r>
            <a:r>
              <a:rPr lang="fr-FR" dirty="0" err="1">
                <a:latin typeface="Vani" panose="020B0502040204020203"/>
              </a:rPr>
              <a:t>context</a:t>
            </a:r>
            <a:r>
              <a:rPr lang="fr-FR" dirty="0">
                <a:latin typeface="Vani" panose="020B0502040204020203"/>
              </a:rPr>
              <a:t> (program of records) </a:t>
            </a:r>
            <a:r>
              <a:rPr lang="fr-FR" dirty="0" err="1">
                <a:latin typeface="Vani" panose="020B0502040204020203"/>
              </a:rPr>
              <a:t>taken</a:t>
            </a:r>
            <a:r>
              <a:rPr lang="fr-FR" dirty="0">
                <a:latin typeface="Vani" panose="020B0502040204020203"/>
              </a:rPr>
              <a:t> </a:t>
            </a:r>
            <a:r>
              <a:rPr lang="fr-FR" dirty="0" err="1">
                <a:latin typeface="Vani" panose="020B0502040204020203"/>
              </a:rPr>
              <a:t>into</a:t>
            </a:r>
            <a:r>
              <a:rPr lang="fr-FR" dirty="0">
                <a:latin typeface="Vani" panose="020B0502040204020203"/>
              </a:rPr>
              <a:t> </a:t>
            </a:r>
            <a:r>
              <a:rPr lang="fr-FR" dirty="0" err="1">
                <a:latin typeface="Vani" panose="020B0502040204020203"/>
              </a:rPr>
              <a:t>account</a:t>
            </a:r>
            <a:r>
              <a:rPr lang="fr-FR" dirty="0">
                <a:latin typeface="Vani" panose="020B0502040204020203"/>
              </a:rPr>
              <a:t>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dirty="0" err="1">
                <a:latin typeface="Vani" panose="020B0502040204020203"/>
              </a:rPr>
              <a:t>Additional</a:t>
            </a:r>
            <a:r>
              <a:rPr lang="fr-FR" dirty="0">
                <a:latin typeface="Vani" panose="020B0502040204020203"/>
              </a:rPr>
              <a:t> focus on : data / </a:t>
            </a:r>
            <a:r>
              <a:rPr lang="fr-FR" dirty="0" err="1">
                <a:latin typeface="Vani" panose="020B0502040204020203"/>
              </a:rPr>
              <a:t>nanosats</a:t>
            </a:r>
            <a:r>
              <a:rPr lang="fr-FR" dirty="0">
                <a:latin typeface="Vani" panose="020B0502040204020203"/>
              </a:rPr>
              <a:t> / </a:t>
            </a:r>
            <a:r>
              <a:rPr lang="fr-FR" dirty="0" err="1">
                <a:latin typeface="Vani" panose="020B0502040204020203"/>
              </a:rPr>
              <a:t>technology</a:t>
            </a:r>
            <a:endParaRPr lang="fr-FR" dirty="0">
              <a:latin typeface="Vani" panose="020B0502040204020203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smtClean="0"/>
              <a:t>75 proposals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smtClean="0"/>
              <a:t>17 </a:t>
            </a:r>
            <a:r>
              <a:rPr lang="en-US" dirty="0" smtClean="0"/>
              <a:t>reports online submitted to the community,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smtClean="0"/>
              <a:t>300 participants at Le Havre Seminar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smtClean="0"/>
              <a:t>~120 Research laboratories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4474" y="4445326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solidFill>
                  <a:srgbClr val="C00000"/>
                </a:solidFill>
              </a:rPr>
              <a:t>Will </a:t>
            </a:r>
            <a:r>
              <a:rPr lang="fr-FR" sz="1600" dirty="0" err="1">
                <a:solidFill>
                  <a:srgbClr val="C00000"/>
                </a:solidFill>
              </a:rPr>
              <a:t>provide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</a:rPr>
              <a:t>Earth</a:t>
            </a:r>
            <a:r>
              <a:rPr lang="fr-FR" sz="1600" dirty="0" smtClean="0">
                <a:solidFill>
                  <a:srgbClr val="C00000"/>
                </a:solidFill>
              </a:rPr>
              <a:t> Science orientation </a:t>
            </a:r>
            <a:r>
              <a:rPr lang="fr-FR" sz="1600" dirty="0">
                <a:solidFill>
                  <a:srgbClr val="C00000"/>
                </a:solidFill>
              </a:rPr>
              <a:t>for future </a:t>
            </a:r>
            <a:r>
              <a:rPr lang="fr-FR" sz="1600" dirty="0" smtClean="0">
                <a:solidFill>
                  <a:srgbClr val="C00000"/>
                </a:solidFill>
              </a:rPr>
              <a:t>	CNES </a:t>
            </a:r>
            <a:r>
              <a:rPr lang="fr-FR" sz="1600" dirty="0">
                <a:solidFill>
                  <a:srgbClr val="C00000"/>
                </a:solidFill>
              </a:rPr>
              <a:t>programs and </a:t>
            </a:r>
            <a:r>
              <a:rPr lang="fr-FR" sz="1600" dirty="0" err="1">
                <a:solidFill>
                  <a:srgbClr val="C00000"/>
                </a:solidFill>
              </a:rPr>
              <a:t>activities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503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lang="fr-FR" dirty="0" err="1">
                <a:latin typeface="Arial Black" panose="020B0A04020102020204" pitchFamily="34" charset="0"/>
              </a:rPr>
              <a:t>Priorities</a:t>
            </a:r>
            <a:r>
              <a:rPr lang="fr-FR" dirty="0">
                <a:latin typeface="Arial Black" panose="020B0A04020102020204" pitchFamily="34" charset="0"/>
              </a:rPr>
              <a:t> for </a:t>
            </a:r>
            <a:r>
              <a:rPr lang="fr-FR" dirty="0" err="1">
                <a:latin typeface="Arial Black" panose="020B0A04020102020204" pitchFamily="34" charset="0"/>
              </a:rPr>
              <a:t>Earth</a:t>
            </a:r>
            <a:r>
              <a:rPr lang="fr-FR" dirty="0">
                <a:latin typeface="Arial Black" panose="020B0A04020102020204" pitchFamily="34" charset="0"/>
              </a:rPr>
              <a:t> observation </a:t>
            </a:r>
            <a:r>
              <a:rPr lang="fr-FR" dirty="0" err="1">
                <a:latin typeface="Arial Black" panose="020B0A04020102020204" pitchFamily="34" charset="0"/>
              </a:rPr>
              <a:t>from</a:t>
            </a:r>
            <a:r>
              <a:rPr lang="fr-FR" dirty="0">
                <a:latin typeface="Arial Black" panose="020B0A04020102020204" pitchFamily="34" charset="0"/>
              </a:rPr>
              <a:t> </a:t>
            </a:r>
            <a:r>
              <a:rPr lang="fr-FR" dirty="0" err="1">
                <a:latin typeface="Arial Black" panose="020B0A04020102020204" pitchFamily="34" charset="0"/>
              </a:rPr>
              <a:t>space</a:t>
            </a:r>
            <a:endParaRPr lang="fr-FR" dirty="0">
              <a:latin typeface="Arial Black" panose="020B0A04020102020204" pitchFamily="34" charset="0"/>
            </a:endParaRPr>
          </a:p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1A35B53-AE9B-D34B-A36C-A4EA3474F6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series of essential variables: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Copernicus, EUMETSAT and international space agencies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programs are essential for long-term monitoring of essential variables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buSzPct val="130000"/>
              <a:buFont typeface="Wingdings" panose="05000000000000000000" pitchFamily="2" charset="2"/>
              <a:buChar char="ð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opportunity for developing more innovative/research missions that can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(or not) theses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programs.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Need to continue the aerosol/cloud lidar series after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Calipso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EarthCare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essential variables to be covered: 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Earth Explorer missions are essential.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Priorities for future missions: </a:t>
            </a:r>
            <a:r>
              <a:rPr lang="en-GB" sz="1200" dirty="0">
                <a:latin typeface="Arial" panose="020B0604020202020204" pitchFamily="34" charset="0"/>
              </a:rPr>
              <a:t>C</a:t>
            </a:r>
            <a:r>
              <a:rPr lang="en-GB" sz="1200" dirty="0" smtClean="0">
                <a:latin typeface="Arial" panose="020B0604020202020204" pitchFamily="34" charset="0"/>
              </a:rPr>
              <a:t>oastal dynamics, Evapotranspiration,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Aerosol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speciation, surface current, biodiversity essential variables, gravity and magnetic fields.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increased spatial resolution and precision: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Crucial to study specific domains: coastal regions, cryosphere, cities.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Required for effective merging with highly precise in-situ data at Earth System Models resolutions.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30000"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Nanosats: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real opportunity for new missions, a strong interest from the research community for train or swarms.</a:t>
            </a:r>
          </a:p>
          <a:p>
            <a:pPr>
              <a:buSzPct val="130000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642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FFDBCAE7-65B7-4C4D-9AD4-7D65C77302BA}"/>
              </a:ext>
            </a:extLst>
          </p:cNvPr>
          <p:cNvSpPr txBox="1">
            <a:spLocks noGrp="1"/>
          </p:cNvSpPr>
          <p:nvPr>
            <p:ph sz="quarter" idx="11"/>
          </p:nvPr>
        </p:nvSpPr>
        <p:spPr>
          <a:xfrm>
            <a:off x="2057400" y="304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High </a:t>
            </a:r>
            <a:r>
              <a:rPr lang="fr-FR" dirty="0" err="1">
                <a:latin typeface="Arial Black" panose="020B0A04020102020204" pitchFamily="34" charset="0"/>
              </a:rPr>
              <a:t>priority</a:t>
            </a:r>
            <a:r>
              <a:rPr lang="fr-FR" dirty="0">
                <a:latin typeface="Arial Black" panose="020B0A04020102020204" pitchFamily="34" charset="0"/>
              </a:rPr>
              <a:t> missions for </a:t>
            </a:r>
            <a:r>
              <a:rPr lang="fr-FR" dirty="0" err="1">
                <a:latin typeface="Arial Black" panose="020B0A04020102020204" pitchFamily="34" charset="0"/>
              </a:rPr>
              <a:t>Earth</a:t>
            </a:r>
            <a:r>
              <a:rPr lang="fr-FR" dirty="0">
                <a:latin typeface="Arial Black" panose="020B0A04020102020204" pitchFamily="34" charset="0"/>
              </a:rPr>
              <a:t> observation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0500" y="1295400"/>
            <a:ext cx="8686800" cy="46482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90600" y="6019800"/>
            <a:ext cx="7772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Other</a:t>
            </a:r>
            <a:r>
              <a:rPr kumimoji="0" lang="fr-FR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FR" sz="1800" b="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recommendations</a:t>
            </a:r>
            <a:r>
              <a:rPr kumimoji="0" lang="fr-FR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and </a:t>
            </a:r>
            <a:r>
              <a:rPr kumimoji="0" lang="fr-FR" sz="1800" b="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priorities</a:t>
            </a:r>
            <a:r>
              <a:rPr kumimoji="0" lang="fr-FR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for </a:t>
            </a:r>
            <a:r>
              <a:rPr kumimoji="0" lang="fr-FR" sz="1800" b="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Copernicus</a:t>
            </a:r>
            <a:r>
              <a:rPr kumimoji="0" lang="fr-FR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Long </a:t>
            </a:r>
            <a:r>
              <a:rPr kumimoji="0" lang="fr-FR" sz="1800" b="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Term</a:t>
            </a:r>
            <a:r>
              <a:rPr kumimoji="0" lang="fr-FR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Scenario 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5546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>
          <a:xfrm>
            <a:off x="152400" y="1447800"/>
            <a:ext cx="6212114" cy="3721894"/>
          </a:xfr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fr-FR" sz="1600" dirty="0" smtClean="0">
                <a:latin typeface="Vani" panose="020B0502040204020203"/>
              </a:rPr>
              <a:t>Phases A </a:t>
            </a:r>
            <a:r>
              <a:rPr lang="fr-FR" sz="1600" dirty="0" err="1" smtClean="0">
                <a:latin typeface="Vani" panose="020B0502040204020203"/>
              </a:rPr>
              <a:t>underway</a:t>
            </a:r>
            <a:r>
              <a:rPr lang="fr-FR" sz="1600" dirty="0" smtClean="0">
                <a:latin typeface="Vani" panose="020B0502040204020203"/>
              </a:rPr>
              <a:t> :</a:t>
            </a: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TRISHNA  (ISRO/CNES): TIR mission </a:t>
            </a: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 WISA : </a:t>
            </a:r>
            <a:r>
              <a:rPr lang="fr-FR" sz="1600" dirty="0" err="1" smtClean="0">
                <a:latin typeface="Vani" panose="020B0502040204020203"/>
              </a:rPr>
              <a:t>wide-swath</a:t>
            </a: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altimetry</a:t>
            </a:r>
            <a:r>
              <a:rPr lang="fr-FR" sz="1600" dirty="0" smtClean="0">
                <a:latin typeface="Vani" panose="020B0502040204020203"/>
              </a:rPr>
              <a:t> concept for Sentinel-3NG</a:t>
            </a: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CO3D : Optical constellation (3D)</a:t>
            </a: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SKIM : Ocean </a:t>
            </a:r>
            <a:r>
              <a:rPr lang="fr-FR" sz="1600" dirty="0" err="1" smtClean="0">
                <a:latin typeface="Vani" panose="020B0502040204020203"/>
              </a:rPr>
              <a:t>currents</a:t>
            </a:r>
            <a:endParaRPr lang="fr-FR" sz="1600" dirty="0" smtClean="0">
              <a:latin typeface="Vani" panose="020B0502040204020203"/>
            </a:endParaRP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ACCP (</a:t>
            </a:r>
            <a:r>
              <a:rPr lang="fr-FR" sz="1600" dirty="0" err="1" smtClean="0">
                <a:latin typeface="Vani" panose="020B0502040204020203"/>
              </a:rPr>
              <a:t>with</a:t>
            </a:r>
            <a:r>
              <a:rPr lang="fr-FR" sz="1600" dirty="0" smtClean="0">
                <a:latin typeface="Vani" panose="020B0502040204020203"/>
              </a:rPr>
              <a:t> NASA, cloud + </a:t>
            </a:r>
            <a:r>
              <a:rPr lang="fr-FR" sz="1600" dirty="0" err="1" smtClean="0">
                <a:latin typeface="Vani" panose="020B0502040204020203"/>
              </a:rPr>
              <a:t>aerosol</a:t>
            </a:r>
            <a:r>
              <a:rPr lang="fr-FR" sz="1600" dirty="0" smtClean="0">
                <a:latin typeface="Vani" panose="020B0502040204020203"/>
              </a:rPr>
              <a:t> lidar / MW </a:t>
            </a:r>
            <a:r>
              <a:rPr lang="fr-FR" sz="1600" dirty="0" err="1" smtClean="0">
                <a:latin typeface="Vani" panose="020B0502040204020203"/>
              </a:rPr>
              <a:t>radiometer</a:t>
            </a:r>
            <a:r>
              <a:rPr lang="fr-FR" sz="1600" dirty="0" smtClean="0">
                <a:latin typeface="Vani" panose="020B0502040204020203"/>
              </a:rPr>
              <a:t>)</a:t>
            </a: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ULID (</a:t>
            </a:r>
            <a:r>
              <a:rPr lang="fr-FR" sz="1600" dirty="0" err="1" smtClean="0">
                <a:latin typeface="Vani" panose="020B0502040204020203"/>
              </a:rPr>
              <a:t>Demo</a:t>
            </a:r>
            <a:r>
              <a:rPr lang="fr-FR" sz="1600" dirty="0" smtClean="0">
                <a:latin typeface="Vani" panose="020B0502040204020203"/>
              </a:rPr>
              <a:t> of SMOS-</a:t>
            </a:r>
            <a:r>
              <a:rPr lang="fr-FR" sz="1600" dirty="0" err="1" smtClean="0">
                <a:latin typeface="Vani" panose="020B0502040204020203"/>
              </a:rPr>
              <a:t>Next</a:t>
            </a:r>
            <a:r>
              <a:rPr lang="fr-FR" sz="1600" dirty="0" smtClean="0">
                <a:latin typeface="Vani" panose="020B0502040204020203"/>
              </a:rPr>
              <a:t>)</a:t>
            </a: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endParaRPr lang="fr-FR" sz="1600" dirty="0" smtClean="0">
              <a:latin typeface="Vani" panose="020B0502040204020203"/>
            </a:endParaRPr>
          </a:p>
          <a:p>
            <a:pPr defTabSz="914400"/>
            <a:r>
              <a:rPr lang="fr-FR" sz="1600" dirty="0" err="1" smtClean="0">
                <a:latin typeface="Vani" panose="020B0502040204020203"/>
              </a:rPr>
              <a:t>Transitioning</a:t>
            </a:r>
            <a:r>
              <a:rPr lang="fr-FR" sz="1600" dirty="0" smtClean="0">
                <a:latin typeface="Vani" panose="020B0502040204020203"/>
              </a:rPr>
              <a:t> to phase A:</a:t>
            </a: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C3IEL (</a:t>
            </a:r>
            <a:r>
              <a:rPr lang="fr-FR" sz="1600" dirty="0" err="1" smtClean="0">
                <a:latin typeface="Vani" panose="020B0502040204020203"/>
              </a:rPr>
              <a:t>Study</a:t>
            </a:r>
            <a:r>
              <a:rPr lang="fr-FR" sz="1600" dirty="0" smtClean="0">
                <a:latin typeface="Vani" panose="020B0502040204020203"/>
              </a:rPr>
              <a:t> of cloud at </a:t>
            </a:r>
            <a:r>
              <a:rPr lang="fr-FR" sz="1600" dirty="0" err="1" smtClean="0">
                <a:latin typeface="Vani" panose="020B0502040204020203"/>
              </a:rPr>
              <a:t>decametric</a:t>
            </a: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resolution</a:t>
            </a:r>
            <a:r>
              <a:rPr lang="fr-FR" sz="1600" dirty="0" smtClean="0">
                <a:latin typeface="Vani" panose="020B0502040204020203"/>
              </a:rPr>
              <a:t>, </a:t>
            </a:r>
            <a:r>
              <a:rPr lang="fr-FR" sz="1600" dirty="0" err="1" smtClean="0">
                <a:latin typeface="Vani" panose="020B0502040204020203"/>
              </a:rPr>
              <a:t>with</a:t>
            </a:r>
            <a:r>
              <a:rPr lang="fr-FR" sz="1600" dirty="0" smtClean="0">
                <a:latin typeface="Vani" panose="020B0502040204020203"/>
              </a:rPr>
              <a:t> ISA)</a:t>
            </a: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Nanomagsat</a:t>
            </a:r>
            <a:r>
              <a:rPr lang="fr-FR" sz="1600" dirty="0" smtClean="0">
                <a:latin typeface="Vani" panose="020B0502040204020203"/>
              </a:rPr>
              <a:t> (</a:t>
            </a:r>
            <a:r>
              <a:rPr lang="fr-FR" sz="1600" dirty="0" err="1" smtClean="0">
                <a:latin typeface="Vani" panose="020B0502040204020203"/>
              </a:rPr>
              <a:t>magnetic</a:t>
            </a: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fields</a:t>
            </a: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measured</a:t>
            </a: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from</a:t>
            </a: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nanosats</a:t>
            </a:r>
            <a:r>
              <a:rPr lang="fr-FR" sz="1600" dirty="0" smtClean="0">
                <a:latin typeface="Vani" panose="020B0502040204020203"/>
              </a:rPr>
              <a:t>)</a:t>
            </a: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Hyperspectral</a:t>
            </a:r>
            <a:endParaRPr lang="fr-FR" sz="1600" dirty="0" smtClean="0">
              <a:latin typeface="Vani" panose="020B0502040204020203"/>
            </a:endParaRP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SMASH (constellation of low-cost, </a:t>
            </a:r>
            <a:r>
              <a:rPr lang="fr-FR" sz="1600" dirty="0" err="1" smtClean="0">
                <a:latin typeface="Vani" panose="020B0502040204020203"/>
              </a:rPr>
              <a:t>miniaturized</a:t>
            </a: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altimeters</a:t>
            </a:r>
            <a:r>
              <a:rPr lang="fr-FR" sz="1600" dirty="0" smtClean="0">
                <a:latin typeface="Vani" panose="020B0502040204020203"/>
              </a:rPr>
              <a:t> for </a:t>
            </a:r>
            <a:r>
              <a:rPr lang="fr-FR" sz="1600" dirty="0" err="1" smtClean="0">
                <a:latin typeface="Vani" panose="020B0502040204020203"/>
              </a:rPr>
              <a:t>operational</a:t>
            </a: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hydrology</a:t>
            </a:r>
            <a:r>
              <a:rPr lang="fr-FR" sz="1600" dirty="0" smtClean="0">
                <a:latin typeface="Vani" panose="020B0502040204020203"/>
              </a:rPr>
              <a:t>)</a:t>
            </a:r>
          </a:p>
          <a:p>
            <a:pPr marL="645750" lvl="1" indent="-285750" defTabSz="91440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Vani" panose="020B0502040204020203"/>
              </a:rPr>
              <a:t> SMOS-HR –(</a:t>
            </a:r>
            <a:r>
              <a:rPr lang="fr-FR" sz="1600" dirty="0" err="1" smtClean="0">
                <a:latin typeface="Vani" panose="020B0502040204020203"/>
              </a:rPr>
              <a:t>Soild</a:t>
            </a:r>
            <a:r>
              <a:rPr lang="fr-FR" sz="1600" dirty="0" smtClean="0">
                <a:latin typeface="Vani" panose="020B0502040204020203"/>
              </a:rPr>
              <a:t> </a:t>
            </a:r>
            <a:r>
              <a:rPr lang="fr-FR" sz="1600" dirty="0" err="1" smtClean="0">
                <a:latin typeface="Vani" panose="020B0502040204020203"/>
              </a:rPr>
              <a:t>Mositure</a:t>
            </a:r>
            <a:r>
              <a:rPr lang="fr-FR" sz="1600" dirty="0" smtClean="0">
                <a:latin typeface="Vani" panose="020B0502040204020203"/>
              </a:rPr>
              <a:t> and Ocean </a:t>
            </a:r>
            <a:r>
              <a:rPr lang="fr-FR" sz="1600" dirty="0" err="1" smtClean="0">
                <a:latin typeface="Vani" panose="020B0502040204020203"/>
              </a:rPr>
              <a:t>Salinity</a:t>
            </a:r>
            <a:r>
              <a:rPr lang="fr-FR" sz="1600" dirty="0" smtClean="0">
                <a:latin typeface="Vani" panose="020B0502040204020203"/>
              </a:rPr>
              <a:t> at </a:t>
            </a:r>
            <a:r>
              <a:rPr lang="fr-FR" sz="1600" dirty="0" err="1" smtClean="0">
                <a:latin typeface="Vani" panose="020B0502040204020203"/>
              </a:rPr>
              <a:t>higher</a:t>
            </a:r>
            <a:r>
              <a:rPr lang="fr-FR" sz="1600" dirty="0" smtClean="0">
                <a:latin typeface="Vani" panose="020B0502040204020203"/>
              </a:rPr>
              <a:t> spatial </a:t>
            </a:r>
            <a:r>
              <a:rPr lang="fr-FR" sz="1600" dirty="0" err="1" smtClean="0">
                <a:latin typeface="Vani" panose="020B0502040204020203"/>
              </a:rPr>
              <a:t>resolution</a:t>
            </a:r>
            <a:r>
              <a:rPr lang="fr-FR" sz="1600" dirty="0" smtClean="0">
                <a:latin typeface="Vani" panose="020B0502040204020203"/>
              </a:rPr>
              <a:t>)</a:t>
            </a:r>
            <a:endParaRPr lang="fr-FR" sz="1600" dirty="0">
              <a:latin typeface="Vani" panose="020B050204020402020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6649" y="2514600"/>
            <a:ext cx="28012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dirty="0">
                <a:latin typeface="Vani" panose="020B0502040204020203"/>
              </a:rPr>
              <a:t>Phase 0 </a:t>
            </a:r>
            <a:r>
              <a:rPr lang="fr-FR" sz="1600" b="1" dirty="0" err="1">
                <a:latin typeface="Vani" panose="020B0502040204020203"/>
              </a:rPr>
              <a:t>underway</a:t>
            </a:r>
            <a:endParaRPr lang="fr-FR" sz="1600" b="1" dirty="0">
              <a:latin typeface="Vani" panose="020B0502040204020203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GRICE (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geodesy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 /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atomic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interferometry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EXPE-VAL (lidar/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hyperspectral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 – forets)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CHIMERE (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hyperspectral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,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coastal,vegetation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SMOS-HR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Vani" panose="020B0502040204020203"/>
              </a:rPr>
              <a:t>SCALE (new lidar concept)</a:t>
            </a:r>
          </a:p>
        </p:txBody>
      </p:sp>
    </p:spTree>
    <p:extLst>
      <p:ext uri="{BB962C8B-B14F-4D97-AF65-F5344CB8AC3E}">
        <p14:creationId xmlns:p14="http://schemas.microsoft.com/office/powerpoint/2010/main" val="9984674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Data and data processing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</a:rPr>
              <a:t>Data management should be included at early stage of any space mission program.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</a:rPr>
              <a:t>Infrastructure for data archiving and processing, including in-situ/airborne/</a:t>
            </a:r>
            <a:r>
              <a:rPr lang="en-GB" sz="1400" dirty="0" err="1">
                <a:latin typeface="Arial" panose="020B0604020202020204" pitchFamily="34" charset="0"/>
              </a:rPr>
              <a:t>spaceborne</a:t>
            </a:r>
            <a:r>
              <a:rPr lang="en-GB" sz="1400" dirty="0">
                <a:latin typeface="Arial" panose="020B0604020202020204" pitchFamily="34" charset="0"/>
              </a:rPr>
              <a:t> observations as well as model simulations, should be strengthened at national and European level.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</a:rPr>
              <a:t>Processing centres need to be close to archiving facilities in order to benefit from emerging data processing technique (IA, machine learning, </a:t>
            </a:r>
            <a:r>
              <a:rPr lang="en-GB" sz="1400" dirty="0" err="1">
                <a:latin typeface="Arial" panose="020B0604020202020204" pitchFamily="34" charset="0"/>
              </a:rPr>
              <a:t>etc</a:t>
            </a:r>
            <a:r>
              <a:rPr lang="en-GB" sz="1400" dirty="0">
                <a:latin typeface="Arial" panose="020B0604020202020204" pitchFamily="34" charset="0"/>
              </a:rPr>
              <a:t>) and to consider volume of coming data. 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</a:rPr>
              <a:t>Reprocessing of long time series is fundamental and requires a good coordination between agencies.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500" dirty="0">
              <a:latin typeface="Arial" panose="020B0604020202020204" pitchFamily="34" charset="0"/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Ground-based and airborne infrastructures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</a:rPr>
              <a:t>Cal/</a:t>
            </a:r>
            <a:r>
              <a:rPr lang="en-GB" sz="1400" dirty="0" err="1">
                <a:latin typeface="Arial" panose="020B0604020202020204" pitchFamily="34" charset="0"/>
              </a:rPr>
              <a:t>val</a:t>
            </a:r>
            <a:r>
              <a:rPr lang="en-GB" sz="1400" dirty="0">
                <a:latin typeface="Arial" panose="020B0604020202020204" pitchFamily="34" charset="0"/>
              </a:rPr>
              <a:t> activities and sites should be organized from a multi-mission point of view and would benefit from coordination between agencies.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</a:rPr>
              <a:t>Building on the strength of existing IR (SAFIRE and balloon program), a fully coordinated aircraft-balloon-drone program should be implemented to enable technological innovation, </a:t>
            </a:r>
            <a:r>
              <a:rPr lang="en-GB" sz="1400" dirty="0" err="1">
                <a:latin typeface="Arial" panose="020B0604020202020204" pitchFamily="34" charset="0"/>
              </a:rPr>
              <a:t>cal</a:t>
            </a:r>
            <a:r>
              <a:rPr lang="en-GB" sz="1400" dirty="0">
                <a:latin typeface="Arial" panose="020B0604020202020204" pitchFamily="34" charset="0"/>
              </a:rPr>
              <a:t>/</a:t>
            </a:r>
            <a:r>
              <a:rPr lang="en-GB" sz="1400" dirty="0" err="1">
                <a:latin typeface="Arial" panose="020B0604020202020204" pitchFamily="34" charset="0"/>
              </a:rPr>
              <a:t>val</a:t>
            </a:r>
            <a:r>
              <a:rPr lang="en-GB" sz="1400" dirty="0">
                <a:latin typeface="Arial" panose="020B0604020202020204" pitchFamily="34" charset="0"/>
              </a:rPr>
              <a:t> activities and research.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endParaRPr lang="en-GB" sz="500" dirty="0">
              <a:latin typeface="Arial" panose="020B0604020202020204" pitchFamily="34" charset="0"/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Europe</a:t>
            </a: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</a:rPr>
              <a:t>It is mandatory to strengthen action towards European program through coordinated actions of national institutions.</a:t>
            </a:r>
          </a:p>
          <a:p>
            <a:endParaRPr lang="fr-FR" sz="1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r>
              <a:rPr lang="fr-FR" dirty="0">
                <a:latin typeface="Arial Black" panose="020B0A04020102020204" pitchFamily="34" charset="0"/>
              </a:rPr>
              <a:t>Recommandations for </a:t>
            </a:r>
            <a:r>
              <a:rPr lang="fr-FR" dirty="0" err="1">
                <a:latin typeface="Arial Black" panose="020B0A04020102020204" pitchFamily="34" charset="0"/>
              </a:rPr>
              <a:t>Earth</a:t>
            </a:r>
            <a:r>
              <a:rPr lang="fr-FR" dirty="0">
                <a:latin typeface="Arial Black" panose="020B0A04020102020204" pitchFamily="34" charset="0"/>
              </a:rPr>
              <a:t> observation </a:t>
            </a:r>
            <a:r>
              <a:rPr lang="fr-FR" dirty="0" err="1">
                <a:latin typeface="Arial Black" panose="020B0A04020102020204" pitchFamily="34" charset="0"/>
              </a:rPr>
              <a:t>from</a:t>
            </a:r>
            <a:r>
              <a:rPr lang="fr-FR" dirty="0">
                <a:latin typeface="Arial Black" panose="020B0A04020102020204" pitchFamily="34" charset="0"/>
              </a:rPr>
              <a:t> </a:t>
            </a:r>
            <a:r>
              <a:rPr lang="fr-FR" dirty="0" err="1">
                <a:latin typeface="Arial Black" panose="020B0A04020102020204" pitchFamily="34" charset="0"/>
              </a:rPr>
              <a:t>space</a:t>
            </a:r>
            <a:endParaRPr lang="fr-FR" dirty="0">
              <a:latin typeface="Arial Black" panose="020B0A040201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5448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086600" cy="472440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469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9022</TotalTime>
  <Words>859</Words>
  <Application>Microsoft Office PowerPoint</Application>
  <PresentationFormat>Affichage à l'écran (4:3)</PresentationFormat>
  <Paragraphs>130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4" baseType="lpstr">
      <vt:lpstr>Arial</vt:lpstr>
      <vt:lpstr>Arial Black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Symbol</vt:lpstr>
      <vt:lpstr>Vani</vt:lpstr>
      <vt:lpstr>Wingdings</vt:lpstr>
      <vt:lpstr>ヒラギノ角ゴ Pro W3</vt:lpstr>
      <vt:lpstr>Default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Cherchali Selma</cp:lastModifiedBy>
  <cp:revision>152</cp:revision>
  <dcterms:modified xsi:type="dcterms:W3CDTF">2019-10-15T00:45:26Z</dcterms:modified>
</cp:coreProperties>
</file>