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3"/>
  </p:notesMasterIdLst>
  <p:sldIdLst>
    <p:sldId id="256" r:id="rId2"/>
    <p:sldId id="319" r:id="rId3"/>
    <p:sldId id="322" r:id="rId4"/>
    <p:sldId id="323" r:id="rId5"/>
    <p:sldId id="325" r:id="rId6"/>
    <p:sldId id="326" r:id="rId7"/>
    <p:sldId id="327" r:id="rId8"/>
    <p:sldId id="328" r:id="rId9"/>
    <p:sldId id="329" r:id="rId10"/>
    <p:sldId id="330" r:id="rId11"/>
    <p:sldId id="267" r:id="rId12"/>
  </p:sldIdLst>
  <p:sldSz cx="9144000" cy="6858000" type="screen4x3"/>
  <p:notesSz cx="6858000" cy="9144000"/>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45"/>
    <p:restoredTop sz="89174" autoAdjust="0"/>
  </p:normalViewPr>
  <p:slideViewPr>
    <p:cSldViewPr>
      <p:cViewPr varScale="1">
        <p:scale>
          <a:sx n="65" d="100"/>
          <a:sy n="65" d="100"/>
        </p:scale>
        <p:origin x="810"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1143000" y="685800"/>
            <a:ext cx="4572000" cy="3429000"/>
          </a:xfrm>
          <a:prstGeom prst="rect">
            <a:avLst/>
          </a:prstGeom>
        </p:spPr>
        <p:txBody>
          <a:bodyPr/>
          <a:lstStyle/>
          <a:p>
            <a:pPr lvl="0"/>
            <a:endParaRPr dirty="0"/>
          </a:p>
        </p:txBody>
      </p:sp>
      <p:sp>
        <p:nvSpPr>
          <p:cNvPr id="8" name="Shape 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defTabSz="457200" eaLnBrk="1" fontAlgn="auto" latinLnBrk="0" hangingPunct="1">
              <a:lnSpc>
                <a:spcPct val="125000"/>
              </a:lnSpc>
              <a:spcBef>
                <a:spcPts val="0"/>
              </a:spcBef>
              <a:spcAft>
                <a:spcPts val="0"/>
              </a:spcAft>
              <a:buClrTx/>
              <a:buSzTx/>
              <a:buFontTx/>
              <a:buNone/>
              <a:tabLst/>
              <a:defRPr/>
            </a:pPr>
            <a:r>
              <a:rPr lang="en-US" altLang="ko-KR" dirty="0"/>
              <a:t>We have launched GK2A successfully at December 4, 2018. After one month, we got first image from GK2A AMI. As you know, AMI have 16 channels and we can also have true color image from the RGB composite. There are outflow of cold-dry continental</a:t>
            </a:r>
            <a:r>
              <a:rPr lang="en-US" altLang="ko-KR" baseline="0" dirty="0"/>
              <a:t> high pressure over warmer sea surface around Korean peninsula. After launch, there was in-orbit test for seven months.</a:t>
            </a:r>
            <a:r>
              <a:rPr lang="ko-KR" altLang="en-US" sz="2400" kern="0" baseline="0" dirty="0">
                <a:solidFill>
                  <a:sysClr val="windowText" lastClr="000000"/>
                </a:solidFill>
                <a:effectLst/>
                <a:latin typeface="+mn-lt"/>
                <a:ea typeface="+mn-ea"/>
                <a:cs typeface="+mn-cs"/>
              </a:rPr>
              <a:t> </a:t>
            </a:r>
            <a:r>
              <a:rPr lang="en-US" altLang="ko-KR" sz="2400" kern="0" baseline="0" dirty="0">
                <a:solidFill>
                  <a:sysClr val="windowText" lastClr="000000"/>
                </a:solidFill>
                <a:effectLst/>
                <a:latin typeface="+mn-lt"/>
                <a:ea typeface="+mn-ea"/>
                <a:cs typeface="+mn-cs"/>
              </a:rPr>
              <a:t>Then </a:t>
            </a:r>
            <a:r>
              <a:rPr lang="en-US" altLang="ja-JP" sz="2400" kern="1200" dirty="0">
                <a:solidFill>
                  <a:schemeClr val="tx1"/>
                </a:solidFill>
                <a:effectLst/>
                <a:latin typeface="+mn-lt"/>
                <a:ea typeface="+mn-ea"/>
                <a:cs typeface="+mn-cs"/>
              </a:rPr>
              <a:t>we started operation officially from twenty-fifth July 2019.</a:t>
            </a:r>
          </a:p>
        </p:txBody>
      </p:sp>
    </p:spTree>
    <p:extLst>
      <p:ext uri="{BB962C8B-B14F-4D97-AF65-F5344CB8AC3E}">
        <p14:creationId xmlns:p14="http://schemas.microsoft.com/office/powerpoint/2010/main" val="4113629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EC63137B-CB16-486C-8865-6264DD5F7790}" type="slidenum">
              <a:rPr lang="ko-KR" altLang="en-US" smtClean="0"/>
              <a:t>11</a:t>
            </a:fld>
            <a:endParaRPr lang="ko-KR" altLang="en-US"/>
          </a:p>
        </p:txBody>
      </p:sp>
    </p:spTree>
    <p:extLst>
      <p:ext uri="{BB962C8B-B14F-4D97-AF65-F5344CB8AC3E}">
        <p14:creationId xmlns:p14="http://schemas.microsoft.com/office/powerpoint/2010/main" val="3109534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ja-JP" sz="2400" kern="1200" dirty="0">
                <a:solidFill>
                  <a:schemeClr val="tx1"/>
                </a:solidFill>
                <a:effectLst/>
                <a:latin typeface="+mn-lt"/>
                <a:ea typeface="+mn-ea"/>
                <a:cs typeface="+mn-cs"/>
              </a:rPr>
              <a:t>We have 52 types of AMI level 2 products including sea surface temperature, fire detection and Asian dust. </a:t>
            </a:r>
          </a:p>
          <a:p>
            <a:r>
              <a:rPr lang="en-US" altLang="ja-JP" sz="2400" kern="1200" dirty="0">
                <a:solidFill>
                  <a:schemeClr val="tx1"/>
                </a:solidFill>
                <a:effectLst/>
                <a:latin typeface="+mn-lt"/>
                <a:ea typeface="+mn-ea"/>
                <a:cs typeface="+mn-cs"/>
              </a:rPr>
              <a:t>The level 2 products are now in the testing phase. We plan on official release in four stages from the end</a:t>
            </a:r>
            <a:r>
              <a:rPr lang="en-US" altLang="ja-JP" sz="2400" kern="1200" baseline="0" dirty="0">
                <a:solidFill>
                  <a:schemeClr val="tx1"/>
                </a:solidFill>
                <a:effectLst/>
                <a:latin typeface="+mn-lt"/>
                <a:ea typeface="+mn-ea"/>
                <a:cs typeface="+mn-cs"/>
              </a:rPr>
              <a:t> of this</a:t>
            </a:r>
            <a:r>
              <a:rPr lang="en-US" altLang="ja-JP" sz="2400" kern="1200" dirty="0">
                <a:solidFill>
                  <a:schemeClr val="tx1"/>
                </a:solidFill>
                <a:effectLst/>
                <a:latin typeface="+mn-lt"/>
                <a:ea typeface="+mn-ea"/>
                <a:cs typeface="+mn-cs"/>
              </a:rPr>
              <a:t> month for the 7 products, to June 2020.</a:t>
            </a:r>
          </a:p>
        </p:txBody>
      </p:sp>
    </p:spTree>
    <p:extLst>
      <p:ext uri="{BB962C8B-B14F-4D97-AF65-F5344CB8AC3E}">
        <p14:creationId xmlns:p14="http://schemas.microsoft.com/office/powerpoint/2010/main" val="264352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algn="just"/>
            <a:r>
              <a:rPr lang="en-US" altLang="ko-KR" dirty="0"/>
              <a:t>We</a:t>
            </a:r>
            <a:r>
              <a:rPr lang="en-US" altLang="ko-KR" baseline="0" dirty="0"/>
              <a:t> are developing “GK-2A data application technology” for nowcasting, Typhoon and ocean analysis, hydrology and land surface analysis, and climate and environmental applications. The rest of areas except for Typhoon and Nowcasting represent the non-Meteorological applications. </a:t>
            </a:r>
            <a:endParaRPr lang="en-US" altLang="ko-KR" dirty="0"/>
          </a:p>
          <a:p>
            <a:pPr algn="just"/>
            <a:r>
              <a:rPr lang="en-US" altLang="ko-KR" baseline="0" dirty="0"/>
              <a:t>Those products also use all available data including LEO products, ground observations, NWP forecast as well as GK-2A and 2B observation data. </a:t>
            </a:r>
          </a:p>
          <a:p>
            <a:pPr algn="just"/>
            <a:r>
              <a:rPr lang="en-US" altLang="ko-KR" baseline="0" dirty="0"/>
              <a:t>we will provide more user-friendly satellite data support and maximize the usability of GK-2A observations and products. These results will be implemented on the “Meteorological Data Analysis system” with the analysis guidance for various satellite data users.</a:t>
            </a:r>
            <a:endParaRPr lang="ko-KR" altLang="en-US" dirty="0"/>
          </a:p>
          <a:p>
            <a:endParaRPr lang="ko-KR" altLang="en-US" dirty="0"/>
          </a:p>
        </p:txBody>
      </p:sp>
    </p:spTree>
    <p:extLst>
      <p:ext uri="{BB962C8B-B14F-4D97-AF65-F5344CB8AC3E}">
        <p14:creationId xmlns:p14="http://schemas.microsoft.com/office/powerpoint/2010/main" val="2179311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Most important</a:t>
            </a:r>
            <a:r>
              <a:rPr lang="en-US" altLang="ko-KR" baseline="0" dirty="0"/>
              <a:t> products for human life among non-meteorological data seem to be aerosol products. Since COMS, NMSC provides aerosol detection and aerosol optical depth to support weather forecast and to satisfy the people’s demand. After GK-2A launch, NMSC expands aerosol products, AOD Fusion, Dust peak height, Surface Dust Concentration.</a:t>
            </a:r>
          </a:p>
          <a:p>
            <a:r>
              <a:rPr lang="en-US" altLang="ko-KR" baseline="0" dirty="0"/>
              <a:t>AOD fusion will be made using BME (Bayesian Maximum Entropy) method and AMI, GOCI, Himawari-8, MODIS AOD data. Aerosol height which is based on O4 air mass factor from GK-2B will be estimated by statistical regression equation model using aerosol optical depth, surface observation, other meteorological element. </a:t>
            </a:r>
          </a:p>
          <a:p>
            <a:r>
              <a:rPr lang="en-US" altLang="ko-KR" baseline="0" dirty="0"/>
              <a:t>Right images show aerosol concentration at surface, which is calculated using empirical statistics considering AOD-PM10 relationships.</a:t>
            </a:r>
            <a:endParaRPr lang="ko-KR" altLang="en-US" dirty="0"/>
          </a:p>
        </p:txBody>
      </p:sp>
    </p:spTree>
    <p:extLst>
      <p:ext uri="{BB962C8B-B14F-4D97-AF65-F5344CB8AC3E}">
        <p14:creationId xmlns:p14="http://schemas.microsoft.com/office/powerpoint/2010/main" val="1549723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We are developing</a:t>
            </a:r>
            <a:r>
              <a:rPr lang="en-US" altLang="ko-KR" baseline="0" dirty="0"/>
              <a:t> ocean environment monitoring parameters. Especially, sea surface temperature from GK-2A plays an important role of monitoring of ocean environment change. We will produce new parameters such as ocean front, upwelling age, ocean eddy, vessel icing using by SST and Sea surface current from GK-2A including LEO satellite products. These results are provided not only fishery related information, but also micro-weather prediction using multiple satellite observation.    </a:t>
            </a:r>
            <a:endParaRPr lang="ko-KR" altLang="en-US" dirty="0"/>
          </a:p>
        </p:txBody>
      </p:sp>
    </p:spTree>
    <p:extLst>
      <p:ext uri="{BB962C8B-B14F-4D97-AF65-F5344CB8AC3E}">
        <p14:creationId xmlns:p14="http://schemas.microsoft.com/office/powerpoint/2010/main" val="4004329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Using GK-2A and other available LEO satellite</a:t>
            </a:r>
            <a:r>
              <a:rPr lang="en-US" altLang="ko-KR" baseline="0" dirty="0"/>
              <a:t> data, KMA will provide some surface hydrology information. These are soil moisture, drought and flood monitoring products.</a:t>
            </a:r>
          </a:p>
          <a:p>
            <a:r>
              <a:rPr lang="en-US" altLang="ko-KR" baseline="0" dirty="0"/>
              <a:t>Satellite soil moisture maps can contribute to managing food production and agriculture, understanding of hydrological or water cycle, thermodynamic energy balance, climate change and other various area. </a:t>
            </a:r>
          </a:p>
          <a:p>
            <a:endParaRPr lang="en-US" altLang="ko-KR" baseline="0" dirty="0"/>
          </a:p>
          <a:p>
            <a:r>
              <a:rPr lang="en-US" altLang="ko-KR" baseline="0" dirty="0"/>
              <a:t>More frequent soil moisture trend monitoring is available from TVDI-based geostationary soil moisture product. </a:t>
            </a:r>
          </a:p>
          <a:p>
            <a:r>
              <a:rPr lang="en-US" altLang="ko-KR" baseline="0" dirty="0"/>
              <a:t>Multi platform blended soil moisture can provide more quantitative analysis. To do this, KMA uses products from microwave sensors, such as AMSR2, SMAP, SMOS, and model based data from ERA-interim and GLDAS.</a:t>
            </a:r>
          </a:p>
          <a:p>
            <a:endParaRPr lang="en-US" altLang="ko-KR" baseline="0" dirty="0"/>
          </a:p>
          <a:p>
            <a:r>
              <a:rPr lang="en-US" altLang="ko-KR" baseline="0" dirty="0"/>
              <a:t>Moreover, vegetation health index (VHI) based drought monitoring product and 500m resolution flood RGB image will be provided from GK-2A measurement, as well.</a:t>
            </a:r>
          </a:p>
          <a:p>
            <a:endParaRPr lang="en-US" altLang="ko-KR" baseline="0" dirty="0"/>
          </a:p>
          <a:p>
            <a:r>
              <a:rPr lang="en-US" altLang="ko-KR" baseline="0" dirty="0"/>
              <a:t>TVDI : temperature/vegetation dryness index</a:t>
            </a:r>
          </a:p>
          <a:p>
            <a:r>
              <a:rPr lang="en-US" altLang="ko-KR" baseline="0" dirty="0"/>
              <a:t>VHI : vegetation health index </a:t>
            </a:r>
          </a:p>
          <a:p>
            <a:r>
              <a:rPr lang="en-US" altLang="ko-KR" baseline="0" dirty="0"/>
              <a:t>SPI : </a:t>
            </a:r>
            <a:r>
              <a:rPr lang="en-US" altLang="ko-KR" sz="2400" kern="1200" dirty="0">
                <a:solidFill>
                  <a:schemeClr val="tx1"/>
                </a:solidFill>
                <a:latin typeface="+mn-lt"/>
                <a:ea typeface="+mn-ea"/>
                <a:cs typeface="+mn-cs"/>
              </a:rPr>
              <a:t>Standardized Precipitation Index</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baseline="0" dirty="0"/>
              <a:t>GLDAS : Global Land Data Assimilation System</a:t>
            </a:r>
          </a:p>
          <a:p>
            <a:endParaRPr lang="ko-KR" altLang="en-US" dirty="0"/>
          </a:p>
        </p:txBody>
      </p:sp>
    </p:spTree>
    <p:extLst>
      <p:ext uri="{BB962C8B-B14F-4D97-AF65-F5344CB8AC3E}">
        <p14:creationId xmlns:p14="http://schemas.microsoft.com/office/powerpoint/2010/main" val="889011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baseline="0" dirty="0"/>
              <a:t>We have been developed wildfire monitoring products. </a:t>
            </a: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baseline="0" dirty="0"/>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baseline="0" dirty="0"/>
              <a:t>Using the Forest Fire Danger Index (FFDI), KMA will monitor the condition of wildfire potential. </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baseline="0" dirty="0"/>
              <a:t>Left figures show the distribution of wildfire potential in April and May, 2017. It was very dry and the FFDI showed higher, and the forest fire broke out in </a:t>
            </a:r>
            <a:r>
              <a:rPr lang="en-US" altLang="ko-KR" baseline="0" dirty="0" err="1"/>
              <a:t>Gangneung</a:t>
            </a:r>
            <a:r>
              <a:rPr lang="en-US" altLang="ko-KR" baseline="0" dirty="0"/>
              <a:t>, </a:t>
            </a:r>
            <a:r>
              <a:rPr lang="en-US" altLang="ko-KR" baseline="0" dirty="0" err="1"/>
              <a:t>Samcheok</a:t>
            </a:r>
            <a:r>
              <a:rPr lang="en-US" altLang="ko-KR" baseline="0" dirty="0"/>
              <a:t> and </a:t>
            </a:r>
            <a:r>
              <a:rPr lang="en-US" altLang="ko-KR" baseline="0" dirty="0" err="1"/>
              <a:t>Sangju</a:t>
            </a:r>
            <a:r>
              <a:rPr lang="en-US" altLang="ko-KR" baseline="0" dirty="0"/>
              <a:t> area as shown by three arrows in right bottom figure (6 May 2017)</a:t>
            </a: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baseline="0" dirty="0"/>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baseline="0" dirty="0"/>
              <a:t>When fire is burning, fire radiative power is estimated to analyze the fire intensity and its risk. After putting out the wildfire, fire burned area is estimated to understand the damage and to restore.</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baseline="0" dirty="0"/>
              <a:t>Because the wildfire in the Korean Peninsula is a relatively small scale. Thus, we will also use the high resolution Sentinel data.</a:t>
            </a:r>
          </a:p>
          <a:p>
            <a:endParaRPr lang="ko-KR" altLang="en-US" dirty="0"/>
          </a:p>
        </p:txBody>
      </p:sp>
    </p:spTree>
    <p:extLst>
      <p:ext uri="{BB962C8B-B14F-4D97-AF65-F5344CB8AC3E}">
        <p14:creationId xmlns:p14="http://schemas.microsoft.com/office/powerpoint/2010/main" val="1736033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ja-JP" sz="2400" kern="1200" dirty="0">
                <a:solidFill>
                  <a:schemeClr val="tx1"/>
                </a:solidFill>
                <a:effectLst/>
                <a:latin typeface="+mn-lt"/>
                <a:ea typeface="+mn-ea"/>
                <a:cs typeface="+mn-cs"/>
              </a:rPr>
              <a:t>For the satellite broadcasting service, we provide three types of format. As same</a:t>
            </a:r>
            <a:r>
              <a:rPr lang="en-US" altLang="ja-JP" sz="2400" kern="1200" baseline="0" dirty="0">
                <a:solidFill>
                  <a:schemeClr val="tx1"/>
                </a:solidFill>
                <a:effectLst/>
                <a:latin typeface="+mn-lt"/>
                <a:ea typeface="+mn-ea"/>
                <a:cs typeface="+mn-cs"/>
              </a:rPr>
              <a:t> as </a:t>
            </a:r>
            <a:r>
              <a:rPr lang="en-US" altLang="ja-JP" sz="2400" kern="1200" dirty="0">
                <a:solidFill>
                  <a:schemeClr val="tx1"/>
                </a:solidFill>
                <a:effectLst/>
                <a:latin typeface="+mn-lt"/>
                <a:ea typeface="+mn-ea"/>
                <a:cs typeface="+mn-cs"/>
              </a:rPr>
              <a:t>COMS, a distribution key is given to registered users.</a:t>
            </a:r>
          </a:p>
          <a:p>
            <a:r>
              <a:rPr lang="en-US" altLang="ja-JP" sz="2400" kern="1200" dirty="0">
                <a:solidFill>
                  <a:schemeClr val="tx1"/>
                </a:solidFill>
                <a:effectLst/>
                <a:latin typeface="+mn-lt"/>
                <a:ea typeface="+mn-ea"/>
                <a:cs typeface="+mn-cs"/>
              </a:rPr>
              <a:t>LDUS users can receive UHRIT data including full resolution all 16 bands of AMI data. For the MDUS users, KMA broadcasts HRIT data in L-band for five channels. And COMS MDUS users can receive GK2A data after software patching</a:t>
            </a:r>
            <a:r>
              <a:rPr lang="en-US" altLang="ja-JP" sz="2400" kern="1200" baseline="0" dirty="0">
                <a:solidFill>
                  <a:schemeClr val="tx1"/>
                </a:solidFill>
                <a:effectLst/>
                <a:latin typeface="+mn-lt"/>
                <a:ea typeface="+mn-ea"/>
                <a:cs typeface="+mn-cs"/>
              </a:rPr>
              <a:t> using same systems</a:t>
            </a:r>
            <a:r>
              <a:rPr lang="en-US" altLang="ja-JP" sz="2400" kern="1200" dirty="0">
                <a:solidFill>
                  <a:schemeClr val="tx1"/>
                </a:solidFill>
                <a:effectLst/>
                <a:latin typeface="+mn-lt"/>
                <a:ea typeface="+mn-ea"/>
                <a:cs typeface="+mn-cs"/>
              </a:rPr>
              <a:t>, the patch software is uploaded to the NMSC website. For marine weather support, SDUS was redesigned for using on a ship mounting with 2 axis tracking antenna.</a:t>
            </a:r>
          </a:p>
        </p:txBody>
      </p:sp>
    </p:spTree>
    <p:extLst>
      <p:ext uri="{BB962C8B-B14F-4D97-AF65-F5344CB8AC3E}">
        <p14:creationId xmlns:p14="http://schemas.microsoft.com/office/powerpoint/2010/main" val="488227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latinLnBrk="0">
              <a:lnSpc>
                <a:spcPct val="130000"/>
              </a:lnSpc>
              <a:spcBef>
                <a:spcPts val="1200"/>
              </a:spcBef>
              <a:spcAft>
                <a:spcPts val="600"/>
              </a:spcAft>
            </a:pPr>
            <a:r>
              <a:rPr lang="en-US" altLang="ko-KR" sz="2400" b="0" spc="0" dirty="0">
                <a:ln>
                  <a:solidFill>
                    <a:schemeClr val="accent1">
                      <a:alpha val="0"/>
                    </a:schemeClr>
                  </a:solidFill>
                </a:ln>
                <a:solidFill>
                  <a:schemeClr val="accent1"/>
                </a:solidFill>
                <a:latin typeface="Calibri" pitchFamily="34" charset="0"/>
                <a:ea typeface="맑은 고딕" panose="020B0503020000020004" pitchFamily="50" charset="-127"/>
                <a:cs typeface="Arial" pitchFamily="34" charset="0"/>
              </a:rPr>
              <a:t>KMA LEO program based on CAS500 (compact Advanced</a:t>
            </a:r>
            <a:r>
              <a:rPr lang="en-US" altLang="ko-KR" sz="2400" b="0" spc="0" baseline="0" dirty="0">
                <a:ln>
                  <a:solidFill>
                    <a:schemeClr val="accent1">
                      <a:alpha val="0"/>
                    </a:schemeClr>
                  </a:solidFill>
                </a:ln>
                <a:solidFill>
                  <a:schemeClr val="accent1"/>
                </a:solidFill>
                <a:latin typeface="Calibri" pitchFamily="34" charset="0"/>
                <a:ea typeface="맑은 고딕" panose="020B0503020000020004" pitchFamily="50" charset="-127"/>
                <a:cs typeface="Arial" pitchFamily="34" charset="0"/>
              </a:rPr>
              <a:t> Satellite 500kg)</a:t>
            </a:r>
            <a:r>
              <a:rPr lang="en-US" altLang="ko-KR" sz="2400" b="0" spc="0" dirty="0">
                <a:ln>
                  <a:solidFill>
                    <a:schemeClr val="accent1">
                      <a:alpha val="0"/>
                    </a:schemeClr>
                  </a:solidFill>
                </a:ln>
                <a:solidFill>
                  <a:schemeClr val="accent1"/>
                </a:solidFill>
                <a:latin typeface="Calibri" pitchFamily="34" charset="0"/>
                <a:ea typeface="맑은 고딕" panose="020B0503020000020004" pitchFamily="50" charset="-127"/>
                <a:cs typeface="Arial" pitchFamily="34" charset="0"/>
              </a:rPr>
              <a:t> </a:t>
            </a:r>
            <a:r>
              <a:rPr lang="en-US" altLang="ko-KR" sz="2400" b="0" spc="0" dirty="0">
                <a:ln>
                  <a:solidFill>
                    <a:schemeClr val="accent1">
                      <a:alpha val="0"/>
                    </a:schemeClr>
                  </a:solidFill>
                </a:ln>
                <a:solidFill>
                  <a:schemeClr val="tx1">
                    <a:lumMod val="75000"/>
                    <a:lumOff val="25000"/>
                  </a:schemeClr>
                </a:solidFill>
                <a:latin typeface="Calibri" pitchFamily="34" charset="0"/>
                <a:ea typeface="맑은 고딕" panose="020B0503020000020004" pitchFamily="50" charset="-127"/>
                <a:cs typeface="Arial" pitchFamily="34" charset="0"/>
              </a:rPr>
              <a:t>was not approved by the decision of special feasibility test in 2018.</a:t>
            </a:r>
            <a:r>
              <a:rPr lang="en-US" altLang="ko-KR" sz="2400" b="0" spc="0" baseline="0" dirty="0">
                <a:ln>
                  <a:solidFill>
                    <a:schemeClr val="accent1">
                      <a:alpha val="0"/>
                    </a:schemeClr>
                  </a:solidFill>
                </a:ln>
                <a:solidFill>
                  <a:schemeClr val="tx1">
                    <a:lumMod val="75000"/>
                    <a:lumOff val="25000"/>
                  </a:schemeClr>
                </a:solidFill>
                <a:latin typeface="Calibri" pitchFamily="34" charset="0"/>
                <a:ea typeface="맑은 고딕" panose="020B0503020000020004" pitchFamily="50" charset="-127"/>
                <a:cs typeface="Arial" pitchFamily="34" charset="0"/>
              </a:rPr>
              <a:t> However, KMA will keep continuing the LEO program even postponed 2-3 years. </a:t>
            </a:r>
            <a:r>
              <a:rPr lang="en-GB" altLang="ko-KR" sz="2400" b="0" spc="0" dirty="0">
                <a:ln>
                  <a:solidFill>
                    <a:schemeClr val="accent1">
                      <a:alpha val="0"/>
                    </a:schemeClr>
                  </a:solidFill>
                </a:ln>
                <a:solidFill>
                  <a:schemeClr val="tx1">
                    <a:lumMod val="75000"/>
                    <a:lumOff val="25000"/>
                  </a:schemeClr>
                </a:solidFill>
                <a:latin typeface="Calibri" panose="020F0502020204030204" pitchFamily="34" charset="0"/>
                <a:ea typeface="맑은 고딕" panose="020B0503020000020004" pitchFamily="50" charset="-127"/>
                <a:cs typeface="Arial" pitchFamily="34" charset="0"/>
              </a:rPr>
              <a:t>KMA</a:t>
            </a:r>
            <a:r>
              <a:rPr lang="en-GB" altLang="ko-KR" sz="2400" b="0" spc="0" baseline="0" dirty="0">
                <a:ln>
                  <a:solidFill>
                    <a:schemeClr val="accent1">
                      <a:alpha val="0"/>
                    </a:schemeClr>
                  </a:solidFill>
                </a:ln>
                <a:solidFill>
                  <a:schemeClr val="tx1">
                    <a:lumMod val="75000"/>
                    <a:lumOff val="25000"/>
                  </a:schemeClr>
                </a:solidFill>
                <a:latin typeface="Calibri" panose="020F0502020204030204" pitchFamily="34" charset="0"/>
                <a:ea typeface="맑은 고딕" panose="020B0503020000020004" pitchFamily="50" charset="-127"/>
                <a:cs typeface="Arial" pitchFamily="34" charset="0"/>
              </a:rPr>
              <a:t> plan to have f</a:t>
            </a:r>
            <a:r>
              <a:rPr lang="en-GB" altLang="ko-KR" sz="2400" b="0" spc="0" dirty="0">
                <a:ln>
                  <a:solidFill>
                    <a:schemeClr val="accent1">
                      <a:alpha val="0"/>
                    </a:schemeClr>
                  </a:solidFill>
                </a:ln>
                <a:solidFill>
                  <a:schemeClr val="tx1">
                    <a:lumMod val="75000"/>
                    <a:lumOff val="25000"/>
                  </a:schemeClr>
                </a:solidFill>
                <a:latin typeface="Calibri" panose="020F0502020204030204" pitchFamily="34" charset="0"/>
                <a:ea typeface="맑은 고딕" panose="020B0503020000020004" pitchFamily="50" charset="-127"/>
                <a:cs typeface="Arial" pitchFamily="34" charset="0"/>
              </a:rPr>
              <a:t>easibility study in 2020 to investigate the user requirements and application to reflect</a:t>
            </a:r>
            <a:r>
              <a:rPr lang="en-GB" altLang="ko-KR" sz="2400" b="0" spc="0" baseline="0" dirty="0">
                <a:ln>
                  <a:solidFill>
                    <a:schemeClr val="accent1">
                      <a:alpha val="0"/>
                    </a:schemeClr>
                  </a:solidFill>
                </a:ln>
                <a:solidFill>
                  <a:schemeClr val="tx1">
                    <a:lumMod val="75000"/>
                    <a:lumOff val="25000"/>
                  </a:schemeClr>
                </a:solidFill>
                <a:latin typeface="Calibri" panose="020F0502020204030204" pitchFamily="34" charset="0"/>
                <a:ea typeface="맑은 고딕" panose="020B0503020000020004" pitchFamily="50" charset="-127"/>
                <a:cs typeface="Arial" pitchFamily="34" charset="0"/>
              </a:rPr>
              <a:t> the changed environment</a:t>
            </a:r>
            <a:r>
              <a:rPr lang="en-GB" altLang="ko-KR" sz="2400" b="0" spc="0" dirty="0">
                <a:ln>
                  <a:solidFill>
                    <a:schemeClr val="accent1">
                      <a:alpha val="0"/>
                    </a:schemeClr>
                  </a:solidFill>
                </a:ln>
                <a:solidFill>
                  <a:schemeClr val="tx1">
                    <a:lumMod val="75000"/>
                    <a:lumOff val="25000"/>
                  </a:schemeClr>
                </a:solidFill>
                <a:latin typeface="Calibri" panose="020F0502020204030204" pitchFamily="34" charset="0"/>
                <a:ea typeface="맑은 고딕" panose="020B0503020000020004" pitchFamily="50" charset="-127"/>
                <a:cs typeface="Arial" pitchFamily="34" charset="0"/>
              </a:rPr>
              <a:t>, and to investigate the development roadmap followed by updating proposed payloads. In addition to LEO program, KMA started</a:t>
            </a:r>
            <a:r>
              <a:rPr lang="en-GB" altLang="ko-KR" sz="2400" b="0" spc="0" baseline="0" dirty="0">
                <a:ln>
                  <a:solidFill>
                    <a:schemeClr val="accent1">
                      <a:alpha val="0"/>
                    </a:schemeClr>
                  </a:solidFill>
                </a:ln>
                <a:solidFill>
                  <a:schemeClr val="tx1">
                    <a:lumMod val="75000"/>
                    <a:lumOff val="25000"/>
                  </a:schemeClr>
                </a:solidFill>
                <a:latin typeface="Calibri" panose="020F0502020204030204" pitchFamily="34" charset="0"/>
                <a:ea typeface="맑은 고딕" panose="020B0503020000020004" pitchFamily="50" charset="-127"/>
                <a:cs typeface="Arial" pitchFamily="34" charset="0"/>
              </a:rPr>
              <a:t> to d</a:t>
            </a:r>
            <a:r>
              <a:rPr lang="en-GB" altLang="ko-KR" sz="2400" b="0" spc="0" dirty="0">
                <a:ln>
                  <a:solidFill>
                    <a:schemeClr val="accent1">
                      <a:alpha val="0"/>
                    </a:schemeClr>
                  </a:solidFill>
                </a:ln>
                <a:solidFill>
                  <a:schemeClr val="tx1">
                    <a:lumMod val="75000"/>
                    <a:lumOff val="25000"/>
                  </a:schemeClr>
                </a:solidFill>
                <a:latin typeface="Calibri" panose="020F0502020204030204" pitchFamily="34" charset="0"/>
                <a:ea typeface="맑은 고딕" panose="020B0503020000020004" pitchFamily="50" charset="-127"/>
                <a:cs typeface="Arial" pitchFamily="34" charset="0"/>
              </a:rPr>
              <a:t>evelop GNSS-RO receiver as 2</a:t>
            </a:r>
            <a:r>
              <a:rPr lang="en-GB" altLang="ko-KR" sz="2400" b="0" spc="0" baseline="30000" dirty="0">
                <a:ln>
                  <a:solidFill>
                    <a:schemeClr val="accent1">
                      <a:alpha val="0"/>
                    </a:schemeClr>
                  </a:solidFill>
                </a:ln>
                <a:solidFill>
                  <a:schemeClr val="tx1">
                    <a:lumMod val="75000"/>
                    <a:lumOff val="25000"/>
                  </a:schemeClr>
                </a:solidFill>
                <a:latin typeface="Calibri" panose="020F0502020204030204" pitchFamily="34" charset="0"/>
                <a:ea typeface="맑은 고딕" panose="020B0503020000020004" pitchFamily="50" charset="-127"/>
                <a:cs typeface="Arial" pitchFamily="34" charset="0"/>
              </a:rPr>
              <a:t>nd</a:t>
            </a:r>
            <a:r>
              <a:rPr lang="en-GB" altLang="ko-KR" sz="2400" b="0" spc="0" dirty="0">
                <a:ln>
                  <a:solidFill>
                    <a:schemeClr val="accent1">
                      <a:alpha val="0"/>
                    </a:schemeClr>
                  </a:solidFill>
                </a:ln>
                <a:solidFill>
                  <a:schemeClr val="tx1">
                    <a:lumMod val="75000"/>
                    <a:lumOff val="25000"/>
                  </a:schemeClr>
                </a:solidFill>
                <a:latin typeface="Calibri" panose="020F0502020204030204" pitchFamily="34" charset="0"/>
                <a:ea typeface="맑은 고딕" panose="020B0503020000020004" pitchFamily="50" charset="-127"/>
                <a:cs typeface="Arial" pitchFamily="34" charset="0"/>
              </a:rPr>
              <a:t> payload</a:t>
            </a:r>
            <a:r>
              <a:rPr lang="en-GB" altLang="ko-KR" sz="2400" b="0" spc="0" baseline="0" dirty="0">
                <a:ln>
                  <a:solidFill>
                    <a:schemeClr val="accent1">
                      <a:alpha val="0"/>
                    </a:schemeClr>
                  </a:solidFill>
                </a:ln>
                <a:solidFill>
                  <a:schemeClr val="tx1">
                    <a:lumMod val="75000"/>
                    <a:lumOff val="25000"/>
                  </a:schemeClr>
                </a:solidFill>
                <a:latin typeface="Calibri" panose="020F0502020204030204" pitchFamily="34" charset="0"/>
                <a:ea typeface="맑은 고딕" panose="020B0503020000020004" pitchFamily="50" charset="-127"/>
                <a:cs typeface="Arial" pitchFamily="34" charset="0"/>
              </a:rPr>
              <a:t> since 2018.</a:t>
            </a:r>
            <a:endParaRPr lang="ko-KR" altLang="en-US" dirty="0"/>
          </a:p>
        </p:txBody>
      </p:sp>
    </p:spTree>
    <p:extLst>
      <p:ext uri="{BB962C8B-B14F-4D97-AF65-F5344CB8AC3E}">
        <p14:creationId xmlns:p14="http://schemas.microsoft.com/office/powerpoint/2010/main" val="24909595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8763000" y="6629400"/>
            <a:ext cx="304800" cy="187285"/>
          </a:xfrm>
          <a:prstGeom prst="roundRect">
            <a:avLst/>
          </a:prstGeom>
          <a:solidFill>
            <a:schemeClr val="lt1">
              <a:alpha val="49000"/>
            </a:schemeClr>
          </a:solidFill>
          <a:ln>
            <a:solidFill>
              <a:schemeClr val="tx2">
                <a:alpha val="60000"/>
              </a:schemeClr>
            </a:solidFill>
          </a:ln>
        </p:spPr>
        <p:style>
          <a:lnRef idx="2">
            <a:schemeClr val="dk1"/>
          </a:lnRef>
          <a:fillRef idx="1">
            <a:schemeClr val="lt1"/>
          </a:fillRef>
          <a:effectRef idx="0">
            <a:schemeClr val="dk1"/>
          </a:effectRef>
          <a:fontRef idx="minor">
            <a:schemeClr val="dk1"/>
          </a:fontRef>
        </p:style>
        <p:txBody>
          <a:bodyPr wrap="square" lIns="0" tIns="0" rIns="0" bIns="0">
            <a:spAutoFit/>
          </a:bodyPr>
          <a:lstStyle>
            <a:lvl1pPr algn="ctr">
              <a:defRPr lang="uk-UA" sz="1100" i="1" smtClean="0">
                <a:solidFill>
                  <a:schemeClr val="tx2"/>
                </a:solidFill>
                <a:latin typeface="+mj-lt"/>
                <a:ea typeface="+mj-ea"/>
                <a:cs typeface="Proxima Nova Regular"/>
              </a:defRPr>
            </a:lvl1pPr>
          </a:lstStyle>
          <a:p>
            <a:pPr defTabSz="914400"/>
            <a:fld id="{86CB4B4D-7CA3-9044-876B-883B54F8677D}" type="slidenum">
              <a:rPr lang="uk-UA" smtClean="0"/>
              <a:pPr defTabSz="914400"/>
              <a:t>‹#›</a:t>
            </a:fld>
            <a:endParaRPr lang="uk-UA" dirty="0"/>
          </a:p>
        </p:txBody>
      </p:sp>
      <p:sp>
        <p:nvSpPr>
          <p:cNvPr id="3" name="Content Placeholder 2"/>
          <p:cNvSpPr>
            <a:spLocks noGrp="1"/>
          </p:cNvSpPr>
          <p:nvPr>
            <p:ph sz="quarter" idx="10"/>
          </p:nvPr>
        </p:nvSpPr>
        <p:spPr>
          <a:xfrm>
            <a:off x="457200" y="1600200"/>
            <a:ext cx="8153400" cy="4724400"/>
          </a:xfrm>
          <a:prstGeom prst="rect">
            <a:avLst/>
          </a:prstGeom>
        </p:spPr>
        <p:txBody>
          <a:bodyPr/>
          <a:lstStyle>
            <a:lvl1pPr>
              <a:defRPr sz="2000">
                <a:latin typeface="+mj-lt"/>
                <a:cs typeface="Arial" panose="020B0604020202020204" pitchFamily="34" charset="0"/>
              </a:defRPr>
            </a:lvl1pPr>
            <a:lvl2pPr marL="768927" indent="-311727">
              <a:buFont typeface="Courier New" panose="02070309020205020404" pitchFamily="49" charset="0"/>
              <a:buChar char="o"/>
              <a:defRPr sz="2000">
                <a:latin typeface="+mj-lt"/>
                <a:cs typeface="Arial" panose="020B0604020202020204" pitchFamily="34" charset="0"/>
              </a:defRPr>
            </a:lvl2pPr>
            <a:lvl3pPr marL="1188719" indent="-274319">
              <a:buFont typeface="Wingdings" panose="05000000000000000000" pitchFamily="2" charset="2"/>
              <a:buChar char="§"/>
              <a:defRPr sz="2000">
                <a:latin typeface="+mj-lt"/>
                <a:cs typeface="Arial" panose="020B0604020202020204" pitchFamily="34" charset="0"/>
              </a:defRPr>
            </a:lvl3pPr>
            <a:lvl4pPr>
              <a:defRPr sz="2000">
                <a:latin typeface="+mj-lt"/>
                <a:cs typeface="Arial" panose="020B0604020202020204" pitchFamily="34" charset="0"/>
              </a:defRPr>
            </a:lvl4pPr>
            <a:lvl5pPr>
              <a:defRPr sz="20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hape 3"/>
          <p:cNvSpPr/>
          <p:nvPr userDrawn="1"/>
        </p:nvSpPr>
        <p:spPr>
          <a:xfrm>
            <a:off x="76200" y="6629400"/>
            <a:ext cx="2362200" cy="187285"/>
          </a:xfrm>
          <a:prstGeom prst="roundRect">
            <a:avLst/>
          </a:prstGeom>
          <a:solidFill>
            <a:schemeClr val="lt1">
              <a:alpha val="49000"/>
            </a:schemeClr>
          </a:solidFill>
          <a:ln>
            <a:solidFill>
              <a:schemeClr val="tx2">
                <a:alpha val="60000"/>
              </a:schemeClr>
            </a:solidFill>
          </a:ln>
          <a:extLst>
            <a:ext uri="{C572A759-6A51-4108-AA02-DFA0A04FC94B}">
              <ma14:wrappingTextBoxFlag xmlns:ma14="http://schemas.microsoft.com/office/mac/drawingml/2011/main" xmlns="" val="1"/>
            </a:ext>
          </a:extLst>
        </p:spPr>
        <p:style>
          <a:lnRef idx="2">
            <a:schemeClr val="dk1"/>
          </a:lnRef>
          <a:fillRef idx="1">
            <a:schemeClr val="lt1"/>
          </a:fillRef>
          <a:effectRef idx="0">
            <a:schemeClr val="dk1"/>
          </a:effectRef>
          <a:fontRef idx="minor">
            <a:schemeClr val="dk1"/>
          </a:fontRef>
        </p:style>
        <p:txBody>
          <a:bodyPr wrap="square" lIns="0" tIns="0" rIns="0" bIns="0">
            <a:spAutoFit/>
          </a:bodyPr>
          <a:lstStyle/>
          <a:p>
            <a:pPr lvl="0" algn="ctr" defTabSz="914400">
              <a:defRPr>
                <a:solidFill>
                  <a:srgbClr val="000000"/>
                </a:solidFill>
              </a:defRPr>
            </a:pPr>
            <a:r>
              <a:rPr lang="en-AU" sz="1100" i="1" dirty="0">
                <a:solidFill>
                  <a:schemeClr val="tx2"/>
                </a:solidFill>
                <a:latin typeface="+mj-ea"/>
                <a:ea typeface="+mj-ea"/>
                <a:cs typeface="Proxima Nova Regular"/>
                <a:sym typeface="Proxima Nova Regular"/>
              </a:rPr>
              <a:t>CEOS</a:t>
            </a:r>
            <a:r>
              <a:rPr lang="en-AU" sz="1100" i="1" baseline="0" dirty="0">
                <a:solidFill>
                  <a:schemeClr val="tx2"/>
                </a:solidFill>
                <a:latin typeface="+mj-ea"/>
                <a:ea typeface="+mj-ea"/>
                <a:cs typeface="Proxima Nova Regular"/>
                <a:sym typeface="Proxima Nova Regular"/>
              </a:rPr>
              <a:t> Plenary 20</a:t>
            </a:r>
            <a:r>
              <a:rPr lang="en-AU" sz="1100" i="1" dirty="0">
                <a:solidFill>
                  <a:schemeClr val="tx2"/>
                </a:solidFill>
                <a:latin typeface="+mj-ea"/>
                <a:ea typeface="+mj-ea"/>
                <a:cs typeface="Proxima Nova Regular"/>
                <a:sym typeface="Proxima Nova Regular"/>
              </a:rPr>
              <a:t>19, 14-16 October</a:t>
            </a:r>
            <a:endParaRPr sz="1100" i="1" dirty="0">
              <a:solidFill>
                <a:schemeClr val="tx2"/>
              </a:solidFill>
              <a:latin typeface="+mj-ea"/>
              <a:ea typeface="+mj-ea"/>
              <a:cs typeface="Proxima Nova Regular"/>
              <a:sym typeface="Proxima Nova Regular"/>
            </a:endParaRPr>
          </a:p>
        </p:txBody>
      </p:sp>
      <p:sp>
        <p:nvSpPr>
          <p:cNvPr id="9" name="Content Placeholder 3"/>
          <p:cNvSpPr>
            <a:spLocks noGrp="1"/>
          </p:cNvSpPr>
          <p:nvPr>
            <p:ph sz="quarter" idx="11" hasCustomPrompt="1"/>
          </p:nvPr>
        </p:nvSpPr>
        <p:spPr>
          <a:xfrm>
            <a:off x="2057400" y="304800"/>
            <a:ext cx="4953000" cy="533400"/>
          </a:xfrm>
          <a:prstGeom prst="rect">
            <a:avLst/>
          </a:prstGeom>
        </p:spPr>
        <p:txBody>
          <a:bodyPr/>
          <a:lstStyle>
            <a:lvl1pPr marL="0" indent="0">
              <a:buNone/>
              <a:defRPr>
                <a:solidFill>
                  <a:schemeClr val="bg1"/>
                </a:solidFill>
                <a:latin typeface="+mj-lt"/>
              </a:defRPr>
            </a:lvl1pPr>
          </a:lstStyle>
          <a:p>
            <a:pPr marL="342900" marR="0" lvl="0" indent="-342900" defTabSz="914400" eaLnBrk="1" fontAlgn="auto" latinLnBrk="0" hangingPunct="1">
              <a:lnSpc>
                <a:spcPct val="100000"/>
              </a:lnSpc>
              <a:spcBef>
                <a:spcPts val="500"/>
              </a:spcBef>
              <a:spcAft>
                <a:spcPts val="0"/>
              </a:spcAft>
              <a:buClrTx/>
              <a:buSzPct val="100000"/>
              <a:tabLst/>
              <a:defRPr/>
            </a:pPr>
            <a:r>
              <a:rPr lang="en-US" dirty="0"/>
              <a:t>Title TBA</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제목 슬라이드">
    <p:spTree>
      <p:nvGrpSpPr>
        <p:cNvPr id="1" name=""/>
        <p:cNvGrpSpPr/>
        <p:nvPr/>
      </p:nvGrpSpPr>
      <p:grpSpPr>
        <a:xfrm>
          <a:off x="0" y="0"/>
          <a:ext cx="0" cy="0"/>
          <a:chOff x="0" y="0"/>
          <a:chExt cx="0" cy="0"/>
        </a:xfrm>
      </p:grpSpPr>
      <p:pic>
        <p:nvPicPr>
          <p:cNvPr id="1026" name="Picture 2" descr="C:\Users\USER\Desktop\2.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72" r="24273"/>
          <a:stretch/>
        </p:blipFill>
        <p:spPr bwMode="auto">
          <a:xfrm>
            <a:off x="1292529" y="-30409"/>
            <a:ext cx="7851471" cy="6915793"/>
          </a:xfrm>
          <a:prstGeom prst="rect">
            <a:avLst/>
          </a:prstGeom>
          <a:noFill/>
          <a:extLst>
            <a:ext uri="{909E8E84-426E-40DD-AFC4-6F175D3DCCD1}">
              <a14:hiddenFill xmlns:a14="http://schemas.microsoft.com/office/drawing/2010/main">
                <a:solidFill>
                  <a:srgbClr val="FFFFFF"/>
                </a:solidFill>
              </a14:hiddenFill>
            </a:ext>
          </a:extLst>
        </p:spPr>
      </p:pic>
      <p:sp>
        <p:nvSpPr>
          <p:cNvPr id="8" name="직사각형 7"/>
          <p:cNvSpPr/>
          <p:nvPr userDrawn="1"/>
        </p:nvSpPr>
        <p:spPr>
          <a:xfrm>
            <a:off x="3131840" y="3068960"/>
            <a:ext cx="6012160" cy="3816424"/>
          </a:xfrm>
          <a:prstGeom prst="rect">
            <a:avLst/>
          </a:prstGeom>
          <a:gradFill>
            <a:gsLst>
              <a:gs pos="49000">
                <a:srgbClr val="7030A0">
                  <a:alpha val="26000"/>
                </a:srgbClr>
              </a:gs>
              <a:gs pos="100000">
                <a:schemeClr val="tx2">
                  <a:alpha val="49000"/>
                </a:schemeClr>
              </a:gs>
              <a:gs pos="2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Calibri" pitchFamily="34" charset="0"/>
              <a:cs typeface="Arial" panose="020B0604020202020204" pitchFamily="34" charset="0"/>
            </a:endParaRPr>
          </a:p>
        </p:txBody>
      </p:sp>
      <p:grpSp>
        <p:nvGrpSpPr>
          <p:cNvPr id="5" name="그룹 4"/>
          <p:cNvGrpSpPr/>
          <p:nvPr userDrawn="1"/>
        </p:nvGrpSpPr>
        <p:grpSpPr>
          <a:xfrm>
            <a:off x="0" y="-30409"/>
            <a:ext cx="5937111" cy="6915793"/>
            <a:chOff x="0" y="-30409"/>
            <a:chExt cx="5937111" cy="6915793"/>
          </a:xfrm>
        </p:grpSpPr>
        <p:sp>
          <p:nvSpPr>
            <p:cNvPr id="3" name="평행 사변형 2"/>
            <p:cNvSpPr/>
            <p:nvPr userDrawn="1"/>
          </p:nvSpPr>
          <p:spPr>
            <a:xfrm>
              <a:off x="1005071" y="-30409"/>
              <a:ext cx="4932040" cy="6915793"/>
            </a:xfrm>
            <a:prstGeom prst="parallelogram">
              <a:avLst>
                <a:gd name="adj" fmla="val 4715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Calibri" pitchFamily="34" charset="0"/>
                <a:cs typeface="Arial" panose="020B0604020202020204" pitchFamily="34" charset="0"/>
              </a:endParaRPr>
            </a:p>
          </p:txBody>
        </p:sp>
        <p:sp>
          <p:nvSpPr>
            <p:cNvPr id="4" name="직사각형 3"/>
            <p:cNvSpPr/>
            <p:nvPr userDrawn="1"/>
          </p:nvSpPr>
          <p:spPr>
            <a:xfrm>
              <a:off x="0" y="-30409"/>
              <a:ext cx="3419872" cy="6915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Calibri" pitchFamily="34" charset="0"/>
                <a:cs typeface="Arial" panose="020B0604020202020204" pitchFamily="34" charset="0"/>
              </a:endParaRPr>
            </a:p>
          </p:txBody>
        </p:sp>
      </p:grpSp>
      <p:sp>
        <p:nvSpPr>
          <p:cNvPr id="2" name="제목 1"/>
          <p:cNvSpPr>
            <a:spLocks noGrp="1"/>
          </p:cNvSpPr>
          <p:nvPr userDrawn="1">
            <p:ph type="ctrTitle" hasCustomPrompt="1"/>
          </p:nvPr>
        </p:nvSpPr>
        <p:spPr>
          <a:xfrm>
            <a:off x="507412" y="1959262"/>
            <a:ext cx="4866752" cy="1584176"/>
          </a:xfrm>
        </p:spPr>
        <p:txBody>
          <a:bodyPr>
            <a:normAutofit/>
          </a:bodyPr>
          <a:lstStyle>
            <a:lvl1pPr algn="l">
              <a:defRPr lang="ko-KR" altLang="en-US" sz="4000" b="1" i="0" kern="1200" spc="0" baseline="0" dirty="0">
                <a:ln>
                  <a:solidFill>
                    <a:schemeClr val="accent1">
                      <a:shade val="50000"/>
                      <a:alpha val="0"/>
                    </a:schemeClr>
                  </a:solidFill>
                </a:ln>
                <a:solidFill>
                  <a:schemeClr val="tx2"/>
                </a:solidFill>
                <a:latin typeface="Calibri" pitchFamily="34" charset="0"/>
                <a:ea typeface="맑은 고딕" panose="020B0503020000020004" pitchFamily="50" charset="-127"/>
                <a:cs typeface="Arial" pitchFamily="34" charset="0"/>
              </a:defRPr>
            </a:lvl1pPr>
          </a:lstStyle>
          <a:p>
            <a:r>
              <a:rPr lang="en-US" altLang="ko-KR" dirty="0"/>
              <a:t>Title</a:t>
            </a:r>
            <a:endParaRPr lang="ko-KR" altLang="en-US" dirty="0"/>
          </a:p>
        </p:txBody>
      </p:sp>
      <p:sp>
        <p:nvSpPr>
          <p:cNvPr id="6" name="텍스트 개체 틀 5"/>
          <p:cNvSpPr>
            <a:spLocks noGrp="1"/>
          </p:cNvSpPr>
          <p:nvPr>
            <p:ph type="body" sz="quarter" idx="10" hasCustomPrompt="1"/>
          </p:nvPr>
        </p:nvSpPr>
        <p:spPr>
          <a:xfrm>
            <a:off x="575861" y="3624297"/>
            <a:ext cx="4860235" cy="432048"/>
          </a:xfrm>
        </p:spPr>
        <p:txBody>
          <a:bodyPr>
            <a:noAutofit/>
          </a:bodyPr>
          <a:lstStyle>
            <a:lvl1pPr marL="0" indent="0" algn="l">
              <a:buFontTx/>
              <a:buNone/>
              <a:defRPr lang="ko-KR" altLang="en-US" sz="2000" b="0" kern="1200" spc="0" baseline="0" dirty="0" smtClean="0">
                <a:ln>
                  <a:solidFill>
                    <a:schemeClr val="accent1">
                      <a:shade val="50000"/>
                      <a:alpha val="0"/>
                    </a:schemeClr>
                  </a:solidFill>
                </a:ln>
                <a:solidFill>
                  <a:schemeClr val="accent1"/>
                </a:solidFill>
                <a:latin typeface="Calibri" pitchFamily="34" charset="0"/>
                <a:ea typeface="맑은 고딕" panose="020B0503020000020004" pitchFamily="50" charset="-127"/>
                <a:cs typeface="Arial" pitchFamily="34" charset="0"/>
              </a:defRPr>
            </a:lvl1pPr>
            <a:lvl2pPr marL="457200" indent="0">
              <a:buFontTx/>
              <a:buNone/>
              <a:defRPr lang="ko-KR" altLang="en-US" sz="2800" b="1" kern="1200" spc="-150" dirty="0" smtClean="0">
                <a:ln>
                  <a:solidFill>
                    <a:schemeClr val="accent1">
                      <a:shade val="50000"/>
                      <a:alpha val="0"/>
                    </a:schemeClr>
                  </a:solidFill>
                </a:ln>
                <a:solidFill>
                  <a:schemeClr val="bg1"/>
                </a:solidFill>
                <a:latin typeface="맑은 고딕" panose="020B0503020000020004" pitchFamily="50" charset="-127"/>
                <a:ea typeface="맑은 고딕" panose="020B0503020000020004" pitchFamily="50" charset="-127"/>
                <a:cs typeface="+mn-cs"/>
              </a:defRPr>
            </a:lvl2pPr>
            <a:lvl3pPr marL="914400" indent="0">
              <a:buFontTx/>
              <a:buNone/>
              <a:defRPr lang="ko-KR" altLang="en-US" sz="2800" b="1" kern="1200" spc="-150" dirty="0" smtClean="0">
                <a:ln>
                  <a:solidFill>
                    <a:schemeClr val="accent1">
                      <a:shade val="50000"/>
                      <a:alpha val="0"/>
                    </a:schemeClr>
                  </a:solidFill>
                </a:ln>
                <a:solidFill>
                  <a:schemeClr val="bg1"/>
                </a:solidFill>
                <a:latin typeface="맑은 고딕" panose="020B0503020000020004" pitchFamily="50" charset="-127"/>
                <a:ea typeface="맑은 고딕" panose="020B0503020000020004" pitchFamily="50" charset="-127"/>
                <a:cs typeface="+mn-cs"/>
              </a:defRPr>
            </a:lvl3pPr>
            <a:lvl4pPr marL="1371600" indent="0">
              <a:buFontTx/>
              <a:buNone/>
              <a:defRPr lang="ko-KR" altLang="en-US" sz="2800" b="1" kern="1200" spc="-150" dirty="0" smtClean="0">
                <a:ln>
                  <a:solidFill>
                    <a:schemeClr val="accent1">
                      <a:shade val="50000"/>
                      <a:alpha val="0"/>
                    </a:schemeClr>
                  </a:solidFill>
                </a:ln>
                <a:solidFill>
                  <a:schemeClr val="bg1"/>
                </a:solidFill>
                <a:latin typeface="맑은 고딕" panose="020B0503020000020004" pitchFamily="50" charset="-127"/>
                <a:ea typeface="맑은 고딕" panose="020B0503020000020004" pitchFamily="50" charset="-127"/>
                <a:cs typeface="+mn-cs"/>
              </a:defRPr>
            </a:lvl4pPr>
            <a:lvl5pPr marL="1828800" indent="0">
              <a:buFontTx/>
              <a:buNone/>
              <a:defRPr lang="ko-KR" altLang="en-US" sz="2800" b="1" kern="1200" spc="-150" dirty="0">
                <a:ln>
                  <a:solidFill>
                    <a:schemeClr val="accent1">
                      <a:shade val="50000"/>
                      <a:alpha val="0"/>
                    </a:schemeClr>
                  </a:solidFill>
                </a:ln>
                <a:solidFill>
                  <a:schemeClr val="bg1"/>
                </a:solidFill>
                <a:latin typeface="맑은 고딕" panose="020B0503020000020004" pitchFamily="50" charset="-127"/>
                <a:ea typeface="맑은 고딕" panose="020B0503020000020004" pitchFamily="50" charset="-127"/>
                <a:cs typeface="+mn-cs"/>
              </a:defRPr>
            </a:lvl5pPr>
          </a:lstStyle>
          <a:p>
            <a:pPr lvl="0"/>
            <a:r>
              <a:rPr lang="en-US" altLang="ko-KR" dirty="0"/>
              <a:t>CONTENTS</a:t>
            </a:r>
            <a:endParaRPr lang="ko-KR" altLang="en-US" dirty="0"/>
          </a:p>
        </p:txBody>
      </p:sp>
      <p:sp>
        <p:nvSpPr>
          <p:cNvPr id="7" name="평행 사변형 6"/>
          <p:cNvSpPr/>
          <p:nvPr userDrawn="1"/>
        </p:nvSpPr>
        <p:spPr>
          <a:xfrm>
            <a:off x="3426455" y="3736616"/>
            <a:ext cx="1584176" cy="3148768"/>
          </a:xfrm>
          <a:prstGeom prst="parallelogram">
            <a:avLst>
              <a:gd name="adj" fmla="val 64929"/>
            </a:avLst>
          </a:prstGeom>
          <a:solidFill>
            <a:schemeClr val="accent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Calibri" pitchFamily="34" charset="0"/>
              <a:cs typeface="Arial" panose="020B0604020202020204" pitchFamily="34" charset="0"/>
            </a:endParaRPr>
          </a:p>
        </p:txBody>
      </p:sp>
      <p:sp>
        <p:nvSpPr>
          <p:cNvPr id="21" name="평행 사변형 20"/>
          <p:cNvSpPr/>
          <p:nvPr userDrawn="1"/>
        </p:nvSpPr>
        <p:spPr>
          <a:xfrm>
            <a:off x="4642200" y="-30409"/>
            <a:ext cx="1152128" cy="1499419"/>
          </a:xfrm>
          <a:prstGeom prst="parallelogram">
            <a:avLst>
              <a:gd name="adj" fmla="val 45962"/>
            </a:avLst>
          </a:prstGeom>
          <a:solidFill>
            <a:schemeClr val="accent1">
              <a:lumMod val="60000"/>
              <a:lumOff val="4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Calibri" pitchFamily="34" charset="0"/>
              <a:cs typeface="Arial" panose="020B0604020202020204" pitchFamily="34" charset="0"/>
            </a:endParaRPr>
          </a:p>
        </p:txBody>
      </p:sp>
      <p:sp>
        <p:nvSpPr>
          <p:cNvPr id="22" name="평행 사변형 21"/>
          <p:cNvSpPr/>
          <p:nvPr userDrawn="1"/>
        </p:nvSpPr>
        <p:spPr>
          <a:xfrm>
            <a:off x="8028384" y="0"/>
            <a:ext cx="928857" cy="2247632"/>
          </a:xfrm>
          <a:prstGeom prst="parallelogram">
            <a:avLst>
              <a:gd name="adj" fmla="val 82283"/>
            </a:avLst>
          </a:prstGeom>
          <a:gradFill>
            <a:gsLst>
              <a:gs pos="0">
                <a:schemeClr val="accent1">
                  <a:tint val="66000"/>
                  <a:satMod val="160000"/>
                  <a:alpha val="67000"/>
                </a:schemeClr>
              </a:gs>
              <a:gs pos="100000">
                <a:schemeClr val="accent1">
                  <a:tint val="23500"/>
                  <a:satMod val="16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Calibri" pitchFamily="34" charset="0"/>
              <a:cs typeface="Arial" panose="020B0604020202020204" pitchFamily="34" charset="0"/>
            </a:endParaRPr>
          </a:p>
        </p:txBody>
      </p:sp>
      <p:sp>
        <p:nvSpPr>
          <p:cNvPr id="23" name="평행 사변형 22"/>
          <p:cNvSpPr/>
          <p:nvPr userDrawn="1"/>
        </p:nvSpPr>
        <p:spPr>
          <a:xfrm>
            <a:off x="4860032" y="626620"/>
            <a:ext cx="1152128" cy="1499419"/>
          </a:xfrm>
          <a:prstGeom prst="parallelogram">
            <a:avLst>
              <a:gd name="adj" fmla="val 45962"/>
            </a:avLst>
          </a:prstGeom>
          <a:solidFill>
            <a:schemeClr val="tx2">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Calibri" pitchFamily="34" charset="0"/>
              <a:cs typeface="Arial" panose="020B0604020202020204" pitchFamily="34" charset="0"/>
            </a:endParaRPr>
          </a:p>
        </p:txBody>
      </p:sp>
      <p:sp>
        <p:nvSpPr>
          <p:cNvPr id="15" name="평행 사변형 14"/>
          <p:cNvSpPr/>
          <p:nvPr userDrawn="1"/>
        </p:nvSpPr>
        <p:spPr>
          <a:xfrm>
            <a:off x="7380312" y="658150"/>
            <a:ext cx="928857" cy="2247632"/>
          </a:xfrm>
          <a:prstGeom prst="parallelogram">
            <a:avLst>
              <a:gd name="adj" fmla="val 82283"/>
            </a:avLst>
          </a:prstGeom>
          <a:gradFill>
            <a:gsLst>
              <a:gs pos="2083">
                <a:schemeClr val="accent1">
                  <a:tint val="66000"/>
                  <a:satMod val="160000"/>
                  <a:alpha val="0"/>
                </a:schemeClr>
              </a:gs>
              <a:gs pos="52000">
                <a:schemeClr val="accent1">
                  <a:tint val="66000"/>
                  <a:satMod val="160000"/>
                  <a:alpha val="36000"/>
                </a:schemeClr>
              </a:gs>
              <a:gs pos="100000">
                <a:schemeClr val="accent1">
                  <a:tint val="23500"/>
                  <a:satMod val="16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Calibri" pitchFamily="34" charset="0"/>
              <a:cs typeface="Arial" panose="020B0604020202020204" pitchFamily="34" charset="0"/>
            </a:endParaRPr>
          </a:p>
        </p:txBody>
      </p:sp>
      <p:pic>
        <p:nvPicPr>
          <p:cNvPr id="19"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42932" y="6309320"/>
            <a:ext cx="3219571" cy="422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28801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5"/>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239000" y="6546850"/>
            <a:ext cx="1905000" cy="256540"/>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pPr lvl="0"/>
            <a:fld id="{86CB4B4D-7CA3-9044-876B-883B54F8677D}" type="slidenum">
              <a:rPr/>
              <a:t>‹#›</a:t>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spd="med"/>
  <p:hf hdr="0" ftr="0" dt="0"/>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image" Target="../media/image10.png"/><Relationship Id="rId21" Type="http://schemas.openxmlformats.org/officeDocument/2006/relationships/image" Target="../media/image28.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notesSlide" Target="../notesSlides/notesSlide3.xml"/><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jpeg"/><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image" Target="../media/image30.png"/><Relationship Id="rId10" Type="http://schemas.openxmlformats.org/officeDocument/2006/relationships/image" Target="../media/image17.png"/><Relationship Id="rId19" Type="http://schemas.openxmlformats.org/officeDocument/2006/relationships/image" Target="../media/image26.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 Id="rId22"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622789" y="2211595"/>
            <a:ext cx="7835411" cy="1497011"/>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l">
              <a:defRPr sz="4200" b="1">
                <a:latin typeface="Droid Serif"/>
                <a:ea typeface="Droid Serif"/>
                <a:cs typeface="Droid Serif"/>
                <a:sym typeface="Droid Serif"/>
              </a:defRPr>
            </a:lvl1pPr>
          </a:lstStyle>
          <a:p>
            <a:pPr lvl="0">
              <a:defRPr sz="1800" b="0">
                <a:solidFill>
                  <a:srgbClr val="000000"/>
                </a:solidFill>
              </a:defRPr>
            </a:pPr>
            <a:r>
              <a:rPr lang="en-US" sz="4200" b="1" dirty="0">
                <a:solidFill>
                  <a:srgbClr val="FFFFFF"/>
                </a:solidFill>
                <a:latin typeface="+mj-lt"/>
              </a:rPr>
              <a:t>KMA Space program: </a:t>
            </a:r>
            <a:br>
              <a:rPr lang="en-US" sz="4200" b="1" dirty="0">
                <a:solidFill>
                  <a:srgbClr val="FFFFFF"/>
                </a:solidFill>
                <a:latin typeface="+mj-lt"/>
              </a:rPr>
            </a:br>
            <a:r>
              <a:rPr lang="en-US" sz="3600" b="1" dirty="0">
                <a:solidFill>
                  <a:srgbClr val="FFFFFF"/>
                </a:solidFill>
                <a:latin typeface="+mj-lt"/>
              </a:rPr>
              <a:t>Current Status and Application Plan</a:t>
            </a:r>
            <a:endParaRPr sz="4200" b="1" dirty="0">
              <a:solidFill>
                <a:srgbClr val="FFFFFF"/>
              </a:solidFill>
              <a:latin typeface="+mj-lt"/>
            </a:endParaRPr>
          </a:p>
        </p:txBody>
      </p:sp>
      <p:sp>
        <p:nvSpPr>
          <p:cNvPr id="11" name="Shape 11"/>
          <p:cNvSpPr/>
          <p:nvPr/>
        </p:nvSpPr>
        <p:spPr>
          <a:xfrm>
            <a:off x="622789" y="3810000"/>
            <a:ext cx="4810858" cy="2541589"/>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lvl="0" defTabSz="914400">
              <a:lnSpc>
                <a:spcPct val="150000"/>
              </a:lnSpc>
              <a:defRPr>
                <a:solidFill>
                  <a:srgbClr val="000000"/>
                </a:solidFill>
              </a:defRPr>
            </a:pPr>
            <a:r>
              <a:rPr lang="en-US" dirty="0">
                <a:solidFill>
                  <a:schemeClr val="bg1"/>
                </a:solidFill>
                <a:latin typeface="+mj-lt"/>
                <a:ea typeface="Arial Bold"/>
                <a:cs typeface="Arial Bold"/>
                <a:sym typeface="Arial Bold"/>
              </a:rPr>
              <a:t>Korea Meteorological Administration</a:t>
            </a:r>
            <a:endParaRPr dirty="0">
              <a:solidFill>
                <a:schemeClr val="bg1"/>
              </a:solidFill>
              <a:latin typeface="+mj-lt"/>
              <a:ea typeface="Arial Bold"/>
              <a:cs typeface="Arial Bold"/>
              <a:sym typeface="Arial Bold"/>
            </a:endParaRPr>
          </a:p>
          <a:p>
            <a:pPr lvl="0" defTabSz="914400">
              <a:lnSpc>
                <a:spcPct val="150000"/>
              </a:lnSpc>
              <a:defRPr>
                <a:solidFill>
                  <a:srgbClr val="000000"/>
                </a:solidFill>
              </a:defRPr>
            </a:pPr>
            <a:r>
              <a:rPr lang="en-AU" dirty="0">
                <a:solidFill>
                  <a:schemeClr val="bg1"/>
                </a:solidFill>
                <a:latin typeface="+mj-lt"/>
                <a:ea typeface="Arial Bold"/>
                <a:cs typeface="Arial Bold"/>
                <a:sym typeface="Arial Bold"/>
              </a:rPr>
              <a:t>CEOS Plenary 2019</a:t>
            </a:r>
          </a:p>
          <a:p>
            <a:pPr lvl="0" defTabSz="914400">
              <a:lnSpc>
                <a:spcPct val="150000"/>
              </a:lnSpc>
              <a:defRPr>
                <a:solidFill>
                  <a:srgbClr val="000000"/>
                </a:solidFill>
              </a:defRPr>
            </a:pPr>
            <a:r>
              <a:rPr dirty="0">
                <a:solidFill>
                  <a:schemeClr val="bg1"/>
                </a:solidFill>
                <a:latin typeface="+mj-lt"/>
                <a:ea typeface="Arial Bold"/>
                <a:cs typeface="Arial Bold"/>
                <a:sym typeface="Arial Bold"/>
              </a:rPr>
              <a:t>Agenda Item </a:t>
            </a:r>
            <a:r>
              <a:rPr lang="en-US" altLang="ko-KR" dirty="0">
                <a:solidFill>
                  <a:schemeClr val="bg1"/>
                </a:solidFill>
                <a:latin typeface="+mj-lt"/>
                <a:ea typeface="Arial Bold"/>
                <a:cs typeface="Arial Bold"/>
                <a:sym typeface="Arial Bold"/>
              </a:rPr>
              <a:t>3.7</a:t>
            </a:r>
            <a:endParaRPr dirty="0">
              <a:solidFill>
                <a:schemeClr val="bg1"/>
              </a:solidFill>
              <a:latin typeface="+mj-lt"/>
              <a:ea typeface="Arial Bold"/>
              <a:cs typeface="Arial Bold"/>
              <a:sym typeface="Arial Bold"/>
            </a:endParaRPr>
          </a:p>
          <a:p>
            <a:pPr lvl="0" defTabSz="914400">
              <a:lnSpc>
                <a:spcPct val="150000"/>
              </a:lnSpc>
              <a:defRPr>
                <a:solidFill>
                  <a:srgbClr val="000000"/>
                </a:solidFill>
              </a:defRPr>
            </a:pPr>
            <a:r>
              <a:rPr lang="en-AU" dirty="0">
                <a:solidFill>
                  <a:schemeClr val="bg1"/>
                </a:solidFill>
              </a:rPr>
              <a:t>Ha Noi, Viet Nam</a:t>
            </a:r>
            <a:endParaRPr dirty="0">
              <a:solidFill>
                <a:schemeClr val="bg1"/>
              </a:solidFill>
              <a:latin typeface="+mj-lt"/>
              <a:ea typeface="Arial Bold"/>
              <a:cs typeface="Arial Bold"/>
              <a:sym typeface="Arial Bold"/>
            </a:endParaRPr>
          </a:p>
          <a:p>
            <a:pPr lvl="0" defTabSz="914400">
              <a:lnSpc>
                <a:spcPct val="150000"/>
              </a:lnSpc>
              <a:defRPr>
                <a:solidFill>
                  <a:srgbClr val="000000"/>
                </a:solidFill>
              </a:defRPr>
            </a:pPr>
            <a:r>
              <a:rPr lang="en-AU" dirty="0">
                <a:solidFill>
                  <a:schemeClr val="bg1"/>
                </a:solidFill>
                <a:latin typeface="+mj-lt"/>
                <a:ea typeface="Arial Bold"/>
                <a:cs typeface="Arial Bold"/>
                <a:sym typeface="Arial Bold"/>
              </a:rPr>
              <a:t>14 – 16 October 2019</a:t>
            </a:r>
            <a:endParaRPr dirty="0">
              <a:solidFill>
                <a:schemeClr val="bg1"/>
              </a:solidFill>
              <a:latin typeface="+mj-lt"/>
              <a:ea typeface="Arial Bold"/>
              <a:cs typeface="Arial Bold"/>
              <a:sym typeface="Arial Bold"/>
            </a:endParaRPr>
          </a:p>
        </p:txBody>
      </p:sp>
      <p:pic>
        <p:nvPicPr>
          <p:cNvPr id="12" name="ceos_logo.png"/>
          <p:cNvPicPr/>
          <p:nvPr/>
        </p:nvPicPr>
        <p:blipFill>
          <a:blip r:embed="rId2"/>
          <a:stretch>
            <a:fillRect/>
          </a:stretch>
        </p:blipFill>
        <p:spPr>
          <a:xfrm>
            <a:off x="622789" y="914400"/>
            <a:ext cx="2507906" cy="993132"/>
          </a:xfrm>
          <a:prstGeom prst="rect">
            <a:avLst/>
          </a:prstGeom>
          <a:ln w="12700">
            <a:miter lim="400000"/>
          </a:ln>
        </p:spPr>
      </p:pic>
      <p:sp>
        <p:nvSpPr>
          <p:cNvPr id="5" name="Shape 10"/>
          <p:cNvSpPr txBox="1">
            <a:spLocks/>
          </p:cNvSpPr>
          <p:nvPr/>
        </p:nvSpPr>
        <p:spPr>
          <a:xfrm>
            <a:off x="622789" y="1943629"/>
            <a:ext cx="2806211" cy="21018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a:solidFill>
                  <a:schemeClr val="bg1">
                    <a:lumMod val="20000"/>
                    <a:lumOff val="80000"/>
                  </a:schemeClr>
                </a:solidFill>
                <a:latin typeface="+mj-lt"/>
              </a:rPr>
              <a:t>Committee on Earth Observation Satellites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8523842-97FD-4565-B45E-26D0C155A731}"/>
              </a:ext>
            </a:extLst>
          </p:cNvPr>
          <p:cNvSpPr>
            <a:spLocks noGrp="1"/>
          </p:cNvSpPr>
          <p:nvPr>
            <p:ph type="sldNum" sz="quarter" idx="2"/>
          </p:nvPr>
        </p:nvSpPr>
        <p:spPr/>
        <p:txBody>
          <a:bodyPr/>
          <a:lstStyle/>
          <a:p>
            <a:pPr defTabSz="914400"/>
            <a:fld id="{86CB4B4D-7CA3-9044-876B-883B54F8677D}" type="slidenum">
              <a:rPr lang="uk-UA" smtClean="0"/>
              <a:pPr defTabSz="914400"/>
              <a:t>10</a:t>
            </a:fld>
            <a:endParaRPr lang="uk-UA" dirty="0"/>
          </a:p>
        </p:txBody>
      </p:sp>
      <p:sp>
        <p:nvSpPr>
          <p:cNvPr id="4" name="내용 개체 틀 3">
            <a:extLst>
              <a:ext uri="{FF2B5EF4-FFF2-40B4-BE49-F238E27FC236}">
                <a16:creationId xmlns:a16="http://schemas.microsoft.com/office/drawing/2014/main" id="{36735523-4A87-4F98-BB6C-E86440176341}"/>
              </a:ext>
            </a:extLst>
          </p:cNvPr>
          <p:cNvSpPr>
            <a:spLocks noGrp="1"/>
          </p:cNvSpPr>
          <p:nvPr>
            <p:ph sz="quarter" idx="11"/>
          </p:nvPr>
        </p:nvSpPr>
        <p:spPr/>
        <p:txBody>
          <a:bodyPr/>
          <a:lstStyle/>
          <a:p>
            <a:r>
              <a:rPr lang="en-US" altLang="ko-KR" dirty="0"/>
              <a:t>Status of KMA LEO Program</a:t>
            </a:r>
            <a:endParaRPr lang="ko-KR" altLang="en-US" dirty="0"/>
          </a:p>
        </p:txBody>
      </p:sp>
      <p:sp>
        <p:nvSpPr>
          <p:cNvPr id="5" name="직사각형 4">
            <a:extLst>
              <a:ext uri="{FF2B5EF4-FFF2-40B4-BE49-F238E27FC236}">
                <a16:creationId xmlns:a16="http://schemas.microsoft.com/office/drawing/2014/main" id="{72CAD63F-ACE2-43B4-B029-8F051B44783D}"/>
              </a:ext>
            </a:extLst>
          </p:cNvPr>
          <p:cNvSpPr/>
          <p:nvPr/>
        </p:nvSpPr>
        <p:spPr>
          <a:xfrm>
            <a:off x="251520" y="1460141"/>
            <a:ext cx="8496944" cy="4712059"/>
          </a:xfrm>
          <a:prstGeom prst="rect">
            <a:avLst/>
          </a:prstGeom>
        </p:spPr>
        <p:txBody>
          <a:bodyPr wrap="square">
            <a:spAutoFit/>
          </a:bodyPr>
          <a:lstStyle/>
          <a:p>
            <a:pPr latinLnBrk="0">
              <a:lnSpc>
                <a:spcPct val="130000"/>
              </a:lnSpc>
              <a:spcBef>
                <a:spcPts val="1200"/>
              </a:spcBef>
              <a:spcAft>
                <a:spcPts val="600"/>
              </a:spcAft>
            </a:pPr>
            <a:r>
              <a:rPr lang="en-US" altLang="ko-KR" sz="2000" b="1" spc="-50" dirty="0">
                <a:ln>
                  <a:solidFill>
                    <a:schemeClr val="accent1">
                      <a:alpha val="0"/>
                    </a:schemeClr>
                  </a:solidFill>
                </a:ln>
                <a:solidFill>
                  <a:schemeClr val="tx1">
                    <a:lumMod val="75000"/>
                    <a:lumOff val="25000"/>
                  </a:schemeClr>
                </a:solidFill>
                <a:latin typeface="Calibri" pitchFamily="34" charset="0"/>
                <a:ea typeface="맑은 고딕" panose="020B0503020000020004" pitchFamily="50" charset="-127"/>
                <a:cs typeface="Arial" pitchFamily="34" charset="0"/>
              </a:rPr>
              <a:t>Current status of </a:t>
            </a:r>
            <a:r>
              <a:rPr lang="en-US" altLang="ko-KR" sz="2000" b="1" spc="-50" dirty="0">
                <a:ln>
                  <a:solidFill>
                    <a:schemeClr val="accent1">
                      <a:alpha val="0"/>
                    </a:schemeClr>
                  </a:solidFill>
                </a:ln>
                <a:solidFill>
                  <a:schemeClr val="accent1"/>
                </a:solidFill>
                <a:latin typeface="Calibri" pitchFamily="34" charset="0"/>
                <a:ea typeface="맑은 고딕" panose="020B0503020000020004" pitchFamily="50" charset="-127"/>
                <a:cs typeface="Arial" pitchFamily="34" charset="0"/>
              </a:rPr>
              <a:t>KMA LEO program</a:t>
            </a:r>
            <a:r>
              <a:rPr lang="en-US" altLang="ko-KR" sz="2000" b="1" spc="-50" dirty="0">
                <a:ln>
                  <a:solidFill>
                    <a:schemeClr val="accent1">
                      <a:alpha val="0"/>
                    </a:schemeClr>
                  </a:solidFill>
                </a:ln>
                <a:solidFill>
                  <a:schemeClr val="tx1">
                    <a:lumMod val="75000"/>
                    <a:lumOff val="25000"/>
                  </a:schemeClr>
                </a:solidFill>
                <a:latin typeface="Calibri" pitchFamily="34" charset="0"/>
                <a:ea typeface="맑은 고딕" panose="020B0503020000020004" pitchFamily="50" charset="-127"/>
                <a:cs typeface="Arial" pitchFamily="34" charset="0"/>
              </a:rPr>
              <a:t> in 2019</a:t>
            </a:r>
            <a:endParaRPr lang="en-GB" altLang="ko-KR" sz="2000" b="1" spc="-50" dirty="0">
              <a:ln>
                <a:solidFill>
                  <a:schemeClr val="accent1">
                    <a:alpha val="0"/>
                  </a:schemeClr>
                </a:solidFill>
              </a:ln>
              <a:solidFill>
                <a:schemeClr val="tx1">
                  <a:lumMod val="75000"/>
                  <a:lumOff val="25000"/>
                </a:schemeClr>
              </a:solidFill>
              <a:latin typeface="Calibri" panose="020F0502020204030204" pitchFamily="34" charset="0"/>
              <a:ea typeface="맑은 고딕" panose="020B0503020000020004" pitchFamily="50" charset="-127"/>
              <a:cs typeface="Arial" pitchFamily="34" charset="0"/>
            </a:endParaRPr>
          </a:p>
          <a:p>
            <a:pPr marL="504000" indent="-177800" latinLnBrk="0">
              <a:lnSpc>
                <a:spcPct val="130000"/>
              </a:lnSpc>
              <a:buBlip>
                <a:blip r:embed="rId3"/>
              </a:buBlip>
            </a:pPr>
            <a:r>
              <a:rPr lang="en-US" altLang="ko-KR" b="1" spc="-50" dirty="0">
                <a:ln>
                  <a:solidFill>
                    <a:schemeClr val="accent1">
                      <a:alpha val="0"/>
                    </a:schemeClr>
                  </a:solidFill>
                </a:ln>
                <a:solidFill>
                  <a:schemeClr val="accent1"/>
                </a:solidFill>
                <a:latin typeface="Calibri" pitchFamily="34" charset="0"/>
                <a:ea typeface="맑은 고딕" panose="020B0503020000020004" pitchFamily="50" charset="-127"/>
                <a:cs typeface="Arial" pitchFamily="34" charset="0"/>
              </a:rPr>
              <a:t>KMA LEO program based on CAS500 </a:t>
            </a:r>
            <a:r>
              <a:rPr lang="en-US" altLang="ko-KR" spc="-50" dirty="0">
                <a:ln>
                  <a:solidFill>
                    <a:schemeClr val="accent1">
                      <a:alpha val="0"/>
                    </a:schemeClr>
                  </a:solidFill>
                </a:ln>
                <a:solidFill>
                  <a:schemeClr val="tx1">
                    <a:lumMod val="75000"/>
                    <a:lumOff val="25000"/>
                  </a:schemeClr>
                </a:solidFill>
                <a:latin typeface="Calibri" pitchFamily="34" charset="0"/>
                <a:ea typeface="맑은 고딕" panose="020B0503020000020004" pitchFamily="50" charset="-127"/>
                <a:cs typeface="Arial" pitchFamily="34" charset="0"/>
              </a:rPr>
              <a:t>was not approved by the decision of special feasibility test in 2018 </a:t>
            </a:r>
          </a:p>
          <a:p>
            <a:pPr marL="504000" indent="-177800" latinLnBrk="0">
              <a:lnSpc>
                <a:spcPct val="130000"/>
              </a:lnSpc>
              <a:buBlip>
                <a:blip r:embed="rId3"/>
              </a:buBlip>
            </a:pPr>
            <a:r>
              <a:rPr lang="en-US" altLang="ko-KR" spc="-50" dirty="0">
                <a:ln>
                  <a:solidFill>
                    <a:schemeClr val="accent1">
                      <a:alpha val="0"/>
                    </a:schemeClr>
                  </a:solidFill>
                </a:ln>
                <a:solidFill>
                  <a:schemeClr val="tx1">
                    <a:lumMod val="75000"/>
                    <a:lumOff val="25000"/>
                  </a:schemeClr>
                </a:solidFill>
                <a:latin typeface="Calibri" pitchFamily="34" charset="0"/>
                <a:ea typeface="맑은 고딕" panose="020B0503020000020004" pitchFamily="50" charset="-127"/>
                <a:cs typeface="Arial" pitchFamily="34" charset="0"/>
              </a:rPr>
              <a:t>Not the program terminated but postponed to 2-3 years</a:t>
            </a:r>
            <a:endParaRPr lang="en-GB" altLang="ko-KR" dirty="0">
              <a:solidFill>
                <a:schemeClr val="accent1"/>
              </a:solidFill>
              <a:latin typeface="Calibri" panose="020F0502020204030204" pitchFamily="34" charset="0"/>
              <a:cs typeface="Calibri" panose="020F0502020204030204" pitchFamily="34" charset="0"/>
            </a:endParaRPr>
          </a:p>
          <a:p>
            <a:pPr latinLnBrk="0">
              <a:lnSpc>
                <a:spcPct val="130000"/>
              </a:lnSpc>
              <a:spcBef>
                <a:spcPts val="1200"/>
              </a:spcBef>
              <a:spcAft>
                <a:spcPts val="600"/>
              </a:spcAft>
            </a:pPr>
            <a:r>
              <a:rPr lang="en-GB" altLang="ko-KR" sz="2000" b="1" spc="-50" dirty="0">
                <a:ln>
                  <a:solidFill>
                    <a:schemeClr val="accent1">
                      <a:alpha val="0"/>
                    </a:schemeClr>
                  </a:solidFill>
                </a:ln>
                <a:solidFill>
                  <a:schemeClr val="tx1">
                    <a:lumMod val="75000"/>
                    <a:lumOff val="25000"/>
                  </a:schemeClr>
                </a:solidFill>
                <a:latin typeface="Calibri" panose="020F0502020204030204" pitchFamily="34" charset="0"/>
                <a:ea typeface="맑은 고딕" panose="020B0503020000020004" pitchFamily="50" charset="-127"/>
                <a:cs typeface="Arial" pitchFamily="34" charset="0"/>
              </a:rPr>
              <a:t>Feasibility study in 2020</a:t>
            </a:r>
          </a:p>
          <a:p>
            <a:pPr marL="504000" indent="-177800" latinLnBrk="0">
              <a:lnSpc>
                <a:spcPct val="130000"/>
              </a:lnSpc>
              <a:buBlip>
                <a:blip r:embed="rId3"/>
              </a:buBlip>
            </a:pPr>
            <a:r>
              <a:rPr lang="en-GB" altLang="ko-KR" spc="-50" dirty="0">
                <a:ln>
                  <a:solidFill>
                    <a:schemeClr val="accent1">
                      <a:alpha val="0"/>
                    </a:schemeClr>
                  </a:solidFill>
                </a:ln>
                <a:solidFill>
                  <a:schemeClr val="tx1">
                    <a:lumMod val="75000"/>
                    <a:lumOff val="25000"/>
                  </a:schemeClr>
                </a:solidFill>
                <a:latin typeface="Calibri" panose="020F0502020204030204" pitchFamily="34" charset="0"/>
                <a:ea typeface="맑은 고딕" panose="020B0503020000020004" pitchFamily="50" charset="-127"/>
                <a:cs typeface="Arial" pitchFamily="34" charset="0"/>
              </a:rPr>
              <a:t>To investigate the user requirements and application since the program postponed to late 2020’s </a:t>
            </a:r>
          </a:p>
          <a:p>
            <a:pPr marL="504000" indent="-177800" latinLnBrk="0">
              <a:lnSpc>
                <a:spcPct val="130000"/>
              </a:lnSpc>
              <a:buBlip>
                <a:blip r:embed="rId3"/>
              </a:buBlip>
            </a:pPr>
            <a:r>
              <a:rPr lang="en-GB" altLang="ko-KR" spc="-50" dirty="0">
                <a:ln>
                  <a:solidFill>
                    <a:schemeClr val="accent1">
                      <a:alpha val="0"/>
                    </a:schemeClr>
                  </a:solidFill>
                </a:ln>
                <a:solidFill>
                  <a:schemeClr val="tx1">
                    <a:lumMod val="75000"/>
                    <a:lumOff val="25000"/>
                  </a:schemeClr>
                </a:solidFill>
                <a:latin typeface="Calibri" panose="020F0502020204030204" pitchFamily="34" charset="0"/>
                <a:ea typeface="맑은 고딕" panose="020B0503020000020004" pitchFamily="50" charset="-127"/>
                <a:cs typeface="Arial" pitchFamily="34" charset="0"/>
              </a:rPr>
              <a:t>To investigate the development roadmap followed by updating proposed payloads </a:t>
            </a:r>
          </a:p>
          <a:p>
            <a:pPr latinLnBrk="0">
              <a:lnSpc>
                <a:spcPct val="130000"/>
              </a:lnSpc>
              <a:spcBef>
                <a:spcPts val="1200"/>
              </a:spcBef>
              <a:spcAft>
                <a:spcPts val="600"/>
              </a:spcAft>
            </a:pPr>
            <a:r>
              <a:rPr lang="en-GB" altLang="ko-KR" sz="2000" b="1" spc="-50" dirty="0">
                <a:ln>
                  <a:solidFill>
                    <a:schemeClr val="accent1">
                      <a:alpha val="0"/>
                    </a:schemeClr>
                  </a:solidFill>
                </a:ln>
                <a:solidFill>
                  <a:schemeClr val="tx1">
                    <a:lumMod val="75000"/>
                    <a:lumOff val="25000"/>
                  </a:schemeClr>
                </a:solidFill>
                <a:latin typeface="Calibri" panose="020F0502020204030204" pitchFamily="34" charset="0"/>
                <a:ea typeface="맑은 고딕" panose="020B0503020000020004" pitchFamily="50" charset="-127"/>
                <a:cs typeface="Arial" pitchFamily="34" charset="0"/>
              </a:rPr>
              <a:t>Development of GNSS-RO receiver (2</a:t>
            </a:r>
            <a:r>
              <a:rPr lang="en-GB" altLang="ko-KR" sz="2000" b="1" spc="-50" baseline="30000" dirty="0">
                <a:ln>
                  <a:solidFill>
                    <a:schemeClr val="accent1">
                      <a:alpha val="0"/>
                    </a:schemeClr>
                  </a:solidFill>
                </a:ln>
                <a:solidFill>
                  <a:schemeClr val="tx1">
                    <a:lumMod val="75000"/>
                    <a:lumOff val="25000"/>
                  </a:schemeClr>
                </a:solidFill>
                <a:latin typeface="Calibri" panose="020F0502020204030204" pitchFamily="34" charset="0"/>
                <a:ea typeface="맑은 고딕" panose="020B0503020000020004" pitchFamily="50" charset="-127"/>
                <a:cs typeface="Arial" pitchFamily="34" charset="0"/>
              </a:rPr>
              <a:t>nd</a:t>
            </a:r>
            <a:r>
              <a:rPr lang="en-GB" altLang="ko-KR" sz="2000" b="1" spc="-50" dirty="0">
                <a:ln>
                  <a:solidFill>
                    <a:schemeClr val="accent1">
                      <a:alpha val="0"/>
                    </a:schemeClr>
                  </a:solidFill>
                </a:ln>
                <a:solidFill>
                  <a:schemeClr val="tx1">
                    <a:lumMod val="75000"/>
                    <a:lumOff val="25000"/>
                  </a:schemeClr>
                </a:solidFill>
                <a:latin typeface="Calibri" panose="020F0502020204030204" pitchFamily="34" charset="0"/>
                <a:ea typeface="맑은 고딕" panose="020B0503020000020004" pitchFamily="50" charset="-127"/>
                <a:cs typeface="Arial" pitchFamily="34" charset="0"/>
              </a:rPr>
              <a:t> payload)</a:t>
            </a:r>
          </a:p>
          <a:p>
            <a:pPr marL="504000" indent="-177800" latinLnBrk="0">
              <a:lnSpc>
                <a:spcPct val="130000"/>
              </a:lnSpc>
              <a:buBlip>
                <a:blip r:embed="rId3"/>
              </a:buBlip>
            </a:pPr>
            <a:r>
              <a:rPr lang="en-GB" altLang="ko-KR" spc="-50" dirty="0">
                <a:ln>
                  <a:solidFill>
                    <a:schemeClr val="accent1">
                      <a:alpha val="0"/>
                    </a:schemeClr>
                  </a:solidFill>
                </a:ln>
                <a:solidFill>
                  <a:schemeClr val="tx1">
                    <a:lumMod val="75000"/>
                    <a:lumOff val="25000"/>
                  </a:schemeClr>
                </a:solidFill>
                <a:latin typeface="Calibri" panose="020F0502020204030204" pitchFamily="34" charset="0"/>
                <a:ea typeface="맑은 고딕" panose="020B0503020000020004" pitchFamily="50" charset="-127"/>
                <a:cs typeface="Arial" pitchFamily="34" charset="0"/>
              </a:rPr>
              <a:t>To develop GNSS-RO receiver (&lt; 15kg) for NWP application as second payload</a:t>
            </a:r>
          </a:p>
          <a:p>
            <a:pPr marL="504000" indent="-177800" latinLnBrk="0">
              <a:lnSpc>
                <a:spcPct val="130000"/>
              </a:lnSpc>
              <a:buBlip>
                <a:blip r:embed="rId3"/>
              </a:buBlip>
            </a:pPr>
            <a:r>
              <a:rPr lang="en-US" altLang="ko-KR" spc="-50" dirty="0">
                <a:ln>
                  <a:solidFill>
                    <a:schemeClr val="accent1">
                      <a:alpha val="0"/>
                    </a:schemeClr>
                  </a:solidFill>
                </a:ln>
                <a:solidFill>
                  <a:schemeClr val="tx1">
                    <a:lumMod val="75000"/>
                    <a:lumOff val="25000"/>
                  </a:schemeClr>
                </a:solidFill>
                <a:latin typeface="Calibri" pitchFamily="34" charset="0"/>
                <a:ea typeface="맑은 고딕" panose="020B0503020000020004" pitchFamily="50" charset="-127"/>
                <a:cs typeface="Arial" pitchFamily="34" charset="0"/>
              </a:rPr>
              <a:t>To collaborate with related ministries for final decision in late 2019</a:t>
            </a:r>
          </a:p>
        </p:txBody>
      </p:sp>
    </p:spTree>
    <p:extLst>
      <p:ext uri="{BB962C8B-B14F-4D97-AF65-F5344CB8AC3E}">
        <p14:creationId xmlns:p14="http://schemas.microsoft.com/office/powerpoint/2010/main" val="241895089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181830" y="2276872"/>
            <a:ext cx="4085370" cy="1584176"/>
          </a:xfrm>
        </p:spPr>
        <p:txBody>
          <a:bodyPr>
            <a:normAutofit/>
          </a:bodyPr>
          <a:lstStyle/>
          <a:p>
            <a:r>
              <a:rPr lang="en-US" altLang="ko-KR" sz="6600" dirty="0"/>
              <a:t>Thank you!</a:t>
            </a:r>
            <a:endParaRPr lang="ko-KR" altLang="en-US" sz="6600" dirty="0"/>
          </a:p>
        </p:txBody>
      </p:sp>
      <p:sp>
        <p:nvSpPr>
          <p:cNvPr id="3" name="TextBox 2">
            <a:extLst>
              <a:ext uri="{FF2B5EF4-FFF2-40B4-BE49-F238E27FC236}">
                <a16:creationId xmlns:a16="http://schemas.microsoft.com/office/drawing/2014/main" id="{7D7030F7-DAD9-4A7C-BF95-CDB2EE6F19BE}"/>
              </a:ext>
            </a:extLst>
          </p:cNvPr>
          <p:cNvSpPr txBox="1"/>
          <p:nvPr/>
        </p:nvSpPr>
        <p:spPr>
          <a:xfrm>
            <a:off x="459658" y="3480048"/>
            <a:ext cx="3429000" cy="38100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lang="en-US" altLang="ko-KR" dirty="0">
                <a:latin typeface="+mj-lt"/>
              </a:rPr>
              <a:t>geunhyeokryu@korea.kr</a:t>
            </a:r>
            <a:endParaRPr kumimoji="0" lang="ko-KR" altLang="en-US" sz="1800" b="0" i="0" u="none" strike="noStrike" cap="none" spc="0" normalizeH="0" baseline="0" dirty="0">
              <a:ln>
                <a:noFill/>
              </a:ln>
              <a:solidFill>
                <a:srgbClr val="002569"/>
              </a:solidFill>
              <a:effectLst/>
              <a:uFillTx/>
              <a:latin typeface="+mj-lt"/>
            </a:endParaRPr>
          </a:p>
        </p:txBody>
      </p:sp>
    </p:spTree>
    <p:extLst>
      <p:ext uri="{BB962C8B-B14F-4D97-AF65-F5344CB8AC3E}">
        <p14:creationId xmlns:p14="http://schemas.microsoft.com/office/powerpoint/2010/main" val="1921021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A8D7B342-2601-45D8-9D3B-8E43928545A6}"/>
              </a:ext>
            </a:extLst>
          </p:cNvPr>
          <p:cNvSpPr>
            <a:spLocks noGrp="1"/>
          </p:cNvSpPr>
          <p:nvPr>
            <p:ph type="sldNum" sz="quarter" idx="2"/>
          </p:nvPr>
        </p:nvSpPr>
        <p:spPr/>
        <p:txBody>
          <a:bodyPr/>
          <a:lstStyle/>
          <a:p>
            <a:pPr defTabSz="914400"/>
            <a:fld id="{86CB4B4D-7CA3-9044-876B-883B54F8677D}" type="slidenum">
              <a:rPr lang="uk-UA" smtClean="0"/>
              <a:pPr defTabSz="914400"/>
              <a:t>2</a:t>
            </a:fld>
            <a:endParaRPr lang="uk-UA" dirty="0"/>
          </a:p>
        </p:txBody>
      </p:sp>
      <p:sp>
        <p:nvSpPr>
          <p:cNvPr id="4" name="내용 개체 틀 3">
            <a:extLst>
              <a:ext uri="{FF2B5EF4-FFF2-40B4-BE49-F238E27FC236}">
                <a16:creationId xmlns:a16="http://schemas.microsoft.com/office/drawing/2014/main" id="{2AEF99CD-C8D6-4292-AF62-873913DF5AB0}"/>
              </a:ext>
            </a:extLst>
          </p:cNvPr>
          <p:cNvSpPr>
            <a:spLocks noGrp="1"/>
          </p:cNvSpPr>
          <p:nvPr>
            <p:ph sz="quarter" idx="11"/>
          </p:nvPr>
        </p:nvSpPr>
        <p:spPr/>
        <p:txBody>
          <a:bodyPr/>
          <a:lstStyle/>
          <a:p>
            <a:r>
              <a:rPr lang="en-US" altLang="ko-KR" sz="2800" b="1" dirty="0"/>
              <a:t>Successful GK2A Launch</a:t>
            </a:r>
            <a:endParaRPr lang="ko-KR" altLang="en-US" sz="2800" b="1" dirty="0"/>
          </a:p>
        </p:txBody>
      </p:sp>
      <p:pic>
        <p:nvPicPr>
          <p:cNvPr id="91" name="Picture 2" descr="F:\2018_2019_홍보\94.천리안2호\GK2A 사진 영상 등\GK2A 발사사진\VA246 Decollage plan large_014.jpg">
            <a:extLst>
              <a:ext uri="{FF2B5EF4-FFF2-40B4-BE49-F238E27FC236}">
                <a16:creationId xmlns:a16="http://schemas.microsoft.com/office/drawing/2014/main" id="{B7D09FD9-0072-46B5-B8D2-00E00661C93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449"/>
          <a:stretch/>
        </p:blipFill>
        <p:spPr bwMode="auto">
          <a:xfrm>
            <a:off x="0" y="1166329"/>
            <a:ext cx="7534672" cy="680313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4" name="TextBox 93">
            <a:extLst>
              <a:ext uri="{FF2B5EF4-FFF2-40B4-BE49-F238E27FC236}">
                <a16:creationId xmlns:a16="http://schemas.microsoft.com/office/drawing/2014/main" id="{F5911218-1E6E-4BAC-AE2A-181672567F4E}"/>
              </a:ext>
            </a:extLst>
          </p:cNvPr>
          <p:cNvSpPr txBox="1"/>
          <p:nvPr/>
        </p:nvSpPr>
        <p:spPr>
          <a:xfrm>
            <a:off x="1609328" y="1538892"/>
            <a:ext cx="3672408" cy="769441"/>
          </a:xfrm>
          <a:prstGeom prst="rect">
            <a:avLst/>
          </a:prstGeom>
          <a:noFill/>
        </p:spPr>
        <p:txBody>
          <a:bodyPr wrap="square" rtlCol="0">
            <a:spAutoFit/>
          </a:bodyPr>
          <a:lstStyle/>
          <a:p>
            <a:pPr lvl="0" algn="ctr"/>
            <a:r>
              <a:rPr lang="en-US" altLang="ko-KR" sz="2400" b="1" dirty="0">
                <a:solidFill>
                  <a:schemeClr val="bg1"/>
                </a:solidFill>
                <a:latin typeface="+mn-lt"/>
              </a:rPr>
              <a:t>GK2A Launch</a:t>
            </a:r>
          </a:p>
          <a:p>
            <a:pPr lvl="0" algn="ctr"/>
            <a:r>
              <a:rPr lang="en-US" altLang="ko-KR" sz="2000" dirty="0">
                <a:solidFill>
                  <a:schemeClr val="bg1"/>
                </a:solidFill>
                <a:latin typeface="+mn-lt"/>
              </a:rPr>
              <a:t>December 4, 2018 20:37UTC</a:t>
            </a:r>
            <a:endParaRPr lang="ko-KR" altLang="en-US" sz="2000" dirty="0">
              <a:solidFill>
                <a:schemeClr val="bg1"/>
              </a:solidFill>
              <a:latin typeface="+mn-lt"/>
            </a:endParaRPr>
          </a:p>
        </p:txBody>
      </p:sp>
      <p:pic>
        <p:nvPicPr>
          <p:cNvPr id="96" name="그림 95">
            <a:extLst>
              <a:ext uri="{FF2B5EF4-FFF2-40B4-BE49-F238E27FC236}">
                <a16:creationId xmlns:a16="http://schemas.microsoft.com/office/drawing/2014/main" id="{4AACE623-94CC-40EC-837B-19826A852436}"/>
              </a:ext>
            </a:extLst>
          </p:cNvPr>
          <p:cNvPicPr>
            <a:picLocks noChangeAspect="1"/>
          </p:cNvPicPr>
          <p:nvPr/>
        </p:nvPicPr>
        <p:blipFill rotWithShape="1">
          <a:blip r:embed="rId4"/>
          <a:srcRect l="56391" b="57864"/>
          <a:stretch/>
        </p:blipFill>
        <p:spPr>
          <a:xfrm>
            <a:off x="5255729" y="5093362"/>
            <a:ext cx="1855100" cy="1196617"/>
          </a:xfrm>
          <a:prstGeom prst="rect">
            <a:avLst/>
          </a:prstGeom>
        </p:spPr>
      </p:pic>
      <p:pic>
        <p:nvPicPr>
          <p:cNvPr id="97" name="Picture 2" descr="F:\2018_2019_홍보\94.천리안2호\0.천리안위성 2A호 첫영상\첫 영상들\☆포토샵 보정\보정2jpg.jpg">
            <a:extLst>
              <a:ext uri="{FF2B5EF4-FFF2-40B4-BE49-F238E27FC236}">
                <a16:creationId xmlns:a16="http://schemas.microsoft.com/office/drawing/2014/main" id="{7B694C98-F252-4ED2-88B3-B05FE86547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1129" y="1166329"/>
            <a:ext cx="3862871" cy="3862871"/>
          </a:xfrm>
          <a:prstGeom prst="ellipse">
            <a:avLst/>
          </a:prstGeom>
          <a:ln>
            <a:noFill/>
          </a:ln>
          <a:effectLst>
            <a:softEdge rad="38100"/>
          </a:effectLst>
          <a:extLst>
            <a:ext uri="{909E8E84-426E-40DD-AFC4-6F175D3DCCD1}">
              <a14:hiddenFill xmlns:a14="http://schemas.microsoft.com/office/drawing/2010/main">
                <a:solidFill>
                  <a:srgbClr val="FFFFFF"/>
                </a:solidFill>
              </a14:hiddenFill>
            </a:ext>
          </a:extLst>
        </p:spPr>
      </p:pic>
      <p:pic>
        <p:nvPicPr>
          <p:cNvPr id="98" name="그림 97">
            <a:extLst>
              <a:ext uri="{FF2B5EF4-FFF2-40B4-BE49-F238E27FC236}">
                <a16:creationId xmlns:a16="http://schemas.microsoft.com/office/drawing/2014/main" id="{654FC9C2-25D3-4613-A04D-09AB0808E230}"/>
              </a:ext>
            </a:extLst>
          </p:cNvPr>
          <p:cNvPicPr>
            <a:picLocks noChangeAspect="1"/>
          </p:cNvPicPr>
          <p:nvPr/>
        </p:nvPicPr>
        <p:blipFill rotWithShape="1">
          <a:blip r:embed="rId4"/>
          <a:srcRect l="56391" t="41683"/>
          <a:stretch/>
        </p:blipFill>
        <p:spPr>
          <a:xfrm>
            <a:off x="7276200" y="5160573"/>
            <a:ext cx="1855100" cy="1656112"/>
          </a:xfrm>
          <a:prstGeom prst="rect">
            <a:avLst/>
          </a:prstGeom>
        </p:spPr>
      </p:pic>
    </p:spTree>
    <p:extLst>
      <p:ext uri="{BB962C8B-B14F-4D97-AF65-F5344CB8AC3E}">
        <p14:creationId xmlns:p14="http://schemas.microsoft.com/office/powerpoint/2010/main" val="304500819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4F525A27-5971-4B98-B065-61764F2210E2}"/>
              </a:ext>
            </a:extLst>
          </p:cNvPr>
          <p:cNvSpPr>
            <a:spLocks noGrp="1"/>
          </p:cNvSpPr>
          <p:nvPr>
            <p:ph type="sldNum" sz="quarter" idx="2"/>
          </p:nvPr>
        </p:nvSpPr>
        <p:spPr/>
        <p:txBody>
          <a:bodyPr/>
          <a:lstStyle/>
          <a:p>
            <a:pPr defTabSz="914400"/>
            <a:fld id="{86CB4B4D-7CA3-9044-876B-883B54F8677D}" type="slidenum">
              <a:rPr lang="uk-UA" smtClean="0"/>
              <a:pPr defTabSz="914400"/>
              <a:t>3</a:t>
            </a:fld>
            <a:endParaRPr lang="uk-UA" dirty="0"/>
          </a:p>
        </p:txBody>
      </p:sp>
      <p:sp>
        <p:nvSpPr>
          <p:cNvPr id="4" name="내용 개체 틀 3">
            <a:extLst>
              <a:ext uri="{FF2B5EF4-FFF2-40B4-BE49-F238E27FC236}">
                <a16:creationId xmlns:a16="http://schemas.microsoft.com/office/drawing/2014/main" id="{BA2927FC-6FD9-445F-9191-D3F18DDAAF6C}"/>
              </a:ext>
            </a:extLst>
          </p:cNvPr>
          <p:cNvSpPr>
            <a:spLocks noGrp="1"/>
          </p:cNvSpPr>
          <p:nvPr>
            <p:ph sz="quarter" idx="11"/>
          </p:nvPr>
        </p:nvSpPr>
        <p:spPr>
          <a:xfrm>
            <a:off x="2057400" y="304800"/>
            <a:ext cx="5562600" cy="533400"/>
          </a:xfrm>
        </p:spPr>
        <p:txBody>
          <a:bodyPr/>
          <a:lstStyle/>
          <a:p>
            <a:r>
              <a:rPr lang="en-US" altLang="ko-KR" sz="2800" b="1" dirty="0"/>
              <a:t>GK2A Geophysical Products</a:t>
            </a:r>
            <a:endParaRPr lang="ko-KR" altLang="en-US" sz="2800" b="1" dirty="0"/>
          </a:p>
        </p:txBody>
      </p:sp>
      <p:pic>
        <p:nvPicPr>
          <p:cNvPr id="273" name="그림 272">
            <a:extLst>
              <a:ext uri="{FF2B5EF4-FFF2-40B4-BE49-F238E27FC236}">
                <a16:creationId xmlns:a16="http://schemas.microsoft.com/office/drawing/2014/main" id="{913CE173-EE2C-4638-9E6D-5B94627A41C7}"/>
              </a:ext>
            </a:extLst>
          </p:cNvPr>
          <p:cNvPicPr>
            <a:picLocks noChangeAspect="1"/>
          </p:cNvPicPr>
          <p:nvPr/>
        </p:nvPicPr>
        <p:blipFill>
          <a:blip r:embed="rId3"/>
          <a:stretch>
            <a:fillRect/>
          </a:stretch>
        </p:blipFill>
        <p:spPr>
          <a:xfrm>
            <a:off x="-1" y="1524000"/>
            <a:ext cx="9350379" cy="4648200"/>
          </a:xfrm>
          <a:prstGeom prst="rect">
            <a:avLst/>
          </a:prstGeom>
        </p:spPr>
      </p:pic>
    </p:spTree>
    <p:extLst>
      <p:ext uri="{BB962C8B-B14F-4D97-AF65-F5344CB8AC3E}">
        <p14:creationId xmlns:p14="http://schemas.microsoft.com/office/powerpoint/2010/main" val="346467205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FABF2D52-9D25-43C6-ABD9-6B58E1CCE8F9}"/>
              </a:ext>
            </a:extLst>
          </p:cNvPr>
          <p:cNvSpPr>
            <a:spLocks noGrp="1"/>
          </p:cNvSpPr>
          <p:nvPr>
            <p:ph type="sldNum" sz="quarter" idx="2"/>
          </p:nvPr>
        </p:nvSpPr>
        <p:spPr/>
        <p:txBody>
          <a:bodyPr/>
          <a:lstStyle/>
          <a:p>
            <a:pPr defTabSz="914400"/>
            <a:fld id="{86CB4B4D-7CA3-9044-876B-883B54F8677D}" type="slidenum">
              <a:rPr lang="uk-UA" smtClean="0"/>
              <a:pPr defTabSz="914400"/>
              <a:t>4</a:t>
            </a:fld>
            <a:endParaRPr lang="uk-UA" dirty="0"/>
          </a:p>
        </p:txBody>
      </p:sp>
      <p:sp>
        <p:nvSpPr>
          <p:cNvPr id="4" name="내용 개체 틀 3">
            <a:extLst>
              <a:ext uri="{FF2B5EF4-FFF2-40B4-BE49-F238E27FC236}">
                <a16:creationId xmlns:a16="http://schemas.microsoft.com/office/drawing/2014/main" id="{948B32E0-952D-4213-A4E0-25279A1C2541}"/>
              </a:ext>
            </a:extLst>
          </p:cNvPr>
          <p:cNvSpPr>
            <a:spLocks noGrp="1"/>
          </p:cNvSpPr>
          <p:nvPr>
            <p:ph sz="quarter" idx="11"/>
          </p:nvPr>
        </p:nvSpPr>
        <p:spPr>
          <a:xfrm>
            <a:off x="2057400" y="76200"/>
            <a:ext cx="6559908" cy="533400"/>
          </a:xfrm>
        </p:spPr>
        <p:txBody>
          <a:bodyPr/>
          <a:lstStyle/>
          <a:p>
            <a:r>
              <a:rPr lang="en-US" altLang="ko-KR" sz="2800" b="1" dirty="0"/>
              <a:t>Advanced  Application </a:t>
            </a:r>
            <a:br>
              <a:rPr lang="en-US" altLang="ko-KR" sz="2800" b="1" dirty="0"/>
            </a:br>
            <a:r>
              <a:rPr lang="en-US" altLang="ko-KR" sz="2800" b="1" dirty="0"/>
              <a:t>using GK2A Products</a:t>
            </a:r>
            <a:endParaRPr lang="ko-KR" altLang="en-US" sz="2800" b="1" dirty="0"/>
          </a:p>
        </p:txBody>
      </p:sp>
      <p:sp>
        <p:nvSpPr>
          <p:cNvPr id="5" name="내용 개체 틀 2">
            <a:extLst>
              <a:ext uri="{FF2B5EF4-FFF2-40B4-BE49-F238E27FC236}">
                <a16:creationId xmlns:a16="http://schemas.microsoft.com/office/drawing/2014/main" id="{E3202436-4A32-454F-BE8C-B2CA793DB396}"/>
              </a:ext>
            </a:extLst>
          </p:cNvPr>
          <p:cNvSpPr txBox="1">
            <a:spLocks/>
          </p:cNvSpPr>
          <p:nvPr/>
        </p:nvSpPr>
        <p:spPr>
          <a:xfrm>
            <a:off x="387708" y="1219200"/>
            <a:ext cx="8229600" cy="1412615"/>
          </a:xfrm>
          <a:prstGeom prst="rect">
            <a:avLst/>
          </a:prstGeom>
        </p:spPr>
        <p:txBody>
          <a:bodyPr>
            <a:normAutofit/>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defTabSz="914400"/>
            <a:r>
              <a:rPr lang="en-US" altLang="en-US" sz="1500"/>
              <a:t>Ambitious applications of the AMI observations and products in various areas.</a:t>
            </a:r>
          </a:p>
          <a:p>
            <a:pPr defTabSz="914400"/>
            <a:r>
              <a:rPr lang="en-US" altLang="en-US" sz="1500"/>
              <a:t>User friendly, value added information are provided by the additional use of all available data including LEO products, ground observations and NWP together with GK-2A/B.</a:t>
            </a:r>
            <a:endParaRPr lang="ko-KR" altLang="en-US" sz="1500" dirty="0"/>
          </a:p>
        </p:txBody>
      </p:sp>
      <p:grpSp>
        <p:nvGrpSpPr>
          <p:cNvPr id="6" name="그룹 5">
            <a:extLst>
              <a:ext uri="{FF2B5EF4-FFF2-40B4-BE49-F238E27FC236}">
                <a16:creationId xmlns:a16="http://schemas.microsoft.com/office/drawing/2014/main" id="{497A437D-6426-4E5D-BA28-FD241D5238D3}"/>
              </a:ext>
            </a:extLst>
          </p:cNvPr>
          <p:cNvGrpSpPr/>
          <p:nvPr/>
        </p:nvGrpSpPr>
        <p:grpSpPr>
          <a:xfrm>
            <a:off x="474794" y="2447337"/>
            <a:ext cx="8412345" cy="4172463"/>
            <a:chOff x="9368565" y="2158970"/>
            <a:chExt cx="8948480" cy="4438382"/>
          </a:xfrm>
        </p:grpSpPr>
        <p:grpSp>
          <p:nvGrpSpPr>
            <p:cNvPr id="7" name="그룹 6">
              <a:extLst>
                <a:ext uri="{FF2B5EF4-FFF2-40B4-BE49-F238E27FC236}">
                  <a16:creationId xmlns:a16="http://schemas.microsoft.com/office/drawing/2014/main" id="{6CF69E4D-98BC-46DB-8236-EED8E287E006}"/>
                </a:ext>
              </a:extLst>
            </p:cNvPr>
            <p:cNvGrpSpPr/>
            <p:nvPr/>
          </p:nvGrpSpPr>
          <p:grpSpPr>
            <a:xfrm>
              <a:off x="9368565" y="2158970"/>
              <a:ext cx="8948480" cy="4438382"/>
              <a:chOff x="120269" y="1510898"/>
              <a:chExt cx="9480868" cy="5509027"/>
            </a:xfrm>
          </p:grpSpPr>
          <p:sp>
            <p:nvSpPr>
              <p:cNvPr id="24" name="모서리가 둥근 직사각형 230">
                <a:extLst>
                  <a:ext uri="{FF2B5EF4-FFF2-40B4-BE49-F238E27FC236}">
                    <a16:creationId xmlns:a16="http://schemas.microsoft.com/office/drawing/2014/main" id="{B12A7010-F6E9-4D18-993A-A12ACEAB0352}"/>
                  </a:ext>
                </a:extLst>
              </p:cNvPr>
              <p:cNvSpPr/>
              <p:nvPr/>
            </p:nvSpPr>
            <p:spPr>
              <a:xfrm>
                <a:off x="145313" y="1535241"/>
                <a:ext cx="9435290" cy="5484684"/>
              </a:xfrm>
              <a:prstGeom prst="roundRect">
                <a:avLst>
                  <a:gd name="adj" fmla="val 2440"/>
                </a:avLst>
              </a:prstGeom>
              <a:gradFill>
                <a:gsLst>
                  <a:gs pos="0">
                    <a:srgbClr val="DEE3EA"/>
                  </a:gs>
                  <a:gs pos="100000">
                    <a:srgbClr val="B3BBC5"/>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pc="-71">
                  <a:latin typeface="+mn-ea"/>
                </a:endParaRPr>
              </a:p>
            </p:txBody>
          </p:sp>
          <p:grpSp>
            <p:nvGrpSpPr>
              <p:cNvPr id="25" name="그룹 24">
                <a:extLst>
                  <a:ext uri="{FF2B5EF4-FFF2-40B4-BE49-F238E27FC236}">
                    <a16:creationId xmlns:a16="http://schemas.microsoft.com/office/drawing/2014/main" id="{43CBA434-F5DB-4F23-B203-5F22DB22E97A}"/>
                  </a:ext>
                </a:extLst>
              </p:cNvPr>
              <p:cNvGrpSpPr/>
              <p:nvPr/>
            </p:nvGrpSpPr>
            <p:grpSpPr>
              <a:xfrm>
                <a:off x="120269" y="1510898"/>
                <a:ext cx="4650701" cy="2661051"/>
                <a:chOff x="605473" y="1510898"/>
                <a:chExt cx="4650701" cy="2661051"/>
              </a:xfrm>
            </p:grpSpPr>
            <p:sp>
              <p:nvSpPr>
                <p:cNvPr id="85" name="모서리가 둥근 직사각형 291">
                  <a:extLst>
                    <a:ext uri="{FF2B5EF4-FFF2-40B4-BE49-F238E27FC236}">
                      <a16:creationId xmlns:a16="http://schemas.microsoft.com/office/drawing/2014/main" id="{3776FCF7-FA55-489A-9085-689AA0AC2D6F}"/>
                    </a:ext>
                  </a:extLst>
                </p:cNvPr>
                <p:cNvSpPr/>
                <p:nvPr/>
              </p:nvSpPr>
              <p:spPr>
                <a:xfrm>
                  <a:off x="605473" y="1514575"/>
                  <a:ext cx="4650701" cy="2657374"/>
                </a:xfrm>
                <a:prstGeom prst="roundRect">
                  <a:avLst>
                    <a:gd name="adj" fmla="val 2805"/>
                  </a:avLst>
                </a:prstGeom>
                <a:solidFill>
                  <a:schemeClr val="bg1"/>
                </a:solidFill>
                <a:ln>
                  <a:noFill/>
                </a:ln>
                <a:effectLst>
                  <a:outerShdw blurRad="50800" dist="12700" dir="2700000" algn="tl" rotWithShape="0">
                    <a:schemeClr val="tx1">
                      <a:lumMod val="50000"/>
                      <a:lumOff val="50000"/>
                      <a:alpha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783706" latinLnBrk="0">
                    <a:spcBef>
                      <a:spcPts val="612"/>
                    </a:spcBef>
                    <a:buClr>
                      <a:schemeClr val="tx1">
                        <a:lumMod val="75000"/>
                        <a:lumOff val="25000"/>
                      </a:schemeClr>
                    </a:buClr>
                  </a:pPr>
                  <a:endParaRPr kumimoji="1" lang="ko-KR" altLang="en-US" sz="1400" spc="-71" dirty="0">
                    <a:ln>
                      <a:solidFill>
                        <a:schemeClr val="accent1">
                          <a:alpha val="0"/>
                        </a:schemeClr>
                      </a:solidFill>
                    </a:ln>
                    <a:solidFill>
                      <a:srgbClr val="1979C8"/>
                    </a:solidFill>
                    <a:latin typeface="+mn-ea"/>
                  </a:endParaRPr>
                </a:p>
              </p:txBody>
            </p:sp>
            <p:sp>
              <p:nvSpPr>
                <p:cNvPr id="86" name="양쪽 모서리가 둥근 사각형 292">
                  <a:extLst>
                    <a:ext uri="{FF2B5EF4-FFF2-40B4-BE49-F238E27FC236}">
                      <a16:creationId xmlns:a16="http://schemas.microsoft.com/office/drawing/2014/main" id="{E3D732C7-B71F-4BEF-87BF-872FA29C136C}"/>
                    </a:ext>
                  </a:extLst>
                </p:cNvPr>
                <p:cNvSpPr/>
                <p:nvPr/>
              </p:nvSpPr>
              <p:spPr>
                <a:xfrm>
                  <a:off x="605473" y="1510898"/>
                  <a:ext cx="4650701" cy="333828"/>
                </a:xfrm>
                <a:prstGeom prst="round2SameRect">
                  <a:avLst>
                    <a:gd name="adj1" fmla="val 26178"/>
                    <a:gd name="adj2"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a:r>
                    <a:rPr lang="en-US" altLang="ko-KR" sz="1100" b="1" spc="-150" dirty="0">
                      <a:ln>
                        <a:solidFill>
                          <a:schemeClr val="bg1">
                            <a:lumMod val="75000"/>
                            <a:alpha val="0"/>
                          </a:schemeClr>
                        </a:solidFill>
                      </a:ln>
                      <a:solidFill>
                        <a:schemeClr val="accent1"/>
                      </a:solidFill>
                      <a:latin typeface="+mn-ea"/>
                    </a:rPr>
                    <a:t>Typhoon/Ocean</a:t>
                  </a:r>
                  <a:endParaRPr lang="ko-KR" altLang="en-US" sz="1100" b="1" spc="-150" dirty="0">
                    <a:ln>
                      <a:solidFill>
                        <a:schemeClr val="bg1">
                          <a:lumMod val="75000"/>
                          <a:alpha val="0"/>
                        </a:schemeClr>
                      </a:solidFill>
                    </a:ln>
                    <a:solidFill>
                      <a:schemeClr val="accent1"/>
                    </a:solidFill>
                    <a:latin typeface="+mn-ea"/>
                  </a:endParaRPr>
                </a:p>
              </p:txBody>
            </p:sp>
          </p:grpSp>
          <p:grpSp>
            <p:nvGrpSpPr>
              <p:cNvPr id="26" name="그룹 25">
                <a:extLst>
                  <a:ext uri="{FF2B5EF4-FFF2-40B4-BE49-F238E27FC236}">
                    <a16:creationId xmlns:a16="http://schemas.microsoft.com/office/drawing/2014/main" id="{32E698EE-DF36-4182-842B-1400A9E8D2B4}"/>
                  </a:ext>
                </a:extLst>
              </p:cNvPr>
              <p:cNvGrpSpPr/>
              <p:nvPr/>
            </p:nvGrpSpPr>
            <p:grpSpPr>
              <a:xfrm>
                <a:off x="4948994" y="1510898"/>
                <a:ext cx="4652143" cy="2661051"/>
                <a:chOff x="5434198" y="1510898"/>
                <a:chExt cx="4652143" cy="2661051"/>
              </a:xfrm>
            </p:grpSpPr>
            <p:sp>
              <p:nvSpPr>
                <p:cNvPr id="83" name="모서리가 둥근 직사각형 289">
                  <a:extLst>
                    <a:ext uri="{FF2B5EF4-FFF2-40B4-BE49-F238E27FC236}">
                      <a16:creationId xmlns:a16="http://schemas.microsoft.com/office/drawing/2014/main" id="{60A78B06-1AF3-42B5-AE17-6CD25F09DFBD}"/>
                    </a:ext>
                  </a:extLst>
                </p:cNvPr>
                <p:cNvSpPr/>
                <p:nvPr/>
              </p:nvSpPr>
              <p:spPr>
                <a:xfrm>
                  <a:off x="5434198" y="1514574"/>
                  <a:ext cx="4650701" cy="2657375"/>
                </a:xfrm>
                <a:prstGeom prst="roundRect">
                  <a:avLst>
                    <a:gd name="adj" fmla="val 2805"/>
                  </a:avLst>
                </a:prstGeom>
                <a:solidFill>
                  <a:schemeClr val="bg1"/>
                </a:solidFill>
                <a:ln>
                  <a:noFill/>
                </a:ln>
                <a:effectLst>
                  <a:outerShdw blurRad="50800" dist="12700" dir="2700000" algn="tl" rotWithShape="0">
                    <a:schemeClr val="tx1">
                      <a:lumMod val="50000"/>
                      <a:lumOff val="50000"/>
                      <a:alpha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783706" latinLnBrk="0">
                    <a:spcBef>
                      <a:spcPts val="612"/>
                    </a:spcBef>
                    <a:buClr>
                      <a:schemeClr val="tx1">
                        <a:lumMod val="75000"/>
                        <a:lumOff val="25000"/>
                      </a:schemeClr>
                    </a:buClr>
                  </a:pPr>
                  <a:endParaRPr kumimoji="1" lang="ko-KR" altLang="en-US" sz="1400" spc="-71" dirty="0">
                    <a:ln>
                      <a:solidFill>
                        <a:schemeClr val="accent1">
                          <a:alpha val="0"/>
                        </a:schemeClr>
                      </a:solidFill>
                    </a:ln>
                    <a:solidFill>
                      <a:srgbClr val="1979C8"/>
                    </a:solidFill>
                    <a:latin typeface="+mn-ea"/>
                  </a:endParaRPr>
                </a:p>
              </p:txBody>
            </p:sp>
            <p:sp>
              <p:nvSpPr>
                <p:cNvPr id="84" name="양쪽 모서리가 둥근 사각형 290">
                  <a:extLst>
                    <a:ext uri="{FF2B5EF4-FFF2-40B4-BE49-F238E27FC236}">
                      <a16:creationId xmlns:a16="http://schemas.microsoft.com/office/drawing/2014/main" id="{68C9D74E-CF7D-43A2-8586-2936C1D3EFB4}"/>
                    </a:ext>
                  </a:extLst>
                </p:cNvPr>
                <p:cNvSpPr/>
                <p:nvPr/>
              </p:nvSpPr>
              <p:spPr>
                <a:xfrm>
                  <a:off x="5434199" y="1510898"/>
                  <a:ext cx="4652142" cy="333828"/>
                </a:xfrm>
                <a:prstGeom prst="round2SameRect">
                  <a:avLst>
                    <a:gd name="adj1" fmla="val 20472"/>
                    <a:gd name="adj2"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a:r>
                    <a:rPr lang="en-US" altLang="ko-KR" sz="1100" b="1" spc="-150" dirty="0">
                      <a:ln>
                        <a:solidFill>
                          <a:schemeClr val="bg1">
                            <a:lumMod val="75000"/>
                            <a:alpha val="0"/>
                          </a:schemeClr>
                        </a:solidFill>
                      </a:ln>
                      <a:solidFill>
                        <a:schemeClr val="accent1"/>
                      </a:solidFill>
                      <a:latin typeface="+mn-ea"/>
                    </a:rPr>
                    <a:t>Surface/Hydrology</a:t>
                  </a:r>
                  <a:endParaRPr lang="ko-KR" altLang="en-US" sz="1100" b="1" spc="-150" dirty="0">
                    <a:ln>
                      <a:solidFill>
                        <a:schemeClr val="bg1">
                          <a:lumMod val="75000"/>
                          <a:alpha val="0"/>
                        </a:schemeClr>
                      </a:solidFill>
                    </a:ln>
                    <a:solidFill>
                      <a:schemeClr val="accent1"/>
                    </a:solidFill>
                    <a:latin typeface="+mn-ea"/>
                  </a:endParaRPr>
                </a:p>
              </p:txBody>
            </p:sp>
          </p:grpSp>
          <p:grpSp>
            <p:nvGrpSpPr>
              <p:cNvPr id="27" name="그룹 26">
                <a:extLst>
                  <a:ext uri="{FF2B5EF4-FFF2-40B4-BE49-F238E27FC236}">
                    <a16:creationId xmlns:a16="http://schemas.microsoft.com/office/drawing/2014/main" id="{B2917180-66CD-428F-9E1B-770F948F5215}"/>
                  </a:ext>
                </a:extLst>
              </p:cNvPr>
              <p:cNvGrpSpPr/>
              <p:nvPr/>
            </p:nvGrpSpPr>
            <p:grpSpPr>
              <a:xfrm>
                <a:off x="120269" y="4273148"/>
                <a:ext cx="4650701" cy="2661051"/>
                <a:chOff x="605473" y="1510898"/>
                <a:chExt cx="4650701" cy="2661051"/>
              </a:xfrm>
            </p:grpSpPr>
            <p:sp>
              <p:nvSpPr>
                <p:cNvPr id="81" name="모서리가 둥근 직사각형 287">
                  <a:extLst>
                    <a:ext uri="{FF2B5EF4-FFF2-40B4-BE49-F238E27FC236}">
                      <a16:creationId xmlns:a16="http://schemas.microsoft.com/office/drawing/2014/main" id="{A305642A-D7B0-4916-A3BA-1F33149ECCC0}"/>
                    </a:ext>
                  </a:extLst>
                </p:cNvPr>
                <p:cNvSpPr/>
                <p:nvPr/>
              </p:nvSpPr>
              <p:spPr>
                <a:xfrm>
                  <a:off x="605473" y="1514575"/>
                  <a:ext cx="4650701" cy="2657374"/>
                </a:xfrm>
                <a:prstGeom prst="roundRect">
                  <a:avLst>
                    <a:gd name="adj" fmla="val 2805"/>
                  </a:avLst>
                </a:prstGeom>
                <a:solidFill>
                  <a:schemeClr val="bg1"/>
                </a:solidFill>
                <a:ln>
                  <a:noFill/>
                </a:ln>
                <a:effectLst>
                  <a:outerShdw blurRad="50800" dist="12700" dir="2700000" algn="tl" rotWithShape="0">
                    <a:schemeClr val="tx1">
                      <a:lumMod val="50000"/>
                      <a:lumOff val="50000"/>
                      <a:alpha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783706" latinLnBrk="0">
                    <a:spcBef>
                      <a:spcPts val="612"/>
                    </a:spcBef>
                    <a:buClr>
                      <a:schemeClr val="tx1">
                        <a:lumMod val="75000"/>
                        <a:lumOff val="25000"/>
                      </a:schemeClr>
                    </a:buClr>
                  </a:pPr>
                  <a:endParaRPr kumimoji="1" lang="ko-KR" altLang="en-US" sz="1400" spc="-71" dirty="0">
                    <a:ln>
                      <a:solidFill>
                        <a:schemeClr val="accent1">
                          <a:alpha val="0"/>
                        </a:schemeClr>
                      </a:solidFill>
                    </a:ln>
                    <a:solidFill>
                      <a:srgbClr val="1979C8"/>
                    </a:solidFill>
                    <a:latin typeface="+mn-ea"/>
                  </a:endParaRPr>
                </a:p>
              </p:txBody>
            </p:sp>
            <p:sp>
              <p:nvSpPr>
                <p:cNvPr id="82" name="양쪽 모서리가 둥근 사각형 288">
                  <a:extLst>
                    <a:ext uri="{FF2B5EF4-FFF2-40B4-BE49-F238E27FC236}">
                      <a16:creationId xmlns:a16="http://schemas.microsoft.com/office/drawing/2014/main" id="{A8F2441B-1CDC-47FA-BBD3-F3DEB1277C7E}"/>
                    </a:ext>
                  </a:extLst>
                </p:cNvPr>
                <p:cNvSpPr/>
                <p:nvPr/>
              </p:nvSpPr>
              <p:spPr>
                <a:xfrm>
                  <a:off x="605473" y="1510898"/>
                  <a:ext cx="4650701" cy="333828"/>
                </a:xfrm>
                <a:prstGeom prst="round2SameRect">
                  <a:avLst>
                    <a:gd name="adj1" fmla="val 26178"/>
                    <a:gd name="adj2"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a:r>
                    <a:rPr lang="en-US" altLang="ko-KR" sz="1100" b="1" spc="-150" dirty="0" err="1">
                      <a:ln>
                        <a:solidFill>
                          <a:schemeClr val="bg1">
                            <a:lumMod val="75000"/>
                            <a:alpha val="0"/>
                          </a:schemeClr>
                        </a:solidFill>
                      </a:ln>
                      <a:solidFill>
                        <a:schemeClr val="accent1"/>
                      </a:solidFill>
                      <a:latin typeface="+mn-ea"/>
                    </a:rPr>
                    <a:t>Nowcasting</a:t>
                  </a:r>
                  <a:endParaRPr lang="ko-KR" altLang="en-US" sz="1100" b="1" spc="-150" dirty="0">
                    <a:ln>
                      <a:solidFill>
                        <a:schemeClr val="bg1">
                          <a:lumMod val="75000"/>
                          <a:alpha val="0"/>
                        </a:schemeClr>
                      </a:solidFill>
                    </a:ln>
                    <a:solidFill>
                      <a:schemeClr val="accent1"/>
                    </a:solidFill>
                    <a:latin typeface="+mn-ea"/>
                  </a:endParaRPr>
                </a:p>
              </p:txBody>
            </p:sp>
          </p:grpSp>
          <p:grpSp>
            <p:nvGrpSpPr>
              <p:cNvPr id="28" name="그룹 27">
                <a:extLst>
                  <a:ext uri="{FF2B5EF4-FFF2-40B4-BE49-F238E27FC236}">
                    <a16:creationId xmlns:a16="http://schemas.microsoft.com/office/drawing/2014/main" id="{80863551-F52E-4388-BEB5-7AB9126FFE29}"/>
                  </a:ext>
                </a:extLst>
              </p:cNvPr>
              <p:cNvGrpSpPr/>
              <p:nvPr/>
            </p:nvGrpSpPr>
            <p:grpSpPr>
              <a:xfrm>
                <a:off x="4948994" y="4273148"/>
                <a:ext cx="4652143" cy="2661051"/>
                <a:chOff x="5434198" y="1510898"/>
                <a:chExt cx="4652143" cy="2661051"/>
              </a:xfrm>
            </p:grpSpPr>
            <p:sp>
              <p:nvSpPr>
                <p:cNvPr id="79" name="모서리가 둥근 직사각형 285">
                  <a:extLst>
                    <a:ext uri="{FF2B5EF4-FFF2-40B4-BE49-F238E27FC236}">
                      <a16:creationId xmlns:a16="http://schemas.microsoft.com/office/drawing/2014/main" id="{1339853B-74D2-4072-9C66-E24CE694DC3D}"/>
                    </a:ext>
                  </a:extLst>
                </p:cNvPr>
                <p:cNvSpPr/>
                <p:nvPr/>
              </p:nvSpPr>
              <p:spPr>
                <a:xfrm>
                  <a:off x="5434198" y="1514574"/>
                  <a:ext cx="4650701" cy="2657375"/>
                </a:xfrm>
                <a:prstGeom prst="roundRect">
                  <a:avLst>
                    <a:gd name="adj" fmla="val 2805"/>
                  </a:avLst>
                </a:prstGeom>
                <a:solidFill>
                  <a:schemeClr val="bg1"/>
                </a:solidFill>
                <a:ln>
                  <a:noFill/>
                </a:ln>
                <a:effectLst>
                  <a:outerShdw blurRad="50800" dist="12700" dir="2700000" algn="tl" rotWithShape="0">
                    <a:schemeClr val="tx1">
                      <a:lumMod val="50000"/>
                      <a:lumOff val="50000"/>
                      <a:alpha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783706" latinLnBrk="0">
                    <a:spcBef>
                      <a:spcPts val="612"/>
                    </a:spcBef>
                    <a:buClr>
                      <a:schemeClr val="tx1">
                        <a:lumMod val="75000"/>
                        <a:lumOff val="25000"/>
                      </a:schemeClr>
                    </a:buClr>
                  </a:pPr>
                  <a:endParaRPr kumimoji="1" lang="ko-KR" altLang="en-US" sz="1400" spc="-71" dirty="0">
                    <a:ln>
                      <a:solidFill>
                        <a:schemeClr val="accent1">
                          <a:alpha val="0"/>
                        </a:schemeClr>
                      </a:solidFill>
                    </a:ln>
                    <a:solidFill>
                      <a:srgbClr val="1979C8"/>
                    </a:solidFill>
                    <a:latin typeface="+mn-ea"/>
                  </a:endParaRPr>
                </a:p>
              </p:txBody>
            </p:sp>
            <p:sp>
              <p:nvSpPr>
                <p:cNvPr id="80" name="양쪽 모서리가 둥근 사각형 286">
                  <a:extLst>
                    <a:ext uri="{FF2B5EF4-FFF2-40B4-BE49-F238E27FC236}">
                      <a16:creationId xmlns:a16="http://schemas.microsoft.com/office/drawing/2014/main" id="{E7B1B747-5EE2-40A1-A1CE-B53F3A3290AF}"/>
                    </a:ext>
                  </a:extLst>
                </p:cNvPr>
                <p:cNvSpPr/>
                <p:nvPr/>
              </p:nvSpPr>
              <p:spPr>
                <a:xfrm>
                  <a:off x="5434199" y="1510898"/>
                  <a:ext cx="4652142" cy="333828"/>
                </a:xfrm>
                <a:prstGeom prst="round2SameRect">
                  <a:avLst>
                    <a:gd name="adj1" fmla="val 20472"/>
                    <a:gd name="adj2"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a:r>
                    <a:rPr lang="en-US" altLang="ko-KR" sz="1100" b="1" spc="-150" dirty="0">
                      <a:ln>
                        <a:solidFill>
                          <a:schemeClr val="bg1">
                            <a:lumMod val="75000"/>
                            <a:alpha val="0"/>
                          </a:schemeClr>
                        </a:solidFill>
                      </a:ln>
                      <a:solidFill>
                        <a:schemeClr val="accent1"/>
                      </a:solidFill>
                      <a:latin typeface="+mn-ea"/>
                    </a:rPr>
                    <a:t>Climate/Environment</a:t>
                  </a:r>
                  <a:endParaRPr lang="ko-KR" altLang="en-US" sz="1100" b="1" spc="-150" dirty="0">
                    <a:ln>
                      <a:solidFill>
                        <a:schemeClr val="bg1">
                          <a:lumMod val="75000"/>
                          <a:alpha val="0"/>
                        </a:schemeClr>
                      </a:solidFill>
                    </a:ln>
                    <a:solidFill>
                      <a:schemeClr val="accent1"/>
                    </a:solidFill>
                    <a:latin typeface="+mn-ea"/>
                  </a:endParaRPr>
                </a:p>
              </p:txBody>
            </p:sp>
          </p:grpSp>
          <p:grpSp>
            <p:nvGrpSpPr>
              <p:cNvPr id="29" name="그룹 28">
                <a:extLst>
                  <a:ext uri="{FF2B5EF4-FFF2-40B4-BE49-F238E27FC236}">
                    <a16:creationId xmlns:a16="http://schemas.microsoft.com/office/drawing/2014/main" id="{AF61B92B-5A96-4801-8414-A68A863F7ACB}"/>
                  </a:ext>
                </a:extLst>
              </p:cNvPr>
              <p:cNvGrpSpPr/>
              <p:nvPr/>
            </p:nvGrpSpPr>
            <p:grpSpPr>
              <a:xfrm>
                <a:off x="322217" y="3828340"/>
                <a:ext cx="4304471" cy="207073"/>
                <a:chOff x="810618" y="3952582"/>
                <a:chExt cx="4436429" cy="207073"/>
              </a:xfrm>
            </p:grpSpPr>
            <p:sp>
              <p:nvSpPr>
                <p:cNvPr id="75" name="모서리가 둥근 직사각형 281">
                  <a:extLst>
                    <a:ext uri="{FF2B5EF4-FFF2-40B4-BE49-F238E27FC236}">
                      <a16:creationId xmlns:a16="http://schemas.microsoft.com/office/drawing/2014/main" id="{D20C53C0-C737-4560-A940-4FA6FD55D751}"/>
                    </a:ext>
                  </a:extLst>
                </p:cNvPr>
                <p:cNvSpPr/>
                <p:nvPr/>
              </p:nvSpPr>
              <p:spPr>
                <a:xfrm>
                  <a:off x="810618" y="3952582"/>
                  <a:ext cx="4436429" cy="207073"/>
                </a:xfrm>
                <a:prstGeom prst="roundRect">
                  <a:avLst>
                    <a:gd name="adj" fmla="val 50000"/>
                  </a:avLst>
                </a:prstGeom>
                <a:solidFill>
                  <a:srgbClr val="DEE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latin typeface="+mn-ea"/>
                  </a:endParaRPr>
                </a:p>
              </p:txBody>
            </p:sp>
            <p:sp>
              <p:nvSpPr>
                <p:cNvPr id="76" name="모서리가 둥근 직사각형 282">
                  <a:extLst>
                    <a:ext uri="{FF2B5EF4-FFF2-40B4-BE49-F238E27FC236}">
                      <a16:creationId xmlns:a16="http://schemas.microsoft.com/office/drawing/2014/main" id="{BB57E841-8831-4916-9745-9348A8719542}"/>
                    </a:ext>
                  </a:extLst>
                </p:cNvPr>
                <p:cNvSpPr/>
                <p:nvPr/>
              </p:nvSpPr>
              <p:spPr>
                <a:xfrm>
                  <a:off x="810618" y="3969243"/>
                  <a:ext cx="2220443" cy="170563"/>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800" b="1" spc="-100" dirty="0">
                      <a:ln>
                        <a:solidFill>
                          <a:srgbClr val="404040">
                            <a:alpha val="0"/>
                          </a:srgbClr>
                        </a:solidFill>
                      </a:ln>
                      <a:solidFill>
                        <a:schemeClr val="tx1">
                          <a:lumMod val="85000"/>
                          <a:lumOff val="15000"/>
                        </a:schemeClr>
                      </a:solidFill>
                      <a:latin typeface="+mn-ea"/>
                      <a:cs typeface="맑은 고딕 Semilight" panose="020B0502040204020203" pitchFamily="50" charset="-127"/>
                    </a:rPr>
                    <a:t>Ocean environment monitoring and analysis</a:t>
                  </a:r>
                </a:p>
              </p:txBody>
            </p:sp>
            <p:sp>
              <p:nvSpPr>
                <p:cNvPr id="77" name="모서리가 둥근 직사각형 283">
                  <a:extLst>
                    <a:ext uri="{FF2B5EF4-FFF2-40B4-BE49-F238E27FC236}">
                      <a16:creationId xmlns:a16="http://schemas.microsoft.com/office/drawing/2014/main" id="{A1854917-CD30-4D84-868E-AD3932F3CB80}"/>
                    </a:ext>
                  </a:extLst>
                </p:cNvPr>
                <p:cNvSpPr/>
                <p:nvPr/>
              </p:nvSpPr>
              <p:spPr>
                <a:xfrm>
                  <a:off x="3031061" y="3969243"/>
                  <a:ext cx="2215986" cy="170563"/>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800" b="1" spc="-100" dirty="0">
                      <a:ln>
                        <a:solidFill>
                          <a:srgbClr val="404040">
                            <a:alpha val="0"/>
                          </a:srgbClr>
                        </a:solidFill>
                      </a:ln>
                      <a:solidFill>
                        <a:schemeClr val="tx1">
                          <a:lumMod val="85000"/>
                          <a:lumOff val="15000"/>
                        </a:schemeClr>
                      </a:solidFill>
                      <a:latin typeface="+mn-ea"/>
                      <a:cs typeface="맑은 고딕 Semilight" panose="020B0502040204020203" pitchFamily="50" charset="-127"/>
                    </a:rPr>
                    <a:t>Sea surface wind and 3-D horizontal winds</a:t>
                  </a:r>
                </a:p>
              </p:txBody>
            </p:sp>
            <p:cxnSp>
              <p:nvCxnSpPr>
                <p:cNvPr id="78" name="직선 연결선 77">
                  <a:extLst>
                    <a:ext uri="{FF2B5EF4-FFF2-40B4-BE49-F238E27FC236}">
                      <a16:creationId xmlns:a16="http://schemas.microsoft.com/office/drawing/2014/main" id="{A01AFC61-4A1A-4CA9-8F16-7B840023BEBD}"/>
                    </a:ext>
                  </a:extLst>
                </p:cNvPr>
                <p:cNvCxnSpPr/>
                <p:nvPr/>
              </p:nvCxnSpPr>
              <p:spPr>
                <a:xfrm flipV="1">
                  <a:off x="3026153" y="3981806"/>
                  <a:ext cx="0" cy="144066"/>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0" name="그룹 29">
                <a:extLst>
                  <a:ext uri="{FF2B5EF4-FFF2-40B4-BE49-F238E27FC236}">
                    <a16:creationId xmlns:a16="http://schemas.microsoft.com/office/drawing/2014/main" id="{9100685E-EA4E-4E0A-9EB1-FABB912B9B5E}"/>
                  </a:ext>
                </a:extLst>
              </p:cNvPr>
              <p:cNvGrpSpPr/>
              <p:nvPr/>
            </p:nvGrpSpPr>
            <p:grpSpPr>
              <a:xfrm>
                <a:off x="322217" y="2665735"/>
                <a:ext cx="4304471" cy="207073"/>
                <a:chOff x="810618" y="2746410"/>
                <a:chExt cx="4436429" cy="207073"/>
              </a:xfrm>
            </p:grpSpPr>
            <p:sp>
              <p:nvSpPr>
                <p:cNvPr id="71" name="모서리가 둥근 직사각형 277">
                  <a:extLst>
                    <a:ext uri="{FF2B5EF4-FFF2-40B4-BE49-F238E27FC236}">
                      <a16:creationId xmlns:a16="http://schemas.microsoft.com/office/drawing/2014/main" id="{E997FA87-91C0-46AF-BA6F-072FCF7E2CB2}"/>
                    </a:ext>
                  </a:extLst>
                </p:cNvPr>
                <p:cNvSpPr/>
                <p:nvPr/>
              </p:nvSpPr>
              <p:spPr>
                <a:xfrm>
                  <a:off x="810618" y="2746410"/>
                  <a:ext cx="4436429" cy="207073"/>
                </a:xfrm>
                <a:prstGeom prst="roundRect">
                  <a:avLst>
                    <a:gd name="adj" fmla="val 50000"/>
                  </a:avLst>
                </a:prstGeom>
                <a:solidFill>
                  <a:srgbClr val="DEE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latin typeface="+mn-ea"/>
                  </a:endParaRPr>
                </a:p>
              </p:txBody>
            </p:sp>
            <p:sp>
              <p:nvSpPr>
                <p:cNvPr id="72" name="모서리가 둥근 직사각형 278">
                  <a:extLst>
                    <a:ext uri="{FF2B5EF4-FFF2-40B4-BE49-F238E27FC236}">
                      <a16:creationId xmlns:a16="http://schemas.microsoft.com/office/drawing/2014/main" id="{2A802475-CCB5-4B5F-933D-A8667A3DB7D5}"/>
                    </a:ext>
                  </a:extLst>
                </p:cNvPr>
                <p:cNvSpPr/>
                <p:nvPr/>
              </p:nvSpPr>
              <p:spPr>
                <a:xfrm>
                  <a:off x="810618" y="2770671"/>
                  <a:ext cx="2229541" cy="170563"/>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800" b="1" spc="-100" dirty="0">
                      <a:ln>
                        <a:solidFill>
                          <a:srgbClr val="404040">
                            <a:alpha val="0"/>
                          </a:srgbClr>
                        </a:solidFill>
                      </a:ln>
                      <a:solidFill>
                        <a:schemeClr val="tx1">
                          <a:lumMod val="85000"/>
                          <a:lumOff val="15000"/>
                        </a:schemeClr>
                      </a:solidFill>
                      <a:latin typeface="+mn-ea"/>
                      <a:cs typeface="맑은 고딕 Semilight" panose="020B0502040204020203" pitchFamily="50" charset="-127"/>
                    </a:rPr>
                    <a:t>Estimating the intensity change of tropical cyclone</a:t>
                  </a:r>
                </a:p>
              </p:txBody>
            </p:sp>
            <p:sp>
              <p:nvSpPr>
                <p:cNvPr id="73" name="모서리가 둥근 직사각형 279">
                  <a:extLst>
                    <a:ext uri="{FF2B5EF4-FFF2-40B4-BE49-F238E27FC236}">
                      <a16:creationId xmlns:a16="http://schemas.microsoft.com/office/drawing/2014/main" id="{DA639DB4-0E81-44FA-A436-2846A907336E}"/>
                    </a:ext>
                  </a:extLst>
                </p:cNvPr>
                <p:cNvSpPr/>
                <p:nvPr/>
              </p:nvSpPr>
              <p:spPr>
                <a:xfrm>
                  <a:off x="3040159" y="2770671"/>
                  <a:ext cx="2206888" cy="170563"/>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800" b="1" spc="-100" dirty="0">
                      <a:ln>
                        <a:solidFill>
                          <a:srgbClr val="404040">
                            <a:alpha val="0"/>
                          </a:srgbClr>
                        </a:solidFill>
                      </a:ln>
                      <a:solidFill>
                        <a:schemeClr val="tx1">
                          <a:lumMod val="85000"/>
                          <a:lumOff val="15000"/>
                        </a:schemeClr>
                      </a:solidFill>
                      <a:latin typeface="+mn-ea"/>
                    </a:rPr>
                    <a:t>Objective analysis of tropical cyclone</a:t>
                  </a:r>
                </a:p>
              </p:txBody>
            </p:sp>
            <p:cxnSp>
              <p:nvCxnSpPr>
                <p:cNvPr id="74" name="직선 연결선 73">
                  <a:extLst>
                    <a:ext uri="{FF2B5EF4-FFF2-40B4-BE49-F238E27FC236}">
                      <a16:creationId xmlns:a16="http://schemas.microsoft.com/office/drawing/2014/main" id="{8EF0EF6B-57FF-4A69-8A99-0A76C1587E3D}"/>
                    </a:ext>
                  </a:extLst>
                </p:cNvPr>
                <p:cNvCxnSpPr/>
                <p:nvPr/>
              </p:nvCxnSpPr>
              <p:spPr>
                <a:xfrm flipV="1">
                  <a:off x="3026153" y="2779278"/>
                  <a:ext cx="0" cy="144066"/>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1" name="그림 30">
                <a:extLst>
                  <a:ext uri="{FF2B5EF4-FFF2-40B4-BE49-F238E27FC236}">
                    <a16:creationId xmlns:a16="http://schemas.microsoft.com/office/drawing/2014/main" id="{D8A72BC4-8759-431D-B4AC-F2CCEE3EE109}"/>
                  </a:ext>
                </a:extLst>
              </p:cNvPr>
              <p:cNvPicPr>
                <a:picLocks noChangeAspect="1"/>
              </p:cNvPicPr>
              <p:nvPr/>
            </p:nvPicPr>
            <p:blipFill>
              <a:blip r:embed="rId3"/>
              <a:stretch>
                <a:fillRect/>
              </a:stretch>
            </p:blipFill>
            <p:spPr>
              <a:xfrm>
                <a:off x="2689881" y="1860561"/>
                <a:ext cx="1742968" cy="796938"/>
              </a:xfrm>
              <a:prstGeom prst="rect">
                <a:avLst/>
              </a:prstGeom>
            </p:spPr>
          </p:pic>
          <p:grpSp>
            <p:nvGrpSpPr>
              <p:cNvPr id="32" name="그룹 31">
                <a:extLst>
                  <a:ext uri="{FF2B5EF4-FFF2-40B4-BE49-F238E27FC236}">
                    <a16:creationId xmlns:a16="http://schemas.microsoft.com/office/drawing/2014/main" id="{02C77F45-48CC-4F8B-ACCC-5296A48BE4E9}"/>
                  </a:ext>
                </a:extLst>
              </p:cNvPr>
              <p:cNvGrpSpPr/>
              <p:nvPr/>
            </p:nvGrpSpPr>
            <p:grpSpPr>
              <a:xfrm>
                <a:off x="5114594" y="3828340"/>
                <a:ext cx="4304471" cy="207073"/>
                <a:chOff x="810618" y="3952582"/>
                <a:chExt cx="4436429" cy="207073"/>
              </a:xfrm>
            </p:grpSpPr>
            <p:sp>
              <p:nvSpPr>
                <p:cNvPr id="67" name="모서리가 둥근 직사각형 273">
                  <a:extLst>
                    <a:ext uri="{FF2B5EF4-FFF2-40B4-BE49-F238E27FC236}">
                      <a16:creationId xmlns:a16="http://schemas.microsoft.com/office/drawing/2014/main" id="{15999FB5-6D08-4940-BB11-68CC50CFAF81}"/>
                    </a:ext>
                  </a:extLst>
                </p:cNvPr>
                <p:cNvSpPr/>
                <p:nvPr/>
              </p:nvSpPr>
              <p:spPr>
                <a:xfrm>
                  <a:off x="810618" y="3952582"/>
                  <a:ext cx="4436429" cy="207073"/>
                </a:xfrm>
                <a:prstGeom prst="roundRect">
                  <a:avLst>
                    <a:gd name="adj" fmla="val 50000"/>
                  </a:avLst>
                </a:prstGeom>
                <a:solidFill>
                  <a:srgbClr val="DEE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latin typeface="+mn-ea"/>
                  </a:endParaRPr>
                </a:p>
              </p:txBody>
            </p:sp>
            <p:sp>
              <p:nvSpPr>
                <p:cNvPr id="68" name="모서리가 둥근 직사각형 274">
                  <a:extLst>
                    <a:ext uri="{FF2B5EF4-FFF2-40B4-BE49-F238E27FC236}">
                      <a16:creationId xmlns:a16="http://schemas.microsoft.com/office/drawing/2014/main" id="{05DF667C-940E-42E9-975C-0F1C66FE81DC}"/>
                    </a:ext>
                  </a:extLst>
                </p:cNvPr>
                <p:cNvSpPr/>
                <p:nvPr/>
              </p:nvSpPr>
              <p:spPr>
                <a:xfrm>
                  <a:off x="810618" y="3969243"/>
                  <a:ext cx="2220443" cy="170563"/>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800" b="1" spc="-100" dirty="0">
                      <a:ln>
                        <a:solidFill>
                          <a:srgbClr val="404040">
                            <a:alpha val="0"/>
                          </a:srgbClr>
                        </a:solidFill>
                      </a:ln>
                      <a:solidFill>
                        <a:schemeClr val="tx1">
                          <a:lumMod val="85000"/>
                          <a:lumOff val="15000"/>
                        </a:schemeClr>
                      </a:solidFill>
                      <a:latin typeface="+mn-ea"/>
                      <a:cs typeface="맑은 고딕 Semilight" panose="020B0502040204020203" pitchFamily="50" charset="-127"/>
                    </a:rPr>
                    <a:t>Forest Fire</a:t>
                  </a:r>
                  <a:endParaRPr lang="ko-KR" altLang="en-US" sz="800" b="1" spc="-100" dirty="0">
                    <a:ln>
                      <a:solidFill>
                        <a:srgbClr val="404040">
                          <a:alpha val="0"/>
                        </a:srgbClr>
                      </a:solidFill>
                    </a:ln>
                    <a:solidFill>
                      <a:schemeClr val="tx1">
                        <a:lumMod val="85000"/>
                        <a:lumOff val="15000"/>
                      </a:schemeClr>
                    </a:solidFill>
                    <a:latin typeface="+mn-ea"/>
                    <a:cs typeface="맑은 고딕 Semilight" panose="020B0502040204020203" pitchFamily="50" charset="-127"/>
                  </a:endParaRPr>
                </a:p>
              </p:txBody>
            </p:sp>
            <p:sp>
              <p:nvSpPr>
                <p:cNvPr id="69" name="모서리가 둥근 직사각형 275">
                  <a:extLst>
                    <a:ext uri="{FF2B5EF4-FFF2-40B4-BE49-F238E27FC236}">
                      <a16:creationId xmlns:a16="http://schemas.microsoft.com/office/drawing/2014/main" id="{9CAA3B66-86B1-48E4-808A-0CA32499FDBC}"/>
                    </a:ext>
                  </a:extLst>
                </p:cNvPr>
                <p:cNvSpPr/>
                <p:nvPr/>
              </p:nvSpPr>
              <p:spPr>
                <a:xfrm>
                  <a:off x="3031061" y="3969243"/>
                  <a:ext cx="2215986" cy="170563"/>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800" b="1" spc="-100" dirty="0">
                      <a:ln>
                        <a:solidFill>
                          <a:srgbClr val="404040">
                            <a:alpha val="0"/>
                          </a:srgbClr>
                        </a:solidFill>
                      </a:ln>
                      <a:solidFill>
                        <a:schemeClr val="tx1">
                          <a:lumMod val="85000"/>
                          <a:lumOff val="15000"/>
                        </a:schemeClr>
                      </a:solidFill>
                      <a:latin typeface="+mn-ea"/>
                      <a:cs typeface="맑은 고딕 Semilight" panose="020B0502040204020203" pitchFamily="50" charset="-127"/>
                    </a:rPr>
                    <a:t>Blending, Downscaling, Validation Strategy</a:t>
                  </a:r>
                  <a:endParaRPr lang="ko-KR" altLang="en-US" sz="800" b="1" spc="-100" dirty="0">
                    <a:ln>
                      <a:solidFill>
                        <a:srgbClr val="404040">
                          <a:alpha val="0"/>
                        </a:srgbClr>
                      </a:solidFill>
                    </a:ln>
                    <a:solidFill>
                      <a:schemeClr val="tx1">
                        <a:lumMod val="85000"/>
                        <a:lumOff val="15000"/>
                      </a:schemeClr>
                    </a:solidFill>
                    <a:latin typeface="+mn-ea"/>
                    <a:cs typeface="맑은 고딕 Semilight" panose="020B0502040204020203" pitchFamily="50" charset="-127"/>
                  </a:endParaRPr>
                </a:p>
              </p:txBody>
            </p:sp>
            <p:cxnSp>
              <p:nvCxnSpPr>
                <p:cNvPr id="70" name="직선 연결선 69">
                  <a:extLst>
                    <a:ext uri="{FF2B5EF4-FFF2-40B4-BE49-F238E27FC236}">
                      <a16:creationId xmlns:a16="http://schemas.microsoft.com/office/drawing/2014/main" id="{74F5FDC8-C6DA-4334-917F-D69DC36FC1CB}"/>
                    </a:ext>
                  </a:extLst>
                </p:cNvPr>
                <p:cNvCxnSpPr/>
                <p:nvPr/>
              </p:nvCxnSpPr>
              <p:spPr>
                <a:xfrm flipV="1">
                  <a:off x="3026153" y="3981806"/>
                  <a:ext cx="0" cy="144066"/>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3" name="그룹 32">
                <a:extLst>
                  <a:ext uri="{FF2B5EF4-FFF2-40B4-BE49-F238E27FC236}">
                    <a16:creationId xmlns:a16="http://schemas.microsoft.com/office/drawing/2014/main" id="{7DF80F34-43B4-4AB6-A1D5-26F776C534A6}"/>
                  </a:ext>
                </a:extLst>
              </p:cNvPr>
              <p:cNvGrpSpPr/>
              <p:nvPr/>
            </p:nvGrpSpPr>
            <p:grpSpPr>
              <a:xfrm>
                <a:off x="5114594" y="2665735"/>
                <a:ext cx="4304471" cy="207073"/>
                <a:chOff x="810618" y="2746410"/>
                <a:chExt cx="4436429" cy="207073"/>
              </a:xfrm>
            </p:grpSpPr>
            <p:sp>
              <p:nvSpPr>
                <p:cNvPr id="63" name="모서리가 둥근 직사각형 269">
                  <a:extLst>
                    <a:ext uri="{FF2B5EF4-FFF2-40B4-BE49-F238E27FC236}">
                      <a16:creationId xmlns:a16="http://schemas.microsoft.com/office/drawing/2014/main" id="{F8A69818-42A2-472E-8AA4-FF557550F7E2}"/>
                    </a:ext>
                  </a:extLst>
                </p:cNvPr>
                <p:cNvSpPr/>
                <p:nvPr/>
              </p:nvSpPr>
              <p:spPr>
                <a:xfrm>
                  <a:off x="810618" y="2746410"/>
                  <a:ext cx="4436429" cy="207073"/>
                </a:xfrm>
                <a:prstGeom prst="roundRect">
                  <a:avLst>
                    <a:gd name="adj" fmla="val 50000"/>
                  </a:avLst>
                </a:prstGeom>
                <a:solidFill>
                  <a:srgbClr val="DEE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latin typeface="+mn-ea"/>
                  </a:endParaRPr>
                </a:p>
              </p:txBody>
            </p:sp>
            <p:sp>
              <p:nvSpPr>
                <p:cNvPr id="64" name="모서리가 둥근 직사각형 270">
                  <a:extLst>
                    <a:ext uri="{FF2B5EF4-FFF2-40B4-BE49-F238E27FC236}">
                      <a16:creationId xmlns:a16="http://schemas.microsoft.com/office/drawing/2014/main" id="{C5246377-D77A-43A6-BE08-BBB0994705C4}"/>
                    </a:ext>
                  </a:extLst>
                </p:cNvPr>
                <p:cNvSpPr/>
                <p:nvPr/>
              </p:nvSpPr>
              <p:spPr>
                <a:xfrm>
                  <a:off x="810618" y="2770671"/>
                  <a:ext cx="2229541" cy="170563"/>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800" b="1" spc="-100" dirty="0">
                      <a:ln>
                        <a:solidFill>
                          <a:srgbClr val="404040">
                            <a:alpha val="0"/>
                          </a:srgbClr>
                        </a:solidFill>
                      </a:ln>
                      <a:solidFill>
                        <a:schemeClr val="tx1">
                          <a:lumMod val="85000"/>
                          <a:lumOff val="15000"/>
                        </a:schemeClr>
                      </a:solidFill>
                      <a:latin typeface="+mn-ea"/>
                      <a:cs typeface="맑은 고딕 Semilight" panose="020B0502040204020203" pitchFamily="50" charset="-127"/>
                    </a:rPr>
                    <a:t>Soil moisture &amp; flood</a:t>
                  </a:r>
                  <a:endParaRPr lang="ko-KR" altLang="en-US" sz="800" b="1" spc="-100" dirty="0">
                    <a:ln>
                      <a:solidFill>
                        <a:srgbClr val="404040">
                          <a:alpha val="0"/>
                        </a:srgbClr>
                      </a:solidFill>
                    </a:ln>
                    <a:solidFill>
                      <a:schemeClr val="tx1">
                        <a:lumMod val="85000"/>
                        <a:lumOff val="15000"/>
                      </a:schemeClr>
                    </a:solidFill>
                    <a:latin typeface="+mn-ea"/>
                    <a:cs typeface="맑은 고딕 Semilight" panose="020B0502040204020203" pitchFamily="50" charset="-127"/>
                  </a:endParaRPr>
                </a:p>
              </p:txBody>
            </p:sp>
            <p:sp>
              <p:nvSpPr>
                <p:cNvPr id="65" name="모서리가 둥근 직사각형 271">
                  <a:extLst>
                    <a:ext uri="{FF2B5EF4-FFF2-40B4-BE49-F238E27FC236}">
                      <a16:creationId xmlns:a16="http://schemas.microsoft.com/office/drawing/2014/main" id="{76FA421D-A440-4625-9E57-28F579F56100}"/>
                    </a:ext>
                  </a:extLst>
                </p:cNvPr>
                <p:cNvSpPr/>
                <p:nvPr/>
              </p:nvSpPr>
              <p:spPr>
                <a:xfrm>
                  <a:off x="3040159" y="2770671"/>
                  <a:ext cx="2206888" cy="170563"/>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800" b="1" spc="-100" dirty="0">
                      <a:ln>
                        <a:solidFill>
                          <a:srgbClr val="404040">
                            <a:alpha val="0"/>
                          </a:srgbClr>
                        </a:solidFill>
                      </a:ln>
                      <a:solidFill>
                        <a:schemeClr val="tx1">
                          <a:lumMod val="85000"/>
                          <a:lumOff val="15000"/>
                        </a:schemeClr>
                      </a:solidFill>
                      <a:latin typeface="+mn-ea"/>
                    </a:rPr>
                    <a:t>Drought</a:t>
                  </a:r>
                  <a:endParaRPr lang="ko-KR" altLang="en-US" sz="800" b="1" spc="-100" dirty="0">
                    <a:ln>
                      <a:solidFill>
                        <a:srgbClr val="404040">
                          <a:alpha val="0"/>
                        </a:srgbClr>
                      </a:solidFill>
                    </a:ln>
                    <a:solidFill>
                      <a:schemeClr val="tx1">
                        <a:lumMod val="85000"/>
                        <a:lumOff val="15000"/>
                      </a:schemeClr>
                    </a:solidFill>
                    <a:latin typeface="+mn-ea"/>
                  </a:endParaRPr>
                </a:p>
              </p:txBody>
            </p:sp>
            <p:cxnSp>
              <p:nvCxnSpPr>
                <p:cNvPr id="66" name="직선 연결선 65">
                  <a:extLst>
                    <a:ext uri="{FF2B5EF4-FFF2-40B4-BE49-F238E27FC236}">
                      <a16:creationId xmlns:a16="http://schemas.microsoft.com/office/drawing/2014/main" id="{C182FB5D-48E6-47EF-A97B-0BD1DF3C6FE5}"/>
                    </a:ext>
                  </a:extLst>
                </p:cNvPr>
                <p:cNvCxnSpPr/>
                <p:nvPr/>
              </p:nvCxnSpPr>
              <p:spPr>
                <a:xfrm flipV="1">
                  <a:off x="3026153" y="2779278"/>
                  <a:ext cx="0" cy="144066"/>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4" name="그룹 33">
                <a:extLst>
                  <a:ext uri="{FF2B5EF4-FFF2-40B4-BE49-F238E27FC236}">
                    <a16:creationId xmlns:a16="http://schemas.microsoft.com/office/drawing/2014/main" id="{9C95A0EA-CEC0-4D08-BA7B-917E1846E405}"/>
                  </a:ext>
                </a:extLst>
              </p:cNvPr>
              <p:cNvGrpSpPr/>
              <p:nvPr/>
            </p:nvGrpSpPr>
            <p:grpSpPr>
              <a:xfrm>
                <a:off x="322217" y="6600568"/>
                <a:ext cx="4304471" cy="207073"/>
                <a:chOff x="810618" y="3952582"/>
                <a:chExt cx="4436429" cy="207073"/>
              </a:xfrm>
            </p:grpSpPr>
            <p:sp>
              <p:nvSpPr>
                <p:cNvPr id="59" name="모서리가 둥근 직사각형 265">
                  <a:extLst>
                    <a:ext uri="{FF2B5EF4-FFF2-40B4-BE49-F238E27FC236}">
                      <a16:creationId xmlns:a16="http://schemas.microsoft.com/office/drawing/2014/main" id="{D844BA5D-2061-4E41-95CA-6F18739BA2B6}"/>
                    </a:ext>
                  </a:extLst>
                </p:cNvPr>
                <p:cNvSpPr/>
                <p:nvPr/>
              </p:nvSpPr>
              <p:spPr>
                <a:xfrm>
                  <a:off x="810618" y="3952582"/>
                  <a:ext cx="4436429" cy="207073"/>
                </a:xfrm>
                <a:prstGeom prst="roundRect">
                  <a:avLst>
                    <a:gd name="adj" fmla="val 50000"/>
                  </a:avLst>
                </a:prstGeom>
                <a:solidFill>
                  <a:srgbClr val="DEE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latin typeface="+mn-ea"/>
                  </a:endParaRPr>
                </a:p>
              </p:txBody>
            </p:sp>
            <p:sp>
              <p:nvSpPr>
                <p:cNvPr id="60" name="모서리가 둥근 직사각형 266">
                  <a:extLst>
                    <a:ext uri="{FF2B5EF4-FFF2-40B4-BE49-F238E27FC236}">
                      <a16:creationId xmlns:a16="http://schemas.microsoft.com/office/drawing/2014/main" id="{BAA3B8C2-DB08-481D-950B-B95E54B6A29E}"/>
                    </a:ext>
                  </a:extLst>
                </p:cNvPr>
                <p:cNvSpPr/>
                <p:nvPr/>
              </p:nvSpPr>
              <p:spPr>
                <a:xfrm>
                  <a:off x="810618" y="3969243"/>
                  <a:ext cx="2220443" cy="170563"/>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800" b="1" spc="-100" dirty="0">
                      <a:ln>
                        <a:solidFill>
                          <a:srgbClr val="404040">
                            <a:alpha val="0"/>
                          </a:srgbClr>
                        </a:solidFill>
                      </a:ln>
                      <a:solidFill>
                        <a:schemeClr val="tx1">
                          <a:lumMod val="85000"/>
                          <a:lumOff val="15000"/>
                        </a:schemeClr>
                      </a:solidFill>
                      <a:latin typeface="+mn-ea"/>
                      <a:cs typeface="맑은 고딕 Semilight" panose="020B0502040204020203" pitchFamily="50" charset="-127"/>
                    </a:rPr>
                    <a:t>Multi-platform precipitation merging and analysis</a:t>
                  </a:r>
                  <a:endParaRPr lang="ko-KR" altLang="en-US" sz="800" b="1" spc="-100" dirty="0">
                    <a:ln>
                      <a:solidFill>
                        <a:srgbClr val="404040">
                          <a:alpha val="0"/>
                        </a:srgbClr>
                      </a:solidFill>
                    </a:ln>
                    <a:solidFill>
                      <a:schemeClr val="tx1">
                        <a:lumMod val="85000"/>
                        <a:lumOff val="15000"/>
                      </a:schemeClr>
                    </a:solidFill>
                    <a:latin typeface="+mn-ea"/>
                    <a:cs typeface="맑은 고딕 Semilight" panose="020B0502040204020203" pitchFamily="50" charset="-127"/>
                  </a:endParaRPr>
                </a:p>
              </p:txBody>
            </p:sp>
            <p:sp>
              <p:nvSpPr>
                <p:cNvPr id="61" name="모서리가 둥근 직사각형 267">
                  <a:extLst>
                    <a:ext uri="{FF2B5EF4-FFF2-40B4-BE49-F238E27FC236}">
                      <a16:creationId xmlns:a16="http://schemas.microsoft.com/office/drawing/2014/main" id="{051E7F0C-E363-408D-9977-C50863F713F0}"/>
                    </a:ext>
                  </a:extLst>
                </p:cNvPr>
                <p:cNvSpPr/>
                <p:nvPr/>
              </p:nvSpPr>
              <p:spPr>
                <a:xfrm>
                  <a:off x="3031061" y="3969243"/>
                  <a:ext cx="2215986" cy="170563"/>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800" b="1" spc="-100" dirty="0">
                      <a:ln>
                        <a:solidFill>
                          <a:srgbClr val="404040">
                            <a:alpha val="0"/>
                          </a:srgbClr>
                        </a:solidFill>
                      </a:ln>
                      <a:solidFill>
                        <a:schemeClr val="tx1">
                          <a:lumMod val="85000"/>
                          <a:lumOff val="15000"/>
                        </a:schemeClr>
                      </a:solidFill>
                      <a:latin typeface="+mn-ea"/>
                      <a:cs typeface="맑은 고딕 Semilight" panose="020B0502040204020203" pitchFamily="50" charset="-127"/>
                    </a:rPr>
                    <a:t>Satellite image prediction</a:t>
                  </a:r>
                  <a:endParaRPr lang="ko-KR" altLang="en-US" sz="800" b="1" spc="-100" dirty="0">
                    <a:ln>
                      <a:solidFill>
                        <a:srgbClr val="404040">
                          <a:alpha val="0"/>
                        </a:srgbClr>
                      </a:solidFill>
                    </a:ln>
                    <a:solidFill>
                      <a:schemeClr val="tx1">
                        <a:lumMod val="85000"/>
                        <a:lumOff val="15000"/>
                      </a:schemeClr>
                    </a:solidFill>
                    <a:latin typeface="+mn-ea"/>
                    <a:cs typeface="맑은 고딕 Semilight" panose="020B0502040204020203" pitchFamily="50" charset="-127"/>
                  </a:endParaRPr>
                </a:p>
              </p:txBody>
            </p:sp>
            <p:cxnSp>
              <p:nvCxnSpPr>
                <p:cNvPr id="62" name="직선 연결선 61">
                  <a:extLst>
                    <a:ext uri="{FF2B5EF4-FFF2-40B4-BE49-F238E27FC236}">
                      <a16:creationId xmlns:a16="http://schemas.microsoft.com/office/drawing/2014/main" id="{351254F9-4F5D-4FA0-A62F-7E33F52BD215}"/>
                    </a:ext>
                  </a:extLst>
                </p:cNvPr>
                <p:cNvCxnSpPr/>
                <p:nvPr/>
              </p:nvCxnSpPr>
              <p:spPr>
                <a:xfrm flipV="1">
                  <a:off x="3026153" y="3981806"/>
                  <a:ext cx="0" cy="144066"/>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5" name="그룹 34">
                <a:extLst>
                  <a:ext uri="{FF2B5EF4-FFF2-40B4-BE49-F238E27FC236}">
                    <a16:creationId xmlns:a16="http://schemas.microsoft.com/office/drawing/2014/main" id="{6AD694DB-26F7-480F-B259-BE9A773D5F0A}"/>
                  </a:ext>
                </a:extLst>
              </p:cNvPr>
              <p:cNvGrpSpPr/>
              <p:nvPr/>
            </p:nvGrpSpPr>
            <p:grpSpPr>
              <a:xfrm>
                <a:off x="322217" y="5437963"/>
                <a:ext cx="4304471" cy="207073"/>
                <a:chOff x="810618" y="2746410"/>
                <a:chExt cx="4436429" cy="207073"/>
              </a:xfrm>
            </p:grpSpPr>
            <p:sp>
              <p:nvSpPr>
                <p:cNvPr id="55" name="모서리가 둥근 직사각형 261">
                  <a:extLst>
                    <a:ext uri="{FF2B5EF4-FFF2-40B4-BE49-F238E27FC236}">
                      <a16:creationId xmlns:a16="http://schemas.microsoft.com/office/drawing/2014/main" id="{9F8A721F-8ADC-4006-A248-D09306325ECE}"/>
                    </a:ext>
                  </a:extLst>
                </p:cNvPr>
                <p:cNvSpPr/>
                <p:nvPr/>
              </p:nvSpPr>
              <p:spPr>
                <a:xfrm>
                  <a:off x="810618" y="2746410"/>
                  <a:ext cx="4436429" cy="207073"/>
                </a:xfrm>
                <a:prstGeom prst="roundRect">
                  <a:avLst>
                    <a:gd name="adj" fmla="val 50000"/>
                  </a:avLst>
                </a:prstGeom>
                <a:solidFill>
                  <a:srgbClr val="DEE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latin typeface="+mn-ea"/>
                  </a:endParaRPr>
                </a:p>
              </p:txBody>
            </p:sp>
            <p:sp>
              <p:nvSpPr>
                <p:cNvPr id="56" name="모서리가 둥근 직사각형 262">
                  <a:extLst>
                    <a:ext uri="{FF2B5EF4-FFF2-40B4-BE49-F238E27FC236}">
                      <a16:creationId xmlns:a16="http://schemas.microsoft.com/office/drawing/2014/main" id="{D5017027-E266-4A4D-A71D-3E25200853A6}"/>
                    </a:ext>
                  </a:extLst>
                </p:cNvPr>
                <p:cNvSpPr/>
                <p:nvPr/>
              </p:nvSpPr>
              <p:spPr>
                <a:xfrm>
                  <a:off x="810618" y="2770671"/>
                  <a:ext cx="2229541" cy="170563"/>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800" b="1" spc="-100" dirty="0">
                      <a:ln>
                        <a:solidFill>
                          <a:srgbClr val="404040">
                            <a:alpha val="0"/>
                          </a:srgbClr>
                        </a:solidFill>
                      </a:ln>
                      <a:solidFill>
                        <a:schemeClr val="tx1">
                          <a:lumMod val="85000"/>
                          <a:lumOff val="15000"/>
                        </a:schemeClr>
                      </a:solidFill>
                      <a:latin typeface="+mn-ea"/>
                      <a:cs typeface="맑은 고딕 Semilight" panose="020B0502040204020203" pitchFamily="50" charset="-127"/>
                    </a:rPr>
                    <a:t>Objective cloud analysis</a:t>
                  </a:r>
                  <a:endParaRPr lang="ko-KR" altLang="en-US" sz="800" b="1" spc="-100" dirty="0">
                    <a:ln>
                      <a:solidFill>
                        <a:srgbClr val="404040">
                          <a:alpha val="0"/>
                        </a:srgbClr>
                      </a:solidFill>
                    </a:ln>
                    <a:solidFill>
                      <a:schemeClr val="tx1">
                        <a:lumMod val="85000"/>
                        <a:lumOff val="15000"/>
                      </a:schemeClr>
                    </a:solidFill>
                    <a:latin typeface="+mn-ea"/>
                    <a:cs typeface="맑은 고딕 Semilight" panose="020B0502040204020203" pitchFamily="50" charset="-127"/>
                  </a:endParaRPr>
                </a:p>
              </p:txBody>
            </p:sp>
            <p:sp>
              <p:nvSpPr>
                <p:cNvPr id="57" name="모서리가 둥근 직사각형 263">
                  <a:extLst>
                    <a:ext uri="{FF2B5EF4-FFF2-40B4-BE49-F238E27FC236}">
                      <a16:creationId xmlns:a16="http://schemas.microsoft.com/office/drawing/2014/main" id="{32CFCFBD-CF60-4E32-9881-2CD8D49BB8E0}"/>
                    </a:ext>
                  </a:extLst>
                </p:cNvPr>
                <p:cNvSpPr/>
                <p:nvPr/>
              </p:nvSpPr>
              <p:spPr>
                <a:xfrm>
                  <a:off x="3040159" y="2770671"/>
                  <a:ext cx="2206888" cy="170563"/>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800" b="1" spc="-100" dirty="0">
                      <a:ln>
                        <a:solidFill>
                          <a:srgbClr val="404040">
                            <a:alpha val="0"/>
                          </a:srgbClr>
                        </a:solidFill>
                      </a:ln>
                      <a:solidFill>
                        <a:schemeClr val="tx1">
                          <a:lumMod val="85000"/>
                          <a:lumOff val="15000"/>
                        </a:schemeClr>
                      </a:solidFill>
                      <a:latin typeface="+mn-ea"/>
                    </a:rPr>
                    <a:t>Convective cloud life cycle monitoring and analysis</a:t>
                  </a:r>
                  <a:endParaRPr lang="ko-KR" altLang="en-US" sz="800" b="1" spc="-100" dirty="0">
                    <a:ln>
                      <a:solidFill>
                        <a:srgbClr val="404040">
                          <a:alpha val="0"/>
                        </a:srgbClr>
                      </a:solidFill>
                    </a:ln>
                    <a:solidFill>
                      <a:schemeClr val="tx1">
                        <a:lumMod val="85000"/>
                        <a:lumOff val="15000"/>
                      </a:schemeClr>
                    </a:solidFill>
                    <a:latin typeface="+mn-ea"/>
                  </a:endParaRPr>
                </a:p>
              </p:txBody>
            </p:sp>
            <p:cxnSp>
              <p:nvCxnSpPr>
                <p:cNvPr id="58" name="직선 연결선 57">
                  <a:extLst>
                    <a:ext uri="{FF2B5EF4-FFF2-40B4-BE49-F238E27FC236}">
                      <a16:creationId xmlns:a16="http://schemas.microsoft.com/office/drawing/2014/main" id="{46530BDF-AAF3-4C73-B1B1-8E0D43AEB335}"/>
                    </a:ext>
                  </a:extLst>
                </p:cNvPr>
                <p:cNvCxnSpPr/>
                <p:nvPr/>
              </p:nvCxnSpPr>
              <p:spPr>
                <a:xfrm flipV="1">
                  <a:off x="3026153" y="2779278"/>
                  <a:ext cx="0" cy="144066"/>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6" name="그룹 35">
                <a:extLst>
                  <a:ext uri="{FF2B5EF4-FFF2-40B4-BE49-F238E27FC236}">
                    <a16:creationId xmlns:a16="http://schemas.microsoft.com/office/drawing/2014/main" id="{2C6AFB80-93F2-4931-8032-A6A704602FD9}"/>
                  </a:ext>
                </a:extLst>
              </p:cNvPr>
              <p:cNvGrpSpPr/>
              <p:nvPr/>
            </p:nvGrpSpPr>
            <p:grpSpPr>
              <a:xfrm>
                <a:off x="5114594" y="6600568"/>
                <a:ext cx="4457414" cy="207073"/>
                <a:chOff x="810618" y="3952582"/>
                <a:chExt cx="4594061" cy="207073"/>
              </a:xfrm>
            </p:grpSpPr>
            <p:sp>
              <p:nvSpPr>
                <p:cNvPr id="51" name="모서리가 둥근 직사각형 257">
                  <a:extLst>
                    <a:ext uri="{FF2B5EF4-FFF2-40B4-BE49-F238E27FC236}">
                      <a16:creationId xmlns:a16="http://schemas.microsoft.com/office/drawing/2014/main" id="{42B55154-1FE8-447C-9C2E-6139598443B4}"/>
                    </a:ext>
                  </a:extLst>
                </p:cNvPr>
                <p:cNvSpPr/>
                <p:nvPr/>
              </p:nvSpPr>
              <p:spPr>
                <a:xfrm>
                  <a:off x="810618" y="3952582"/>
                  <a:ext cx="4436429" cy="207073"/>
                </a:xfrm>
                <a:prstGeom prst="roundRect">
                  <a:avLst>
                    <a:gd name="adj" fmla="val 50000"/>
                  </a:avLst>
                </a:prstGeom>
                <a:solidFill>
                  <a:srgbClr val="DEE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latin typeface="+mn-ea"/>
                  </a:endParaRPr>
                </a:p>
              </p:txBody>
            </p:sp>
            <p:sp>
              <p:nvSpPr>
                <p:cNvPr id="52" name="모서리가 둥근 직사각형 258">
                  <a:extLst>
                    <a:ext uri="{FF2B5EF4-FFF2-40B4-BE49-F238E27FC236}">
                      <a16:creationId xmlns:a16="http://schemas.microsoft.com/office/drawing/2014/main" id="{A8E573CA-BB2A-40E8-9EFA-6B537088602F}"/>
                    </a:ext>
                  </a:extLst>
                </p:cNvPr>
                <p:cNvSpPr/>
                <p:nvPr/>
              </p:nvSpPr>
              <p:spPr>
                <a:xfrm>
                  <a:off x="810618" y="3969243"/>
                  <a:ext cx="2220443" cy="170563"/>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800" b="1" spc="-100" dirty="0">
                      <a:ln>
                        <a:solidFill>
                          <a:srgbClr val="404040">
                            <a:alpha val="0"/>
                          </a:srgbClr>
                        </a:solidFill>
                      </a:ln>
                      <a:solidFill>
                        <a:schemeClr val="tx1">
                          <a:lumMod val="85000"/>
                          <a:lumOff val="15000"/>
                        </a:schemeClr>
                      </a:solidFill>
                      <a:latin typeface="+mn-ea"/>
                      <a:cs typeface="맑은 고딕 Semilight" panose="020B0502040204020203" pitchFamily="50" charset="-127"/>
                    </a:rPr>
                    <a:t>Aerosol peak height / surface concentration</a:t>
                  </a:r>
                </a:p>
              </p:txBody>
            </p:sp>
            <p:sp>
              <p:nvSpPr>
                <p:cNvPr id="53" name="모서리가 둥근 직사각형 259">
                  <a:extLst>
                    <a:ext uri="{FF2B5EF4-FFF2-40B4-BE49-F238E27FC236}">
                      <a16:creationId xmlns:a16="http://schemas.microsoft.com/office/drawing/2014/main" id="{35B8B94A-0B6D-4579-89BE-398C59693683}"/>
                    </a:ext>
                  </a:extLst>
                </p:cNvPr>
                <p:cNvSpPr/>
                <p:nvPr/>
              </p:nvSpPr>
              <p:spPr>
                <a:xfrm>
                  <a:off x="3044027" y="3969244"/>
                  <a:ext cx="2360652" cy="156629"/>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700" b="1" spc="-150" dirty="0">
                      <a:ln>
                        <a:solidFill>
                          <a:srgbClr val="404040">
                            <a:alpha val="0"/>
                          </a:srgbClr>
                        </a:solidFill>
                      </a:ln>
                      <a:solidFill>
                        <a:schemeClr val="tx1">
                          <a:lumMod val="85000"/>
                          <a:lumOff val="15000"/>
                        </a:schemeClr>
                      </a:solidFill>
                      <a:latin typeface="+mn-ea"/>
                      <a:cs typeface="맑은 고딕 Semilight" panose="020B0502040204020203" pitchFamily="50" charset="-127"/>
                    </a:rPr>
                    <a:t>Air Quality modeling support</a:t>
                  </a:r>
                  <a:endParaRPr lang="ko-KR" altLang="en-US" sz="700" b="1" spc="-150" dirty="0">
                    <a:ln>
                      <a:solidFill>
                        <a:srgbClr val="404040">
                          <a:alpha val="0"/>
                        </a:srgbClr>
                      </a:solidFill>
                    </a:ln>
                    <a:solidFill>
                      <a:schemeClr val="tx1">
                        <a:lumMod val="85000"/>
                        <a:lumOff val="15000"/>
                      </a:schemeClr>
                    </a:solidFill>
                    <a:latin typeface="+mn-ea"/>
                    <a:cs typeface="맑은 고딕 Semilight" panose="020B0502040204020203" pitchFamily="50" charset="-127"/>
                  </a:endParaRPr>
                </a:p>
              </p:txBody>
            </p:sp>
            <p:cxnSp>
              <p:nvCxnSpPr>
                <p:cNvPr id="54" name="직선 연결선 53">
                  <a:extLst>
                    <a:ext uri="{FF2B5EF4-FFF2-40B4-BE49-F238E27FC236}">
                      <a16:creationId xmlns:a16="http://schemas.microsoft.com/office/drawing/2014/main" id="{83CBFC9E-D1D7-4ABB-959B-3C0C6E5AED83}"/>
                    </a:ext>
                  </a:extLst>
                </p:cNvPr>
                <p:cNvCxnSpPr/>
                <p:nvPr/>
              </p:nvCxnSpPr>
              <p:spPr>
                <a:xfrm flipV="1">
                  <a:off x="3026153" y="3981806"/>
                  <a:ext cx="0" cy="144066"/>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7" name="그룹 36">
                <a:extLst>
                  <a:ext uri="{FF2B5EF4-FFF2-40B4-BE49-F238E27FC236}">
                    <a16:creationId xmlns:a16="http://schemas.microsoft.com/office/drawing/2014/main" id="{71A68774-CD8E-445C-ADE2-373F13C13D49}"/>
                  </a:ext>
                </a:extLst>
              </p:cNvPr>
              <p:cNvGrpSpPr/>
              <p:nvPr/>
            </p:nvGrpSpPr>
            <p:grpSpPr>
              <a:xfrm>
                <a:off x="5114594" y="5437963"/>
                <a:ext cx="4304471" cy="207073"/>
                <a:chOff x="810618" y="2746410"/>
                <a:chExt cx="4436429" cy="207073"/>
              </a:xfrm>
            </p:grpSpPr>
            <p:sp>
              <p:nvSpPr>
                <p:cNvPr id="47" name="모서리가 둥근 직사각형 253">
                  <a:extLst>
                    <a:ext uri="{FF2B5EF4-FFF2-40B4-BE49-F238E27FC236}">
                      <a16:creationId xmlns:a16="http://schemas.microsoft.com/office/drawing/2014/main" id="{6F7165E6-F5E9-4296-B59C-EA7CCC8F8D0C}"/>
                    </a:ext>
                  </a:extLst>
                </p:cNvPr>
                <p:cNvSpPr/>
                <p:nvPr/>
              </p:nvSpPr>
              <p:spPr>
                <a:xfrm>
                  <a:off x="810618" y="2746410"/>
                  <a:ext cx="4436429" cy="207073"/>
                </a:xfrm>
                <a:prstGeom prst="roundRect">
                  <a:avLst>
                    <a:gd name="adj" fmla="val 50000"/>
                  </a:avLst>
                </a:prstGeom>
                <a:solidFill>
                  <a:srgbClr val="DEE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latin typeface="+mn-ea"/>
                  </a:endParaRPr>
                </a:p>
              </p:txBody>
            </p:sp>
            <p:sp>
              <p:nvSpPr>
                <p:cNvPr id="48" name="모서리가 둥근 직사각형 254">
                  <a:extLst>
                    <a:ext uri="{FF2B5EF4-FFF2-40B4-BE49-F238E27FC236}">
                      <a16:creationId xmlns:a16="http://schemas.microsoft.com/office/drawing/2014/main" id="{7AD6B42D-A2E0-49BD-A790-56D3C315850B}"/>
                    </a:ext>
                  </a:extLst>
                </p:cNvPr>
                <p:cNvSpPr/>
                <p:nvPr/>
              </p:nvSpPr>
              <p:spPr>
                <a:xfrm>
                  <a:off x="810618" y="2770671"/>
                  <a:ext cx="2229541" cy="170563"/>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800" b="1" spc="-100" dirty="0">
                      <a:ln>
                        <a:solidFill>
                          <a:srgbClr val="404040">
                            <a:alpha val="0"/>
                          </a:srgbClr>
                        </a:solidFill>
                      </a:ln>
                      <a:solidFill>
                        <a:schemeClr val="tx1">
                          <a:lumMod val="85000"/>
                          <a:lumOff val="15000"/>
                        </a:schemeClr>
                      </a:solidFill>
                      <a:latin typeface="+mn-ea"/>
                      <a:cs typeface="맑은 고딕 Semilight" panose="020B0502040204020203" pitchFamily="50" charset="-127"/>
                    </a:rPr>
                    <a:t>Climate study</a:t>
                  </a:r>
                  <a:endParaRPr lang="ko-KR" altLang="en-US" sz="800" b="1" spc="-100" dirty="0">
                    <a:ln>
                      <a:solidFill>
                        <a:srgbClr val="404040">
                          <a:alpha val="0"/>
                        </a:srgbClr>
                      </a:solidFill>
                    </a:ln>
                    <a:solidFill>
                      <a:schemeClr val="tx1">
                        <a:lumMod val="85000"/>
                        <a:lumOff val="15000"/>
                      </a:schemeClr>
                    </a:solidFill>
                    <a:latin typeface="+mn-ea"/>
                    <a:cs typeface="맑은 고딕 Semilight" panose="020B0502040204020203" pitchFamily="50" charset="-127"/>
                  </a:endParaRPr>
                </a:p>
              </p:txBody>
            </p:sp>
            <p:sp>
              <p:nvSpPr>
                <p:cNvPr id="49" name="모서리가 둥근 직사각형 255">
                  <a:extLst>
                    <a:ext uri="{FF2B5EF4-FFF2-40B4-BE49-F238E27FC236}">
                      <a16:creationId xmlns:a16="http://schemas.microsoft.com/office/drawing/2014/main" id="{B2FB76E2-3916-4CE2-9270-67D0AA3963B9}"/>
                    </a:ext>
                  </a:extLst>
                </p:cNvPr>
                <p:cNvSpPr/>
                <p:nvPr/>
              </p:nvSpPr>
              <p:spPr>
                <a:xfrm>
                  <a:off x="3040159" y="2770671"/>
                  <a:ext cx="2206888" cy="170563"/>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800" b="1" spc="-100" dirty="0">
                      <a:ln>
                        <a:solidFill>
                          <a:srgbClr val="404040">
                            <a:alpha val="0"/>
                          </a:srgbClr>
                        </a:solidFill>
                      </a:ln>
                      <a:solidFill>
                        <a:schemeClr val="tx1">
                          <a:lumMod val="85000"/>
                          <a:lumOff val="15000"/>
                        </a:schemeClr>
                      </a:solidFill>
                      <a:latin typeface="+mn-ea"/>
                    </a:rPr>
                    <a:t>Greenhouse gas monitoring</a:t>
                  </a:r>
                  <a:endParaRPr lang="ko-KR" altLang="en-US" sz="800" b="1" spc="-100" dirty="0">
                    <a:ln>
                      <a:solidFill>
                        <a:srgbClr val="404040">
                          <a:alpha val="0"/>
                        </a:srgbClr>
                      </a:solidFill>
                    </a:ln>
                    <a:solidFill>
                      <a:schemeClr val="tx1">
                        <a:lumMod val="85000"/>
                        <a:lumOff val="15000"/>
                      </a:schemeClr>
                    </a:solidFill>
                    <a:latin typeface="+mn-ea"/>
                  </a:endParaRPr>
                </a:p>
              </p:txBody>
            </p:sp>
            <p:cxnSp>
              <p:nvCxnSpPr>
                <p:cNvPr id="50" name="직선 연결선 49">
                  <a:extLst>
                    <a:ext uri="{FF2B5EF4-FFF2-40B4-BE49-F238E27FC236}">
                      <a16:creationId xmlns:a16="http://schemas.microsoft.com/office/drawing/2014/main" id="{CF910308-6F7C-467D-8630-864279CB5684}"/>
                    </a:ext>
                  </a:extLst>
                </p:cNvPr>
                <p:cNvCxnSpPr/>
                <p:nvPr/>
              </p:nvCxnSpPr>
              <p:spPr>
                <a:xfrm flipV="1">
                  <a:off x="3026153" y="2779278"/>
                  <a:ext cx="0" cy="144066"/>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 name="그룹 37">
                <a:extLst>
                  <a:ext uri="{FF2B5EF4-FFF2-40B4-BE49-F238E27FC236}">
                    <a16:creationId xmlns:a16="http://schemas.microsoft.com/office/drawing/2014/main" id="{A34D0573-A7C5-4762-9419-CEEF924599FB}"/>
                  </a:ext>
                </a:extLst>
              </p:cNvPr>
              <p:cNvGrpSpPr/>
              <p:nvPr/>
            </p:nvGrpSpPr>
            <p:grpSpPr>
              <a:xfrm>
                <a:off x="7575904" y="4657725"/>
                <a:ext cx="1490206" cy="691957"/>
                <a:chOff x="721825" y="4196743"/>
                <a:chExt cx="5424450" cy="2023391"/>
              </a:xfrm>
            </p:grpSpPr>
            <p:pic>
              <p:nvPicPr>
                <p:cNvPr id="39" name="그림 38">
                  <a:extLst>
                    <a:ext uri="{FF2B5EF4-FFF2-40B4-BE49-F238E27FC236}">
                      <a16:creationId xmlns:a16="http://schemas.microsoft.com/office/drawing/2014/main" id="{D8E98644-1524-41CB-8275-5CC17EFBC48F}"/>
                    </a:ext>
                  </a:extLst>
                </p:cNvPr>
                <p:cNvPicPr>
                  <a:picLocks noChangeAspect="1"/>
                </p:cNvPicPr>
                <p:nvPr/>
              </p:nvPicPr>
              <p:blipFill rotWithShape="1">
                <a:blip r:embed="rId4"/>
                <a:srcRect l="898" t="13489" r="898" b="30671"/>
                <a:stretch/>
              </p:blipFill>
              <p:spPr>
                <a:xfrm>
                  <a:off x="721825" y="4530581"/>
                  <a:ext cx="1800000" cy="1324528"/>
                </a:xfrm>
                <a:prstGeom prst="rect">
                  <a:avLst/>
                </a:prstGeom>
              </p:spPr>
            </p:pic>
            <p:pic>
              <p:nvPicPr>
                <p:cNvPr id="40" name="그림 39">
                  <a:extLst>
                    <a:ext uri="{FF2B5EF4-FFF2-40B4-BE49-F238E27FC236}">
                      <a16:creationId xmlns:a16="http://schemas.microsoft.com/office/drawing/2014/main" id="{96B35EB9-EABA-49DD-B4D9-43658EE6EB2D}"/>
                    </a:ext>
                  </a:extLst>
                </p:cNvPr>
                <p:cNvPicPr>
                  <a:picLocks noChangeAspect="1"/>
                </p:cNvPicPr>
                <p:nvPr/>
              </p:nvPicPr>
              <p:blipFill rotWithShape="1">
                <a:blip r:embed="rId5"/>
                <a:srcRect l="898" t="13489" r="898" b="30671"/>
                <a:stretch/>
              </p:blipFill>
              <p:spPr>
                <a:xfrm>
                  <a:off x="2546275" y="4534380"/>
                  <a:ext cx="1800000" cy="1324528"/>
                </a:xfrm>
                <a:prstGeom prst="rect">
                  <a:avLst/>
                </a:prstGeom>
              </p:spPr>
            </p:pic>
            <p:pic>
              <p:nvPicPr>
                <p:cNvPr id="41" name="그림 40">
                  <a:extLst>
                    <a:ext uri="{FF2B5EF4-FFF2-40B4-BE49-F238E27FC236}">
                      <a16:creationId xmlns:a16="http://schemas.microsoft.com/office/drawing/2014/main" id="{A1E5D135-6725-492C-9B59-2EFE70314274}"/>
                    </a:ext>
                  </a:extLst>
                </p:cNvPr>
                <p:cNvPicPr>
                  <a:picLocks noChangeAspect="1"/>
                </p:cNvPicPr>
                <p:nvPr/>
              </p:nvPicPr>
              <p:blipFill rotWithShape="1">
                <a:blip r:embed="rId6"/>
                <a:srcRect l="898" t="13489" r="898" b="30671"/>
                <a:stretch/>
              </p:blipFill>
              <p:spPr>
                <a:xfrm>
                  <a:off x="4346275" y="4534695"/>
                  <a:ext cx="1800000" cy="1324528"/>
                </a:xfrm>
                <a:prstGeom prst="rect">
                  <a:avLst/>
                </a:prstGeom>
              </p:spPr>
            </p:pic>
            <p:pic>
              <p:nvPicPr>
                <p:cNvPr id="42" name="그림 41">
                  <a:extLst>
                    <a:ext uri="{FF2B5EF4-FFF2-40B4-BE49-F238E27FC236}">
                      <a16:creationId xmlns:a16="http://schemas.microsoft.com/office/drawing/2014/main" id="{3B27D670-27AE-4F51-B9D5-487E3AAFCB0E}"/>
                    </a:ext>
                  </a:extLst>
                </p:cNvPr>
                <p:cNvPicPr>
                  <a:picLocks noChangeAspect="1"/>
                </p:cNvPicPr>
                <p:nvPr/>
              </p:nvPicPr>
              <p:blipFill rotWithShape="1">
                <a:blip r:embed="rId7"/>
                <a:srcRect t="78759"/>
                <a:stretch/>
              </p:blipFill>
              <p:spPr>
                <a:xfrm>
                  <a:off x="721825" y="5887067"/>
                  <a:ext cx="1800000" cy="333067"/>
                </a:xfrm>
                <a:prstGeom prst="rect">
                  <a:avLst/>
                </a:prstGeom>
              </p:spPr>
            </p:pic>
            <p:pic>
              <p:nvPicPr>
                <p:cNvPr id="43" name="그림 42">
                  <a:extLst>
                    <a:ext uri="{FF2B5EF4-FFF2-40B4-BE49-F238E27FC236}">
                      <a16:creationId xmlns:a16="http://schemas.microsoft.com/office/drawing/2014/main" id="{34FCC5E6-20D2-42FF-AA77-D863D7704D15}"/>
                    </a:ext>
                  </a:extLst>
                </p:cNvPr>
                <p:cNvPicPr>
                  <a:picLocks noChangeAspect="1"/>
                </p:cNvPicPr>
                <p:nvPr/>
              </p:nvPicPr>
              <p:blipFill rotWithShape="1">
                <a:blip r:embed="rId7"/>
                <a:srcRect t="78759"/>
                <a:stretch/>
              </p:blipFill>
              <p:spPr>
                <a:xfrm>
                  <a:off x="2546275" y="5887067"/>
                  <a:ext cx="1800000" cy="333067"/>
                </a:xfrm>
                <a:prstGeom prst="rect">
                  <a:avLst/>
                </a:prstGeom>
              </p:spPr>
            </p:pic>
            <p:pic>
              <p:nvPicPr>
                <p:cNvPr id="44" name="그림 43">
                  <a:extLst>
                    <a:ext uri="{FF2B5EF4-FFF2-40B4-BE49-F238E27FC236}">
                      <a16:creationId xmlns:a16="http://schemas.microsoft.com/office/drawing/2014/main" id="{E64AFE48-4A38-4342-8A5A-27ED673AFE3B}"/>
                    </a:ext>
                  </a:extLst>
                </p:cNvPr>
                <p:cNvPicPr>
                  <a:picLocks noChangeAspect="1"/>
                </p:cNvPicPr>
                <p:nvPr/>
              </p:nvPicPr>
              <p:blipFill rotWithShape="1">
                <a:blip r:embed="rId7"/>
                <a:srcRect t="78759"/>
                <a:stretch/>
              </p:blipFill>
              <p:spPr>
                <a:xfrm>
                  <a:off x="4346275" y="5887067"/>
                  <a:ext cx="1800000" cy="333067"/>
                </a:xfrm>
                <a:prstGeom prst="rect">
                  <a:avLst/>
                </a:prstGeom>
              </p:spPr>
            </p:pic>
            <p:sp>
              <p:nvSpPr>
                <p:cNvPr id="45" name="타원 44">
                  <a:extLst>
                    <a:ext uri="{FF2B5EF4-FFF2-40B4-BE49-F238E27FC236}">
                      <a16:creationId xmlns:a16="http://schemas.microsoft.com/office/drawing/2014/main" id="{50DBBB33-51D4-470E-871B-4A58207E76D1}"/>
                    </a:ext>
                  </a:extLst>
                </p:cNvPr>
                <p:cNvSpPr/>
                <p:nvPr/>
              </p:nvSpPr>
              <p:spPr>
                <a:xfrm rot="19800000">
                  <a:off x="3690180" y="4641232"/>
                  <a:ext cx="409832" cy="575445"/>
                </a:xfrm>
                <a:prstGeom prst="ellipse">
                  <a:avLst/>
                </a:prstGeom>
                <a:noFill/>
                <a:ln w="9525">
                  <a:solidFill>
                    <a:srgbClr val="647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latinLnBrk="0">
                    <a:defRPr/>
                  </a:pPr>
                  <a:endParaRPr lang="ko-KR" altLang="en-US" sz="1400">
                    <a:solidFill>
                      <a:prstClr val="white"/>
                    </a:solidFill>
                    <a:latin typeface="+mn-ea"/>
                  </a:endParaRPr>
                </a:p>
              </p:txBody>
            </p:sp>
            <p:sp>
              <p:nvSpPr>
                <p:cNvPr id="46" name="TextBox 45">
                  <a:extLst>
                    <a:ext uri="{FF2B5EF4-FFF2-40B4-BE49-F238E27FC236}">
                      <a16:creationId xmlns:a16="http://schemas.microsoft.com/office/drawing/2014/main" id="{30058D1B-773A-4C55-854A-354DCB775749}"/>
                    </a:ext>
                  </a:extLst>
                </p:cNvPr>
                <p:cNvSpPr txBox="1"/>
                <p:nvPr/>
              </p:nvSpPr>
              <p:spPr>
                <a:xfrm>
                  <a:off x="2882104" y="4196743"/>
                  <a:ext cx="1573025" cy="653553"/>
                </a:xfrm>
                <a:prstGeom prst="rect">
                  <a:avLst/>
                </a:prstGeom>
                <a:noFill/>
              </p:spPr>
              <p:txBody>
                <a:bodyPr wrap="none" rtlCol="0">
                  <a:spAutoFit/>
                </a:bodyPr>
                <a:lstStyle/>
                <a:p>
                  <a:pPr defTabSz="457200" latinLnBrk="0">
                    <a:defRPr/>
                  </a:pPr>
                  <a:r>
                    <a:rPr lang="en-US" altLang="ko-KR" sz="500" b="1" dirty="0">
                      <a:ln>
                        <a:solidFill>
                          <a:schemeClr val="bg1">
                            <a:alpha val="0"/>
                          </a:schemeClr>
                        </a:solidFill>
                      </a:ln>
                      <a:solidFill>
                        <a:prstClr val="black"/>
                      </a:solidFill>
                      <a:latin typeface="+mn-ea"/>
                    </a:rPr>
                    <a:t>smoke</a:t>
                  </a:r>
                  <a:endParaRPr lang="ko-KR" altLang="en-US" sz="500" b="1" dirty="0">
                    <a:ln>
                      <a:solidFill>
                        <a:schemeClr val="bg1">
                          <a:alpha val="0"/>
                        </a:schemeClr>
                      </a:solidFill>
                    </a:ln>
                    <a:solidFill>
                      <a:prstClr val="black"/>
                    </a:solidFill>
                    <a:latin typeface="+mn-ea"/>
                  </a:endParaRPr>
                </a:p>
              </p:txBody>
            </p:sp>
          </p:grpSp>
        </p:grpSp>
        <p:pic>
          <p:nvPicPr>
            <p:cNvPr id="8" name="Picture 2">
              <a:extLst>
                <a:ext uri="{FF2B5EF4-FFF2-40B4-BE49-F238E27FC236}">
                  <a16:creationId xmlns:a16="http://schemas.microsoft.com/office/drawing/2014/main" id="{839728F6-07BA-4F2E-BA25-246D64A0896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48742" y="4725617"/>
              <a:ext cx="1932002" cy="62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a:extLst>
                <a:ext uri="{FF2B5EF4-FFF2-40B4-BE49-F238E27FC236}">
                  <a16:creationId xmlns:a16="http://schemas.microsoft.com/office/drawing/2014/main" id="{D359B899-733D-4D52-8934-58B6E3BBD37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544394" y="5539894"/>
              <a:ext cx="2036590" cy="71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a:extLst>
                <a:ext uri="{FF2B5EF4-FFF2-40B4-BE49-F238E27FC236}">
                  <a16:creationId xmlns:a16="http://schemas.microsoft.com/office/drawing/2014/main" id="{217DF906-5DE0-4A4F-8EC1-02573B5F35D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758201" y="5526910"/>
              <a:ext cx="1271361" cy="716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_x227602472" descr="EMB00002dec5eb3">
              <a:extLst>
                <a:ext uri="{FF2B5EF4-FFF2-40B4-BE49-F238E27FC236}">
                  <a16:creationId xmlns:a16="http://schemas.microsoft.com/office/drawing/2014/main" id="{F09DFC8C-7218-40AD-AD09-B7AD2D6F7C7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106957" y="4694231"/>
              <a:ext cx="911464" cy="57343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a:extLst>
                <a:ext uri="{FF2B5EF4-FFF2-40B4-BE49-F238E27FC236}">
                  <a16:creationId xmlns:a16="http://schemas.microsoft.com/office/drawing/2014/main" id="{FD62A407-8DD5-4A28-AE7B-ECD1B76EA0C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648988" y="3270345"/>
              <a:ext cx="1831756" cy="681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a:extLst>
                <a:ext uri="{FF2B5EF4-FFF2-40B4-BE49-F238E27FC236}">
                  <a16:creationId xmlns:a16="http://schemas.microsoft.com/office/drawing/2014/main" id="{9539733C-F104-43B9-8A8D-7F29F40BBBE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952848" y="3314022"/>
              <a:ext cx="1171319" cy="67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7">
              <a:extLst>
                <a:ext uri="{FF2B5EF4-FFF2-40B4-BE49-F238E27FC236}">
                  <a16:creationId xmlns:a16="http://schemas.microsoft.com/office/drawing/2014/main" id="{94C08BBF-30A2-4ABB-88B6-68AFC905301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971185" y="2456230"/>
              <a:ext cx="1217726" cy="594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8">
              <a:extLst>
                <a:ext uri="{FF2B5EF4-FFF2-40B4-BE49-F238E27FC236}">
                  <a16:creationId xmlns:a16="http://schemas.microsoft.com/office/drawing/2014/main" id="{AE5DBC7D-9AD9-4E26-B71D-8B3457292DC3}"/>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14781"/>
            <a:stretch/>
          </p:blipFill>
          <p:spPr bwMode="auto">
            <a:xfrm>
              <a:off x="16443194" y="3271793"/>
              <a:ext cx="1486318" cy="774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9">
              <a:extLst>
                <a:ext uri="{FF2B5EF4-FFF2-40B4-BE49-F238E27FC236}">
                  <a16:creationId xmlns:a16="http://schemas.microsoft.com/office/drawing/2014/main" id="{50B3F34B-1DA1-417C-8164-EA6B3518464E}"/>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6384744" y="2462420"/>
              <a:ext cx="1477759" cy="61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a:extLst>
                <a:ext uri="{FF2B5EF4-FFF2-40B4-BE49-F238E27FC236}">
                  <a16:creationId xmlns:a16="http://schemas.microsoft.com/office/drawing/2014/main" id="{AB86C3EC-2562-414A-8738-FFEC9CE694A5}"/>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t="20292" r="63462"/>
            <a:stretch/>
          </p:blipFill>
          <p:spPr bwMode="auto">
            <a:xfrm>
              <a:off x="14069419" y="2528473"/>
              <a:ext cx="657740" cy="544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0">
              <a:extLst>
                <a:ext uri="{FF2B5EF4-FFF2-40B4-BE49-F238E27FC236}">
                  <a16:creationId xmlns:a16="http://schemas.microsoft.com/office/drawing/2014/main" id="{4DF6B5A1-8B88-47D8-96C4-19A3DEC97B24}"/>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4789711" y="2451937"/>
              <a:ext cx="1389650" cy="592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1">
              <a:extLst>
                <a:ext uri="{FF2B5EF4-FFF2-40B4-BE49-F238E27FC236}">
                  <a16:creationId xmlns:a16="http://schemas.microsoft.com/office/drawing/2014/main" id="{3E1BD993-2A88-4362-9986-40829B0CBCD5}"/>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4437330" y="3270053"/>
              <a:ext cx="1293884" cy="738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a:extLst>
                <a:ext uri="{FF2B5EF4-FFF2-40B4-BE49-F238E27FC236}">
                  <a16:creationId xmlns:a16="http://schemas.microsoft.com/office/drawing/2014/main" id="{DD2BFD41-BEE6-4315-AA03-A0A5FED72EED}"/>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4490309" y="4670401"/>
              <a:ext cx="1187926" cy="641572"/>
            </a:xfrm>
            <a:prstGeom prst="rect">
              <a:avLst/>
            </a:prstGeom>
            <a:solidFill>
              <a:schemeClr val="bg1"/>
            </a:solidFill>
            <a:ln>
              <a:noFill/>
            </a:ln>
            <a:effectLst/>
          </p:spPr>
        </p:pic>
        <p:pic>
          <p:nvPicPr>
            <p:cNvPr id="21" name="Picture 12">
              <a:extLst>
                <a:ext uri="{FF2B5EF4-FFF2-40B4-BE49-F238E27FC236}">
                  <a16:creationId xmlns:a16="http://schemas.microsoft.com/office/drawing/2014/main" id="{6C3E4260-B661-4BA8-BED1-A77C6EEAD894}"/>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6510960" y="5526910"/>
              <a:ext cx="1263467" cy="690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13">
              <a:extLst>
                <a:ext uri="{FF2B5EF4-FFF2-40B4-BE49-F238E27FC236}">
                  <a16:creationId xmlns:a16="http://schemas.microsoft.com/office/drawing/2014/main" id="{CCCA728F-DE4E-47FB-A0B1-C201030F744D}"/>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4051549" y="5515579"/>
              <a:ext cx="664170" cy="712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14">
              <a:extLst>
                <a:ext uri="{FF2B5EF4-FFF2-40B4-BE49-F238E27FC236}">
                  <a16:creationId xmlns:a16="http://schemas.microsoft.com/office/drawing/2014/main" id="{5BBA6FA4-2DDD-4B3B-8687-FD6A2EBA28AD}"/>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4749653" y="5552390"/>
              <a:ext cx="1306071" cy="638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64167585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E01BB82B-06D8-4BD8-B7E4-51714743CF2D}"/>
              </a:ext>
            </a:extLst>
          </p:cNvPr>
          <p:cNvSpPr>
            <a:spLocks noGrp="1"/>
          </p:cNvSpPr>
          <p:nvPr>
            <p:ph type="sldNum" sz="quarter" idx="2"/>
          </p:nvPr>
        </p:nvSpPr>
        <p:spPr/>
        <p:txBody>
          <a:bodyPr/>
          <a:lstStyle/>
          <a:p>
            <a:pPr defTabSz="914400"/>
            <a:fld id="{86CB4B4D-7CA3-9044-876B-883B54F8677D}" type="slidenum">
              <a:rPr lang="uk-UA" smtClean="0"/>
              <a:pPr defTabSz="914400"/>
              <a:t>5</a:t>
            </a:fld>
            <a:endParaRPr lang="uk-UA" dirty="0"/>
          </a:p>
        </p:txBody>
      </p:sp>
      <p:sp>
        <p:nvSpPr>
          <p:cNvPr id="4" name="내용 개체 틀 3">
            <a:extLst>
              <a:ext uri="{FF2B5EF4-FFF2-40B4-BE49-F238E27FC236}">
                <a16:creationId xmlns:a16="http://schemas.microsoft.com/office/drawing/2014/main" id="{04B5B547-8DAF-4F1B-B8D6-E75A86637701}"/>
              </a:ext>
            </a:extLst>
          </p:cNvPr>
          <p:cNvSpPr>
            <a:spLocks noGrp="1"/>
          </p:cNvSpPr>
          <p:nvPr>
            <p:ph sz="quarter" idx="11"/>
          </p:nvPr>
        </p:nvSpPr>
        <p:spPr>
          <a:xfrm>
            <a:off x="2057400" y="76200"/>
            <a:ext cx="5257800" cy="533400"/>
          </a:xfrm>
        </p:spPr>
        <p:txBody>
          <a:bodyPr/>
          <a:lstStyle/>
          <a:p>
            <a:pPr lvl="0"/>
            <a:r>
              <a:rPr lang="en-US" altLang="ko-KR" sz="2800" b="1" dirty="0">
                <a:solidFill>
                  <a:prstClr val="white"/>
                </a:solidFill>
              </a:rPr>
              <a:t>Application area: </a:t>
            </a:r>
            <a:br>
              <a:rPr lang="en-US" altLang="ko-KR" sz="2800" b="1" dirty="0">
                <a:solidFill>
                  <a:prstClr val="white"/>
                </a:solidFill>
              </a:rPr>
            </a:br>
            <a:r>
              <a:rPr lang="en-US" altLang="ko-KR" sz="2800" b="1" dirty="0">
                <a:solidFill>
                  <a:prstClr val="white"/>
                </a:solidFill>
              </a:rPr>
              <a:t>Dust Height &amp; Dust at Surface</a:t>
            </a:r>
            <a:endParaRPr lang="ko-KR" altLang="en-US" sz="2800" b="1" dirty="0">
              <a:solidFill>
                <a:prstClr val="white"/>
              </a:solidFill>
            </a:endParaRPr>
          </a:p>
          <a:p>
            <a:endParaRPr lang="ko-KR" altLang="en-US" dirty="0"/>
          </a:p>
        </p:txBody>
      </p:sp>
      <p:pic>
        <p:nvPicPr>
          <p:cNvPr id="39" name="그림 38">
            <a:extLst>
              <a:ext uri="{FF2B5EF4-FFF2-40B4-BE49-F238E27FC236}">
                <a16:creationId xmlns:a16="http://schemas.microsoft.com/office/drawing/2014/main" id="{481DBC3C-87FA-4846-A276-A6E9E37A38B3}"/>
              </a:ext>
            </a:extLst>
          </p:cNvPr>
          <p:cNvPicPr>
            <a:picLocks noChangeAspect="1"/>
          </p:cNvPicPr>
          <p:nvPr/>
        </p:nvPicPr>
        <p:blipFill>
          <a:blip r:embed="rId3"/>
          <a:stretch>
            <a:fillRect/>
          </a:stretch>
        </p:blipFill>
        <p:spPr>
          <a:xfrm>
            <a:off x="435506" y="1060215"/>
            <a:ext cx="8161322" cy="5569185"/>
          </a:xfrm>
          <a:prstGeom prst="rect">
            <a:avLst/>
          </a:prstGeom>
        </p:spPr>
      </p:pic>
    </p:spTree>
    <p:extLst>
      <p:ext uri="{BB962C8B-B14F-4D97-AF65-F5344CB8AC3E}">
        <p14:creationId xmlns:p14="http://schemas.microsoft.com/office/powerpoint/2010/main" val="35013502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BC8F5613-465F-4B96-80E6-05DF02E43FE9}"/>
              </a:ext>
            </a:extLst>
          </p:cNvPr>
          <p:cNvSpPr>
            <a:spLocks noGrp="1"/>
          </p:cNvSpPr>
          <p:nvPr>
            <p:ph type="sldNum" sz="quarter" idx="2"/>
          </p:nvPr>
        </p:nvSpPr>
        <p:spPr/>
        <p:txBody>
          <a:bodyPr/>
          <a:lstStyle/>
          <a:p>
            <a:pPr defTabSz="914400"/>
            <a:fld id="{86CB4B4D-7CA3-9044-876B-883B54F8677D}" type="slidenum">
              <a:rPr lang="uk-UA" smtClean="0"/>
              <a:pPr defTabSz="914400"/>
              <a:t>6</a:t>
            </a:fld>
            <a:endParaRPr lang="uk-UA" dirty="0"/>
          </a:p>
        </p:txBody>
      </p:sp>
      <p:sp>
        <p:nvSpPr>
          <p:cNvPr id="4" name="내용 개체 틀 3">
            <a:extLst>
              <a:ext uri="{FF2B5EF4-FFF2-40B4-BE49-F238E27FC236}">
                <a16:creationId xmlns:a16="http://schemas.microsoft.com/office/drawing/2014/main" id="{6B070626-0874-469B-B1B0-DC9B7E540948}"/>
              </a:ext>
            </a:extLst>
          </p:cNvPr>
          <p:cNvSpPr>
            <a:spLocks noGrp="1"/>
          </p:cNvSpPr>
          <p:nvPr>
            <p:ph sz="quarter" idx="11"/>
          </p:nvPr>
        </p:nvSpPr>
        <p:spPr>
          <a:xfrm>
            <a:off x="2057400" y="76200"/>
            <a:ext cx="4953000" cy="533400"/>
          </a:xfrm>
        </p:spPr>
        <p:txBody>
          <a:bodyPr/>
          <a:lstStyle/>
          <a:p>
            <a:r>
              <a:rPr lang="en-US" altLang="ko-KR" sz="2800" b="1" dirty="0"/>
              <a:t>Application area: </a:t>
            </a:r>
            <a:br>
              <a:rPr lang="en-US" altLang="ko-KR" sz="2800" b="1" dirty="0"/>
            </a:br>
            <a:r>
              <a:rPr lang="en-US" altLang="ko-KR" sz="2800" b="1" dirty="0"/>
              <a:t>Ocean</a:t>
            </a:r>
            <a:endParaRPr lang="ko-KR" altLang="en-US" sz="2800" b="1" dirty="0"/>
          </a:p>
        </p:txBody>
      </p:sp>
      <p:pic>
        <p:nvPicPr>
          <p:cNvPr id="11" name="그림 10">
            <a:extLst>
              <a:ext uri="{FF2B5EF4-FFF2-40B4-BE49-F238E27FC236}">
                <a16:creationId xmlns:a16="http://schemas.microsoft.com/office/drawing/2014/main" id="{885BE456-9AD0-4F16-B915-B4001E18D809}"/>
              </a:ext>
            </a:extLst>
          </p:cNvPr>
          <p:cNvPicPr>
            <a:picLocks noChangeAspect="1"/>
          </p:cNvPicPr>
          <p:nvPr/>
        </p:nvPicPr>
        <p:blipFill>
          <a:blip r:embed="rId3"/>
          <a:stretch>
            <a:fillRect/>
          </a:stretch>
        </p:blipFill>
        <p:spPr>
          <a:xfrm>
            <a:off x="252609" y="1066311"/>
            <a:ext cx="8638781" cy="5639289"/>
          </a:xfrm>
          <a:prstGeom prst="rect">
            <a:avLst/>
          </a:prstGeom>
        </p:spPr>
      </p:pic>
    </p:spTree>
    <p:extLst>
      <p:ext uri="{BB962C8B-B14F-4D97-AF65-F5344CB8AC3E}">
        <p14:creationId xmlns:p14="http://schemas.microsoft.com/office/powerpoint/2010/main" val="137117320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B095033-05E8-4A1F-B3A9-45B6B1BEED37}"/>
              </a:ext>
            </a:extLst>
          </p:cNvPr>
          <p:cNvSpPr>
            <a:spLocks noGrp="1"/>
          </p:cNvSpPr>
          <p:nvPr>
            <p:ph type="sldNum" sz="quarter" idx="2"/>
          </p:nvPr>
        </p:nvSpPr>
        <p:spPr/>
        <p:txBody>
          <a:bodyPr/>
          <a:lstStyle/>
          <a:p>
            <a:pPr defTabSz="914400"/>
            <a:fld id="{86CB4B4D-7CA3-9044-876B-883B54F8677D}" type="slidenum">
              <a:rPr lang="uk-UA" smtClean="0"/>
              <a:pPr defTabSz="914400"/>
              <a:t>7</a:t>
            </a:fld>
            <a:endParaRPr lang="uk-UA" dirty="0"/>
          </a:p>
        </p:txBody>
      </p:sp>
      <p:sp>
        <p:nvSpPr>
          <p:cNvPr id="5" name="내용 개체 틀 3">
            <a:extLst>
              <a:ext uri="{FF2B5EF4-FFF2-40B4-BE49-F238E27FC236}">
                <a16:creationId xmlns:a16="http://schemas.microsoft.com/office/drawing/2014/main" id="{C1408F03-ED25-48ED-B2C7-9DE7B195E40B}"/>
              </a:ext>
            </a:extLst>
          </p:cNvPr>
          <p:cNvSpPr>
            <a:spLocks noGrp="1"/>
          </p:cNvSpPr>
          <p:nvPr>
            <p:ph sz="quarter" idx="11"/>
          </p:nvPr>
        </p:nvSpPr>
        <p:spPr>
          <a:xfrm>
            <a:off x="2057400" y="76200"/>
            <a:ext cx="5715000" cy="533400"/>
          </a:xfrm>
        </p:spPr>
        <p:txBody>
          <a:bodyPr/>
          <a:lstStyle/>
          <a:p>
            <a:r>
              <a:rPr lang="en-US" altLang="ko-KR" sz="2800" b="1" dirty="0"/>
              <a:t>Application area: </a:t>
            </a:r>
            <a:br>
              <a:rPr lang="en-US" altLang="ko-KR" sz="2800" b="1" dirty="0"/>
            </a:br>
            <a:r>
              <a:rPr lang="en-US" altLang="ko-KR" sz="2800" b="1" dirty="0"/>
              <a:t>Surface Property &amp; Hydrology</a:t>
            </a:r>
            <a:endParaRPr lang="ko-KR" altLang="en-US" sz="2800" b="1" dirty="0"/>
          </a:p>
        </p:txBody>
      </p:sp>
      <p:pic>
        <p:nvPicPr>
          <p:cNvPr id="36" name="그림 35">
            <a:extLst>
              <a:ext uri="{FF2B5EF4-FFF2-40B4-BE49-F238E27FC236}">
                <a16:creationId xmlns:a16="http://schemas.microsoft.com/office/drawing/2014/main" id="{382DF72E-DFB0-4DB5-81C1-80C50BFA15AD}"/>
              </a:ext>
            </a:extLst>
          </p:cNvPr>
          <p:cNvPicPr>
            <a:picLocks noChangeAspect="1"/>
          </p:cNvPicPr>
          <p:nvPr/>
        </p:nvPicPr>
        <p:blipFill>
          <a:blip r:embed="rId3"/>
          <a:stretch>
            <a:fillRect/>
          </a:stretch>
        </p:blipFill>
        <p:spPr>
          <a:xfrm>
            <a:off x="276718" y="1173231"/>
            <a:ext cx="8590563" cy="5456169"/>
          </a:xfrm>
          <a:prstGeom prst="rect">
            <a:avLst/>
          </a:prstGeom>
        </p:spPr>
      </p:pic>
    </p:spTree>
    <p:extLst>
      <p:ext uri="{BB962C8B-B14F-4D97-AF65-F5344CB8AC3E}">
        <p14:creationId xmlns:p14="http://schemas.microsoft.com/office/powerpoint/2010/main" val="201571032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483F74AD-D8B9-4EFB-912E-4A9995127F70}"/>
              </a:ext>
            </a:extLst>
          </p:cNvPr>
          <p:cNvSpPr>
            <a:spLocks noGrp="1"/>
          </p:cNvSpPr>
          <p:nvPr>
            <p:ph type="sldNum" sz="quarter" idx="2"/>
          </p:nvPr>
        </p:nvSpPr>
        <p:spPr/>
        <p:txBody>
          <a:bodyPr/>
          <a:lstStyle/>
          <a:p>
            <a:pPr defTabSz="914400"/>
            <a:fld id="{86CB4B4D-7CA3-9044-876B-883B54F8677D}" type="slidenum">
              <a:rPr lang="uk-UA" smtClean="0"/>
              <a:pPr defTabSz="914400"/>
              <a:t>8</a:t>
            </a:fld>
            <a:endParaRPr lang="uk-UA" dirty="0"/>
          </a:p>
        </p:txBody>
      </p:sp>
      <p:sp>
        <p:nvSpPr>
          <p:cNvPr id="5" name="내용 개체 틀 3">
            <a:extLst>
              <a:ext uri="{FF2B5EF4-FFF2-40B4-BE49-F238E27FC236}">
                <a16:creationId xmlns:a16="http://schemas.microsoft.com/office/drawing/2014/main" id="{83FC7170-571A-4941-9D5F-93CB2FAB7A49}"/>
              </a:ext>
            </a:extLst>
          </p:cNvPr>
          <p:cNvSpPr>
            <a:spLocks noGrp="1"/>
          </p:cNvSpPr>
          <p:nvPr>
            <p:ph sz="quarter" idx="11"/>
          </p:nvPr>
        </p:nvSpPr>
        <p:spPr>
          <a:xfrm>
            <a:off x="2057400" y="76200"/>
            <a:ext cx="5715000" cy="533400"/>
          </a:xfrm>
        </p:spPr>
        <p:txBody>
          <a:bodyPr/>
          <a:lstStyle/>
          <a:p>
            <a:r>
              <a:rPr lang="en-US" altLang="ko-KR" sz="2800" b="1" dirty="0"/>
              <a:t>Application area: </a:t>
            </a:r>
            <a:br>
              <a:rPr lang="en-US" altLang="ko-KR" sz="2800" b="1" dirty="0"/>
            </a:br>
            <a:r>
              <a:rPr lang="en-US" altLang="ko-KR" sz="2800" b="1" dirty="0"/>
              <a:t>Forest Fire Monitoring</a:t>
            </a:r>
            <a:endParaRPr lang="ko-KR" altLang="en-US" sz="2800" b="1" dirty="0"/>
          </a:p>
        </p:txBody>
      </p:sp>
      <p:pic>
        <p:nvPicPr>
          <p:cNvPr id="34" name="그림 33">
            <a:extLst>
              <a:ext uri="{FF2B5EF4-FFF2-40B4-BE49-F238E27FC236}">
                <a16:creationId xmlns:a16="http://schemas.microsoft.com/office/drawing/2014/main" id="{FB3A7211-659B-4998-9464-49F833637CBA}"/>
              </a:ext>
            </a:extLst>
          </p:cNvPr>
          <p:cNvPicPr>
            <a:picLocks noChangeAspect="1"/>
          </p:cNvPicPr>
          <p:nvPr/>
        </p:nvPicPr>
        <p:blipFill>
          <a:blip r:embed="rId3"/>
          <a:stretch>
            <a:fillRect/>
          </a:stretch>
        </p:blipFill>
        <p:spPr>
          <a:xfrm>
            <a:off x="106293" y="1104471"/>
            <a:ext cx="8656707" cy="5524929"/>
          </a:xfrm>
          <a:prstGeom prst="rect">
            <a:avLst/>
          </a:prstGeom>
        </p:spPr>
      </p:pic>
    </p:spTree>
    <p:extLst>
      <p:ext uri="{BB962C8B-B14F-4D97-AF65-F5344CB8AC3E}">
        <p14:creationId xmlns:p14="http://schemas.microsoft.com/office/powerpoint/2010/main" val="55485358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655AD15B-C0C7-4D2E-83FB-F3ABBE2C485F}"/>
              </a:ext>
            </a:extLst>
          </p:cNvPr>
          <p:cNvSpPr>
            <a:spLocks noGrp="1"/>
          </p:cNvSpPr>
          <p:nvPr>
            <p:ph type="sldNum" sz="quarter" idx="2"/>
          </p:nvPr>
        </p:nvSpPr>
        <p:spPr/>
        <p:txBody>
          <a:bodyPr/>
          <a:lstStyle/>
          <a:p>
            <a:pPr defTabSz="914400"/>
            <a:fld id="{86CB4B4D-7CA3-9044-876B-883B54F8677D}" type="slidenum">
              <a:rPr lang="uk-UA" smtClean="0"/>
              <a:pPr defTabSz="914400"/>
              <a:t>9</a:t>
            </a:fld>
            <a:endParaRPr lang="uk-UA" dirty="0"/>
          </a:p>
        </p:txBody>
      </p:sp>
      <p:sp>
        <p:nvSpPr>
          <p:cNvPr id="4" name="내용 개체 틀 3">
            <a:extLst>
              <a:ext uri="{FF2B5EF4-FFF2-40B4-BE49-F238E27FC236}">
                <a16:creationId xmlns:a16="http://schemas.microsoft.com/office/drawing/2014/main" id="{6162F2C3-F175-425F-84F3-F3CBCD6A0BBB}"/>
              </a:ext>
            </a:extLst>
          </p:cNvPr>
          <p:cNvSpPr>
            <a:spLocks noGrp="1"/>
          </p:cNvSpPr>
          <p:nvPr>
            <p:ph sz="quarter" idx="11"/>
          </p:nvPr>
        </p:nvSpPr>
        <p:spPr/>
        <p:txBody>
          <a:bodyPr/>
          <a:lstStyle/>
          <a:p>
            <a:r>
              <a:rPr lang="en-US" altLang="ko-KR" sz="2800" b="1" dirty="0"/>
              <a:t>Data Service</a:t>
            </a:r>
            <a:endParaRPr lang="ko-KR" altLang="en-US" sz="2800" b="1" dirty="0"/>
          </a:p>
        </p:txBody>
      </p:sp>
      <p:pic>
        <p:nvPicPr>
          <p:cNvPr id="85" name="그림 84">
            <a:extLst>
              <a:ext uri="{FF2B5EF4-FFF2-40B4-BE49-F238E27FC236}">
                <a16:creationId xmlns:a16="http://schemas.microsoft.com/office/drawing/2014/main" id="{7CBA5258-8939-481D-A95A-133603D56FED}"/>
              </a:ext>
            </a:extLst>
          </p:cNvPr>
          <p:cNvPicPr>
            <a:picLocks noChangeAspect="1"/>
          </p:cNvPicPr>
          <p:nvPr/>
        </p:nvPicPr>
        <p:blipFill>
          <a:blip r:embed="rId3"/>
          <a:stretch>
            <a:fillRect/>
          </a:stretch>
        </p:blipFill>
        <p:spPr>
          <a:xfrm>
            <a:off x="0" y="1560142"/>
            <a:ext cx="9144000" cy="4535858"/>
          </a:xfrm>
          <a:prstGeom prst="rect">
            <a:avLst/>
          </a:prstGeom>
        </p:spPr>
      </p:pic>
    </p:spTree>
    <p:extLst>
      <p:ext uri="{BB962C8B-B14F-4D97-AF65-F5344CB8AC3E}">
        <p14:creationId xmlns:p14="http://schemas.microsoft.com/office/powerpoint/2010/main" val="1736343195"/>
      </p:ext>
    </p:extLst>
  </p:cSld>
  <p:clrMapOvr>
    <a:masterClrMapping/>
  </p:clrMapOvr>
  <p:transition spd="med"/>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9120</TotalTime>
  <Words>1125</Words>
  <Application>Microsoft Office PowerPoint</Application>
  <PresentationFormat>화면 슬라이드 쇼(4:3)</PresentationFormat>
  <Paragraphs>94</Paragraphs>
  <Slides>11</Slides>
  <Notes>10</Notes>
  <HiddenSlides>0</HiddenSlides>
  <MMClips>0</MMClips>
  <ScaleCrop>false</ScaleCrop>
  <HeadingPairs>
    <vt:vector size="6" baseType="variant">
      <vt:variant>
        <vt:lpstr>사용한 글꼴</vt:lpstr>
      </vt:variant>
      <vt:variant>
        <vt:i4>8</vt:i4>
      </vt:variant>
      <vt:variant>
        <vt:lpstr>테마</vt:lpstr>
      </vt:variant>
      <vt:variant>
        <vt:i4>1</vt:i4>
      </vt:variant>
      <vt:variant>
        <vt:lpstr>슬라이드 제목</vt:lpstr>
      </vt:variant>
      <vt:variant>
        <vt:i4>11</vt:i4>
      </vt:variant>
    </vt:vector>
  </HeadingPairs>
  <TitlesOfParts>
    <vt:vector size="20" baseType="lpstr">
      <vt:lpstr>Avenir Roman</vt:lpstr>
      <vt:lpstr>맑은 고딕</vt:lpstr>
      <vt:lpstr>Arial</vt:lpstr>
      <vt:lpstr>Arial Bold</vt:lpstr>
      <vt:lpstr>Calibri</vt:lpstr>
      <vt:lpstr>Courier New</vt:lpstr>
      <vt:lpstr>Helvetica</vt:lpstr>
      <vt:lpstr>Wingdings</vt:lpstr>
      <vt:lpstr>Default</vt:lpstr>
      <vt:lpstr>KMA Space program:  Current Status and Application Plan</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Brian R. Williams</dc:creator>
  <cp:lastModifiedBy>Registered User</cp:lastModifiedBy>
  <cp:revision>147</cp:revision>
  <dcterms:modified xsi:type="dcterms:W3CDTF">2019-10-14T16:53:16Z</dcterms:modified>
</cp:coreProperties>
</file>