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/>
    <p:restoredTop sz="94694"/>
  </p:normalViewPr>
  <p:slideViewPr>
    <p:cSldViewPr>
      <p:cViewPr varScale="1">
        <p:scale>
          <a:sx n="69" d="100"/>
          <a:sy n="69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F3008-5C49-465D-A21A-43DA336A9C8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2FF11534-DB02-4498-90AF-6C60FF7E29F9}">
      <dgm:prSet phldrT="[Text]" custT="1"/>
      <dgm:spPr/>
      <dgm:t>
        <a:bodyPr/>
        <a:lstStyle/>
        <a:p>
          <a:r>
            <a:rPr lang="fr-BE" sz="1400" dirty="0" smtClean="0"/>
            <a:t>Service</a:t>
          </a:r>
          <a:endParaRPr lang="en-GB" sz="1400" dirty="0"/>
        </a:p>
      </dgm:t>
    </dgm:pt>
    <dgm:pt modelId="{9FAC6F1D-B14C-48D1-ABF1-D76783CA75F7}" type="parTrans" cxnId="{5831B2A2-BF91-4468-9EA6-B2D9E58253F4}">
      <dgm:prSet/>
      <dgm:spPr/>
      <dgm:t>
        <a:bodyPr/>
        <a:lstStyle/>
        <a:p>
          <a:endParaRPr lang="en-GB" sz="1100"/>
        </a:p>
      </dgm:t>
    </dgm:pt>
    <dgm:pt modelId="{FC200E16-5BC3-47B0-A593-FAD720DFA3CC}" type="sibTrans" cxnId="{5831B2A2-BF91-4468-9EA6-B2D9E58253F4}">
      <dgm:prSet/>
      <dgm:spPr/>
      <dgm:t>
        <a:bodyPr/>
        <a:lstStyle/>
        <a:p>
          <a:endParaRPr lang="en-GB" sz="1100"/>
        </a:p>
      </dgm:t>
    </dgm:pt>
    <dgm:pt modelId="{CA6289F8-7335-4DA7-A419-ACE3E2314632}">
      <dgm:prSet phldrT="[Text]" custT="1"/>
      <dgm:spPr/>
      <dgm:t>
        <a:bodyPr/>
        <a:lstStyle/>
        <a:p>
          <a:r>
            <a:rPr lang="fr-BE" sz="1400" dirty="0" smtClean="0"/>
            <a:t>Scope</a:t>
          </a:r>
          <a:endParaRPr lang="en-GB" sz="1400" dirty="0"/>
        </a:p>
      </dgm:t>
    </dgm:pt>
    <dgm:pt modelId="{058E2F0C-A05B-4639-8C53-7A9DB253B61F}" type="parTrans" cxnId="{251F0FD0-4261-4B22-AE21-09E92BC3EA0E}">
      <dgm:prSet/>
      <dgm:spPr/>
      <dgm:t>
        <a:bodyPr/>
        <a:lstStyle/>
        <a:p>
          <a:endParaRPr lang="en-GB" sz="1100"/>
        </a:p>
      </dgm:t>
    </dgm:pt>
    <dgm:pt modelId="{B8B9DB91-7E08-4A38-9D80-EFFFB72A97F0}" type="sibTrans" cxnId="{251F0FD0-4261-4B22-AE21-09E92BC3EA0E}">
      <dgm:prSet/>
      <dgm:spPr/>
      <dgm:t>
        <a:bodyPr/>
        <a:lstStyle/>
        <a:p>
          <a:endParaRPr lang="en-GB" sz="1100"/>
        </a:p>
      </dgm:t>
    </dgm:pt>
    <dgm:pt modelId="{3F94E457-2FA4-416F-A636-B543EB05D9D6}">
      <dgm:prSet phldrT="[Text]" custT="1"/>
      <dgm:spPr/>
      <dgm:t>
        <a:bodyPr/>
        <a:lstStyle/>
        <a:p>
          <a:r>
            <a:rPr lang="fr-BE" sz="1400" dirty="0" smtClean="0"/>
            <a:t>Impact</a:t>
          </a:r>
          <a:endParaRPr lang="en-GB" sz="1400" dirty="0"/>
        </a:p>
      </dgm:t>
    </dgm:pt>
    <dgm:pt modelId="{B72B7F11-FDD9-44F9-AFED-6ADB1E3D5D30}" type="parTrans" cxnId="{C2591FA3-98E8-4FDA-BE58-F568BFF442D4}">
      <dgm:prSet/>
      <dgm:spPr/>
      <dgm:t>
        <a:bodyPr/>
        <a:lstStyle/>
        <a:p>
          <a:endParaRPr lang="en-GB" sz="1100"/>
        </a:p>
      </dgm:t>
    </dgm:pt>
    <dgm:pt modelId="{38791186-C5B5-476C-8EF2-8FA3BF26F736}" type="sibTrans" cxnId="{C2591FA3-98E8-4FDA-BE58-F568BFF442D4}">
      <dgm:prSet/>
      <dgm:spPr/>
      <dgm:t>
        <a:bodyPr/>
        <a:lstStyle/>
        <a:p>
          <a:endParaRPr lang="en-GB" sz="1100"/>
        </a:p>
      </dgm:t>
    </dgm:pt>
    <dgm:pt modelId="{E57BB437-A6F6-4976-8919-BFF2150DCB4C}" type="pres">
      <dgm:prSet presAssocID="{8CBF3008-5C49-465D-A21A-43DA336A9C8B}" presName="Name0" presStyleCnt="0">
        <dgm:presLayoutVars>
          <dgm:dir/>
          <dgm:animLvl val="lvl"/>
          <dgm:resizeHandles val="exact"/>
        </dgm:presLayoutVars>
      </dgm:prSet>
      <dgm:spPr/>
    </dgm:pt>
    <dgm:pt modelId="{8E2E2633-8C4B-46E5-BAC6-F62075FA6CD7}" type="pres">
      <dgm:prSet presAssocID="{2FF11534-DB02-4498-90AF-6C60FF7E29F9}" presName="parTxOnly" presStyleLbl="node1" presStyleIdx="0" presStyleCnt="3" custScaleX="492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60D5C1-2383-4388-BC23-F7B8D5DD8577}" type="pres">
      <dgm:prSet presAssocID="{FC200E16-5BC3-47B0-A593-FAD720DFA3CC}" presName="parTxOnlySpace" presStyleCnt="0"/>
      <dgm:spPr/>
    </dgm:pt>
    <dgm:pt modelId="{88B90253-643C-44DE-8994-9AE9FEE7CACD}" type="pres">
      <dgm:prSet presAssocID="{CA6289F8-7335-4DA7-A419-ACE3E2314632}" presName="parTxOnly" presStyleLbl="node1" presStyleIdx="1" presStyleCnt="3" custScaleX="1274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DDE9E4-8CA9-4752-B624-16810F5D5180}" type="pres">
      <dgm:prSet presAssocID="{B8B9DB91-7E08-4A38-9D80-EFFFB72A97F0}" presName="parTxOnlySpace" presStyleCnt="0"/>
      <dgm:spPr/>
    </dgm:pt>
    <dgm:pt modelId="{6215DAE2-65B7-4B22-B3A1-9B8DEB3AA09A}" type="pres">
      <dgm:prSet presAssocID="{3F94E457-2FA4-416F-A636-B543EB05D9D6}" presName="parTxOnly" presStyleLbl="node1" presStyleIdx="2" presStyleCnt="3" custScaleX="75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7E0A0DC-E0BE-494F-BC60-18FCE6109853}" type="presOf" srcId="{3F94E457-2FA4-416F-A636-B543EB05D9D6}" destId="{6215DAE2-65B7-4B22-B3A1-9B8DEB3AA09A}" srcOrd="0" destOrd="0" presId="urn:microsoft.com/office/officeart/2005/8/layout/chevron1"/>
    <dgm:cxn modelId="{BB9FB735-08DC-4EA3-86DD-74A30C478EF1}" type="presOf" srcId="{CA6289F8-7335-4DA7-A419-ACE3E2314632}" destId="{88B90253-643C-44DE-8994-9AE9FEE7CACD}" srcOrd="0" destOrd="0" presId="urn:microsoft.com/office/officeart/2005/8/layout/chevron1"/>
    <dgm:cxn modelId="{D6515BAB-6C4D-42FA-B7E4-A5AC972E006A}" type="presOf" srcId="{8CBF3008-5C49-465D-A21A-43DA336A9C8B}" destId="{E57BB437-A6F6-4976-8919-BFF2150DCB4C}" srcOrd="0" destOrd="0" presId="urn:microsoft.com/office/officeart/2005/8/layout/chevron1"/>
    <dgm:cxn modelId="{5B247A8F-DF3B-466F-8680-9414490379A7}" type="presOf" srcId="{2FF11534-DB02-4498-90AF-6C60FF7E29F9}" destId="{8E2E2633-8C4B-46E5-BAC6-F62075FA6CD7}" srcOrd="0" destOrd="0" presId="urn:microsoft.com/office/officeart/2005/8/layout/chevron1"/>
    <dgm:cxn modelId="{C2591FA3-98E8-4FDA-BE58-F568BFF442D4}" srcId="{8CBF3008-5C49-465D-A21A-43DA336A9C8B}" destId="{3F94E457-2FA4-416F-A636-B543EB05D9D6}" srcOrd="2" destOrd="0" parTransId="{B72B7F11-FDD9-44F9-AFED-6ADB1E3D5D30}" sibTransId="{38791186-C5B5-476C-8EF2-8FA3BF26F736}"/>
    <dgm:cxn modelId="{5831B2A2-BF91-4468-9EA6-B2D9E58253F4}" srcId="{8CBF3008-5C49-465D-A21A-43DA336A9C8B}" destId="{2FF11534-DB02-4498-90AF-6C60FF7E29F9}" srcOrd="0" destOrd="0" parTransId="{9FAC6F1D-B14C-48D1-ABF1-D76783CA75F7}" sibTransId="{FC200E16-5BC3-47B0-A593-FAD720DFA3CC}"/>
    <dgm:cxn modelId="{251F0FD0-4261-4B22-AE21-09E92BC3EA0E}" srcId="{8CBF3008-5C49-465D-A21A-43DA336A9C8B}" destId="{CA6289F8-7335-4DA7-A419-ACE3E2314632}" srcOrd="1" destOrd="0" parTransId="{058E2F0C-A05B-4639-8C53-7A9DB253B61F}" sibTransId="{B8B9DB91-7E08-4A38-9D80-EFFFB72A97F0}"/>
    <dgm:cxn modelId="{3F5EAD40-293B-4857-A871-EE224EC1D2DF}" type="presParOf" srcId="{E57BB437-A6F6-4976-8919-BFF2150DCB4C}" destId="{8E2E2633-8C4B-46E5-BAC6-F62075FA6CD7}" srcOrd="0" destOrd="0" presId="urn:microsoft.com/office/officeart/2005/8/layout/chevron1"/>
    <dgm:cxn modelId="{4A91BEC8-D274-4CFD-BDE0-BCC483EF12A4}" type="presParOf" srcId="{E57BB437-A6F6-4976-8919-BFF2150DCB4C}" destId="{7560D5C1-2383-4388-BC23-F7B8D5DD8577}" srcOrd="1" destOrd="0" presId="urn:microsoft.com/office/officeart/2005/8/layout/chevron1"/>
    <dgm:cxn modelId="{E5E2756D-9833-46F5-AAF2-DA35C9200289}" type="presParOf" srcId="{E57BB437-A6F6-4976-8919-BFF2150DCB4C}" destId="{88B90253-643C-44DE-8994-9AE9FEE7CACD}" srcOrd="2" destOrd="0" presId="urn:microsoft.com/office/officeart/2005/8/layout/chevron1"/>
    <dgm:cxn modelId="{ABC08249-6BC8-4948-B227-1460795F67B3}" type="presParOf" srcId="{E57BB437-A6F6-4976-8919-BFF2150DCB4C}" destId="{F3DDE9E4-8CA9-4752-B624-16810F5D5180}" srcOrd="3" destOrd="0" presId="urn:microsoft.com/office/officeart/2005/8/layout/chevron1"/>
    <dgm:cxn modelId="{1A36B5E8-6F82-4B13-8700-F355767F0AF2}" type="presParOf" srcId="{E57BB437-A6F6-4976-8919-BFF2150DCB4C}" destId="{6215DAE2-65B7-4B22-B3A1-9B8DEB3AA09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BF3008-5C49-465D-A21A-43DA336A9C8B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2FF11534-DB02-4498-90AF-6C60FF7E29F9}">
      <dgm:prSet phldrT="[Text]" custT="1"/>
      <dgm:spPr/>
      <dgm:t>
        <a:bodyPr/>
        <a:lstStyle/>
        <a:p>
          <a:r>
            <a:rPr lang="fr-BE" sz="1400" dirty="0" smtClean="0"/>
            <a:t>Service</a:t>
          </a:r>
          <a:endParaRPr lang="en-GB" sz="1400" dirty="0"/>
        </a:p>
      </dgm:t>
    </dgm:pt>
    <dgm:pt modelId="{9FAC6F1D-B14C-48D1-ABF1-D76783CA75F7}" type="parTrans" cxnId="{5831B2A2-BF91-4468-9EA6-B2D9E58253F4}">
      <dgm:prSet/>
      <dgm:spPr/>
      <dgm:t>
        <a:bodyPr/>
        <a:lstStyle/>
        <a:p>
          <a:endParaRPr lang="en-GB" sz="1100"/>
        </a:p>
      </dgm:t>
    </dgm:pt>
    <dgm:pt modelId="{FC200E16-5BC3-47B0-A593-FAD720DFA3CC}" type="sibTrans" cxnId="{5831B2A2-BF91-4468-9EA6-B2D9E58253F4}">
      <dgm:prSet/>
      <dgm:spPr/>
      <dgm:t>
        <a:bodyPr/>
        <a:lstStyle/>
        <a:p>
          <a:endParaRPr lang="en-GB" sz="1100"/>
        </a:p>
      </dgm:t>
    </dgm:pt>
    <dgm:pt modelId="{CA6289F8-7335-4DA7-A419-ACE3E2314632}">
      <dgm:prSet phldrT="[Text]" custT="1"/>
      <dgm:spPr/>
      <dgm:t>
        <a:bodyPr/>
        <a:lstStyle/>
        <a:p>
          <a:r>
            <a:rPr lang="fr-BE" sz="1400" dirty="0" smtClean="0"/>
            <a:t>Scope</a:t>
          </a:r>
          <a:endParaRPr lang="en-GB" sz="1400" dirty="0"/>
        </a:p>
      </dgm:t>
    </dgm:pt>
    <dgm:pt modelId="{058E2F0C-A05B-4639-8C53-7A9DB253B61F}" type="parTrans" cxnId="{251F0FD0-4261-4B22-AE21-09E92BC3EA0E}">
      <dgm:prSet/>
      <dgm:spPr/>
      <dgm:t>
        <a:bodyPr/>
        <a:lstStyle/>
        <a:p>
          <a:endParaRPr lang="en-GB" sz="1100"/>
        </a:p>
      </dgm:t>
    </dgm:pt>
    <dgm:pt modelId="{B8B9DB91-7E08-4A38-9D80-EFFFB72A97F0}" type="sibTrans" cxnId="{251F0FD0-4261-4B22-AE21-09E92BC3EA0E}">
      <dgm:prSet/>
      <dgm:spPr/>
      <dgm:t>
        <a:bodyPr/>
        <a:lstStyle/>
        <a:p>
          <a:endParaRPr lang="en-GB" sz="1100"/>
        </a:p>
      </dgm:t>
    </dgm:pt>
    <dgm:pt modelId="{3F94E457-2FA4-416F-A636-B543EB05D9D6}">
      <dgm:prSet phldrT="[Text]" custT="1"/>
      <dgm:spPr/>
      <dgm:t>
        <a:bodyPr/>
        <a:lstStyle/>
        <a:p>
          <a:r>
            <a:rPr lang="fr-BE" sz="1400" dirty="0" smtClean="0"/>
            <a:t>Impact</a:t>
          </a:r>
          <a:endParaRPr lang="en-GB" sz="1400" dirty="0"/>
        </a:p>
      </dgm:t>
    </dgm:pt>
    <dgm:pt modelId="{B72B7F11-FDD9-44F9-AFED-6ADB1E3D5D30}" type="parTrans" cxnId="{C2591FA3-98E8-4FDA-BE58-F568BFF442D4}">
      <dgm:prSet/>
      <dgm:spPr/>
      <dgm:t>
        <a:bodyPr/>
        <a:lstStyle/>
        <a:p>
          <a:endParaRPr lang="en-GB" sz="1100"/>
        </a:p>
      </dgm:t>
    </dgm:pt>
    <dgm:pt modelId="{38791186-C5B5-476C-8EF2-8FA3BF26F736}" type="sibTrans" cxnId="{C2591FA3-98E8-4FDA-BE58-F568BFF442D4}">
      <dgm:prSet/>
      <dgm:spPr/>
      <dgm:t>
        <a:bodyPr/>
        <a:lstStyle/>
        <a:p>
          <a:endParaRPr lang="en-GB" sz="1100"/>
        </a:p>
      </dgm:t>
    </dgm:pt>
    <dgm:pt modelId="{E57BB437-A6F6-4976-8919-BFF2150DCB4C}" type="pres">
      <dgm:prSet presAssocID="{8CBF3008-5C49-465D-A21A-43DA336A9C8B}" presName="Name0" presStyleCnt="0">
        <dgm:presLayoutVars>
          <dgm:dir/>
          <dgm:animLvl val="lvl"/>
          <dgm:resizeHandles val="exact"/>
        </dgm:presLayoutVars>
      </dgm:prSet>
      <dgm:spPr/>
    </dgm:pt>
    <dgm:pt modelId="{8E2E2633-8C4B-46E5-BAC6-F62075FA6CD7}" type="pres">
      <dgm:prSet presAssocID="{2FF11534-DB02-4498-90AF-6C60FF7E29F9}" presName="parTxOnly" presStyleLbl="node1" presStyleIdx="0" presStyleCnt="3" custScaleX="492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60D5C1-2383-4388-BC23-F7B8D5DD8577}" type="pres">
      <dgm:prSet presAssocID="{FC200E16-5BC3-47B0-A593-FAD720DFA3CC}" presName="parTxOnlySpace" presStyleCnt="0"/>
      <dgm:spPr/>
    </dgm:pt>
    <dgm:pt modelId="{88B90253-643C-44DE-8994-9AE9FEE7CACD}" type="pres">
      <dgm:prSet presAssocID="{CA6289F8-7335-4DA7-A419-ACE3E2314632}" presName="parTxOnly" presStyleLbl="node1" presStyleIdx="1" presStyleCnt="3" custScaleX="1274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DDE9E4-8CA9-4752-B624-16810F5D5180}" type="pres">
      <dgm:prSet presAssocID="{B8B9DB91-7E08-4A38-9D80-EFFFB72A97F0}" presName="parTxOnlySpace" presStyleCnt="0"/>
      <dgm:spPr/>
    </dgm:pt>
    <dgm:pt modelId="{6215DAE2-65B7-4B22-B3A1-9B8DEB3AA09A}" type="pres">
      <dgm:prSet presAssocID="{3F94E457-2FA4-416F-A636-B543EB05D9D6}" presName="parTxOnly" presStyleLbl="node1" presStyleIdx="2" presStyleCnt="3" custScaleX="75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DD5B0A6-F7FE-46F0-8AAE-F3FB9C4CF5F8}" type="presOf" srcId="{CA6289F8-7335-4DA7-A419-ACE3E2314632}" destId="{88B90253-643C-44DE-8994-9AE9FEE7CACD}" srcOrd="0" destOrd="0" presId="urn:microsoft.com/office/officeart/2005/8/layout/chevron1"/>
    <dgm:cxn modelId="{9005A14A-518E-4766-A9D5-6DD21B827865}" type="presOf" srcId="{3F94E457-2FA4-416F-A636-B543EB05D9D6}" destId="{6215DAE2-65B7-4B22-B3A1-9B8DEB3AA09A}" srcOrd="0" destOrd="0" presId="urn:microsoft.com/office/officeart/2005/8/layout/chevron1"/>
    <dgm:cxn modelId="{81493E49-8216-463A-A3EB-2AF7DDA1D8DC}" type="presOf" srcId="{2FF11534-DB02-4498-90AF-6C60FF7E29F9}" destId="{8E2E2633-8C4B-46E5-BAC6-F62075FA6CD7}" srcOrd="0" destOrd="0" presId="urn:microsoft.com/office/officeart/2005/8/layout/chevron1"/>
    <dgm:cxn modelId="{C2591FA3-98E8-4FDA-BE58-F568BFF442D4}" srcId="{8CBF3008-5C49-465D-A21A-43DA336A9C8B}" destId="{3F94E457-2FA4-416F-A636-B543EB05D9D6}" srcOrd="2" destOrd="0" parTransId="{B72B7F11-FDD9-44F9-AFED-6ADB1E3D5D30}" sibTransId="{38791186-C5B5-476C-8EF2-8FA3BF26F736}"/>
    <dgm:cxn modelId="{5831B2A2-BF91-4468-9EA6-B2D9E58253F4}" srcId="{8CBF3008-5C49-465D-A21A-43DA336A9C8B}" destId="{2FF11534-DB02-4498-90AF-6C60FF7E29F9}" srcOrd="0" destOrd="0" parTransId="{9FAC6F1D-B14C-48D1-ABF1-D76783CA75F7}" sibTransId="{FC200E16-5BC3-47B0-A593-FAD720DFA3CC}"/>
    <dgm:cxn modelId="{251F0FD0-4261-4B22-AE21-09E92BC3EA0E}" srcId="{8CBF3008-5C49-465D-A21A-43DA336A9C8B}" destId="{CA6289F8-7335-4DA7-A419-ACE3E2314632}" srcOrd="1" destOrd="0" parTransId="{058E2F0C-A05B-4639-8C53-7A9DB253B61F}" sibTransId="{B8B9DB91-7E08-4A38-9D80-EFFFB72A97F0}"/>
    <dgm:cxn modelId="{D1E6D352-69C3-4E1E-BCDF-9005936D00F3}" type="presOf" srcId="{8CBF3008-5C49-465D-A21A-43DA336A9C8B}" destId="{E57BB437-A6F6-4976-8919-BFF2150DCB4C}" srcOrd="0" destOrd="0" presId="urn:microsoft.com/office/officeart/2005/8/layout/chevron1"/>
    <dgm:cxn modelId="{27539969-7DD0-4DFA-B781-F86B5451BC02}" type="presParOf" srcId="{E57BB437-A6F6-4976-8919-BFF2150DCB4C}" destId="{8E2E2633-8C4B-46E5-BAC6-F62075FA6CD7}" srcOrd="0" destOrd="0" presId="urn:microsoft.com/office/officeart/2005/8/layout/chevron1"/>
    <dgm:cxn modelId="{3CA65D9D-0DFF-42DA-B8E9-692864EC6C83}" type="presParOf" srcId="{E57BB437-A6F6-4976-8919-BFF2150DCB4C}" destId="{7560D5C1-2383-4388-BC23-F7B8D5DD8577}" srcOrd="1" destOrd="0" presId="urn:microsoft.com/office/officeart/2005/8/layout/chevron1"/>
    <dgm:cxn modelId="{CC07F8B3-D74C-445B-9DFA-FC000D1D3247}" type="presParOf" srcId="{E57BB437-A6F6-4976-8919-BFF2150DCB4C}" destId="{88B90253-643C-44DE-8994-9AE9FEE7CACD}" srcOrd="2" destOrd="0" presId="urn:microsoft.com/office/officeart/2005/8/layout/chevron1"/>
    <dgm:cxn modelId="{544C5186-31F9-412B-9D61-9B5EA457BD44}" type="presParOf" srcId="{E57BB437-A6F6-4976-8919-BFF2150DCB4C}" destId="{F3DDE9E4-8CA9-4752-B624-16810F5D5180}" srcOrd="3" destOrd="0" presId="urn:microsoft.com/office/officeart/2005/8/layout/chevron1"/>
    <dgm:cxn modelId="{4BFF0A73-5155-4446-B920-44C5E6348E52}" type="presParOf" srcId="{E57BB437-A6F6-4976-8919-BFF2150DCB4C}" destId="{6215DAE2-65B7-4B22-B3A1-9B8DEB3AA09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E2633-8C4B-46E5-BAC6-F62075FA6CD7}">
      <dsp:nvSpPr>
        <dsp:cNvPr id="0" name=""/>
        <dsp:cNvSpPr/>
      </dsp:nvSpPr>
      <dsp:spPr>
        <a:xfrm>
          <a:off x="1252" y="0"/>
          <a:ext cx="923246" cy="1835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Service</a:t>
          </a:r>
          <a:endParaRPr lang="en-GB" sz="1400" kern="1200" dirty="0"/>
        </a:p>
      </dsp:txBody>
      <dsp:txXfrm>
        <a:off x="93011" y="0"/>
        <a:ext cx="739728" cy="183518"/>
      </dsp:txXfrm>
    </dsp:sp>
    <dsp:sp modelId="{88B90253-643C-44DE-8994-9AE9FEE7CACD}">
      <dsp:nvSpPr>
        <dsp:cNvPr id="0" name=""/>
        <dsp:cNvSpPr/>
      </dsp:nvSpPr>
      <dsp:spPr>
        <a:xfrm>
          <a:off x="736916" y="0"/>
          <a:ext cx="2389959" cy="183518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Scope</a:t>
          </a:r>
          <a:endParaRPr lang="en-GB" sz="1400" kern="1200" dirty="0"/>
        </a:p>
      </dsp:txBody>
      <dsp:txXfrm>
        <a:off x="828675" y="0"/>
        <a:ext cx="2206441" cy="183518"/>
      </dsp:txXfrm>
    </dsp:sp>
    <dsp:sp modelId="{6215DAE2-65B7-4B22-B3A1-9B8DEB3AA09A}">
      <dsp:nvSpPr>
        <dsp:cNvPr id="0" name=""/>
        <dsp:cNvSpPr/>
      </dsp:nvSpPr>
      <dsp:spPr>
        <a:xfrm>
          <a:off x="2939292" y="0"/>
          <a:ext cx="1410193" cy="183518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Impact</a:t>
          </a:r>
          <a:endParaRPr lang="en-GB" sz="1400" kern="1200" dirty="0"/>
        </a:p>
      </dsp:txBody>
      <dsp:txXfrm>
        <a:off x="3031051" y="0"/>
        <a:ext cx="1226675" cy="183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E2633-8C4B-46E5-BAC6-F62075FA6CD7}">
      <dsp:nvSpPr>
        <dsp:cNvPr id="0" name=""/>
        <dsp:cNvSpPr/>
      </dsp:nvSpPr>
      <dsp:spPr>
        <a:xfrm>
          <a:off x="1252" y="0"/>
          <a:ext cx="923246" cy="1835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Service</a:t>
          </a:r>
          <a:endParaRPr lang="en-GB" sz="1400" kern="1200" dirty="0"/>
        </a:p>
      </dsp:txBody>
      <dsp:txXfrm>
        <a:off x="93011" y="0"/>
        <a:ext cx="739728" cy="183518"/>
      </dsp:txXfrm>
    </dsp:sp>
    <dsp:sp modelId="{88B90253-643C-44DE-8994-9AE9FEE7CACD}">
      <dsp:nvSpPr>
        <dsp:cNvPr id="0" name=""/>
        <dsp:cNvSpPr/>
      </dsp:nvSpPr>
      <dsp:spPr>
        <a:xfrm>
          <a:off x="736916" y="0"/>
          <a:ext cx="2389959" cy="183518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Scope</a:t>
          </a:r>
          <a:endParaRPr lang="en-GB" sz="1400" kern="1200" dirty="0"/>
        </a:p>
      </dsp:txBody>
      <dsp:txXfrm>
        <a:off x="828675" y="0"/>
        <a:ext cx="2206441" cy="183518"/>
      </dsp:txXfrm>
    </dsp:sp>
    <dsp:sp modelId="{6215DAE2-65B7-4B22-B3A1-9B8DEB3AA09A}">
      <dsp:nvSpPr>
        <dsp:cNvPr id="0" name=""/>
        <dsp:cNvSpPr/>
      </dsp:nvSpPr>
      <dsp:spPr>
        <a:xfrm>
          <a:off x="2939292" y="0"/>
          <a:ext cx="1410193" cy="183518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Impact</a:t>
          </a:r>
          <a:endParaRPr lang="en-GB" sz="1400" kern="1200" dirty="0"/>
        </a:p>
      </dsp:txBody>
      <dsp:txXfrm>
        <a:off x="3031051" y="0"/>
        <a:ext cx="1226675" cy="183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01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01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43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en-GB" altLang="en-US" dirty="0" smtClean="0"/>
              <a:t>Full text: "Enhanced continuity and user-driven development of current activities, data and services […] to ensure investment continuity, encourage scientific and technical progress,  support the competitiveness and innovation capacity of the European space industry, in particular small and medium-sized enterprises, start-ups and innovative businesses;"</a:t>
            </a:r>
          </a:p>
          <a:p>
            <a:pPr marL="171450" indent="-171450" eaLnBrk="1" hangingPunct="1">
              <a:buFontTx/>
              <a:buChar char="•"/>
            </a:pPr>
            <a:r>
              <a:rPr lang="fr-BE" altLang="en-US" dirty="0" smtClean="0"/>
              <a:t>Evolution: </a:t>
            </a:r>
            <a:r>
              <a:rPr lang="en-GB" altLang="en-US" dirty="0" smtClean="0"/>
              <a:t>to match the needs: Climate change; security/</a:t>
            </a:r>
            <a:r>
              <a:rPr lang="en-GB" altLang="en-US" dirty="0" err="1" smtClean="0"/>
              <a:t>defense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IoT</a:t>
            </a:r>
            <a:endParaRPr lang="en-GB" altLang="en-US" dirty="0" smtClean="0"/>
          </a:p>
          <a:p>
            <a:pPr marL="171450" lvl="1" indent="-171450" eaLnBrk="1" hangingPunct="1">
              <a:buFontTx/>
              <a:buChar char="•"/>
            </a:pPr>
            <a:r>
              <a:rPr lang="en-GB" altLang="en-US" sz="1600" dirty="0" smtClean="0"/>
              <a:t>Adaption to new realities: New space, strategic autonomy on key systems, geopolitical realities</a:t>
            </a:r>
            <a:endParaRPr lang="fr-BE" altLang="en-US" dirty="0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475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72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083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43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5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87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59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31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C17F7-F473-49B1-B6C7-FE67FB3FDA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7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02">
              <a:defRPr/>
            </a:pPr>
            <a:fld id="{B3E37BDE-1E16-4497-8123-4D9E05ECC396}" type="slidenum">
              <a:rPr lang="en-US">
                <a:solidFill>
                  <a:prstClr val="black"/>
                </a:solidFill>
                <a:latin typeface="Calibri"/>
              </a:rPr>
              <a:pPr defTabSz="910102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77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en-GB" altLang="en-US" dirty="0" smtClean="0"/>
              <a:t>Full text: "Enhanced continuity and user-driven development of current activities, data and services […] to ensure investment continuity, encourage scientific and technical progress,  support the competitiveness and innovation capacity of the European space industry, in particular small and medium-sized enterprises, start-ups and innovative businesses;"</a:t>
            </a:r>
          </a:p>
          <a:p>
            <a:pPr marL="171450" indent="-171450" eaLnBrk="1" hangingPunct="1">
              <a:buFontTx/>
              <a:buChar char="•"/>
            </a:pPr>
            <a:r>
              <a:rPr lang="fr-BE" altLang="en-US" dirty="0" smtClean="0"/>
              <a:t>Evolution: </a:t>
            </a:r>
            <a:r>
              <a:rPr lang="en-GB" altLang="en-US" dirty="0" smtClean="0"/>
              <a:t>to match the needs: Climate change; security/</a:t>
            </a:r>
            <a:r>
              <a:rPr lang="en-GB" altLang="en-US" dirty="0" err="1" smtClean="0"/>
              <a:t>defense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IoT</a:t>
            </a:r>
            <a:endParaRPr lang="en-GB" altLang="en-US" dirty="0" smtClean="0"/>
          </a:p>
          <a:p>
            <a:pPr marL="171450" lvl="1" indent="-171450" eaLnBrk="1" hangingPunct="1">
              <a:buFontTx/>
              <a:buChar char="•"/>
            </a:pPr>
            <a:r>
              <a:rPr lang="en-GB" altLang="en-US" sz="1600" dirty="0" smtClean="0"/>
              <a:t>Adaption to new realities: New space, strategic autonomy on key systems, geopolitical realities</a:t>
            </a:r>
            <a:endParaRPr lang="fr-BE" altLang="en-US" dirty="0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475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72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083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43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15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87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59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3188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C17F7-F473-49B1-B6C7-FE67FB3FDA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0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077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7" y="13"/>
            <a:ext cx="2077083" cy="68579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3"/>
            <a:ext cx="2084906" cy="68579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346780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55" y="932732"/>
            <a:ext cx="7299753" cy="50974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7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346780"/>
            <a:ext cx="7819096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116860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819779"/>
            <a:ext cx="945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9077"/>
            <a:ext cx="747552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1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0"/>
            <a:ext cx="9144000" cy="68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3429335"/>
            <a:ext cx="4678288" cy="747515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4197085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72" y="6213310"/>
            <a:ext cx="1054646" cy="5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5295255" y="622401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prstClr val="white"/>
                </a:solidFill>
              </a:rPr>
              <a:t>Copernicus</a:t>
            </a:r>
            <a:r>
              <a:rPr lang="es-ES" sz="700" dirty="0">
                <a:solidFill>
                  <a:prstClr val="white"/>
                </a:solidFill>
              </a:rPr>
              <a:t> EU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95255" y="64733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prstClr val="white"/>
                </a:solidFill>
              </a:rPr>
              <a:t>Copernicus</a:t>
            </a:r>
            <a:r>
              <a:rPr lang="es-ES" sz="700" dirty="0">
                <a:solidFill>
                  <a:prstClr val="white"/>
                </a:solidFill>
              </a:rPr>
              <a:t> EU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084168" y="647337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>
                <a:solidFill>
                  <a:prstClr val="white"/>
                </a:solidFill>
              </a:rPr>
              <a:t>www.copernicus.eu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087343" y="622401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err="1">
                <a:solidFill>
                  <a:prstClr val="white"/>
                </a:solidFill>
              </a:rPr>
              <a:t>Copernicus</a:t>
            </a:r>
            <a:r>
              <a:rPr lang="es-ES" sz="700" dirty="0">
                <a:solidFill>
                  <a:prstClr val="white"/>
                </a:solidFill>
              </a:rPr>
              <a:t> EU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6640766"/>
            <a:ext cx="1807226" cy="227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diagramDrawing" Target="../diagrams/drawing1.xml"/><Relationship Id="rId18" Type="http://schemas.microsoft.com/office/2007/relationships/diagramDrawing" Target="../diagrams/drawing2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diagramColors" Target="../diagrams/colors1.xml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9.png"/><Relationship Id="rId15" Type="http://schemas.openxmlformats.org/officeDocument/2006/relationships/diagramLayout" Target="../diagrams/layout2.xml"/><Relationship Id="rId10" Type="http://schemas.openxmlformats.org/officeDocument/2006/relationships/diagramLayout" Target="../diagrams/layout1.xml"/><Relationship Id="rId4" Type="http://schemas.openxmlformats.org/officeDocument/2006/relationships/image" Target="../media/image28.png"/><Relationship Id="rId9" Type="http://schemas.openxmlformats.org/officeDocument/2006/relationships/diagramData" Target="../diagrams/data1.xml"/><Relationship Id="rId1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200" b="1" dirty="0" smtClean="0">
                <a:solidFill>
                  <a:srgbClr val="FFFFFF"/>
                </a:solidFill>
                <a:latin typeface="+mj-lt"/>
              </a:rPr>
              <a:t>Copernicus 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European Commission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CEOS Plenary 2019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GB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 3.7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</a:rPr>
              <a:t>Ha Noi, Viet Nam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14 – 16 October 2019</a:t>
            </a:r>
            <a:endParaRPr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b="1" spc="0" dirty="0" smtClean="0">
                <a:solidFill>
                  <a:prstClr val="white"/>
                </a:solidFill>
              </a:rPr>
              <a:t>F	</a:t>
            </a:r>
            <a:r>
              <a:rPr lang="en-GB" altLang="en-US" b="1" spc="0" dirty="0">
                <a:solidFill>
                  <a:prstClr val="white"/>
                </a:solidFill>
              </a:rPr>
              <a:t>	</a:t>
            </a:r>
            <a:r>
              <a:rPr lang="en-GB" altLang="en-US" b="1" spc="0" dirty="0" smtClean="0">
                <a:solidFill>
                  <a:prstClr val="white"/>
                </a:solidFill>
              </a:rPr>
              <a:t>Spectrum concerns</a:t>
            </a:r>
            <a:endParaRPr lang="en-GB" b="1" spc="0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7705" y="1556800"/>
            <a:ext cx="7819103" cy="4320473"/>
          </a:xfrm>
        </p:spPr>
        <p:txBody>
          <a:bodyPr>
            <a:noAutofit/>
          </a:bodyPr>
          <a:lstStyle/>
          <a:p>
            <a:pPr marL="0" lvl="2" indent="0">
              <a:spcAft>
                <a:spcPts val="600"/>
              </a:spcAft>
              <a:buNone/>
              <a:defRPr/>
            </a:pPr>
            <a:endParaRPr lang="en-IE" sz="1800" b="1" dirty="0"/>
          </a:p>
          <a:p>
            <a:pPr marL="342900" lvl="3" indent="0">
              <a:spcAft>
                <a:spcPts val="600"/>
              </a:spcAft>
              <a:buNone/>
              <a:defRPr/>
            </a:pPr>
            <a:r>
              <a:rPr lang="en-GB" sz="2000" dirty="0" smtClean="0"/>
              <a:t>The passive frequency band 23.6 </a:t>
            </a:r>
            <a:r>
              <a:rPr lang="en-GB" sz="2000" smtClean="0"/>
              <a:t>– </a:t>
            </a:r>
            <a:r>
              <a:rPr lang="en-GB" sz="2000" smtClean="0"/>
              <a:t>24.26 GHz </a:t>
            </a:r>
            <a:r>
              <a:rPr lang="en-GB" sz="2000" dirty="0" smtClean="0"/>
              <a:t>is used by Copernicus</a:t>
            </a:r>
          </a:p>
          <a:p>
            <a:pPr marL="342900" lvl="3" indent="0">
              <a:spcAft>
                <a:spcPts val="600"/>
              </a:spcAft>
              <a:buNone/>
              <a:defRPr/>
            </a:pPr>
            <a:r>
              <a:rPr lang="en-GB" sz="2000" dirty="0" smtClean="0"/>
              <a:t>The International Mobile Telecommunications is looking to use the band above 24.26 GHz </a:t>
            </a:r>
          </a:p>
          <a:p>
            <a:pPr marL="342900" lvl="3" indent="0">
              <a:spcAft>
                <a:spcPts val="600"/>
              </a:spcAft>
              <a:buNone/>
              <a:defRPr/>
            </a:pPr>
            <a:r>
              <a:rPr lang="en-GB" sz="2000" dirty="0" smtClean="0"/>
              <a:t>Unwanted emissions from above 24.26 GHz may have a negative impact on the data from the satellites</a:t>
            </a:r>
          </a:p>
          <a:p>
            <a:pPr marL="342900" lvl="3" indent="0">
              <a:spcAft>
                <a:spcPts val="600"/>
              </a:spcAft>
              <a:buNone/>
              <a:defRPr/>
            </a:pPr>
            <a:r>
              <a:rPr lang="en-GB" sz="2000" dirty="0" smtClean="0"/>
              <a:t>Seeking support for ensuring the protection of the passive band at World </a:t>
            </a:r>
            <a:r>
              <a:rPr lang="en-GB" sz="2000" dirty="0" err="1"/>
              <a:t>R</a:t>
            </a:r>
            <a:r>
              <a:rPr lang="en-GB" sz="2000" dirty="0" err="1" smtClean="0"/>
              <a:t>adiocommunication</a:t>
            </a:r>
            <a:r>
              <a:rPr lang="en-GB" sz="2000" dirty="0" smtClean="0"/>
              <a:t> Conference (WRC-18) starting on 28 October </a:t>
            </a:r>
            <a:endParaRPr lang="en-GB" sz="2000" dirty="0"/>
          </a:p>
          <a:p>
            <a:pPr marL="342900" lvl="3" indent="0">
              <a:spcAft>
                <a:spcPts val="600"/>
              </a:spcAft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2852936"/>
            <a:ext cx="4678288" cy="560636"/>
          </a:xfrm>
        </p:spPr>
        <p:txBody>
          <a:bodyPr/>
          <a:lstStyle/>
          <a:p>
            <a:r>
              <a:rPr lang="en-GB" dirty="0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3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spc="0" dirty="0" smtClean="0">
                <a:solidFill>
                  <a:prstClr val="white"/>
                </a:solidFill>
              </a:rPr>
              <a:t>                     COPERNICUS </a:t>
            </a:r>
            <a:r>
              <a:rPr lang="en-US" altLang="en-US" b="1" spc="0" dirty="0">
                <a:solidFill>
                  <a:prstClr val="white"/>
                </a:solidFill>
              </a:rPr>
              <a:t>architecture</a:t>
            </a:r>
            <a:endParaRPr lang="en-US" b="1" spc="0" dirty="0">
              <a:solidFill>
                <a:prstClr val="white"/>
              </a:solidFill>
            </a:endParaRPr>
          </a:p>
        </p:txBody>
      </p:sp>
      <p:pic>
        <p:nvPicPr>
          <p:cNvPr id="5" name="Content Placeholder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89" y="1628800"/>
            <a:ext cx="2191326" cy="1650666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 bwMode="auto">
          <a:xfrm rot="10800000" flipH="1">
            <a:off x="1089684" y="4045665"/>
            <a:ext cx="1352410" cy="776634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4" name="Bent Arrow 13"/>
          <p:cNvSpPr/>
          <p:nvPr/>
        </p:nvSpPr>
        <p:spPr bwMode="auto">
          <a:xfrm rot="10800000">
            <a:off x="6928324" y="3824817"/>
            <a:ext cx="1119836" cy="580754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5" name="Bent Arrow 14"/>
          <p:cNvSpPr/>
          <p:nvPr/>
        </p:nvSpPr>
        <p:spPr bwMode="auto">
          <a:xfrm rot="10800000" flipV="1">
            <a:off x="6949203" y="4643552"/>
            <a:ext cx="1152127" cy="630535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88" y="5539737"/>
            <a:ext cx="1264146" cy="758702"/>
          </a:xfrm>
          <a:prstGeom prst="rect">
            <a:avLst/>
          </a:prstGeom>
          <a:solidFill>
            <a:srgbClr val="B75133"/>
          </a:solidFill>
        </p:spPr>
      </p:pic>
      <p:sp>
        <p:nvSpPr>
          <p:cNvPr id="22" name="Rectangle 21"/>
          <p:cNvSpPr/>
          <p:nvPr/>
        </p:nvSpPr>
        <p:spPr>
          <a:xfrm>
            <a:off x="3216914" y="3356992"/>
            <a:ext cx="24352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 smtClean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added-value </a:t>
            </a: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products</a:t>
            </a:r>
          </a:p>
        </p:txBody>
      </p:sp>
      <p:sp>
        <p:nvSpPr>
          <p:cNvPr id="23" name="Striped Right Arrow 22"/>
          <p:cNvSpPr/>
          <p:nvPr/>
        </p:nvSpPr>
        <p:spPr bwMode="auto">
          <a:xfrm rot="5400000">
            <a:off x="4166209" y="4938703"/>
            <a:ext cx="475335" cy="768296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 sz="120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584" y="3688343"/>
            <a:ext cx="2448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Sentinels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57073" y="3221949"/>
            <a:ext cx="2357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Contributing missions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59411" y="216180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charset="0"/>
              </a:rPr>
              <a:t>6 services use Earth Observation data to deliver</a:t>
            </a:r>
            <a:endParaRPr lang="en-GB" altLang="en-US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" y="1528072"/>
            <a:ext cx="2832979" cy="22609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534533">
            <a:off x="5728922" y="875851"/>
            <a:ext cx="1280026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FULL, FREE AND OPEN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18" y="2877292"/>
            <a:ext cx="3689860" cy="2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8-10-16 at 09.32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15" y="1475595"/>
            <a:ext cx="7344816" cy="4577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b="1" spc="0" dirty="0" smtClean="0">
                <a:solidFill>
                  <a:prstClr val="white"/>
                </a:solidFill>
              </a:rPr>
              <a:t>                     </a:t>
            </a:r>
            <a:r>
              <a:rPr lang="de-DE" b="1" spc="0" dirty="0" err="1" smtClean="0">
                <a:solidFill>
                  <a:prstClr val="white"/>
                </a:solidFill>
              </a:rPr>
              <a:t>Deployment</a:t>
            </a:r>
            <a:r>
              <a:rPr lang="de-DE" b="1" spc="0" dirty="0" smtClean="0">
                <a:solidFill>
                  <a:prstClr val="white"/>
                </a:solidFill>
              </a:rPr>
              <a:t> </a:t>
            </a:r>
            <a:r>
              <a:rPr lang="de-DE" b="1" spc="0" dirty="0">
                <a:solidFill>
                  <a:prstClr val="white"/>
                </a:solidFill>
              </a:rPr>
              <a:t>Schedule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7" y="2016932"/>
            <a:ext cx="112102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7" y="2937279"/>
            <a:ext cx="1151792" cy="11406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1" y="3506389"/>
            <a:ext cx="1125415" cy="9203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" y="4426744"/>
            <a:ext cx="1455446" cy="8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439929" y="1426432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88833" y="2037108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178194" y="1557386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028793" y="2641051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3320" y="5169754"/>
            <a:ext cx="300877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defTabSz="914400" rtl="0">
              <a:defRPr/>
            </a:pPr>
            <a:r>
              <a:rPr lang="fr-BE" sz="1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Operational</a:t>
            </a:r>
            <a:r>
              <a:rPr lang="fr-BE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BE" sz="1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predictability</a:t>
            </a:r>
            <a:r>
              <a:rPr lang="fr-BE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&amp; </a:t>
            </a:r>
            <a:r>
              <a:rPr lang="fr-BE" sz="1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continuity</a:t>
            </a:r>
            <a:r>
              <a:rPr lang="fr-BE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BE" sz="1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allows</a:t>
            </a:r>
            <a:r>
              <a:rPr lang="fr-BE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business plans to </a:t>
            </a:r>
            <a:r>
              <a:rPr lang="fr-BE" sz="1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emerge</a:t>
            </a:r>
            <a:endParaRPr lang="en-GB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1049804"/>
            <a:ext cx="3909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defTabSz="914400" rtl="0">
              <a:defRPr/>
            </a:pPr>
            <a:r>
              <a:rPr lang="de-DE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Continuity</a:t>
            </a:r>
            <a:r>
              <a:rPr lang="de-DE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</a:t>
            </a:r>
            <a:r>
              <a:rPr lang="de-DE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</a:t>
            </a:r>
            <a:r>
              <a:rPr lang="de-DE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2030 </a:t>
            </a:r>
            <a:r>
              <a:rPr lang="de-DE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</a:t>
            </a:r>
            <a:r>
              <a:rPr lang="de-DE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beyond</a:t>
            </a:r>
            <a:endParaRPr lang="en-GB" sz="2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9810" t="6793" r="19017"/>
          <a:stretch/>
        </p:blipFill>
        <p:spPr>
          <a:xfrm>
            <a:off x="810548" y="4960711"/>
            <a:ext cx="1172773" cy="10266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268431" y="2151539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608391" y="2797870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531149" y="3754732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Verdana" pitchFamily="34" charset="0"/>
              </a:defRPr>
            </a:lvl9pPr>
          </a:lstStyle>
          <a:p>
            <a:pPr algn="r" defTabSz="914400" rtl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3600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</a:t>
            </a:r>
            <a:endParaRPr lang="en-GB" altLang="en-US" sz="3600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492304C-15C2-4D43-96AF-34C11CAF7066}"/>
              </a:ext>
            </a:extLst>
          </p:cNvPr>
          <p:cNvSpPr/>
          <p:nvPr/>
        </p:nvSpPr>
        <p:spPr>
          <a:xfrm>
            <a:off x="5064098" y="5268066"/>
            <a:ext cx="3900390" cy="6343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EC Square Sans Cond Pro" panose="020B0506040000020004" pitchFamily="34" charset="0"/>
              </a:rPr>
              <a:t>Over 10 Petabyte/year of new data</a:t>
            </a:r>
          </a:p>
          <a:p>
            <a:pPr algn="ctr"/>
            <a:r>
              <a:rPr lang="en-GB" sz="1600" dirty="0">
                <a:solidFill>
                  <a:prstClr val="white"/>
                </a:solidFill>
                <a:latin typeface="EC Square Sans Cond Pro" panose="020B0506040000020004" pitchFamily="34" charset="0"/>
              </a:rPr>
              <a:t>with just  Sentinels-1, -2 and -3  fully operational</a:t>
            </a:r>
          </a:p>
        </p:txBody>
      </p:sp>
    </p:spTree>
    <p:extLst>
      <p:ext uri="{BB962C8B-B14F-4D97-AF65-F5344CB8AC3E}">
        <p14:creationId xmlns:p14="http://schemas.microsoft.com/office/powerpoint/2010/main" val="23932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76257" y="5469213"/>
            <a:ext cx="2057303" cy="44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87" y="3955697"/>
            <a:ext cx="3479892" cy="1752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0" dirty="0" smtClean="0">
                <a:solidFill>
                  <a:prstClr val="white"/>
                </a:solidFill>
              </a:rPr>
              <a:t>                   Sentinels </a:t>
            </a:r>
            <a:r>
              <a:rPr lang="en-GB" b="1" spc="0" dirty="0">
                <a:solidFill>
                  <a:prstClr val="white"/>
                </a:solidFill>
              </a:rPr>
              <a:t>1,2,3 – regular ingestion into mature products</a:t>
            </a:r>
          </a:p>
        </p:txBody>
      </p:sp>
      <p:pic>
        <p:nvPicPr>
          <p:cNvPr id="4" name="Picture 2" descr="https://emergency.copernicus.eu/mapping/system/files/components/EMSR385_AOI03_FEP_PRODUCT_r1_RTP01_v1.jpg">
            <a:extLst>
              <a:ext uri="{FF2B5EF4-FFF2-40B4-BE49-F238E27FC236}">
                <a16:creationId xmlns:a16="http://schemas.microsoft.com/office/drawing/2014/main" id="{2CF40A95-620A-E343-B30B-514718B8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4" y="3176354"/>
            <a:ext cx="3600400" cy="25436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ntinel-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6" y="2997175"/>
            <a:ext cx="1339944" cy="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837781-A094-CD48-A507-7E9849F04D7B}"/>
              </a:ext>
            </a:extLst>
          </p:cNvPr>
          <p:cNvSpPr/>
          <p:nvPr/>
        </p:nvSpPr>
        <p:spPr>
          <a:xfrm>
            <a:off x="-94152" y="2568495"/>
            <a:ext cx="3776323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rtl="0">
              <a:defRPr/>
            </a:pPr>
            <a:r>
              <a:rPr lang="en-GB" sz="1400" b="1" i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Impact of cyclone Dorian </a:t>
            </a: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i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Copernicus Emergency Management Service: Activation EMSR385</a:t>
            </a:r>
            <a:endParaRPr lang="en-US" sz="1050" i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+mn-cs"/>
              </a:rPr>
              <a:t>Authorized User: EC Services | DG ECHO</a:t>
            </a:r>
            <a:endParaRPr lang="es-ES" sz="900" i="1" kern="1200" dirty="0">
              <a:solidFill>
                <a:srgbClr val="0070C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782" y="5718633"/>
            <a:ext cx="430775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rtl="0">
              <a:defRPr/>
            </a:pPr>
            <a:r>
              <a:rPr lang="en-US" sz="700" i="1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Copyright: Contains modified Copernicus Sentinel data (2019) / processed by CEMS – GAF-AG released by e-geos</a:t>
            </a:r>
          </a:p>
        </p:txBody>
      </p:sp>
      <p:pic>
        <p:nvPicPr>
          <p:cNvPr id="8" name="Picture 2" descr="Sentinel-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/>
          <a:stretch/>
        </p:blipFill>
        <p:spPr bwMode="auto">
          <a:xfrm>
            <a:off x="2324223" y="1601396"/>
            <a:ext cx="1472126" cy="407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79519" y="5269158"/>
            <a:ext cx="305404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https://www.earthstartsbeating.com/2019/08/29/land-surface-temperature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35" y="3613088"/>
            <a:ext cx="1296144" cy="3487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72200" y="4587393"/>
            <a:ext cx="22379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rtl="0">
              <a:defRPr/>
            </a:pPr>
            <a:r>
              <a:rPr lang="en-GB" sz="1400" b="1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Sentinel-3 SLSTR </a:t>
            </a:r>
            <a:br>
              <a:rPr lang="en-GB" sz="1400" b="1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GB" sz="1200" b="1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Daytime Land Surface Temperature [June 2019]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52631" y="5734021"/>
            <a:ext cx="256802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>
              <a:defRPr/>
            </a:pPr>
            <a:r>
              <a:rPr lang="en-US" sz="600" i="1" kern="1200" dirty="0">
                <a:solidFill>
                  <a:srgbClr val="262626"/>
                </a:solidFill>
                <a:latin typeface="Calibri" panose="020F0502020204030204" pitchFamily="34" charset="0"/>
                <a:ea typeface="+mn-ea"/>
                <a:cs typeface="+mn-cs"/>
              </a:rPr>
              <a:t>Copyright: Contains modified </a:t>
            </a:r>
            <a:r>
              <a:rPr lang="en-GB" sz="600" i="1" kern="1200" dirty="0">
                <a:solidFill>
                  <a:srgbClr val="262626"/>
                </a:solidFill>
                <a:latin typeface="Calibri" panose="020F0502020204030204" pitchFamily="34" charset="0"/>
                <a:ea typeface="+mn-ea"/>
                <a:cs typeface="+mn-cs"/>
              </a:rPr>
              <a:t>Copernicus Sentinel data (2019)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352" y="1408272"/>
            <a:ext cx="3997017" cy="2195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96349" y="3541138"/>
            <a:ext cx="5258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 © modified Copernicus Sentinel data (2017), processed by ESA–Sen4CAP (led by </a:t>
            </a:r>
            <a:r>
              <a:rPr lang="en-GB" sz="600" dirty="0" err="1"/>
              <a:t>UCLouvain</a:t>
            </a:r>
            <a:r>
              <a:rPr lang="en-GB" sz="600" dirty="0"/>
              <a:t> with CS-Romania, e-GEOS, GISAT and </a:t>
            </a:r>
            <a:r>
              <a:rPr lang="en-GB" sz="600" dirty="0" err="1"/>
              <a:t>Sinergise</a:t>
            </a:r>
            <a:r>
              <a:rPr lang="en-GB" sz="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66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pc="0" dirty="0" smtClean="0">
                <a:solidFill>
                  <a:prstClr val="white"/>
                </a:solidFill>
              </a:rPr>
              <a:t>		The </a:t>
            </a:r>
            <a:r>
              <a:rPr lang="en-GB" b="1" spc="0" dirty="0">
                <a:solidFill>
                  <a:prstClr val="white"/>
                </a:solidFill>
              </a:rPr>
              <a:t>newest kid on the block -  Sentinel 5p</a:t>
            </a:r>
          </a:p>
        </p:txBody>
      </p:sp>
      <p:pic>
        <p:nvPicPr>
          <p:cNvPr id="5" name="NO2_animation_29January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8327" y="1988841"/>
            <a:ext cx="6138475" cy="3511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700808"/>
            <a:ext cx="3600400" cy="3354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244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b="1" spc="0" dirty="0" smtClean="0">
                <a:solidFill>
                  <a:prstClr val="white"/>
                </a:solidFill>
              </a:rPr>
              <a:t>F		Future </a:t>
            </a:r>
            <a:r>
              <a:rPr lang="en-GB" altLang="en-US" b="1" spc="0" dirty="0">
                <a:solidFill>
                  <a:prstClr val="white"/>
                </a:solidFill>
              </a:rPr>
              <a:t>and Evolution</a:t>
            </a:r>
            <a:endParaRPr lang="en-GB" b="1" spc="0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7705" y="1556800"/>
            <a:ext cx="7819103" cy="4320473"/>
          </a:xfrm>
        </p:spPr>
        <p:txBody>
          <a:bodyPr>
            <a:noAutofit/>
          </a:bodyPr>
          <a:lstStyle/>
          <a:p>
            <a:pPr marL="0" lvl="2" indent="0">
              <a:spcAft>
                <a:spcPts val="600"/>
              </a:spcAft>
              <a:buNone/>
              <a:defRPr/>
            </a:pPr>
            <a:endParaRPr lang="en-IE" sz="1800" b="1" dirty="0"/>
          </a:p>
          <a:p>
            <a:pPr marL="0" lvl="2" indent="0">
              <a:spcAft>
                <a:spcPts val="600"/>
              </a:spcAft>
              <a:buNone/>
              <a:defRPr/>
            </a:pPr>
            <a:r>
              <a:rPr lang="en-IE" sz="1800" b="1" dirty="0"/>
              <a:t>Main Objectives: </a:t>
            </a:r>
          </a:p>
          <a:p>
            <a:pPr marL="600075" lvl="3" indent="-257175">
              <a:spcAft>
                <a:spcPts val="600"/>
              </a:spcAft>
              <a:defRPr/>
            </a:pPr>
            <a:r>
              <a:rPr lang="en-GB" sz="1600" b="1" dirty="0"/>
              <a:t>Continuity</a:t>
            </a:r>
            <a:r>
              <a:rPr lang="en-GB" sz="1600" dirty="0"/>
              <a:t>: strong investment in existing services</a:t>
            </a:r>
          </a:p>
          <a:p>
            <a:pPr marL="600075" lvl="3" indent="-257175">
              <a:spcAft>
                <a:spcPts val="600"/>
              </a:spcAft>
              <a:defRPr/>
            </a:pPr>
            <a:r>
              <a:rPr lang="en-GB" sz="1600" b="1" dirty="0"/>
              <a:t>Evolution to match the needs</a:t>
            </a:r>
            <a:r>
              <a:rPr lang="en-GB" sz="1600" dirty="0"/>
              <a:t>: </a:t>
            </a:r>
            <a:r>
              <a:rPr lang="en-US" sz="1600" dirty="0"/>
              <a:t>climate change, the arctic and sustainable development</a:t>
            </a:r>
            <a:r>
              <a:rPr lang="en-GB" sz="1600" dirty="0"/>
              <a:t>; security/</a:t>
            </a:r>
            <a:r>
              <a:rPr lang="en-GB" sz="1600" dirty="0" err="1"/>
              <a:t>defense</a:t>
            </a:r>
            <a:r>
              <a:rPr lang="en-GB" sz="1600" dirty="0"/>
              <a:t>, </a:t>
            </a:r>
            <a:r>
              <a:rPr lang="en-GB" sz="1600" dirty="0" err="1"/>
              <a:t>IoT</a:t>
            </a:r>
            <a:r>
              <a:rPr lang="en-GB" sz="1600" dirty="0"/>
              <a:t>; improve distribution (DIAS …)</a:t>
            </a:r>
          </a:p>
          <a:p>
            <a:pPr marL="600075" lvl="3" indent="-257175">
              <a:spcAft>
                <a:spcPts val="600"/>
              </a:spcAft>
              <a:defRPr/>
            </a:pPr>
            <a:r>
              <a:rPr lang="en-GB" sz="1600" b="1" dirty="0"/>
              <a:t>Adaption to new realities</a:t>
            </a:r>
            <a:r>
              <a:rPr lang="en-GB" sz="1600" dirty="0"/>
              <a:t>: new space, strategic autonomy on key systems, geopolitical realities, digital evolution (AI, High Performance Computing, ..)</a:t>
            </a:r>
          </a:p>
          <a:p>
            <a:pPr marL="342900" lvl="3" indent="0">
              <a:spcAft>
                <a:spcPts val="600"/>
              </a:spcAft>
              <a:buNone/>
              <a:defRPr/>
            </a:pPr>
            <a:endParaRPr lang="en-GB" sz="1600" dirty="0"/>
          </a:p>
          <a:p>
            <a:pPr marL="342900" lvl="3" indent="0">
              <a:spcAft>
                <a:spcPts val="600"/>
              </a:spcAft>
              <a:buNone/>
              <a:defRPr/>
            </a:pPr>
            <a:r>
              <a:rPr lang="en-GB" dirty="0"/>
              <a:t>5.8 Billion Euros planned for period 2021-2027</a:t>
            </a:r>
          </a:p>
        </p:txBody>
      </p:sp>
    </p:spTree>
    <p:extLst>
      <p:ext uri="{BB962C8B-B14F-4D97-AF65-F5344CB8AC3E}">
        <p14:creationId xmlns:p14="http://schemas.microsoft.com/office/powerpoint/2010/main" val="26731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pc="0" dirty="0" smtClean="0">
                <a:solidFill>
                  <a:prstClr val="white"/>
                </a:solidFill>
              </a:rPr>
              <a:t>		Future </a:t>
            </a:r>
            <a:r>
              <a:rPr lang="en-GB" altLang="en-US" b="1" spc="0" dirty="0">
                <a:solidFill>
                  <a:prstClr val="white"/>
                </a:solidFill>
              </a:rPr>
              <a:t>and Evolution</a:t>
            </a:r>
            <a:endParaRPr lang="fr-BE" b="1" spc="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665" y="1409094"/>
            <a:ext cx="6316648" cy="44439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Mission letter for Commissioner-designate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</a:rPr>
              <a:t>for Space matters (10 September 2019)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“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You will implement the future Space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You should explore ways in which we can make the most of our assets to deliver on climate objectives, including the use of Copernicus to monitor CO2 emissions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Copernicus services and products enable the full implementation of the EGD by:</a:t>
            </a:r>
          </a:p>
          <a:p>
            <a:pPr marL="1371600" lvl="2" indent="-457200" algn="just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tackling climate change issues</a:t>
            </a:r>
          </a:p>
          <a:p>
            <a:pPr marL="1371600" lvl="2" indent="-457200" algn="just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reducing emissions </a:t>
            </a:r>
          </a:p>
          <a:p>
            <a:pPr marL="1371600" lvl="2" indent="-457200" algn="just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respecting international commitments (e.g. Paris agreement)</a:t>
            </a:r>
          </a:p>
          <a:p>
            <a:pPr marL="1371600" lvl="2" indent="-457200" algn="just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Controlling the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effective implementation of the circular economy, the sustainability of a bio-economy and the protection of biodiversity.</a:t>
            </a:r>
          </a:p>
          <a:p>
            <a:pPr marL="914400" lvl="2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algn="just" fontAlgn="base">
              <a:spcBef>
                <a:spcPct val="0"/>
              </a:spcBef>
              <a:spcAft>
                <a:spcPts val="600"/>
              </a:spcAft>
            </a:pP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Synergies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, agriculture, transport and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00050" indent="-285750" algn="just" fontAlgn="base">
              <a:spcBef>
                <a:spcPct val="0"/>
              </a:spcBef>
              <a:spcAft>
                <a:spcPts val="600"/>
              </a:spcAft>
            </a:pP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 of new </a:t>
            </a:r>
            <a:r>
              <a:rPr lang="fr-BE" sz="1500" dirty="0" err="1">
                <a:latin typeface="Arial" panose="020B0604020202020204" pitchFamily="34" charset="0"/>
                <a:cs typeface="Arial" panose="020B0604020202020204" pitchFamily="34" charset="0"/>
              </a:rPr>
              <a:t>Directorate</a:t>
            </a:r>
            <a:r>
              <a:rPr lang="fr-BE" sz="1500" dirty="0">
                <a:latin typeface="Arial" panose="020B0604020202020204" pitchFamily="34" charset="0"/>
                <a:cs typeface="Arial" panose="020B0604020202020204" pitchFamily="34" charset="0"/>
              </a:rPr>
              <a:t> General</a:t>
            </a:r>
          </a:p>
          <a:p>
            <a:pPr marL="11430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fr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87" y="908720"/>
            <a:ext cx="3345253" cy="1800200"/>
          </a:xfrm>
          <a:prstGeom prst="rect">
            <a:avLst/>
          </a:prstGeom>
        </p:spPr>
      </p:pic>
      <p:sp>
        <p:nvSpPr>
          <p:cNvPr id="5" name="Rectangle"/>
          <p:cNvSpPr/>
          <p:nvPr/>
        </p:nvSpPr>
        <p:spPr>
          <a:xfrm>
            <a:off x="5707686" y="2329610"/>
            <a:ext cx="3256802" cy="379310"/>
          </a:xfrm>
          <a:prstGeom prst="rect">
            <a:avLst/>
          </a:prstGeom>
          <a:solidFill>
            <a:schemeClr val="accent1">
              <a:alpha val="35000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75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IE" sz="1600" dirty="0">
                <a:solidFill>
                  <a:srgbClr val="FFFFFF"/>
                </a:solidFill>
                <a:latin typeface="EC Square Sans Cond Pro Bold"/>
                <a:sym typeface="Helvetica Neue Medium"/>
              </a:rPr>
              <a:t>#</a:t>
            </a:r>
            <a:r>
              <a:rPr lang="en-IE" sz="1600" dirty="0" err="1">
                <a:solidFill>
                  <a:srgbClr val="FFFFFF"/>
                </a:solidFill>
                <a:latin typeface="EC Square Sans Cond Pro Bold"/>
                <a:sym typeface="Helvetica Neue Medium"/>
              </a:rPr>
              <a:t>vdLcommission</a:t>
            </a:r>
            <a:endParaRPr sz="1600" dirty="0">
              <a:solidFill>
                <a:srgbClr val="FFFFFF"/>
              </a:solidFill>
              <a:latin typeface="EC Square Sans Cond Pro Bold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28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b="1" spc="0" dirty="0" smtClean="0">
                <a:solidFill>
                  <a:prstClr val="white"/>
                </a:solidFill>
              </a:rPr>
              <a:t>		SPACE </a:t>
            </a:r>
            <a:r>
              <a:rPr lang="fr-BE" b="1" spc="0" dirty="0">
                <a:solidFill>
                  <a:prstClr val="white"/>
                </a:solidFill>
              </a:rPr>
              <a:t>COMPONENT EVOLUTION:6 Missions </a:t>
            </a:r>
            <a:endParaRPr lang="en-GB" b="1" spc="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341" y="1556704"/>
            <a:ext cx="7299753" cy="3823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smtClean="0"/>
              <a:t>Based upon these inputs, 6 </a:t>
            </a:r>
            <a:r>
              <a:rPr lang="fr-BE" dirty="0" smtClean="0"/>
              <a:t>possible satellite missions have been </a:t>
            </a:r>
            <a:r>
              <a:rPr lang="fr-BE" dirty="0" err="1" smtClean="0"/>
              <a:t>identified</a:t>
            </a:r>
            <a:r>
              <a:rPr lang="fr-BE" dirty="0" smtClean="0"/>
              <a:t>:</a:t>
            </a:r>
          </a:p>
          <a:p>
            <a:pPr marL="0" indent="0">
              <a:buNone/>
            </a:pPr>
            <a:r>
              <a:rPr lang="en-GB" u="sng" dirty="0" smtClean="0">
                <a:solidFill>
                  <a:srgbClr val="FF0000"/>
                </a:solidFill>
              </a:rPr>
              <a:t>Priority</a:t>
            </a:r>
            <a:r>
              <a:rPr lang="fr-BE" u="sng" dirty="0" smtClean="0">
                <a:solidFill>
                  <a:srgbClr val="FF0000"/>
                </a:solidFill>
              </a:rPr>
              <a:t> 1</a:t>
            </a:r>
            <a:r>
              <a:rPr lang="fr-BE" dirty="0" smtClean="0">
                <a:solidFill>
                  <a:srgbClr val="FF0000"/>
                </a:solidFill>
              </a:rPr>
              <a:t>: </a:t>
            </a:r>
            <a:r>
              <a:rPr lang="en-GB" dirty="0" smtClean="0">
                <a:solidFill>
                  <a:srgbClr val="FF0000"/>
                </a:solidFill>
              </a:rPr>
              <a:t>Anthropogenic CO2 Monitoring Mission (CO2 Mission)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Copernicus Polar Ice and Snow: Passive Microwave Radiometer Mission (CIMR)</a:t>
            </a:r>
          </a:p>
          <a:p>
            <a:r>
              <a:rPr lang="en-GB" sz="2100" dirty="0"/>
              <a:t>Land Surface Temperature Monitoring (LSTM)</a:t>
            </a:r>
          </a:p>
          <a:p>
            <a:r>
              <a:rPr lang="en-GB" sz="2100" dirty="0"/>
              <a:t>Copernicus </a:t>
            </a:r>
            <a:r>
              <a:rPr lang="en-GB" sz="2100" dirty="0" err="1"/>
              <a:t>polaR</a:t>
            </a:r>
            <a:r>
              <a:rPr lang="en-GB" sz="2100" dirty="0"/>
              <a:t> Ice and Snow Topographic Altimeter (CRISTAL)</a:t>
            </a:r>
          </a:p>
          <a:p>
            <a:r>
              <a:rPr lang="en-GB" sz="2100" dirty="0"/>
              <a:t>Radar Observing System for Europe L-Band SAR (ROSE L)</a:t>
            </a:r>
          </a:p>
          <a:p>
            <a:r>
              <a:rPr lang="en-GB" sz="2100" dirty="0"/>
              <a:t>Copernicus Hyperspectral Imaging Mission for the Environment (CHIME</a:t>
            </a:r>
            <a:r>
              <a:rPr lang="fr-BE" sz="2100" dirty="0"/>
              <a:t>)</a:t>
            </a:r>
          </a:p>
          <a:p>
            <a:pPr marL="457189" indent="-457189">
              <a:buAutoNum type="arabicPeriod"/>
            </a:pPr>
            <a:endParaRPr lang="fr-BE" dirty="0" smtClean="0"/>
          </a:p>
          <a:p>
            <a:pPr marL="457189" indent="-457189">
              <a:buAutoNum type="arabicPeriod"/>
            </a:pP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59632" y="2780928"/>
            <a:ext cx="7427168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59632" y="2780928"/>
            <a:ext cx="0" cy="2376264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1711" y="3803935"/>
            <a:ext cx="200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GB" sz="1400" dirty="0">
                <a:solidFill>
                  <a:srgbClr val="FF0000"/>
                </a:solidFill>
                <a:latin typeface="Calibri"/>
              </a:rPr>
              <a:t>Priorities not yet defined</a:t>
            </a:r>
          </a:p>
        </p:txBody>
      </p:sp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269965" y="2780928"/>
            <a:ext cx="574759" cy="2509042"/>
          </a:xfrm>
          <a:prstGeom prst="actionButtonHelp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5302878"/>
            <a:ext cx="707478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 Sentinels Next Generation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705" y="1556794"/>
            <a:ext cx="7819096" cy="3823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dirty="0" err="1"/>
              <a:t>Entrusted</a:t>
            </a:r>
            <a:r>
              <a:rPr lang="fr-BE" sz="1400" dirty="0"/>
              <a:t> </a:t>
            </a:r>
            <a:r>
              <a:rPr lang="fr-BE" sz="1400" dirty="0" err="1"/>
              <a:t>Entities</a:t>
            </a:r>
            <a:r>
              <a:rPr lang="fr-BE" sz="1400" dirty="0"/>
              <a:t> have been </a:t>
            </a:r>
            <a:r>
              <a:rPr lang="fr-BE" sz="1400" dirty="0" err="1"/>
              <a:t>invited</a:t>
            </a:r>
            <a:r>
              <a:rPr lang="fr-BE" sz="1400" dirty="0"/>
              <a:t> to </a:t>
            </a:r>
            <a:r>
              <a:rPr lang="fr-BE" sz="1400" dirty="0" err="1"/>
              <a:t>present</a:t>
            </a:r>
            <a:r>
              <a:rPr lang="fr-BE" sz="1400" dirty="0"/>
              <a:t> </a:t>
            </a:r>
            <a:r>
              <a:rPr lang="fr-BE" sz="1400" dirty="0" err="1"/>
              <a:t>their</a:t>
            </a:r>
            <a:r>
              <a:rPr lang="fr-BE" sz="1400" dirty="0"/>
              <a:t> first </a:t>
            </a:r>
            <a:r>
              <a:rPr lang="fr-BE" sz="1400" dirty="0" err="1"/>
              <a:t>ideas</a:t>
            </a:r>
            <a:r>
              <a:rPr lang="fr-BE" sz="1400" dirty="0"/>
              <a:t> </a:t>
            </a:r>
          </a:p>
          <a:p>
            <a:pPr marL="0" indent="0">
              <a:buNone/>
            </a:pPr>
            <a:r>
              <a:rPr lang="fr-BE" sz="1400" u="sng" dirty="0"/>
              <a:t>General trend </a:t>
            </a:r>
            <a:r>
              <a:rPr lang="fr-BE" sz="1400" dirty="0"/>
              <a:t>: </a:t>
            </a:r>
            <a:r>
              <a:rPr lang="fr-BE" sz="1400" dirty="0" err="1"/>
              <a:t>Climate</a:t>
            </a:r>
            <a:r>
              <a:rPr lang="fr-BE" sz="1400" dirty="0"/>
              <a:t> dimension in all services, </a:t>
            </a:r>
            <a:r>
              <a:rPr lang="fr-BE" sz="1400" dirty="0" err="1"/>
              <a:t>SDGs</a:t>
            </a:r>
            <a:r>
              <a:rPr lang="fr-BE" sz="1400" dirty="0"/>
              <a:t> </a:t>
            </a:r>
            <a:r>
              <a:rPr lang="fr-BE" sz="1400" dirty="0" err="1"/>
              <a:t>indicators</a:t>
            </a:r>
            <a:r>
              <a:rPr lang="fr-BE" sz="1400" dirty="0"/>
              <a:t>, inclusion of </a:t>
            </a:r>
            <a:r>
              <a:rPr lang="fr-BE" sz="1400" dirty="0" err="1"/>
              <a:t>big</a:t>
            </a:r>
            <a:r>
              <a:rPr lang="fr-BE" sz="1400" dirty="0"/>
              <a:t> data, </a:t>
            </a:r>
            <a:r>
              <a:rPr lang="fr-BE" sz="1400" dirty="0" err="1"/>
              <a:t>regional</a:t>
            </a:r>
            <a:r>
              <a:rPr lang="fr-BE" sz="1400" dirty="0"/>
              <a:t> to global </a:t>
            </a:r>
            <a:r>
              <a:rPr lang="fr-BE" sz="1400" dirty="0" err="1"/>
              <a:t>scale</a:t>
            </a:r>
            <a:r>
              <a:rPr lang="fr-BE" sz="1400" dirty="0"/>
              <a:t>, international contribution, </a:t>
            </a:r>
            <a:r>
              <a:rPr lang="fr-BE" sz="1400" dirty="0" err="1"/>
              <a:t>enhanced</a:t>
            </a:r>
            <a:r>
              <a:rPr lang="fr-BE" sz="1400" dirty="0"/>
              <a:t> service desk</a:t>
            </a:r>
          </a:p>
          <a:p>
            <a:pPr marL="1257269" lvl="3" indent="0">
              <a:buNone/>
            </a:pPr>
            <a:endParaRPr lang="fr-BE" sz="400" dirty="0"/>
          </a:p>
        </p:txBody>
      </p:sp>
      <p:sp>
        <p:nvSpPr>
          <p:cNvPr id="28" name="TextBox 27"/>
          <p:cNvSpPr txBox="1"/>
          <p:nvPr/>
        </p:nvSpPr>
        <p:spPr>
          <a:xfrm>
            <a:off x="5492279" y="4798321"/>
            <a:ext cx="23235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Inclusion of non-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space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data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High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resolution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services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Integrated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intelligence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353" y="4798320"/>
            <a:ext cx="137017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Defence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action plan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CFSP</a:t>
            </a:r>
            <a:br>
              <a:rPr lang="fr-BE" sz="1200" dirty="0">
                <a:solidFill>
                  <a:prstClr val="black"/>
                </a:solidFill>
                <a:latin typeface="Calibri"/>
              </a:rPr>
            </a:br>
            <a:r>
              <a:rPr lang="fr-BE" sz="1200" dirty="0">
                <a:solidFill>
                  <a:prstClr val="black"/>
                </a:solidFill>
                <a:latin typeface="Calibri"/>
              </a:rPr>
              <a:t>EEAS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2277" y="283133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A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unified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service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CLC+</a:t>
            </a: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SDGs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Land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dynamics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services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0354" y="2923671"/>
            <a:ext cx="122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Regional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policies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MFSD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WFD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2277" y="388380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High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resolution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services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Expansion of EMS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Risk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Recovery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Climate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risks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40354" y="3883808"/>
            <a:ext cx="140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DG ECHO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EEAS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Sendai Framework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1601" y="4705987"/>
            <a:ext cx="23042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50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ECVs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SDGs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Attribution service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CO2 monitoring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7377" y="4798320"/>
            <a:ext cx="154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Paris Agreement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GCOS</a:t>
            </a: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Climate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in EU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policies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en-US" b="1" spc="0" dirty="0" smtClean="0">
                <a:solidFill>
                  <a:prstClr val="white"/>
                </a:solidFill>
              </a:rPr>
              <a:t>		Copernicus </a:t>
            </a:r>
            <a:r>
              <a:rPr lang="de-DE" altLang="en-US" b="1" spc="0" dirty="0">
                <a:solidFill>
                  <a:prstClr val="white"/>
                </a:solidFill>
              </a:rPr>
              <a:t>Services </a:t>
            </a:r>
            <a:r>
              <a:rPr lang="de-DE" altLang="en-US" b="1" spc="0" dirty="0" err="1">
                <a:solidFill>
                  <a:prstClr val="white"/>
                </a:solidFill>
              </a:rPr>
              <a:t>evolution</a:t>
            </a:r>
            <a:r>
              <a:rPr lang="de-DE" altLang="en-US" b="1" spc="0" dirty="0">
                <a:solidFill>
                  <a:prstClr val="white"/>
                </a:solidFill>
              </a:rPr>
              <a:t> </a:t>
            </a:r>
            <a:endParaRPr lang="en-GB" b="1" spc="0" dirty="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0704" y="3895658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4374" y="2916781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335" y="3880801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8962" y="471784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146" y="4779477"/>
            <a:ext cx="662953" cy="6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1601" y="2831339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An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integrated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blue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-green-white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ocean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forecast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High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resolution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boundaries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What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-if scenarios and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indicators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7377" y="2831339"/>
            <a:ext cx="154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Arctic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policy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MFSD Phase II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CFP</a:t>
            </a: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Internat.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Ocean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gov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.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7079" y="381837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S4-S5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integration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Support to national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Uptake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4596" y="3696324"/>
            <a:ext cx="140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fr-BE" sz="1200" dirty="0">
                <a:solidFill>
                  <a:prstClr val="black"/>
                </a:solidFill>
                <a:latin typeface="Calibri"/>
              </a:rPr>
              <a:t>Air pollution</a:t>
            </a:r>
          </a:p>
          <a:p>
            <a:pPr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Health</a:t>
            </a:r>
            <a:endParaRPr lang="fr-BE" sz="1200" dirty="0">
              <a:solidFill>
                <a:prstClr val="black"/>
              </a:solidFill>
              <a:latin typeface="Calibri"/>
            </a:endParaRPr>
          </a:p>
          <a:p>
            <a:pPr marL="182558" indent="-182558" defTabSz="914378"/>
            <a:r>
              <a:rPr lang="fr-BE" sz="1200" dirty="0" err="1">
                <a:solidFill>
                  <a:prstClr val="black"/>
                </a:solidFill>
                <a:latin typeface="Calibri"/>
              </a:rPr>
              <a:t>Emiss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. &amp;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deposition</a:t>
            </a:r>
            <a:r>
              <a:rPr lang="fr-BE" sz="120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fr-BE" sz="1200" dirty="0" err="1">
                <a:solidFill>
                  <a:prstClr val="black"/>
                </a:solidFill>
                <a:latin typeface="Calibri"/>
              </a:rPr>
              <a:t>pollutants</a:t>
            </a: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891571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" name="Diagram 31"/>
          <p:cNvGraphicFramePr/>
          <p:nvPr>
            <p:extLst/>
          </p:nvPr>
        </p:nvGraphicFramePr>
        <p:xfrm>
          <a:off x="265030" y="2564904"/>
          <a:ext cx="4350739" cy="18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0" name="Diagram 39"/>
          <p:cNvGraphicFramePr/>
          <p:nvPr>
            <p:extLst/>
          </p:nvPr>
        </p:nvGraphicFramePr>
        <p:xfrm>
          <a:off x="4759785" y="2564904"/>
          <a:ext cx="4350739" cy="18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34" name="Straight Connector 33"/>
          <p:cNvCxnSpPr/>
          <p:nvPr/>
        </p:nvCxnSpPr>
        <p:spPr>
          <a:xfrm>
            <a:off x="971600" y="2780227"/>
            <a:ext cx="0" cy="2756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167964" y="2800680"/>
            <a:ext cx="0" cy="2756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92277" y="2778990"/>
            <a:ext cx="0" cy="2756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30012" y="2778990"/>
            <a:ext cx="0" cy="2756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9592" y="3662334"/>
            <a:ext cx="2880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7" idx="2"/>
          </p:cNvCxnSpPr>
          <p:nvPr/>
        </p:nvCxnSpPr>
        <p:spPr>
          <a:xfrm>
            <a:off x="916811" y="4518504"/>
            <a:ext cx="2970096" cy="8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29929" y="4533144"/>
            <a:ext cx="2776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20271" y="3649078"/>
            <a:ext cx="2786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84212" y="2472445"/>
            <a:ext cx="0" cy="3116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ction Button: Help 32">
            <a:hlinkClick r:id="" action="ppaction://noaction" highlightClick="1"/>
          </p:cNvPr>
          <p:cNvSpPr/>
          <p:nvPr/>
        </p:nvSpPr>
        <p:spPr>
          <a:xfrm>
            <a:off x="4417487" y="2768131"/>
            <a:ext cx="574759" cy="2664296"/>
          </a:xfrm>
          <a:prstGeom prst="actionButtonHelp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6084189" y="5217746"/>
            <a:ext cx="410067" cy="246221"/>
          </a:xfrm>
        </p:spPr>
        <p:txBody>
          <a:bodyPr/>
          <a:lstStyle/>
          <a:p>
            <a:pPr defTabSz="914378"/>
            <a:fld id="{58768E1A-8455-4611-8763-3FA1B747F6B6}" type="slidenum">
              <a:rPr lang="en-US" b="0">
                <a:latin typeface="Calibri"/>
              </a:rPr>
              <a:pPr defTabSz="914378"/>
              <a:t>9</a:t>
            </a:fld>
            <a:endParaRPr lang="en-US" b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8929</TotalTime>
  <Words>730</Words>
  <Application>Microsoft Office PowerPoint</Application>
  <PresentationFormat>On-screen Show (4:3)</PresentationFormat>
  <Paragraphs>144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MS PGothic</vt:lpstr>
      <vt:lpstr>Arial</vt:lpstr>
      <vt:lpstr>Arial Bold</vt:lpstr>
      <vt:lpstr>Avenir Roman</vt:lpstr>
      <vt:lpstr>Calibri</vt:lpstr>
      <vt:lpstr>Courier New</vt:lpstr>
      <vt:lpstr>Droid Serif</vt:lpstr>
      <vt:lpstr>EC Square Sans Cond Pro</vt:lpstr>
      <vt:lpstr>EC Square Sans Cond Pro Bold</vt:lpstr>
      <vt:lpstr>Helvetica</vt:lpstr>
      <vt:lpstr>Helvetica Neue Medium</vt:lpstr>
      <vt:lpstr>Wingdings</vt:lpstr>
      <vt:lpstr>Default</vt:lpstr>
      <vt:lpstr>Copernicus </vt:lpstr>
      <vt:lpstr>                     COPERNICUS architecture</vt:lpstr>
      <vt:lpstr>                     Deployment Schedule</vt:lpstr>
      <vt:lpstr>                   Sentinels 1,2,3 – regular ingestion into mature products</vt:lpstr>
      <vt:lpstr>  The newest kid on the block -  Sentinel 5p</vt:lpstr>
      <vt:lpstr>F  Future and Evolution</vt:lpstr>
      <vt:lpstr>  Future and Evolution</vt:lpstr>
      <vt:lpstr>  SPACE COMPONENT EVOLUTION:6 Missions </vt:lpstr>
      <vt:lpstr>  Copernicus Services evolution </vt:lpstr>
      <vt:lpstr>F  Spectrum concerns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KOCH Astrid-Christina (GROW)</cp:lastModifiedBy>
  <cp:revision>136</cp:revision>
  <dcterms:modified xsi:type="dcterms:W3CDTF">2019-10-15T01:54:28Z</dcterms:modified>
</cp:coreProperties>
</file>