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  <p:sldMasterId id="2147483731" r:id="rId2"/>
    <p:sldMasterId id="2147483742" r:id="rId3"/>
  </p:sldMasterIdLst>
  <p:notesMasterIdLst>
    <p:notesMasterId r:id="rId18"/>
  </p:notesMasterIdLst>
  <p:handoutMasterIdLst>
    <p:handoutMasterId r:id="rId19"/>
  </p:handoutMasterIdLst>
  <p:sldIdLst>
    <p:sldId id="401" r:id="rId4"/>
    <p:sldId id="469" r:id="rId5"/>
    <p:sldId id="472" r:id="rId6"/>
    <p:sldId id="473" r:id="rId7"/>
    <p:sldId id="475" r:id="rId8"/>
    <p:sldId id="488" r:id="rId9"/>
    <p:sldId id="494" r:id="rId10"/>
    <p:sldId id="490" r:id="rId11"/>
    <p:sldId id="491" r:id="rId12"/>
    <p:sldId id="487" r:id="rId13"/>
    <p:sldId id="492" r:id="rId14"/>
    <p:sldId id="482" r:id="rId15"/>
    <p:sldId id="483" r:id="rId16"/>
    <p:sldId id="461" r:id="rId1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Eggleston" initials="SE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09D"/>
    <a:srgbClr val="E6A878"/>
    <a:srgbClr val="09AEEB"/>
    <a:srgbClr val="015AA9"/>
    <a:srgbClr val="F49135"/>
    <a:srgbClr val="7A81FF"/>
    <a:srgbClr val="C1C1C1"/>
    <a:srgbClr val="00FDFF"/>
    <a:srgbClr val="774AA3"/>
    <a:srgbClr val="7C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/>
    <p:restoredTop sz="78035" autoAdjust="0"/>
  </p:normalViewPr>
  <p:slideViewPr>
    <p:cSldViewPr snapToGrid="0" snapToObjects="1">
      <p:cViewPr>
        <p:scale>
          <a:sx n="55" d="100"/>
          <a:sy n="55" d="100"/>
        </p:scale>
        <p:origin x="-1118" y="-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image" Target="../media/image80.jpeg"/><Relationship Id="rId4" Type="http://schemas.openxmlformats.org/officeDocument/2006/relationships/image" Target="../media/image8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image" Target="../media/image80.jpeg"/><Relationship Id="rId4" Type="http://schemas.openxmlformats.org/officeDocument/2006/relationships/image" Target="../media/image8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3AA3E-9D0E-8F4A-BD5D-95A8D0AE47BE}" type="doc">
      <dgm:prSet loTypeId="urn:microsoft.com/office/officeart/2005/8/layout/hChevron3" loCatId="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6C8B3D6-9C89-424D-B747-E3BE63AE6BEF}">
      <dgm:prSet phldrT="[Text]" custT="1"/>
      <dgm:spPr>
        <a:solidFill>
          <a:srgbClr val="0DADEA"/>
        </a:solidFill>
      </dgm:spPr>
      <dgm:t>
        <a:bodyPr/>
        <a:lstStyle/>
        <a:p>
          <a:pPr algn="ctr"/>
          <a:r>
            <a:rPr lang="en-GB" sz="2000" b="1" dirty="0" smtClean="0"/>
            <a:t>Identification and Review of ECVs by expert panels</a:t>
          </a:r>
          <a:endParaRPr lang="en-GB" sz="2000" b="1" dirty="0"/>
        </a:p>
      </dgm:t>
    </dgm:pt>
    <dgm:pt modelId="{C37671DB-1E5B-9E44-AC74-9C00382A2CE3}" type="parTrans" cxnId="{6233D6D4-9F4C-0C41-88B5-7C2AC24A1632}">
      <dgm:prSet/>
      <dgm:spPr/>
      <dgm:t>
        <a:bodyPr/>
        <a:lstStyle/>
        <a:p>
          <a:endParaRPr lang="en-GB" sz="2000" b="1"/>
        </a:p>
      </dgm:t>
    </dgm:pt>
    <dgm:pt modelId="{34555F85-C9DF-5841-A38C-56DAB35ABB42}" type="sibTrans" cxnId="{6233D6D4-9F4C-0C41-88B5-7C2AC24A1632}">
      <dgm:prSet/>
      <dgm:spPr/>
      <dgm:t>
        <a:bodyPr/>
        <a:lstStyle/>
        <a:p>
          <a:endParaRPr lang="en-GB" sz="2000" b="1"/>
        </a:p>
      </dgm:t>
    </dgm:pt>
    <dgm:pt modelId="{7A9A386F-FB72-8243-A8EA-2A5F01E54587}">
      <dgm:prSet phldrT="[Text]" custT="1"/>
      <dgm:spPr>
        <a:solidFill>
          <a:srgbClr val="F49234"/>
        </a:solidFill>
      </dgm:spPr>
      <dgm:t>
        <a:bodyPr/>
        <a:lstStyle/>
        <a:p>
          <a:r>
            <a:rPr lang="en-GB" sz="2000" b="1" dirty="0" smtClean="0"/>
            <a:t>Regular Reviews of the observing systems for ECVs</a:t>
          </a:r>
          <a:endParaRPr lang="en-GB" sz="2000" b="1" dirty="0"/>
        </a:p>
      </dgm:t>
    </dgm:pt>
    <dgm:pt modelId="{A98D1EEE-F959-824F-B0F4-3B3915D8A8B2}" type="parTrans" cxnId="{8A93FCE5-9155-2E49-A88A-9AA56E641FA6}">
      <dgm:prSet/>
      <dgm:spPr/>
      <dgm:t>
        <a:bodyPr/>
        <a:lstStyle/>
        <a:p>
          <a:endParaRPr lang="en-GB" sz="2000" b="1"/>
        </a:p>
      </dgm:t>
    </dgm:pt>
    <dgm:pt modelId="{D4841754-889F-A246-B170-32D1D8F0F254}" type="sibTrans" cxnId="{8A93FCE5-9155-2E49-A88A-9AA56E641FA6}">
      <dgm:prSet/>
      <dgm:spPr/>
      <dgm:t>
        <a:bodyPr/>
        <a:lstStyle/>
        <a:p>
          <a:endParaRPr lang="en-GB" sz="2000" b="1"/>
        </a:p>
      </dgm:t>
    </dgm:pt>
    <dgm:pt modelId="{F56F03FA-5D96-6C4E-80B8-5F4F8AD697B9}">
      <dgm:prSet phldrT="[Text]" custT="1"/>
      <dgm:spPr>
        <a:solidFill>
          <a:srgbClr val="0A8F9D"/>
        </a:solidFill>
      </dgm:spPr>
      <dgm:t>
        <a:bodyPr/>
        <a:lstStyle/>
        <a:p>
          <a:r>
            <a:rPr lang="en-GB" sz="2000" b="1" dirty="0" smtClean="0"/>
            <a:t>Planning to ensure continues improvement of observation systems</a:t>
          </a:r>
          <a:endParaRPr lang="en-GB" sz="2000" b="1" dirty="0"/>
        </a:p>
      </dgm:t>
    </dgm:pt>
    <dgm:pt modelId="{2BB45538-F54F-944A-80CC-59FEA219676E}" type="parTrans" cxnId="{4FFB8EB3-09EB-9D4E-9769-C3EE2DBBB1D2}">
      <dgm:prSet/>
      <dgm:spPr/>
      <dgm:t>
        <a:bodyPr/>
        <a:lstStyle/>
        <a:p>
          <a:endParaRPr lang="en-GB" sz="2000" b="1"/>
        </a:p>
      </dgm:t>
    </dgm:pt>
    <dgm:pt modelId="{67D97A25-1F27-8F45-9E62-87F5459EDBE9}" type="sibTrans" cxnId="{4FFB8EB3-09EB-9D4E-9769-C3EE2DBBB1D2}">
      <dgm:prSet/>
      <dgm:spPr/>
      <dgm:t>
        <a:bodyPr/>
        <a:lstStyle/>
        <a:p>
          <a:endParaRPr lang="en-GB" sz="2000" b="1"/>
        </a:p>
      </dgm:t>
    </dgm:pt>
    <dgm:pt modelId="{A1D0D794-F999-114F-84CB-4ACDFD80B507}" type="pres">
      <dgm:prSet presAssocID="{1F43AA3E-9D0E-8F4A-BD5D-95A8D0AE47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E10B9F2-4BE7-724A-9F1E-1BDEC2BC6DA0}" type="pres">
      <dgm:prSet presAssocID="{46C8B3D6-9C89-424D-B747-E3BE63AE6BEF}" presName="parTxOnly" presStyleLbl="node1" presStyleIdx="0" presStyleCnt="3" custLinFactNeighborX="4720" custLinFactNeighborY="227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3FAEDD-5B40-BF41-B324-C8D6992E17D2}" type="pres">
      <dgm:prSet presAssocID="{34555F85-C9DF-5841-A38C-56DAB35ABB42}" presName="parSpace" presStyleCnt="0"/>
      <dgm:spPr/>
    </dgm:pt>
    <dgm:pt modelId="{8DEC105E-5736-C947-84F6-D87DC55B33EA}" type="pres">
      <dgm:prSet presAssocID="{7A9A386F-FB72-8243-A8EA-2A5F01E54587}" presName="parTxOnly" presStyleLbl="node1" presStyleIdx="1" presStyleCnt="3" custScaleX="120163" custLinFactNeighborX="273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B4D1D0-39B8-6A45-BEEB-BCF741C23113}" type="pres">
      <dgm:prSet presAssocID="{D4841754-889F-A246-B170-32D1D8F0F254}" presName="parSpace" presStyleCnt="0"/>
      <dgm:spPr/>
    </dgm:pt>
    <dgm:pt modelId="{362061AB-F582-B041-AF82-C5F04CFCC95D}" type="pres">
      <dgm:prSet presAssocID="{F56F03FA-5D96-6C4E-80B8-5F4F8AD697B9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1A18AF-19AA-481D-803F-62F658ED89DC}" type="presOf" srcId="{F56F03FA-5D96-6C4E-80B8-5F4F8AD697B9}" destId="{362061AB-F582-B041-AF82-C5F04CFCC95D}" srcOrd="0" destOrd="0" presId="urn:microsoft.com/office/officeart/2005/8/layout/hChevron3"/>
    <dgm:cxn modelId="{8A93FCE5-9155-2E49-A88A-9AA56E641FA6}" srcId="{1F43AA3E-9D0E-8F4A-BD5D-95A8D0AE47BE}" destId="{7A9A386F-FB72-8243-A8EA-2A5F01E54587}" srcOrd="1" destOrd="0" parTransId="{A98D1EEE-F959-824F-B0F4-3B3915D8A8B2}" sibTransId="{D4841754-889F-A246-B170-32D1D8F0F254}"/>
    <dgm:cxn modelId="{DE16CA5F-7236-493F-B147-40CF29622717}" type="presOf" srcId="{1F43AA3E-9D0E-8F4A-BD5D-95A8D0AE47BE}" destId="{A1D0D794-F999-114F-84CB-4ACDFD80B507}" srcOrd="0" destOrd="0" presId="urn:microsoft.com/office/officeart/2005/8/layout/hChevron3"/>
    <dgm:cxn modelId="{B4C41606-C6C1-4CCB-9E26-FD58B6802E53}" type="presOf" srcId="{46C8B3D6-9C89-424D-B747-E3BE63AE6BEF}" destId="{6E10B9F2-4BE7-724A-9F1E-1BDEC2BC6DA0}" srcOrd="0" destOrd="0" presId="urn:microsoft.com/office/officeart/2005/8/layout/hChevron3"/>
    <dgm:cxn modelId="{4FFB8EB3-09EB-9D4E-9769-C3EE2DBBB1D2}" srcId="{1F43AA3E-9D0E-8F4A-BD5D-95A8D0AE47BE}" destId="{F56F03FA-5D96-6C4E-80B8-5F4F8AD697B9}" srcOrd="2" destOrd="0" parTransId="{2BB45538-F54F-944A-80CC-59FEA219676E}" sibTransId="{67D97A25-1F27-8F45-9E62-87F5459EDBE9}"/>
    <dgm:cxn modelId="{74614AC8-0E1B-4953-98A5-4F40CE748673}" type="presOf" srcId="{7A9A386F-FB72-8243-A8EA-2A5F01E54587}" destId="{8DEC105E-5736-C947-84F6-D87DC55B33EA}" srcOrd="0" destOrd="0" presId="urn:microsoft.com/office/officeart/2005/8/layout/hChevron3"/>
    <dgm:cxn modelId="{6233D6D4-9F4C-0C41-88B5-7C2AC24A1632}" srcId="{1F43AA3E-9D0E-8F4A-BD5D-95A8D0AE47BE}" destId="{46C8B3D6-9C89-424D-B747-E3BE63AE6BEF}" srcOrd="0" destOrd="0" parTransId="{C37671DB-1E5B-9E44-AC74-9C00382A2CE3}" sibTransId="{34555F85-C9DF-5841-A38C-56DAB35ABB42}"/>
    <dgm:cxn modelId="{E108030E-9C98-400C-B37D-A173F6FC2379}" type="presParOf" srcId="{A1D0D794-F999-114F-84CB-4ACDFD80B507}" destId="{6E10B9F2-4BE7-724A-9F1E-1BDEC2BC6DA0}" srcOrd="0" destOrd="0" presId="urn:microsoft.com/office/officeart/2005/8/layout/hChevron3"/>
    <dgm:cxn modelId="{EA9C1AE5-D241-4D97-86F2-87A83DADD9FA}" type="presParOf" srcId="{A1D0D794-F999-114F-84CB-4ACDFD80B507}" destId="{2A3FAEDD-5B40-BF41-B324-C8D6992E17D2}" srcOrd="1" destOrd="0" presId="urn:microsoft.com/office/officeart/2005/8/layout/hChevron3"/>
    <dgm:cxn modelId="{7E25BF22-D792-46EE-8E2F-34194C0E1EA7}" type="presParOf" srcId="{A1D0D794-F999-114F-84CB-4ACDFD80B507}" destId="{8DEC105E-5736-C947-84F6-D87DC55B33EA}" srcOrd="2" destOrd="0" presId="urn:microsoft.com/office/officeart/2005/8/layout/hChevron3"/>
    <dgm:cxn modelId="{C97FDB13-0139-4B62-BD25-A36AA5AA06EA}" type="presParOf" srcId="{A1D0D794-F999-114F-84CB-4ACDFD80B507}" destId="{6BB4D1D0-39B8-6A45-BEEB-BCF741C23113}" srcOrd="3" destOrd="0" presId="urn:microsoft.com/office/officeart/2005/8/layout/hChevron3"/>
    <dgm:cxn modelId="{F687494F-3BCF-4D8F-BD81-62EA67ED1751}" type="presParOf" srcId="{A1D0D794-F999-114F-84CB-4ACDFD80B507}" destId="{362061AB-F582-B041-AF82-C5F04CFCC95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55E23E-C965-41DC-81E4-CE74BCD25ED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FF5E1E47-BE3D-4C49-BFD8-5FB372D8A80D}">
      <dgm:prSet phldrT="[Text]" custT="1"/>
      <dgm:spPr>
        <a:solidFill>
          <a:srgbClr val="005BAA"/>
        </a:solidFill>
      </dgm:spPr>
      <dgm:t>
        <a:bodyPr/>
        <a:lstStyle/>
        <a:p>
          <a:r>
            <a:rPr lang="de-DE" sz="1800" dirty="0" smtClean="0"/>
            <a:t>G31: </a:t>
          </a:r>
          <a:r>
            <a:rPr lang="en-GB" sz="1800" noProof="0" dirty="0" smtClean="0"/>
            <a:t>Improve gravimetric measurements from Space</a:t>
          </a:r>
          <a:endParaRPr lang="en-GB" sz="1800" noProof="0" dirty="0"/>
        </a:p>
      </dgm:t>
    </dgm:pt>
    <dgm:pt modelId="{81DFB29B-1CAB-44E3-8050-ECE26E3DEFB8}" type="parTrans" cxnId="{3E60EC9B-8DE5-4234-A73A-1A123393282E}">
      <dgm:prSet/>
      <dgm:spPr/>
      <dgm:t>
        <a:bodyPr/>
        <a:lstStyle/>
        <a:p>
          <a:endParaRPr lang="de-DE"/>
        </a:p>
      </dgm:t>
    </dgm:pt>
    <dgm:pt modelId="{C8D42006-D2DE-4CBD-AEF3-A579D8F6FBBA}" type="sibTrans" cxnId="{3E60EC9B-8DE5-4234-A73A-1A123393282E}">
      <dgm:prSet/>
      <dgm:spPr/>
      <dgm:t>
        <a:bodyPr/>
        <a:lstStyle/>
        <a:p>
          <a:endParaRPr lang="de-DE"/>
        </a:p>
      </dgm:t>
    </dgm:pt>
    <dgm:pt modelId="{801FF417-F313-47B5-9159-259924E613B1}">
      <dgm:prSet phldrT="[Text]" custT="1"/>
      <dgm:spPr>
        <a:solidFill>
          <a:srgbClr val="1E9DD8"/>
        </a:solidFill>
      </dgm:spPr>
      <dgm:t>
        <a:bodyPr/>
        <a:lstStyle/>
        <a:p>
          <a:r>
            <a:rPr lang="de-DE" sz="1600" dirty="0" smtClean="0"/>
            <a:t>A22</a:t>
          </a:r>
          <a:r>
            <a:rPr lang="en-GB" sz="1600" noProof="0" dirty="0" smtClean="0"/>
            <a:t>: Develop a repository of water vapour climate data</a:t>
          </a:r>
        </a:p>
        <a:p>
          <a:r>
            <a:rPr lang="en-GB" sz="1600" noProof="0" dirty="0" smtClean="0"/>
            <a:t>A25: Continuity of global satellite precipitation products </a:t>
          </a:r>
          <a:endParaRPr lang="en-GB" sz="1600" noProof="0" dirty="0"/>
        </a:p>
      </dgm:t>
    </dgm:pt>
    <dgm:pt modelId="{4C227F4B-39F3-4A8C-95E1-0A9B7A82F05B}" type="parTrans" cxnId="{9FD050B7-D1D6-40D3-BAE7-C344D073D38D}">
      <dgm:prSet/>
      <dgm:spPr/>
      <dgm:t>
        <a:bodyPr/>
        <a:lstStyle/>
        <a:p>
          <a:endParaRPr lang="de-DE"/>
        </a:p>
      </dgm:t>
    </dgm:pt>
    <dgm:pt modelId="{0AA646AA-26A3-48F5-BB68-A1DACA1FB699}" type="sibTrans" cxnId="{9FD050B7-D1D6-40D3-BAE7-C344D073D38D}">
      <dgm:prSet/>
      <dgm:spPr/>
      <dgm:t>
        <a:bodyPr/>
        <a:lstStyle/>
        <a:p>
          <a:endParaRPr lang="de-DE"/>
        </a:p>
      </dgm:t>
    </dgm:pt>
    <dgm:pt modelId="{C2E19DB3-CD30-4B93-AB6D-E0E020D7DECC}">
      <dgm:prSet phldrT="[Text]" custT="1"/>
      <dgm:spPr>
        <a:solidFill>
          <a:srgbClr val="00869A"/>
        </a:solidFill>
      </dgm:spPr>
      <dgm:t>
        <a:bodyPr/>
        <a:lstStyle/>
        <a:p>
          <a:r>
            <a:rPr lang="de-DE" sz="1800" dirty="0" smtClean="0"/>
            <a:t>O32</a:t>
          </a:r>
          <a:r>
            <a:rPr lang="en-US" sz="1800" noProof="0" dirty="0" smtClean="0"/>
            <a:t>: Satellite sea-surface salinity</a:t>
          </a:r>
          <a:endParaRPr lang="en-US" sz="1800" noProof="0" dirty="0"/>
        </a:p>
      </dgm:t>
    </dgm:pt>
    <dgm:pt modelId="{18F9DC92-EC41-4E2C-9162-A3F79F8D0346}" type="parTrans" cxnId="{21DD6611-5994-4963-A765-D854B6CD41EA}">
      <dgm:prSet/>
      <dgm:spPr/>
      <dgm:t>
        <a:bodyPr/>
        <a:lstStyle/>
        <a:p>
          <a:endParaRPr lang="de-DE"/>
        </a:p>
      </dgm:t>
    </dgm:pt>
    <dgm:pt modelId="{ED1FB23F-66E0-454B-ACE0-257ED54C0565}" type="sibTrans" cxnId="{21DD6611-5994-4963-A765-D854B6CD41EA}">
      <dgm:prSet/>
      <dgm:spPr/>
      <dgm:t>
        <a:bodyPr/>
        <a:lstStyle/>
        <a:p>
          <a:endParaRPr lang="de-DE"/>
        </a:p>
      </dgm:t>
    </dgm:pt>
    <dgm:pt modelId="{D15F36B2-3009-464A-80EC-B4C3E3CB1E62}">
      <dgm:prSet phldrT="[Text]"/>
      <dgm:spPr>
        <a:solidFill>
          <a:srgbClr val="F29220"/>
        </a:solidFill>
        <a:ln>
          <a:noFill/>
        </a:ln>
      </dgm:spPr>
      <dgm:t>
        <a:bodyPr/>
        <a:lstStyle/>
        <a:p>
          <a:r>
            <a:rPr lang="de-DE" dirty="0" smtClean="0"/>
            <a:t>T14</a:t>
          </a:r>
          <a:r>
            <a:rPr lang="en-GB" noProof="0" dirty="0" smtClean="0"/>
            <a:t>: Operational groundwater monitoring from gravity measurements</a:t>
          </a:r>
        </a:p>
        <a:p>
          <a:r>
            <a:rPr lang="en-GB" noProof="0" dirty="0" smtClean="0"/>
            <a:t>T15: Satellite soil-moisture data records</a:t>
          </a:r>
        </a:p>
        <a:p>
          <a:r>
            <a:rPr lang="en-GB" noProof="0" dirty="0" smtClean="0"/>
            <a:t>T16: Multi-satellite, soil-moisture data services</a:t>
          </a:r>
        </a:p>
      </dgm:t>
    </dgm:pt>
    <dgm:pt modelId="{867EE21E-CEFE-45E7-8B39-1551190CD339}" type="parTrans" cxnId="{C9499769-5CC0-4122-A0A3-A968F1573EBE}">
      <dgm:prSet/>
      <dgm:spPr/>
      <dgm:t>
        <a:bodyPr/>
        <a:lstStyle/>
        <a:p>
          <a:endParaRPr lang="de-DE"/>
        </a:p>
      </dgm:t>
    </dgm:pt>
    <dgm:pt modelId="{52240979-7AD5-4D2F-A41A-3927BA3063E7}" type="sibTrans" cxnId="{C9499769-5CC0-4122-A0A3-A968F1573EBE}">
      <dgm:prSet/>
      <dgm:spPr/>
      <dgm:t>
        <a:bodyPr/>
        <a:lstStyle/>
        <a:p>
          <a:endParaRPr lang="de-DE"/>
        </a:p>
      </dgm:t>
    </dgm:pt>
    <dgm:pt modelId="{94AD8DF5-2505-4210-87D8-26B4109B891F}" type="pres">
      <dgm:prSet presAssocID="{D655E23E-C965-41DC-81E4-CE74BCD25E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3DFF442F-287D-48F2-A719-06930865B108}" type="pres">
      <dgm:prSet presAssocID="{D655E23E-C965-41DC-81E4-CE74BCD25ED9}" presName="Name1" presStyleCnt="0"/>
      <dgm:spPr/>
    </dgm:pt>
    <dgm:pt modelId="{9132147F-1A13-4153-BC9C-473AE32CB253}" type="pres">
      <dgm:prSet presAssocID="{D655E23E-C965-41DC-81E4-CE74BCD25ED9}" presName="cycle" presStyleCnt="0"/>
      <dgm:spPr/>
    </dgm:pt>
    <dgm:pt modelId="{FCE71829-460C-4721-960F-EBB0AC4B596E}" type="pres">
      <dgm:prSet presAssocID="{D655E23E-C965-41DC-81E4-CE74BCD25ED9}" presName="srcNode" presStyleLbl="node1" presStyleIdx="0" presStyleCnt="4"/>
      <dgm:spPr/>
    </dgm:pt>
    <dgm:pt modelId="{A9E6BB9A-E7A2-401A-8EDD-A098607A6ED8}" type="pres">
      <dgm:prSet presAssocID="{D655E23E-C965-41DC-81E4-CE74BCD25ED9}" presName="conn" presStyleLbl="parChTrans1D2" presStyleIdx="0" presStyleCnt="1"/>
      <dgm:spPr/>
      <dgm:t>
        <a:bodyPr/>
        <a:lstStyle/>
        <a:p>
          <a:endParaRPr lang="de-DE"/>
        </a:p>
      </dgm:t>
    </dgm:pt>
    <dgm:pt modelId="{7535E508-B11E-4492-A013-05ED348FE718}" type="pres">
      <dgm:prSet presAssocID="{D655E23E-C965-41DC-81E4-CE74BCD25ED9}" presName="extraNode" presStyleLbl="node1" presStyleIdx="0" presStyleCnt="4"/>
      <dgm:spPr/>
    </dgm:pt>
    <dgm:pt modelId="{C08EFB37-0D85-4D33-96BF-44F6752CDB07}" type="pres">
      <dgm:prSet presAssocID="{D655E23E-C965-41DC-81E4-CE74BCD25ED9}" presName="dstNode" presStyleLbl="node1" presStyleIdx="0" presStyleCnt="4"/>
      <dgm:spPr/>
    </dgm:pt>
    <dgm:pt modelId="{6979D434-132F-45C8-B5DA-5E8913D183CC}" type="pres">
      <dgm:prSet presAssocID="{FF5E1E47-BE3D-4C49-BFD8-5FB372D8A80D}" presName="text_1" presStyleLbl="node1" presStyleIdx="0" presStyleCnt="4" custScaleY="9822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24B6E9F-3282-4083-A22E-71BA26F51B24}" type="pres">
      <dgm:prSet presAssocID="{FF5E1E47-BE3D-4C49-BFD8-5FB372D8A80D}" presName="accent_1" presStyleCnt="0"/>
      <dgm:spPr/>
    </dgm:pt>
    <dgm:pt modelId="{147206AD-E080-402E-9FD2-71A688E86B41}" type="pres">
      <dgm:prSet presAssocID="{FF5E1E47-BE3D-4C49-BFD8-5FB372D8A80D}" presName="accentRepeatNode" presStyleLbl="solidFgAcc1" presStyleIdx="0" presStyleCnt="4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220AF57-EBF2-43B1-B3BF-022B0AA94BAF}" type="pres">
      <dgm:prSet presAssocID="{801FF417-F313-47B5-9159-259924E613B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C7F6C14-83A7-4F12-BEBA-1B5727FA5A91}" type="pres">
      <dgm:prSet presAssocID="{801FF417-F313-47B5-9159-259924E613B1}" presName="accent_2" presStyleCnt="0"/>
      <dgm:spPr/>
    </dgm:pt>
    <dgm:pt modelId="{190E2D5A-98EF-4AF4-8DA1-077A9ECE994A}" type="pres">
      <dgm:prSet presAssocID="{801FF417-F313-47B5-9159-259924E613B1}" presName="accentRepeatNode" presStyleLbl="solidFgAcc1" presStyleIdx="1" presStyleCnt="4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534A2B2D-1E64-4507-9B0D-A52DCE686613}" type="pres">
      <dgm:prSet presAssocID="{C2E19DB3-CD30-4B93-AB6D-E0E020D7DECC}" presName="text_3" presStyleLbl="node1" presStyleIdx="2" presStyleCnt="4" custScaleX="96985" custLinFactNeighborX="1100" custLinFactNeighborY="-96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2AB825-9D6D-4C9B-A7C2-5EAFE97DDDD5}" type="pres">
      <dgm:prSet presAssocID="{C2E19DB3-CD30-4B93-AB6D-E0E020D7DECC}" presName="accent_3" presStyleCnt="0"/>
      <dgm:spPr/>
    </dgm:pt>
    <dgm:pt modelId="{52B69F38-9221-4190-AC2B-759553B38D8D}" type="pres">
      <dgm:prSet presAssocID="{C2E19DB3-CD30-4B93-AB6D-E0E020D7DECC}" presName="accentRepeatNode" presStyleLbl="solidFgAcc1" presStyleIdx="2" presStyleCnt="4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7B74F09F-ADD8-47FC-ACAC-7A3588525151}" type="pres">
      <dgm:prSet presAssocID="{D15F36B2-3009-464A-80EC-B4C3E3CB1E62}" presName="text_4" presStyleLbl="node1" presStyleIdx="3" presStyleCnt="4" custLinFactNeighborY="-1145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1B37EC-7433-4B6F-A56E-F698C3917D31}" type="pres">
      <dgm:prSet presAssocID="{D15F36B2-3009-464A-80EC-B4C3E3CB1E62}" presName="accent_4" presStyleCnt="0"/>
      <dgm:spPr/>
    </dgm:pt>
    <dgm:pt modelId="{806319C0-67D7-487F-B4FC-233349AA7CF7}" type="pres">
      <dgm:prSet presAssocID="{D15F36B2-3009-464A-80EC-B4C3E3CB1E62}" presName="accentRepeatNode" presStyleLbl="solidFgAcc1" presStyleIdx="3" presStyleCnt="4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DCF94295-E985-443B-88B7-FAD2DB9E170A}" type="presOf" srcId="{D15F36B2-3009-464A-80EC-B4C3E3CB1E62}" destId="{7B74F09F-ADD8-47FC-ACAC-7A3588525151}" srcOrd="0" destOrd="0" presId="urn:microsoft.com/office/officeart/2008/layout/VerticalCurvedList"/>
    <dgm:cxn modelId="{C9499769-5CC0-4122-A0A3-A968F1573EBE}" srcId="{D655E23E-C965-41DC-81E4-CE74BCD25ED9}" destId="{D15F36B2-3009-464A-80EC-B4C3E3CB1E62}" srcOrd="3" destOrd="0" parTransId="{867EE21E-CEFE-45E7-8B39-1551190CD339}" sibTransId="{52240979-7AD5-4D2F-A41A-3927BA3063E7}"/>
    <dgm:cxn modelId="{585F6489-06F6-49F5-80B8-4BF89AFA59F6}" type="presOf" srcId="{C8D42006-D2DE-4CBD-AEF3-A579D8F6FBBA}" destId="{A9E6BB9A-E7A2-401A-8EDD-A098607A6ED8}" srcOrd="0" destOrd="0" presId="urn:microsoft.com/office/officeart/2008/layout/VerticalCurvedList"/>
    <dgm:cxn modelId="{7E140811-C28F-4442-9F42-80B26AA7F547}" type="presOf" srcId="{D655E23E-C965-41DC-81E4-CE74BCD25ED9}" destId="{94AD8DF5-2505-4210-87D8-26B4109B891F}" srcOrd="0" destOrd="0" presId="urn:microsoft.com/office/officeart/2008/layout/VerticalCurvedList"/>
    <dgm:cxn modelId="{34832FBB-F6C6-4244-A00B-E091A27D58C2}" type="presOf" srcId="{FF5E1E47-BE3D-4C49-BFD8-5FB372D8A80D}" destId="{6979D434-132F-45C8-B5DA-5E8913D183CC}" srcOrd="0" destOrd="0" presId="urn:microsoft.com/office/officeart/2008/layout/VerticalCurvedList"/>
    <dgm:cxn modelId="{AB4740D2-97D0-4B32-9BE3-71A65C3FEFE5}" type="presOf" srcId="{C2E19DB3-CD30-4B93-AB6D-E0E020D7DECC}" destId="{534A2B2D-1E64-4507-9B0D-A52DCE686613}" srcOrd="0" destOrd="0" presId="urn:microsoft.com/office/officeart/2008/layout/VerticalCurvedList"/>
    <dgm:cxn modelId="{9FD050B7-D1D6-40D3-BAE7-C344D073D38D}" srcId="{D655E23E-C965-41DC-81E4-CE74BCD25ED9}" destId="{801FF417-F313-47B5-9159-259924E613B1}" srcOrd="1" destOrd="0" parTransId="{4C227F4B-39F3-4A8C-95E1-0A9B7A82F05B}" sibTransId="{0AA646AA-26A3-48F5-BB68-A1DACA1FB699}"/>
    <dgm:cxn modelId="{3E60EC9B-8DE5-4234-A73A-1A123393282E}" srcId="{D655E23E-C965-41DC-81E4-CE74BCD25ED9}" destId="{FF5E1E47-BE3D-4C49-BFD8-5FB372D8A80D}" srcOrd="0" destOrd="0" parTransId="{81DFB29B-1CAB-44E3-8050-ECE26E3DEFB8}" sibTransId="{C8D42006-D2DE-4CBD-AEF3-A579D8F6FBBA}"/>
    <dgm:cxn modelId="{21DD6611-5994-4963-A765-D854B6CD41EA}" srcId="{D655E23E-C965-41DC-81E4-CE74BCD25ED9}" destId="{C2E19DB3-CD30-4B93-AB6D-E0E020D7DECC}" srcOrd="2" destOrd="0" parTransId="{18F9DC92-EC41-4E2C-9162-A3F79F8D0346}" sibTransId="{ED1FB23F-66E0-454B-ACE0-257ED54C0565}"/>
    <dgm:cxn modelId="{219ED26A-BA3C-4AA9-A528-066B8B64F59C}" type="presOf" srcId="{801FF417-F313-47B5-9159-259924E613B1}" destId="{4220AF57-EBF2-43B1-B3BF-022B0AA94BAF}" srcOrd="0" destOrd="0" presId="urn:microsoft.com/office/officeart/2008/layout/VerticalCurvedList"/>
    <dgm:cxn modelId="{E0475950-C726-46CA-8F0E-24E6371B8094}" type="presParOf" srcId="{94AD8DF5-2505-4210-87D8-26B4109B891F}" destId="{3DFF442F-287D-48F2-A719-06930865B108}" srcOrd="0" destOrd="0" presId="urn:microsoft.com/office/officeart/2008/layout/VerticalCurvedList"/>
    <dgm:cxn modelId="{1743805F-A980-4B79-BFDC-3FC3D32E7E71}" type="presParOf" srcId="{3DFF442F-287D-48F2-A719-06930865B108}" destId="{9132147F-1A13-4153-BC9C-473AE32CB253}" srcOrd="0" destOrd="0" presId="urn:microsoft.com/office/officeart/2008/layout/VerticalCurvedList"/>
    <dgm:cxn modelId="{D1A404C4-0B8C-431E-891A-171A9C32D63E}" type="presParOf" srcId="{9132147F-1A13-4153-BC9C-473AE32CB253}" destId="{FCE71829-460C-4721-960F-EBB0AC4B596E}" srcOrd="0" destOrd="0" presId="urn:microsoft.com/office/officeart/2008/layout/VerticalCurvedList"/>
    <dgm:cxn modelId="{5C9879A9-576B-46E9-9DC4-E461B71BEC02}" type="presParOf" srcId="{9132147F-1A13-4153-BC9C-473AE32CB253}" destId="{A9E6BB9A-E7A2-401A-8EDD-A098607A6ED8}" srcOrd="1" destOrd="0" presId="urn:microsoft.com/office/officeart/2008/layout/VerticalCurvedList"/>
    <dgm:cxn modelId="{875A69F3-9A11-432C-8C95-A3AD23AF477C}" type="presParOf" srcId="{9132147F-1A13-4153-BC9C-473AE32CB253}" destId="{7535E508-B11E-4492-A013-05ED348FE718}" srcOrd="2" destOrd="0" presId="urn:microsoft.com/office/officeart/2008/layout/VerticalCurvedList"/>
    <dgm:cxn modelId="{FDC9F99C-B23E-420F-81B7-E0A89A983BD1}" type="presParOf" srcId="{9132147F-1A13-4153-BC9C-473AE32CB253}" destId="{C08EFB37-0D85-4D33-96BF-44F6752CDB07}" srcOrd="3" destOrd="0" presId="urn:microsoft.com/office/officeart/2008/layout/VerticalCurvedList"/>
    <dgm:cxn modelId="{F62DAFD8-8599-4004-888A-F9542DF79302}" type="presParOf" srcId="{3DFF442F-287D-48F2-A719-06930865B108}" destId="{6979D434-132F-45C8-B5DA-5E8913D183CC}" srcOrd="1" destOrd="0" presId="urn:microsoft.com/office/officeart/2008/layout/VerticalCurvedList"/>
    <dgm:cxn modelId="{5B3A26C6-2520-4E87-897F-F0B00B96C031}" type="presParOf" srcId="{3DFF442F-287D-48F2-A719-06930865B108}" destId="{424B6E9F-3282-4083-A22E-71BA26F51B24}" srcOrd="2" destOrd="0" presId="urn:microsoft.com/office/officeart/2008/layout/VerticalCurvedList"/>
    <dgm:cxn modelId="{C2B64490-DA5D-4F24-B457-BFC0B34A2406}" type="presParOf" srcId="{424B6E9F-3282-4083-A22E-71BA26F51B24}" destId="{147206AD-E080-402E-9FD2-71A688E86B41}" srcOrd="0" destOrd="0" presId="urn:microsoft.com/office/officeart/2008/layout/VerticalCurvedList"/>
    <dgm:cxn modelId="{23C978BC-135A-4124-B894-B27E71706644}" type="presParOf" srcId="{3DFF442F-287D-48F2-A719-06930865B108}" destId="{4220AF57-EBF2-43B1-B3BF-022B0AA94BAF}" srcOrd="3" destOrd="0" presId="urn:microsoft.com/office/officeart/2008/layout/VerticalCurvedList"/>
    <dgm:cxn modelId="{A5F2EE6D-374B-42E0-8A4D-692C2AA6165D}" type="presParOf" srcId="{3DFF442F-287D-48F2-A719-06930865B108}" destId="{6C7F6C14-83A7-4F12-BEBA-1B5727FA5A91}" srcOrd="4" destOrd="0" presId="urn:microsoft.com/office/officeart/2008/layout/VerticalCurvedList"/>
    <dgm:cxn modelId="{A8F79695-890A-425F-A8C5-80746029FCD8}" type="presParOf" srcId="{6C7F6C14-83A7-4F12-BEBA-1B5727FA5A91}" destId="{190E2D5A-98EF-4AF4-8DA1-077A9ECE994A}" srcOrd="0" destOrd="0" presId="urn:microsoft.com/office/officeart/2008/layout/VerticalCurvedList"/>
    <dgm:cxn modelId="{EB9CB79A-4542-4ADE-AB91-A08E2106BF7D}" type="presParOf" srcId="{3DFF442F-287D-48F2-A719-06930865B108}" destId="{534A2B2D-1E64-4507-9B0D-A52DCE686613}" srcOrd="5" destOrd="0" presId="urn:microsoft.com/office/officeart/2008/layout/VerticalCurvedList"/>
    <dgm:cxn modelId="{EFB63A3E-D6D6-4E37-ADF1-E889167D8F9E}" type="presParOf" srcId="{3DFF442F-287D-48F2-A719-06930865B108}" destId="{452AB825-9D6D-4C9B-A7C2-5EAFE97DDDD5}" srcOrd="6" destOrd="0" presId="urn:microsoft.com/office/officeart/2008/layout/VerticalCurvedList"/>
    <dgm:cxn modelId="{FD5E64F9-DE93-4C52-BFC5-0C834BA7FFBD}" type="presParOf" srcId="{452AB825-9D6D-4C9B-A7C2-5EAFE97DDDD5}" destId="{52B69F38-9221-4190-AC2B-759553B38D8D}" srcOrd="0" destOrd="0" presId="urn:microsoft.com/office/officeart/2008/layout/VerticalCurvedList"/>
    <dgm:cxn modelId="{33F5BF6D-3C76-434E-B700-A85BF5889607}" type="presParOf" srcId="{3DFF442F-287D-48F2-A719-06930865B108}" destId="{7B74F09F-ADD8-47FC-ACAC-7A3588525151}" srcOrd="7" destOrd="0" presId="urn:microsoft.com/office/officeart/2008/layout/VerticalCurvedList"/>
    <dgm:cxn modelId="{29FBA316-991D-4A16-BDBD-A5CDED59516E}" type="presParOf" srcId="{3DFF442F-287D-48F2-A719-06930865B108}" destId="{F71B37EC-7433-4B6F-A56E-F698C3917D31}" srcOrd="8" destOrd="0" presId="urn:microsoft.com/office/officeart/2008/layout/VerticalCurvedList"/>
    <dgm:cxn modelId="{2F31081D-6557-4E6A-B311-C6F6A572126C}" type="presParOf" srcId="{F71B37EC-7433-4B6F-A56E-F698C3917D31}" destId="{806319C0-67D7-487F-B4FC-233349AA7C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F6F1E0-AC73-0B41-9FE9-623AF6E883D7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F17034-FE93-B44C-90DA-3414EE2A33DE}">
      <dgm:prSet phldrT="[Text]" custT="1"/>
      <dgm:spPr>
        <a:solidFill>
          <a:srgbClr val="09AEEB"/>
        </a:solidFill>
      </dgm:spPr>
      <dgm:t>
        <a:bodyPr/>
        <a:lstStyle/>
        <a:p>
          <a:r>
            <a:rPr lang="en-GB" sz="2800" noProof="0" dirty="0" smtClean="0"/>
            <a:t>Background information/explanation  for each value mandatory</a:t>
          </a:r>
        </a:p>
        <a:p>
          <a:r>
            <a:rPr lang="en-GB" sz="2000" noProof="0" dirty="0" smtClean="0"/>
            <a:t>In order to make the process transparent and allow for discussions</a:t>
          </a:r>
        </a:p>
      </dgm:t>
      <dgm:extLst>
        <a:ext uri="{E40237B7-FDA0-4F09-8148-C483321AD2D9}">
          <dgm14:cNvPr xmlns:dgm14="http://schemas.microsoft.com/office/drawing/2010/diagram" id="0" name="" descr="•Review (2021) and update (2022) IP actions &#10;•Need to update requirements by 2022 (UNFCCC Global Stocktake)&#10;•Requirements follow same approach as in the past but have 2 values: “threshold” and “goal”&#10;"/>
        </a:ext>
      </dgm:extLst>
    </dgm:pt>
    <dgm:pt modelId="{B2D35DD7-20F4-C344-BEC9-BA3859571709}" type="parTrans" cxnId="{C9BA0852-DD95-6E4C-9203-97E575015D1D}">
      <dgm:prSet/>
      <dgm:spPr/>
      <dgm:t>
        <a:bodyPr/>
        <a:lstStyle/>
        <a:p>
          <a:endParaRPr lang="en-US" sz="2000"/>
        </a:p>
      </dgm:t>
    </dgm:pt>
    <dgm:pt modelId="{5CEEBA18-8EF4-654D-83DF-9988AD8F90CF}" type="sibTrans" cxnId="{C9BA0852-DD95-6E4C-9203-97E575015D1D}">
      <dgm:prSet/>
      <dgm:spPr/>
      <dgm:t>
        <a:bodyPr/>
        <a:lstStyle/>
        <a:p>
          <a:endParaRPr lang="en-US" sz="2000"/>
        </a:p>
      </dgm:t>
    </dgm:pt>
    <dgm:pt modelId="{9974EA0D-75EE-074C-8A2F-87C67D89F684}">
      <dgm:prSet phldrT="[Text]" custT="1"/>
      <dgm:spPr>
        <a:solidFill>
          <a:srgbClr val="08909D"/>
        </a:solidFill>
      </dgm:spPr>
      <dgm:t>
        <a:bodyPr/>
        <a:lstStyle/>
        <a:p>
          <a:r>
            <a:rPr lang="en-US" sz="2800" dirty="0"/>
            <a:t>Have </a:t>
          </a:r>
          <a:r>
            <a:rPr lang="en-US" sz="2800" dirty="0" smtClean="0"/>
            <a:t>3 </a:t>
          </a:r>
          <a:r>
            <a:rPr lang="en-US" sz="2800" dirty="0"/>
            <a:t>values: “threshold</a:t>
          </a:r>
          <a:r>
            <a:rPr lang="en-US" sz="2800" dirty="0" smtClean="0"/>
            <a:t>”,  “breakthrough” and </a:t>
          </a:r>
          <a:r>
            <a:rPr lang="en-US" sz="2800" dirty="0"/>
            <a:t>“</a:t>
          </a:r>
          <a:r>
            <a:rPr lang="en-US" sz="2800" dirty="0" smtClean="0"/>
            <a:t>goal”</a:t>
          </a:r>
        </a:p>
        <a:p>
          <a:r>
            <a:rPr lang="en-US" sz="2000" dirty="0" smtClean="0"/>
            <a:t>Threshold – minimum for useful data, Goal – maximum beyond which there is no need to go, Breakthrough  –  enables additional uses within climate monitoring. </a:t>
          </a:r>
          <a:endParaRPr lang="en-US" sz="2800" dirty="0"/>
        </a:p>
      </dgm:t>
      <dgm:extLst>
        <a:ext uri="{E40237B7-FDA0-4F09-8148-C483321AD2D9}">
          <dgm14:cNvPr xmlns:dgm14="http://schemas.microsoft.com/office/drawing/2010/diagram" id="0" name="" descr="•Review (2021) and update (2022) IP actions &#10;•Need to update requirements by 2022 (UNFCCC Global Stocktake)&#10;•Requirements follow same approach as in the past but have 2 values: “threshold” and “goal”&#10;"/>
        </a:ext>
      </dgm:extLst>
    </dgm:pt>
    <dgm:pt modelId="{37CAB842-FCF3-D244-8ED0-45C677FF4E40}" type="parTrans" cxnId="{5F58E50D-D466-1B4D-9B11-3A9764EED774}">
      <dgm:prSet/>
      <dgm:spPr/>
      <dgm:t>
        <a:bodyPr/>
        <a:lstStyle/>
        <a:p>
          <a:endParaRPr lang="en-US" sz="2000"/>
        </a:p>
      </dgm:t>
    </dgm:pt>
    <dgm:pt modelId="{E3E71FC1-A4E5-B649-AC74-07BD49D4E178}" type="sibTrans" cxnId="{5F58E50D-D466-1B4D-9B11-3A9764EED774}">
      <dgm:prSet/>
      <dgm:spPr/>
      <dgm:t>
        <a:bodyPr/>
        <a:lstStyle/>
        <a:p>
          <a:endParaRPr lang="en-US" sz="2000"/>
        </a:p>
      </dgm:t>
    </dgm:pt>
    <dgm:pt modelId="{F938025C-75BF-6D4E-BD94-2BB7FA09F7F9}">
      <dgm:prSet phldrT="[Text]" custT="1"/>
      <dgm:spPr>
        <a:solidFill>
          <a:srgbClr val="F49135"/>
        </a:solidFill>
      </dgm:spPr>
      <dgm:t>
        <a:bodyPr/>
        <a:lstStyle/>
        <a:p>
          <a:r>
            <a:rPr lang="en-US" sz="2800" dirty="0" smtClean="0"/>
            <a:t>Information on Relevance for Capturing Extremes and for Adaptation</a:t>
          </a:r>
        </a:p>
        <a:p>
          <a:r>
            <a:rPr lang="en-US" sz="2000" dirty="0" smtClean="0"/>
            <a:t> </a:t>
          </a:r>
          <a:endParaRPr lang="en-US" sz="2800" dirty="0"/>
        </a:p>
      </dgm:t>
      <dgm:extLst>
        <a:ext uri="{E40237B7-FDA0-4F09-8148-C483321AD2D9}">
          <dgm14:cNvPr xmlns:dgm14="http://schemas.microsoft.com/office/drawing/2010/diagram" id="0" name="" descr="•Review (2021) and update (2022) IP actions &#10;•Need to update requirements by 2022 (UNFCCC Global Stocktake)&#10;•Requirements follow same approach as in the past but have 2 values: “threshold” and “goal”&#10;"/>
        </a:ext>
      </dgm:extLst>
    </dgm:pt>
    <dgm:pt modelId="{338855AB-2194-9A4D-9A84-0E8C513B8729}" type="parTrans" cxnId="{42397243-B70F-D84F-B7B8-23DF8D1041DA}">
      <dgm:prSet/>
      <dgm:spPr/>
      <dgm:t>
        <a:bodyPr/>
        <a:lstStyle/>
        <a:p>
          <a:endParaRPr lang="en-US" sz="2000"/>
        </a:p>
      </dgm:t>
    </dgm:pt>
    <dgm:pt modelId="{5703928C-205F-1642-9398-CE68C5FE1DFD}" type="sibTrans" cxnId="{42397243-B70F-D84F-B7B8-23DF8D1041DA}">
      <dgm:prSet/>
      <dgm:spPr/>
      <dgm:t>
        <a:bodyPr/>
        <a:lstStyle/>
        <a:p>
          <a:endParaRPr lang="en-US" sz="2000"/>
        </a:p>
      </dgm:t>
    </dgm:pt>
    <dgm:pt modelId="{4072B698-7078-E749-B45C-912ADC03F311}">
      <dgm:prSet phldrT="[Text]" custT="1"/>
      <dgm:spPr>
        <a:solidFill>
          <a:srgbClr val="09AEEB"/>
        </a:solidFill>
      </dgm:spPr>
      <dgm:t>
        <a:bodyPr/>
        <a:lstStyle/>
        <a:p>
          <a:r>
            <a:rPr lang="en-GB" sz="2800" noProof="0" dirty="0" smtClean="0"/>
            <a:t>Review (2021) and update (2022) IP actions</a:t>
          </a:r>
        </a:p>
        <a:p>
          <a:r>
            <a:rPr lang="en-GB" sz="2000" noProof="0" dirty="0" smtClean="0"/>
            <a:t>Need to update requirements by 2022 (UNFCCC Global Stocktake) </a:t>
          </a:r>
          <a:endParaRPr lang="en-GB" sz="2000" noProof="0" dirty="0"/>
        </a:p>
      </dgm:t>
      <dgm:extLst>
        <a:ext uri="{E40237B7-FDA0-4F09-8148-C483321AD2D9}">
          <dgm14:cNvPr xmlns:dgm14="http://schemas.microsoft.com/office/drawing/2010/diagram" id="0" name="" descr="•Review (2021) and update (2022) IP actions &#10;•Need to update requirements by 2022 (UNFCCC Global Stocktake)&#10;•Requirements follow same approach as in the past but have 2 values: “threshold” and “goal”&#10;"/>
        </a:ext>
      </dgm:extLst>
    </dgm:pt>
    <dgm:pt modelId="{2F48E26C-F4B9-364A-BE43-C3835EFD0027}" type="parTrans" cxnId="{CBE3A896-B3CA-C44F-8E5A-772AE59177E5}">
      <dgm:prSet/>
      <dgm:spPr/>
      <dgm:t>
        <a:bodyPr/>
        <a:lstStyle/>
        <a:p>
          <a:endParaRPr lang="en-US"/>
        </a:p>
      </dgm:t>
    </dgm:pt>
    <dgm:pt modelId="{F79AFC0D-9EB9-0E49-BB50-581626A2AC8F}" type="sibTrans" cxnId="{CBE3A896-B3CA-C44F-8E5A-772AE59177E5}">
      <dgm:prSet/>
      <dgm:spPr/>
      <dgm:t>
        <a:bodyPr/>
        <a:lstStyle/>
        <a:p>
          <a:endParaRPr lang="en-US"/>
        </a:p>
      </dgm:t>
    </dgm:pt>
    <dgm:pt modelId="{D11D15BC-046D-A646-9E73-55B6F967F571}" type="pres">
      <dgm:prSet presAssocID="{19F6F1E0-AC73-0B41-9FE9-623AF6E883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D322B3B1-42DF-7447-AF2D-E718A1FE43CB}" type="pres">
      <dgm:prSet presAssocID="{19F6F1E0-AC73-0B41-9FE9-623AF6E883D7}" presName="Name1" presStyleCnt="0"/>
      <dgm:spPr/>
    </dgm:pt>
    <dgm:pt modelId="{4D03A113-81F9-2242-B89C-7ED4B1E17F14}" type="pres">
      <dgm:prSet presAssocID="{19F6F1E0-AC73-0B41-9FE9-623AF6E883D7}" presName="cycle" presStyleCnt="0"/>
      <dgm:spPr/>
    </dgm:pt>
    <dgm:pt modelId="{BA47B1FC-4358-2E4C-B02F-F4644CED92CD}" type="pres">
      <dgm:prSet presAssocID="{19F6F1E0-AC73-0B41-9FE9-623AF6E883D7}" presName="srcNode" presStyleLbl="node1" presStyleIdx="0" presStyleCnt="4"/>
      <dgm:spPr/>
    </dgm:pt>
    <dgm:pt modelId="{1018C304-918C-244F-8EEC-134678674D87}" type="pres">
      <dgm:prSet presAssocID="{19F6F1E0-AC73-0B41-9FE9-623AF6E883D7}" presName="conn" presStyleLbl="parChTrans1D2" presStyleIdx="0" presStyleCnt="1"/>
      <dgm:spPr/>
      <dgm:t>
        <a:bodyPr/>
        <a:lstStyle/>
        <a:p>
          <a:endParaRPr lang="de-DE"/>
        </a:p>
      </dgm:t>
    </dgm:pt>
    <dgm:pt modelId="{92F7803A-7B39-EB45-A6AC-2ED64F9B9CB7}" type="pres">
      <dgm:prSet presAssocID="{19F6F1E0-AC73-0B41-9FE9-623AF6E883D7}" presName="extraNode" presStyleLbl="node1" presStyleIdx="0" presStyleCnt="4"/>
      <dgm:spPr/>
    </dgm:pt>
    <dgm:pt modelId="{259B77E5-A674-594A-97F0-9F2855150F68}" type="pres">
      <dgm:prSet presAssocID="{19F6F1E0-AC73-0B41-9FE9-623AF6E883D7}" presName="dstNode" presStyleLbl="node1" presStyleIdx="0" presStyleCnt="4"/>
      <dgm:spPr/>
    </dgm:pt>
    <dgm:pt modelId="{59F92895-32E6-7746-9A1A-AE206DA9A98C}" type="pres">
      <dgm:prSet presAssocID="{4072B698-7078-E749-B45C-912ADC03F31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1D7B949-4309-A043-8EAA-9EC30D8B9CDE}" type="pres">
      <dgm:prSet presAssocID="{4072B698-7078-E749-B45C-912ADC03F311}" presName="accent_1" presStyleCnt="0"/>
      <dgm:spPr/>
    </dgm:pt>
    <dgm:pt modelId="{C1B5561B-3912-E64B-9990-D6ED36751ADC}" type="pres">
      <dgm:prSet presAssocID="{4072B698-7078-E749-B45C-912ADC03F311}" presName="accentRepeatNode" presStyleLbl="solidFgAcc1" presStyleIdx="0" presStyleCnt="4"/>
      <dgm:spPr>
        <a:prstGeom prst="round2DiagRect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00BC3E3-7565-384D-B861-2531A88D6F72}" type="pres">
      <dgm:prSet presAssocID="{87F17034-FE93-B44C-90DA-3414EE2A33D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822CBE3-80A5-DD40-809F-6F8CFD50B4A1}" type="pres">
      <dgm:prSet presAssocID="{87F17034-FE93-B44C-90DA-3414EE2A33DE}" presName="accent_2" presStyleCnt="0"/>
      <dgm:spPr/>
    </dgm:pt>
    <dgm:pt modelId="{6A5A7E78-15A2-9641-BD9C-3E57A1CBEDC1}" type="pres">
      <dgm:prSet presAssocID="{87F17034-FE93-B44C-90DA-3414EE2A33DE}" presName="accentRepeatNode" presStyleLbl="solidFgAcc1" presStyleIdx="1" presStyleCnt="4"/>
      <dgm:spPr>
        <a:prstGeom prst="round2DiagRect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15AA9"/>
          </a:solidFill>
        </a:ln>
      </dgm:spPr>
    </dgm:pt>
    <dgm:pt modelId="{F9BFD380-6675-BB44-B72B-DB73C6A45CF1}" type="pres">
      <dgm:prSet presAssocID="{9974EA0D-75EE-074C-8A2F-87C67D89F684}" presName="text_3" presStyleLbl="node1" presStyleIdx="2" presStyleCnt="4" custScaleX="101665" custScaleY="11470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33B2E4-E523-6448-8480-C774726FCFF0}" type="pres">
      <dgm:prSet presAssocID="{9974EA0D-75EE-074C-8A2F-87C67D89F684}" presName="accent_3" presStyleCnt="0"/>
      <dgm:spPr/>
    </dgm:pt>
    <dgm:pt modelId="{9600DCB7-0C33-B84D-8336-AA7173B03BC4}" type="pres">
      <dgm:prSet presAssocID="{9974EA0D-75EE-074C-8A2F-87C67D89F684}" presName="accentRepeatNode" presStyleLbl="solidFgAcc1" presStyleIdx="2" presStyleCnt="4"/>
      <dgm:spPr>
        <a:prstGeom prst="round2DiagRect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15AA9"/>
          </a:solidFill>
        </a:ln>
      </dgm:spPr>
    </dgm:pt>
    <dgm:pt modelId="{ACCBFCA9-2C06-664C-81AC-F5A9EB33CFD2}" type="pres">
      <dgm:prSet presAssocID="{F938025C-75BF-6D4E-BD94-2BB7FA09F7F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A93BF35-DB26-7F49-BCFD-36B4DA214319}" type="pres">
      <dgm:prSet presAssocID="{F938025C-75BF-6D4E-BD94-2BB7FA09F7F9}" presName="accent_4" presStyleCnt="0"/>
      <dgm:spPr/>
    </dgm:pt>
    <dgm:pt modelId="{73C82381-81D2-A542-A087-F0CFB2182DA5}" type="pres">
      <dgm:prSet presAssocID="{F938025C-75BF-6D4E-BD94-2BB7FA09F7F9}" presName="accentRepeatNode" presStyleLbl="solidFgAcc1" presStyleIdx="3" presStyleCnt="4"/>
      <dgm:spPr>
        <a:prstGeom prst="round2DiagRect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015AA9"/>
          </a:solidFill>
        </a:ln>
      </dgm:spPr>
    </dgm:pt>
  </dgm:ptLst>
  <dgm:cxnLst>
    <dgm:cxn modelId="{CBE3A896-B3CA-C44F-8E5A-772AE59177E5}" srcId="{19F6F1E0-AC73-0B41-9FE9-623AF6E883D7}" destId="{4072B698-7078-E749-B45C-912ADC03F311}" srcOrd="0" destOrd="0" parTransId="{2F48E26C-F4B9-364A-BE43-C3835EFD0027}" sibTransId="{F79AFC0D-9EB9-0E49-BB50-581626A2AC8F}"/>
    <dgm:cxn modelId="{1BC83A5D-90EA-4495-A8C7-F8A372CF7094}" type="presOf" srcId="{87F17034-FE93-B44C-90DA-3414EE2A33DE}" destId="{700BC3E3-7565-384D-B861-2531A88D6F72}" srcOrd="0" destOrd="0" presId="urn:microsoft.com/office/officeart/2008/layout/VerticalCurvedList"/>
    <dgm:cxn modelId="{4CD3F1FA-B677-460D-B4C0-9163203D0023}" type="presOf" srcId="{F79AFC0D-9EB9-0E49-BB50-581626A2AC8F}" destId="{1018C304-918C-244F-8EEC-134678674D87}" srcOrd="0" destOrd="0" presId="urn:microsoft.com/office/officeart/2008/layout/VerticalCurvedList"/>
    <dgm:cxn modelId="{5F58E50D-D466-1B4D-9B11-3A9764EED774}" srcId="{19F6F1E0-AC73-0B41-9FE9-623AF6E883D7}" destId="{9974EA0D-75EE-074C-8A2F-87C67D89F684}" srcOrd="2" destOrd="0" parTransId="{37CAB842-FCF3-D244-8ED0-45C677FF4E40}" sibTransId="{E3E71FC1-A4E5-B649-AC74-07BD49D4E178}"/>
    <dgm:cxn modelId="{42397243-B70F-D84F-B7B8-23DF8D1041DA}" srcId="{19F6F1E0-AC73-0B41-9FE9-623AF6E883D7}" destId="{F938025C-75BF-6D4E-BD94-2BB7FA09F7F9}" srcOrd="3" destOrd="0" parTransId="{338855AB-2194-9A4D-9A84-0E8C513B8729}" sibTransId="{5703928C-205F-1642-9398-CE68C5FE1DFD}"/>
    <dgm:cxn modelId="{3FADB798-8181-43C8-882D-F7B0014A2427}" type="presOf" srcId="{F938025C-75BF-6D4E-BD94-2BB7FA09F7F9}" destId="{ACCBFCA9-2C06-664C-81AC-F5A9EB33CFD2}" srcOrd="0" destOrd="0" presId="urn:microsoft.com/office/officeart/2008/layout/VerticalCurvedList"/>
    <dgm:cxn modelId="{C9BA0852-DD95-6E4C-9203-97E575015D1D}" srcId="{19F6F1E0-AC73-0B41-9FE9-623AF6E883D7}" destId="{87F17034-FE93-B44C-90DA-3414EE2A33DE}" srcOrd="1" destOrd="0" parTransId="{B2D35DD7-20F4-C344-BEC9-BA3859571709}" sibTransId="{5CEEBA18-8EF4-654D-83DF-9988AD8F90CF}"/>
    <dgm:cxn modelId="{4EC76DA0-31B0-46CC-B651-D6AF86FB5A3A}" type="presOf" srcId="{4072B698-7078-E749-B45C-912ADC03F311}" destId="{59F92895-32E6-7746-9A1A-AE206DA9A98C}" srcOrd="0" destOrd="0" presId="urn:microsoft.com/office/officeart/2008/layout/VerticalCurvedList"/>
    <dgm:cxn modelId="{88E4CF96-3A77-4FEE-AFA7-B4CF6F9393A0}" type="presOf" srcId="{9974EA0D-75EE-074C-8A2F-87C67D89F684}" destId="{F9BFD380-6675-BB44-B72B-DB73C6A45CF1}" srcOrd="0" destOrd="0" presId="urn:microsoft.com/office/officeart/2008/layout/VerticalCurvedList"/>
    <dgm:cxn modelId="{7AC373A1-956A-4C8D-8703-ACC66450A259}" type="presOf" srcId="{19F6F1E0-AC73-0B41-9FE9-623AF6E883D7}" destId="{D11D15BC-046D-A646-9E73-55B6F967F571}" srcOrd="0" destOrd="0" presId="urn:microsoft.com/office/officeart/2008/layout/VerticalCurvedList"/>
    <dgm:cxn modelId="{DC67E7AE-DAC3-495F-9D02-894693E9E728}" type="presParOf" srcId="{D11D15BC-046D-A646-9E73-55B6F967F571}" destId="{D322B3B1-42DF-7447-AF2D-E718A1FE43CB}" srcOrd="0" destOrd="0" presId="urn:microsoft.com/office/officeart/2008/layout/VerticalCurvedList"/>
    <dgm:cxn modelId="{E7997655-0C8F-40DB-8B5C-A7C721F10214}" type="presParOf" srcId="{D322B3B1-42DF-7447-AF2D-E718A1FE43CB}" destId="{4D03A113-81F9-2242-B89C-7ED4B1E17F14}" srcOrd="0" destOrd="0" presId="urn:microsoft.com/office/officeart/2008/layout/VerticalCurvedList"/>
    <dgm:cxn modelId="{679324AC-0812-441E-96E4-CFDF48824993}" type="presParOf" srcId="{4D03A113-81F9-2242-B89C-7ED4B1E17F14}" destId="{BA47B1FC-4358-2E4C-B02F-F4644CED92CD}" srcOrd="0" destOrd="0" presId="urn:microsoft.com/office/officeart/2008/layout/VerticalCurvedList"/>
    <dgm:cxn modelId="{3C6DDF3B-ABB6-48B7-AD03-4F052287C4D6}" type="presParOf" srcId="{4D03A113-81F9-2242-B89C-7ED4B1E17F14}" destId="{1018C304-918C-244F-8EEC-134678674D87}" srcOrd="1" destOrd="0" presId="urn:microsoft.com/office/officeart/2008/layout/VerticalCurvedList"/>
    <dgm:cxn modelId="{E21CFAC7-EFBC-46A2-89DD-6A48883082BA}" type="presParOf" srcId="{4D03A113-81F9-2242-B89C-7ED4B1E17F14}" destId="{92F7803A-7B39-EB45-A6AC-2ED64F9B9CB7}" srcOrd="2" destOrd="0" presId="urn:microsoft.com/office/officeart/2008/layout/VerticalCurvedList"/>
    <dgm:cxn modelId="{F6AF043C-60A4-4890-BFCE-D7D418D1911F}" type="presParOf" srcId="{4D03A113-81F9-2242-B89C-7ED4B1E17F14}" destId="{259B77E5-A674-594A-97F0-9F2855150F68}" srcOrd="3" destOrd="0" presId="urn:microsoft.com/office/officeart/2008/layout/VerticalCurvedList"/>
    <dgm:cxn modelId="{12999501-0290-441A-A83B-6B8AA00F963F}" type="presParOf" srcId="{D322B3B1-42DF-7447-AF2D-E718A1FE43CB}" destId="{59F92895-32E6-7746-9A1A-AE206DA9A98C}" srcOrd="1" destOrd="0" presId="urn:microsoft.com/office/officeart/2008/layout/VerticalCurvedList"/>
    <dgm:cxn modelId="{49DF377D-256D-4C71-A14D-0F5EAE1CCA97}" type="presParOf" srcId="{D322B3B1-42DF-7447-AF2D-E718A1FE43CB}" destId="{01D7B949-4309-A043-8EAA-9EC30D8B9CDE}" srcOrd="2" destOrd="0" presId="urn:microsoft.com/office/officeart/2008/layout/VerticalCurvedList"/>
    <dgm:cxn modelId="{6A0A3EF8-5634-4B52-96BF-262DDC6198B9}" type="presParOf" srcId="{01D7B949-4309-A043-8EAA-9EC30D8B9CDE}" destId="{C1B5561B-3912-E64B-9990-D6ED36751ADC}" srcOrd="0" destOrd="0" presId="urn:microsoft.com/office/officeart/2008/layout/VerticalCurvedList"/>
    <dgm:cxn modelId="{EF92961E-DA04-48B1-BDF7-28F56780A0EE}" type="presParOf" srcId="{D322B3B1-42DF-7447-AF2D-E718A1FE43CB}" destId="{700BC3E3-7565-384D-B861-2531A88D6F72}" srcOrd="3" destOrd="0" presId="urn:microsoft.com/office/officeart/2008/layout/VerticalCurvedList"/>
    <dgm:cxn modelId="{5EE5E0A3-E18D-4A2A-8904-9D7CE32E89AC}" type="presParOf" srcId="{D322B3B1-42DF-7447-AF2D-E718A1FE43CB}" destId="{7822CBE3-80A5-DD40-809F-6F8CFD50B4A1}" srcOrd="4" destOrd="0" presId="urn:microsoft.com/office/officeart/2008/layout/VerticalCurvedList"/>
    <dgm:cxn modelId="{DB7125EF-6F4A-4052-B541-241FB6983768}" type="presParOf" srcId="{7822CBE3-80A5-DD40-809F-6F8CFD50B4A1}" destId="{6A5A7E78-15A2-9641-BD9C-3E57A1CBEDC1}" srcOrd="0" destOrd="0" presId="urn:microsoft.com/office/officeart/2008/layout/VerticalCurvedList"/>
    <dgm:cxn modelId="{FB6BF5DC-6ACB-4BD4-9F16-B4EDD3E2689D}" type="presParOf" srcId="{D322B3B1-42DF-7447-AF2D-E718A1FE43CB}" destId="{F9BFD380-6675-BB44-B72B-DB73C6A45CF1}" srcOrd="5" destOrd="0" presId="urn:microsoft.com/office/officeart/2008/layout/VerticalCurvedList"/>
    <dgm:cxn modelId="{247E9067-3DC0-4F59-B5AA-ADCB1645839E}" type="presParOf" srcId="{D322B3B1-42DF-7447-AF2D-E718A1FE43CB}" destId="{3233B2E4-E523-6448-8480-C774726FCFF0}" srcOrd="6" destOrd="0" presId="urn:microsoft.com/office/officeart/2008/layout/VerticalCurvedList"/>
    <dgm:cxn modelId="{200A7115-FDAA-4B33-81FD-E464F70950B3}" type="presParOf" srcId="{3233B2E4-E523-6448-8480-C774726FCFF0}" destId="{9600DCB7-0C33-B84D-8336-AA7173B03BC4}" srcOrd="0" destOrd="0" presId="urn:microsoft.com/office/officeart/2008/layout/VerticalCurvedList"/>
    <dgm:cxn modelId="{06C0FD5D-6CCF-4F2B-9DAE-F5D6BB82BEEF}" type="presParOf" srcId="{D322B3B1-42DF-7447-AF2D-E718A1FE43CB}" destId="{ACCBFCA9-2C06-664C-81AC-F5A9EB33CFD2}" srcOrd="7" destOrd="0" presId="urn:microsoft.com/office/officeart/2008/layout/VerticalCurvedList"/>
    <dgm:cxn modelId="{FD6270E9-65A2-4AB1-9B23-281698D1AC63}" type="presParOf" srcId="{D322B3B1-42DF-7447-AF2D-E718A1FE43CB}" destId="{CA93BF35-DB26-7F49-BCFD-36B4DA214319}" srcOrd="8" destOrd="0" presId="urn:microsoft.com/office/officeart/2008/layout/VerticalCurvedList"/>
    <dgm:cxn modelId="{BCD73351-3D31-4D8E-8915-E5415F9E1642}" type="presParOf" srcId="{CA93BF35-DB26-7F49-BCFD-36B4DA214319}" destId="{73C82381-81D2-A542-A087-F0CFB2182D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0B9F2-4BE7-724A-9F1E-1BDEC2BC6DA0}">
      <dsp:nvSpPr>
        <dsp:cNvPr id="0" name=""/>
        <dsp:cNvSpPr/>
      </dsp:nvSpPr>
      <dsp:spPr>
        <a:xfrm>
          <a:off x="41105" y="0"/>
          <a:ext cx="4351734" cy="1373025"/>
        </a:xfrm>
        <a:prstGeom prst="homePlate">
          <a:avLst/>
        </a:prstGeom>
        <a:solidFill>
          <a:srgbClr val="0DADE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Identification and Review of ECVs by expert panels</a:t>
          </a:r>
          <a:endParaRPr lang="en-GB" sz="2000" b="1" kern="1200" dirty="0"/>
        </a:p>
      </dsp:txBody>
      <dsp:txXfrm>
        <a:off x="41105" y="0"/>
        <a:ext cx="4008478" cy="1373025"/>
      </dsp:txXfrm>
    </dsp:sp>
    <dsp:sp modelId="{8DEC105E-5736-C947-84F6-D87DC55B33EA}">
      <dsp:nvSpPr>
        <dsp:cNvPr id="0" name=""/>
        <dsp:cNvSpPr/>
      </dsp:nvSpPr>
      <dsp:spPr>
        <a:xfrm>
          <a:off x="3719695" y="0"/>
          <a:ext cx="5229174" cy="1373025"/>
        </a:xfrm>
        <a:prstGeom prst="chevron">
          <a:avLst/>
        </a:prstGeom>
        <a:solidFill>
          <a:srgbClr val="F4923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Regular Reviews of the observing systems for ECVs</a:t>
          </a:r>
          <a:endParaRPr lang="en-GB" sz="2000" b="1" kern="1200" dirty="0"/>
        </a:p>
      </dsp:txBody>
      <dsp:txXfrm>
        <a:off x="4406208" y="0"/>
        <a:ext cx="3856149" cy="1373025"/>
      </dsp:txXfrm>
    </dsp:sp>
    <dsp:sp modelId="{362061AB-F582-B041-AF82-C5F04CFCC95D}">
      <dsp:nvSpPr>
        <dsp:cNvPr id="0" name=""/>
        <dsp:cNvSpPr/>
      </dsp:nvSpPr>
      <dsp:spPr>
        <a:xfrm>
          <a:off x="7840239" y="0"/>
          <a:ext cx="4351734" cy="1373025"/>
        </a:xfrm>
        <a:prstGeom prst="chevron">
          <a:avLst/>
        </a:prstGeom>
        <a:solidFill>
          <a:srgbClr val="0A8F9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Planning to ensure continues improvement of observation systems</a:t>
          </a:r>
          <a:endParaRPr lang="en-GB" sz="2000" b="1" kern="1200" dirty="0"/>
        </a:p>
      </dsp:txBody>
      <dsp:txXfrm>
        <a:off x="8526752" y="0"/>
        <a:ext cx="2978709" cy="1373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6BB9A-E7A2-401A-8EDD-A098607A6ED8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9D434-132F-45C8-B5DA-5E8913D183CC}">
      <dsp:nvSpPr>
        <dsp:cNvPr id="0" name=""/>
        <dsp:cNvSpPr/>
      </dsp:nvSpPr>
      <dsp:spPr>
        <a:xfrm>
          <a:off x="610504" y="423977"/>
          <a:ext cx="5933594" cy="818827"/>
        </a:xfrm>
        <a:prstGeom prst="rect">
          <a:avLst/>
        </a:prstGeom>
        <a:solidFill>
          <a:srgbClr val="005B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G31: </a:t>
          </a:r>
          <a:r>
            <a:rPr lang="en-GB" sz="1800" kern="1200" noProof="0" dirty="0" smtClean="0"/>
            <a:t>Improve gravimetric measurements from Space</a:t>
          </a:r>
          <a:endParaRPr lang="en-GB" sz="1800" kern="1200" noProof="0" dirty="0"/>
        </a:p>
      </dsp:txBody>
      <dsp:txXfrm>
        <a:off x="610504" y="423977"/>
        <a:ext cx="5933594" cy="818827"/>
      </dsp:txXfrm>
    </dsp:sp>
    <dsp:sp modelId="{147206AD-E080-402E-9FD2-71A688E86B41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0AF57-EBF2-43B1-B3BF-022B0AA94BAF}">
      <dsp:nvSpPr>
        <dsp:cNvPr id="0" name=""/>
        <dsp:cNvSpPr/>
      </dsp:nvSpPr>
      <dsp:spPr>
        <a:xfrm>
          <a:off x="1088431" y="1667215"/>
          <a:ext cx="5455667" cy="833607"/>
        </a:xfrm>
        <a:prstGeom prst="rect">
          <a:avLst/>
        </a:prstGeom>
        <a:solidFill>
          <a:srgbClr val="1E9D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A22</a:t>
          </a:r>
          <a:r>
            <a:rPr lang="en-GB" sz="1600" kern="1200" noProof="0" dirty="0" smtClean="0"/>
            <a:t>: Develop a repository of water vapour climate data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noProof="0" dirty="0" smtClean="0"/>
            <a:t>A25: Continuity of global satellite precipitation products </a:t>
          </a:r>
          <a:endParaRPr lang="en-GB" sz="1600" kern="1200" noProof="0" dirty="0"/>
        </a:p>
      </dsp:txBody>
      <dsp:txXfrm>
        <a:off x="1088431" y="1667215"/>
        <a:ext cx="5455667" cy="833607"/>
      </dsp:txXfrm>
    </dsp:sp>
    <dsp:sp modelId="{190E2D5A-98EF-4AF4-8DA1-077A9ECE994A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A2B2D-1E64-4507-9B0D-A52DCE686613}">
      <dsp:nvSpPr>
        <dsp:cNvPr id="0" name=""/>
        <dsp:cNvSpPr/>
      </dsp:nvSpPr>
      <dsp:spPr>
        <a:xfrm>
          <a:off x="1230687" y="2909799"/>
          <a:ext cx="5291179" cy="833607"/>
        </a:xfrm>
        <a:prstGeom prst="rect">
          <a:avLst/>
        </a:prstGeom>
        <a:solidFill>
          <a:srgbClr val="0086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O32</a:t>
          </a:r>
          <a:r>
            <a:rPr lang="en-US" sz="1800" kern="1200" noProof="0" dirty="0" smtClean="0"/>
            <a:t>: Satellite sea-surface salinity</a:t>
          </a:r>
          <a:endParaRPr lang="en-US" sz="1800" kern="1200" noProof="0" dirty="0"/>
        </a:p>
      </dsp:txBody>
      <dsp:txXfrm>
        <a:off x="1230687" y="2909799"/>
        <a:ext cx="5291179" cy="833607"/>
      </dsp:txXfrm>
    </dsp:sp>
    <dsp:sp modelId="{52B69F38-9221-4190-AC2B-759553B38D8D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74F09F-ADD8-47FC-ACAC-7A3588525151}">
      <dsp:nvSpPr>
        <dsp:cNvPr id="0" name=""/>
        <dsp:cNvSpPr/>
      </dsp:nvSpPr>
      <dsp:spPr>
        <a:xfrm>
          <a:off x="610504" y="4072949"/>
          <a:ext cx="5933594" cy="833607"/>
        </a:xfrm>
        <a:prstGeom prst="rect">
          <a:avLst/>
        </a:prstGeom>
        <a:solidFill>
          <a:srgbClr val="F2922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T14</a:t>
          </a:r>
          <a:r>
            <a:rPr lang="en-GB" sz="1400" kern="1200" noProof="0" dirty="0" smtClean="0"/>
            <a:t>: Operational groundwater monitoring from gravity measurements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T15: Satellite soil-moisture data records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 smtClean="0"/>
            <a:t>T16: Multi-satellite, soil-moisture data services</a:t>
          </a:r>
        </a:p>
      </dsp:txBody>
      <dsp:txXfrm>
        <a:off x="610504" y="4072949"/>
        <a:ext cx="5933594" cy="833607"/>
      </dsp:txXfrm>
    </dsp:sp>
    <dsp:sp modelId="{806319C0-67D7-487F-B4FC-233349AA7CF7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8C304-918C-244F-8EEC-134678674D87}">
      <dsp:nvSpPr>
        <dsp:cNvPr id="0" name=""/>
        <dsp:cNvSpPr/>
      </dsp:nvSpPr>
      <dsp:spPr>
        <a:xfrm>
          <a:off x="-7150412" y="-1086138"/>
          <a:ext cx="8455643" cy="8455643"/>
        </a:xfrm>
        <a:prstGeom prst="blockArc">
          <a:avLst>
            <a:gd name="adj1" fmla="val 18900000"/>
            <a:gd name="adj2" fmla="val 2700000"/>
            <a:gd name="adj3" fmla="val 25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F92895-32E6-7746-9A1A-AE206DA9A98C}">
      <dsp:nvSpPr>
        <dsp:cNvPr id="0" name=""/>
        <dsp:cNvSpPr/>
      </dsp:nvSpPr>
      <dsp:spPr>
        <a:xfrm>
          <a:off x="661365" y="483065"/>
          <a:ext cx="11395269" cy="966633"/>
        </a:xfrm>
        <a:prstGeom prst="rect">
          <a:avLst/>
        </a:prstGeom>
        <a:solidFill>
          <a:srgbClr val="09AE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6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/>
            <a:t>Review (2021) and update (2022) IP actions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Need to update requirements by 2022 (UNFCCC Global Stocktake) </a:t>
          </a:r>
          <a:endParaRPr lang="en-GB" sz="2000" kern="1200" noProof="0" dirty="0"/>
        </a:p>
      </dsp:txBody>
      <dsp:txXfrm>
        <a:off x="661365" y="483065"/>
        <a:ext cx="11395269" cy="966633"/>
      </dsp:txXfrm>
    </dsp:sp>
    <dsp:sp modelId="{C1B5561B-3912-E64B-9990-D6ED36751ADC}">
      <dsp:nvSpPr>
        <dsp:cNvPr id="0" name=""/>
        <dsp:cNvSpPr/>
      </dsp:nvSpPr>
      <dsp:spPr>
        <a:xfrm>
          <a:off x="57220" y="362236"/>
          <a:ext cx="1208291" cy="1208291"/>
        </a:xfrm>
        <a:prstGeom prst="round2DiagRect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C3E3-7565-384D-B861-2531A88D6F72}">
      <dsp:nvSpPr>
        <dsp:cNvPr id="0" name=""/>
        <dsp:cNvSpPr/>
      </dsp:nvSpPr>
      <dsp:spPr>
        <a:xfrm>
          <a:off x="1215558" y="1933266"/>
          <a:ext cx="10841076" cy="966633"/>
        </a:xfrm>
        <a:prstGeom prst="rect">
          <a:avLst/>
        </a:prstGeom>
        <a:solidFill>
          <a:srgbClr val="09AEE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6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smtClean="0"/>
            <a:t>Background information/explanation  for each value mandatory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smtClean="0"/>
            <a:t>In order to make the process transparent and allow for discussions</a:t>
          </a:r>
        </a:p>
      </dsp:txBody>
      <dsp:txXfrm>
        <a:off x="1215558" y="1933266"/>
        <a:ext cx="10841076" cy="966633"/>
      </dsp:txXfrm>
    </dsp:sp>
    <dsp:sp modelId="{6A5A7E78-15A2-9641-BD9C-3E57A1CBEDC1}">
      <dsp:nvSpPr>
        <dsp:cNvPr id="0" name=""/>
        <dsp:cNvSpPr/>
      </dsp:nvSpPr>
      <dsp:spPr>
        <a:xfrm>
          <a:off x="611412" y="1812436"/>
          <a:ext cx="1208291" cy="1208291"/>
        </a:xfrm>
        <a:prstGeom prst="round2DiagRect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15A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FD380-6675-BB44-B72B-DB73C6A45CF1}">
      <dsp:nvSpPr>
        <dsp:cNvPr id="0" name=""/>
        <dsp:cNvSpPr/>
      </dsp:nvSpPr>
      <dsp:spPr>
        <a:xfrm>
          <a:off x="1125306" y="3312404"/>
          <a:ext cx="11021580" cy="1108757"/>
        </a:xfrm>
        <a:prstGeom prst="rect">
          <a:avLst/>
        </a:prstGeom>
        <a:solidFill>
          <a:srgbClr val="08909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6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Have </a:t>
          </a:r>
          <a:r>
            <a:rPr lang="en-US" sz="2800" kern="1200" dirty="0" smtClean="0"/>
            <a:t>3 </a:t>
          </a:r>
          <a:r>
            <a:rPr lang="en-US" sz="2800" kern="1200" dirty="0"/>
            <a:t>values: “threshold</a:t>
          </a:r>
          <a:r>
            <a:rPr lang="en-US" sz="2800" kern="1200" dirty="0" smtClean="0"/>
            <a:t>”,  “breakthrough” and </a:t>
          </a:r>
          <a:r>
            <a:rPr lang="en-US" sz="2800" kern="1200" dirty="0"/>
            <a:t>“</a:t>
          </a:r>
          <a:r>
            <a:rPr lang="en-US" sz="2800" kern="1200" dirty="0" smtClean="0"/>
            <a:t>goal”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Threshold – minimum for useful data, Goal – maximum beyond which there is no need to go, Breakthrough  –  enables additional uses within climate monitoring. </a:t>
          </a:r>
          <a:endParaRPr lang="en-US" sz="2800" kern="1200" dirty="0"/>
        </a:p>
      </dsp:txBody>
      <dsp:txXfrm>
        <a:off x="1125306" y="3312404"/>
        <a:ext cx="11021580" cy="1108757"/>
      </dsp:txXfrm>
    </dsp:sp>
    <dsp:sp modelId="{9600DCB7-0C33-B84D-8336-AA7173B03BC4}">
      <dsp:nvSpPr>
        <dsp:cNvPr id="0" name=""/>
        <dsp:cNvSpPr/>
      </dsp:nvSpPr>
      <dsp:spPr>
        <a:xfrm>
          <a:off x="611412" y="3262637"/>
          <a:ext cx="1208291" cy="1208291"/>
        </a:xfrm>
        <a:prstGeom prst="round2DiagRect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15A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BFCA9-2C06-664C-81AC-F5A9EB33CFD2}">
      <dsp:nvSpPr>
        <dsp:cNvPr id="0" name=""/>
        <dsp:cNvSpPr/>
      </dsp:nvSpPr>
      <dsp:spPr>
        <a:xfrm>
          <a:off x="661365" y="4833667"/>
          <a:ext cx="11395269" cy="966633"/>
        </a:xfrm>
        <a:prstGeom prst="rect">
          <a:avLst/>
        </a:prstGeom>
        <a:solidFill>
          <a:srgbClr val="F491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726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Information on Relevance for Capturing Extremes and for Adaptation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</a:t>
          </a:r>
          <a:endParaRPr lang="en-US" sz="2800" kern="1200" dirty="0"/>
        </a:p>
      </dsp:txBody>
      <dsp:txXfrm>
        <a:off x="661365" y="4833667"/>
        <a:ext cx="11395269" cy="966633"/>
      </dsp:txXfrm>
    </dsp:sp>
    <dsp:sp modelId="{73C82381-81D2-A542-A087-F0CFB2182DA5}">
      <dsp:nvSpPr>
        <dsp:cNvPr id="0" name=""/>
        <dsp:cNvSpPr/>
      </dsp:nvSpPr>
      <dsp:spPr>
        <a:xfrm>
          <a:off x="57220" y="4712838"/>
          <a:ext cx="1208291" cy="1208291"/>
        </a:xfrm>
        <a:prstGeom prst="round2DiagRect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015A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EABDD-504A-4743-AC21-41877BD4632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35AF5-5384-48D5-A79E-D0F3DC0FC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20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1AE1D-D785-F14A-8366-8B2CC5AB57E0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9E50-7335-584D-8EE6-E3E6FF9273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40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mo.int/opac/doc_num.php?explnum_id=341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mo-sat.info/oscar/requirement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E9E50-7335-584D-8EE6-E3E6FF9273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09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prstClr val="black"/>
                </a:solidFill>
              </a:rPr>
              <a:t>Mapping of names and definitions has been completed for AOPC. TOPC is in the process of working on it.</a:t>
            </a:r>
          </a:p>
          <a:p>
            <a:endParaRPr lang="en-GB" sz="1000" dirty="0" smtClean="0">
              <a:solidFill>
                <a:prstClr val="black"/>
              </a:solidFill>
            </a:endParaRPr>
          </a:p>
          <a:p>
            <a:r>
              <a:rPr lang="en-GB" sz="1000" dirty="0" smtClean="0">
                <a:solidFill>
                  <a:prstClr val="black"/>
                </a:solidFill>
              </a:rPr>
              <a:t>Panels have started working on updating requirements for the ECV products. </a:t>
            </a:r>
          </a:p>
          <a:p>
            <a:endParaRPr lang="en-GB" sz="1000" dirty="0" smtClean="0">
              <a:solidFill>
                <a:prstClr val="black"/>
              </a:solidFill>
            </a:endParaRPr>
          </a:p>
          <a:p>
            <a:r>
              <a:rPr lang="en-GB" sz="1000" dirty="0" smtClean="0">
                <a:solidFill>
                  <a:prstClr val="black"/>
                </a:solidFill>
              </a:rPr>
              <a:t>Process for updating of requirements well established now</a:t>
            </a:r>
          </a:p>
          <a:p>
            <a:pPr defTabSz="914400"/>
            <a:endParaRPr lang="en-US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/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Annex A IP : ECV products   in GCOS 200   </a:t>
            </a:r>
            <a:r>
              <a:rPr lang="en-US" sz="10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https://library.wmo.int/opac/doc_num.php?explnum_id=3417</a:t>
            </a:r>
            <a:endParaRPr lang="en-US" sz="10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000" b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49054-E250-6E4B-84DB-2773E4B935C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1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Specific slide on details of agreeing definitions compliant to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OSACR database,</a:t>
            </a:r>
            <a:r>
              <a:rPr lang="en-US" baseline="0" noProof="0" dirty="0" smtClean="0"/>
              <a:t> </a:t>
            </a:r>
          </a:p>
          <a:p>
            <a:r>
              <a:rPr lang="en-US" baseline="0" noProof="0" dirty="0" smtClean="0"/>
              <a:t>This is to facilitate the work of WGClimate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9E50-7335-584D-8EE6-E3E6FF92739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97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9E50-7335-584D-8EE6-E3E6FF92739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14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b="0" dirty="0" smtClean="0">
              <a:solidFill>
                <a:schemeClr val="tx1"/>
              </a:solidFill>
            </a:endParaRPr>
          </a:p>
          <a:p>
            <a:endParaRPr lang="en-GB" sz="1000" b="0" dirty="0" smtClean="0">
              <a:solidFill>
                <a:schemeClr val="tx1"/>
              </a:solidFill>
            </a:endParaRPr>
          </a:p>
          <a:p>
            <a:r>
              <a:rPr lang="en-GB" sz="1000" b="0" dirty="0" smtClean="0">
                <a:solidFill>
                  <a:schemeClr val="tx1"/>
                </a:solidFill>
              </a:rPr>
              <a:t>You will find the time</a:t>
            </a:r>
            <a:r>
              <a:rPr lang="en-GB" sz="1000" b="0" baseline="0" dirty="0" smtClean="0">
                <a:solidFill>
                  <a:schemeClr val="tx1"/>
                </a:solidFill>
              </a:rPr>
              <a:t> line also in the </a:t>
            </a:r>
            <a:r>
              <a:rPr lang="en-GB" sz="1000" b="0" dirty="0" smtClean="0">
                <a:solidFill>
                  <a:schemeClr val="tx1"/>
                </a:solidFill>
              </a:rPr>
              <a:t>Work plan and Guidelines for updating the GCOS  2015 Status Report and  2016 Implementation Plan, available since July 2019 from GCOS Secretariat.</a:t>
            </a:r>
            <a:endParaRPr lang="en-GB" sz="1000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49054-E250-6E4B-84DB-2773E4B935C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12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9E50-7335-584D-8EE6-E3E6FF92739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478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42783-7C20-42B2-A61B-E8E49842A5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5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improve the understanding and close the budget as envisaged, data availability of all relevant ECVs is key.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noProof="0" dirty="0" smtClean="0"/>
              <a:t>The implementation</a:t>
            </a:r>
            <a:r>
              <a:rPr lang="en-US" sz="1000" baseline="0" noProof="0" dirty="0" smtClean="0"/>
              <a:t> plan is recommending a suite of actions which implemented will increase / improve / complement the data availability. </a:t>
            </a:r>
            <a:endParaRPr lang="en-US" sz="1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9E50-7335-584D-8EE6-E3E6FF927397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05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000" dirty="0" err="1" smtClean="0"/>
              <a:t>Letter</a:t>
            </a:r>
            <a:r>
              <a:rPr lang="fr-CH" sz="1000" dirty="0" smtClean="0"/>
              <a:t> </a:t>
            </a:r>
            <a:r>
              <a:rPr lang="fr-CH" sz="1000" dirty="0" err="1" smtClean="0"/>
              <a:t>from</a:t>
            </a:r>
            <a:r>
              <a:rPr lang="fr-CH" sz="1000" dirty="0" smtClean="0"/>
              <a:t> WGClimate – </a:t>
            </a:r>
            <a:r>
              <a:rPr lang="fr-CH" sz="1000" dirty="0" err="1" smtClean="0"/>
              <a:t>recorded</a:t>
            </a:r>
            <a:endParaRPr lang="fr-CH" sz="1000" dirty="0" smtClean="0"/>
          </a:p>
          <a:p>
            <a:r>
              <a:rPr lang="fr-CH" sz="1000" dirty="0" err="1" smtClean="0"/>
              <a:t>Mapping</a:t>
            </a:r>
            <a:r>
              <a:rPr lang="fr-CH" sz="1000" dirty="0" smtClean="0"/>
              <a:t> </a:t>
            </a:r>
            <a:r>
              <a:rPr lang="fr-CH" sz="1000" dirty="0" err="1" smtClean="0"/>
              <a:t>definitions</a:t>
            </a:r>
            <a:r>
              <a:rPr lang="fr-CH" sz="1000" dirty="0" smtClean="0"/>
              <a:t> &amp; OSCAR</a:t>
            </a:r>
          </a:p>
          <a:p>
            <a:r>
              <a:rPr lang="fr-CH" sz="1000" dirty="0" err="1" smtClean="0"/>
              <a:t>MoU</a:t>
            </a:r>
            <a:r>
              <a:rPr lang="fr-CH" sz="1000" dirty="0" smtClean="0"/>
              <a:t> </a:t>
            </a:r>
            <a:r>
              <a:rPr lang="fr-CH" sz="1000" dirty="0" smtClean="0">
                <a:sym typeface="Wingdings" panose="05000000000000000000" pitchFamily="2" charset="2"/>
              </a:rPr>
              <a:t> application areas</a:t>
            </a:r>
          </a:p>
          <a:p>
            <a:r>
              <a:rPr lang="fr-CH" sz="1000" dirty="0" err="1" smtClean="0">
                <a:sym typeface="Wingdings" panose="05000000000000000000" pitchFamily="2" charset="2"/>
              </a:rPr>
              <a:t>Align</a:t>
            </a:r>
            <a:r>
              <a:rPr lang="fr-CH" sz="1000" dirty="0" smtClean="0">
                <a:sym typeface="Wingdings" panose="05000000000000000000" pitchFamily="2" charset="2"/>
              </a:rPr>
              <a:t> </a:t>
            </a:r>
            <a:r>
              <a:rPr lang="fr-CH" sz="1000" dirty="0" err="1" smtClean="0">
                <a:sym typeface="Wingdings" panose="05000000000000000000" pitchFamily="2" charset="2"/>
              </a:rPr>
              <a:t>with</a:t>
            </a:r>
            <a:r>
              <a:rPr lang="fr-CH" sz="1000" dirty="0" smtClean="0">
                <a:sym typeface="Wingdings" panose="05000000000000000000" pitchFamily="2" charset="2"/>
              </a:rPr>
              <a:t> </a:t>
            </a:r>
            <a:r>
              <a:rPr lang="fr-CH" sz="1000" dirty="0" err="1" smtClean="0">
                <a:sym typeface="Wingdings" panose="05000000000000000000" pitchFamily="2" charset="2"/>
              </a:rPr>
              <a:t>review</a:t>
            </a:r>
            <a:r>
              <a:rPr lang="fr-CH" sz="1000" dirty="0" smtClean="0">
                <a:sym typeface="Wingdings" panose="05000000000000000000" pitchFamily="2" charset="2"/>
              </a:rPr>
              <a:t> </a:t>
            </a:r>
            <a:r>
              <a:rPr lang="fr-CH" sz="1000" dirty="0" err="1" smtClean="0">
                <a:sym typeface="Wingdings" panose="05000000000000000000" pitchFamily="2" charset="2"/>
              </a:rPr>
              <a:t>process</a:t>
            </a:r>
            <a:endParaRPr lang="fr-CH" sz="1000" dirty="0" smtClean="0">
              <a:sym typeface="Wingdings" panose="05000000000000000000" pitchFamily="2" charset="2"/>
            </a:endParaRPr>
          </a:p>
          <a:p>
            <a:r>
              <a:rPr lang="fr-CH" sz="1000" dirty="0" smtClean="0">
                <a:sym typeface="Wingdings" panose="05000000000000000000" pitchFamily="2" charset="2"/>
              </a:rPr>
              <a:t>IP </a:t>
            </a:r>
            <a:r>
              <a:rPr lang="fr-CH" sz="1000" dirty="0" err="1" smtClean="0">
                <a:sym typeface="Wingdings" panose="05000000000000000000" pitchFamily="2" charset="2"/>
              </a:rPr>
              <a:t>timeline</a:t>
            </a:r>
            <a:endParaRPr lang="en-GB" sz="1000" dirty="0" smtClean="0"/>
          </a:p>
          <a:p>
            <a:endParaRPr lang="en-US" sz="1000" b="1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49054-E250-6E4B-84DB-2773E4B935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1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000" dirty="0" err="1" smtClean="0"/>
              <a:t>Letter</a:t>
            </a:r>
            <a:r>
              <a:rPr lang="fr-CH" sz="1000" dirty="0" smtClean="0"/>
              <a:t> </a:t>
            </a:r>
            <a:r>
              <a:rPr lang="fr-CH" sz="1000" dirty="0" err="1" smtClean="0"/>
              <a:t>from</a:t>
            </a:r>
            <a:r>
              <a:rPr lang="fr-CH" sz="1000" dirty="0" smtClean="0"/>
              <a:t> WGClimate – </a:t>
            </a:r>
            <a:r>
              <a:rPr lang="fr-CH" sz="1000" dirty="0" err="1" smtClean="0"/>
              <a:t>recorded</a:t>
            </a:r>
            <a:endParaRPr lang="fr-CH" sz="1000" dirty="0" smtClean="0"/>
          </a:p>
          <a:p>
            <a:r>
              <a:rPr lang="fr-CH" sz="1000" dirty="0" err="1" smtClean="0"/>
              <a:t>Mapping</a:t>
            </a:r>
            <a:r>
              <a:rPr lang="fr-CH" sz="1000" dirty="0" smtClean="0"/>
              <a:t> </a:t>
            </a:r>
            <a:r>
              <a:rPr lang="fr-CH" sz="1000" dirty="0" err="1" smtClean="0"/>
              <a:t>definitions</a:t>
            </a:r>
            <a:r>
              <a:rPr lang="fr-CH" sz="1000" dirty="0" smtClean="0"/>
              <a:t> &amp; OSCAR</a:t>
            </a:r>
          </a:p>
          <a:p>
            <a:r>
              <a:rPr lang="fr-CH" sz="1000" dirty="0" err="1" smtClean="0"/>
              <a:t>MoU</a:t>
            </a:r>
            <a:r>
              <a:rPr lang="fr-CH" sz="1000" dirty="0" smtClean="0"/>
              <a:t> </a:t>
            </a:r>
            <a:r>
              <a:rPr lang="fr-CH" sz="1000" dirty="0" smtClean="0">
                <a:sym typeface="Wingdings" panose="05000000000000000000" pitchFamily="2" charset="2"/>
              </a:rPr>
              <a:t> application areas</a:t>
            </a:r>
          </a:p>
          <a:p>
            <a:r>
              <a:rPr lang="fr-CH" sz="1000" dirty="0" err="1" smtClean="0">
                <a:sym typeface="Wingdings" panose="05000000000000000000" pitchFamily="2" charset="2"/>
              </a:rPr>
              <a:t>Align</a:t>
            </a:r>
            <a:r>
              <a:rPr lang="fr-CH" sz="1000" dirty="0" smtClean="0">
                <a:sym typeface="Wingdings" panose="05000000000000000000" pitchFamily="2" charset="2"/>
              </a:rPr>
              <a:t> </a:t>
            </a:r>
            <a:r>
              <a:rPr lang="fr-CH" sz="1000" dirty="0" err="1" smtClean="0">
                <a:sym typeface="Wingdings" panose="05000000000000000000" pitchFamily="2" charset="2"/>
              </a:rPr>
              <a:t>with</a:t>
            </a:r>
            <a:r>
              <a:rPr lang="fr-CH" sz="1000" dirty="0" smtClean="0">
                <a:sym typeface="Wingdings" panose="05000000000000000000" pitchFamily="2" charset="2"/>
              </a:rPr>
              <a:t> </a:t>
            </a:r>
            <a:r>
              <a:rPr lang="fr-CH" sz="1000" dirty="0" err="1" smtClean="0">
                <a:sym typeface="Wingdings" panose="05000000000000000000" pitchFamily="2" charset="2"/>
              </a:rPr>
              <a:t>review</a:t>
            </a:r>
            <a:r>
              <a:rPr lang="fr-CH" sz="1000" dirty="0" smtClean="0">
                <a:sym typeface="Wingdings" panose="05000000000000000000" pitchFamily="2" charset="2"/>
              </a:rPr>
              <a:t> </a:t>
            </a:r>
            <a:r>
              <a:rPr lang="fr-CH" sz="1000" dirty="0" err="1" smtClean="0">
                <a:sym typeface="Wingdings" panose="05000000000000000000" pitchFamily="2" charset="2"/>
              </a:rPr>
              <a:t>process</a:t>
            </a:r>
            <a:endParaRPr lang="fr-CH" sz="1000" dirty="0" smtClean="0">
              <a:sym typeface="Wingdings" panose="05000000000000000000" pitchFamily="2" charset="2"/>
            </a:endParaRPr>
          </a:p>
          <a:p>
            <a:r>
              <a:rPr lang="fr-CH" sz="1000" dirty="0" smtClean="0">
                <a:sym typeface="Wingdings" panose="05000000000000000000" pitchFamily="2" charset="2"/>
              </a:rPr>
              <a:t>IP </a:t>
            </a:r>
            <a:r>
              <a:rPr lang="fr-CH" sz="1000" dirty="0" err="1" smtClean="0">
                <a:sym typeface="Wingdings" panose="05000000000000000000" pitchFamily="2" charset="2"/>
              </a:rPr>
              <a:t>timeline</a:t>
            </a:r>
            <a:endParaRPr lang="en-GB" sz="1000" dirty="0" smtClean="0"/>
          </a:p>
          <a:p>
            <a:endParaRPr lang="en-US" sz="1000" b="1" dirty="0" smtClean="0">
              <a:solidFill>
                <a:prstClr val="black"/>
              </a:solidFill>
            </a:endParaRPr>
          </a:p>
          <a:p>
            <a:endParaRPr lang="en-US" sz="1000" b="1" dirty="0" smtClean="0">
              <a:solidFill>
                <a:prstClr val="black"/>
              </a:solidFill>
            </a:endParaRPr>
          </a:p>
          <a:p>
            <a:endParaRPr lang="en-US" sz="1000" b="1" dirty="0" smtClean="0">
              <a:solidFill>
                <a:prstClr val="black"/>
              </a:solidFill>
            </a:endParaRPr>
          </a:p>
          <a:p>
            <a:r>
              <a:rPr lang="en-US" sz="1000" b="1" dirty="0" smtClean="0">
                <a:solidFill>
                  <a:prstClr val="black"/>
                </a:solidFill>
              </a:rPr>
              <a:t>Homogeneity and format of Requirements: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The format of ECV requirements is not homogeneous and sometimes it is necessary to go to an additional level to make sense of the requirements (i.e. ECV &gt; ECV Product &gt; Physical Quantity) and sometimes not.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Sometime ECV product requirements are at a truly global scale (typically for atmosphere) and sometimes at a much smaller scale (e.g. river flows) - see footnote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All ECV products lack the provision of a physical unit in which also accuracy and stability should be given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Sometimes the requirements are on the observations rather than the CDR;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Within the Satellite Supplement there is an indication of the Application that will make use of the ECV, but this is not done systematically for all ECVs.</a:t>
            </a:r>
          </a:p>
          <a:p>
            <a:endParaRPr lang="en-US" sz="10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49054-E250-6E4B-84DB-2773E4B935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1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 smtClean="0">
              <a:solidFill>
                <a:prstClr val="black"/>
              </a:solidFill>
            </a:endParaRPr>
          </a:p>
          <a:p>
            <a:r>
              <a:rPr lang="en-US" sz="1000" b="1" dirty="0" smtClean="0">
                <a:solidFill>
                  <a:prstClr val="black"/>
                </a:solidFill>
              </a:rPr>
              <a:t>Process for Updating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the overall process for updating requirements needs to be more </a:t>
            </a:r>
            <a:r>
              <a:rPr lang="en-US" sz="1000" dirty="0" err="1" smtClean="0">
                <a:solidFill>
                  <a:prstClr val="black"/>
                </a:solidFill>
              </a:rPr>
              <a:t>formalised</a:t>
            </a:r>
            <a:r>
              <a:rPr lang="en-US" sz="1000" dirty="0" smtClean="0">
                <a:solidFill>
                  <a:prstClr val="black"/>
                </a:solidFill>
              </a:rPr>
              <a:t> and structured (as </a:t>
            </a:r>
            <a:r>
              <a:rPr lang="en-US" sz="1000" dirty="0" err="1" smtClean="0">
                <a:solidFill>
                  <a:prstClr val="black"/>
                </a:solidFill>
              </a:rPr>
              <a:t>recognised</a:t>
            </a:r>
            <a:r>
              <a:rPr lang="en-US" sz="1000" dirty="0" smtClean="0">
                <a:solidFill>
                  <a:prstClr val="black"/>
                </a:solidFill>
              </a:rPr>
              <a:t> in Action G10 of the 2016 GCOS IP).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>
              <a:solidFill>
                <a:prstClr val="black"/>
              </a:solidFill>
            </a:endParaRPr>
          </a:p>
          <a:p>
            <a:r>
              <a:rPr lang="en-US" sz="1000" b="1" dirty="0" smtClean="0">
                <a:solidFill>
                  <a:prstClr val="black"/>
                </a:solidFill>
              </a:rPr>
              <a:t>Scope of Requirements Gathering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understanding of changing water </a:t>
            </a:r>
            <a:r>
              <a:rPr lang="en-US" sz="1000" dirty="0" err="1" smtClean="0">
                <a:solidFill>
                  <a:prstClr val="black"/>
                </a:solidFill>
              </a:rPr>
              <a:t>vapour</a:t>
            </a:r>
            <a:r>
              <a:rPr lang="en-US" sz="1000" dirty="0" smtClean="0">
                <a:solidFill>
                  <a:prstClr val="black"/>
                </a:solidFill>
              </a:rPr>
              <a:t>/cloud feedbacks is absolutely core to climate and this is not reflected in the 2016 GCOS IP </a:t>
            </a:r>
          </a:p>
          <a:p>
            <a:endParaRPr lang="en-GB" sz="1000" b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49054-E250-6E4B-84DB-2773E4B935C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12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kern="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OSCAR/Requirements :</a:t>
            </a:r>
            <a:r>
              <a:rPr lang="en-US" sz="1000" kern="0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defTabSz="9144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000" kern="0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000" kern="0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0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http://www.wmo-sat.info/oscar/requirements</a:t>
            </a:r>
            <a:r>
              <a:rPr lang="en-US" sz="1000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defTabSz="91440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kern="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/>
            <a:r>
              <a:rPr lang="en-US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official repository of requirements for observation of physical variables in support of WMO </a:t>
            </a:r>
            <a:r>
              <a:rPr lang="en-GB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co-sponsored programmes.</a:t>
            </a:r>
          </a:p>
          <a:p>
            <a:endParaRPr lang="fr-CH" sz="1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Variables are defined in a technology-free manner, i.e. without being constrained by space- or surface-based measurements. </a:t>
            </a:r>
            <a:r>
              <a:rPr lang="en-US" sz="10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do not necessarily overlap with the direct output of a specific instrument. </a:t>
            </a:r>
            <a:r>
              <a:rPr lang="en-US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requirements are </a:t>
            </a:r>
            <a:r>
              <a:rPr lang="en-US" sz="10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organised</a:t>
            </a:r>
            <a:r>
              <a:rPr lang="en-US" sz="1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</a:t>
            </a:r>
            <a:r>
              <a:rPr lang="en-US" sz="1000" kern="0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1000" kern="0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000" kern="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 Area (14 application areas – GCOS Climate Monitoring) and by geophysical variable</a:t>
            </a:r>
          </a:p>
          <a:p>
            <a:endParaRPr lang="en-GB" sz="1000" b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949054-E250-6E4B-84DB-2773E4B935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012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need</a:t>
            </a:r>
            <a:r>
              <a:rPr lang="fr-CH" dirty="0" smtClean="0"/>
              <a:t> to have discussion on future processes:</a:t>
            </a:r>
          </a:p>
          <a:p>
            <a:r>
              <a:rPr lang="fr-CH" dirty="0" smtClean="0"/>
              <a:t>Review</a:t>
            </a:r>
            <a:r>
              <a:rPr lang="fr-CH" baseline="0" dirty="0" smtClean="0"/>
              <a:t> </a:t>
            </a:r>
            <a:r>
              <a:rPr lang="fr-CH" baseline="0" dirty="0" err="1" smtClean="0"/>
              <a:t>process</a:t>
            </a:r>
            <a:r>
              <a:rPr lang="fr-CH" baseline="0" dirty="0" smtClean="0"/>
              <a:t> for </a:t>
            </a:r>
            <a:r>
              <a:rPr lang="fr-CH" baseline="0" dirty="0" err="1" smtClean="0"/>
              <a:t>requirements</a:t>
            </a:r>
            <a:r>
              <a:rPr lang="fr-CH" baseline="0" dirty="0" smtClean="0"/>
              <a:t> per application area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E9E50-7335-584D-8EE6-E3E6FF92739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80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15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966" y="660855"/>
            <a:ext cx="10363200" cy="1470025"/>
          </a:xfrm>
          <a:noFill/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0766" y="2476500"/>
            <a:ext cx="85344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F72-B270-0949-91B9-4A8CB9EADBE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CC3920-73F5-7F46-B9C8-6F0C7FF6BB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29100"/>
            <a:ext cx="6197600" cy="2628900"/>
          </a:xfrm>
          <a:prstGeom prst="rect">
            <a:avLst/>
          </a:prstGeom>
          <a:solidFill>
            <a:srgbClr val="005BA9"/>
          </a:solidFill>
        </p:spPr>
      </p:pic>
    </p:spTree>
    <p:extLst>
      <p:ext uri="{BB962C8B-B14F-4D97-AF65-F5344CB8AC3E}">
        <p14:creationId xmlns:p14="http://schemas.microsoft.com/office/powerpoint/2010/main" val="3151109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273374"/>
              </a:gs>
              <a:gs pos="0">
                <a:srgbClr val="0684C8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lIns="0" tIns="44450" rIns="0" bIns="44450" anchor="ctr"/>
          <a:lstStyle>
            <a:lvl1pPr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5400" dirty="0">
              <a:solidFill>
                <a:srgbClr val="FFFFFF"/>
              </a:solidFill>
              <a:latin typeface="Arial Bold" pitchFamily="1" charset="0"/>
              <a:sym typeface="Arial Bold" pitchFamily="1" charset="0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 rot="16200000">
            <a:off x="-3111723" y="3114686"/>
            <a:ext cx="6855037" cy="631590"/>
            <a:chOff x="508738" y="3792312"/>
            <a:chExt cx="12192004" cy="631590"/>
          </a:xfrm>
        </p:grpSpPr>
        <p:sp>
          <p:nvSpPr>
            <p:cNvPr id="7" name="Rectangle 6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8743" y="3997481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738" y="4210906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41117" y="2621"/>
            <a:ext cx="11551098" cy="631363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wrap="square">
            <a:noAutofit/>
          </a:bodyPr>
          <a:lstStyle>
            <a:lvl1pPr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Font typeface="Arial Unicode MS" panose="020B0604020202020204" pitchFamily="34" charset="-128"/>
              <a:buChar char="‑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defTabSz="914400">
              <a:lnSpc>
                <a:spcPct val="100000"/>
              </a:lnSpc>
              <a:spcBef>
                <a:spcPct val="230000"/>
              </a:spcBef>
              <a:spcAft>
                <a:spcPts val="1800"/>
              </a:spcAft>
              <a:buClr>
                <a:srgbClr val="000000"/>
              </a:buClr>
              <a:buFontTx/>
              <a:buNone/>
            </a:pPr>
            <a:endParaRPr lang="en-US" altLang="en-US" sz="2800" dirty="0">
              <a:solidFill>
                <a:srgbClr val="FFFFFF"/>
              </a:solidFill>
              <a:latin typeface="Neutra Text TF SC" pitchFamily="50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11941" y="992187"/>
            <a:ext cx="6172200" cy="4873625"/>
          </a:xfrm>
        </p:spPr>
        <p:txBody>
          <a:bodyPr/>
          <a:lstStyle>
            <a:lvl1pPr>
              <a:defRPr sz="3200" b="0">
                <a:latin typeface="Neutra Text TF" pitchFamily="50" charset="0"/>
              </a:defRPr>
            </a:lvl1pPr>
            <a:lvl2pPr>
              <a:defRPr sz="2800" b="0">
                <a:latin typeface="Neutra Text TF" pitchFamily="50" charset="0"/>
              </a:defRPr>
            </a:lvl2pPr>
            <a:lvl3pPr>
              <a:defRPr sz="2400" b="0">
                <a:latin typeface="Neutra Text TF" pitchFamily="50" charset="0"/>
              </a:defRPr>
            </a:lvl3pPr>
            <a:lvl4pPr>
              <a:defRPr sz="2000" b="0">
                <a:latin typeface="Neutra Text TF" pitchFamily="50" charset="0"/>
              </a:defRPr>
            </a:lvl4pPr>
            <a:lvl5pPr>
              <a:defRPr sz="2000" b="0">
                <a:latin typeface="Neutra Text TF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25588" y="0"/>
            <a:ext cx="8766627" cy="633983"/>
          </a:xfrm>
        </p:spPr>
        <p:txBody>
          <a:bodyPr anchor="ctr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Neutra Text TF" pitchFamily="50" charset="0"/>
              </a:defRPr>
            </a:lvl1pPr>
            <a:lvl2pPr>
              <a:defRPr sz="2800" b="0">
                <a:latin typeface="Neutra Text TF" pitchFamily="50" charset="0"/>
              </a:defRPr>
            </a:lvl2pPr>
            <a:lvl3pPr>
              <a:defRPr sz="2400" b="0">
                <a:latin typeface="Neutra Text TF" pitchFamily="50" charset="0"/>
              </a:defRPr>
            </a:lvl3pPr>
            <a:lvl4pPr>
              <a:defRPr sz="2000" b="0">
                <a:latin typeface="Neutra Text TF" pitchFamily="50" charset="0"/>
              </a:defRPr>
            </a:lvl4pPr>
            <a:lvl5pPr>
              <a:defRPr sz="2000" b="0">
                <a:latin typeface="Neutra Text TF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9802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05" y="151808"/>
            <a:ext cx="7747379" cy="557875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742" y="1013347"/>
            <a:ext cx="11350441" cy="496437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CF1FD78-B1E0-9643-936A-76ED323B1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4" y="6256667"/>
            <a:ext cx="3788547" cy="5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8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15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967" y="660857"/>
            <a:ext cx="10363200" cy="14700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0767" y="2476500"/>
            <a:ext cx="85344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CC3920-73F5-7F46-B9C8-6F0C7FF6B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29100"/>
            <a:ext cx="6197600" cy="2628900"/>
          </a:xfrm>
          <a:prstGeom prst="rect">
            <a:avLst/>
          </a:prstGeom>
          <a:solidFill>
            <a:srgbClr val="005BA9"/>
          </a:solidFill>
        </p:spPr>
      </p:pic>
    </p:spTree>
    <p:extLst>
      <p:ext uri="{BB962C8B-B14F-4D97-AF65-F5344CB8AC3E}">
        <p14:creationId xmlns:p14="http://schemas.microsoft.com/office/powerpoint/2010/main" val="1512485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292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62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541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52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86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5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290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08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52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3000">
                <a:srgbClr val="273374"/>
              </a:gs>
              <a:gs pos="0">
                <a:srgbClr val="0684C8"/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lIns="0" tIns="44450" rIns="0" bIns="44450" anchor="ctr"/>
          <a:lstStyle>
            <a:lvl1pPr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762000" eaLnBrk="0" hangingPunct="0"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z="5400" dirty="0" smtClean="0">
              <a:solidFill>
                <a:srgbClr val="FFFFFF"/>
              </a:solidFill>
              <a:latin typeface="Arial Bold" pitchFamily="1" charset="0"/>
              <a:sym typeface="Arial Bold" pitchFamily="1" charset="0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 rot="16200000">
            <a:off x="-3111723" y="3114687"/>
            <a:ext cx="6855037" cy="631591"/>
            <a:chOff x="508738" y="3792312"/>
            <a:chExt cx="12192004" cy="631590"/>
          </a:xfrm>
        </p:grpSpPr>
        <p:sp>
          <p:nvSpPr>
            <p:cNvPr id="7" name="Rectangle 6"/>
            <p:cNvSpPr/>
            <p:nvPr/>
          </p:nvSpPr>
          <p:spPr>
            <a:xfrm>
              <a:off x="508741" y="3792312"/>
              <a:ext cx="12192000" cy="212996"/>
            </a:xfrm>
            <a:prstGeom prst="rect">
              <a:avLst/>
            </a:prstGeom>
            <a:solidFill>
              <a:srgbClr val="F492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08743" y="3997481"/>
              <a:ext cx="12191999" cy="212996"/>
            </a:xfrm>
            <a:prstGeom prst="rect">
              <a:avLst/>
            </a:prstGeom>
            <a:solidFill>
              <a:srgbClr val="0CA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738" y="4210906"/>
              <a:ext cx="12191999" cy="212996"/>
            </a:xfrm>
            <a:prstGeom prst="rect">
              <a:avLst/>
            </a:prstGeom>
            <a:solidFill>
              <a:srgbClr val="0A8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41117" y="2623"/>
            <a:ext cx="11551099" cy="631363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wrap="square">
            <a:noAutofit/>
          </a:bodyPr>
          <a:lstStyle>
            <a:lvl1pPr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lnSpc>
                <a:spcPts val="3000"/>
              </a:lnSpc>
              <a:spcAft>
                <a:spcPts val="1000"/>
              </a:spcAft>
              <a:buClr>
                <a:schemeClr val="tx1"/>
              </a:buClr>
              <a:buFont typeface="Arial Unicode MS" panose="020B0604020202020204" pitchFamily="34" charset="-128"/>
              <a:buChar char="‑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lnSpc>
                <a:spcPts val="2600"/>
              </a:lnSpc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ts val="2600"/>
              </a:lnSpc>
              <a:spcBef>
                <a:spcPct val="0"/>
              </a:spcBef>
              <a:spcAft>
                <a:spcPts val="800"/>
              </a:spcAft>
              <a:buClr>
                <a:schemeClr val="tx1"/>
              </a:buClr>
              <a:buFont typeface="Arial" panose="020B0604020202020204" pitchFamily="34" charset="0"/>
              <a:buChar char="-"/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230000"/>
              </a:spcBef>
              <a:spcAft>
                <a:spcPts val="1800"/>
              </a:spcAft>
              <a:buClr>
                <a:prstClr val="black"/>
              </a:buClr>
              <a:buFontTx/>
              <a:buNone/>
            </a:pPr>
            <a:endParaRPr lang="en-US" altLang="en-US" sz="2800" dirty="0">
              <a:solidFill>
                <a:prstClr val="white"/>
              </a:solidFill>
              <a:latin typeface="Neutra Text TF SC" pitchFamily="50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11941" y="992189"/>
            <a:ext cx="6172200" cy="4873625"/>
          </a:xfrm>
        </p:spPr>
        <p:txBody>
          <a:bodyPr/>
          <a:lstStyle>
            <a:lvl1pPr>
              <a:defRPr sz="3200" b="0">
                <a:latin typeface="Neutra Text TF" pitchFamily="50" charset="0"/>
              </a:defRPr>
            </a:lvl1pPr>
            <a:lvl2pPr>
              <a:defRPr sz="2800" b="0">
                <a:latin typeface="Neutra Text TF" pitchFamily="50" charset="0"/>
              </a:defRPr>
            </a:lvl2pPr>
            <a:lvl3pPr>
              <a:defRPr sz="2400" b="0">
                <a:latin typeface="Neutra Text TF" pitchFamily="50" charset="0"/>
              </a:defRPr>
            </a:lvl3pPr>
            <a:lvl4pPr>
              <a:defRPr sz="2000" b="0">
                <a:latin typeface="Neutra Text TF" pitchFamily="50" charset="0"/>
              </a:defRPr>
            </a:lvl4pPr>
            <a:lvl5pPr>
              <a:defRPr sz="2000" b="0">
                <a:latin typeface="Neutra Text TF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25589" y="2"/>
            <a:ext cx="8766627" cy="633983"/>
          </a:xfrm>
        </p:spPr>
        <p:txBody>
          <a:bodyPr anchor="ctr"/>
          <a:lstStyle>
            <a:lvl1pPr marL="0" indent="0" algn="r">
              <a:buNone/>
              <a:defRPr sz="3200" b="1">
                <a:solidFill>
                  <a:schemeClr val="bg1"/>
                </a:solidFill>
                <a:latin typeface="Neutra Text TF" pitchFamily="50" charset="0"/>
              </a:defRPr>
            </a:lvl1pPr>
            <a:lvl2pPr>
              <a:defRPr sz="2800" b="0">
                <a:latin typeface="Neutra Text TF" pitchFamily="50" charset="0"/>
              </a:defRPr>
            </a:lvl2pPr>
            <a:lvl3pPr>
              <a:defRPr sz="2400" b="0">
                <a:latin typeface="Neutra Text TF" pitchFamily="50" charset="0"/>
              </a:defRPr>
            </a:lvl3pPr>
            <a:lvl4pPr>
              <a:defRPr sz="2000" b="0">
                <a:latin typeface="Neutra Text TF" pitchFamily="50" charset="0"/>
              </a:defRPr>
            </a:lvl4pPr>
            <a:lvl5pPr>
              <a:defRPr sz="2000" b="0">
                <a:latin typeface="Neutra Text TF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85209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15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1966" y="660855"/>
            <a:ext cx="10363200" cy="14700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0766" y="2476500"/>
            <a:ext cx="85344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CC3920-73F5-7F46-B9C8-6F0C7FF6BB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9100"/>
            <a:ext cx="6197600" cy="2628900"/>
          </a:xfrm>
          <a:prstGeom prst="rect">
            <a:avLst/>
          </a:prstGeom>
          <a:solidFill>
            <a:srgbClr val="005BA9"/>
          </a:solidFill>
        </p:spPr>
      </p:pic>
    </p:spTree>
    <p:extLst>
      <p:ext uri="{BB962C8B-B14F-4D97-AF65-F5344CB8AC3E}">
        <p14:creationId xmlns:p14="http://schemas.microsoft.com/office/powerpoint/2010/main" val="2861184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1FD78-B1E0-9643-936A-76ED323B1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4" y="6250676"/>
            <a:ext cx="3788547" cy="60732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30805" y="151808"/>
            <a:ext cx="7747379" cy="557875"/>
          </a:xfrm>
        </p:spPr>
        <p:txBody>
          <a:bodyPr>
            <a:noAutofit/>
          </a:bodyPr>
          <a:lstStyle>
            <a:lvl1pPr algn="r">
              <a:defRPr sz="3600">
                <a:solidFill>
                  <a:srgbClr val="005BA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7742" y="1013347"/>
            <a:ext cx="11350441" cy="4964372"/>
          </a:xfrm>
        </p:spPr>
        <p:txBody>
          <a:bodyPr/>
          <a:lstStyle>
            <a:lvl1pPr>
              <a:defRPr sz="2800">
                <a:solidFill>
                  <a:srgbClr val="005BAA"/>
                </a:solidFill>
              </a:defRPr>
            </a:lvl1pPr>
            <a:lvl2pPr>
              <a:defRPr sz="2400">
                <a:solidFill>
                  <a:srgbClr val="005BAA"/>
                </a:solidFill>
              </a:defRPr>
            </a:lvl2pPr>
            <a:lvl3pPr>
              <a:defRPr sz="2000">
                <a:solidFill>
                  <a:srgbClr val="005BAA"/>
                </a:solidFill>
              </a:defRPr>
            </a:lvl3pPr>
            <a:lvl4pPr>
              <a:defRPr sz="1800">
                <a:solidFill>
                  <a:srgbClr val="005BAA"/>
                </a:solidFill>
              </a:defRPr>
            </a:lvl4pPr>
            <a:lvl5pPr>
              <a:defRPr sz="1800">
                <a:solidFill>
                  <a:srgbClr val="005BA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rgbClr val="005BAA"/>
                </a:solidFill>
              </a:defRPr>
            </a:lvl1pPr>
          </a:lstStyle>
          <a:p>
            <a:fld id="{9259AF2F-52C6-9B46-B8B2-0579234AE6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6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005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05" y="151808"/>
            <a:ext cx="7747379" cy="557875"/>
          </a:xfrm>
        </p:spPr>
        <p:txBody>
          <a:bodyPr>
            <a:no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742" y="1013347"/>
            <a:ext cx="11350441" cy="496437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59AF2F-52C6-9B46-B8B2-0579234AE62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F1FD78-B1E0-9643-936A-76ED323B1F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4" y="6256667"/>
            <a:ext cx="3788547" cy="5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227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13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5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6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766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3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973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9367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91CE-051C-4B7E-A23B-B2E80E9D0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463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F72-B270-0949-91B9-4A8CB9EAD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581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F72-B270-0949-91B9-4A8CB9EAD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18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3F72-B270-0949-91B9-4A8CB9EADB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282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007"/>
            <a:ext cx="12192000" cy="726829"/>
          </a:xfrm>
          <a:prstGeom prst="rect">
            <a:avLst/>
          </a:prstGeom>
          <a:solidFill>
            <a:srgbClr val="08909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96463"/>
            <a:ext cx="10972800" cy="512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A3F72-B270-0949-91B9-4A8CB9EADBEB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1FD78-B1E0-9643-936A-76ED323B1F4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65" y="6351502"/>
            <a:ext cx="3159578" cy="5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>
    <p:fade/>
  </p:transition>
  <p:txStyles>
    <p:titleStyle>
      <a:lvl1pPr algn="r" defTabSz="4572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F1FD78-B1E0-9643-936A-76ED323B1F4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60565" y="6351504"/>
            <a:ext cx="3159579" cy="50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7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3" Type="http://schemas.openxmlformats.org/officeDocument/2006/relationships/image" Target="../media/image17.gif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48" Type="http://schemas.openxmlformats.org/officeDocument/2006/relationships/image" Target="../media/image62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7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446A2-E3D0-E542-BD41-4B9D7C1E6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9112" y="1122363"/>
            <a:ext cx="7715251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GCOS update</a:t>
            </a:r>
            <a:br>
              <a:rPr lang="en-GB" dirty="0"/>
            </a:br>
            <a:r>
              <a:rPr lang="en-GB" dirty="0"/>
              <a:t>CEOS </a:t>
            </a:r>
            <a:r>
              <a:rPr lang="en-GB" dirty="0" smtClean="0"/>
              <a:t>Plenary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15-16 October 2019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Hanoi, Vietnam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651BB0-E3E6-D243-9A4C-38CCD23D0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9112" y="3602038"/>
            <a:ext cx="7715251" cy="1655762"/>
          </a:xfrm>
        </p:spPr>
        <p:txBody>
          <a:bodyPr/>
          <a:lstStyle/>
          <a:p>
            <a:r>
              <a:rPr lang="en-GB" dirty="0"/>
              <a:t>GCOS Secretariat</a:t>
            </a:r>
          </a:p>
          <a:p>
            <a:r>
              <a:rPr lang="fr-CH" dirty="0"/>
              <a:t>Carolin Richter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856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GCOS </a:t>
            </a:r>
            <a:r>
              <a:rPr lang="en-US" dirty="0" smtClean="0"/>
              <a:t>Long-range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31836"/>
            <a:ext cx="11902440" cy="5531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GCOS 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will ensure that climate observations must be enhanced and continued into the future to enable users to: </a:t>
            </a: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detect 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further climate change and determine its causes; </a:t>
            </a: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model 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and predict the climate system; </a:t>
            </a: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assess 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impacts of climate variability and change; </a:t>
            </a: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monitor 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the effectiveness of policies for mitigating climate change; </a:t>
            </a: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support 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adaptation to climate change; </a:t>
            </a: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develop 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climate information services; </a:t>
            </a: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promote 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sustainable national economic development; </a:t>
            </a:r>
            <a:endParaRPr lang="en-GB" sz="24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meet </a:t>
            </a:r>
            <a:r>
              <a:rPr lang="en-GB" sz="2400" dirty="0">
                <a:ea typeface="Verdana" panose="020B0604030504040204" pitchFamily="34" charset="0"/>
                <a:cs typeface="Verdana" panose="020B0604030504040204" pitchFamily="34" charset="0"/>
              </a:rPr>
              <a:t>requirements of the international environment conventions and agreements and those of the </a:t>
            </a:r>
            <a:r>
              <a:rPr lang="en-GB" sz="2400" dirty="0" smtClean="0">
                <a:ea typeface="Verdana" panose="020B0604030504040204" pitchFamily="34" charset="0"/>
                <a:cs typeface="Verdana" panose="020B0604030504040204" pitchFamily="34" charset="0"/>
              </a:rPr>
              <a:t>UNFCCC.</a:t>
            </a:r>
            <a:endParaRPr lang="en-GB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3680" y="6294119"/>
            <a:ext cx="555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(</a:t>
            </a:r>
            <a:r>
              <a:rPr lang="fr-CH" dirty="0" err="1" smtClean="0"/>
              <a:t>MoU</a:t>
            </a:r>
            <a:r>
              <a:rPr lang="fr-CH" dirty="0" smtClean="0"/>
              <a:t> 1998 &amp; GCOS Programme Review 2014, GCOS-181)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019309" y="1502411"/>
            <a:ext cx="2850150" cy="3385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</a:rPr>
              <a:t>Review process for requirements per application area </a:t>
            </a:r>
            <a:r>
              <a:rPr lang="en-US" sz="2800" i="1" dirty="0" smtClean="0">
                <a:solidFill>
                  <a:srgbClr val="FF0000"/>
                </a:solidFill>
              </a:rPr>
              <a:t>–  to be discussed at upcoming steering committee meeting.</a:t>
            </a:r>
            <a:endParaRPr lang="en-US" sz="2800" i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4940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5BF813-8E5D-A043-838D-E503F19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19"/>
            <a:ext cx="12192000" cy="726829"/>
          </a:xfrm>
          <a:solidFill>
            <a:srgbClr val="005BAA"/>
          </a:solidFill>
          <a:effectLst/>
        </p:spPr>
        <p:txBody>
          <a:bodyPr>
            <a:normAutofit/>
          </a:bodyPr>
          <a:lstStyle/>
          <a:p>
            <a:r>
              <a:rPr lang="en-GB" sz="3200" dirty="0" smtClean="0"/>
              <a:t>Identified issues by WGClimate </a:t>
            </a:r>
            <a:r>
              <a:rPr lang="en-GB" sz="3200" dirty="0"/>
              <a:t>for </a:t>
            </a:r>
            <a:r>
              <a:rPr lang="en-GB" sz="3200" dirty="0" smtClean="0"/>
              <a:t>requirements &amp; Solutions #3 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40772" y="887616"/>
            <a:ext cx="1145771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Mapping of ECV product with OSCAR </a:t>
            </a:r>
            <a:r>
              <a:rPr lang="en-US" sz="24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variables &amp; </a:t>
            </a:r>
            <a:r>
              <a:rPr lang="en-US" sz="2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400" b="1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eview process</a:t>
            </a:r>
          </a:p>
          <a:p>
            <a:pPr defTabSz="914400"/>
            <a:endParaRPr lang="en-US" sz="20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Mapping of names and definitions has been completed for </a:t>
            </a:r>
            <a:r>
              <a:rPr lang="en-GB" sz="20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Atmosphere ECVs. Ocean and Terrestrial ECVs work in progress.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AOPC and ECV stewards have delivered definitions for the ECV products and added new products when necessary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Tables were reviewed </a:t>
            </a:r>
            <a:r>
              <a:rPr lang="en-US" sz="2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  the </a:t>
            </a:r>
            <a:r>
              <a:rPr lang="en-US" sz="20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IPET-OSDE </a:t>
            </a:r>
            <a:r>
              <a:rPr lang="en-US" sz="2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Workshop on OSCAR/Requirements </a:t>
            </a:r>
            <a:r>
              <a:rPr lang="en-US" sz="20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held in Geneva on December 3-4 2018.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Most of the definitions proposed by AOPC have been accepted by </a:t>
            </a:r>
            <a:r>
              <a:rPr lang="en-US" sz="20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IPET-OSDE </a:t>
            </a:r>
            <a:r>
              <a:rPr lang="en-US" sz="2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will be </a:t>
            </a:r>
            <a:r>
              <a:rPr lang="en-US" sz="20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implemented </a:t>
            </a:r>
            <a:r>
              <a:rPr lang="en-US" sz="2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0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OSCAR/requirements.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Panels </a:t>
            </a:r>
            <a:r>
              <a:rPr lang="en-GB" sz="2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have started working on updating requirements for the ECV products. </a:t>
            </a:r>
            <a:endParaRPr lang="en-GB" sz="20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Process </a:t>
            </a:r>
            <a:r>
              <a:rPr lang="en-GB" sz="20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updating of requirements well established now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06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275824"/>
              </p:ext>
            </p:extLst>
          </p:nvPr>
        </p:nvGraphicFramePr>
        <p:xfrm>
          <a:off x="-1" y="28256"/>
          <a:ext cx="12192000" cy="71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350"/>
                <a:gridCol w="2783649"/>
                <a:gridCol w="2032000"/>
                <a:gridCol w="2823958"/>
                <a:gridCol w="941785"/>
                <a:gridCol w="233025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ECV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ECV products as in GCOS IP Annex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Revised ECV product (AOPC)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Definition (matching definition in </a:t>
                      </a:r>
                      <a:r>
                        <a:rPr lang="en-GB" baseline="0" dirty="0" smtClean="0"/>
                        <a:t>OSCAR)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OSCAR Variables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Earth Radiation Budget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Top-of-atmosphere ERB longwave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Upward long-wave irradiance at TOA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Flux density of terrestrial radiation emitted by the Earth surface and the gases, aerosols and clouds of the atmosphere at the top of the atmosphere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W/m2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Upward long-wave irradiance at TOA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Top-of-atmosphere ERB shortwave (reflected)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Upward short-wave irradiance at TOA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Flux density of solar radiation, reflected by the Earth surface and atmosphere, emitted to space at the top of the atmosphere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W/m2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Upward short-wave irradiance at TOA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Total solar irradiance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Downward short-wave irradiance at TOA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Flux density of the solar radiation at the top of the atmosphere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W/m2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Downward short-wave irradiance at TOA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Solar spectral irradiance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Solar spectral irradiance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Solar Irradiance (TSI); when measured as a function of wavelength it is the spectral irradiance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(W/m2/</a:t>
                      </a:r>
                      <a:r>
                        <a:rPr lang="el-GR" sz="1600" dirty="0" smtClean="0"/>
                        <a:t>μ</a:t>
                      </a:r>
                      <a:r>
                        <a:rPr lang="en-GB" sz="1600" dirty="0" smtClean="0"/>
                        <a:t>m)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equivalent variable in OSCAR. Added.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Radiation Profile</a:t>
                      </a:r>
                    </a:p>
                    <a:p>
                      <a:r>
                        <a:rPr lang="en-GB" dirty="0" smtClean="0"/>
                        <a:t>(New ECV product)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Vertical profile of upward and downward LW and SW radiation components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W/m2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equivalent variable in OSCAR. Added.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 rot="20159297">
            <a:off x="258260" y="1553762"/>
            <a:ext cx="31582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 smtClean="0"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endParaRPr lang="en-GB" sz="6000" dirty="0">
              <a:solidFill>
                <a:srgbClr val="1F49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759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027" y="151808"/>
            <a:ext cx="10313158" cy="557875"/>
          </a:xfrm>
        </p:spPr>
        <p:txBody>
          <a:bodyPr/>
          <a:lstStyle/>
          <a:p>
            <a:r>
              <a:rPr lang="de-DE" dirty="0" smtClean="0"/>
              <a:t>Review </a:t>
            </a:r>
            <a:r>
              <a:rPr lang="de-DE" dirty="0" err="1" smtClean="0"/>
              <a:t>of</a:t>
            </a:r>
            <a:r>
              <a:rPr lang="de-DE" dirty="0" smtClean="0"/>
              <a:t> ECV </a:t>
            </a:r>
            <a:r>
              <a:rPr lang="de-DE" dirty="0" err="1" smtClean="0"/>
              <a:t>Requirements</a:t>
            </a:r>
            <a:r>
              <a:rPr lang="de-DE" dirty="0" smtClean="0"/>
              <a:t>: Guidelines</a:t>
            </a:r>
            <a:endParaRPr lang="de-DE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8DB1E763-FF28-9247-862E-EC593DB4A58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9036468"/>
              </p:ext>
            </p:extLst>
          </p:nvPr>
        </p:nvGraphicFramePr>
        <p:xfrm>
          <a:off x="0" y="287317"/>
          <a:ext cx="12192000" cy="628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71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A51CCCA-9880-004D-A770-173C0903500C}"/>
              </a:ext>
            </a:extLst>
          </p:cNvPr>
          <p:cNvSpPr txBox="1"/>
          <p:nvPr/>
        </p:nvSpPr>
        <p:spPr>
          <a:xfrm>
            <a:off x="604848" y="5026693"/>
            <a:ext cx="657278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  <a:cs typeface="Arial Narrow" panose="020B0604020202020204" pitchFamily="34" charset="0"/>
              </a:rPr>
              <a:t>The 4</a:t>
            </a:r>
            <a:r>
              <a:rPr lang="en-GB" sz="1200" baseline="30000" dirty="0">
                <a:latin typeface="+mj-lt"/>
                <a:cs typeface="Arial Narrow" panose="020B0604020202020204" pitchFamily="34" charset="0"/>
              </a:rPr>
              <a:t>th</a:t>
            </a:r>
            <a:r>
              <a:rPr lang="en-GB" sz="1200" dirty="0">
                <a:latin typeface="+mj-lt"/>
                <a:cs typeface="Arial Narrow" panose="020B0604020202020204" pitchFamily="34" charset="0"/>
              </a:rPr>
              <a:t> Implementation Plan  (IP4) needs to be published in October 2022 to be provided to the 2022 UNFCCC COP.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  <a:cs typeface="Arial Narrow" panose="020B0604020202020204" pitchFamily="34" charset="0"/>
              </a:rPr>
              <a:t>The 4</a:t>
            </a:r>
            <a:r>
              <a:rPr lang="en-GB" sz="1200" baseline="30000" dirty="0">
                <a:latin typeface="+mj-lt"/>
                <a:cs typeface="Arial Narrow" panose="020B0604020202020204" pitchFamily="34" charset="0"/>
              </a:rPr>
              <a:t>th</a:t>
            </a:r>
            <a:r>
              <a:rPr lang="en-GB" sz="1200" dirty="0">
                <a:latin typeface="+mj-lt"/>
                <a:cs typeface="Arial Narrow" panose="020B0604020202020204" pitchFamily="34" charset="0"/>
              </a:rPr>
              <a:t> Status report (SR4) should be published before the GCOS Climate Observation Conference in October 2021 and provided to the 2021 UNFCCC COP.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  <a:cs typeface="Arial Narrow" panose="020B0604020202020204" pitchFamily="34" charset="0"/>
              </a:rPr>
              <a:t>These deadlines imply that the review of updated requirements needs to be in Jan-Feb 2020. This also allows time for any issues arising to be addressed before IP4 is drafted.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  <a:cs typeface="Arial Narrow" panose="020B0604020202020204" pitchFamily="34" charset="0"/>
              </a:rPr>
              <a:t>The Steering Committee (SC) in 2021 will be immediately after the co-located GCOS Climate Observation Conference </a:t>
            </a:r>
          </a:p>
        </p:txBody>
      </p:sp>
      <p:sp>
        <p:nvSpPr>
          <p:cNvPr id="63" name="Up Arrow 62">
            <a:extLst>
              <a:ext uri="{FF2B5EF4-FFF2-40B4-BE49-F238E27FC236}">
                <a16:creationId xmlns="" xmlns:a16="http://schemas.microsoft.com/office/drawing/2014/main" id="{7C31A8E9-4B49-644F-9AB7-CBB1298FD964}"/>
              </a:ext>
            </a:extLst>
          </p:cNvPr>
          <p:cNvSpPr/>
          <p:nvPr/>
        </p:nvSpPr>
        <p:spPr>
          <a:xfrm rot="10800000">
            <a:off x="7524255" y="1258789"/>
            <a:ext cx="118536" cy="504000"/>
          </a:xfrm>
          <a:prstGeom prst="upArrow">
            <a:avLst/>
          </a:prstGeom>
          <a:solidFill>
            <a:srgbClr val="F392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57" name="Up Arrow 56">
            <a:extLst>
              <a:ext uri="{FF2B5EF4-FFF2-40B4-BE49-F238E27FC236}">
                <a16:creationId xmlns="" xmlns:a16="http://schemas.microsoft.com/office/drawing/2014/main" id="{21A82508-FC7C-9F4C-A8F2-7EBED5E2E48E}"/>
              </a:ext>
            </a:extLst>
          </p:cNvPr>
          <p:cNvSpPr/>
          <p:nvPr/>
        </p:nvSpPr>
        <p:spPr>
          <a:xfrm>
            <a:off x="8255041" y="2294966"/>
            <a:ext cx="118536" cy="231304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50" name="Up Arrow 49">
            <a:extLst>
              <a:ext uri="{FF2B5EF4-FFF2-40B4-BE49-F238E27FC236}">
                <a16:creationId xmlns="" xmlns:a16="http://schemas.microsoft.com/office/drawing/2014/main" id="{29C6203F-950D-374A-8332-D603AB6188F2}"/>
              </a:ext>
            </a:extLst>
          </p:cNvPr>
          <p:cNvSpPr/>
          <p:nvPr/>
        </p:nvSpPr>
        <p:spPr>
          <a:xfrm>
            <a:off x="8124138" y="2294966"/>
            <a:ext cx="118536" cy="231304"/>
          </a:xfrm>
          <a:prstGeom prst="upArrow">
            <a:avLst/>
          </a:prstGeom>
          <a:solidFill>
            <a:srgbClr val="00F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+mj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79CB24EB-4405-0448-91DD-3B76A78D2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118827"/>
              </p:ext>
            </p:extLst>
          </p:nvPr>
        </p:nvGraphicFramePr>
        <p:xfrm>
          <a:off x="716132" y="2632769"/>
          <a:ext cx="107360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4016">
                  <a:extLst>
                    <a:ext uri="{9D8B030D-6E8A-4147-A177-3AD203B41FA5}">
                      <a16:colId xmlns="" xmlns:a16="http://schemas.microsoft.com/office/drawing/2014/main" val="2150425300"/>
                    </a:ext>
                  </a:extLst>
                </a:gridCol>
                <a:gridCol w="2684016">
                  <a:extLst>
                    <a:ext uri="{9D8B030D-6E8A-4147-A177-3AD203B41FA5}">
                      <a16:colId xmlns="" xmlns:a16="http://schemas.microsoft.com/office/drawing/2014/main" val="2725298412"/>
                    </a:ext>
                  </a:extLst>
                </a:gridCol>
                <a:gridCol w="2684016">
                  <a:extLst>
                    <a:ext uri="{9D8B030D-6E8A-4147-A177-3AD203B41FA5}">
                      <a16:colId xmlns="" xmlns:a16="http://schemas.microsoft.com/office/drawing/2014/main" val="3442394076"/>
                    </a:ext>
                  </a:extLst>
                </a:gridCol>
                <a:gridCol w="2684016">
                  <a:extLst>
                    <a:ext uri="{9D8B030D-6E8A-4147-A177-3AD203B41FA5}">
                      <a16:colId xmlns="" xmlns:a16="http://schemas.microsoft.com/office/drawing/2014/main" val="1506677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gradFill>
                      <a:gsLst>
                        <a:gs pos="0">
                          <a:srgbClr val="759BCB">
                            <a:alpha val="0"/>
                          </a:srgbClr>
                        </a:gs>
                        <a:gs pos="50000">
                          <a:srgbClr val="628EC4"/>
                        </a:gs>
                        <a:gs pos="100000">
                          <a:srgbClr val="4F81BD"/>
                        </a:gs>
                      </a:gsLst>
                      <a:lin ang="21594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5580986"/>
                  </a:ext>
                </a:extLst>
              </a:tr>
            </a:tbl>
          </a:graphicData>
        </a:graphic>
      </p:graphicFrame>
      <p:sp>
        <p:nvSpPr>
          <p:cNvPr id="35" name="Diamond 34">
            <a:extLst>
              <a:ext uri="{FF2B5EF4-FFF2-40B4-BE49-F238E27FC236}">
                <a16:creationId xmlns="" xmlns:a16="http://schemas.microsoft.com/office/drawing/2014/main" id="{3BF14B7A-F2DC-9F4A-9963-EB9D5DF25378}"/>
              </a:ext>
            </a:extLst>
          </p:cNvPr>
          <p:cNvSpPr/>
          <p:nvPr/>
        </p:nvSpPr>
        <p:spPr>
          <a:xfrm>
            <a:off x="2819276" y="2542958"/>
            <a:ext cx="180000" cy="55046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51" name="Up Arrow 50">
            <a:extLst>
              <a:ext uri="{FF2B5EF4-FFF2-40B4-BE49-F238E27FC236}">
                <a16:creationId xmlns="" xmlns:a16="http://schemas.microsoft.com/office/drawing/2014/main" id="{0AD897E6-C5AA-D549-BA37-3C76D2D32206}"/>
              </a:ext>
            </a:extLst>
          </p:cNvPr>
          <p:cNvSpPr/>
          <p:nvPr/>
        </p:nvSpPr>
        <p:spPr>
          <a:xfrm>
            <a:off x="7860974" y="2294966"/>
            <a:ext cx="118536" cy="231304"/>
          </a:xfrm>
          <a:prstGeom prst="up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5BF813-8E5D-A043-838D-E503F19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19"/>
            <a:ext cx="12192000" cy="726829"/>
          </a:xfrm>
          <a:solidFill>
            <a:srgbClr val="005BAA"/>
          </a:solidFill>
          <a:effectLst/>
        </p:spPr>
        <p:txBody>
          <a:bodyPr>
            <a:normAutofit/>
          </a:bodyPr>
          <a:lstStyle/>
          <a:p>
            <a:r>
              <a:rPr lang="en-GB" sz="3200" dirty="0">
                <a:latin typeface="+mj-lt"/>
              </a:rPr>
              <a:t>Timeline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E9ACEB8-ED61-E74D-9BA1-CD4425AEBF5C}"/>
              </a:ext>
            </a:extLst>
          </p:cNvPr>
          <p:cNvSpPr txBox="1"/>
          <p:nvPr/>
        </p:nvSpPr>
        <p:spPr>
          <a:xfrm>
            <a:off x="673000" y="3003609"/>
            <a:ext cx="7344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  <a:cs typeface="Arial Narrow" panose="020B0604020202020204" pitchFamily="34" charset="0"/>
              </a:rPr>
              <a:t>Jan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3728E9-1F3B-DB45-B337-1FC038DE8CEB}"/>
              </a:ext>
            </a:extLst>
          </p:cNvPr>
          <p:cNvSpPr txBox="1"/>
          <p:nvPr/>
        </p:nvSpPr>
        <p:spPr>
          <a:xfrm>
            <a:off x="3068482" y="2987767"/>
            <a:ext cx="7344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  <a:cs typeface="Arial Narrow" panose="020B0604020202020204" pitchFamily="34" charset="0"/>
              </a:rPr>
              <a:t>Jan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5FE80BB-A155-F143-97FC-69E05E8C8AB8}"/>
              </a:ext>
            </a:extLst>
          </p:cNvPr>
          <p:cNvSpPr txBox="1"/>
          <p:nvPr/>
        </p:nvSpPr>
        <p:spPr>
          <a:xfrm>
            <a:off x="5792055" y="2987767"/>
            <a:ext cx="7344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  <a:cs typeface="Arial Narrow" panose="020B0604020202020204" pitchFamily="34" charset="0"/>
              </a:rPr>
              <a:t>Jan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AEA177-7C01-F64C-B7BF-8B0C116C7DF5}"/>
              </a:ext>
            </a:extLst>
          </p:cNvPr>
          <p:cNvSpPr txBox="1"/>
          <p:nvPr/>
        </p:nvSpPr>
        <p:spPr>
          <a:xfrm>
            <a:off x="8470776" y="2992410"/>
            <a:ext cx="7344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  <a:cs typeface="Arial Narrow" panose="020B0604020202020204" pitchFamily="34" charset="0"/>
              </a:rPr>
              <a:t>Jan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E906176-25FE-E54C-AEC2-8C0AD9B3B04D}"/>
              </a:ext>
            </a:extLst>
          </p:cNvPr>
          <p:cNvSpPr txBox="1"/>
          <p:nvPr/>
        </p:nvSpPr>
        <p:spPr>
          <a:xfrm>
            <a:off x="11125824" y="3188275"/>
            <a:ext cx="7344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+mj-lt"/>
                <a:cs typeface="Arial Narrow" panose="020B0604020202020204" pitchFamily="34" charset="0"/>
              </a:rPr>
              <a:t>Jan 2023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="" xmlns:a16="http://schemas.microsoft.com/office/drawing/2014/main" id="{A12E5500-9FCE-8445-93B4-50446D7E7CAC}"/>
              </a:ext>
            </a:extLst>
          </p:cNvPr>
          <p:cNvSpPr/>
          <p:nvPr/>
        </p:nvSpPr>
        <p:spPr>
          <a:xfrm rot="5400000">
            <a:off x="11382652" y="2498593"/>
            <a:ext cx="825624" cy="639192"/>
          </a:xfrm>
          <a:prstGeom prst="triangle">
            <a:avLst/>
          </a:prstGeom>
          <a:gradFill>
            <a:gsLst>
              <a:gs pos="0">
                <a:srgbClr val="4F81BD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Arial Narrow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C3A3E28-6724-BF44-8D81-134E82BF6A52}"/>
              </a:ext>
            </a:extLst>
          </p:cNvPr>
          <p:cNvCxnSpPr>
            <a:cxnSpLocks/>
            <a:stCxn id="32" idx="2"/>
            <a:endCxn id="23" idx="0"/>
          </p:cNvCxnSpPr>
          <p:nvPr/>
        </p:nvCxnSpPr>
        <p:spPr>
          <a:xfrm>
            <a:off x="10605516" y="3093421"/>
            <a:ext cx="645595" cy="1262008"/>
          </a:xfrm>
          <a:prstGeom prst="line">
            <a:avLst/>
          </a:prstGeom>
          <a:ln w="222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D65B7B8-D993-784C-B9B6-FF8766B5A10C}"/>
              </a:ext>
            </a:extLst>
          </p:cNvPr>
          <p:cNvSpPr txBox="1"/>
          <p:nvPr/>
        </p:nvSpPr>
        <p:spPr>
          <a:xfrm>
            <a:off x="10351111" y="4355429"/>
            <a:ext cx="1800000" cy="769441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+mj-lt"/>
                <a:cs typeface="Arial Narrow" panose="020B0604020202020204" pitchFamily="34" charset="0"/>
              </a:rPr>
              <a:t>OCTOBER: SC Meeting:  4th Implementation Plan published following approval by Sponsors and SC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0EE1C7F5-3D15-C240-A730-6D79767DC23F}"/>
              </a:ext>
            </a:extLst>
          </p:cNvPr>
          <p:cNvCxnSpPr>
            <a:cxnSpLocks/>
            <a:stCxn id="35" idx="2"/>
            <a:endCxn id="25" idx="0"/>
          </p:cNvCxnSpPr>
          <p:nvPr/>
        </p:nvCxnSpPr>
        <p:spPr>
          <a:xfrm flipH="1">
            <a:off x="1811620" y="3093421"/>
            <a:ext cx="1097656" cy="1262008"/>
          </a:xfrm>
          <a:prstGeom prst="line">
            <a:avLst/>
          </a:prstGeom>
          <a:ln w="222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1A7ADB1-5F24-7741-9824-F0EE9A5A17A2}"/>
              </a:ext>
            </a:extLst>
          </p:cNvPr>
          <p:cNvSpPr txBox="1"/>
          <p:nvPr/>
        </p:nvSpPr>
        <p:spPr>
          <a:xfrm>
            <a:off x="1082419" y="4355429"/>
            <a:ext cx="1458402" cy="600164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+mj-lt"/>
                <a:cs typeface="Arial Narrow" panose="020B0604020202020204" pitchFamily="34" charset="0"/>
              </a:rPr>
              <a:t>OCTOBER: SC Meeting, provides guidance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F0EF27A3-4745-A641-83E3-EE166BB5F6C0}"/>
              </a:ext>
            </a:extLst>
          </p:cNvPr>
          <p:cNvCxnSpPr>
            <a:cxnSpLocks/>
            <a:stCxn id="33" idx="2"/>
            <a:endCxn id="31" idx="0"/>
          </p:cNvCxnSpPr>
          <p:nvPr/>
        </p:nvCxnSpPr>
        <p:spPr>
          <a:xfrm>
            <a:off x="8183406" y="3093421"/>
            <a:ext cx="224522" cy="2090002"/>
          </a:xfrm>
          <a:prstGeom prst="line">
            <a:avLst/>
          </a:prstGeom>
          <a:ln w="22225">
            <a:solidFill>
              <a:srgbClr val="00FD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41151E2-24A7-EA48-9A98-EE1BC810394E}"/>
              </a:ext>
            </a:extLst>
          </p:cNvPr>
          <p:cNvSpPr txBox="1"/>
          <p:nvPr/>
        </p:nvSpPr>
        <p:spPr>
          <a:xfrm>
            <a:off x="7470229" y="5183423"/>
            <a:ext cx="1875398" cy="430887"/>
          </a:xfrm>
          <a:prstGeom prst="rect">
            <a:avLst/>
          </a:prstGeom>
          <a:noFill/>
          <a:ln w="22225">
            <a:solidFill>
              <a:srgbClr val="00FDFF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100" b="1" i="1" dirty="0" smtClean="0">
                <a:latin typeface="+mj-lt"/>
                <a:cs typeface="Arial Narrow" panose="020B0604020202020204" pitchFamily="34" charset="0"/>
              </a:rPr>
              <a:t>OCTOBER: </a:t>
            </a:r>
            <a:r>
              <a:rPr lang="en-GB" sz="1100" b="1" i="1" dirty="0">
                <a:latin typeface="+mj-lt"/>
                <a:cs typeface="Arial Narrow" panose="020B0604020202020204" pitchFamily="34" charset="0"/>
              </a:rPr>
              <a:t>Climate Observation </a:t>
            </a:r>
            <a:r>
              <a:rPr lang="en-GB" sz="1100" b="1" i="1" dirty="0" smtClean="0">
                <a:latin typeface="+mj-lt"/>
                <a:cs typeface="Arial Narrow" panose="020B0604020202020204" pitchFamily="34" charset="0"/>
              </a:rPr>
              <a:t>Conference (TBC)</a:t>
            </a:r>
            <a:endParaRPr lang="en-GB" sz="1100" b="1" i="1" dirty="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32" name="Diamond 31">
            <a:extLst>
              <a:ext uri="{FF2B5EF4-FFF2-40B4-BE49-F238E27FC236}">
                <a16:creationId xmlns="" xmlns:a16="http://schemas.microsoft.com/office/drawing/2014/main" id="{BE73FA7F-EDB2-974A-B567-4BCEB9FBAEAE}"/>
              </a:ext>
            </a:extLst>
          </p:cNvPr>
          <p:cNvSpPr/>
          <p:nvPr/>
        </p:nvSpPr>
        <p:spPr>
          <a:xfrm>
            <a:off x="10515516" y="2542958"/>
            <a:ext cx="180000" cy="55046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7953CCB4-CD26-C541-BF54-C52589C1274F}"/>
              </a:ext>
            </a:extLst>
          </p:cNvPr>
          <p:cNvSpPr/>
          <p:nvPr/>
        </p:nvSpPr>
        <p:spPr>
          <a:xfrm>
            <a:off x="4148514" y="1048428"/>
            <a:ext cx="2247744" cy="504000"/>
          </a:xfrm>
          <a:prstGeom prst="roundRect">
            <a:avLst/>
          </a:prstGeom>
          <a:solidFill>
            <a:srgbClr val="F59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latin typeface="+mj-lt"/>
                <a:cs typeface="Arial Narrow" panose="020B0604020202020204" pitchFamily="34" charset="0"/>
              </a:rPr>
              <a:t>Panels </a:t>
            </a:r>
            <a:r>
              <a:rPr lang="en-GB" sz="1200" dirty="0">
                <a:latin typeface="+mj-lt"/>
                <a:cs typeface="Arial Narrow" panose="020B0604020202020204" pitchFamily="34" charset="0"/>
              </a:rPr>
              <a:t>draft SR4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="" xmlns:a16="http://schemas.microsoft.com/office/drawing/2014/main" id="{535C2F73-B9E1-344F-9AC2-D554285FB782}"/>
              </a:ext>
            </a:extLst>
          </p:cNvPr>
          <p:cNvSpPr/>
          <p:nvPr/>
        </p:nvSpPr>
        <p:spPr>
          <a:xfrm>
            <a:off x="6562646" y="1788100"/>
            <a:ext cx="2782981" cy="504000"/>
          </a:xfrm>
          <a:prstGeom prst="roundRect">
            <a:avLst/>
          </a:prstGeom>
          <a:solidFill>
            <a:srgbClr val="0185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  <a:cs typeface="Arial Narrow" panose="020B0604020202020204" pitchFamily="34" charset="0"/>
              </a:rPr>
              <a:t>Panels draft IP4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82E8A5E-1304-144F-A209-6FDC7C77357B}"/>
              </a:ext>
            </a:extLst>
          </p:cNvPr>
          <p:cNvCxnSpPr>
            <a:cxnSpLocks/>
            <a:stCxn id="13" idx="0"/>
            <a:endCxn id="45" idx="2"/>
          </p:cNvCxnSpPr>
          <p:nvPr/>
        </p:nvCxnSpPr>
        <p:spPr>
          <a:xfrm flipV="1">
            <a:off x="3850705" y="3093421"/>
            <a:ext cx="48348" cy="286488"/>
          </a:xfrm>
          <a:prstGeom prst="line">
            <a:avLst/>
          </a:prstGeom>
          <a:ln w="222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ABEA138-2835-3B4A-A9FB-19F9D9C5FD9F}"/>
              </a:ext>
            </a:extLst>
          </p:cNvPr>
          <p:cNvSpPr txBox="1"/>
          <p:nvPr/>
        </p:nvSpPr>
        <p:spPr>
          <a:xfrm>
            <a:off x="2950705" y="3379909"/>
            <a:ext cx="1800000" cy="600164"/>
          </a:xfrm>
          <a:prstGeom prst="rect">
            <a:avLst/>
          </a:prstGeom>
          <a:noFill/>
          <a:ln w="22225">
            <a:solidFill>
              <a:srgbClr val="FFC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+mj-lt"/>
                <a:cs typeface="Arial Narrow" panose="020B0604020202020204" pitchFamily="34" charset="0"/>
              </a:rPr>
              <a:t>MARCH: Panel </a:t>
            </a:r>
            <a:r>
              <a:rPr lang="en-GB" sz="1100" dirty="0">
                <a:latin typeface="+mj-lt"/>
                <a:cs typeface="Arial Narrow" panose="020B0604020202020204" pitchFamily="34" charset="0"/>
              </a:rPr>
              <a:t>Meetings</a:t>
            </a:r>
          </a:p>
          <a:p>
            <a:pPr algn="ctr"/>
            <a:r>
              <a:rPr lang="en-GB" sz="1100" dirty="0">
                <a:latin typeface="+mj-lt"/>
                <a:cs typeface="Arial Narrow" panose="020B0604020202020204" pitchFamily="34" charset="0"/>
              </a:rPr>
              <a:t>Revise Requirements based on public review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="" xmlns:a16="http://schemas.microsoft.com/office/drawing/2014/main" id="{29345880-9188-BD42-9072-64C6587E3EF0}"/>
              </a:ext>
            </a:extLst>
          </p:cNvPr>
          <p:cNvSpPr/>
          <p:nvPr/>
        </p:nvSpPr>
        <p:spPr>
          <a:xfrm>
            <a:off x="3412962" y="1788100"/>
            <a:ext cx="749044" cy="504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  <a:cs typeface="Arial Narrow" panose="020B0604020202020204" pitchFamily="34" charset="0"/>
              </a:rPr>
              <a:t>Public review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640038F5-ABAF-4842-B577-096C1AF16060}"/>
              </a:ext>
            </a:extLst>
          </p:cNvPr>
          <p:cNvSpPr/>
          <p:nvPr/>
        </p:nvSpPr>
        <p:spPr>
          <a:xfrm>
            <a:off x="727347" y="1788100"/>
            <a:ext cx="2680138" cy="504000"/>
          </a:xfrm>
          <a:prstGeom prst="roundRect">
            <a:avLst/>
          </a:prstGeom>
          <a:solidFill>
            <a:srgbClr val="0185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  <a:cs typeface="Arial Narrow" panose="020B0604020202020204" pitchFamily="34" charset="0"/>
              </a:rPr>
              <a:t>Panels revise requirements</a:t>
            </a:r>
          </a:p>
        </p:txBody>
      </p:sp>
      <p:sp>
        <p:nvSpPr>
          <p:cNvPr id="45" name="Diamond 44">
            <a:extLst>
              <a:ext uri="{FF2B5EF4-FFF2-40B4-BE49-F238E27FC236}">
                <a16:creationId xmlns="" xmlns:a16="http://schemas.microsoft.com/office/drawing/2014/main" id="{DF63E2D5-1F0C-9B42-AC61-7F0B1D562CFC}"/>
              </a:ext>
            </a:extLst>
          </p:cNvPr>
          <p:cNvSpPr/>
          <p:nvPr/>
        </p:nvSpPr>
        <p:spPr>
          <a:xfrm>
            <a:off x="3809053" y="2542958"/>
            <a:ext cx="180000" cy="550463"/>
          </a:xfrm>
          <a:prstGeom prst="diamond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Arial Narrow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0AC3DE2-3822-F64B-89FC-DB08BB535296}"/>
              </a:ext>
            </a:extLst>
          </p:cNvPr>
          <p:cNvCxnSpPr>
            <a:cxnSpLocks/>
            <a:stCxn id="17" idx="0"/>
            <a:endCxn id="44" idx="2"/>
          </p:cNvCxnSpPr>
          <p:nvPr/>
        </p:nvCxnSpPr>
        <p:spPr>
          <a:xfrm flipH="1" flipV="1">
            <a:off x="9127868" y="3093421"/>
            <a:ext cx="706153" cy="286488"/>
          </a:xfrm>
          <a:prstGeom prst="line">
            <a:avLst/>
          </a:prstGeom>
          <a:ln w="222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6EF0D62-CD16-E643-B7A2-AD47FCC6CCFD}"/>
              </a:ext>
            </a:extLst>
          </p:cNvPr>
          <p:cNvSpPr txBox="1"/>
          <p:nvPr/>
        </p:nvSpPr>
        <p:spPr>
          <a:xfrm>
            <a:off x="9152525" y="3379909"/>
            <a:ext cx="1362992" cy="600164"/>
          </a:xfrm>
          <a:prstGeom prst="rect">
            <a:avLst/>
          </a:prstGeom>
          <a:noFill/>
          <a:ln w="22225">
            <a:solidFill>
              <a:srgbClr val="FFC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+mj-lt"/>
                <a:cs typeface="Arial Narrow" panose="020B0604020202020204" pitchFamily="34" charset="0"/>
              </a:rPr>
              <a:t>MARCH: </a:t>
            </a:r>
            <a:r>
              <a:rPr lang="en-GB" sz="1100" dirty="0">
                <a:latin typeface="+mj-lt"/>
                <a:cs typeface="Arial Narrow" panose="020B0604020202020204" pitchFamily="34" charset="0"/>
              </a:rPr>
              <a:t>Panel Meetings</a:t>
            </a:r>
          </a:p>
          <a:p>
            <a:pPr algn="ctr"/>
            <a:r>
              <a:rPr lang="en-GB" sz="1100" dirty="0">
                <a:latin typeface="+mj-lt"/>
                <a:cs typeface="Arial Narrow" panose="020B0604020202020204" pitchFamily="34" charset="0"/>
              </a:rPr>
              <a:t>Agree revised IP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F08A59F-AC8C-0B42-A2A9-15514D9A3B93}"/>
              </a:ext>
            </a:extLst>
          </p:cNvPr>
          <p:cNvSpPr txBox="1"/>
          <p:nvPr/>
        </p:nvSpPr>
        <p:spPr>
          <a:xfrm>
            <a:off x="5598876" y="3379909"/>
            <a:ext cx="1800000" cy="600164"/>
          </a:xfrm>
          <a:prstGeom prst="rect">
            <a:avLst/>
          </a:prstGeom>
          <a:noFill/>
          <a:ln w="22225">
            <a:solidFill>
              <a:srgbClr val="FFC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+mj-lt"/>
                <a:cs typeface="Arial Narrow" panose="020B0604020202020204" pitchFamily="34" charset="0"/>
              </a:rPr>
              <a:t>MARCH: </a:t>
            </a:r>
            <a:r>
              <a:rPr lang="en-GB" sz="1100" dirty="0">
                <a:latin typeface="+mj-lt"/>
                <a:cs typeface="Arial Narrow" panose="020B0604020202020204" pitchFamily="34" charset="0"/>
              </a:rPr>
              <a:t>Panel Meetings</a:t>
            </a:r>
          </a:p>
          <a:p>
            <a:pPr algn="ctr"/>
            <a:r>
              <a:rPr lang="en-GB" sz="1100" dirty="0">
                <a:latin typeface="+mj-lt"/>
                <a:cs typeface="Arial Narrow" panose="020B0604020202020204" pitchFamily="34" charset="0"/>
              </a:rPr>
              <a:t>Agree revised SR and start drafting revised IP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262E88FC-5E34-7644-81F0-2230C83D10A7}"/>
              </a:ext>
            </a:extLst>
          </p:cNvPr>
          <p:cNvCxnSpPr>
            <a:cxnSpLocks/>
            <a:stCxn id="20" idx="0"/>
            <a:endCxn id="46" idx="2"/>
          </p:cNvCxnSpPr>
          <p:nvPr/>
        </p:nvCxnSpPr>
        <p:spPr>
          <a:xfrm flipH="1" flipV="1">
            <a:off x="6476555" y="3093421"/>
            <a:ext cx="22321" cy="286488"/>
          </a:xfrm>
          <a:prstGeom prst="line">
            <a:avLst/>
          </a:prstGeom>
          <a:ln w="22225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Diamond 43">
            <a:extLst>
              <a:ext uri="{FF2B5EF4-FFF2-40B4-BE49-F238E27FC236}">
                <a16:creationId xmlns="" xmlns:a16="http://schemas.microsoft.com/office/drawing/2014/main" id="{9D1E87B5-CBD4-8046-BA0F-B71FA29A4B92}"/>
              </a:ext>
            </a:extLst>
          </p:cNvPr>
          <p:cNvSpPr/>
          <p:nvPr/>
        </p:nvSpPr>
        <p:spPr>
          <a:xfrm>
            <a:off x="9037868" y="2542958"/>
            <a:ext cx="180000" cy="550463"/>
          </a:xfrm>
          <a:prstGeom prst="diamond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46" name="Diamond 45">
            <a:extLst>
              <a:ext uri="{FF2B5EF4-FFF2-40B4-BE49-F238E27FC236}">
                <a16:creationId xmlns="" xmlns:a16="http://schemas.microsoft.com/office/drawing/2014/main" id="{C7B825ED-57BF-004D-B475-2D27FCDBB038}"/>
              </a:ext>
            </a:extLst>
          </p:cNvPr>
          <p:cNvSpPr/>
          <p:nvPr/>
        </p:nvSpPr>
        <p:spPr>
          <a:xfrm>
            <a:off x="6386555" y="2542958"/>
            <a:ext cx="180000" cy="550463"/>
          </a:xfrm>
          <a:prstGeom prst="diamond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20605A4C-25C1-9446-B221-4378EAA9447F}"/>
              </a:ext>
            </a:extLst>
          </p:cNvPr>
          <p:cNvSpPr/>
          <p:nvPr/>
        </p:nvSpPr>
        <p:spPr>
          <a:xfrm>
            <a:off x="9345627" y="1788100"/>
            <a:ext cx="721728" cy="504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  <a:cs typeface="Arial Narrow" panose="020B0604020202020204" pitchFamily="34" charset="0"/>
              </a:rPr>
              <a:t>Public review</a:t>
            </a:r>
          </a:p>
        </p:txBody>
      </p:sp>
      <p:sp>
        <p:nvSpPr>
          <p:cNvPr id="33" name="Diamond 32">
            <a:extLst>
              <a:ext uri="{FF2B5EF4-FFF2-40B4-BE49-F238E27FC236}">
                <a16:creationId xmlns="" xmlns:a16="http://schemas.microsoft.com/office/drawing/2014/main" id="{2C3492F2-EB68-674A-92D6-784234C88B0D}"/>
              </a:ext>
            </a:extLst>
          </p:cNvPr>
          <p:cNvSpPr/>
          <p:nvPr/>
        </p:nvSpPr>
        <p:spPr>
          <a:xfrm>
            <a:off x="8093406" y="2542958"/>
            <a:ext cx="180000" cy="550463"/>
          </a:xfrm>
          <a:prstGeom prst="diamond">
            <a:avLst/>
          </a:prstGeom>
          <a:solidFill>
            <a:srgbClr val="00F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47" name="Diamond 46">
            <a:extLst>
              <a:ext uri="{FF2B5EF4-FFF2-40B4-BE49-F238E27FC236}">
                <a16:creationId xmlns="" xmlns:a16="http://schemas.microsoft.com/office/drawing/2014/main" id="{EEA37F75-396D-2A48-B2CB-DBF916236141}"/>
              </a:ext>
            </a:extLst>
          </p:cNvPr>
          <p:cNvSpPr/>
          <p:nvPr/>
        </p:nvSpPr>
        <p:spPr>
          <a:xfrm>
            <a:off x="7830242" y="2542958"/>
            <a:ext cx="180000" cy="55046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Arial Narrow" panose="020B0604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29C9D03E-FDC9-9C42-B7CD-6919996F4614}"/>
              </a:ext>
            </a:extLst>
          </p:cNvPr>
          <p:cNvCxnSpPr>
            <a:cxnSpLocks/>
            <a:stCxn id="47" idx="2"/>
            <a:endCxn id="49" idx="0"/>
          </p:cNvCxnSpPr>
          <p:nvPr/>
        </p:nvCxnSpPr>
        <p:spPr>
          <a:xfrm flipH="1">
            <a:off x="7292745" y="3093421"/>
            <a:ext cx="627497" cy="1262008"/>
          </a:xfrm>
          <a:prstGeom prst="line">
            <a:avLst/>
          </a:prstGeom>
          <a:ln w="222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CD8DEC7-9A50-F240-BA66-D16B2FE5B2FF}"/>
              </a:ext>
            </a:extLst>
          </p:cNvPr>
          <p:cNvSpPr txBox="1"/>
          <p:nvPr/>
        </p:nvSpPr>
        <p:spPr>
          <a:xfrm>
            <a:off x="6392745" y="4355429"/>
            <a:ext cx="1800000" cy="600164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+mj-lt"/>
                <a:cs typeface="Arial Narrow" panose="020B0604020202020204" pitchFamily="34" charset="0"/>
              </a:rPr>
              <a:t>SEPTEMBER: 4</a:t>
            </a:r>
            <a:r>
              <a:rPr lang="en-GB" sz="1100" baseline="30000" dirty="0">
                <a:latin typeface="+mj-lt"/>
                <a:cs typeface="Arial Narrow" panose="020B0604020202020204" pitchFamily="34" charset="0"/>
              </a:rPr>
              <a:t>th</a:t>
            </a:r>
            <a:r>
              <a:rPr lang="en-GB" sz="1100" dirty="0">
                <a:latin typeface="+mj-lt"/>
                <a:cs typeface="Arial Narrow" panose="020B0604020202020204" pitchFamily="34" charset="0"/>
              </a:rPr>
              <a:t> Status Report published following approval by Sponsors and SC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="" xmlns:a16="http://schemas.microsoft.com/office/drawing/2014/main" id="{82A98762-BAB2-5A45-90DC-73AE32CCD43B}"/>
              </a:ext>
            </a:extLst>
          </p:cNvPr>
          <p:cNvSpPr/>
          <p:nvPr/>
        </p:nvSpPr>
        <p:spPr>
          <a:xfrm>
            <a:off x="4164719" y="1788100"/>
            <a:ext cx="2397927" cy="504000"/>
          </a:xfrm>
          <a:prstGeom prst="roundRect">
            <a:avLst/>
          </a:prstGeom>
          <a:solidFill>
            <a:srgbClr val="01859B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+mj-lt"/>
                <a:cs typeface="Arial Narrow" panose="020B0604020202020204" pitchFamily="34" charset="0"/>
              </a:rPr>
              <a:t>Panels consider issues arising: workshops on specific issues etc as needed.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="" xmlns:a16="http://schemas.microsoft.com/office/drawing/2014/main" id="{10E4AF28-E80A-E640-8D25-508017681866}"/>
              </a:ext>
            </a:extLst>
          </p:cNvPr>
          <p:cNvSpPr/>
          <p:nvPr/>
        </p:nvSpPr>
        <p:spPr>
          <a:xfrm>
            <a:off x="10067356" y="1788100"/>
            <a:ext cx="755920" cy="504000"/>
          </a:xfrm>
          <a:prstGeom prst="roundRect">
            <a:avLst/>
          </a:prstGeom>
          <a:solidFill>
            <a:srgbClr val="01859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  <a:cs typeface="Arial Narrow" panose="020B0604020202020204" pitchFamily="34" charset="0"/>
              </a:rPr>
              <a:t>Panels finalise IP4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="" xmlns:a16="http://schemas.microsoft.com/office/drawing/2014/main" id="{B9E9E73B-79B7-AC4A-B89B-05D679A0C496}"/>
              </a:ext>
            </a:extLst>
          </p:cNvPr>
          <p:cNvSpPr/>
          <p:nvPr/>
        </p:nvSpPr>
        <p:spPr>
          <a:xfrm>
            <a:off x="6396259" y="1048428"/>
            <a:ext cx="848212" cy="5040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  <a:cs typeface="Arial Narrow" panose="020B0604020202020204" pitchFamily="34" charset="0"/>
              </a:rPr>
              <a:t>Public review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="" xmlns:a16="http://schemas.microsoft.com/office/drawing/2014/main" id="{91B47C5B-5D28-164A-B115-625A10AEEA8B}"/>
              </a:ext>
            </a:extLst>
          </p:cNvPr>
          <p:cNvSpPr/>
          <p:nvPr/>
        </p:nvSpPr>
        <p:spPr>
          <a:xfrm>
            <a:off x="7244470" y="1048428"/>
            <a:ext cx="678106" cy="504000"/>
          </a:xfrm>
          <a:prstGeom prst="roundRect">
            <a:avLst/>
          </a:prstGeom>
          <a:solidFill>
            <a:srgbClr val="F591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+mj-lt"/>
                <a:cs typeface="Arial Narrow" panose="020B0604020202020204" pitchFamily="34" charset="0"/>
              </a:rPr>
              <a:t>Panels finalise SR4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="" xmlns:a16="http://schemas.microsoft.com/office/drawing/2014/main" id="{6AEBEE28-D066-DC4B-B335-ECB23FE2072B}"/>
              </a:ext>
            </a:extLst>
          </p:cNvPr>
          <p:cNvSpPr/>
          <p:nvPr/>
        </p:nvSpPr>
        <p:spPr>
          <a:xfrm>
            <a:off x="727348" y="1048428"/>
            <a:ext cx="3421166" cy="504000"/>
          </a:xfrm>
          <a:prstGeom prst="roundRect">
            <a:avLst/>
          </a:prstGeom>
          <a:solidFill>
            <a:srgbClr val="F4931D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+mj-lt"/>
                <a:cs typeface="Arial Narrow" panose="020B0604020202020204" pitchFamily="34" charset="0"/>
              </a:rPr>
              <a:t>Panels </a:t>
            </a:r>
            <a:r>
              <a:rPr lang="en-GB" sz="1200" dirty="0">
                <a:solidFill>
                  <a:schemeClr val="tx1"/>
                </a:solidFill>
                <a:latin typeface="+mj-lt"/>
                <a:cs typeface="Arial Narrow" panose="020B0604020202020204" pitchFamily="34" charset="0"/>
              </a:rPr>
              <a:t>on-going monitoring of observations of ECV and IP actions</a:t>
            </a:r>
          </a:p>
        </p:txBody>
      </p:sp>
      <p:sp>
        <p:nvSpPr>
          <p:cNvPr id="73" name="Diamond 72">
            <a:extLst>
              <a:ext uri="{FF2B5EF4-FFF2-40B4-BE49-F238E27FC236}">
                <a16:creationId xmlns="" xmlns:a16="http://schemas.microsoft.com/office/drawing/2014/main" id="{DB58FBF6-1FA3-D241-9C78-29A6A204E6F5}"/>
              </a:ext>
            </a:extLst>
          </p:cNvPr>
          <p:cNvSpPr/>
          <p:nvPr/>
        </p:nvSpPr>
        <p:spPr>
          <a:xfrm>
            <a:off x="5565827" y="2542958"/>
            <a:ext cx="180000" cy="55046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Arial Narrow" panose="020B0604020202020204" pitchFamily="34" charset="0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332504AB-BD44-B540-8352-96B604B1EB7A}"/>
              </a:ext>
            </a:extLst>
          </p:cNvPr>
          <p:cNvCxnSpPr>
            <a:cxnSpLocks/>
            <a:stCxn id="73" idx="2"/>
            <a:endCxn id="75" idx="0"/>
          </p:cNvCxnSpPr>
          <p:nvPr/>
        </p:nvCxnSpPr>
        <p:spPr>
          <a:xfrm flipH="1">
            <a:off x="5160463" y="3093421"/>
            <a:ext cx="495364" cy="1262008"/>
          </a:xfrm>
          <a:prstGeom prst="line">
            <a:avLst/>
          </a:prstGeom>
          <a:ln w="222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B81C2D2D-5397-7940-8F25-51F51BAAE542}"/>
              </a:ext>
            </a:extLst>
          </p:cNvPr>
          <p:cNvSpPr txBox="1"/>
          <p:nvPr/>
        </p:nvSpPr>
        <p:spPr>
          <a:xfrm>
            <a:off x="4260463" y="4355429"/>
            <a:ext cx="1800000" cy="261610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+mj-lt"/>
                <a:cs typeface="Arial Narrow" panose="020B0604020202020204" pitchFamily="34" charset="0"/>
              </a:rPr>
              <a:t>OCTOBER: Reviews progress</a:t>
            </a:r>
          </a:p>
        </p:txBody>
      </p:sp>
      <p:sp>
        <p:nvSpPr>
          <p:cNvPr id="78" name="Diamond 77">
            <a:extLst>
              <a:ext uri="{FF2B5EF4-FFF2-40B4-BE49-F238E27FC236}">
                <a16:creationId xmlns="" xmlns:a16="http://schemas.microsoft.com/office/drawing/2014/main" id="{851137FE-ADD0-1F4D-87FB-B3BAEEBED80E}"/>
              </a:ext>
            </a:extLst>
          </p:cNvPr>
          <p:cNvSpPr/>
          <p:nvPr/>
        </p:nvSpPr>
        <p:spPr>
          <a:xfrm>
            <a:off x="8224309" y="2542958"/>
            <a:ext cx="180000" cy="550463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Arial Narrow" panose="020B0604020202020204" pitchFamily="34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B36AF0D9-15D3-A940-B01F-30A46F6663A4}"/>
              </a:ext>
            </a:extLst>
          </p:cNvPr>
          <p:cNvCxnSpPr>
            <a:cxnSpLocks/>
            <a:stCxn id="78" idx="2"/>
            <a:endCxn id="80" idx="0"/>
          </p:cNvCxnSpPr>
          <p:nvPr/>
        </p:nvCxnSpPr>
        <p:spPr>
          <a:xfrm>
            <a:off x="8314309" y="3093421"/>
            <a:ext cx="933639" cy="1262008"/>
          </a:xfrm>
          <a:prstGeom prst="line">
            <a:avLst/>
          </a:prstGeom>
          <a:ln w="2222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777C17D1-23E7-0A42-9CB2-46DEAC2C4ED1}"/>
              </a:ext>
            </a:extLst>
          </p:cNvPr>
          <p:cNvSpPr txBox="1"/>
          <p:nvPr/>
        </p:nvSpPr>
        <p:spPr>
          <a:xfrm>
            <a:off x="8577877" y="4355429"/>
            <a:ext cx="1340142" cy="769441"/>
          </a:xfrm>
          <a:prstGeom prst="rect">
            <a:avLst/>
          </a:prstGeom>
          <a:noFill/>
          <a:ln w="22225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+mj-lt"/>
                <a:cs typeface="Arial Narrow" panose="020B0604020202020204" pitchFamily="34" charset="0"/>
              </a:rPr>
              <a:t>OCTOBER: Considers Conference outcomes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="" xmlns:a16="http://schemas.microsoft.com/office/drawing/2014/main" id="{0E7BD4D5-51D4-BF48-ACED-F8BCCC1CA59D}"/>
              </a:ext>
            </a:extLst>
          </p:cNvPr>
          <p:cNvSpPr/>
          <p:nvPr/>
        </p:nvSpPr>
        <p:spPr>
          <a:xfrm>
            <a:off x="7922576" y="1048428"/>
            <a:ext cx="3529620" cy="504000"/>
          </a:xfrm>
          <a:prstGeom prst="roundRect">
            <a:avLst/>
          </a:prstGeom>
          <a:solidFill>
            <a:srgbClr val="F4931D">
              <a:alpha val="1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+mj-lt"/>
                <a:cs typeface="Arial Narrow" panose="020B0604020202020204" pitchFamily="34" charset="0"/>
              </a:rPr>
              <a:t>Panels </a:t>
            </a:r>
            <a:r>
              <a:rPr lang="en-GB" sz="1200" dirty="0">
                <a:solidFill>
                  <a:schemeClr val="tx1"/>
                </a:solidFill>
                <a:latin typeface="+mj-lt"/>
                <a:cs typeface="Arial Narrow" panose="020B0604020202020204" pitchFamily="34" charset="0"/>
              </a:rPr>
              <a:t>on-going monitoring of observations of ECV and IP actions</a:t>
            </a:r>
          </a:p>
        </p:txBody>
      </p:sp>
      <p:sp>
        <p:nvSpPr>
          <p:cNvPr id="101" name="Triangle 100">
            <a:extLst>
              <a:ext uri="{FF2B5EF4-FFF2-40B4-BE49-F238E27FC236}">
                <a16:creationId xmlns="" xmlns:a16="http://schemas.microsoft.com/office/drawing/2014/main" id="{3DB8765F-6553-1344-A99F-EAF433FA7736}"/>
              </a:ext>
            </a:extLst>
          </p:cNvPr>
          <p:cNvSpPr/>
          <p:nvPr/>
        </p:nvSpPr>
        <p:spPr>
          <a:xfrm rot="5400000">
            <a:off x="11382652" y="980832"/>
            <a:ext cx="825624" cy="639192"/>
          </a:xfrm>
          <a:prstGeom prst="triangle">
            <a:avLst/>
          </a:prstGeom>
          <a:gradFill>
            <a:gsLst>
              <a:gs pos="0">
                <a:srgbClr val="F4931D">
                  <a:alpha val="20000"/>
                </a:srgbClr>
              </a:gs>
              <a:gs pos="100000">
                <a:srgbClr val="F4931D">
                  <a:alpha val="10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  <a:cs typeface="Arial Narrow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E42B0C81-8F43-7242-92D5-CB60382F06F2}"/>
              </a:ext>
            </a:extLst>
          </p:cNvPr>
          <p:cNvSpPr txBox="1"/>
          <p:nvPr/>
        </p:nvSpPr>
        <p:spPr>
          <a:xfrm>
            <a:off x="10351358" y="6360400"/>
            <a:ext cx="1763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latin typeface="+mj-lt"/>
              </a:rPr>
              <a:t>gcos.wmo.int</a:t>
            </a:r>
            <a:r>
              <a:rPr lang="en-GB" sz="1100" dirty="0">
                <a:latin typeface="+mj-lt"/>
              </a:rPr>
              <a:t>  10/7/2019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9" y="76575"/>
            <a:ext cx="3840163" cy="6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97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155575" y="2811439"/>
            <a:ext cx="11925459" cy="338464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19712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GCOS </a:t>
            </a:r>
            <a:r>
              <a:rPr lang="en-US" cap="none" dirty="0">
                <a:latin typeface="Calibri Light" panose="020F0302020204030204" pitchFamily="34" charset="0"/>
              </a:rPr>
              <a:t>a</a:t>
            </a:r>
            <a:r>
              <a:rPr lang="en-US" cap="none" dirty="0" smtClean="0">
                <a:latin typeface="Calibri Light" panose="020F0302020204030204" pitchFamily="34" charset="0"/>
              </a:rPr>
              <a:t>nd its international partners: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349930" y="3039015"/>
            <a:ext cx="2565946" cy="2310907"/>
          </a:xfrm>
          <a:prstGeom prst="roundRect">
            <a:avLst/>
          </a:prstGeom>
          <a:solidFill>
            <a:srgbClr val="1E9D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6432509" y="3071070"/>
            <a:ext cx="2565946" cy="227885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1E9DD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9515088" y="3039015"/>
            <a:ext cx="2565946" cy="2310907"/>
          </a:xfrm>
          <a:prstGeom prst="roundRect">
            <a:avLst/>
          </a:prstGeom>
          <a:solidFill>
            <a:srgbClr val="F292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ounded Rectangle 39"/>
          <p:cNvSpPr/>
          <p:nvPr/>
        </p:nvSpPr>
        <p:spPr>
          <a:xfrm>
            <a:off x="121710" y="3039015"/>
            <a:ext cx="2711587" cy="2310907"/>
          </a:xfrm>
          <a:prstGeom prst="roundRect">
            <a:avLst/>
          </a:prstGeom>
          <a:solidFill>
            <a:srgbClr val="0086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>
            <a:stCxn id="6" idx="2"/>
          </p:cNvCxnSpPr>
          <p:nvPr/>
        </p:nvCxnSpPr>
        <p:spPr>
          <a:xfrm>
            <a:off x="768450" y="1817653"/>
            <a:ext cx="5327482" cy="1450479"/>
          </a:xfrm>
          <a:prstGeom prst="line">
            <a:avLst/>
          </a:prstGeom>
          <a:ln w="57150">
            <a:solidFill>
              <a:srgbClr val="005B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10829" y="3137832"/>
            <a:ext cx="11970205" cy="1325281"/>
            <a:chOff x="110829" y="3984008"/>
            <a:chExt cx="11970205" cy="1325281"/>
          </a:xfrm>
        </p:grpSpPr>
        <p:sp>
          <p:nvSpPr>
            <p:cNvPr id="35" name="Rounded Rectangle 34"/>
            <p:cNvSpPr/>
            <p:nvPr/>
          </p:nvSpPr>
          <p:spPr>
            <a:xfrm>
              <a:off x="110829" y="4114308"/>
              <a:ext cx="11970205" cy="1037385"/>
            </a:xfrm>
            <a:prstGeom prst="roundRect">
              <a:avLst/>
            </a:prstGeom>
            <a:solidFill>
              <a:srgbClr val="005B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3CF1FD78-B1E0-9643-936A-76ED323B1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23843" y="3984008"/>
              <a:ext cx="2944177" cy="1325281"/>
            </a:xfrm>
            <a:prstGeom prst="rect">
              <a:avLst/>
            </a:prstGeom>
          </p:spPr>
        </p:pic>
      </p:grpSp>
      <p:sp>
        <p:nvSpPr>
          <p:cNvPr id="17" name="AutoShape 19" descr="Image result for gaw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1" descr="Image result for gaw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23" descr="Image result for gaw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5" descr="Image result for gaw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75" name="Picture 27" descr="GAW logo ho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75" y="4319165"/>
            <a:ext cx="2008778" cy="9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9463240" y="4372605"/>
            <a:ext cx="2669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Framework for 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terrestrial observations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72296" y="4346797"/>
            <a:ext cx="1144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GOS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50479" y="5570365"/>
            <a:ext cx="893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WMO Integrated Global Observing System (WIGOS)</a:t>
            </a:r>
            <a:endParaRPr lang="en-GB" sz="3200" b="1" dirty="0">
              <a:solidFill>
                <a:schemeClr val="bg1"/>
              </a:solidFill>
            </a:endParaRPr>
          </a:p>
        </p:txBody>
      </p:sp>
      <p:cxnSp>
        <p:nvCxnSpPr>
          <p:cNvPr id="69" name="Straight Connector 68"/>
          <p:cNvCxnSpPr>
            <a:stCxn id="6" idx="2"/>
            <a:endCxn id="40" idx="0"/>
          </p:cNvCxnSpPr>
          <p:nvPr/>
        </p:nvCxnSpPr>
        <p:spPr>
          <a:xfrm>
            <a:off x="768450" y="1817653"/>
            <a:ext cx="709054" cy="1221362"/>
          </a:xfrm>
          <a:prstGeom prst="line">
            <a:avLst/>
          </a:prstGeom>
          <a:ln>
            <a:solidFill>
              <a:srgbClr val="0086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9" idx="2"/>
            <a:endCxn id="40" idx="0"/>
          </p:cNvCxnSpPr>
          <p:nvPr/>
        </p:nvCxnSpPr>
        <p:spPr>
          <a:xfrm flipH="1">
            <a:off x="1477504" y="1817652"/>
            <a:ext cx="728498" cy="1221363"/>
          </a:xfrm>
          <a:prstGeom prst="line">
            <a:avLst/>
          </a:prstGeom>
          <a:ln>
            <a:solidFill>
              <a:srgbClr val="0086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20" idx="2"/>
            <a:endCxn id="40" idx="0"/>
          </p:cNvCxnSpPr>
          <p:nvPr/>
        </p:nvCxnSpPr>
        <p:spPr>
          <a:xfrm flipH="1">
            <a:off x="1477504" y="1817653"/>
            <a:ext cx="2860887" cy="1221362"/>
          </a:xfrm>
          <a:prstGeom prst="line">
            <a:avLst/>
          </a:prstGeom>
          <a:ln>
            <a:solidFill>
              <a:srgbClr val="0086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20" idx="2"/>
          </p:cNvCxnSpPr>
          <p:nvPr/>
        </p:nvCxnSpPr>
        <p:spPr>
          <a:xfrm>
            <a:off x="4338391" y="1817653"/>
            <a:ext cx="1757541" cy="1450479"/>
          </a:xfrm>
          <a:prstGeom prst="line">
            <a:avLst/>
          </a:prstGeom>
          <a:ln w="57150">
            <a:solidFill>
              <a:srgbClr val="005B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1" idx="2"/>
          </p:cNvCxnSpPr>
          <p:nvPr/>
        </p:nvCxnSpPr>
        <p:spPr>
          <a:xfrm flipH="1">
            <a:off x="6095931" y="1817653"/>
            <a:ext cx="529010" cy="1450479"/>
          </a:xfrm>
          <a:prstGeom prst="line">
            <a:avLst/>
          </a:prstGeom>
          <a:ln w="57150">
            <a:solidFill>
              <a:srgbClr val="005BA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22" idx="2"/>
          </p:cNvCxnSpPr>
          <p:nvPr/>
        </p:nvCxnSpPr>
        <p:spPr>
          <a:xfrm flipH="1">
            <a:off x="6095932" y="1819711"/>
            <a:ext cx="2160614" cy="1448421"/>
          </a:xfrm>
          <a:prstGeom prst="line">
            <a:avLst/>
          </a:prstGeom>
          <a:ln w="57150">
            <a:solidFill>
              <a:srgbClr val="005BA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095931" y="1819711"/>
            <a:ext cx="4630567" cy="1448421"/>
          </a:xfrm>
          <a:prstGeom prst="line">
            <a:avLst/>
          </a:prstGeom>
          <a:ln w="57150">
            <a:solidFill>
              <a:srgbClr val="005BAA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1" idx="2"/>
            <a:endCxn id="40" idx="0"/>
          </p:cNvCxnSpPr>
          <p:nvPr/>
        </p:nvCxnSpPr>
        <p:spPr>
          <a:xfrm flipH="1">
            <a:off x="1477504" y="1817653"/>
            <a:ext cx="5147437" cy="1221362"/>
          </a:xfrm>
          <a:prstGeom prst="line">
            <a:avLst/>
          </a:prstGeom>
          <a:ln>
            <a:solidFill>
              <a:srgbClr val="0086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0" idx="2"/>
            <a:endCxn id="37" idx="0"/>
          </p:cNvCxnSpPr>
          <p:nvPr/>
        </p:nvCxnSpPr>
        <p:spPr>
          <a:xfrm>
            <a:off x="4338391" y="1817653"/>
            <a:ext cx="294512" cy="1221362"/>
          </a:xfrm>
          <a:prstGeom prst="line">
            <a:avLst/>
          </a:prstGeom>
          <a:ln>
            <a:solidFill>
              <a:srgbClr val="1E9D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20" idx="2"/>
            <a:endCxn id="38" idx="0"/>
          </p:cNvCxnSpPr>
          <p:nvPr/>
        </p:nvCxnSpPr>
        <p:spPr>
          <a:xfrm>
            <a:off x="4338391" y="1817653"/>
            <a:ext cx="3377091" cy="1253417"/>
          </a:xfrm>
          <a:prstGeom prst="line">
            <a:avLst/>
          </a:prstGeom>
          <a:ln>
            <a:solidFill>
              <a:srgbClr val="1E9DD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" idx="2"/>
          </p:cNvCxnSpPr>
          <p:nvPr/>
        </p:nvCxnSpPr>
        <p:spPr>
          <a:xfrm>
            <a:off x="768450" y="1817653"/>
            <a:ext cx="10029611" cy="1221362"/>
          </a:xfrm>
          <a:prstGeom prst="line">
            <a:avLst/>
          </a:prstGeom>
          <a:ln>
            <a:solidFill>
              <a:srgbClr val="F29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9" idx="2"/>
            <a:endCxn id="39" idx="0"/>
          </p:cNvCxnSpPr>
          <p:nvPr/>
        </p:nvCxnSpPr>
        <p:spPr>
          <a:xfrm>
            <a:off x="2206002" y="1817652"/>
            <a:ext cx="8592059" cy="1221363"/>
          </a:xfrm>
          <a:prstGeom prst="line">
            <a:avLst/>
          </a:prstGeom>
          <a:ln>
            <a:solidFill>
              <a:srgbClr val="F29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0" idx="2"/>
          </p:cNvCxnSpPr>
          <p:nvPr/>
        </p:nvCxnSpPr>
        <p:spPr>
          <a:xfrm>
            <a:off x="4338391" y="1817653"/>
            <a:ext cx="6459670" cy="1221362"/>
          </a:xfrm>
          <a:prstGeom prst="line">
            <a:avLst/>
          </a:prstGeom>
          <a:ln>
            <a:solidFill>
              <a:srgbClr val="F29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22" idx="2"/>
            <a:endCxn id="39" idx="0"/>
          </p:cNvCxnSpPr>
          <p:nvPr/>
        </p:nvCxnSpPr>
        <p:spPr>
          <a:xfrm>
            <a:off x="8256546" y="1819712"/>
            <a:ext cx="2541515" cy="1219303"/>
          </a:xfrm>
          <a:prstGeom prst="line">
            <a:avLst/>
          </a:prstGeom>
          <a:ln>
            <a:solidFill>
              <a:srgbClr val="F29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21" idx="2"/>
          </p:cNvCxnSpPr>
          <p:nvPr/>
        </p:nvCxnSpPr>
        <p:spPr>
          <a:xfrm>
            <a:off x="6624941" y="1817653"/>
            <a:ext cx="4173120" cy="1221362"/>
          </a:xfrm>
          <a:prstGeom prst="line">
            <a:avLst/>
          </a:prstGeom>
          <a:ln>
            <a:solidFill>
              <a:srgbClr val="F292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50125" y="780267"/>
            <a:ext cx="11941792" cy="1039445"/>
            <a:chOff x="150124" y="1132861"/>
            <a:chExt cx="13047261" cy="1135668"/>
          </a:xfrm>
          <a:solidFill>
            <a:schemeClr val="bg1"/>
          </a:solidFill>
        </p:grpSpPr>
        <p:grpSp>
          <p:nvGrpSpPr>
            <p:cNvPr id="8" name="Group 7"/>
            <p:cNvGrpSpPr/>
            <p:nvPr/>
          </p:nvGrpSpPr>
          <p:grpSpPr>
            <a:xfrm>
              <a:off x="150124" y="1132863"/>
              <a:ext cx="1351128" cy="1133418"/>
              <a:chOff x="150124" y="1132863"/>
              <a:chExt cx="1351128" cy="1133418"/>
            </a:xfrm>
            <a:grpFill/>
          </p:grpSpPr>
          <p:sp>
            <p:nvSpPr>
              <p:cNvPr id="6" name="Rounded Rectangle 5"/>
              <p:cNvSpPr/>
              <p:nvPr/>
            </p:nvSpPr>
            <p:spPr>
              <a:xfrm>
                <a:off x="150124" y="1132863"/>
                <a:ext cx="1351128" cy="113341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94"/>
              <a:stretch/>
            </p:blipFill>
            <p:spPr bwMode="auto">
              <a:xfrm>
                <a:off x="246897" y="1248339"/>
                <a:ext cx="1179386" cy="929709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599060" y="1132861"/>
              <a:ext cx="1594514" cy="1133418"/>
              <a:chOff x="1735540" y="1132861"/>
              <a:chExt cx="1594514" cy="1133418"/>
            </a:xfrm>
            <a:grpFill/>
          </p:grpSpPr>
          <p:sp>
            <p:nvSpPr>
              <p:cNvPr id="19" name="Rounded Rectangle 18"/>
              <p:cNvSpPr/>
              <p:nvPr/>
            </p:nvSpPr>
            <p:spPr>
              <a:xfrm>
                <a:off x="1735540" y="1132861"/>
                <a:ext cx="1594514" cy="113341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57" name="Picture 9" descr="C:\local_data\Website\GCOS_Miniwebsite\design\logos\all_GCOS_sponsors_IOC.png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847434" y="1292952"/>
                <a:ext cx="1370729" cy="905213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6239290" y="1132863"/>
              <a:ext cx="1970066" cy="1133418"/>
              <a:chOff x="6771562" y="1132863"/>
              <a:chExt cx="1970066" cy="1133418"/>
            </a:xfrm>
            <a:grpFill/>
          </p:grpSpPr>
          <p:sp>
            <p:nvSpPr>
              <p:cNvPr id="21" name="Rounded Rectangle 20"/>
              <p:cNvSpPr/>
              <p:nvPr/>
            </p:nvSpPr>
            <p:spPr>
              <a:xfrm>
                <a:off x="6771562" y="1132863"/>
                <a:ext cx="1970066" cy="113341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56" name="Picture 8" descr="C:\local_data\Website\GCOS_Miniwebsite\design\logos\all_GCOS_sponsors_UNEP.png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983473" y="1194974"/>
                <a:ext cx="1546245" cy="1039322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8364975" y="1135111"/>
              <a:ext cx="1283984" cy="1133418"/>
              <a:chOff x="8829007" y="1135111"/>
              <a:chExt cx="1283984" cy="1133418"/>
            </a:xfrm>
            <a:grpFill/>
          </p:grpSpPr>
          <p:sp>
            <p:nvSpPr>
              <p:cNvPr id="22" name="Rounded Rectangle 21"/>
              <p:cNvSpPr/>
              <p:nvPr/>
            </p:nvSpPr>
            <p:spPr>
              <a:xfrm>
                <a:off x="8829007" y="1135111"/>
                <a:ext cx="1283984" cy="113341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63" name="Picture 15" descr="C:\local_data\presentations\DWD_Drachensymposium\fao.png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3212" y="1194973"/>
                <a:ext cx="975575" cy="993077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3324364" y="1132863"/>
              <a:ext cx="2803479" cy="1133418"/>
              <a:chOff x="3433548" y="1132863"/>
              <a:chExt cx="2803479" cy="1133418"/>
            </a:xfrm>
            <a:grpFill/>
          </p:grpSpPr>
          <p:sp>
            <p:nvSpPr>
              <p:cNvPr id="20" name="Rounded Rectangle 19"/>
              <p:cNvSpPr/>
              <p:nvPr/>
            </p:nvSpPr>
            <p:spPr>
              <a:xfrm>
                <a:off x="3433548" y="1132863"/>
                <a:ext cx="2803479" cy="113341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64" name="Picture 16" descr="C:\local_data\Communications\GCOS letterhead, fax, logos\4_Sponsorlogos\wmologo2016_acronym_horizontal_cmyk_en.svg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9553" y="1292952"/>
                <a:ext cx="2490052" cy="838597"/>
              </a:xfrm>
              <a:prstGeom prst="rect">
                <a:avLst/>
              </a:prstGeom>
              <a:grpFill/>
              <a:extLst/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9803625" y="1135111"/>
              <a:ext cx="3393760" cy="1133418"/>
              <a:chOff x="9803625" y="1135111"/>
              <a:chExt cx="3393760" cy="1133418"/>
            </a:xfrm>
            <a:grpFill/>
          </p:grpSpPr>
          <p:sp>
            <p:nvSpPr>
              <p:cNvPr id="32" name="Rounded Rectangle 31"/>
              <p:cNvSpPr/>
              <p:nvPr/>
            </p:nvSpPr>
            <p:spPr>
              <a:xfrm>
                <a:off x="9803625" y="1135111"/>
                <a:ext cx="3393760" cy="1133418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62" name="Picture 14" descr="{{{image_alt}}}"/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9908276" y="1344267"/>
                <a:ext cx="3157182" cy="828865"/>
              </a:xfrm>
              <a:prstGeom prst="rect">
                <a:avLst/>
              </a:prstGeom>
              <a:grpFill/>
              <a:extLst/>
            </p:spPr>
          </p:pic>
        </p:grpSp>
      </p:grpSp>
      <p:pic>
        <p:nvPicPr>
          <p:cNvPr id="58" name="Picture 17" descr="C:\local_data\Communications\GCOS letterhead, fax, logos\z_Others\GOOS_log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t="37869" r="22386" b="42349"/>
          <a:stretch/>
        </p:blipFill>
        <p:spPr bwMode="auto">
          <a:xfrm>
            <a:off x="607478" y="4319165"/>
            <a:ext cx="1683855" cy="9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89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-28416" y="5877281"/>
            <a:ext cx="12220415" cy="1021671"/>
          </a:xfrm>
          <a:prstGeom prst="rect">
            <a:avLst/>
          </a:prstGeom>
          <a:solidFill>
            <a:srgbClr val="004F9F"/>
          </a:solidFill>
          <a:ln>
            <a:noFill/>
          </a:ln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GB" b="0" dirty="0" smtClean="0">
                <a:latin typeface="Calibri Light" panose="020F0302020204030204" pitchFamily="34" charset="0"/>
              </a:rPr>
              <a:t>The Tool: GCOS defines 54 Essential Climate Variables</a:t>
            </a:r>
            <a:endParaRPr lang="en-GB" b="0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71" y="1707514"/>
            <a:ext cx="2888459" cy="276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73" y="3578408"/>
            <a:ext cx="751549" cy="7412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40373" y="4247546"/>
            <a:ext cx="1470954" cy="4001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UPPER AIR </a:t>
            </a:r>
            <a:br>
              <a:rPr lang="en-US" sz="1000" dirty="0" smtClean="0"/>
            </a:br>
            <a:r>
              <a:rPr lang="en-US" sz="1000" dirty="0" smtClean="0"/>
              <a:t>WATER VAPOUR</a:t>
            </a:r>
            <a:endParaRPr lang="en-US" sz="1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961" y="4822217"/>
            <a:ext cx="751549" cy="74125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363261" y="5491355"/>
            <a:ext cx="1470954" cy="4001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UPPER AIR </a:t>
            </a:r>
            <a:br>
              <a:rPr lang="en-US" sz="1000" dirty="0" smtClean="0"/>
            </a:br>
            <a:r>
              <a:rPr lang="en-US" sz="1000" dirty="0" smtClean="0"/>
              <a:t>TEMPERATURE</a:t>
            </a:r>
            <a:endParaRPr lang="en-US" sz="1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21641" y="2445963"/>
            <a:ext cx="1470954" cy="915358"/>
            <a:chOff x="395536" y="4581129"/>
            <a:chExt cx="684077" cy="444552"/>
          </a:xfrm>
          <a:noFill/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7" y="4581129"/>
              <a:ext cx="349514" cy="360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395536" y="4906102"/>
              <a:ext cx="684077" cy="11957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GLACIERS</a:t>
              </a:r>
              <a:endParaRPr lang="en-US" sz="10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637465" y="2924797"/>
            <a:ext cx="1470954" cy="915357"/>
            <a:chOff x="395535" y="5157192"/>
            <a:chExt cx="684077" cy="444551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6" y="5157192"/>
              <a:ext cx="349514" cy="35999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395535" y="5482164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PERMAFROST</a:t>
              </a:r>
              <a:endParaRPr lang="en-US" sz="10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64556" y="3812588"/>
            <a:ext cx="1470954" cy="915365"/>
            <a:chOff x="1007603" y="4581128"/>
            <a:chExt cx="684077" cy="444555"/>
          </a:xfrm>
          <a:noFill/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4" cy="35999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1007603" y="4906104"/>
              <a:ext cx="684077" cy="11957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SEA ICE</a:t>
              </a:r>
              <a:endParaRPr lang="en-US" sz="10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9342309" y="4542732"/>
            <a:ext cx="1470954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SNOW</a:t>
            </a:r>
            <a:endParaRPr lang="en-US" sz="1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19" y="4952873"/>
            <a:ext cx="751549" cy="74125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360321" y="5622010"/>
            <a:ext cx="1470954" cy="246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AEROSOLS</a:t>
            </a:r>
            <a:endParaRPr lang="en-US" sz="1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470125" y="3814105"/>
            <a:ext cx="1470954" cy="1069249"/>
            <a:chOff x="1007603" y="4581128"/>
            <a:chExt cx="684077" cy="51928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007603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SURFACE </a:t>
              </a:r>
              <a:br>
                <a:rPr lang="en-US" sz="1000" dirty="0" smtClean="0"/>
              </a:br>
              <a:r>
                <a:rPr lang="en-US" sz="1000" dirty="0" smtClean="0"/>
                <a:t>RADIATION BUDGET</a:t>
              </a:r>
              <a:endParaRPr lang="en-US" sz="1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394681" y="24320"/>
            <a:ext cx="1470954" cy="1069249"/>
            <a:chOff x="1007603" y="4581128"/>
            <a:chExt cx="684077" cy="519289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9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1007603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SEA SURFACE TEMPERATURE</a:t>
              </a:r>
              <a:endParaRPr lang="en-US" sz="10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781437" y="-45725"/>
            <a:ext cx="1470954" cy="915357"/>
            <a:chOff x="1007603" y="4581128"/>
            <a:chExt cx="684077" cy="44455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8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1007603" y="4906100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OZONE</a:t>
              </a:r>
              <a:endParaRPr lang="en-US" sz="10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733153" y="4086807"/>
            <a:ext cx="1470954" cy="915357"/>
            <a:chOff x="1007603" y="4581128"/>
            <a:chExt cx="684077" cy="444551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1007603" y="4906100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PRECURSORS</a:t>
              </a:r>
              <a:endParaRPr lang="en-US" sz="10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478083" y="1026261"/>
            <a:ext cx="1470954" cy="1223131"/>
            <a:chOff x="1007603" y="4581128"/>
            <a:chExt cx="684077" cy="594023"/>
          </a:xfrm>
          <a:noFill/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392" y="4581128"/>
              <a:ext cx="344728" cy="35999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7" name="TextBox 66"/>
            <p:cNvSpPr txBox="1"/>
            <p:nvPr/>
          </p:nvSpPr>
          <p:spPr>
            <a:xfrm>
              <a:off x="1007603" y="4906098"/>
              <a:ext cx="684077" cy="26905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ANTHROPOGENIC GREENHOUSE GAS EMISSIONS</a:t>
              </a:r>
              <a:endParaRPr lang="en-US" sz="10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325441" y="83971"/>
            <a:ext cx="1470954" cy="1010498"/>
            <a:chOff x="395536" y="4609659"/>
            <a:chExt cx="684077" cy="490757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57" y="4609659"/>
              <a:ext cx="298366" cy="31158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395536" y="4906100"/>
              <a:ext cx="684077" cy="1943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EVAPORATION </a:t>
              </a:r>
            </a:p>
            <a:p>
              <a:pPr algn="ctr"/>
              <a:r>
                <a:rPr lang="en-US" sz="1000" dirty="0" smtClean="0"/>
                <a:t>FROM LAND</a:t>
              </a:r>
              <a:endParaRPr lang="en-US" sz="10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960199" y="919814"/>
            <a:ext cx="1470954" cy="1069249"/>
            <a:chOff x="1007603" y="4581128"/>
            <a:chExt cx="684077" cy="519289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007603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SURFACE WATER</a:t>
              </a:r>
              <a:br>
                <a:rPr lang="en-US" sz="1000" dirty="0" smtClean="0"/>
              </a:br>
              <a:r>
                <a:rPr lang="en-US" sz="1000" dirty="0" smtClean="0"/>
                <a:t>VAPOUR</a:t>
              </a:r>
              <a:endParaRPr lang="en-US" sz="10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64297" y="4322575"/>
            <a:ext cx="1470954" cy="915357"/>
            <a:chOff x="395536" y="4581128"/>
            <a:chExt cx="684077" cy="444551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7" y="4581128"/>
              <a:ext cx="349514" cy="360000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395536" y="4906100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RIVER DISCHARGE</a:t>
              </a:r>
              <a:endParaRPr lang="en-US" sz="1000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460237" y="3596769"/>
            <a:ext cx="1470954" cy="915357"/>
            <a:chOff x="395535" y="5157192"/>
            <a:chExt cx="684077" cy="444551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6" y="5157192"/>
              <a:ext cx="349514" cy="359999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395535" y="5482164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LAKES</a:t>
              </a:r>
              <a:endParaRPr lang="en-US" sz="1000" dirty="0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050425" y="-69922"/>
            <a:ext cx="1470954" cy="915357"/>
            <a:chOff x="395536" y="4581128"/>
            <a:chExt cx="684077" cy="444551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7" y="4581128"/>
              <a:ext cx="349514" cy="360000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395536" y="4906100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GROUNDWATER</a:t>
              </a:r>
              <a:endParaRPr lang="en-US" sz="1000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10427" y="1953622"/>
            <a:ext cx="1470954" cy="1069249"/>
            <a:chOff x="395536" y="4581128"/>
            <a:chExt cx="684077" cy="519289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7" y="4581128"/>
              <a:ext cx="349514" cy="359999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395536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SURFACE </a:t>
              </a:r>
              <a:br>
                <a:rPr lang="en-US" sz="1000" dirty="0" smtClean="0"/>
              </a:br>
              <a:r>
                <a:rPr lang="en-US" sz="1000" dirty="0" smtClean="0"/>
                <a:t>STRESS</a:t>
              </a:r>
              <a:endParaRPr lang="en-US" sz="1000" dirty="0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9213917" y="2746650"/>
            <a:ext cx="1470954" cy="1069249"/>
            <a:chOff x="395535" y="5157192"/>
            <a:chExt cx="684077" cy="519289"/>
          </a:xfrm>
        </p:grpSpPr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6" y="5157192"/>
              <a:ext cx="349513" cy="359999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395535" y="5482164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SURFACE </a:t>
              </a:r>
              <a:br>
                <a:rPr lang="en-US" sz="1000" dirty="0" smtClean="0"/>
              </a:br>
              <a:r>
                <a:rPr lang="en-US" sz="1000" dirty="0" smtClean="0"/>
                <a:t>CURRENTS</a:t>
              </a:r>
              <a:endParaRPr lang="en-US" sz="1000" dirty="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533225" y="4807061"/>
            <a:ext cx="1470954" cy="1069249"/>
            <a:chOff x="395536" y="4581128"/>
            <a:chExt cx="684077" cy="519289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7" y="4581128"/>
              <a:ext cx="349514" cy="359999"/>
            </a:xfrm>
            <a:prstGeom prst="rect">
              <a:avLst/>
            </a:prstGeom>
          </p:spPr>
        </p:pic>
        <p:sp>
          <p:nvSpPr>
            <p:cNvPr id="100" name="TextBox 99"/>
            <p:cNvSpPr txBox="1"/>
            <p:nvPr/>
          </p:nvSpPr>
          <p:spPr>
            <a:xfrm>
              <a:off x="395536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SUBSURFACE TEMPERATURE</a:t>
              </a:r>
              <a:endParaRPr lang="en-US" sz="1000" dirty="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274853" y="2702398"/>
            <a:ext cx="1470954" cy="1069249"/>
            <a:chOff x="395535" y="5157192"/>
            <a:chExt cx="684077" cy="519289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6" y="5157192"/>
              <a:ext cx="349513" cy="359999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395535" y="5482164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INORGANIC </a:t>
              </a:r>
              <a:br>
                <a:rPr lang="en-US" sz="1000" dirty="0" smtClean="0"/>
              </a:br>
              <a:r>
                <a:rPr lang="en-US" sz="1000" dirty="0" smtClean="0"/>
                <a:t>CARBON</a:t>
              </a:r>
              <a:endParaRPr lang="en-US" sz="1000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9763871" y="742164"/>
            <a:ext cx="1470954" cy="1069249"/>
            <a:chOff x="395536" y="4581128"/>
            <a:chExt cx="684077" cy="519289"/>
          </a:xfrm>
        </p:grpSpPr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7" y="4581128"/>
              <a:ext cx="349514" cy="359999"/>
            </a:xfrm>
            <a:prstGeom prst="rect">
              <a:avLst/>
            </a:prstGeom>
          </p:spPr>
        </p:pic>
        <p:sp>
          <p:nvSpPr>
            <p:cNvPr id="106" name="TextBox 105"/>
            <p:cNvSpPr txBox="1"/>
            <p:nvPr/>
          </p:nvSpPr>
          <p:spPr>
            <a:xfrm>
              <a:off x="395536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SUBSURFACE</a:t>
              </a:r>
            </a:p>
            <a:p>
              <a:pPr algn="ctr"/>
              <a:r>
                <a:rPr lang="en-US" sz="1000" dirty="0" smtClean="0"/>
                <a:t>SALINITY</a:t>
              </a:r>
              <a:endParaRPr lang="en-US" sz="1000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610365" y="2594381"/>
            <a:ext cx="1470954" cy="915365"/>
            <a:chOff x="395536" y="4581128"/>
            <a:chExt cx="684077" cy="444555"/>
          </a:xfrm>
          <a:noFill/>
        </p:grpSpPr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7" y="4581128"/>
              <a:ext cx="349514" cy="35999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09" name="TextBox 108"/>
            <p:cNvSpPr txBox="1"/>
            <p:nvPr/>
          </p:nvSpPr>
          <p:spPr>
            <a:xfrm>
              <a:off x="395536" y="4906104"/>
              <a:ext cx="684077" cy="11957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PRECIPITATION</a:t>
              </a:r>
              <a:endParaRPr lang="en-US" sz="1000" dirty="0"/>
            </a:p>
          </p:txBody>
        </p:sp>
      </p:grpSp>
      <p:pic>
        <p:nvPicPr>
          <p:cNvPr id="111" name="Picture 110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555" y="1790740"/>
            <a:ext cx="751549" cy="741261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9248855" y="2459878"/>
            <a:ext cx="1470954" cy="4001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SURFACE WIND SPEED &amp; DIRECTION</a:t>
            </a:r>
            <a:endParaRPr lang="en-US" sz="1000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10566137" y="2094160"/>
            <a:ext cx="1470954" cy="915370"/>
            <a:chOff x="395536" y="4581128"/>
            <a:chExt cx="684077" cy="444557"/>
          </a:xfrm>
          <a:noFill/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7" y="4581128"/>
              <a:ext cx="349514" cy="35999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15" name="TextBox 114"/>
            <p:cNvSpPr txBox="1"/>
            <p:nvPr/>
          </p:nvSpPr>
          <p:spPr>
            <a:xfrm>
              <a:off x="395536" y="4906106"/>
              <a:ext cx="684077" cy="11957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SURFACE TEMPERATURE</a:t>
              </a:r>
              <a:endParaRPr lang="en-US" sz="10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406694" y="3146339"/>
            <a:ext cx="1470954" cy="1069249"/>
            <a:chOff x="395535" y="5157192"/>
            <a:chExt cx="684077" cy="51928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6" y="5157192"/>
              <a:ext cx="349513" cy="359999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395535" y="5482164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LEAF AREA </a:t>
              </a:r>
              <a:br>
                <a:rPr lang="en-US" sz="1000" dirty="0" smtClean="0"/>
              </a:br>
              <a:r>
                <a:rPr lang="en-US" sz="1000" dirty="0" smtClean="0"/>
                <a:t>INDEX</a:t>
              </a:r>
              <a:endParaRPr lang="en-US" sz="1000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0637465" y="4774997"/>
            <a:ext cx="1470954" cy="1069249"/>
            <a:chOff x="1007603" y="4581128"/>
            <a:chExt cx="684077" cy="519289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9"/>
            </a:xfrm>
            <a:prstGeom prst="rect">
              <a:avLst/>
            </a:prstGeom>
          </p:spPr>
        </p:pic>
        <p:sp>
          <p:nvSpPr>
            <p:cNvPr id="124" name="TextBox 123"/>
            <p:cNvSpPr txBox="1"/>
            <p:nvPr/>
          </p:nvSpPr>
          <p:spPr>
            <a:xfrm>
              <a:off x="1007603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SEA SURFACE TEMPERATURE</a:t>
              </a:r>
              <a:endParaRPr lang="en-US" sz="1000" dirty="0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8292917" y="2702393"/>
            <a:ext cx="1470954" cy="915357"/>
            <a:chOff x="1007603" y="4581128"/>
            <a:chExt cx="684077" cy="444551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8"/>
            </a:xfrm>
            <a:prstGeom prst="rect">
              <a:avLst/>
            </a:prstGeom>
          </p:spPr>
        </p:pic>
        <p:sp>
          <p:nvSpPr>
            <p:cNvPr id="127" name="TextBox 126"/>
            <p:cNvSpPr txBox="1"/>
            <p:nvPr/>
          </p:nvSpPr>
          <p:spPr>
            <a:xfrm>
              <a:off x="1007603" y="4906100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FIRE</a:t>
              </a:r>
              <a:endParaRPr lang="en-US" sz="1000" dirty="0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818509" y="1082215"/>
            <a:ext cx="1470954" cy="915357"/>
            <a:chOff x="1007603" y="4581128"/>
            <a:chExt cx="684077" cy="444551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8"/>
            </a:xfrm>
            <a:prstGeom prst="rect">
              <a:avLst/>
            </a:prstGeom>
          </p:spPr>
        </p:pic>
        <p:sp>
          <p:nvSpPr>
            <p:cNvPr id="130" name="TextBox 129"/>
            <p:cNvSpPr txBox="1"/>
            <p:nvPr/>
          </p:nvSpPr>
          <p:spPr>
            <a:xfrm>
              <a:off x="1007603" y="4906100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OZONE</a:t>
              </a:r>
              <a:endParaRPr lang="en-US" sz="1000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690372" y="-50561"/>
            <a:ext cx="1470954" cy="915359"/>
            <a:chOff x="1007603" y="4581128"/>
            <a:chExt cx="684077" cy="444551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2" cy="359998"/>
            </a:xfrm>
            <a:prstGeom prst="rect">
              <a:avLst/>
            </a:prstGeom>
          </p:spPr>
        </p:pic>
        <p:sp>
          <p:nvSpPr>
            <p:cNvPr id="133" name="TextBox 132"/>
            <p:cNvSpPr txBox="1"/>
            <p:nvPr/>
          </p:nvSpPr>
          <p:spPr>
            <a:xfrm>
              <a:off x="1007603" y="4906100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EARTH RADIATION BUDGET</a:t>
              </a:r>
              <a:endParaRPr lang="en-US" sz="1000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1854021" y="-48202"/>
            <a:ext cx="1470954" cy="1069249"/>
            <a:chOff x="1007603" y="4581128"/>
            <a:chExt cx="684077" cy="519289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9"/>
            </a:xfrm>
            <a:prstGeom prst="rect">
              <a:avLst/>
            </a:prstGeom>
          </p:spPr>
        </p:pic>
        <p:sp>
          <p:nvSpPr>
            <p:cNvPr id="139" name="TextBox 138"/>
            <p:cNvSpPr txBox="1"/>
            <p:nvPr/>
          </p:nvSpPr>
          <p:spPr>
            <a:xfrm>
              <a:off x="1007603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SEA </a:t>
              </a:r>
              <a:br>
                <a:rPr lang="en-US" sz="1000" dirty="0" smtClean="0"/>
              </a:br>
              <a:r>
                <a:rPr lang="en-US" sz="1000" dirty="0" smtClean="0"/>
                <a:t>LEVEL </a:t>
              </a:r>
              <a:r>
                <a:rPr lang="en-US" sz="1000" dirty="0"/>
                <a:t> </a:t>
              </a:r>
              <a:r>
                <a:rPr lang="en-US" sz="1000" dirty="0" smtClean="0"/>
                <a:t>RISE</a:t>
              </a:r>
              <a:endParaRPr lang="en-US" sz="1000" dirty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402826" y="1780379"/>
            <a:ext cx="1470954" cy="1069249"/>
            <a:chOff x="1007603" y="4581128"/>
            <a:chExt cx="684077" cy="519289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9"/>
            </a:xfrm>
            <a:prstGeom prst="rect">
              <a:avLst/>
            </a:prstGeom>
          </p:spPr>
        </p:pic>
        <p:sp>
          <p:nvSpPr>
            <p:cNvPr id="142" name="TextBox 141"/>
            <p:cNvSpPr txBox="1"/>
            <p:nvPr/>
          </p:nvSpPr>
          <p:spPr>
            <a:xfrm>
              <a:off x="1007603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OCEAN </a:t>
              </a:r>
              <a:br>
                <a:rPr lang="en-US" sz="1000" dirty="0" smtClean="0"/>
              </a:br>
              <a:r>
                <a:rPr lang="en-US" sz="1000" dirty="0" smtClean="0"/>
                <a:t>COLOUR</a:t>
              </a:r>
              <a:endParaRPr lang="en-US" sz="1000" dirty="0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8044909" y="4768049"/>
            <a:ext cx="1470954" cy="1069249"/>
            <a:chOff x="395536" y="4581128"/>
            <a:chExt cx="684077" cy="519289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7" y="4581128"/>
              <a:ext cx="349514" cy="359999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395536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ICE SHEETS &amp;</a:t>
              </a:r>
            </a:p>
            <a:p>
              <a:pPr algn="ctr"/>
              <a:r>
                <a:rPr lang="en-US" sz="1000" dirty="0" smtClean="0"/>
                <a:t>ICE SHELVES</a:t>
              </a:r>
              <a:endParaRPr lang="en-US" sz="1000" dirty="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10776521" y="54589"/>
            <a:ext cx="1470954" cy="915357"/>
            <a:chOff x="395535" y="5157192"/>
            <a:chExt cx="684077" cy="444551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6" y="5157192"/>
              <a:ext cx="349513" cy="359999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>
            <a:xfrm>
              <a:off x="395535" y="5482164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ALBEDO</a:t>
              </a:r>
              <a:endParaRPr lang="en-US" sz="1000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10755529" y="1154629"/>
            <a:ext cx="1470954" cy="1006141"/>
            <a:chOff x="1007603" y="4611776"/>
            <a:chExt cx="684077" cy="488640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738" y="4611776"/>
              <a:ext cx="286035" cy="298704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>
            <a:xfrm>
              <a:off x="1007603" y="4906100"/>
              <a:ext cx="684077" cy="19431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ANTHROPOGENIC WATER USE</a:t>
              </a:r>
              <a:endParaRPr lang="en-US" sz="1000" dirty="0"/>
            </a:p>
          </p:txBody>
        </p:sp>
      </p:grpSp>
      <p:pic>
        <p:nvPicPr>
          <p:cNvPr id="153" name="Picture 152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59" y="4199794"/>
            <a:ext cx="751547" cy="741257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3530061" y="4868931"/>
            <a:ext cx="1470954" cy="1015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CARBON </a:t>
            </a:r>
            <a:br>
              <a:rPr lang="en-US" sz="1000" dirty="0" smtClean="0"/>
            </a:br>
            <a:r>
              <a:rPr lang="en-US" sz="1000" dirty="0" smtClean="0"/>
              <a:t>DIOXIDE, </a:t>
            </a:r>
            <a:br>
              <a:rPr lang="en-US" sz="1000" dirty="0" smtClean="0"/>
            </a:br>
            <a:r>
              <a:rPr lang="en-US" sz="1000" dirty="0" smtClean="0"/>
              <a:t>METHANE </a:t>
            </a:r>
            <a:br>
              <a:rPr lang="en-US" sz="1000" dirty="0" smtClean="0"/>
            </a:br>
            <a:r>
              <a:rPr lang="en-US" sz="1000" dirty="0" smtClean="0"/>
              <a:t>AND OTHER</a:t>
            </a:r>
            <a:br>
              <a:rPr lang="en-US" sz="1000" dirty="0" smtClean="0"/>
            </a:br>
            <a:r>
              <a:rPr lang="en-US" sz="1000" dirty="0" smtClean="0"/>
              <a:t>GREENHOUSE</a:t>
            </a:r>
            <a:br>
              <a:rPr lang="en-US" sz="1000" dirty="0" smtClean="0"/>
            </a:br>
            <a:r>
              <a:rPr lang="en-US" sz="1000" dirty="0" smtClean="0"/>
              <a:t>GASES</a:t>
            </a:r>
            <a:endParaRPr lang="en-US" sz="1000" dirty="0"/>
          </a:p>
        </p:txBody>
      </p:sp>
      <p:grpSp>
        <p:nvGrpSpPr>
          <p:cNvPr id="155" name="Group 154"/>
          <p:cNvGrpSpPr/>
          <p:nvPr/>
        </p:nvGrpSpPr>
        <p:grpSpPr>
          <a:xfrm>
            <a:off x="-189613" y="2973486"/>
            <a:ext cx="1470954" cy="1069249"/>
            <a:chOff x="395536" y="4581128"/>
            <a:chExt cx="684077" cy="519289"/>
          </a:xfrm>
        </p:grpSpPr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3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7" y="4581128"/>
              <a:ext cx="349515" cy="360000"/>
            </a:xfrm>
            <a:prstGeom prst="rect">
              <a:avLst/>
            </a:prstGeom>
          </p:spPr>
        </p:pic>
        <p:sp>
          <p:nvSpPr>
            <p:cNvPr id="157" name="TextBox 156"/>
            <p:cNvSpPr txBox="1"/>
            <p:nvPr/>
          </p:nvSpPr>
          <p:spPr>
            <a:xfrm>
              <a:off x="395536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LAND SURFACE</a:t>
              </a:r>
            </a:p>
            <a:p>
              <a:pPr algn="ctr"/>
              <a:r>
                <a:rPr lang="en-US" sz="1000" dirty="0" smtClean="0"/>
                <a:t>TEMPERATURE</a:t>
              </a:r>
              <a:endParaRPr lang="en-US" sz="1000" dirty="0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130209" y="4888765"/>
            <a:ext cx="1470954" cy="1069249"/>
            <a:chOff x="1007603" y="4581128"/>
            <a:chExt cx="684077" cy="519289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4" cy="360000"/>
            </a:xfrm>
            <a:prstGeom prst="rect">
              <a:avLst/>
            </a:prstGeom>
          </p:spPr>
        </p:pic>
        <p:sp>
          <p:nvSpPr>
            <p:cNvPr id="160" name="TextBox 159"/>
            <p:cNvSpPr txBox="1"/>
            <p:nvPr/>
          </p:nvSpPr>
          <p:spPr>
            <a:xfrm>
              <a:off x="1007603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MARINE HABITAT PROPERTIES</a:t>
              </a:r>
              <a:endParaRPr lang="en-US" sz="1000" dirty="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50425" y="1808012"/>
            <a:ext cx="1470954" cy="915357"/>
            <a:chOff x="1007603" y="4581128"/>
            <a:chExt cx="684077" cy="444551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4" cy="359999"/>
            </a:xfrm>
            <a:prstGeom prst="rect">
              <a:avLst/>
            </a:prstGeom>
          </p:spPr>
        </p:pic>
        <p:sp>
          <p:nvSpPr>
            <p:cNvPr id="163" name="TextBox 162"/>
            <p:cNvSpPr txBox="1"/>
            <p:nvPr/>
          </p:nvSpPr>
          <p:spPr>
            <a:xfrm>
              <a:off x="1007603" y="4906100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LIGHTNING</a:t>
              </a:r>
              <a:endParaRPr lang="en-US" sz="1000" dirty="0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-238771" y="4928887"/>
            <a:ext cx="1470954" cy="915357"/>
            <a:chOff x="1007603" y="4581128"/>
            <a:chExt cx="684077" cy="444551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9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>
            <a:xfrm>
              <a:off x="1007603" y="4906100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NUTRIENTS</a:t>
              </a:r>
              <a:endParaRPr lang="en-US" sz="1000" dirty="0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7585087" y="206158"/>
            <a:ext cx="1470954" cy="915357"/>
            <a:chOff x="1007603" y="4581128"/>
            <a:chExt cx="684077" cy="444551"/>
          </a:xfrm>
        </p:grpSpPr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4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8"/>
            </a:xfrm>
            <a:prstGeom prst="rect">
              <a:avLst/>
            </a:prstGeom>
          </p:spPr>
        </p:pic>
        <p:sp>
          <p:nvSpPr>
            <p:cNvPr id="169" name="TextBox 168"/>
            <p:cNvSpPr txBox="1"/>
            <p:nvPr/>
          </p:nvSpPr>
          <p:spPr>
            <a:xfrm>
              <a:off x="1007603" y="4906100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OXYGEN</a:t>
              </a:r>
              <a:endParaRPr lang="en-US" sz="1000" dirty="0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151350" y="3974373"/>
            <a:ext cx="1470954" cy="915357"/>
            <a:chOff x="1007603" y="4581128"/>
            <a:chExt cx="684077" cy="444551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4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9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1007603" y="4906100"/>
              <a:ext cx="684077" cy="11957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PLANKTON</a:t>
              </a:r>
              <a:endParaRPr lang="en-US" sz="1000" dirty="0"/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773049" y="1451555"/>
            <a:ext cx="1470954" cy="1069249"/>
            <a:chOff x="1007603" y="4581128"/>
            <a:chExt cx="684077" cy="519289"/>
          </a:xfrm>
        </p:grpSpPr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4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9"/>
            </a:xfrm>
            <a:prstGeom prst="rect">
              <a:avLst/>
            </a:prstGeom>
          </p:spPr>
        </p:pic>
        <p:sp>
          <p:nvSpPr>
            <p:cNvPr id="175" name="TextBox 174"/>
            <p:cNvSpPr txBox="1"/>
            <p:nvPr/>
          </p:nvSpPr>
          <p:spPr>
            <a:xfrm>
              <a:off x="1007603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TRANSIENT </a:t>
              </a:r>
            </a:p>
            <a:p>
              <a:pPr algn="ctr"/>
              <a:r>
                <a:rPr lang="en-US" sz="1000" dirty="0" smtClean="0"/>
                <a:t>TRACERS</a:t>
              </a:r>
              <a:endParaRPr lang="en-US" sz="1000" dirty="0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1034201" y="3323763"/>
            <a:ext cx="1470954" cy="1069249"/>
            <a:chOff x="1007603" y="4581128"/>
            <a:chExt cx="684077" cy="519289"/>
          </a:xfrm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4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8"/>
            </a:xfrm>
            <a:prstGeom prst="rect">
              <a:avLst/>
            </a:prstGeom>
          </p:spPr>
        </p:pic>
        <p:sp>
          <p:nvSpPr>
            <p:cNvPr id="178" name="TextBox 177"/>
            <p:cNvSpPr txBox="1"/>
            <p:nvPr/>
          </p:nvSpPr>
          <p:spPr>
            <a:xfrm>
              <a:off x="1007603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SURFACE</a:t>
              </a:r>
            </a:p>
            <a:p>
              <a:pPr algn="ctr"/>
              <a:r>
                <a:rPr lang="en-US" sz="1000" dirty="0" smtClean="0"/>
                <a:t>SALINITY</a:t>
              </a:r>
              <a:endParaRPr lang="en-US" sz="1000" dirty="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708325" y="1955616"/>
            <a:ext cx="1470954" cy="1069249"/>
            <a:chOff x="395536" y="4581128"/>
            <a:chExt cx="684077" cy="519289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4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7" y="4581128"/>
              <a:ext cx="349514" cy="359999"/>
            </a:xfrm>
            <a:prstGeom prst="rect">
              <a:avLst/>
            </a:prstGeom>
          </p:spPr>
        </p:pic>
        <p:sp>
          <p:nvSpPr>
            <p:cNvPr id="181" name="TextBox 180"/>
            <p:cNvSpPr txBox="1"/>
            <p:nvPr/>
          </p:nvSpPr>
          <p:spPr>
            <a:xfrm>
              <a:off x="395536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SEA </a:t>
              </a:r>
              <a:br>
                <a:rPr lang="en-US" sz="1000" dirty="0" smtClean="0"/>
              </a:br>
              <a:r>
                <a:rPr lang="en-US" sz="1000" dirty="0" smtClean="0"/>
                <a:t>STATE</a:t>
              </a:r>
              <a:endParaRPr lang="en-US" sz="1000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-340745" y="1003382"/>
            <a:ext cx="1470954" cy="1069249"/>
            <a:chOff x="395536" y="4581128"/>
            <a:chExt cx="684077" cy="519289"/>
          </a:xfrm>
        </p:grpSpPr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4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17" y="4581128"/>
              <a:ext cx="349513" cy="359999"/>
            </a:xfrm>
            <a:prstGeom prst="rect">
              <a:avLst/>
            </a:prstGeom>
          </p:spPr>
        </p:pic>
        <p:sp>
          <p:nvSpPr>
            <p:cNvPr id="184" name="TextBox 183"/>
            <p:cNvSpPr txBox="1"/>
            <p:nvPr/>
          </p:nvSpPr>
          <p:spPr>
            <a:xfrm>
              <a:off x="395536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SOIL </a:t>
              </a:r>
              <a:br>
                <a:rPr lang="en-US" sz="1000" dirty="0" smtClean="0"/>
              </a:br>
              <a:r>
                <a:rPr lang="en-US" sz="1000" dirty="0" smtClean="0"/>
                <a:t>CARBON</a:t>
              </a:r>
              <a:endParaRPr lang="en-US" sz="1000" dirty="0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1752465" y="923274"/>
            <a:ext cx="1470954" cy="1069249"/>
            <a:chOff x="1007603" y="4581128"/>
            <a:chExt cx="684077" cy="519289"/>
          </a:xfrm>
        </p:grpSpPr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4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8"/>
            </a:xfrm>
            <a:prstGeom prst="rect">
              <a:avLst/>
            </a:prstGeom>
          </p:spPr>
        </p:pic>
        <p:sp>
          <p:nvSpPr>
            <p:cNvPr id="187" name="TextBox 186"/>
            <p:cNvSpPr txBox="1"/>
            <p:nvPr/>
          </p:nvSpPr>
          <p:spPr>
            <a:xfrm>
              <a:off x="1007603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SOIL </a:t>
              </a:r>
            </a:p>
            <a:p>
              <a:pPr algn="ctr"/>
              <a:r>
                <a:rPr lang="en-US" sz="1000" dirty="0" smtClean="0"/>
                <a:t>MOISTURE</a:t>
              </a:r>
              <a:endParaRPr lang="en-US" sz="1000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2762393" y="861777"/>
            <a:ext cx="1470954" cy="1069249"/>
            <a:chOff x="1007603" y="4581128"/>
            <a:chExt cx="684077" cy="519289"/>
          </a:xfrm>
        </p:grpSpPr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4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2" cy="359998"/>
            </a:xfrm>
            <a:prstGeom prst="rect">
              <a:avLst/>
            </a:prstGeom>
          </p:spPr>
        </p:pic>
        <p:sp>
          <p:nvSpPr>
            <p:cNvPr id="190" name="TextBox 189"/>
            <p:cNvSpPr txBox="1"/>
            <p:nvPr/>
          </p:nvSpPr>
          <p:spPr>
            <a:xfrm>
              <a:off x="1007603" y="4906100"/>
              <a:ext cx="684077" cy="19431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LAND</a:t>
              </a:r>
              <a:br>
                <a:rPr lang="en-US" sz="1000" dirty="0" smtClean="0"/>
              </a:br>
              <a:r>
                <a:rPr lang="en-US" sz="1000" dirty="0" smtClean="0"/>
                <a:t>COVER</a:t>
              </a:r>
              <a:endParaRPr lang="en-US" sz="1000" dirty="0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894877" y="208491"/>
            <a:ext cx="1470954" cy="1223136"/>
            <a:chOff x="1007603" y="4581128"/>
            <a:chExt cx="684077" cy="594026"/>
          </a:xfrm>
        </p:grpSpPr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4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0000" y="4581128"/>
              <a:ext cx="349513" cy="359998"/>
            </a:xfrm>
            <a:prstGeom prst="rect">
              <a:avLst/>
            </a:prstGeom>
          </p:spPr>
        </p:pic>
        <p:sp>
          <p:nvSpPr>
            <p:cNvPr id="193" name="TextBox 192"/>
            <p:cNvSpPr txBox="1"/>
            <p:nvPr/>
          </p:nvSpPr>
          <p:spPr>
            <a:xfrm>
              <a:off x="1007603" y="4906100"/>
              <a:ext cx="684077" cy="2690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ABOVE</a:t>
              </a:r>
              <a:br>
                <a:rPr lang="en-US" sz="1000" dirty="0" smtClean="0"/>
              </a:br>
              <a:r>
                <a:rPr lang="en-US" sz="1000" dirty="0" smtClean="0"/>
                <a:t> GROUND </a:t>
              </a:r>
              <a:br>
                <a:rPr lang="en-US" sz="1000" dirty="0" smtClean="0"/>
              </a:br>
              <a:r>
                <a:rPr lang="en-US" sz="1000" dirty="0" smtClean="0"/>
                <a:t>BIOMASS</a:t>
              </a:r>
              <a:endParaRPr lang="en-US" sz="1000" dirty="0"/>
            </a:p>
          </p:txBody>
        </p:sp>
      </p:grpSp>
      <p:pic>
        <p:nvPicPr>
          <p:cNvPr id="195" name="Picture 194"/>
          <p:cNvPicPr>
            <a:picLocks noChangeAspect="1"/>
          </p:cNvPicPr>
          <p:nvPr/>
        </p:nvPicPr>
        <p:blipFill>
          <a:blip r:embed="rId5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0" y="50774"/>
            <a:ext cx="751547" cy="741259"/>
          </a:xfrm>
          <a:prstGeom prst="rect">
            <a:avLst/>
          </a:prstGeom>
        </p:spPr>
      </p:pic>
      <p:sp>
        <p:nvSpPr>
          <p:cNvPr id="196" name="TextBox 195"/>
          <p:cNvSpPr txBox="1"/>
          <p:nvPr/>
        </p:nvSpPr>
        <p:spPr>
          <a:xfrm>
            <a:off x="37572" y="719912"/>
            <a:ext cx="1470954" cy="4001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CLOUD </a:t>
            </a:r>
            <a:br>
              <a:rPr lang="en-US" sz="1000" dirty="0" smtClean="0"/>
            </a:br>
            <a:r>
              <a:rPr lang="en-US" sz="1000" dirty="0" smtClean="0"/>
              <a:t>PROPERTIES</a:t>
            </a:r>
            <a:endParaRPr lang="en-US" sz="1000" dirty="0"/>
          </a:p>
        </p:txBody>
      </p:sp>
      <p:pic>
        <p:nvPicPr>
          <p:cNvPr id="198" name="Picture 197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13" y="496455"/>
            <a:ext cx="821871" cy="810619"/>
          </a:xfrm>
          <a:prstGeom prst="rect">
            <a:avLst/>
          </a:prstGeom>
        </p:spPr>
      </p:pic>
      <p:sp>
        <p:nvSpPr>
          <p:cNvPr id="199" name="TextBox 198"/>
          <p:cNvSpPr txBox="1"/>
          <p:nvPr/>
        </p:nvSpPr>
        <p:spPr>
          <a:xfrm>
            <a:off x="5331857" y="1228201"/>
            <a:ext cx="1608586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UPPER AIR WIND SPEED &amp; DIRECTION</a:t>
            </a:r>
            <a:endParaRPr lang="en-US" sz="1000" dirty="0"/>
          </a:p>
        </p:txBody>
      </p:sp>
      <p:grpSp>
        <p:nvGrpSpPr>
          <p:cNvPr id="4" name="Group 3"/>
          <p:cNvGrpSpPr/>
          <p:nvPr/>
        </p:nvGrpSpPr>
        <p:grpSpPr>
          <a:xfrm>
            <a:off x="5422048" y="4727167"/>
            <a:ext cx="1470954" cy="955632"/>
            <a:chOff x="5567572" y="4538272"/>
            <a:chExt cx="1470954" cy="9556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512" y="4538272"/>
              <a:ext cx="739074" cy="761248"/>
            </a:xfrm>
            <a:prstGeom prst="rect">
              <a:avLst/>
            </a:prstGeom>
          </p:spPr>
        </p:pic>
        <p:sp>
          <p:nvSpPr>
            <p:cNvPr id="200" name="TextBox 199"/>
            <p:cNvSpPr txBox="1"/>
            <p:nvPr/>
          </p:nvSpPr>
          <p:spPr>
            <a:xfrm>
              <a:off x="5567572" y="5247683"/>
              <a:ext cx="1470954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 smtClean="0"/>
                <a:t>FAPAR</a:t>
              </a:r>
              <a:endParaRPr lang="en-US" sz="1000" dirty="0"/>
            </a:p>
          </p:txBody>
        </p:sp>
      </p:grpSp>
      <p:pic>
        <p:nvPicPr>
          <p:cNvPr id="203" name="Picture 202"/>
          <p:cNvPicPr/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78" y="3903992"/>
            <a:ext cx="702544" cy="723833"/>
          </a:xfrm>
          <a:prstGeom prst="rect">
            <a:avLst/>
          </a:prstGeom>
        </p:spPr>
      </p:pic>
      <p:pic>
        <p:nvPicPr>
          <p:cNvPr id="1026" name="Picture 2" descr="C:\local_data\Communications\ECV_icons\png_format\surface-pressure.png"/>
          <p:cNvPicPr>
            <a:picLocks noChangeAspect="1" noChangeArrowheads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806" y="3039504"/>
            <a:ext cx="592272" cy="5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" name="TextBox 200"/>
          <p:cNvSpPr txBox="1"/>
          <p:nvPr/>
        </p:nvSpPr>
        <p:spPr>
          <a:xfrm>
            <a:off x="1733670" y="3625371"/>
            <a:ext cx="1470954" cy="246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PRESSURE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4648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12" grpId="0"/>
      <p:bldP spid="154" grpId="0"/>
      <p:bldP spid="199" grpId="0"/>
      <p:bldP spid="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311" y="151808"/>
            <a:ext cx="10517874" cy="557875"/>
          </a:xfrm>
        </p:spPr>
        <p:txBody>
          <a:bodyPr/>
          <a:lstStyle/>
          <a:p>
            <a:r>
              <a:rPr lang="de-DE" dirty="0" err="1" smtClean="0">
                <a:latin typeface="Calibri Light" panose="020F0302020204030204" pitchFamily="34" charset="0"/>
              </a:rPr>
              <a:t>How</a:t>
            </a:r>
            <a:r>
              <a:rPr lang="de-DE" dirty="0" smtClean="0">
                <a:latin typeface="Calibri Light" panose="020F0302020204030204" pitchFamily="34" charset="0"/>
              </a:rPr>
              <a:t> GCOS </a:t>
            </a:r>
            <a:r>
              <a:rPr lang="de-DE" dirty="0" err="1" smtClean="0">
                <a:latin typeface="Calibri Light" panose="020F0302020204030204" pitchFamily="34" charset="0"/>
              </a:rPr>
              <a:t>works</a:t>
            </a:r>
            <a:endParaRPr lang="de-DE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289448"/>
              </p:ext>
            </p:extLst>
          </p:nvPr>
        </p:nvGraphicFramePr>
        <p:xfrm>
          <a:off x="0" y="1155423"/>
          <a:ext cx="12191999" cy="137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234" y="2831505"/>
            <a:ext cx="1677079" cy="294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110" y="2936154"/>
            <a:ext cx="1763712" cy="240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86562" y="2705321"/>
            <a:ext cx="222461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GCOS Reports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99443" y="5912168"/>
            <a:ext cx="8092556" cy="782049"/>
            <a:chOff x="4069462" y="5655825"/>
            <a:chExt cx="8582796" cy="1571873"/>
          </a:xfrm>
        </p:grpSpPr>
        <p:grpSp>
          <p:nvGrpSpPr>
            <p:cNvPr id="19" name="Group 18"/>
            <p:cNvGrpSpPr/>
            <p:nvPr/>
          </p:nvGrpSpPr>
          <p:grpSpPr>
            <a:xfrm>
              <a:off x="4069462" y="5655825"/>
              <a:ext cx="5229174" cy="1565049"/>
              <a:chOff x="3719695" y="-192024"/>
              <a:chExt cx="5229174" cy="1565049"/>
            </a:xfrm>
          </p:grpSpPr>
          <p:sp>
            <p:nvSpPr>
              <p:cNvPr id="23" name="Chevron 22"/>
              <p:cNvSpPr/>
              <p:nvPr/>
            </p:nvSpPr>
            <p:spPr>
              <a:xfrm>
                <a:off x="3719695" y="-192024"/>
                <a:ext cx="5229174" cy="1373027"/>
              </a:xfrm>
              <a:prstGeom prst="chevron">
                <a:avLst/>
              </a:prstGeom>
              <a:solidFill>
                <a:srgbClr val="F49234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de-DE" b="1" dirty="0"/>
                  <a:t>2015, </a:t>
                </a:r>
                <a:endParaRPr lang="de-DE" b="1" dirty="0" smtClean="0"/>
              </a:p>
              <a:p>
                <a:pPr algn="ctr"/>
                <a:r>
                  <a:rPr lang="de-DE" b="1" dirty="0" err="1" smtClean="0"/>
                  <a:t>next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iteration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planned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for</a:t>
                </a:r>
                <a:r>
                  <a:rPr lang="de-DE" b="1" dirty="0" smtClean="0"/>
                  <a:t> 2021</a:t>
                </a:r>
                <a:endParaRPr lang="de-DE" b="1" dirty="0"/>
              </a:p>
            </p:txBody>
          </p:sp>
          <p:sp>
            <p:nvSpPr>
              <p:cNvPr id="24" name="Chevron 4"/>
              <p:cNvSpPr/>
              <p:nvPr/>
            </p:nvSpPr>
            <p:spPr>
              <a:xfrm>
                <a:off x="4406208" y="0"/>
                <a:ext cx="3856149" cy="13730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53340" rIns="26670" bIns="5334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000" b="1" kern="12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300524" y="5662649"/>
              <a:ext cx="4351734" cy="1565049"/>
              <a:chOff x="7840239" y="-192024"/>
              <a:chExt cx="4351734" cy="1565049"/>
            </a:xfrm>
          </p:grpSpPr>
          <p:sp>
            <p:nvSpPr>
              <p:cNvPr id="21" name="Chevron 20"/>
              <p:cNvSpPr/>
              <p:nvPr/>
            </p:nvSpPr>
            <p:spPr>
              <a:xfrm>
                <a:off x="7840239" y="-192024"/>
                <a:ext cx="4351734" cy="1373027"/>
              </a:xfrm>
              <a:prstGeom prst="chevron">
                <a:avLst/>
              </a:prstGeom>
              <a:solidFill>
                <a:srgbClr val="0A8F9D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3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de-DE" b="1" dirty="0" smtClean="0"/>
                  <a:t>2016,</a:t>
                </a:r>
              </a:p>
              <a:p>
                <a:pPr algn="ctr"/>
                <a:r>
                  <a:rPr lang="de-DE" b="1" dirty="0" smtClean="0"/>
                  <a:t> </a:t>
                </a:r>
                <a:r>
                  <a:rPr lang="de-DE" b="1" dirty="0" err="1" smtClean="0"/>
                  <a:t>next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iteration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planned</a:t>
                </a:r>
                <a:r>
                  <a:rPr lang="de-DE" b="1" dirty="0" smtClean="0"/>
                  <a:t> </a:t>
                </a:r>
                <a:r>
                  <a:rPr lang="de-DE" b="1" dirty="0" err="1" smtClean="0"/>
                  <a:t>for</a:t>
                </a:r>
                <a:r>
                  <a:rPr lang="de-DE" b="1" dirty="0" smtClean="0"/>
                  <a:t> 2022</a:t>
                </a:r>
                <a:endParaRPr lang="de-DE" b="1" dirty="0"/>
              </a:p>
            </p:txBody>
          </p:sp>
          <p:sp>
            <p:nvSpPr>
              <p:cNvPr id="22" name="Chevron 6"/>
              <p:cNvSpPr/>
              <p:nvPr/>
            </p:nvSpPr>
            <p:spPr>
              <a:xfrm>
                <a:off x="8526752" y="0"/>
                <a:ext cx="2978709" cy="137302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0010" tIns="53340" rIns="26670" bIns="5334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GB" sz="2000" b="1" kern="1200" dirty="0"/>
              </a:p>
            </p:txBody>
          </p:sp>
        </p:grpSp>
      </p:grpSp>
      <p:pic>
        <p:nvPicPr>
          <p:cNvPr id="1026" name="Picture 2" descr="C:\local_data\Communications\GCOS letterhead, fax, logos\Panel logos\AOPC_2017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7" y="2752377"/>
            <a:ext cx="2021006" cy="1098266"/>
          </a:xfrm>
          <a:prstGeom prst="rect">
            <a:avLst/>
          </a:prstGeom>
          <a:noFill/>
          <a:effectLst>
            <a:glow rad="279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local_data\Communications\GCOS letterhead, fax, logos\Panel logos\OOPC_2017_acr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7" y="4081821"/>
            <a:ext cx="2811171" cy="795110"/>
          </a:xfrm>
          <a:prstGeom prst="rect">
            <a:avLst/>
          </a:prstGeom>
          <a:noFill/>
          <a:effectLst>
            <a:glow rad="279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local_data\Communications\GCOS letterhead, fax, logos\Panel logos\TOPC_2017_acr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17" y="5057364"/>
            <a:ext cx="2497204" cy="786571"/>
          </a:xfrm>
          <a:prstGeom prst="rect">
            <a:avLst/>
          </a:prstGeom>
          <a:noFill/>
          <a:effectLst>
            <a:glow rad="2794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026" y="4044751"/>
            <a:ext cx="1717592" cy="17913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0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de-DE" sz="3600" dirty="0" smtClean="0"/>
              <a:t>GCOS IP Actions </a:t>
            </a:r>
            <a:r>
              <a:rPr lang="de-DE" sz="3600" dirty="0" err="1" smtClean="0"/>
              <a:t>related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Observing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Water</a:t>
            </a:r>
            <a:r>
              <a:rPr lang="de-DE" sz="3600" dirty="0" smtClean="0"/>
              <a:t> Cycle</a:t>
            </a:r>
            <a:endParaRPr lang="de-DE" sz="36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3703198"/>
              </p:ext>
            </p:extLst>
          </p:nvPr>
        </p:nvGraphicFramePr>
        <p:xfrm>
          <a:off x="4884376" y="586849"/>
          <a:ext cx="66206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6058898" y="5493385"/>
            <a:ext cx="5364279" cy="1323671"/>
          </a:xfrm>
          <a:prstGeom prst="rect">
            <a:avLst/>
          </a:prstGeom>
          <a:solidFill>
            <a:srgbClr val="F292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8898" y="5438793"/>
            <a:ext cx="591474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T24</a:t>
            </a:r>
            <a:r>
              <a:rPr lang="en-US" sz="1400" dirty="0">
                <a:solidFill>
                  <a:prstClr val="white"/>
                </a:solidFill>
              </a:rPr>
              <a:t>: Allocate additional resources to extend the geodetic </a:t>
            </a:r>
            <a:r>
              <a:rPr lang="en-US" sz="1400" dirty="0" smtClean="0">
                <a:solidFill>
                  <a:prstClr val="white"/>
                </a:solidFill>
              </a:rPr>
              <a:t>dataset</a:t>
            </a:r>
          </a:p>
          <a:p>
            <a:r>
              <a:rPr lang="en-US" sz="1400" dirty="0">
                <a:solidFill>
                  <a:prstClr val="white"/>
                </a:solidFill>
              </a:rPr>
              <a:t>T25: Extend the glacier-front variation dataset both in space and in </a:t>
            </a:r>
            <a:r>
              <a:rPr lang="en-US" sz="1400" dirty="0" smtClean="0">
                <a:solidFill>
                  <a:prstClr val="white"/>
                </a:solidFill>
              </a:rPr>
              <a:t>time</a:t>
            </a:r>
          </a:p>
          <a:p>
            <a:r>
              <a:rPr lang="en-US" sz="1400" dirty="0">
                <a:solidFill>
                  <a:prstClr val="white"/>
                </a:solidFill>
              </a:rPr>
              <a:t>T32: Continuity of laser, altimetry and gravity satellite </a:t>
            </a:r>
            <a:r>
              <a:rPr lang="en-US" sz="1400" dirty="0" smtClean="0">
                <a:solidFill>
                  <a:prstClr val="white"/>
                </a:solidFill>
              </a:rPr>
              <a:t>missions</a:t>
            </a:r>
          </a:p>
          <a:p>
            <a:r>
              <a:rPr lang="en-US" sz="1400" dirty="0">
                <a:solidFill>
                  <a:prstClr val="white"/>
                </a:solidFill>
              </a:rPr>
              <a:t>T34: Mapping of seasonal soil </a:t>
            </a:r>
            <a:r>
              <a:rPr lang="en-US" sz="1400" dirty="0" smtClean="0">
                <a:solidFill>
                  <a:prstClr val="white"/>
                </a:solidFill>
              </a:rPr>
              <a:t>freeze/thaw</a:t>
            </a:r>
          </a:p>
          <a:p>
            <a:r>
              <a:rPr lang="en-US" sz="1400" dirty="0">
                <a:solidFill>
                  <a:prstClr val="white"/>
                </a:solidFill>
              </a:rPr>
              <a:t>T38: Improve snow and ice albedo </a:t>
            </a:r>
            <a:r>
              <a:rPr lang="en-US" sz="1400" dirty="0" smtClean="0">
                <a:solidFill>
                  <a:prstClr val="white"/>
                </a:solidFill>
              </a:rPr>
              <a:t>products</a:t>
            </a:r>
          </a:p>
          <a:p>
            <a:r>
              <a:rPr lang="en-US" sz="1400" dirty="0">
                <a:solidFill>
                  <a:prstClr val="white"/>
                </a:solidFill>
              </a:rPr>
              <a:t>T40: Production of climate data records for LAI, FAPAR and Albedo</a:t>
            </a:r>
            <a:endParaRPr lang="de-DE" sz="1400" dirty="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D6557AA-61B9-EB4A-88FD-B9A97F5C66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827"/>
            <a:ext cx="5615551" cy="40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31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5BF813-8E5D-A043-838D-E503F19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8554"/>
            <a:ext cx="12192000" cy="726829"/>
          </a:xfrm>
          <a:solidFill>
            <a:srgbClr val="005BAA"/>
          </a:solidFill>
          <a:effectLst/>
        </p:spPr>
        <p:txBody>
          <a:bodyPr>
            <a:normAutofit/>
          </a:bodyPr>
          <a:lstStyle/>
          <a:p>
            <a:r>
              <a:rPr lang="en-GB" sz="3200" dirty="0"/>
              <a:t>Identified issues by WGClimate </a:t>
            </a:r>
            <a:r>
              <a:rPr lang="en-GB" sz="3200" dirty="0" smtClean="0"/>
              <a:t> - Acknowledgment by GCOS</a:t>
            </a:r>
            <a:endParaRPr lang="en-GB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884218" y="2036618"/>
            <a:ext cx="5581015" cy="3236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</a:rPr>
              <a:t>Mapping definitions &amp; OSCAR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Application areas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Alignment with review process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Timeline for implementation plan</a:t>
            </a:r>
            <a:endParaRPr lang="en-US" sz="28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F5BF813-8E5D-A043-838D-E503F198D38D}"/>
              </a:ext>
            </a:extLst>
          </p:cNvPr>
          <p:cNvSpPr txBox="1">
            <a:spLocks/>
          </p:cNvSpPr>
          <p:nvPr/>
        </p:nvSpPr>
        <p:spPr>
          <a:xfrm>
            <a:off x="0" y="8935"/>
            <a:ext cx="12192000" cy="726829"/>
          </a:xfrm>
          <a:prstGeom prst="rect">
            <a:avLst/>
          </a:prstGeom>
          <a:solidFill>
            <a:schemeClr val="tx2">
              <a:lumMod val="75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/>
              <a:t>GCOS </a:t>
            </a:r>
            <a:r>
              <a:rPr lang="fr-CH" sz="3200" dirty="0" err="1" smtClean="0"/>
              <a:t>Working</a:t>
            </a:r>
            <a:r>
              <a:rPr lang="fr-CH" sz="3200" dirty="0" smtClean="0"/>
              <a:t> </a:t>
            </a:r>
            <a:r>
              <a:rPr lang="fr-CH" sz="3200" dirty="0" err="1" smtClean="0"/>
              <a:t>with</a:t>
            </a:r>
            <a:r>
              <a:rPr lang="fr-CH" sz="3200" dirty="0" smtClean="0"/>
              <a:t> CEOS &amp; CGMS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35201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5BF813-8E5D-A043-838D-E503F19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19"/>
            <a:ext cx="12192000" cy="726829"/>
          </a:xfrm>
          <a:solidFill>
            <a:srgbClr val="005BAA"/>
          </a:solidFill>
          <a:effectLst/>
        </p:spPr>
        <p:txBody>
          <a:bodyPr>
            <a:normAutofit/>
          </a:bodyPr>
          <a:lstStyle/>
          <a:p>
            <a:r>
              <a:rPr lang="en-GB" sz="3200" dirty="0"/>
              <a:t>Identified issues by WGClimate for requirements &amp; </a:t>
            </a:r>
            <a:r>
              <a:rPr lang="en-GB" sz="3200" dirty="0" smtClean="0"/>
              <a:t>Solutions #1 </a:t>
            </a:r>
            <a:endParaRPr lang="en-GB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409496" y="930105"/>
            <a:ext cx="11326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Homogeneity </a:t>
            </a:r>
            <a:r>
              <a:rPr lang="en-US" sz="2400" b="1" dirty="0">
                <a:solidFill>
                  <a:prstClr val="black"/>
                </a:solidFill>
              </a:rPr>
              <a:t>and </a:t>
            </a:r>
            <a:r>
              <a:rPr lang="en-US" sz="2400" b="1" dirty="0" smtClean="0">
                <a:solidFill>
                  <a:prstClr val="black"/>
                </a:solidFill>
              </a:rPr>
              <a:t>Format </a:t>
            </a:r>
            <a:r>
              <a:rPr lang="en-US" sz="2400" b="1" dirty="0">
                <a:solidFill>
                  <a:prstClr val="black"/>
                </a:solidFill>
              </a:rPr>
              <a:t>of </a:t>
            </a:r>
            <a:r>
              <a:rPr lang="en-US" sz="2400" b="1" dirty="0" smtClean="0">
                <a:solidFill>
                  <a:prstClr val="black"/>
                </a:solidFill>
              </a:rPr>
              <a:t>Requirements: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</a:t>
            </a:r>
            <a:r>
              <a:rPr lang="en-US" sz="2400" dirty="0" smtClean="0">
                <a:solidFill>
                  <a:prstClr val="black"/>
                </a:solidFill>
              </a:rPr>
              <a:t>ore homogenous use of ECV formats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Be clear on the scale requirements applying to </a:t>
            </a:r>
            <a:r>
              <a:rPr lang="en-US" sz="2400" dirty="0">
                <a:solidFill>
                  <a:prstClr val="black"/>
                </a:solidFill>
              </a:rPr>
              <a:t>global scale (typically for atmosphere) </a:t>
            </a:r>
            <a:r>
              <a:rPr lang="en-US" sz="2400" dirty="0" smtClean="0">
                <a:solidFill>
                  <a:prstClr val="black"/>
                </a:solidFill>
              </a:rPr>
              <a:t>, and to smaller scales </a:t>
            </a:r>
            <a:r>
              <a:rPr lang="en-US" sz="2400" dirty="0">
                <a:solidFill>
                  <a:prstClr val="black"/>
                </a:solidFill>
              </a:rPr>
              <a:t>(e.g. river flows) 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To use physical units , in </a:t>
            </a:r>
            <a:r>
              <a:rPr lang="en-US" sz="2400" dirty="0">
                <a:solidFill>
                  <a:prstClr val="black"/>
                </a:solidFill>
              </a:rPr>
              <a:t>which also accuracy and stability should be </a:t>
            </a:r>
            <a:r>
              <a:rPr lang="en-US" sz="2400" dirty="0" smtClean="0">
                <a:solidFill>
                  <a:prstClr val="black"/>
                </a:solidFill>
              </a:rPr>
              <a:t>given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To </a:t>
            </a:r>
            <a:r>
              <a:rPr lang="en-US" sz="2400" dirty="0" smtClean="0">
                <a:solidFill>
                  <a:prstClr val="black"/>
                </a:solidFill>
              </a:rPr>
              <a:t>indicate the application for ECVs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</a:rPr>
              <a:t>	Solution:</a:t>
            </a:r>
            <a:endParaRPr lang="en-US" sz="2400" b="1" dirty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Mapping of ECV product names within OSCAR/Requirements database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Aligning definitions of ECV products with definition in OSCAR/Requirements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998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5BF813-8E5D-A043-838D-E503F19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19"/>
            <a:ext cx="12192000" cy="726829"/>
          </a:xfrm>
          <a:solidFill>
            <a:srgbClr val="005BAA"/>
          </a:solidFill>
          <a:effectLst/>
        </p:spPr>
        <p:txBody>
          <a:bodyPr>
            <a:normAutofit/>
          </a:bodyPr>
          <a:lstStyle/>
          <a:p>
            <a:r>
              <a:rPr lang="en-GB" sz="3200" dirty="0" smtClean="0"/>
              <a:t>Identified issues by WGClimate </a:t>
            </a:r>
            <a:r>
              <a:rPr lang="en-GB" sz="3200" dirty="0"/>
              <a:t>for </a:t>
            </a:r>
            <a:r>
              <a:rPr lang="en-GB" sz="3200" dirty="0" smtClean="0"/>
              <a:t>requirements &amp; Solutions #2 </a:t>
            </a:r>
            <a:endParaRPr lang="en-GB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575752" y="887616"/>
            <a:ext cx="113266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Process </a:t>
            </a:r>
            <a:r>
              <a:rPr lang="en-US" sz="2400" b="1" dirty="0">
                <a:solidFill>
                  <a:prstClr val="black"/>
                </a:solidFill>
              </a:rPr>
              <a:t>for Updating </a:t>
            </a:r>
            <a:r>
              <a:rPr lang="en-US" sz="2400" b="1" dirty="0" smtClean="0">
                <a:solidFill>
                  <a:prstClr val="black"/>
                </a:solidFill>
              </a:rPr>
              <a:t>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Formalize and better structure the overall </a:t>
            </a:r>
            <a:r>
              <a:rPr lang="en-US" sz="2400" dirty="0">
                <a:solidFill>
                  <a:prstClr val="black"/>
                </a:solidFill>
              </a:rPr>
              <a:t>process for updating requirements needs </a:t>
            </a:r>
            <a:r>
              <a:rPr lang="en-US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>
                <a:solidFill>
                  <a:prstClr val="black"/>
                </a:solidFill>
              </a:rPr>
              <a:t>as </a:t>
            </a:r>
            <a:r>
              <a:rPr lang="en-US" sz="2400" dirty="0" smtClean="0">
                <a:solidFill>
                  <a:prstClr val="black"/>
                </a:solidFill>
              </a:rPr>
              <a:t>recognized </a:t>
            </a:r>
            <a:r>
              <a:rPr lang="en-US" sz="2400" dirty="0">
                <a:solidFill>
                  <a:prstClr val="black"/>
                </a:solidFill>
              </a:rPr>
              <a:t>in Action G10 of the 2016 GCOS IP</a:t>
            </a:r>
            <a:r>
              <a:rPr lang="en-US" sz="2400" dirty="0" smtClean="0">
                <a:solidFill>
                  <a:prstClr val="black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b="1" dirty="0">
                <a:solidFill>
                  <a:prstClr val="black"/>
                </a:solidFill>
              </a:rPr>
              <a:t>Scope of Requirements Gathering </a:t>
            </a:r>
            <a:r>
              <a:rPr lang="en-US" sz="2400" b="1" dirty="0" smtClean="0">
                <a:solidFill>
                  <a:prstClr val="black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Example: understanding </a:t>
            </a:r>
            <a:r>
              <a:rPr lang="en-US" sz="2400" dirty="0">
                <a:solidFill>
                  <a:prstClr val="black"/>
                </a:solidFill>
              </a:rPr>
              <a:t>of changing water </a:t>
            </a:r>
            <a:r>
              <a:rPr lang="en-US" sz="2400" dirty="0" err="1">
                <a:solidFill>
                  <a:prstClr val="black"/>
                </a:solidFill>
              </a:rPr>
              <a:t>vapour</a:t>
            </a:r>
            <a:r>
              <a:rPr lang="en-US" sz="2400" dirty="0">
                <a:solidFill>
                  <a:prstClr val="black"/>
                </a:solidFill>
              </a:rPr>
              <a:t>/cloud </a:t>
            </a:r>
            <a:r>
              <a:rPr lang="en-US" sz="2400" dirty="0" smtClean="0">
                <a:solidFill>
                  <a:prstClr val="black"/>
                </a:solidFill>
              </a:rPr>
              <a:t>feedbacks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</a:rPr>
              <a:t>	Solution: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Plan for the update of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GCOS is coordinating with other entities </a:t>
            </a:r>
            <a:r>
              <a:rPr lang="en-US" sz="2400" dirty="0" smtClean="0">
                <a:solidFill>
                  <a:prstClr val="black"/>
                </a:solidFill>
              </a:rPr>
              <a:t>(e.g., WCRP, GAW, IPCC WGs, OCG, WGMS) during </a:t>
            </a:r>
            <a:r>
              <a:rPr lang="en-US" sz="2400" dirty="0">
                <a:solidFill>
                  <a:prstClr val="black"/>
                </a:solidFill>
              </a:rPr>
              <a:t>the process of updating ECV requirements. For example, the Joint Panel Meeting identified collaboration with WCRP in terms of global cycles and observation requirements for closing the cycles.</a:t>
            </a:r>
            <a:endParaRPr lang="en-GB" sz="2400" dirty="0">
              <a:solidFill>
                <a:prstClr val="black"/>
              </a:solidFill>
            </a:endParaRPr>
          </a:p>
          <a:p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931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5BF813-8E5D-A043-838D-E503F198D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19"/>
            <a:ext cx="12192000" cy="726829"/>
          </a:xfrm>
          <a:solidFill>
            <a:srgbClr val="005BAA"/>
          </a:solidFill>
          <a:effectLst/>
        </p:spPr>
        <p:txBody>
          <a:bodyPr>
            <a:normAutofit/>
          </a:bodyPr>
          <a:lstStyle/>
          <a:p>
            <a:r>
              <a:rPr lang="en-GB" sz="3200" dirty="0" smtClean="0"/>
              <a:t>Identified issues by WGClimate  - Application Areas</a:t>
            </a:r>
            <a:endParaRPr lang="en-GB" sz="3200" dirty="0"/>
          </a:p>
        </p:txBody>
      </p:sp>
      <p:sp>
        <p:nvSpPr>
          <p:cNvPr id="5" name="Rectangle 4"/>
          <p:cNvSpPr/>
          <p:nvPr/>
        </p:nvSpPr>
        <p:spPr>
          <a:xfrm>
            <a:off x="272638" y="754419"/>
            <a:ext cx="117209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OSCAR (Observing Systems Capability Analysis and Review Tool)</a:t>
            </a:r>
          </a:p>
          <a:p>
            <a:pPr defTabSz="914400"/>
            <a:endParaRPr lang="en-US" sz="2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/>
            <a:r>
              <a:rPr lang="en-US" sz="2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is an important building block </a:t>
            </a:r>
            <a:r>
              <a:rPr lang="en-US" sz="24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“Rolling Requirements Review” </a:t>
            </a:r>
            <a:r>
              <a:rPr lang="en-US" sz="24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process  (user </a:t>
            </a:r>
            <a:r>
              <a:rPr lang="en-US" sz="2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requirements for observations are compared with the capabilities of present and planned observing </a:t>
            </a:r>
            <a:r>
              <a:rPr lang="en-US" sz="24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systems). </a:t>
            </a:r>
            <a:endParaRPr lang="en-US" sz="2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/>
            <a:endParaRPr lang="en-US" sz="2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/>
            <a:r>
              <a:rPr lang="en-US" sz="2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allows the consultation of:</a:t>
            </a:r>
          </a:p>
          <a:p>
            <a:pPr marL="742950" lvl="1" indent="-285750" defTabSz="9144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User </a:t>
            </a:r>
            <a:r>
              <a:rPr lang="en-US" sz="24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requirements for observation of </a:t>
            </a:r>
            <a:r>
              <a:rPr lang="en-US" sz="24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14 WMO </a:t>
            </a:r>
            <a:r>
              <a:rPr lang="en-US" sz="24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application </a:t>
            </a:r>
            <a:r>
              <a:rPr lang="en-US" sz="24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areas </a:t>
            </a:r>
          </a:p>
          <a:p>
            <a:pPr lvl="1" defTabSz="914400"/>
            <a:r>
              <a:rPr lang="en-US" sz="24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(GCOS: Climate Monitoring)</a:t>
            </a:r>
            <a:endParaRPr lang="en-US" sz="240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defTabSz="9144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Facts </a:t>
            </a:r>
            <a:r>
              <a:rPr lang="en-US" sz="2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capabilities of </a:t>
            </a:r>
            <a:r>
              <a:rPr lang="en-US" sz="24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space-based observing </a:t>
            </a:r>
            <a:r>
              <a:rPr lang="en-US" sz="2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systems</a:t>
            </a:r>
          </a:p>
          <a:p>
            <a:pPr marL="742950" lvl="1" indent="-285750" defTabSz="9144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Facts </a:t>
            </a:r>
            <a:r>
              <a:rPr lang="en-US" sz="2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capabilities </a:t>
            </a:r>
            <a:r>
              <a:rPr lang="en-US" sz="24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surface-based observing </a:t>
            </a:r>
            <a:r>
              <a:rPr lang="en-US" sz="24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systems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endParaRPr lang="en-US" sz="2400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/>
            <a:r>
              <a:rPr lang="en-US" sz="2400" dirty="0" smtClean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comparing capabilities with requirements, a critical review and gap analysis can be performed.</a:t>
            </a:r>
            <a:br>
              <a:rPr lang="en-US" sz="24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2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9_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{391A797B-B48F-6F48-AA4B-7E27220A28E7}tf10001076</Template>
  <TotalTime>7892</TotalTime>
  <Words>1726</Words>
  <Application>Microsoft Office PowerPoint</Application>
  <PresentationFormat>Custom</PresentationFormat>
  <Paragraphs>295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WMO_WHITE_Powerpoint_en_fr</vt:lpstr>
      <vt:lpstr>2_WMO_WHITE_Powerpoint_en_fr</vt:lpstr>
      <vt:lpstr>9_WMO_WHITE_Powerpoint_en_fr</vt:lpstr>
      <vt:lpstr>GCOS update CEOS Plenary  15-16 October 2019 Hanoi, Vietnam </vt:lpstr>
      <vt:lpstr>GCOS and its international partners:</vt:lpstr>
      <vt:lpstr>PowerPoint Presentation</vt:lpstr>
      <vt:lpstr>How GCOS works</vt:lpstr>
      <vt:lpstr>GCOS IP Actions related to Observing the Water Cycle</vt:lpstr>
      <vt:lpstr>Identified issues by WGClimate  - Acknowledgment by GCOS</vt:lpstr>
      <vt:lpstr>Identified issues by WGClimate for requirements &amp; Solutions #1 </vt:lpstr>
      <vt:lpstr>Identified issues by WGClimate for requirements &amp; Solutions #2 </vt:lpstr>
      <vt:lpstr>Identified issues by WGClimate  - Application Areas</vt:lpstr>
      <vt:lpstr>GCOS Long-range Objectives</vt:lpstr>
      <vt:lpstr>Identified issues by WGClimate for requirements &amp; Solutions #3 </vt:lpstr>
      <vt:lpstr>PowerPoint Presentation</vt:lpstr>
      <vt:lpstr>Review of ECV Requirements: Guidelines</vt:lpstr>
      <vt:lpstr>Timeline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Eggleston</dc:creator>
  <cp:lastModifiedBy>Carolin Richter</cp:lastModifiedBy>
  <cp:revision>133</cp:revision>
  <cp:lastPrinted>2019-10-11T11:07:22Z</cp:lastPrinted>
  <dcterms:created xsi:type="dcterms:W3CDTF">2018-09-24T08:41:46Z</dcterms:created>
  <dcterms:modified xsi:type="dcterms:W3CDTF">2019-10-11T12:30:55Z</dcterms:modified>
</cp:coreProperties>
</file>