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
  </p:notesMasterIdLst>
  <p:sldIdLst>
    <p:sldId id="256" r:id="rId2"/>
    <p:sldId id="259" r:id="rId3"/>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45"/>
    <p:restoredTop sz="94694"/>
  </p:normalViewPr>
  <p:slideViewPr>
    <p:cSldViewPr>
      <p:cViewPr varScale="1">
        <p:scale>
          <a:sx n="121" d="100"/>
          <a:sy n="121" d="100"/>
        </p:scale>
        <p:origin x="1928"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dirty="0"/>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6629400"/>
            <a:ext cx="3048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pPr defTabSz="914400"/>
            <a:fld id="{86CB4B4D-7CA3-9044-876B-883B54F8677D}" type="slidenum">
              <a:rPr lang="uk-UA" smtClean="0"/>
              <a:pPr defTabSz="914400"/>
              <a:t>‹#›</a:t>
            </a:fld>
            <a:endParaRPr lang="uk-UA" dirty="0"/>
          </a:p>
        </p:txBody>
      </p:sp>
      <p:sp>
        <p:nvSpPr>
          <p:cNvPr id="3" name="Content Placeholder 2"/>
          <p:cNvSpPr>
            <a:spLocks noGrp="1"/>
          </p:cNvSpPr>
          <p:nvPr>
            <p:ph sz="quarter" idx="10"/>
          </p:nvPr>
        </p:nvSpPr>
        <p:spPr>
          <a:xfrm>
            <a:off x="457200" y="1600200"/>
            <a:ext cx="81534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hape 3"/>
          <p:cNvSpPr/>
          <p:nvPr userDrawn="1"/>
        </p:nvSpPr>
        <p:spPr>
          <a:xfrm>
            <a:off x="76200" y="6629400"/>
            <a:ext cx="2362200" cy="187285"/>
          </a:xfrm>
          <a:prstGeom prst="roundRect">
            <a:avLst/>
          </a:prstGeom>
          <a:solidFill>
            <a:schemeClr val="lt1">
              <a:alpha val="49000"/>
            </a:schemeClr>
          </a:solidFill>
          <a:ln>
            <a:solidFill>
              <a:schemeClr val="tx2">
                <a:alpha val="60000"/>
              </a:schemeClr>
            </a:solidFill>
          </a:ln>
          <a:extLst>
            <a:ext uri="{C572A759-6A51-4108-AA02-DFA0A04FC94B}">
              <ma14:wrappingTextBoxFlag xmlns=""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914400">
              <a:defRPr>
                <a:solidFill>
                  <a:srgbClr val="000000"/>
                </a:solidFill>
              </a:defRPr>
            </a:pPr>
            <a:r>
              <a:rPr lang="en-AU" sz="1100" i="1" dirty="0">
                <a:solidFill>
                  <a:schemeClr val="tx2"/>
                </a:solidFill>
                <a:latin typeface="+mj-ea"/>
                <a:ea typeface="+mj-ea"/>
                <a:cs typeface="Proxima Nova Regular"/>
                <a:sym typeface="Proxima Nova Regular"/>
              </a:rPr>
              <a:t>CEOS</a:t>
            </a:r>
            <a:r>
              <a:rPr lang="en-AU" sz="1100" i="1" baseline="0" dirty="0">
                <a:solidFill>
                  <a:schemeClr val="tx2"/>
                </a:solidFill>
                <a:latin typeface="+mj-ea"/>
                <a:ea typeface="+mj-ea"/>
                <a:cs typeface="Proxima Nova Regular"/>
                <a:sym typeface="Proxima Nova Regular"/>
              </a:rPr>
              <a:t> Plenary 20</a:t>
            </a:r>
            <a:r>
              <a:rPr lang="en-AU" sz="1100" i="1" dirty="0">
                <a:solidFill>
                  <a:schemeClr val="tx2"/>
                </a:solidFill>
                <a:latin typeface="+mj-ea"/>
                <a:ea typeface="+mj-ea"/>
                <a:cs typeface="Proxima Nova Regular"/>
                <a:sym typeface="Proxima Nova Regular"/>
              </a:rPr>
              <a:t>19, 14-16 October</a:t>
            </a:r>
            <a:endParaRPr sz="1100"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2057400" y="304800"/>
            <a:ext cx="4953000" cy="533400"/>
          </a:xfrm>
          <a:prstGeom prst="rect">
            <a:avLst/>
          </a:prstGeom>
        </p:spPr>
        <p:txBody>
          <a:bodyPr/>
          <a:lstStyle>
            <a:lvl1pPr marL="0" indent="0">
              <a:buNone/>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a:t>Title TBA</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rPr/>
              <a:t>‹#›</a:t>
            </a:fld>
            <a:endParaRP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kim.e.holloway@nasa.gov" TargetMode="External"/><Relationship Id="rId2" Type="http://schemas.openxmlformats.org/officeDocument/2006/relationships/hyperlink" Target="mailto:matthew@symbioscomms.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22789" y="2514600"/>
            <a:ext cx="5746243" cy="993131"/>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sz="4200" b="1" dirty="0">
                <a:solidFill>
                  <a:srgbClr val="FFFFFF"/>
                </a:solidFill>
                <a:latin typeface="+mj-lt"/>
              </a:rPr>
              <a:t>Title Goes Here</a:t>
            </a:r>
          </a:p>
        </p:txBody>
      </p:sp>
      <p:sp>
        <p:nvSpPr>
          <p:cNvPr id="11" name="Shape 11"/>
          <p:cNvSpPr/>
          <p:nvPr/>
        </p:nvSpPr>
        <p:spPr>
          <a:xfrm>
            <a:off x="622789" y="3759200"/>
            <a:ext cx="4810858" cy="2541589"/>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p>
            <a:pPr lvl="0" defTabSz="914400">
              <a:lnSpc>
                <a:spcPct val="150000"/>
              </a:lnSpc>
              <a:defRPr>
                <a:solidFill>
                  <a:srgbClr val="000000"/>
                </a:solidFill>
              </a:defRPr>
            </a:pPr>
            <a:r>
              <a:rPr dirty="0">
                <a:solidFill>
                  <a:schemeClr val="bg1"/>
                </a:solidFill>
                <a:latin typeface="+mj-lt"/>
                <a:ea typeface="Arial Bold"/>
                <a:cs typeface="Arial Bold"/>
                <a:sym typeface="Arial Bold"/>
              </a:rPr>
              <a:t>Organization</a:t>
            </a:r>
          </a:p>
          <a:p>
            <a:pPr lvl="0" defTabSz="914400">
              <a:lnSpc>
                <a:spcPct val="150000"/>
              </a:lnSpc>
              <a:defRPr>
                <a:solidFill>
                  <a:srgbClr val="000000"/>
                </a:solidFill>
              </a:defRPr>
            </a:pPr>
            <a:r>
              <a:rPr lang="en-AU" dirty="0">
                <a:solidFill>
                  <a:schemeClr val="bg1"/>
                </a:solidFill>
                <a:latin typeface="+mj-lt"/>
                <a:ea typeface="Arial Bold"/>
                <a:cs typeface="Arial Bold"/>
                <a:sym typeface="Arial Bold"/>
              </a:rPr>
              <a:t>CEOS Plenary 2019</a:t>
            </a:r>
          </a:p>
          <a:p>
            <a:pPr lvl="0" defTabSz="914400">
              <a:lnSpc>
                <a:spcPct val="150000"/>
              </a:lnSpc>
              <a:defRPr>
                <a:solidFill>
                  <a:srgbClr val="000000"/>
                </a:solidFill>
              </a:defRPr>
            </a:pPr>
            <a:r>
              <a:rPr dirty="0">
                <a:solidFill>
                  <a:schemeClr val="bg1"/>
                </a:solidFill>
                <a:latin typeface="+mj-lt"/>
                <a:ea typeface="Arial Bold"/>
                <a:cs typeface="Arial Bold"/>
                <a:sym typeface="Arial Bold"/>
              </a:rPr>
              <a:t>Agenda Item #</a:t>
            </a:r>
          </a:p>
          <a:p>
            <a:pPr lvl="0" defTabSz="914400">
              <a:lnSpc>
                <a:spcPct val="150000"/>
              </a:lnSpc>
              <a:defRPr>
                <a:solidFill>
                  <a:srgbClr val="000000"/>
                </a:solidFill>
              </a:defRPr>
            </a:pPr>
            <a:r>
              <a:rPr lang="en-AU" dirty="0">
                <a:solidFill>
                  <a:schemeClr val="bg1"/>
                </a:solidFill>
              </a:rPr>
              <a:t>Ha Noi, Viet Nam</a:t>
            </a:r>
            <a:endParaRPr dirty="0">
              <a:solidFill>
                <a:schemeClr val="bg1"/>
              </a:solidFill>
              <a:latin typeface="+mj-lt"/>
              <a:ea typeface="Arial Bold"/>
              <a:cs typeface="Arial Bold"/>
              <a:sym typeface="Arial Bold"/>
            </a:endParaRPr>
          </a:p>
          <a:p>
            <a:pPr lvl="0" defTabSz="914400">
              <a:lnSpc>
                <a:spcPct val="150000"/>
              </a:lnSpc>
              <a:defRPr>
                <a:solidFill>
                  <a:srgbClr val="000000"/>
                </a:solidFill>
              </a:defRPr>
            </a:pPr>
            <a:r>
              <a:rPr lang="en-AU" dirty="0">
                <a:solidFill>
                  <a:schemeClr val="bg1"/>
                </a:solidFill>
                <a:latin typeface="+mj-lt"/>
                <a:ea typeface="Arial Bold"/>
                <a:cs typeface="Arial Bold"/>
                <a:sym typeface="Arial Bold"/>
              </a:rPr>
              <a:t>14 – 16 October 2019</a:t>
            </a:r>
            <a:endParaRPr dirty="0">
              <a:solidFill>
                <a:schemeClr val="bg1"/>
              </a:solidFill>
              <a:latin typeface="+mj-lt"/>
              <a:ea typeface="Arial Bold"/>
              <a:cs typeface="Arial Bold"/>
              <a:sym typeface="Arial Bold"/>
            </a:endParaRPr>
          </a:p>
        </p:txBody>
      </p:sp>
      <p:pic>
        <p:nvPicPr>
          <p:cNvPr id="12" name="ceos_logo.png"/>
          <p:cNvPicPr/>
          <p:nvPr/>
        </p:nvPicPr>
        <p:blipFill>
          <a:blip r:embed="rId2"/>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a:solidFill>
                  <a:schemeClr val="bg1">
                    <a:lumMod val="20000"/>
                    <a:lumOff val="80000"/>
                  </a:schemeClr>
                </a:solidFill>
                <a:latin typeface="+mj-lt"/>
              </a:rPr>
              <a:t>Committee on Earth Observation Satellites</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7200" y="1600200"/>
            <a:ext cx="8153400" cy="4724400"/>
          </a:xfrm>
        </p:spPr>
        <p:txBody>
          <a:bodyPr/>
          <a:lstStyle/>
          <a:p>
            <a:pPr>
              <a:spcBef>
                <a:spcPts val="600"/>
              </a:spcBef>
              <a:spcAft>
                <a:spcPts val="600"/>
              </a:spcAft>
            </a:pPr>
            <a:r>
              <a:rPr lang="en-US" sz="1400" dirty="0"/>
              <a:t>Presenters should name their files using the following convention:</a:t>
            </a:r>
          </a:p>
          <a:p>
            <a:pPr lvl="1">
              <a:spcBef>
                <a:spcPts val="600"/>
              </a:spcBef>
              <a:spcAft>
                <a:spcPts val="600"/>
              </a:spcAft>
            </a:pPr>
            <a:r>
              <a:rPr lang="en-US" sz="1400" dirty="0"/>
              <a:t>AgendaItemNumber_LastName_Subject_Version.pptx </a:t>
            </a:r>
            <a:r>
              <a:rPr lang="en-US" sz="1400" i="1" dirty="0"/>
              <a:t>(e.g., 1.5_Holloway_Communications_v2.pptx)</a:t>
            </a:r>
          </a:p>
          <a:p>
            <a:pPr>
              <a:spcBef>
                <a:spcPts val="600"/>
              </a:spcBef>
              <a:spcAft>
                <a:spcPts val="600"/>
              </a:spcAft>
            </a:pPr>
            <a:r>
              <a:rPr lang="en-US" sz="1400" b="1" i="1" dirty="0"/>
              <a:t>Reporting to support discussion or decision is encouraged</a:t>
            </a:r>
            <a:r>
              <a:rPr lang="en-US" sz="1400" dirty="0"/>
              <a:t>, but historical context and detailed reporting should be provided as pre-meeting reading material or in background slides.</a:t>
            </a:r>
          </a:p>
          <a:p>
            <a:pPr>
              <a:spcBef>
                <a:spcPts val="600"/>
              </a:spcBef>
              <a:spcAft>
                <a:spcPts val="600"/>
              </a:spcAft>
            </a:pPr>
            <a:r>
              <a:rPr lang="en-US" sz="1400" dirty="0"/>
              <a:t>Materials should explicitly highlight the decisions, endorsements, outcomes, or actions you are seeking at Plenary. The more explicit you are with the required actions, the better. Do feel free to propose draft action text for consideration – it may be revised, but will help with the efficient preparation of the Plenary actions record.</a:t>
            </a:r>
          </a:p>
          <a:p>
            <a:pPr>
              <a:spcBef>
                <a:spcPts val="600"/>
              </a:spcBef>
              <a:spcAft>
                <a:spcPts val="600"/>
              </a:spcAft>
            </a:pPr>
            <a:r>
              <a:rPr lang="en-US" sz="1400" dirty="0"/>
              <a:t>Materials should be sent to </a:t>
            </a:r>
            <a:r>
              <a:rPr lang="en-US" sz="1400" dirty="0">
                <a:hlinkClick r:id="rId2"/>
              </a:rPr>
              <a:t>matthew@symbioscomms.com</a:t>
            </a:r>
            <a:r>
              <a:rPr lang="en-US" sz="1400" dirty="0"/>
              <a:t> and </a:t>
            </a:r>
            <a:r>
              <a:rPr lang="en-US" sz="1400" dirty="0">
                <a:hlinkClick r:id="rId3"/>
              </a:rPr>
              <a:t>kim.e.holloway@nasa.gov</a:t>
            </a:r>
            <a:endParaRPr lang="en-US" sz="1400" dirty="0"/>
          </a:p>
          <a:p>
            <a:pPr lvl="1">
              <a:spcBef>
                <a:spcPts val="600"/>
              </a:spcBef>
              <a:spcAft>
                <a:spcPts val="600"/>
              </a:spcAft>
            </a:pPr>
            <a:r>
              <a:rPr lang="en-US" sz="1400" b="1" dirty="0"/>
              <a:t>Documents for endorsement: </a:t>
            </a:r>
            <a:r>
              <a:rPr lang="en-US" sz="1400" dirty="0"/>
              <a:t>no later than </a:t>
            </a:r>
            <a:r>
              <a:rPr lang="en-AU" sz="1400" b="1" u="sng" dirty="0"/>
              <a:t>October 1</a:t>
            </a:r>
            <a:endParaRPr lang="en-US" sz="1400" b="1" u="sng" dirty="0"/>
          </a:p>
          <a:p>
            <a:pPr lvl="1">
              <a:spcBef>
                <a:spcPts val="600"/>
              </a:spcBef>
              <a:spcAft>
                <a:spcPts val="600"/>
              </a:spcAft>
            </a:pPr>
            <a:r>
              <a:rPr lang="en-US" sz="1400" b="1" dirty="0"/>
              <a:t>Presentations: </a:t>
            </a:r>
            <a:r>
              <a:rPr lang="en-US" sz="1400" dirty="0"/>
              <a:t>no later than </a:t>
            </a:r>
            <a:r>
              <a:rPr lang="en-AU" sz="1400" b="1" u="sng" dirty="0"/>
              <a:t>October 8</a:t>
            </a:r>
            <a:endParaRPr lang="en-US" sz="1400" b="1" u="sng" dirty="0"/>
          </a:p>
        </p:txBody>
      </p:sp>
      <p:sp>
        <p:nvSpPr>
          <p:cNvPr id="3" name="Slide Number Placeholder 2"/>
          <p:cNvSpPr>
            <a:spLocks noGrp="1"/>
          </p:cNvSpPr>
          <p:nvPr>
            <p:ph type="sldNum" sz="quarter" idx="2"/>
          </p:nvPr>
        </p:nvSpPr>
        <p:spPr/>
        <p:txBody>
          <a:bodyPr/>
          <a:lstStyle/>
          <a:p>
            <a:pPr lvl="0"/>
            <a:fld id="{86CB4B4D-7CA3-9044-876B-883B54F8677D}" type="slidenum">
              <a:rPr lang="uk-UA" smtClean="0"/>
              <a:t>2</a:t>
            </a:fld>
            <a:endParaRPr lang="uk-UA" dirty="0"/>
          </a:p>
        </p:txBody>
      </p:sp>
      <p:sp>
        <p:nvSpPr>
          <p:cNvPr id="4" name="Content Placeholder 3"/>
          <p:cNvSpPr>
            <a:spLocks noGrp="1"/>
          </p:cNvSpPr>
          <p:nvPr>
            <p:ph sz="quarter" idx="11"/>
          </p:nvPr>
        </p:nvSpPr>
        <p:spPr>
          <a:xfrm>
            <a:off x="2057400" y="304800"/>
            <a:ext cx="4953000" cy="533400"/>
          </a:xfrm>
        </p:spPr>
        <p:txBody>
          <a:bodyPr/>
          <a:lstStyle/>
          <a:p>
            <a:pPr lvl="0">
              <a:spcBef>
                <a:spcPts val="0"/>
              </a:spcBef>
              <a:buSzTx/>
              <a:defRPr/>
            </a:pPr>
            <a:r>
              <a:rPr lang="en-US" dirty="0"/>
              <a:t>Presenter Guidance</a:t>
            </a:r>
          </a:p>
        </p:txBody>
      </p:sp>
    </p:spTree>
    <p:extLst>
      <p:ext uri="{BB962C8B-B14F-4D97-AF65-F5344CB8AC3E}">
        <p14:creationId xmlns:p14="http://schemas.microsoft.com/office/powerpoint/2010/main" val="1974323787"/>
      </p:ext>
    </p:extLst>
  </p:cSld>
  <p:clrMapOvr>
    <a:masterClrMapping/>
  </p:clrMapOvr>
  <p:transition spd="med"/>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8900</TotalTime>
  <Words>186</Words>
  <Application>Microsoft Macintosh PowerPoint</Application>
  <PresentationFormat>On-screen Show (4:3)</PresentationFormat>
  <Paragraphs>16</Paragraphs>
  <Slides>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Arial Bold</vt:lpstr>
      <vt:lpstr>Arial</vt:lpstr>
      <vt:lpstr>Avenir Roman</vt:lpstr>
      <vt:lpstr>Calibri</vt:lpstr>
      <vt:lpstr>Courier New</vt:lpstr>
      <vt:lpstr>Helvetica</vt:lpstr>
      <vt:lpstr>Wingdings</vt:lpstr>
      <vt:lpstr>Default</vt:lpstr>
      <vt:lpstr>Title Goes Here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Matt S</cp:lastModifiedBy>
  <cp:revision>130</cp:revision>
  <dcterms:modified xsi:type="dcterms:W3CDTF">2019-09-11T01:50:57Z</dcterms:modified>
</cp:coreProperties>
</file>