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
  </p:handoutMasterIdLst>
  <p:sldIdLst>
    <p:sldId id="258" r:id="rId2"/>
    <p:sldId id="259"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p:scale>
          <a:sx n="88" d="100"/>
          <a:sy n="88" d="100"/>
        </p:scale>
        <p:origin x="846" y="5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312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714DF62-BCE1-4939-A96D-0606BA19BD4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8CBE957-B53F-4FCD-828A-F5695653BF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A94959B-CA75-400E-9A89-6F8D0706F5FF}" type="datetimeFigureOut">
              <a:rPr lang="en-US" smtClean="0"/>
              <a:t>10/18/2018</a:t>
            </a:fld>
            <a:endParaRPr lang="en-US"/>
          </a:p>
        </p:txBody>
      </p:sp>
      <p:sp>
        <p:nvSpPr>
          <p:cNvPr id="4" name="Footer Placeholder 3">
            <a:extLst>
              <a:ext uri="{FF2B5EF4-FFF2-40B4-BE49-F238E27FC236}">
                <a16:creationId xmlns:a16="http://schemas.microsoft.com/office/drawing/2014/main" id="{D8054171-6CF3-4E65-8C64-380A829A280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F181331-3C9F-49BE-A1C2-5CBB44B0A8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BE5796B-1CF2-4783-97AC-0A26455F7497}" type="slidenum">
              <a:rPr lang="en-US" smtClean="0"/>
              <a:t>‹#›</a:t>
            </a:fld>
            <a:endParaRPr lang="en-US"/>
          </a:p>
        </p:txBody>
      </p:sp>
    </p:spTree>
    <p:extLst>
      <p:ext uri="{BB962C8B-B14F-4D97-AF65-F5344CB8AC3E}">
        <p14:creationId xmlns:p14="http://schemas.microsoft.com/office/powerpoint/2010/main" val="2290935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71573B7-5742-49FF-8E98-AED164BAB550}" type="datetimeFigureOut">
              <a:rPr lang="en-GB" smtClean="0"/>
              <a:t>18/10/2018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133377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1573B7-5742-49FF-8E98-AED164BAB550}" type="datetimeFigureOut">
              <a:rPr lang="en-GB" smtClean="0"/>
              <a:t>18/10/2018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508115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1573B7-5742-49FF-8E98-AED164BAB550}" type="datetimeFigureOut">
              <a:rPr lang="en-GB" smtClean="0"/>
              <a:t>18/10/2018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2209536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71573B7-5742-49FF-8E98-AED164BAB550}" type="datetimeFigureOut">
              <a:rPr lang="en-GB" smtClean="0"/>
              <a:t>18/10/2018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422408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71573B7-5742-49FF-8E98-AED164BAB550}" type="datetimeFigureOut">
              <a:rPr lang="en-GB" smtClean="0"/>
              <a:t>18/10/2018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2553446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71573B7-5742-49FF-8E98-AED164BAB550}" type="datetimeFigureOut">
              <a:rPr lang="en-GB" smtClean="0"/>
              <a:t>18/10/2018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144150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1573B7-5742-49FF-8E98-AED164BAB550}" type="datetimeFigureOut">
              <a:rPr lang="en-GB" smtClean="0"/>
              <a:t>18/10/2018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149530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71573B7-5742-49FF-8E98-AED164BAB550}" type="datetimeFigureOut">
              <a:rPr lang="en-GB" smtClean="0"/>
              <a:t>18/10/2018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2501319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573B7-5742-49FF-8E98-AED164BAB550}" type="datetimeFigureOut">
              <a:rPr lang="en-GB" smtClean="0"/>
              <a:t>18/10/2018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131503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1573B7-5742-49FF-8E98-AED164BAB550}" type="datetimeFigureOut">
              <a:rPr lang="en-GB" smtClean="0"/>
              <a:t>18/10/2018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3927674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71573B7-5742-49FF-8E98-AED164BAB550}" type="datetimeFigureOut">
              <a:rPr lang="en-GB" smtClean="0"/>
              <a:t>18/10/2018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CC5F42-8CFC-4DE4-BA23-FCA7CDB1ED04}" type="slidenum">
              <a:rPr lang="en-GB" smtClean="0"/>
              <a:t>‹#›</a:t>
            </a:fld>
            <a:endParaRPr lang="en-GB"/>
          </a:p>
        </p:txBody>
      </p:sp>
    </p:spTree>
    <p:extLst>
      <p:ext uri="{BB962C8B-B14F-4D97-AF65-F5344CB8AC3E}">
        <p14:creationId xmlns:p14="http://schemas.microsoft.com/office/powerpoint/2010/main" val="1112629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1573B7-5742-49FF-8E98-AED164BAB550}" type="datetimeFigureOut">
              <a:rPr lang="en-GB" smtClean="0"/>
              <a:t>18/10/2018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C5F42-8CFC-4DE4-BA23-FCA7CDB1ED04}" type="slidenum">
              <a:rPr lang="en-GB" smtClean="0"/>
              <a:t>‹#›</a:t>
            </a:fld>
            <a:endParaRPr lang="en-GB"/>
          </a:p>
        </p:txBody>
      </p:sp>
    </p:spTree>
    <p:extLst>
      <p:ext uri="{BB962C8B-B14F-4D97-AF65-F5344CB8AC3E}">
        <p14:creationId xmlns:p14="http://schemas.microsoft.com/office/powerpoint/2010/main" val="17413881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dam.lewis@ga.gov.au" TargetMode="External"/><Relationship Id="rId2" Type="http://schemas.openxmlformats.org/officeDocument/2006/relationships/hyperlink" Target="mailto:Andreia.Siqueira@ga.gov.au" TargetMode="External"/><Relationship Id="rId1" Type="http://schemas.openxmlformats.org/officeDocument/2006/relationships/slideLayout" Target="../slideLayouts/slideLayout2.xml"/><Relationship Id="rId5" Type="http://schemas.openxmlformats.org/officeDocument/2006/relationships/hyperlink" Target="mailto:labahn@usgs.gov" TargetMode="External"/><Relationship Id="rId4" Type="http://schemas.openxmlformats.org/officeDocument/2006/relationships/hyperlink" Target="mailto:Susanne.Mecklenburg@esa.int"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mailto:Andreia.Siqueira@ga.gov.a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58DD932-8EBE-4150-8D45-9F77C98FD8AB}"/>
              </a:ext>
            </a:extLst>
          </p:cNvPr>
          <p:cNvSpPr>
            <a:spLocks noGrp="1"/>
          </p:cNvSpPr>
          <p:nvPr>
            <p:ph idx="1"/>
          </p:nvPr>
        </p:nvSpPr>
        <p:spPr>
          <a:xfrm>
            <a:off x="0" y="0"/>
            <a:ext cx="9144000" cy="6753497"/>
          </a:xfrm>
        </p:spPr>
        <p:txBody>
          <a:bodyPr>
            <a:noAutofit/>
          </a:bodyPr>
          <a:lstStyle/>
          <a:p>
            <a:pPr marL="0" indent="0">
              <a:lnSpc>
                <a:spcPct val="120000"/>
              </a:lnSpc>
              <a:spcBef>
                <a:spcPts val="0"/>
              </a:spcBef>
              <a:buNone/>
            </a:pPr>
            <a:r>
              <a:rPr lang="en-GB" sz="900" dirty="0" smtClean="0"/>
              <a:t>Definitions</a:t>
            </a:r>
            <a:r>
              <a:rPr lang="en-GB" sz="800" dirty="0" smtClean="0"/>
              <a:t>:</a:t>
            </a:r>
          </a:p>
          <a:p>
            <a:pPr>
              <a:lnSpc>
                <a:spcPct val="120000"/>
              </a:lnSpc>
              <a:spcBef>
                <a:spcPts val="0"/>
              </a:spcBef>
            </a:pPr>
            <a:r>
              <a:rPr lang="en-GB" sz="800" dirty="0" smtClean="0"/>
              <a:t>Analysis </a:t>
            </a:r>
            <a:r>
              <a:rPr lang="en-GB" sz="800" dirty="0"/>
              <a:t>Ready Data (ARD)</a:t>
            </a:r>
          </a:p>
          <a:p>
            <a:pPr lvl="1">
              <a:lnSpc>
                <a:spcPct val="120000"/>
              </a:lnSpc>
              <a:spcBef>
                <a:spcPts val="0"/>
              </a:spcBef>
            </a:pPr>
            <a:r>
              <a:rPr lang="en-GB" sz="800" dirty="0"/>
              <a:t>ARD is a broad term, which has various meanings depending on user perspective and application:</a:t>
            </a:r>
          </a:p>
          <a:p>
            <a:pPr marL="685800" lvl="2" indent="0">
              <a:lnSpc>
                <a:spcPct val="120000"/>
              </a:lnSpc>
              <a:spcBef>
                <a:spcPts val="0"/>
              </a:spcBef>
              <a:buNone/>
            </a:pPr>
            <a:r>
              <a:rPr lang="en-GB" sz="800" dirty="0"/>
              <a:t>An ARD product is a product generated from raw data and processed so that it can be used directly without the need for further processing to be applied by users.</a:t>
            </a:r>
          </a:p>
          <a:p>
            <a:pPr>
              <a:lnSpc>
                <a:spcPct val="120000"/>
              </a:lnSpc>
              <a:spcBef>
                <a:spcPts val="0"/>
              </a:spcBef>
            </a:pPr>
            <a:r>
              <a:rPr lang="en-GB" sz="800" dirty="0" smtClean="0"/>
              <a:t>CEOS </a:t>
            </a:r>
            <a:r>
              <a:rPr lang="en-GB" sz="800" dirty="0"/>
              <a:t>Analysis Ready Data for Land (CARD4L)</a:t>
            </a:r>
          </a:p>
          <a:p>
            <a:pPr lvl="1">
              <a:lnSpc>
                <a:spcPct val="120000"/>
              </a:lnSpc>
              <a:spcBef>
                <a:spcPts val="0"/>
              </a:spcBef>
            </a:pPr>
            <a:r>
              <a:rPr lang="en-GB" sz="800" dirty="0"/>
              <a:t>CEOS developed a specific definition of ARD for Land:</a:t>
            </a:r>
          </a:p>
          <a:p>
            <a:pPr marL="685800" lvl="2" indent="0">
              <a:lnSpc>
                <a:spcPct val="120000"/>
              </a:lnSpc>
              <a:spcBef>
                <a:spcPts val="0"/>
              </a:spcBef>
              <a:buNone/>
            </a:pPr>
            <a:r>
              <a:rPr lang="en-US" sz="800" dirty="0"/>
              <a:t>CEOS Analysis Ready Data for Land (CARD4L) are satellite data that have been processed to a minimum set of requirements and organized into a form that allows immediate analysis with a minimum of additional user effort and interoperability both through time and with other datasets</a:t>
            </a:r>
            <a:r>
              <a:rPr lang="en-US" sz="800" dirty="0" smtClean="0"/>
              <a:t>.</a:t>
            </a:r>
            <a:endParaRPr lang="en-US" sz="800" dirty="0"/>
          </a:p>
          <a:p>
            <a:pPr marL="0" lvl="2" indent="0">
              <a:lnSpc>
                <a:spcPct val="120000"/>
              </a:lnSpc>
              <a:spcBef>
                <a:spcPts val="0"/>
              </a:spcBef>
              <a:buNone/>
              <a:tabLst>
                <a:tab pos="0" algn="l"/>
              </a:tabLst>
            </a:pPr>
            <a:endParaRPr lang="en-US" sz="900" dirty="0" smtClean="0"/>
          </a:p>
          <a:p>
            <a:pPr marL="0" lvl="2" indent="0">
              <a:lnSpc>
                <a:spcPct val="120000"/>
              </a:lnSpc>
              <a:spcBef>
                <a:spcPts val="0"/>
              </a:spcBef>
              <a:buNone/>
              <a:tabLst>
                <a:tab pos="0" algn="l"/>
              </a:tabLst>
            </a:pPr>
            <a:r>
              <a:rPr lang="en-US" sz="900" dirty="0" smtClean="0"/>
              <a:t>Accomplishments</a:t>
            </a:r>
            <a:endParaRPr lang="en-US" sz="800" dirty="0" smtClean="0"/>
          </a:p>
          <a:p>
            <a:pPr>
              <a:lnSpc>
                <a:spcPct val="120000"/>
              </a:lnSpc>
              <a:spcBef>
                <a:spcPts val="0"/>
              </a:spcBef>
            </a:pPr>
            <a:r>
              <a:rPr lang="en-US" sz="800" dirty="0"/>
              <a:t>CEOS has prepared an overall CARD4L definition along with 3 technical Product Family Specifications for:</a:t>
            </a:r>
          </a:p>
          <a:p>
            <a:pPr lvl="1">
              <a:lnSpc>
                <a:spcPct val="120000"/>
              </a:lnSpc>
              <a:spcBef>
                <a:spcPts val="0"/>
              </a:spcBef>
            </a:pPr>
            <a:r>
              <a:rPr lang="en-US" sz="800" dirty="0"/>
              <a:t>Surface Reflectance</a:t>
            </a:r>
          </a:p>
          <a:p>
            <a:pPr lvl="1">
              <a:lnSpc>
                <a:spcPct val="120000"/>
              </a:lnSpc>
              <a:spcBef>
                <a:spcPts val="0"/>
              </a:spcBef>
            </a:pPr>
            <a:r>
              <a:rPr lang="en-US" sz="800" dirty="0"/>
              <a:t>Surface Temperature</a:t>
            </a:r>
          </a:p>
          <a:p>
            <a:pPr lvl="1">
              <a:lnSpc>
                <a:spcPct val="120000"/>
              </a:lnSpc>
              <a:spcBef>
                <a:spcPts val="0"/>
              </a:spcBef>
            </a:pPr>
            <a:r>
              <a:rPr lang="en-US" sz="800" dirty="0"/>
              <a:t>Radar Backscatter</a:t>
            </a:r>
          </a:p>
          <a:p>
            <a:pPr>
              <a:lnSpc>
                <a:spcPct val="120000"/>
              </a:lnSpc>
              <a:spcBef>
                <a:spcPts val="0"/>
              </a:spcBef>
            </a:pPr>
            <a:r>
              <a:rPr lang="en-US" sz="800" dirty="0"/>
              <a:t>Published a CARD4L web site</a:t>
            </a:r>
          </a:p>
          <a:p>
            <a:pPr>
              <a:lnSpc>
                <a:spcPct val="120000"/>
              </a:lnSpc>
              <a:spcBef>
                <a:spcPts val="0"/>
              </a:spcBef>
            </a:pPr>
            <a:r>
              <a:rPr lang="en-US" sz="800" dirty="0"/>
              <a:t>Several CEOS agencies began data provider CARD4Lself-assessment exercises (ESA, GA, USGS, JAXA, others)</a:t>
            </a:r>
          </a:p>
          <a:p>
            <a:pPr>
              <a:lnSpc>
                <a:spcPct val="120000"/>
              </a:lnSpc>
              <a:spcBef>
                <a:spcPts val="0"/>
              </a:spcBef>
            </a:pPr>
            <a:r>
              <a:rPr lang="en-US" sz="800" dirty="0"/>
              <a:t>WGCV defined a peer review process, which, once exercised, will be the final step for datasets to be stamped “CARD4L-compliant”</a:t>
            </a:r>
          </a:p>
          <a:p>
            <a:pPr lvl="0">
              <a:lnSpc>
                <a:spcPct val="120000"/>
              </a:lnSpc>
              <a:spcBef>
                <a:spcPts val="0"/>
              </a:spcBef>
            </a:pPr>
            <a:r>
              <a:rPr lang="en-US" sz="800" dirty="0"/>
              <a:t>Distributed a survey to gather feedback from user communities</a:t>
            </a:r>
          </a:p>
          <a:p>
            <a:pPr lvl="0">
              <a:lnSpc>
                <a:spcPct val="120000"/>
              </a:lnSpc>
              <a:spcBef>
                <a:spcPts val="0"/>
              </a:spcBef>
            </a:pPr>
            <a:r>
              <a:rPr lang="en-US" sz="800" dirty="0"/>
              <a:t>Participated in the “Satellite Data Interoperability Workshop” convened by the Radiant Earth Foundation and sponsored by </a:t>
            </a:r>
            <a:r>
              <a:rPr lang="en-US" sz="800" dirty="0" err="1"/>
              <a:t>Maxar</a:t>
            </a:r>
            <a:r>
              <a:rPr lang="en-US" sz="800" dirty="0"/>
              <a:t>, Planet, and several other commercial geospatial companies</a:t>
            </a:r>
          </a:p>
          <a:p>
            <a:pPr>
              <a:lnSpc>
                <a:spcPct val="120000"/>
              </a:lnSpc>
              <a:spcBef>
                <a:spcPts val="0"/>
              </a:spcBef>
            </a:pPr>
            <a:r>
              <a:rPr lang="en-GB" sz="800" b="1" i="1" dirty="0" smtClean="0">
                <a:solidFill>
                  <a:srgbClr val="FF0000"/>
                </a:solidFill>
              </a:rPr>
              <a:t>Stephen </a:t>
            </a:r>
            <a:r>
              <a:rPr lang="en-GB" sz="800" b="1" i="1" dirty="0" err="1">
                <a:solidFill>
                  <a:srgbClr val="FF0000"/>
                </a:solidFill>
              </a:rPr>
              <a:t>Volz</a:t>
            </a:r>
            <a:r>
              <a:rPr lang="en-GB" sz="800" b="1" i="1" dirty="0">
                <a:solidFill>
                  <a:srgbClr val="FF0000"/>
                </a:solidFill>
              </a:rPr>
              <a:t> suggests some user examples here</a:t>
            </a:r>
          </a:p>
          <a:p>
            <a:pPr lvl="1">
              <a:lnSpc>
                <a:spcPct val="120000"/>
              </a:lnSpc>
              <a:spcBef>
                <a:spcPts val="0"/>
              </a:spcBef>
              <a:buFont typeface="Symbol" panose="05050102010706020507" pitchFamily="18" charset="2"/>
              <a:buChar char="Þ"/>
            </a:pPr>
            <a:r>
              <a:rPr lang="en-GB" sz="800" b="1" i="1" dirty="0">
                <a:solidFill>
                  <a:srgbClr val="7030A0"/>
                </a:solidFill>
              </a:rPr>
              <a:t>Since we do not currently have any operational fully CARD4L-compliant data streams, this is difficult.</a:t>
            </a:r>
          </a:p>
          <a:p>
            <a:pPr lvl="1">
              <a:lnSpc>
                <a:spcPct val="120000"/>
              </a:lnSpc>
              <a:spcBef>
                <a:spcPts val="0"/>
              </a:spcBef>
              <a:buFont typeface="Symbol" panose="05050102010706020507" pitchFamily="18" charset="2"/>
              <a:buChar char="Þ"/>
            </a:pPr>
            <a:r>
              <a:rPr lang="en-GB" sz="800" b="1" i="1" dirty="0">
                <a:solidFill>
                  <a:srgbClr val="7030A0"/>
                </a:solidFill>
              </a:rPr>
              <a:t>The Data Cubes are using “provisional” or “initial” CARD4L-like products. Should we mention those?</a:t>
            </a:r>
          </a:p>
          <a:p>
            <a:pPr marL="0" lvl="2" indent="0">
              <a:lnSpc>
                <a:spcPct val="120000"/>
              </a:lnSpc>
              <a:spcBef>
                <a:spcPts val="0"/>
              </a:spcBef>
              <a:buNone/>
              <a:tabLst>
                <a:tab pos="0" algn="l"/>
              </a:tabLst>
            </a:pPr>
            <a:endParaRPr lang="en-US" sz="900" smtClean="0"/>
          </a:p>
          <a:p>
            <a:pPr marL="0" lvl="2" indent="0">
              <a:lnSpc>
                <a:spcPct val="120000"/>
              </a:lnSpc>
              <a:spcBef>
                <a:spcPts val="0"/>
              </a:spcBef>
              <a:buNone/>
              <a:tabLst>
                <a:tab pos="0" algn="l"/>
              </a:tabLst>
            </a:pPr>
            <a:r>
              <a:rPr lang="en-US" sz="900" smtClean="0"/>
              <a:t>Future </a:t>
            </a:r>
            <a:r>
              <a:rPr lang="en-US" sz="900" dirty="0" smtClean="0"/>
              <a:t>Near-term Plans</a:t>
            </a:r>
          </a:p>
          <a:p>
            <a:pPr>
              <a:lnSpc>
                <a:spcPct val="120000"/>
              </a:lnSpc>
              <a:spcBef>
                <a:spcPts val="0"/>
              </a:spcBef>
            </a:pPr>
            <a:r>
              <a:rPr lang="en-GB" sz="800" dirty="0"/>
              <a:t>In 2019, </a:t>
            </a:r>
            <a:r>
              <a:rPr lang="en-US" sz="800" dirty="0"/>
              <a:t>begin operationally providing CARD4L-compliant Surface Reflectance and Surface Temperature products, including Sentinel-2 and Landsat datasets from ESA and USGS, respectively</a:t>
            </a:r>
          </a:p>
          <a:p>
            <a:pPr>
              <a:lnSpc>
                <a:spcPct val="120000"/>
              </a:lnSpc>
              <a:spcBef>
                <a:spcPts val="0"/>
              </a:spcBef>
            </a:pPr>
            <a:r>
              <a:rPr lang="en-GB" sz="800" dirty="0"/>
              <a:t>Explore defining CEOS ARD for other application domains (e.g., oceans, precipitation, etc.)</a:t>
            </a:r>
          </a:p>
          <a:p>
            <a:pPr>
              <a:lnSpc>
                <a:spcPct val="120000"/>
              </a:lnSpc>
              <a:spcBef>
                <a:spcPts val="0"/>
              </a:spcBef>
            </a:pPr>
            <a:r>
              <a:rPr lang="en-US" sz="800" dirty="0"/>
              <a:t>Broaden the CARD4L radar specifications (5 under consideration)</a:t>
            </a:r>
          </a:p>
          <a:p>
            <a:pPr>
              <a:lnSpc>
                <a:spcPct val="120000"/>
              </a:lnSpc>
              <a:spcBef>
                <a:spcPts val="0"/>
              </a:spcBef>
            </a:pPr>
            <a:r>
              <a:rPr lang="en-US" sz="800" dirty="0"/>
              <a:t>Look for opportunities to pilot CARD4L-compliant interoperability case studies</a:t>
            </a:r>
          </a:p>
          <a:p>
            <a:pPr>
              <a:lnSpc>
                <a:spcPct val="120000"/>
              </a:lnSpc>
              <a:spcBef>
                <a:spcPts val="0"/>
              </a:spcBef>
            </a:pPr>
            <a:r>
              <a:rPr lang="en-US" sz="800" dirty="0"/>
              <a:t>Define commonly used ARD-related terms including ARD, CARD4L, Interoperability, and Harmonization</a:t>
            </a:r>
          </a:p>
          <a:p>
            <a:pPr>
              <a:lnSpc>
                <a:spcPct val="120000"/>
              </a:lnSpc>
              <a:spcBef>
                <a:spcPts val="0"/>
              </a:spcBef>
            </a:pPr>
            <a:r>
              <a:rPr lang="en-US" sz="800" dirty="0"/>
              <a:t>Develop an information package capturing the key value of CARD4L</a:t>
            </a:r>
          </a:p>
          <a:p>
            <a:pPr>
              <a:lnSpc>
                <a:spcPct val="120000"/>
              </a:lnSpc>
              <a:spcBef>
                <a:spcPts val="0"/>
              </a:spcBef>
            </a:pPr>
            <a:r>
              <a:rPr lang="en-US" sz="800" dirty="0"/>
              <a:t>Enhance its communications with the commercial sector using the information package and networks including UK Catapult, DIAS providers, and EARSC</a:t>
            </a:r>
          </a:p>
          <a:p>
            <a:pPr>
              <a:lnSpc>
                <a:spcPct val="120000"/>
              </a:lnSpc>
              <a:spcBef>
                <a:spcPts val="0"/>
              </a:spcBef>
            </a:pPr>
            <a:r>
              <a:rPr lang="en-US" sz="800" dirty="0"/>
              <a:t>Increase communication with remote sensing agencies, scientists, and commercial providers through the ESA Living Planet Symposium, IGARSS, the ESA Ground Segment Coordination Body (GSCB), and other forums such as the World Geospatial Forum</a:t>
            </a:r>
          </a:p>
          <a:p>
            <a:pPr>
              <a:lnSpc>
                <a:spcPct val="120000"/>
              </a:lnSpc>
              <a:spcBef>
                <a:spcPts val="0"/>
              </a:spcBef>
            </a:pPr>
            <a:r>
              <a:rPr lang="en-US" sz="800" dirty="0"/>
              <a:t>Act on the suggestions from the CARD4L survey</a:t>
            </a:r>
          </a:p>
          <a:p>
            <a:pPr>
              <a:lnSpc>
                <a:spcPct val="120000"/>
              </a:lnSpc>
              <a:spcBef>
                <a:spcPts val="0"/>
              </a:spcBef>
            </a:pPr>
            <a:r>
              <a:rPr lang="en-US" sz="800" dirty="0"/>
              <a:t>Promote datasets via the CEOS ARD website (i.e., the CARD4L </a:t>
            </a:r>
            <a:r>
              <a:rPr lang="en-US" sz="800" dirty="0" err="1"/>
              <a:t>stocktake</a:t>
            </a:r>
            <a:r>
              <a:rPr lang="en-US" sz="800" dirty="0"/>
              <a:t>) and also through the relevant WGISS systems (e.g., Connected Data Assets (CDA))</a:t>
            </a:r>
          </a:p>
          <a:p>
            <a:pPr marL="0" lvl="2" indent="0">
              <a:lnSpc>
                <a:spcPct val="120000"/>
              </a:lnSpc>
              <a:spcBef>
                <a:spcPts val="0"/>
              </a:spcBef>
              <a:buNone/>
              <a:tabLst>
                <a:tab pos="0" algn="l"/>
              </a:tabLst>
            </a:pPr>
            <a:endParaRPr lang="en-US" sz="900" dirty="0" smtClean="0"/>
          </a:p>
          <a:p>
            <a:pPr marL="0" lvl="2" indent="0">
              <a:lnSpc>
                <a:spcPct val="120000"/>
              </a:lnSpc>
              <a:spcBef>
                <a:spcPts val="0"/>
              </a:spcBef>
              <a:buNone/>
              <a:tabLst>
                <a:tab pos="0" algn="l"/>
              </a:tabLst>
            </a:pPr>
            <a:r>
              <a:rPr lang="en-US" sz="800" dirty="0" smtClean="0"/>
              <a:t>For More Information, Contact:</a:t>
            </a:r>
            <a:endParaRPr lang="en-GB" sz="800" dirty="0"/>
          </a:p>
          <a:p>
            <a:pPr>
              <a:lnSpc>
                <a:spcPct val="120000"/>
              </a:lnSpc>
              <a:spcBef>
                <a:spcPts val="0"/>
              </a:spcBef>
            </a:pPr>
            <a:r>
              <a:rPr lang="en-GB" sz="800" dirty="0" err="1"/>
              <a:t>Andreia</a:t>
            </a:r>
            <a:r>
              <a:rPr lang="en-GB" sz="800" dirty="0"/>
              <a:t> </a:t>
            </a:r>
            <a:r>
              <a:rPr lang="en-GB" sz="800" dirty="0" err="1"/>
              <a:t>Siqueira</a:t>
            </a:r>
            <a:r>
              <a:rPr lang="en-GB" sz="800" dirty="0"/>
              <a:t> (Geoscience Australia), </a:t>
            </a:r>
            <a:r>
              <a:rPr lang="en-GB" sz="800" dirty="0">
                <a:hlinkClick r:id="rId2"/>
              </a:rPr>
              <a:t>Andreia.Siqueira@ga.gov.au</a:t>
            </a:r>
            <a:endParaRPr lang="en-GB" sz="800" dirty="0"/>
          </a:p>
          <a:p>
            <a:pPr>
              <a:lnSpc>
                <a:spcPct val="120000"/>
              </a:lnSpc>
              <a:spcBef>
                <a:spcPts val="0"/>
              </a:spcBef>
            </a:pPr>
            <a:r>
              <a:rPr lang="en-GB" sz="800" dirty="0" smtClean="0"/>
              <a:t>Alternate </a:t>
            </a:r>
            <a:r>
              <a:rPr lang="en-GB" sz="800" dirty="0"/>
              <a:t>POCs (LSI-VC Co-Leads):</a:t>
            </a:r>
          </a:p>
          <a:p>
            <a:pPr lvl="1">
              <a:lnSpc>
                <a:spcPct val="120000"/>
              </a:lnSpc>
              <a:spcBef>
                <a:spcPts val="0"/>
              </a:spcBef>
            </a:pPr>
            <a:r>
              <a:rPr lang="en-GB" sz="800" dirty="0"/>
              <a:t>Adam Lewis (Geoscience Australia), </a:t>
            </a:r>
            <a:r>
              <a:rPr lang="en-GB" sz="800" dirty="0">
                <a:hlinkClick r:id="rId3"/>
              </a:rPr>
              <a:t>adam.lewis@ga.gov.au</a:t>
            </a:r>
            <a:endParaRPr lang="en-GB" sz="800" dirty="0"/>
          </a:p>
          <a:p>
            <a:pPr lvl="1">
              <a:lnSpc>
                <a:spcPct val="120000"/>
              </a:lnSpc>
              <a:spcBef>
                <a:spcPts val="0"/>
              </a:spcBef>
            </a:pPr>
            <a:r>
              <a:rPr lang="en-GB" sz="800" dirty="0"/>
              <a:t>Susanne Mecklenburg (ESA), </a:t>
            </a:r>
            <a:r>
              <a:rPr lang="en-GB" sz="800" dirty="0">
                <a:hlinkClick r:id="rId4"/>
              </a:rPr>
              <a:t>Susanne.Mecklenburg@esa.int</a:t>
            </a:r>
            <a:endParaRPr lang="en-GB" sz="800" dirty="0"/>
          </a:p>
          <a:p>
            <a:pPr lvl="1">
              <a:lnSpc>
                <a:spcPct val="120000"/>
              </a:lnSpc>
              <a:spcBef>
                <a:spcPts val="0"/>
              </a:spcBef>
            </a:pPr>
            <a:r>
              <a:rPr lang="en-GB" sz="800" dirty="0"/>
              <a:t>Steve </a:t>
            </a:r>
            <a:r>
              <a:rPr lang="en-GB" sz="800" dirty="0" err="1"/>
              <a:t>Labahn</a:t>
            </a:r>
            <a:r>
              <a:rPr lang="en-GB" sz="800" dirty="0"/>
              <a:t> (USGS), </a:t>
            </a:r>
            <a:r>
              <a:rPr lang="en-GB" sz="800" dirty="0" smtClean="0">
                <a:hlinkClick r:id="rId5"/>
              </a:rPr>
              <a:t>labahn@usgs.gov</a:t>
            </a:r>
            <a:endParaRPr lang="en-GB" sz="800" dirty="0"/>
          </a:p>
        </p:txBody>
      </p:sp>
    </p:spTree>
    <p:extLst>
      <p:ext uri="{BB962C8B-B14F-4D97-AF65-F5344CB8AC3E}">
        <p14:creationId xmlns:p14="http://schemas.microsoft.com/office/powerpoint/2010/main" val="131396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58DD932-8EBE-4150-8D45-9F77C98FD8AB}"/>
              </a:ext>
            </a:extLst>
          </p:cNvPr>
          <p:cNvSpPr>
            <a:spLocks noGrp="1"/>
          </p:cNvSpPr>
          <p:nvPr>
            <p:ph idx="1"/>
          </p:nvPr>
        </p:nvSpPr>
        <p:spPr>
          <a:xfrm>
            <a:off x="0" y="0"/>
            <a:ext cx="9144000" cy="6753497"/>
          </a:xfrm>
        </p:spPr>
        <p:txBody>
          <a:bodyPr>
            <a:noAutofit/>
          </a:bodyPr>
          <a:lstStyle/>
          <a:p>
            <a:pPr marL="0" indent="0">
              <a:spcBef>
                <a:spcPts val="300"/>
              </a:spcBef>
              <a:buNone/>
            </a:pPr>
            <a:r>
              <a:rPr lang="en-GB" sz="1600" b="1" dirty="0" smtClean="0">
                <a:latin typeface="Candara" panose="020E0502030303020204" pitchFamily="34" charset="0"/>
              </a:rPr>
              <a:t>Definitions: Analysis </a:t>
            </a:r>
            <a:r>
              <a:rPr lang="en-GB" sz="1600" b="1" dirty="0">
                <a:latin typeface="Candara" panose="020E0502030303020204" pitchFamily="34" charset="0"/>
              </a:rPr>
              <a:t>Ready Data (</a:t>
            </a:r>
            <a:r>
              <a:rPr lang="en-GB" sz="1600" b="1" dirty="0" smtClean="0">
                <a:latin typeface="Candara" panose="020E0502030303020204" pitchFamily="34" charset="0"/>
              </a:rPr>
              <a:t>ARD) </a:t>
            </a:r>
          </a:p>
          <a:p>
            <a:pPr>
              <a:spcBef>
                <a:spcPts val="300"/>
              </a:spcBef>
            </a:pPr>
            <a:r>
              <a:rPr lang="en-GB" sz="1600" dirty="0" smtClean="0">
                <a:latin typeface="Candara" panose="020E0502030303020204" pitchFamily="34" charset="0"/>
              </a:rPr>
              <a:t>An ARD product is a product generated from raw data and processed so that it can be used directly without the need for further processing to be applied by users. </a:t>
            </a:r>
          </a:p>
          <a:p>
            <a:pPr marL="517525" lvl="1">
              <a:spcBef>
                <a:spcPts val="300"/>
              </a:spcBef>
            </a:pPr>
            <a:r>
              <a:rPr lang="en-US" sz="1400" dirty="0" smtClean="0">
                <a:latin typeface="Candara" panose="020E0502030303020204" pitchFamily="34" charset="0"/>
              </a:rPr>
              <a:t>CEOS </a:t>
            </a:r>
            <a:r>
              <a:rPr lang="en-US" sz="1400" dirty="0">
                <a:latin typeface="Candara" panose="020E0502030303020204" pitchFamily="34" charset="0"/>
              </a:rPr>
              <a:t>Analysis Ready Data for Land (CARD4L) are satellite data that have been processed to a minimum set of requirements and organized into a form that allows immediate analysis with a minimum of additional user effort and interoperability both through time and with other datasets</a:t>
            </a:r>
            <a:r>
              <a:rPr lang="en-US" sz="1400" dirty="0" smtClean="0">
                <a:latin typeface="Candara" panose="020E0502030303020204" pitchFamily="34" charset="0"/>
              </a:rPr>
              <a:t>.</a:t>
            </a:r>
          </a:p>
          <a:p>
            <a:pPr marL="0" lvl="2" indent="0">
              <a:spcBef>
                <a:spcPts val="300"/>
              </a:spcBef>
              <a:buNone/>
              <a:tabLst>
                <a:tab pos="0" algn="l"/>
              </a:tabLst>
            </a:pPr>
            <a:r>
              <a:rPr lang="en-US" sz="1600" b="1" dirty="0" smtClean="0">
                <a:latin typeface="Candara" panose="020E0502030303020204" pitchFamily="34" charset="0"/>
              </a:rPr>
              <a:t>Accomplishments: CEOS has</a:t>
            </a:r>
            <a:endParaRPr lang="en-US" sz="1600" b="1" dirty="0" smtClean="0">
              <a:latin typeface="Candara" panose="020E0502030303020204" pitchFamily="34" charset="0"/>
            </a:endParaRPr>
          </a:p>
          <a:p>
            <a:pPr>
              <a:spcBef>
                <a:spcPts val="300"/>
              </a:spcBef>
            </a:pPr>
            <a:r>
              <a:rPr lang="en-US" sz="1600" dirty="0" smtClean="0">
                <a:latin typeface="Candara" panose="020E0502030303020204" pitchFamily="34" charset="0"/>
              </a:rPr>
              <a:t>Conducted internal process and quality assessments, including:</a:t>
            </a:r>
          </a:p>
          <a:p>
            <a:pPr lvl="1">
              <a:spcBef>
                <a:spcPts val="300"/>
              </a:spcBef>
            </a:pPr>
            <a:r>
              <a:rPr lang="en-US" sz="1400" dirty="0" smtClean="0">
                <a:latin typeface="Candara" panose="020E0502030303020204" pitchFamily="34" charset="0"/>
              </a:rPr>
              <a:t>A</a:t>
            </a:r>
            <a:r>
              <a:rPr lang="en-US" sz="1400" dirty="0" smtClean="0">
                <a:latin typeface="Candara" panose="020E0502030303020204" pitchFamily="34" charset="0"/>
              </a:rPr>
              <a:t>n </a:t>
            </a:r>
            <a:r>
              <a:rPr lang="en-US" sz="1400" dirty="0">
                <a:latin typeface="Candara" panose="020E0502030303020204" pitchFamily="34" charset="0"/>
              </a:rPr>
              <a:t>overall CARD4L definition along with 3 technical Product Family Specifications </a:t>
            </a:r>
            <a:r>
              <a:rPr lang="en-US" sz="1400" dirty="0" smtClean="0">
                <a:latin typeface="Candara" panose="020E0502030303020204" pitchFamily="34" charset="0"/>
              </a:rPr>
              <a:t>for Surface Reflectance, Surface Temperature, and Radar </a:t>
            </a:r>
            <a:r>
              <a:rPr lang="en-US" sz="1400" dirty="0">
                <a:latin typeface="Candara" panose="020E0502030303020204" pitchFamily="34" charset="0"/>
              </a:rPr>
              <a:t>Backscatter</a:t>
            </a:r>
          </a:p>
          <a:p>
            <a:pPr lvl="1">
              <a:spcBef>
                <a:spcPts val="300"/>
              </a:spcBef>
            </a:pPr>
            <a:r>
              <a:rPr lang="en-US" sz="1400" dirty="0" smtClean="0">
                <a:latin typeface="Candara" panose="020E0502030303020204" pitchFamily="34" charset="0"/>
              </a:rPr>
              <a:t>Several CEOS agencies began data provider CARD4L self-assessment exercises (ESA, GA, USGS, JAXA, others)</a:t>
            </a:r>
          </a:p>
          <a:p>
            <a:pPr lvl="1">
              <a:spcBef>
                <a:spcPts val="300"/>
              </a:spcBef>
            </a:pPr>
            <a:r>
              <a:rPr lang="en-US" sz="1400" dirty="0" smtClean="0">
                <a:latin typeface="Candara" panose="020E0502030303020204" pitchFamily="34" charset="0"/>
              </a:rPr>
              <a:t>WGCV defined a peer review process, which, once exercised, will be the final step for datasets to be stamped “CARD4L-compliant”</a:t>
            </a:r>
          </a:p>
          <a:p>
            <a:pPr>
              <a:spcBef>
                <a:spcPts val="300"/>
              </a:spcBef>
            </a:pPr>
            <a:r>
              <a:rPr lang="en-US" sz="1600" dirty="0" smtClean="0">
                <a:latin typeface="Candara" panose="020E0502030303020204" pitchFamily="34" charset="0"/>
              </a:rPr>
              <a:t>Engaged </a:t>
            </a:r>
            <a:r>
              <a:rPr lang="en-US" sz="1600" dirty="0" smtClean="0">
                <a:latin typeface="Candara" panose="020E0502030303020204" pitchFamily="34" charset="0"/>
              </a:rPr>
              <a:t>with the community to define the path forward and improve our understanding and applicability, including: </a:t>
            </a:r>
          </a:p>
          <a:p>
            <a:pPr lvl="1">
              <a:spcBef>
                <a:spcPts val="300"/>
              </a:spcBef>
            </a:pPr>
            <a:r>
              <a:rPr lang="en-US" sz="1400" dirty="0" smtClean="0">
                <a:latin typeface="Candara" panose="020E0502030303020204" pitchFamily="34" charset="0"/>
              </a:rPr>
              <a:t>Published </a:t>
            </a:r>
            <a:r>
              <a:rPr lang="en-US" sz="1400" dirty="0">
                <a:latin typeface="Candara" panose="020E0502030303020204" pitchFamily="34" charset="0"/>
              </a:rPr>
              <a:t>a CARD4L web </a:t>
            </a:r>
            <a:r>
              <a:rPr lang="en-US" sz="1400" dirty="0" smtClean="0">
                <a:latin typeface="Candara" panose="020E0502030303020204" pitchFamily="34" charset="0"/>
              </a:rPr>
              <a:t>site, promoting and advancing Data Cube examples with users </a:t>
            </a:r>
            <a:r>
              <a:rPr lang="en-US" sz="1400" i="1" dirty="0" smtClean="0">
                <a:latin typeface="Candara" panose="020E0502030303020204" pitchFamily="34" charset="0"/>
              </a:rPr>
              <a:t>(list appropriate national or regional data cubes)</a:t>
            </a:r>
            <a:endParaRPr lang="en-US" sz="1400" i="1" dirty="0">
              <a:latin typeface="Candara" panose="020E0502030303020204" pitchFamily="34" charset="0"/>
            </a:endParaRPr>
          </a:p>
          <a:p>
            <a:pPr lvl="1">
              <a:spcBef>
                <a:spcPts val="300"/>
              </a:spcBef>
            </a:pPr>
            <a:r>
              <a:rPr lang="en-US" sz="1400" dirty="0" smtClean="0">
                <a:latin typeface="Candara" panose="020E0502030303020204" pitchFamily="34" charset="0"/>
              </a:rPr>
              <a:t>Distributed a survey to gather feedback from user communities</a:t>
            </a:r>
          </a:p>
          <a:p>
            <a:pPr lvl="1">
              <a:spcBef>
                <a:spcPts val="300"/>
              </a:spcBef>
            </a:pPr>
            <a:r>
              <a:rPr lang="en-US" sz="1400" dirty="0" smtClean="0">
                <a:latin typeface="Candara" panose="020E0502030303020204" pitchFamily="34" charset="0"/>
              </a:rPr>
              <a:t>Participated in the “Satellite Data Interoperability Workshop” convened by commercial geospatial companies</a:t>
            </a:r>
            <a:endParaRPr lang="en-US" sz="1400" dirty="0" smtClean="0">
              <a:latin typeface="Candara" panose="020E0502030303020204" pitchFamily="34" charset="0"/>
            </a:endParaRPr>
          </a:p>
          <a:p>
            <a:pPr marL="0" lvl="2" indent="0">
              <a:spcBef>
                <a:spcPts val="300"/>
              </a:spcBef>
              <a:buNone/>
              <a:tabLst>
                <a:tab pos="0" algn="l"/>
              </a:tabLst>
            </a:pPr>
            <a:r>
              <a:rPr lang="en-US" sz="1600" b="1" dirty="0" smtClean="0">
                <a:latin typeface="Candara" panose="020E0502030303020204" pitchFamily="34" charset="0"/>
              </a:rPr>
              <a:t>Future </a:t>
            </a:r>
            <a:r>
              <a:rPr lang="en-US" sz="1600" b="1" dirty="0" smtClean="0">
                <a:latin typeface="Candara" panose="020E0502030303020204" pitchFamily="34" charset="0"/>
              </a:rPr>
              <a:t>Near-term Plans</a:t>
            </a:r>
          </a:p>
          <a:p>
            <a:pPr>
              <a:spcBef>
                <a:spcPts val="300"/>
              </a:spcBef>
            </a:pPr>
            <a:r>
              <a:rPr lang="en-GB" sz="1600" dirty="0" smtClean="0">
                <a:latin typeface="Candara" panose="020E0502030303020204" pitchFamily="34" charset="0"/>
              </a:rPr>
              <a:t>Defining ARD terms, applicability, and scope</a:t>
            </a:r>
          </a:p>
          <a:p>
            <a:pPr>
              <a:spcBef>
                <a:spcPts val="300"/>
              </a:spcBef>
            </a:pPr>
            <a:r>
              <a:rPr lang="en-GB" sz="1600" dirty="0" smtClean="0">
                <a:latin typeface="Candara" panose="020E0502030303020204" pitchFamily="34" charset="0"/>
              </a:rPr>
              <a:t>Continue and expand user engagement</a:t>
            </a:r>
            <a:endParaRPr lang="en-GB" sz="1600" dirty="0">
              <a:latin typeface="Candara" panose="020E0502030303020204" pitchFamily="34" charset="0"/>
            </a:endParaRPr>
          </a:p>
          <a:p>
            <a:pPr marL="0" lvl="2" indent="0">
              <a:spcBef>
                <a:spcPts val="300"/>
              </a:spcBef>
              <a:buNone/>
              <a:tabLst>
                <a:tab pos="0" algn="l"/>
              </a:tabLst>
            </a:pPr>
            <a:r>
              <a:rPr lang="en-US" sz="1600" b="1" dirty="0" smtClean="0">
                <a:latin typeface="Candara" panose="020E0502030303020204" pitchFamily="34" charset="0"/>
              </a:rPr>
              <a:t>For </a:t>
            </a:r>
            <a:r>
              <a:rPr lang="en-US" sz="1600" b="1" dirty="0" smtClean="0">
                <a:latin typeface="Candara" panose="020E0502030303020204" pitchFamily="34" charset="0"/>
              </a:rPr>
              <a:t>More Information, Contact:</a:t>
            </a:r>
            <a:endParaRPr lang="en-GB" sz="1600" b="1" dirty="0">
              <a:latin typeface="Candara" panose="020E0502030303020204" pitchFamily="34" charset="0"/>
            </a:endParaRPr>
          </a:p>
          <a:p>
            <a:pPr>
              <a:spcBef>
                <a:spcPts val="300"/>
              </a:spcBef>
            </a:pPr>
            <a:r>
              <a:rPr lang="en-GB" sz="1600" dirty="0" err="1">
                <a:latin typeface="Candara" panose="020E0502030303020204" pitchFamily="34" charset="0"/>
              </a:rPr>
              <a:t>Andreia</a:t>
            </a:r>
            <a:r>
              <a:rPr lang="en-GB" sz="1600" dirty="0">
                <a:latin typeface="Candara" panose="020E0502030303020204" pitchFamily="34" charset="0"/>
              </a:rPr>
              <a:t> </a:t>
            </a:r>
            <a:r>
              <a:rPr lang="en-GB" sz="1600" dirty="0" err="1">
                <a:latin typeface="Candara" panose="020E0502030303020204" pitchFamily="34" charset="0"/>
              </a:rPr>
              <a:t>Siqueira</a:t>
            </a:r>
            <a:r>
              <a:rPr lang="en-GB" sz="1600" dirty="0">
                <a:latin typeface="Candara" panose="020E0502030303020204" pitchFamily="34" charset="0"/>
              </a:rPr>
              <a:t> (Geoscience Australia), </a:t>
            </a:r>
            <a:r>
              <a:rPr lang="en-GB" sz="1600" dirty="0" smtClean="0">
                <a:latin typeface="Candara" panose="020E0502030303020204" pitchFamily="34" charset="0"/>
                <a:hlinkClick r:id="rId2"/>
              </a:rPr>
              <a:t>Andreia.Siqueira@ga.gov.au</a:t>
            </a:r>
            <a:endParaRPr lang="en-GB" sz="1600" dirty="0">
              <a:latin typeface="Candara" panose="020E0502030303020204" pitchFamily="34" charset="0"/>
            </a:endParaRPr>
          </a:p>
        </p:txBody>
      </p:sp>
    </p:spTree>
    <p:extLst>
      <p:ext uri="{BB962C8B-B14F-4D97-AF65-F5344CB8AC3E}">
        <p14:creationId xmlns:p14="http://schemas.microsoft.com/office/powerpoint/2010/main" val="30971174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760</Words>
  <Application>Microsoft Office PowerPoint</Application>
  <PresentationFormat>On-screen Show (4:3)</PresentationFormat>
  <Paragraphs>57</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Candara</vt:lpstr>
      <vt:lpstr>Symbol</vt:lpstr>
      <vt:lpstr>Office Theme</vt:lpstr>
      <vt:lpstr>PowerPoint Presentation</vt:lpstr>
      <vt:lpstr>PowerPoint Presentation</vt:lpstr>
    </vt:vector>
  </TitlesOfParts>
  <Company>ESA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Hosford</dc:creator>
  <cp:lastModifiedBy>Stephen M. Volz</cp:lastModifiedBy>
  <cp:revision>12</cp:revision>
  <dcterms:created xsi:type="dcterms:W3CDTF">2018-10-18T08:43:02Z</dcterms:created>
  <dcterms:modified xsi:type="dcterms:W3CDTF">2018-10-18T13:55:21Z</dcterms:modified>
</cp:coreProperties>
</file>