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7" r:id="rId4"/>
    <p:sldId id="281" r:id="rId5"/>
    <p:sldId id="293" r:id="rId6"/>
    <p:sldId id="290" r:id="rId7"/>
    <p:sldId id="291" r:id="rId8"/>
    <p:sldId id="294" r:id="rId9"/>
    <p:sldId id="284" r:id="rId10"/>
    <p:sldId id="269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07746-FD52-4750-8CA2-EAF538B55500}" v="113" dt="2018-10-04T03:01:38.09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0"/>
    <p:restoredTop sz="94731"/>
  </p:normalViewPr>
  <p:slideViewPr>
    <p:cSldViewPr>
      <p:cViewPr varScale="1">
        <p:scale>
          <a:sx n="87" d="100"/>
          <a:sy n="87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 Nguyen Truong" userId="9a1c685e53b28a43" providerId="LiveId" clId="{59B07746-FD52-4750-8CA2-EAF538B55500}"/>
    <pc:docChg chg="custSel modSld">
      <pc:chgData name="Thanh Nguyen Truong" userId="9a1c685e53b28a43" providerId="LiveId" clId="{59B07746-FD52-4750-8CA2-EAF538B55500}" dt="2018-10-04T03:01:38.088" v="108" actId="207"/>
      <pc:docMkLst>
        <pc:docMk/>
      </pc:docMkLst>
      <pc:sldChg chg="modSp">
        <pc:chgData name="Thanh Nguyen Truong" userId="9a1c685e53b28a43" providerId="LiveId" clId="{59B07746-FD52-4750-8CA2-EAF538B55500}" dt="2018-10-04T03:01:38.088" v="108" actId="207"/>
        <pc:sldMkLst>
          <pc:docMk/>
          <pc:sldMk cId="783225060" sldId="274"/>
        </pc:sldMkLst>
        <pc:spChg chg="mod">
          <ac:chgData name="Thanh Nguyen Truong" userId="9a1c685e53b28a43" providerId="LiveId" clId="{59B07746-FD52-4750-8CA2-EAF538B55500}" dt="2018-10-04T03:01:38.088" v="108" actId="207"/>
          <ac:spMkLst>
            <pc:docMk/>
            <pc:sldMk cId="783225060" sldId="274"/>
            <ac:spMk id="2" creationId="{00000000-0000-0000-0000-000000000000}"/>
          </ac:spMkLst>
        </pc:spChg>
      </pc:sldChg>
      <pc:sldChg chg="modSp">
        <pc:chgData name="Thanh Nguyen Truong" userId="9a1c685e53b28a43" providerId="LiveId" clId="{59B07746-FD52-4750-8CA2-EAF538B55500}" dt="2018-10-04T02:48:52.658" v="2" actId="2711"/>
        <pc:sldMkLst>
          <pc:docMk/>
          <pc:sldMk cId="1744882499" sldId="277"/>
        </pc:sldMkLst>
        <pc:spChg chg="mod">
          <ac:chgData name="Thanh Nguyen Truong" userId="9a1c685e53b28a43" providerId="LiveId" clId="{59B07746-FD52-4750-8CA2-EAF538B55500}" dt="2018-10-04T02:48:52.658" v="2" actId="2711"/>
          <ac:spMkLst>
            <pc:docMk/>
            <pc:sldMk cId="1744882499" sldId="277"/>
            <ac:spMk id="3" creationId="{00000000-0000-0000-0000-000000000000}"/>
          </ac:spMkLst>
        </pc:spChg>
      </pc:sldChg>
      <pc:sldChg chg="modSp">
        <pc:chgData name="Thanh Nguyen Truong" userId="9a1c685e53b28a43" providerId="LiveId" clId="{59B07746-FD52-4750-8CA2-EAF538B55500}" dt="2018-10-04T02:49:14.920" v="4" actId="2711"/>
        <pc:sldMkLst>
          <pc:docMk/>
          <pc:sldMk cId="203477261" sldId="278"/>
        </pc:sldMkLst>
        <pc:spChg chg="mod">
          <ac:chgData name="Thanh Nguyen Truong" userId="9a1c685e53b28a43" providerId="LiveId" clId="{59B07746-FD52-4750-8CA2-EAF538B55500}" dt="2018-10-04T02:49:14.920" v="4" actId="2711"/>
          <ac:spMkLst>
            <pc:docMk/>
            <pc:sldMk cId="203477261" sldId="278"/>
            <ac:spMk id="3" creationId="{00000000-0000-0000-0000-000000000000}"/>
          </ac:spMkLst>
        </pc:spChg>
      </pc:sldChg>
      <pc:sldChg chg="modSp">
        <pc:chgData name="Thanh Nguyen Truong" userId="9a1c685e53b28a43" providerId="LiveId" clId="{59B07746-FD52-4750-8CA2-EAF538B55500}" dt="2018-10-04T02:49:01.773" v="3" actId="2711"/>
        <pc:sldMkLst>
          <pc:docMk/>
          <pc:sldMk cId="1772357720" sldId="281"/>
        </pc:sldMkLst>
        <pc:spChg chg="mod">
          <ac:chgData name="Thanh Nguyen Truong" userId="9a1c685e53b28a43" providerId="LiveId" clId="{59B07746-FD52-4750-8CA2-EAF538B55500}" dt="2018-10-04T02:49:01.773" v="3" actId="2711"/>
          <ac:spMkLst>
            <pc:docMk/>
            <pc:sldMk cId="1772357720" sldId="281"/>
            <ac:spMk id="3" creationId="{00000000-0000-0000-0000-000000000000}"/>
          </ac:spMkLst>
        </pc:spChg>
      </pc:sldChg>
      <pc:sldChg chg="modSp">
        <pc:chgData name="Thanh Nguyen Truong" userId="9a1c685e53b28a43" providerId="LiveId" clId="{59B07746-FD52-4750-8CA2-EAF538B55500}" dt="2018-10-04T02:49:34.181" v="5" actId="2711"/>
        <pc:sldMkLst>
          <pc:docMk/>
          <pc:sldMk cId="106890067" sldId="287"/>
        </pc:sldMkLst>
        <pc:spChg chg="mod">
          <ac:chgData name="Thanh Nguyen Truong" userId="9a1c685e53b28a43" providerId="LiveId" clId="{59B07746-FD52-4750-8CA2-EAF538B55500}" dt="2018-10-04T02:49:34.181" v="5" actId="2711"/>
          <ac:spMkLst>
            <pc:docMk/>
            <pc:sldMk cId="106890067" sldId="287"/>
            <ac:spMk id="3" creationId="{9783CB6A-993D-414A-A435-9F896FE0EC1B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7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C84C-817B-41B3-B5FF-A5E9355712C6}" type="datetime1">
              <a:rPr lang="en-GB" smtClean="0"/>
              <a:t>10/10/2018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97F-B99A-4ACF-AE94-2B1F29C13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619063"/>
      </p:ext>
    </p:extLst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15954223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3775473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dnguyen@vnsc.org.vn" TargetMode="External"/><Relationship Id="rId2" Type="http://schemas.openxmlformats.org/officeDocument/2006/relationships/hyperlink" Target="mailto:vatuan@vnsc.org.v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149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400" dirty="0">
                <a:solidFill>
                  <a:schemeClr val="bg1"/>
                </a:solidFill>
                <a:latin typeface="Helvetica" pitchFamily="34" charset="0"/>
              </a:rPr>
              <a:t>CEOS Chair 2019 priorities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GB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Pham </a:t>
            </a:r>
            <a:r>
              <a:rPr lang="en-GB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Anh</a:t>
            </a:r>
            <a:r>
              <a:rPr lang="en-GB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TUAN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Vietnam National Space Center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Vietnam Academy of Science and Technology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#</a:t>
            </a:r>
            <a:r>
              <a:rPr lang="en-GB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8.3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Brussels, Belgium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16 – 18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1682957"/>
            <a:ext cx="5322888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defRPr/>
            </a:pPr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	</a:t>
            </a:r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	</a:t>
            </a:r>
            <a:r>
              <a:rPr lang="en-GB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Video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731DA-FB9E-4AE9-A607-9AAF8999468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955547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2209800"/>
            <a:ext cx="8153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As 2019 CEOS Chair, VAST/VNSC will ensure the priorities and initiatives identified by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the 2018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Chair (European Commission) and current SIT Chair (NOAA) are supported and further developed through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2019.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In addition, </a:t>
            </a:r>
            <a:r>
              <a:rPr lang="en-US" sz="2400" dirty="0" smtClean="0">
                <a:solidFill>
                  <a:schemeClr val="tx2"/>
                </a:solidFill>
              </a:rPr>
              <a:t>VAST/VNSC </a:t>
            </a:r>
            <a:r>
              <a:rPr lang="en-US" sz="2400" dirty="0">
                <a:solidFill>
                  <a:schemeClr val="tx2"/>
                </a:solidFill>
              </a:rPr>
              <a:t>will pursue </a:t>
            </a:r>
            <a:r>
              <a:rPr lang="en-US" sz="2400" dirty="0" smtClean="0">
                <a:solidFill>
                  <a:schemeClr val="tx2"/>
                </a:solidFill>
              </a:rPr>
              <a:t>the following initiatives: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sz="2800" dirty="0"/>
              <a:t>CEOS Chair 2019</a:t>
            </a:r>
          </a:p>
        </p:txBody>
      </p:sp>
    </p:spTree>
    <p:extLst>
      <p:ext uri="{BB962C8B-B14F-4D97-AF65-F5344CB8AC3E}">
        <p14:creationId xmlns:p14="http://schemas.microsoft.com/office/powerpoint/2010/main" val="7832250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5300" y="1752600"/>
            <a:ext cx="8077200" cy="3200400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Application Focused 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Initiative:</a:t>
            </a:r>
            <a:endParaRPr lang="en-US" sz="2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#1: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Carbon Observations (forested regions)</a:t>
            </a:r>
            <a:endParaRPr lang="en-US" sz="2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buNone/>
            </a:pPr>
            <a:endParaRPr lang="en-US" sz="2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</a:t>
            </a:r>
            <a:r>
              <a:rPr lang="en-US" sz="24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#2: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Observations 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Agriculture (rice)</a:t>
            </a:r>
            <a:endParaRPr lang="en-GB" sz="2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An Application Focused Initiative</a:t>
            </a:r>
            <a:endParaRPr lang="en-GB" sz="28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824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71500" y="2133600"/>
            <a:ext cx="79248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Seek </a:t>
            </a: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3200" b="1" u="sng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integrate</a:t>
            </a: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a number of ongoing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CEOS </a:t>
            </a:r>
            <a:r>
              <a:rPr lang="en-US" sz="3200" b="1" u="sng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activities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3200" b="1" u="sng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in support of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 target </a:t>
            </a: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applications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 targeted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region (Mekong </a:t>
            </a: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Delta is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proposed)</a:t>
            </a:r>
            <a:endParaRPr lang="en-US" sz="32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CEOS Chair 2019 </a:t>
            </a:r>
            <a:r>
              <a:rPr lang="en-GB" dirty="0" smtClean="0"/>
              <a:t>Initiative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3577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A2BA0EA-7F2B-4DAB-813A-52AE421B9DDB}"/>
              </a:ext>
            </a:extLst>
          </p:cNvPr>
          <p:cNvSpPr/>
          <p:nvPr/>
        </p:nvSpPr>
        <p:spPr>
          <a:xfrm>
            <a:off x="255588" y="3966963"/>
            <a:ext cx="7274627" cy="369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EBE1CB1-B12A-4DBA-8A7A-A8A5C06F1E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238363"/>
          </a:xfrm>
        </p:spPr>
        <p:txBody>
          <a:bodyPr/>
          <a:lstStyle/>
          <a:p>
            <a:pPr defTabSz="914400"/>
            <a:fld id="{86CB4B4D-7CA3-9044-876B-883B54F8677D}" type="slidenum">
              <a:rPr lang="uk-UA" sz="1400" b="1" smtClean="0">
                <a:solidFill>
                  <a:schemeClr val="tx1"/>
                </a:solidFill>
              </a:rPr>
              <a:pPr defTabSz="914400"/>
              <a:t>5</a:t>
            </a:fld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F7109-E8F2-442F-B721-A9BF1590951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Proposed Initiative Summary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62037739-5EFF-4F4C-895B-C924F6A1F7EF}"/>
              </a:ext>
            </a:extLst>
          </p:cNvPr>
          <p:cNvSpPr/>
          <p:nvPr/>
        </p:nvSpPr>
        <p:spPr>
          <a:xfrm>
            <a:off x="465483" y="4625208"/>
            <a:ext cx="1515717" cy="1589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VDC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(Vietnam DataCube)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065BAF1-9C8F-4872-9763-7655F5D2C771}"/>
              </a:ext>
            </a:extLst>
          </p:cNvPr>
          <p:cNvSpPr/>
          <p:nvPr/>
        </p:nvSpPr>
        <p:spPr>
          <a:xfrm>
            <a:off x="465483" y="2195751"/>
            <a:ext cx="1502529" cy="425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S-1 ARD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D050EBF-67CC-4CFF-9F0E-B54A6DCEDA54}"/>
              </a:ext>
            </a:extLst>
          </p:cNvPr>
          <p:cNvSpPr/>
          <p:nvPr/>
        </p:nvSpPr>
        <p:spPr>
          <a:xfrm>
            <a:off x="478671" y="2747516"/>
            <a:ext cx="1502529" cy="425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ALOS ARD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7CBC1B4-6565-4DDF-83D9-414818B7CDDA}"/>
              </a:ext>
            </a:extLst>
          </p:cNvPr>
          <p:cNvSpPr/>
          <p:nvPr/>
        </p:nvSpPr>
        <p:spPr>
          <a:xfrm>
            <a:off x="478671" y="3295213"/>
            <a:ext cx="1502529" cy="425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NovaSAR</a:t>
            </a:r>
            <a:r>
              <a:rPr lang="en-US" sz="1400" b="1" dirty="0">
                <a:solidFill>
                  <a:schemeClr val="bg1"/>
                </a:solidFill>
              </a:rPr>
              <a:t> ARD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E9DBA6F-A190-450D-B0E6-47AF81FB562D}"/>
              </a:ext>
            </a:extLst>
          </p:cNvPr>
          <p:cNvSpPr/>
          <p:nvPr/>
        </p:nvSpPr>
        <p:spPr>
          <a:xfrm>
            <a:off x="478671" y="3852288"/>
            <a:ext cx="1502529" cy="425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Other ARD..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Landsat +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F92D9710-116C-4BB5-AF74-F4E527551DDB}"/>
              </a:ext>
            </a:extLst>
          </p:cNvPr>
          <p:cNvSpPr/>
          <p:nvPr/>
        </p:nvSpPr>
        <p:spPr>
          <a:xfrm>
            <a:off x="2491841" y="4455915"/>
            <a:ext cx="2556903" cy="4253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Forest Pilot (GFOI)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12EBF80-6C7F-41EF-8086-AB50EAD8B662}"/>
              </a:ext>
            </a:extLst>
          </p:cNvPr>
          <p:cNvSpPr/>
          <p:nvPr/>
        </p:nvSpPr>
        <p:spPr>
          <a:xfrm>
            <a:off x="2491841" y="4948309"/>
            <a:ext cx="2556903" cy="4253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Rice Pilot (GEOGLAM)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318EB6D3-FA8F-4997-9EC3-8EDF052D325D}"/>
              </a:ext>
            </a:extLst>
          </p:cNvPr>
          <p:cNvSpPr/>
          <p:nvPr/>
        </p:nvSpPr>
        <p:spPr>
          <a:xfrm>
            <a:off x="2513106" y="5427980"/>
            <a:ext cx="2556903" cy="4253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ARD </a:t>
            </a:r>
            <a:r>
              <a:rPr lang="en-US" sz="1400" b="1" dirty="0" smtClean="0">
                <a:solidFill>
                  <a:schemeClr val="tx1"/>
                </a:solidFill>
              </a:rPr>
              <a:t>pilots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2D53FD97-11AB-4EA8-ADA5-BE480EE86C28}"/>
              </a:ext>
            </a:extLst>
          </p:cNvPr>
          <p:cNvSpPr/>
          <p:nvPr/>
        </p:nvSpPr>
        <p:spPr>
          <a:xfrm>
            <a:off x="2513106" y="5928022"/>
            <a:ext cx="2556903" cy="4253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SAR capacity building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32043132-87EB-4ECD-AEFD-1E1FF6FEB414}"/>
              </a:ext>
            </a:extLst>
          </p:cNvPr>
          <p:cNvSpPr/>
          <p:nvPr/>
        </p:nvSpPr>
        <p:spPr>
          <a:xfrm>
            <a:off x="963235" y="4413365"/>
            <a:ext cx="533400" cy="155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3B116443-8E93-44AA-95D7-A2FAF30AB15C}"/>
              </a:ext>
            </a:extLst>
          </p:cNvPr>
          <p:cNvSpPr/>
          <p:nvPr/>
        </p:nvSpPr>
        <p:spPr>
          <a:xfrm>
            <a:off x="2088968" y="5162614"/>
            <a:ext cx="235131" cy="514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xmlns="" id="{93B78E41-58D1-4F62-81C1-A46DF187CBC2}"/>
              </a:ext>
            </a:extLst>
          </p:cNvPr>
          <p:cNvSpPr/>
          <p:nvPr/>
        </p:nvSpPr>
        <p:spPr>
          <a:xfrm>
            <a:off x="5173119" y="5116336"/>
            <a:ext cx="235131" cy="514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2351E74-B9E1-4BC6-96ED-637ED89BADC2}"/>
              </a:ext>
            </a:extLst>
          </p:cNvPr>
          <p:cNvSpPr/>
          <p:nvPr/>
        </p:nvSpPr>
        <p:spPr>
          <a:xfrm>
            <a:off x="5463750" y="3936593"/>
            <a:ext cx="1830978" cy="6002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Mekong River Commission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63976DA8-B7D1-4373-93D9-6BEF46D7EE72}"/>
              </a:ext>
            </a:extLst>
          </p:cNvPr>
          <p:cNvSpPr/>
          <p:nvPr/>
        </p:nvSpPr>
        <p:spPr>
          <a:xfrm>
            <a:off x="7620995" y="2341774"/>
            <a:ext cx="1267417" cy="5031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GEORice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CESBIO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019FA834-3B13-439E-9DE1-51A000831E8A}"/>
              </a:ext>
            </a:extLst>
          </p:cNvPr>
          <p:cNvSpPr/>
          <p:nvPr/>
        </p:nvSpPr>
        <p:spPr>
          <a:xfrm>
            <a:off x="7644944" y="2908089"/>
            <a:ext cx="1254354" cy="5003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CARD4L/LSI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90DE11F3-7F4F-4DC5-A658-8FC67FB6C870}"/>
              </a:ext>
            </a:extLst>
          </p:cNvPr>
          <p:cNvSpPr/>
          <p:nvPr/>
        </p:nvSpPr>
        <p:spPr>
          <a:xfrm>
            <a:off x="7644944" y="3499847"/>
            <a:ext cx="1302571" cy="4682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ODC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15F5E9F-4FEF-42E5-AD1C-373C7F039E41}"/>
              </a:ext>
            </a:extLst>
          </p:cNvPr>
          <p:cNvSpPr/>
          <p:nvPr/>
        </p:nvSpPr>
        <p:spPr>
          <a:xfrm>
            <a:off x="7620995" y="4021780"/>
            <a:ext cx="1326520" cy="4872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SDCG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3EB9380A-8A9D-4DFA-8898-C5DBA659129F}"/>
              </a:ext>
            </a:extLst>
          </p:cNvPr>
          <p:cNvSpPr/>
          <p:nvPr/>
        </p:nvSpPr>
        <p:spPr>
          <a:xfrm>
            <a:off x="5463750" y="4622393"/>
            <a:ext cx="1830978" cy="6002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2019 outcomes for VNSC &amp; CEOS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FFFAADE7-D852-4B7B-85F5-EE11BDA0C4A2}"/>
              </a:ext>
            </a:extLst>
          </p:cNvPr>
          <p:cNvSpPr/>
          <p:nvPr/>
        </p:nvSpPr>
        <p:spPr>
          <a:xfrm>
            <a:off x="7620995" y="4583421"/>
            <a:ext cx="1326520" cy="5286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GA/CSIRO </a:t>
            </a:r>
            <a:r>
              <a:rPr lang="en-US" sz="1400" b="1" dirty="0" err="1">
                <a:solidFill>
                  <a:schemeClr val="tx1"/>
                </a:solidFill>
              </a:rPr>
              <a:t>SARCube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CA00100B-29E7-442B-9295-94205C2E85F2}"/>
              </a:ext>
            </a:extLst>
          </p:cNvPr>
          <p:cNvSpPr/>
          <p:nvPr/>
        </p:nvSpPr>
        <p:spPr>
          <a:xfrm>
            <a:off x="7632969" y="5195439"/>
            <a:ext cx="1326520" cy="4872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SEO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E4A4F6FA-D014-4C61-97C4-13CD051A7A2E}"/>
              </a:ext>
            </a:extLst>
          </p:cNvPr>
          <p:cNvSpPr/>
          <p:nvPr/>
        </p:nvSpPr>
        <p:spPr>
          <a:xfrm>
            <a:off x="5463750" y="5301998"/>
            <a:ext cx="1830978" cy="6002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Long-term benefits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978081AD-3750-45B4-81B8-DE67C832FB95}"/>
              </a:ext>
            </a:extLst>
          </p:cNvPr>
          <p:cNvSpPr/>
          <p:nvPr/>
        </p:nvSpPr>
        <p:spPr>
          <a:xfrm>
            <a:off x="5463750" y="5981603"/>
            <a:ext cx="1830978" cy="6002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AOGEOSS,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Paris, SDGs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7029A2E-621D-4E11-9957-28D5091D184F}"/>
              </a:ext>
            </a:extLst>
          </p:cNvPr>
          <p:cNvCxnSpPr>
            <a:cxnSpLocks/>
          </p:cNvCxnSpPr>
          <p:nvPr/>
        </p:nvCxnSpPr>
        <p:spPr>
          <a:xfrm>
            <a:off x="5257800" y="3810000"/>
            <a:ext cx="0" cy="277182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7C2551-0F0F-475E-9BB4-E8E2305A461E}"/>
              </a:ext>
            </a:extLst>
          </p:cNvPr>
          <p:cNvSpPr txBox="1"/>
          <p:nvPr/>
        </p:nvSpPr>
        <p:spPr>
          <a:xfrm>
            <a:off x="446204" y="6283662"/>
            <a:ext cx="15927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Infrastructure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3A71015-9D60-4EB8-9F98-AF76C134C21D}"/>
              </a:ext>
            </a:extLst>
          </p:cNvPr>
          <p:cNvSpPr txBox="1"/>
          <p:nvPr/>
        </p:nvSpPr>
        <p:spPr>
          <a:xfrm>
            <a:off x="2971663" y="6368535"/>
            <a:ext cx="11182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Activities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AC35E79-2231-4599-B309-09BC815F8F81}"/>
              </a:ext>
            </a:extLst>
          </p:cNvPr>
          <p:cNvSpPr txBox="1"/>
          <p:nvPr/>
        </p:nvSpPr>
        <p:spPr>
          <a:xfrm>
            <a:off x="5257800" y="6562327"/>
            <a:ext cx="227241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Expected outcomes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B18FAF6-3769-4246-A31E-C5ED5E8242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3144" y="1388298"/>
            <a:ext cx="1850714" cy="3034092"/>
          </a:xfrm>
          <a:prstGeom prst="rect">
            <a:avLst/>
          </a:prstGeom>
        </p:spPr>
      </p:pic>
      <p:sp>
        <p:nvSpPr>
          <p:cNvPr id="33" name="Rounded Rectangle 26">
            <a:extLst>
              <a:ext uri="{FF2B5EF4-FFF2-40B4-BE49-F238E27FC236}">
                <a16:creationId xmlns:a16="http://schemas.microsoft.com/office/drawing/2014/main" xmlns="" id="{CA00100B-29E7-442B-9295-94205C2E85F2}"/>
              </a:ext>
            </a:extLst>
          </p:cNvPr>
          <p:cNvSpPr/>
          <p:nvPr/>
        </p:nvSpPr>
        <p:spPr>
          <a:xfrm>
            <a:off x="7665080" y="5791200"/>
            <a:ext cx="1326520" cy="4872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CNES</a:t>
            </a:r>
          </a:p>
        </p:txBody>
      </p:sp>
    </p:spTree>
    <p:extLst>
      <p:ext uri="{BB962C8B-B14F-4D97-AF65-F5344CB8AC3E}">
        <p14:creationId xmlns:p14="http://schemas.microsoft.com/office/powerpoint/2010/main" val="23040078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71500" y="1447800"/>
            <a:ext cx="7924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Channel </a:t>
            </a:r>
            <a:r>
              <a:rPr lang="en-US" sz="1600" b="1" u="sng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to pilot existing CEOS </a:t>
            </a:r>
            <a:r>
              <a:rPr lang="en-US" sz="1600" b="1" u="sng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ambitions</a:t>
            </a:r>
            <a:endParaRPr lang="en-US" sz="1600" b="1" u="sng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Bring </a:t>
            </a:r>
            <a:r>
              <a:rPr lang="en-US" sz="1600" dirty="0"/>
              <a:t>together various </a:t>
            </a:r>
            <a:r>
              <a:rPr lang="en-US" sz="1600" dirty="0" smtClean="0"/>
              <a:t>existing CEOS activities and pilots </a:t>
            </a:r>
            <a:r>
              <a:rPr lang="en-US" sz="1600" dirty="0"/>
              <a:t>in support of an engaged user </a:t>
            </a:r>
            <a:r>
              <a:rPr lang="en-US" sz="1600" dirty="0" smtClean="0"/>
              <a:t>base.</a:t>
            </a:r>
            <a:endParaRPr lang="en-US" sz="1600" dirty="0"/>
          </a:p>
          <a:p>
            <a:r>
              <a:rPr lang="en-US" sz="1600" dirty="0"/>
              <a:t>Build </a:t>
            </a:r>
            <a:r>
              <a:rPr lang="en-US" sz="1600" dirty="0" smtClean="0"/>
              <a:t>a regional </a:t>
            </a:r>
            <a:r>
              <a:rPr lang="en-US" sz="1600" dirty="0"/>
              <a:t>observatory </a:t>
            </a:r>
            <a:r>
              <a:rPr lang="en-US" sz="1600" dirty="0" smtClean="0"/>
              <a:t>to produce </a:t>
            </a:r>
            <a:r>
              <a:rPr lang="en-US" sz="1600" dirty="0"/>
              <a:t>tangible </a:t>
            </a:r>
            <a:r>
              <a:rPr lang="en-US" sz="1600" dirty="0" smtClean="0"/>
              <a:t>outcomes with enduring benefits. </a:t>
            </a:r>
            <a:endParaRPr lang="en-US" sz="1600" dirty="0"/>
          </a:p>
          <a:p>
            <a:r>
              <a:rPr lang="en-US" sz="1600" dirty="0" smtClean="0"/>
              <a:t>Contribute </a:t>
            </a:r>
            <a:r>
              <a:rPr lang="en-US" sz="1600" dirty="0"/>
              <a:t>to </a:t>
            </a:r>
            <a:r>
              <a:rPr lang="en-US" sz="1600" dirty="0" smtClean="0"/>
              <a:t>CEOS and also build domestic </a:t>
            </a:r>
            <a:r>
              <a:rPr lang="en-US" sz="1600" dirty="0"/>
              <a:t>capacity beyond the year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 smtClean="0"/>
              <a:t>Collaborative </a:t>
            </a:r>
            <a:r>
              <a:rPr lang="en-US" sz="1600" dirty="0"/>
              <a:t>i</a:t>
            </a:r>
            <a:r>
              <a:rPr lang="en-US" sz="1600" dirty="0" smtClean="0"/>
              <a:t>nitiative </a:t>
            </a:r>
            <a:r>
              <a:rPr lang="en-US" sz="1600" dirty="0"/>
              <a:t>that will demonstrate the utility of each </a:t>
            </a:r>
            <a:r>
              <a:rPr lang="en-US" sz="1600" dirty="0" smtClean="0"/>
              <a:t>component.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ost </a:t>
            </a:r>
            <a:r>
              <a:rPr lang="en-US" sz="1600" dirty="0"/>
              <a:t>importantly demonstrate what can be achieved through </a:t>
            </a:r>
            <a:r>
              <a:rPr lang="en-US" sz="1600" dirty="0" smtClean="0"/>
              <a:t>integration.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Advances in: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FDA</a:t>
            </a:r>
          </a:p>
          <a:p>
            <a:r>
              <a:rPr lang="en-US" sz="1600" dirty="0" smtClean="0"/>
              <a:t>Data Cube and algorithms</a:t>
            </a:r>
          </a:p>
          <a:p>
            <a:r>
              <a:rPr lang="en-US" sz="1600" dirty="0" smtClean="0"/>
              <a:t>Data fusion – in particular multi-band SAR</a:t>
            </a:r>
          </a:p>
          <a:p>
            <a:r>
              <a:rPr lang="en-US" sz="1600" dirty="0" smtClean="0"/>
              <a:t>Applications for societal benefit, SDG applications, etc.</a:t>
            </a:r>
          </a:p>
          <a:p>
            <a:r>
              <a:rPr lang="en-US" sz="1600" dirty="0"/>
              <a:t>Training and </a:t>
            </a:r>
            <a:r>
              <a:rPr lang="en-US" sz="1600" dirty="0" smtClean="0"/>
              <a:t>capacity building </a:t>
            </a:r>
            <a:r>
              <a:rPr lang="en-US" sz="1600" dirty="0"/>
              <a:t>activities </a:t>
            </a:r>
            <a:r>
              <a:rPr lang="en-US" sz="1600" dirty="0" smtClean="0"/>
              <a:t>– in particular on </a:t>
            </a:r>
            <a:r>
              <a:rPr lang="en-US" sz="1600" dirty="0"/>
              <a:t>SAR data processing and land </a:t>
            </a:r>
            <a:r>
              <a:rPr lang="en-US" sz="1600" dirty="0" smtClean="0"/>
              <a:t>applications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3859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71500" y="1600200"/>
            <a:ext cx="79248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Data (Analysis-Ready)</a:t>
            </a:r>
          </a:p>
          <a:p>
            <a:endParaRPr lang="en-US" sz="2400" dirty="0" smtClean="0"/>
          </a:p>
          <a:p>
            <a:r>
              <a:rPr lang="en-US" sz="2400" dirty="0" smtClean="0"/>
              <a:t>Algorithms</a:t>
            </a:r>
          </a:p>
          <a:p>
            <a:endParaRPr lang="en-US" sz="2400" dirty="0" smtClean="0"/>
          </a:p>
          <a:p>
            <a:r>
              <a:rPr lang="en-US" sz="2400" dirty="0" smtClean="0"/>
              <a:t>Pilot activities</a:t>
            </a:r>
          </a:p>
          <a:p>
            <a:endParaRPr lang="en-US" sz="2400" dirty="0" smtClean="0"/>
          </a:p>
          <a:p>
            <a:r>
              <a:rPr lang="en-US" sz="2400" dirty="0" smtClean="0"/>
              <a:t>Training and capacity building materials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Contact:</a:t>
            </a:r>
          </a:p>
          <a:p>
            <a:pPr marL="0" indent="0">
              <a:buNone/>
            </a:pPr>
            <a:r>
              <a:rPr lang="en-US" sz="2400" dirty="0"/>
              <a:t>Dr. Vu </a:t>
            </a:r>
            <a:r>
              <a:rPr lang="en-US" sz="2400" dirty="0" err="1"/>
              <a:t>Anh</a:t>
            </a:r>
            <a:r>
              <a:rPr lang="en-US" sz="2400" dirty="0"/>
              <a:t> Tuan: 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vatuan@vnsc.org.vn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Dr. Lam Dao Nguyen: </a:t>
            </a:r>
            <a:r>
              <a:rPr lang="en-US" sz="2400" dirty="0" smtClean="0">
                <a:solidFill>
                  <a:srgbClr val="FF0000"/>
                </a:solidFill>
                <a:hlinkClick r:id="rId3"/>
              </a:rPr>
              <a:t>ldnguyen@vnsc.org.vn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How can CEOS contribute?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5480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363B60C-1527-45EB-9596-E876D3E285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4C77EF-1AE9-4A00-965A-EE8CD60AD8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BBDAF0-C4C8-4D43-B78D-A426B284C8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61ECBA9D-A62C-47C7-AD5A-D735578171A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13538" y="2209800"/>
          <a:ext cx="779706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5219779" imgH="2295457" progId="Excel.Sheet.12">
                  <p:embed/>
                </p:oleObj>
              </mc:Choice>
              <mc:Fallback>
                <p:oleObj name="Worksheet" r:id="rId4" imgW="5219779" imgH="229545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38" y="2209800"/>
                        <a:ext cx="7797062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2630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8733" y="1253067"/>
            <a:ext cx="8305800" cy="94030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WELCOME ALL OF YOU TO HANOI TO ATTEND CEOS PLENARY AND ENJOY….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82531" y="105470"/>
            <a:ext cx="5257800" cy="709740"/>
          </a:xfrm>
        </p:spPr>
        <p:txBody>
          <a:bodyPr/>
          <a:lstStyle/>
          <a:p>
            <a:pPr algn="ctr"/>
            <a:r>
              <a:rPr lang="en-US" b="1" dirty="0"/>
              <a:t>2019 CEOS Plenary</a:t>
            </a:r>
          </a:p>
          <a:p>
            <a:pPr algn="ctr"/>
            <a:r>
              <a:rPr lang="en-US" b="1" dirty="0"/>
              <a:t>14</a:t>
            </a:r>
            <a:r>
              <a:rPr lang="en-US" b="1" baseline="30000" dirty="0"/>
              <a:t>th </a:t>
            </a:r>
            <a:r>
              <a:rPr lang="en-US" b="1" dirty="0"/>
              <a:t>- 16</a:t>
            </a:r>
            <a:r>
              <a:rPr lang="en-US" b="1" baseline="30000" dirty="0"/>
              <a:t>th</a:t>
            </a:r>
            <a:r>
              <a:rPr lang="en-US" b="1" dirty="0"/>
              <a:t>  October 2019</a:t>
            </a:r>
          </a:p>
        </p:txBody>
      </p:sp>
      <p:pic>
        <p:nvPicPr>
          <p:cNvPr id="5" name="Picture 2" descr="Image result for Hanoi bÃ¡nh mÃ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1804"/>
            <a:ext cx="2192688" cy="164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há» gÆ°Æ¡m hÃ  ná»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31" y="2013857"/>
            <a:ext cx="4953293" cy="28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210" y="4826691"/>
            <a:ext cx="2362200" cy="167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326" y="2491705"/>
            <a:ext cx="1706031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452" y="4305300"/>
            <a:ext cx="3167062" cy="2138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4874" y="4815805"/>
            <a:ext cx="3342874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28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11579</TotalTime>
  <Words>377</Words>
  <Application>Microsoft Office PowerPoint</Application>
  <PresentationFormat>On-screen Show (4:3)</PresentationFormat>
  <Paragraphs>94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ＭＳ Ｐゴシック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Worksheet</vt:lpstr>
      <vt:lpstr>CEOS Chair 2019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</dc:title>
  <dc:creator>Brian R. Williams</dc:creator>
  <cp:lastModifiedBy>Phan Ngoc Chieu Linh</cp:lastModifiedBy>
  <cp:revision>185</cp:revision>
  <dcterms:modified xsi:type="dcterms:W3CDTF">2018-10-10T04:04:13Z</dcterms:modified>
</cp:coreProperties>
</file>