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61" r:id="rId3"/>
    <p:sldId id="267" r:id="rId4"/>
    <p:sldId id="265" r:id="rId5"/>
    <p:sldId id="262" r:id="rId6"/>
    <p:sldId id="260" r:id="rId7"/>
    <p:sldId id="274" r:id="rId8"/>
    <p:sldId id="275" r:id="rId9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16"/>
    <p:restoredTop sz="94745"/>
  </p:normalViewPr>
  <p:slideViewPr>
    <p:cSldViewPr>
      <p:cViewPr varScale="1">
        <p:scale>
          <a:sx n="102" d="100"/>
          <a:sy n="102" d="100"/>
        </p:scale>
        <p:origin x="140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87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3407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4205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1925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3479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697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CEOS</a:t>
            </a:r>
            <a:r>
              <a:rPr lang="en-AU" sz="1100" i="1" baseline="0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 Plenary 20</a:t>
            </a: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18, 17-18 October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/>
              <a:t>Title TBA</a:t>
            </a:r>
          </a:p>
        </p:txBody>
      </p:sp>
      <p:sp>
        <p:nvSpPr>
          <p:cNvPr id="8" name="Shape 3">
            <a:extLst>
              <a:ext uri="{FF2B5EF4-FFF2-40B4-BE49-F238E27FC236}">
                <a16:creationId xmlns:a16="http://schemas.microsoft.com/office/drawing/2014/main" id="{41E575D5-419F-0043-A717-3EB4F550F3B9}"/>
              </a:ext>
            </a:extLst>
          </p:cNvPr>
          <p:cNvSpPr/>
          <p:nvPr userDrawn="1"/>
        </p:nvSpPr>
        <p:spPr>
          <a:xfrm>
            <a:off x="3886200" y="6629399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 err="1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database.eohandbook.com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AU" sz="2400" b="1" dirty="0">
                <a:solidFill>
                  <a:srgbClr val="FFFFFF"/>
                </a:solidFill>
                <a:latin typeface="+mj-lt"/>
              </a:rPr>
              <a:t>Missions, Instruments, and Measurements (MIM) Database Report</a:t>
            </a:r>
            <a:endParaRPr sz="24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I. </a:t>
            </a:r>
            <a:r>
              <a:rPr lang="en-AU" dirty="0" err="1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Petiteville</a:t>
            </a: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, ESA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Plenary 2018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Item #</a:t>
            </a: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1.7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Brussels, Belgium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17 – 18 October 2018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237564"/>
            <a:ext cx="8763000" cy="4706036"/>
          </a:xfrm>
        </p:spPr>
        <p:txBody>
          <a:bodyPr/>
          <a:lstStyle/>
          <a:p>
            <a:pPr rtl="0"/>
            <a:endParaRPr lang="en-AU" dirty="0"/>
          </a:p>
          <a:p>
            <a:pPr rtl="0"/>
            <a:r>
              <a:rPr lang="en-AU" b="1" dirty="0"/>
              <a:t>Activity</a:t>
            </a:r>
          </a:p>
          <a:p>
            <a:pPr lvl="1" rtl="0"/>
            <a:r>
              <a:rPr lang="en-AU" dirty="0"/>
              <a:t>User stats</a:t>
            </a:r>
          </a:p>
          <a:p>
            <a:pPr lvl="1" rtl="0"/>
            <a:r>
              <a:rPr lang="en-AU" dirty="0"/>
              <a:t>2018 survey and updates</a:t>
            </a:r>
          </a:p>
          <a:p>
            <a:pPr lvl="1" rtl="0"/>
            <a:r>
              <a:rPr lang="en-AU" dirty="0"/>
              <a:t>Troubleshooting and feedback</a:t>
            </a:r>
          </a:p>
          <a:p>
            <a:pPr marL="0" indent="0" rtl="0">
              <a:buNone/>
            </a:pPr>
            <a:endParaRPr lang="en-AU" dirty="0"/>
          </a:p>
          <a:p>
            <a:pPr rtl="0"/>
            <a:r>
              <a:rPr lang="en-AU" b="1" dirty="0"/>
              <a:t>Coming Improvements</a:t>
            </a:r>
          </a:p>
          <a:p>
            <a:pPr lvl="1" rtl="0"/>
            <a:r>
              <a:rPr lang="en-AU" dirty="0"/>
              <a:t>Web app updates and fixes</a:t>
            </a:r>
          </a:p>
          <a:p>
            <a:pPr lvl="1" rtl="0"/>
            <a:r>
              <a:rPr lang="en-AU" dirty="0"/>
              <a:t>API</a:t>
            </a:r>
          </a:p>
          <a:p>
            <a:pPr marL="457200" lvl="1" indent="0" rtl="0">
              <a:buNone/>
            </a:pPr>
            <a:endParaRPr lang="en-AU" dirty="0"/>
          </a:p>
          <a:p>
            <a:pPr rtl="0"/>
            <a:r>
              <a:rPr lang="en-AU" b="1" dirty="0"/>
              <a:t>Linkages</a:t>
            </a:r>
          </a:p>
          <a:p>
            <a:pPr lvl="1" rtl="0"/>
            <a:r>
              <a:rPr lang="en-AU" dirty="0"/>
              <a:t>ECVI - how to progress collaboration</a:t>
            </a:r>
          </a:p>
          <a:p>
            <a:pPr lvl="1" rtl="0"/>
            <a:r>
              <a:rPr lang="en-AU" dirty="0"/>
              <a:t>OSCAR – updated mapping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1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2</a:t>
            </a:fld>
            <a:endParaRPr lang="uk-UA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5B6F204-5918-944B-8CE5-A4ADDFB83B9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905000" y="365125"/>
            <a:ext cx="5562600" cy="625475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225510210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27F885B-F4C0-D944-9240-6EEC8A6F958F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8763000" y="6823115"/>
            <a:ext cx="304800" cy="187285"/>
          </a:xfrm>
        </p:spPr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3</a:t>
            </a:fld>
            <a:endParaRPr lang="uk-U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6C62C-F3AC-DF4D-ABA9-56CB8C2C722D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rtl="0"/>
            <a:r>
              <a:rPr lang="en-AU" b="1" dirty="0"/>
              <a:t>User stats </a:t>
            </a:r>
            <a:r>
              <a:rPr lang="en-AU" b="1" dirty="0" err="1"/>
              <a:t>database.eohandbook.com</a:t>
            </a:r>
            <a:endParaRPr lang="en-AU" b="1" dirty="0"/>
          </a:p>
          <a:p>
            <a:pPr lvl="1" rtl="0"/>
            <a:r>
              <a:rPr lang="en-AU" dirty="0"/>
              <a:t>150-300 users per week</a:t>
            </a:r>
          </a:p>
          <a:p>
            <a:pPr lvl="1" rtl="0"/>
            <a:r>
              <a:rPr lang="en-AU" dirty="0"/>
              <a:t>8,000 - 10,000 per year</a:t>
            </a:r>
          </a:p>
          <a:p>
            <a:pPr lvl="1" rtl="0"/>
            <a:r>
              <a:rPr lang="en-AU" dirty="0"/>
              <a:t>17% new users </a:t>
            </a:r>
            <a:r>
              <a:rPr lang="en-AU" dirty="0" err="1"/>
              <a:t>wrt</a:t>
            </a:r>
            <a:r>
              <a:rPr lang="en-AU" dirty="0"/>
              <a:t> 2017</a:t>
            </a:r>
          </a:p>
          <a:p>
            <a:pPr lvl="2" rtl="0"/>
            <a:endParaRPr lang="en-AU" dirty="0"/>
          </a:p>
          <a:p>
            <a:pPr rtl="0"/>
            <a:r>
              <a:rPr lang="en-AU" b="1" dirty="0"/>
              <a:t>Similar again for </a:t>
            </a:r>
            <a:r>
              <a:rPr lang="en-AU" b="1" dirty="0" err="1"/>
              <a:t>www.eohandbook.com</a:t>
            </a:r>
            <a:endParaRPr lang="en-AU" b="1" dirty="0"/>
          </a:p>
          <a:p>
            <a:pPr lvl="1" rtl="0"/>
            <a:r>
              <a:rPr lang="en-AU" dirty="0"/>
              <a:t>80-200 users per week</a:t>
            </a:r>
          </a:p>
          <a:p>
            <a:pPr lvl="1" rtl="0"/>
            <a:r>
              <a:rPr lang="en-AU" dirty="0"/>
              <a:t>8,000 - 10,000 per year (higher with print edition)</a:t>
            </a:r>
          </a:p>
          <a:p>
            <a:pPr lvl="1" rtl="0"/>
            <a:r>
              <a:rPr lang="en-AU" dirty="0"/>
              <a:t>12% new users </a:t>
            </a:r>
            <a:r>
              <a:rPr lang="en-AU" dirty="0" err="1"/>
              <a:t>wrt</a:t>
            </a:r>
            <a:r>
              <a:rPr lang="en-AU" dirty="0"/>
              <a:t> 2017</a:t>
            </a:r>
          </a:p>
          <a:p>
            <a:pPr lvl="1" rtl="0"/>
            <a:endParaRPr lang="en-AU" dirty="0"/>
          </a:p>
          <a:p>
            <a:pPr rtl="0"/>
            <a:r>
              <a:rPr lang="en-AU" b="1" dirty="0"/>
              <a:t>Total users</a:t>
            </a:r>
          </a:p>
          <a:p>
            <a:pPr lvl="1" rtl="0"/>
            <a:r>
              <a:rPr lang="en-AU" dirty="0"/>
              <a:t>230 – 500 per week</a:t>
            </a:r>
          </a:p>
          <a:p>
            <a:pPr lvl="1" rtl="0"/>
            <a:r>
              <a:rPr lang="en-AU" dirty="0"/>
              <a:t>16,000 – 20,000 per year</a:t>
            </a:r>
          </a:p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D45EE68-3815-CB44-88F0-89755A46570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057400" y="365125"/>
            <a:ext cx="6457950" cy="625475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Activity</a:t>
            </a:r>
          </a:p>
        </p:txBody>
      </p:sp>
      <p:pic>
        <p:nvPicPr>
          <p:cNvPr id="1026" name="Picture 2" descr="http://eohandbook.com/sdg/img/sdg_eohb_smal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5315" y="3333155"/>
            <a:ext cx="907085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eohandbook.com/cop21/img/cop21_eohb_smal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5746" y="3973235"/>
            <a:ext cx="858317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eohandbook.com/eohb2015/img/CEOS_EOHB_2015_WCDRR_small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9483" y="4613315"/>
            <a:ext cx="858317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91163" y="1722589"/>
            <a:ext cx="1724187" cy="1239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54340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27F885B-F4C0-D944-9240-6EEC8A6F958F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4</a:t>
            </a:fld>
            <a:endParaRPr lang="uk-U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6C62C-F3AC-DF4D-ABA9-56CB8C2C722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52400" y="1219200"/>
            <a:ext cx="7772400" cy="4724400"/>
          </a:xfrm>
        </p:spPr>
        <p:txBody>
          <a:bodyPr/>
          <a:lstStyle/>
          <a:p>
            <a:pPr rtl="0"/>
            <a:r>
              <a:rPr lang="en-AU" b="1" dirty="0"/>
              <a:t>2018 survey status</a:t>
            </a:r>
          </a:p>
          <a:p>
            <a:pPr lvl="1" rtl="0"/>
            <a:r>
              <a:rPr lang="en-AU" dirty="0"/>
              <a:t>33 Agencies engaged – CEOS + Met Agencies per earlier coordination</a:t>
            </a:r>
          </a:p>
          <a:p>
            <a:pPr lvl="1" rtl="0"/>
            <a:r>
              <a:rPr lang="en-AU" dirty="0"/>
              <a:t>Updated database online</a:t>
            </a:r>
          </a:p>
          <a:p>
            <a:pPr lvl="1" rtl="0"/>
            <a:r>
              <a:rPr lang="en-AU" dirty="0" err="1"/>
              <a:t>database.eohandbook.com</a:t>
            </a:r>
            <a:endParaRPr lang="en-AU" dirty="0"/>
          </a:p>
          <a:p>
            <a:endParaRPr lang="en-US" sz="14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D45EE68-3815-CB44-88F0-89755A46570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057400" y="365125"/>
            <a:ext cx="6457950" cy="625475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Survey and Updates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B667975-57C7-7945-8FB2-F7DFA52248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3773770"/>
            <a:ext cx="3835400" cy="2476500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4B51121-1251-1149-B14E-53AFED00D726}"/>
              </a:ext>
            </a:extLst>
          </p:cNvPr>
          <p:cNvSpPr txBox="1">
            <a:spLocks/>
          </p:cNvSpPr>
          <p:nvPr/>
        </p:nvSpPr>
        <p:spPr>
          <a:xfrm>
            <a:off x="152400" y="3429000"/>
            <a:ext cx="5003800" cy="47244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 rtl="0"/>
            <a:endParaRPr lang="en-AU" b="1" dirty="0"/>
          </a:p>
          <a:p>
            <a:pPr defTabSz="914400" rtl="0"/>
            <a:r>
              <a:rPr lang="en-AU" b="1" dirty="0"/>
              <a:t>Troubleshooting and feedback</a:t>
            </a:r>
          </a:p>
          <a:p>
            <a:pPr lvl="1" defTabSz="914400"/>
            <a:r>
              <a:rPr lang="en-US" dirty="0"/>
              <a:t>Triaged a table of 57 issues flagged by ECVI Team on both CEOS MIM and WMO OSCAR  </a:t>
            </a:r>
          </a:p>
          <a:p>
            <a:pPr lvl="1" defTabSz="914400"/>
            <a:endParaRPr lang="en-US" dirty="0"/>
          </a:p>
          <a:p>
            <a:pPr lvl="1" defTabSz="914400"/>
            <a:r>
              <a:rPr lang="en-AU" dirty="0"/>
              <a:t>Identified items to be checked in survey cycle (24), discussed (4), to change (7), or no change (22)</a:t>
            </a:r>
          </a:p>
        </p:txBody>
      </p:sp>
    </p:spTree>
    <p:extLst>
      <p:ext uri="{BB962C8B-B14F-4D97-AF65-F5344CB8AC3E}">
        <p14:creationId xmlns:p14="http://schemas.microsoft.com/office/powerpoint/2010/main" val="1884518339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CD2C80D-53FD-7541-867B-5ADFF930D95E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5</a:t>
            </a:fld>
            <a:endParaRPr lang="uk-U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EC6B-AE62-7E4A-B57F-D0733DA2916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b="1" dirty="0"/>
              <a:t>Historical Missions </a:t>
            </a:r>
            <a:r>
              <a:rPr lang="en-US" dirty="0"/>
              <a:t>24 missions with instruments to </a:t>
            </a:r>
            <a:r>
              <a:rPr lang="en-AU" dirty="0"/>
              <a:t>be included in the database in this release</a:t>
            </a:r>
          </a:p>
          <a:p>
            <a:endParaRPr lang="en-AU" dirty="0"/>
          </a:p>
          <a:p>
            <a:r>
              <a:rPr lang="en-AU" b="1" dirty="0"/>
              <a:t>WMO OSCAR </a:t>
            </a:r>
            <a:r>
              <a:rPr lang="en-AU" dirty="0"/>
              <a:t>added 130 mappings (~37% increase) between the CEOS DB and OSCAR</a:t>
            </a:r>
          </a:p>
          <a:p>
            <a:endParaRPr lang="en-AU" b="1" dirty="0"/>
          </a:p>
          <a:p>
            <a:r>
              <a:rPr lang="en-AU" b="1" dirty="0"/>
              <a:t>Report an Issue</a:t>
            </a:r>
            <a:r>
              <a:rPr lang="en-AU" dirty="0"/>
              <a:t> link added to the website to enable self-reporting of data consistency questions</a:t>
            </a:r>
          </a:p>
          <a:p>
            <a:endParaRPr lang="en-AU" b="1" dirty="0"/>
          </a:p>
          <a:p>
            <a:r>
              <a:rPr lang="en-AU" b="1" dirty="0"/>
              <a:t>Waveband response curves </a:t>
            </a:r>
            <a:r>
              <a:rPr lang="en-AU" dirty="0"/>
              <a:t>DB tables added to capture waveband response for enhanced analysis capability</a:t>
            </a:r>
          </a:p>
          <a:p>
            <a:endParaRPr lang="en-AU" b="1" dirty="0"/>
          </a:p>
          <a:p>
            <a:r>
              <a:rPr lang="en-AU" b="1" dirty="0"/>
              <a:t>API</a:t>
            </a:r>
            <a:r>
              <a:rPr lang="en-AU" dirty="0"/>
              <a:t> currently being tested with SEO (future mission gap analysis), with broader test user release planned before end 2018</a:t>
            </a:r>
            <a:br>
              <a:rPr lang="en-AU" b="1" dirty="0"/>
            </a:br>
            <a:endParaRPr lang="en-US" b="1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109E772-2C2C-304D-8F79-E536AE5F4E7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905000" y="365125"/>
            <a:ext cx="6610350" cy="70167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200" dirty="0">
                <a:solidFill>
                  <a:srgbClr val="FFFFFF"/>
                </a:solidFill>
                <a:effectLst/>
                <a:latin typeface="Arial Bold"/>
                <a:ea typeface="Arial Bold"/>
                <a:cs typeface="Arial Bold"/>
                <a:sym typeface="Arial Bold"/>
              </a:rPr>
              <a:t>Improvements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696326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152400" y="1237564"/>
            <a:ext cx="8763000" cy="4934636"/>
          </a:xfrm>
        </p:spPr>
        <p:txBody>
          <a:bodyPr/>
          <a:lstStyle/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GB" dirty="0"/>
              <a:t>Enabling machine-to-machine access to the CEOS Database via an API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GB" dirty="0"/>
              <a:t>Enable the content to be leveraged by external developers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GB" dirty="0"/>
              <a:t>Pilot functionality: supporting gap analysis</a:t>
            </a:r>
          </a:p>
          <a:p>
            <a:pPr lvl="1" algn="l" rtl="0">
              <a:spcBef>
                <a:spcPts val="600"/>
              </a:spcBef>
              <a:spcAft>
                <a:spcPts val="600"/>
              </a:spcAft>
            </a:pPr>
            <a:r>
              <a:rPr lang="en-GB" sz="1800" b="1" i="1" dirty="0">
                <a:solidFill>
                  <a:schemeClr val="accent3">
                    <a:lumMod val="75000"/>
                  </a:schemeClr>
                </a:solidFill>
              </a:rPr>
              <a:t>[Beta Version Implemented]</a:t>
            </a:r>
            <a:r>
              <a:rPr lang="en-GB" sz="1800" dirty="0"/>
              <a:t> call by </a:t>
            </a:r>
            <a:r>
              <a:rPr lang="en-GB" sz="1800" b="1" dirty="0" err="1"/>
              <a:t>missionID</a:t>
            </a:r>
            <a:r>
              <a:rPr lang="en-GB" sz="1800" dirty="0"/>
              <a:t> to expose by JSON mission: status, launch and EOL date, mission instruments, agencies, and measurements</a:t>
            </a:r>
          </a:p>
          <a:p>
            <a:pPr lvl="1" algn="l" rtl="0">
              <a:spcBef>
                <a:spcPts val="600"/>
              </a:spcBef>
              <a:spcAft>
                <a:spcPts val="600"/>
              </a:spcAft>
            </a:pPr>
            <a:r>
              <a:rPr lang="en-GB" sz="1800" b="1" i="1" dirty="0">
                <a:solidFill>
                  <a:schemeClr val="accent3">
                    <a:lumMod val="75000"/>
                  </a:schemeClr>
                </a:solidFill>
              </a:rPr>
              <a:t>[Beta Version Implemented]</a:t>
            </a:r>
            <a:r>
              <a:rPr lang="en-GB" sz="1800" dirty="0"/>
              <a:t> call by </a:t>
            </a:r>
            <a:r>
              <a:rPr lang="en-GB" sz="1800" b="1" dirty="0" err="1"/>
              <a:t>instrumentID</a:t>
            </a:r>
            <a:r>
              <a:rPr lang="en-GB" sz="1800" dirty="0"/>
              <a:t> to expose by JSON instrument: type, resolution, waveband information, instrument missions, agencies, and measurements</a:t>
            </a:r>
          </a:p>
          <a:p>
            <a:pPr lvl="1" algn="l" rtl="0">
              <a:spcBef>
                <a:spcPts val="600"/>
              </a:spcBef>
              <a:spcAft>
                <a:spcPts val="600"/>
              </a:spcAft>
            </a:pPr>
            <a:r>
              <a:rPr lang="en-GB" sz="1800" b="1" i="1" dirty="0">
                <a:solidFill>
                  <a:schemeClr val="accent6">
                    <a:lumMod val="75000"/>
                  </a:schemeClr>
                </a:solidFill>
              </a:rPr>
              <a:t>[Remains to be Implemented]</a:t>
            </a:r>
            <a:r>
              <a:rPr lang="en-GB" sz="1800" dirty="0"/>
              <a:t> call by waveband (nm or GHz range; band name) to expose by JSON instruments with certain properties</a:t>
            </a:r>
            <a:endParaRPr lang="en-US" sz="1800" dirty="0"/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1800" u="sng" dirty="0"/>
              <a:t>Next Steps:</a:t>
            </a:r>
          </a:p>
          <a:p>
            <a:pPr lvl="1" algn="l" rtl="0"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Beta test group to be expanded before end 2018 – NASA/SEO already tester</a:t>
            </a:r>
          </a:p>
          <a:p>
            <a:pPr lvl="1" algn="l" rtl="0"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Demonstration for LSI-VC – possible element of LSI-VC gap analysis toolkit</a:t>
            </a:r>
            <a:endParaRPr lang="en-AU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6</a:t>
            </a:fld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5257800" cy="533400"/>
          </a:xfrm>
        </p:spPr>
        <p:txBody>
          <a:bodyPr/>
          <a:lstStyle/>
          <a:p>
            <a:pPr lvl="0">
              <a:spcBef>
                <a:spcPts val="0"/>
              </a:spcBef>
              <a:buSzTx/>
              <a:defRPr/>
            </a:pPr>
            <a:r>
              <a:rPr lang="en-US" dirty="0"/>
              <a:t>API Objective and Pilot Functionality</a:t>
            </a:r>
          </a:p>
        </p:txBody>
      </p:sp>
    </p:spTree>
    <p:extLst>
      <p:ext uri="{BB962C8B-B14F-4D97-AF65-F5344CB8AC3E}">
        <p14:creationId xmlns:p14="http://schemas.microsoft.com/office/powerpoint/2010/main" val="785366894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FAB7ACC-7D43-704C-9446-627B8FFAF02E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7</a:t>
            </a:fld>
            <a:endParaRPr lang="uk-U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CC486-94E0-684A-990D-95942E0D4B6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AU" b="1" dirty="0"/>
              <a:t>Dialogue with </a:t>
            </a:r>
            <a:r>
              <a:rPr lang="en-AU" b="1" dirty="0" err="1"/>
              <a:t>WGClimate</a:t>
            </a:r>
            <a:r>
              <a:rPr lang="en-AU" b="1" dirty="0"/>
              <a:t> </a:t>
            </a:r>
            <a:r>
              <a:rPr lang="en-AU" dirty="0"/>
              <a:t>following CEOS SIT TW 2017 (Sept-Nov 2017)</a:t>
            </a:r>
          </a:p>
          <a:p>
            <a:pPr lvl="1"/>
            <a:r>
              <a:rPr lang="en-AU" dirty="0"/>
              <a:t>Call and follow-up with technical team (Alexandra Nunes, Peter Albert)</a:t>
            </a:r>
          </a:p>
          <a:p>
            <a:endParaRPr lang="en-AU" dirty="0"/>
          </a:p>
          <a:p>
            <a:r>
              <a:rPr lang="en-AU" b="1" dirty="0"/>
              <a:t>Provided a full MS SQL copy of the CEOS DB </a:t>
            </a:r>
            <a:r>
              <a:rPr lang="en-AU" dirty="0"/>
              <a:t>in support of the ECVI gap analysis</a:t>
            </a:r>
          </a:p>
          <a:p>
            <a:pPr marL="0" indent="0">
              <a:buNone/>
            </a:pPr>
            <a:endParaRPr lang="en-AU" sz="1600" dirty="0"/>
          </a:p>
          <a:p>
            <a:pPr lvl="1"/>
            <a:endParaRPr lang="en-AU" sz="1600" dirty="0"/>
          </a:p>
          <a:p>
            <a:r>
              <a:rPr lang="en-AU" b="1" dirty="0"/>
              <a:t>SIT TW Side Meeting: Discussions of Way Forward Ongoing</a:t>
            </a:r>
          </a:p>
          <a:p>
            <a:pPr lvl="1"/>
            <a:r>
              <a:rPr lang="en-AU" dirty="0"/>
              <a:t>CEOS MIM, WMO OSCAR and </a:t>
            </a:r>
            <a:r>
              <a:rPr lang="en-AU" dirty="0" err="1"/>
              <a:t>WGClimate</a:t>
            </a:r>
            <a:r>
              <a:rPr lang="en-AU" dirty="0"/>
              <a:t> representatives</a:t>
            </a:r>
          </a:p>
          <a:p>
            <a:pPr lvl="1"/>
            <a:r>
              <a:rPr lang="en-AU" dirty="0"/>
              <a:t>Reciprocal copy of ECVI for CEOS DB Team to assess options</a:t>
            </a:r>
          </a:p>
          <a:p>
            <a:pPr lvl="1"/>
            <a:r>
              <a:rPr lang="en-AU" dirty="0"/>
              <a:t>ECVI as a test user for the MIM API (initiate before end 2018)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190C79-503A-5947-B664-A1025407433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905000" y="365125"/>
            <a:ext cx="6610350" cy="701675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ECV Inventory</a:t>
            </a:r>
          </a:p>
        </p:txBody>
      </p:sp>
    </p:spTree>
    <p:extLst>
      <p:ext uri="{BB962C8B-B14F-4D97-AF65-F5344CB8AC3E}">
        <p14:creationId xmlns:p14="http://schemas.microsoft.com/office/powerpoint/2010/main" val="2486715737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FAB7ACC-7D43-704C-9446-627B8FFAF02E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8</a:t>
            </a:fld>
            <a:endParaRPr lang="uk-U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CC486-94E0-684A-990D-95942E0D4B6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190C79-503A-5947-B664-A1025407433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905000" y="365125"/>
            <a:ext cx="6610350" cy="701675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75194556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9293</TotalTime>
  <Words>513</Words>
  <Application>Microsoft Macintosh PowerPoint</Application>
  <PresentationFormat>On-screen Show (4:3)</PresentationFormat>
  <Paragraphs>84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Default</vt:lpstr>
      <vt:lpstr>Missions, Instruments, and Measurements (MIM) Database Report</vt:lpstr>
      <vt:lpstr>Overview</vt:lpstr>
      <vt:lpstr>Activity</vt:lpstr>
      <vt:lpstr>Survey and Updates</vt:lpstr>
      <vt:lpstr>Improvements</vt:lpstr>
      <vt:lpstr>PowerPoint Presentation</vt:lpstr>
      <vt:lpstr>ECV Inventory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George Dyke</cp:lastModifiedBy>
  <cp:revision>164</cp:revision>
  <dcterms:modified xsi:type="dcterms:W3CDTF">2018-10-09T03:26:25Z</dcterms:modified>
</cp:coreProperties>
</file>