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605" r:id="rId3"/>
    <p:sldId id="611" r:id="rId4"/>
    <p:sldId id="612" r:id="rId5"/>
    <p:sldId id="613" r:id="rId6"/>
    <p:sldId id="614" r:id="rId7"/>
    <p:sldId id="615" r:id="rId8"/>
    <p:sldId id="616"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997DCAC-1378-4C66-90F7-088CDEBE61D6}">
          <p14:sldIdLst>
            <p14:sldId id="256"/>
            <p14:sldId id="605"/>
            <p14:sldId id="611"/>
            <p14:sldId id="612"/>
            <p14:sldId id="613"/>
            <p14:sldId id="614"/>
            <p14:sldId id="615"/>
            <p14:sldId id="61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8000"/>
    <a:srgbClr val="0025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43" autoAdjust="0"/>
  </p:normalViewPr>
  <p:slideViewPr>
    <p:cSldViewPr snapToGrid="0" snapToObjects="1" showGuides="1">
      <p:cViewPr varScale="1">
        <p:scale>
          <a:sx n="116" d="100"/>
          <a:sy n="116" d="100"/>
        </p:scale>
        <p:origin x="518" y="6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bahn, Steven T" userId="74f78959-93e5-47c8-af52-50aa49d29fae" providerId="ADAL" clId="{9331EC60-178F-4314-9012-67A858438118}"/>
    <pc:docChg chg="undo custSel modSld">
      <pc:chgData name="Labahn, Steven T" userId="74f78959-93e5-47c8-af52-50aa49d29fae" providerId="ADAL" clId="{9331EC60-178F-4314-9012-67A858438118}" dt="2018-10-12T17:39:21.215" v="632" actId="2711"/>
      <pc:docMkLst>
        <pc:docMk/>
      </pc:docMkLst>
      <pc:sldChg chg="modSp">
        <pc:chgData name="Labahn, Steven T" userId="74f78959-93e5-47c8-af52-50aa49d29fae" providerId="ADAL" clId="{9331EC60-178F-4314-9012-67A858438118}" dt="2018-10-12T17:33:40.052" v="542" actId="403"/>
        <pc:sldMkLst>
          <pc:docMk/>
          <pc:sldMk cId="1161938494" sldId="256"/>
        </pc:sldMkLst>
        <pc:spChg chg="mod">
          <ac:chgData name="Labahn, Steven T" userId="74f78959-93e5-47c8-af52-50aa49d29fae" providerId="ADAL" clId="{9331EC60-178F-4314-9012-67A858438118}" dt="2018-10-12T17:33:40.052" v="542" actId="403"/>
          <ac:spMkLst>
            <pc:docMk/>
            <pc:sldMk cId="1161938494" sldId="256"/>
            <ac:spMk id="2" creationId="{00000000-0000-0000-0000-000000000000}"/>
          </ac:spMkLst>
        </pc:spChg>
      </pc:sldChg>
      <pc:sldChg chg="modSp">
        <pc:chgData name="Labahn, Steven T" userId="74f78959-93e5-47c8-af52-50aa49d29fae" providerId="ADAL" clId="{9331EC60-178F-4314-9012-67A858438118}" dt="2018-10-12T17:21:25.376" v="289" actId="20577"/>
        <pc:sldMkLst>
          <pc:docMk/>
          <pc:sldMk cId="1167346945" sldId="605"/>
        </pc:sldMkLst>
        <pc:spChg chg="mod">
          <ac:chgData name="Labahn, Steven T" userId="74f78959-93e5-47c8-af52-50aa49d29fae" providerId="ADAL" clId="{9331EC60-178F-4314-9012-67A858438118}" dt="2018-10-12T17:21:25.376" v="289" actId="20577"/>
          <ac:spMkLst>
            <pc:docMk/>
            <pc:sldMk cId="1167346945" sldId="605"/>
            <ac:spMk id="2" creationId="{39B225F5-C7C8-42C4-96E3-BAE44375C0AA}"/>
          </ac:spMkLst>
        </pc:spChg>
      </pc:sldChg>
      <pc:sldChg chg="modSp">
        <pc:chgData name="Labahn, Steven T" userId="74f78959-93e5-47c8-af52-50aa49d29fae" providerId="ADAL" clId="{9331EC60-178F-4314-9012-67A858438118}" dt="2018-10-12T17:34:23.325" v="545" actId="2711"/>
        <pc:sldMkLst>
          <pc:docMk/>
          <pc:sldMk cId="1515265215" sldId="611"/>
        </pc:sldMkLst>
        <pc:spChg chg="mod">
          <ac:chgData name="Labahn, Steven T" userId="74f78959-93e5-47c8-af52-50aa49d29fae" providerId="ADAL" clId="{9331EC60-178F-4314-9012-67A858438118}" dt="2018-10-12T17:34:23.325" v="545" actId="2711"/>
          <ac:spMkLst>
            <pc:docMk/>
            <pc:sldMk cId="1515265215" sldId="611"/>
            <ac:spMk id="2" creationId="{39B225F5-C7C8-42C4-96E3-BAE44375C0AA}"/>
          </ac:spMkLst>
        </pc:spChg>
      </pc:sldChg>
      <pc:sldChg chg="modSp">
        <pc:chgData name="Labahn, Steven T" userId="74f78959-93e5-47c8-af52-50aa49d29fae" providerId="ADAL" clId="{9331EC60-178F-4314-9012-67A858438118}" dt="2018-10-12T17:35:48.193" v="568" actId="1035"/>
        <pc:sldMkLst>
          <pc:docMk/>
          <pc:sldMk cId="2617403493" sldId="612"/>
        </pc:sldMkLst>
        <pc:graphicFrameChg chg="mod modGraphic">
          <ac:chgData name="Labahn, Steven T" userId="74f78959-93e5-47c8-af52-50aa49d29fae" providerId="ADAL" clId="{9331EC60-178F-4314-9012-67A858438118}" dt="2018-10-12T17:35:48.193" v="568" actId="1035"/>
          <ac:graphicFrameMkLst>
            <pc:docMk/>
            <pc:sldMk cId="2617403493" sldId="612"/>
            <ac:graphicFrameMk id="8" creationId="{B283512C-220C-4C12-9B9C-1A4FCD237F0E}"/>
          </ac:graphicFrameMkLst>
        </pc:graphicFrameChg>
      </pc:sldChg>
      <pc:sldChg chg="modSp">
        <pc:chgData name="Labahn, Steven T" userId="74f78959-93e5-47c8-af52-50aa49d29fae" providerId="ADAL" clId="{9331EC60-178F-4314-9012-67A858438118}" dt="2018-10-12T17:38:00.225" v="610" actId="20577"/>
        <pc:sldMkLst>
          <pc:docMk/>
          <pc:sldMk cId="3501164086" sldId="613"/>
        </pc:sldMkLst>
        <pc:spChg chg="mod">
          <ac:chgData name="Labahn, Steven T" userId="74f78959-93e5-47c8-af52-50aa49d29fae" providerId="ADAL" clId="{9331EC60-178F-4314-9012-67A858438118}" dt="2018-10-12T17:38:00.225" v="610" actId="20577"/>
          <ac:spMkLst>
            <pc:docMk/>
            <pc:sldMk cId="3501164086" sldId="613"/>
            <ac:spMk id="2" creationId="{39B225F5-C7C8-42C4-96E3-BAE44375C0AA}"/>
          </ac:spMkLst>
        </pc:spChg>
      </pc:sldChg>
      <pc:sldChg chg="delSp modSp">
        <pc:chgData name="Labahn, Steven T" userId="74f78959-93e5-47c8-af52-50aa49d29fae" providerId="ADAL" clId="{9331EC60-178F-4314-9012-67A858438118}" dt="2018-10-12T17:38:46.895" v="627" actId="1036"/>
        <pc:sldMkLst>
          <pc:docMk/>
          <pc:sldMk cId="1588298228" sldId="614"/>
        </pc:sldMkLst>
        <pc:spChg chg="mod">
          <ac:chgData name="Labahn, Steven T" userId="74f78959-93e5-47c8-af52-50aa49d29fae" providerId="ADAL" clId="{9331EC60-178F-4314-9012-67A858438118}" dt="2018-10-12T17:25:12.128" v="304" actId="14100"/>
          <ac:spMkLst>
            <pc:docMk/>
            <pc:sldMk cId="1588298228" sldId="614"/>
            <ac:spMk id="40" creationId="{46682F9F-1355-41FB-84FF-D9A227EB25DA}"/>
          </ac:spMkLst>
        </pc:spChg>
        <pc:spChg chg="mod">
          <ac:chgData name="Labahn, Steven T" userId="74f78959-93e5-47c8-af52-50aa49d29fae" providerId="ADAL" clId="{9331EC60-178F-4314-9012-67A858438118}" dt="2018-10-12T17:26:11.967" v="326" actId="20577"/>
          <ac:spMkLst>
            <pc:docMk/>
            <pc:sldMk cId="1588298228" sldId="614"/>
            <ac:spMk id="41" creationId="{EFFB1467-7C5B-4BB8-AC8E-49F6F9964242}"/>
          </ac:spMkLst>
        </pc:spChg>
        <pc:spChg chg="mod">
          <ac:chgData name="Labahn, Steven T" userId="74f78959-93e5-47c8-af52-50aa49d29fae" providerId="ADAL" clId="{9331EC60-178F-4314-9012-67A858438118}" dt="2018-10-12T17:26:13.520" v="327" actId="20577"/>
          <ac:spMkLst>
            <pc:docMk/>
            <pc:sldMk cId="1588298228" sldId="614"/>
            <ac:spMk id="44" creationId="{2FEAADD3-E612-4EF9-98DD-6EDD2E316ACB}"/>
          </ac:spMkLst>
        </pc:spChg>
        <pc:spChg chg="del">
          <ac:chgData name="Labahn, Steven T" userId="74f78959-93e5-47c8-af52-50aa49d29fae" providerId="ADAL" clId="{9331EC60-178F-4314-9012-67A858438118}" dt="2018-10-12T17:25:03.922" v="302" actId="478"/>
          <ac:spMkLst>
            <pc:docMk/>
            <pc:sldMk cId="1588298228" sldId="614"/>
            <ac:spMk id="55" creationId="{64C9018E-0340-433F-A602-9CDE2025C8FA}"/>
          </ac:spMkLst>
        </pc:spChg>
        <pc:spChg chg="del">
          <ac:chgData name="Labahn, Steven T" userId="74f78959-93e5-47c8-af52-50aa49d29fae" providerId="ADAL" clId="{9331EC60-178F-4314-9012-67A858438118}" dt="2018-10-12T17:25:06.783" v="303" actId="478"/>
          <ac:spMkLst>
            <pc:docMk/>
            <pc:sldMk cId="1588298228" sldId="614"/>
            <ac:spMk id="56" creationId="{81E3BF15-5FF2-4FEB-A62E-5801D32D0A49}"/>
          </ac:spMkLst>
        </pc:spChg>
        <pc:grpChg chg="mod">
          <ac:chgData name="Labahn, Steven T" userId="74f78959-93e5-47c8-af52-50aa49d29fae" providerId="ADAL" clId="{9331EC60-178F-4314-9012-67A858438118}" dt="2018-10-12T17:38:46.895" v="627" actId="1036"/>
          <ac:grpSpMkLst>
            <pc:docMk/>
            <pc:sldMk cId="1588298228" sldId="614"/>
            <ac:grpSpMk id="32" creationId="{BFE85E6F-4587-455B-B9A1-C67C56FD891D}"/>
          </ac:grpSpMkLst>
        </pc:grpChg>
        <pc:cxnChg chg="del">
          <ac:chgData name="Labahn, Steven T" userId="74f78959-93e5-47c8-af52-50aa49d29fae" providerId="ADAL" clId="{9331EC60-178F-4314-9012-67A858438118}" dt="2018-10-12T17:25:00.436" v="301" actId="478"/>
          <ac:cxnSpMkLst>
            <pc:docMk/>
            <pc:sldMk cId="1588298228" sldId="614"/>
            <ac:cxnSpMk id="33" creationId="{95989441-D45A-4405-8189-9D272817E12B}"/>
          </ac:cxnSpMkLst>
        </pc:cxnChg>
        <pc:cxnChg chg="mod">
          <ac:chgData name="Labahn, Steven T" userId="74f78959-93e5-47c8-af52-50aa49d29fae" providerId="ADAL" clId="{9331EC60-178F-4314-9012-67A858438118}" dt="2018-10-12T17:25:40.799" v="315" actId="1036"/>
          <ac:cxnSpMkLst>
            <pc:docMk/>
            <pc:sldMk cId="1588298228" sldId="614"/>
            <ac:cxnSpMk id="51" creationId="{AB986ACE-EED9-4236-AD14-614F17603985}"/>
          </ac:cxnSpMkLst>
        </pc:cxnChg>
        <pc:cxnChg chg="mod">
          <ac:chgData name="Labahn, Steven T" userId="74f78959-93e5-47c8-af52-50aa49d29fae" providerId="ADAL" clId="{9331EC60-178F-4314-9012-67A858438118}" dt="2018-10-12T17:26:06.015" v="325" actId="14100"/>
          <ac:cxnSpMkLst>
            <pc:docMk/>
            <pc:sldMk cId="1588298228" sldId="614"/>
            <ac:cxnSpMk id="52" creationId="{319844BF-1FB1-4045-8C7D-350462DB8EC0}"/>
          </ac:cxnSpMkLst>
        </pc:cxnChg>
      </pc:sldChg>
      <pc:sldChg chg="modSp">
        <pc:chgData name="Labahn, Steven T" userId="74f78959-93e5-47c8-af52-50aa49d29fae" providerId="ADAL" clId="{9331EC60-178F-4314-9012-67A858438118}" dt="2018-10-12T17:39:08.080" v="631" actId="20577"/>
        <pc:sldMkLst>
          <pc:docMk/>
          <pc:sldMk cId="670982059" sldId="615"/>
        </pc:sldMkLst>
        <pc:spChg chg="mod">
          <ac:chgData name="Labahn, Steven T" userId="74f78959-93e5-47c8-af52-50aa49d29fae" providerId="ADAL" clId="{9331EC60-178F-4314-9012-67A858438118}" dt="2018-10-12T17:29:32.850" v="385" actId="20577"/>
          <ac:spMkLst>
            <pc:docMk/>
            <pc:sldMk cId="670982059" sldId="615"/>
            <ac:spMk id="2" creationId="{39B225F5-C7C8-42C4-96E3-BAE44375C0AA}"/>
          </ac:spMkLst>
        </pc:spChg>
        <pc:spChg chg="mod">
          <ac:chgData name="Labahn, Steven T" userId="74f78959-93e5-47c8-af52-50aa49d29fae" providerId="ADAL" clId="{9331EC60-178F-4314-9012-67A858438118}" dt="2018-10-12T17:39:08.080" v="631" actId="20577"/>
          <ac:spMkLst>
            <pc:docMk/>
            <pc:sldMk cId="670982059" sldId="615"/>
            <ac:spMk id="6" creationId="{00000000-0000-0000-0000-000000000000}"/>
          </ac:spMkLst>
        </pc:spChg>
      </pc:sldChg>
      <pc:sldChg chg="modSp">
        <pc:chgData name="Labahn, Steven T" userId="74f78959-93e5-47c8-af52-50aa49d29fae" providerId="ADAL" clId="{9331EC60-178F-4314-9012-67A858438118}" dt="2018-10-12T17:39:21.215" v="632" actId="2711"/>
        <pc:sldMkLst>
          <pc:docMk/>
          <pc:sldMk cId="2039579931" sldId="616"/>
        </pc:sldMkLst>
        <pc:spChg chg="mod">
          <ac:chgData name="Labahn, Steven T" userId="74f78959-93e5-47c8-af52-50aa49d29fae" providerId="ADAL" clId="{9331EC60-178F-4314-9012-67A858438118}" dt="2018-10-12T17:39:21.215" v="632" actId="2711"/>
          <ac:spMkLst>
            <pc:docMk/>
            <pc:sldMk cId="2039579931" sldId="616"/>
            <ac:spMk id="2" creationId="{39B225F5-C7C8-42C4-96E3-BAE44375C0AA}"/>
          </ac:spMkLst>
        </pc:spChg>
      </pc:sldChg>
    </pc:docChg>
  </pc:docChgLst>
  <pc:docChgLst>
    <pc:chgData name="Labahn, Steven T" userId="74f78959-93e5-47c8-af52-50aa49d29fae" providerId="ADAL" clId="{A5600F15-141D-4973-B3F1-F750AD8C231B}"/>
    <pc:docChg chg="modSld">
      <pc:chgData name="Labahn, Steven T" userId="74f78959-93e5-47c8-af52-50aa49d29fae" providerId="ADAL" clId="{A5600F15-141D-4973-B3F1-F750AD8C231B}" dt="2018-10-17T04:42:32.365" v="1" actId="6549"/>
      <pc:docMkLst>
        <pc:docMk/>
      </pc:docMkLst>
      <pc:sldChg chg="modSp">
        <pc:chgData name="Labahn, Steven T" userId="74f78959-93e5-47c8-af52-50aa49d29fae" providerId="ADAL" clId="{A5600F15-141D-4973-B3F1-F750AD8C231B}" dt="2018-10-17T04:42:32.365" v="1" actId="6549"/>
        <pc:sldMkLst>
          <pc:docMk/>
          <pc:sldMk cId="3501164086" sldId="613"/>
        </pc:sldMkLst>
        <pc:spChg chg="mod">
          <ac:chgData name="Labahn, Steven T" userId="74f78959-93e5-47c8-af52-50aa49d29fae" providerId="ADAL" clId="{A5600F15-141D-4973-B3F1-F750AD8C231B}" dt="2018-10-17T04:42:32.365" v="1" actId="6549"/>
          <ac:spMkLst>
            <pc:docMk/>
            <pc:sldMk cId="3501164086" sldId="613"/>
            <ac:spMk id="2" creationId="{39B225F5-C7C8-42C4-96E3-BAE44375C0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7256F-CE19-B045-966B-849EA7F16953}" type="datetimeFigureOut">
              <a:rPr lang="en-US" smtClean="0"/>
              <a:t>10/16/2018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11BCD-6F5B-C84D-8005-0C8CF2D2BA52}" type="slidenum">
              <a:rPr lang="en-GB" smtClean="0"/>
              <a:t>‹#›</a:t>
            </a:fld>
            <a:endParaRPr lang="en-GB"/>
          </a:p>
        </p:txBody>
      </p:sp>
    </p:spTree>
    <p:extLst>
      <p:ext uri="{BB962C8B-B14F-4D97-AF65-F5344CB8AC3E}">
        <p14:creationId xmlns:p14="http://schemas.microsoft.com/office/powerpoint/2010/main" val="1334541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11BCD-6F5B-C84D-8005-0C8CF2D2BA52}" type="slidenum">
              <a:rPr lang="en-GB" smtClean="0"/>
              <a:t>1</a:t>
            </a:fld>
            <a:endParaRPr lang="en-GB"/>
          </a:p>
        </p:txBody>
      </p:sp>
    </p:spTree>
    <p:extLst>
      <p:ext uri="{BB962C8B-B14F-4D97-AF65-F5344CB8AC3E}">
        <p14:creationId xmlns:p14="http://schemas.microsoft.com/office/powerpoint/2010/main" val="32104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2</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6160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234387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21878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19151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77022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3794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693911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srcRect r="70665"/>
          <a:stretch/>
        </p:blipFill>
        <p:spPr>
          <a:xfrm>
            <a:off x="579057" y="693"/>
            <a:ext cx="2011743" cy="5143500"/>
          </a:xfrm>
          <a:prstGeom prst="rect">
            <a:avLst/>
          </a:prstGeom>
        </p:spPr>
      </p:pic>
      <p:pic>
        <p:nvPicPr>
          <p:cNvPr id="9" name="Picture 8"/>
          <p:cNvPicPr>
            <a:picLocks noChangeAspect="1"/>
          </p:cNvPicPr>
          <p:nvPr userDrawn="1"/>
        </p:nvPicPr>
        <p:blipFill rotWithShape="1">
          <a:blip r:embed="rId2"/>
          <a:srcRect r="70665"/>
          <a:stretch/>
        </p:blipFill>
        <p:spPr>
          <a:xfrm>
            <a:off x="0" y="0"/>
            <a:ext cx="2011743" cy="5143500"/>
          </a:xfrm>
          <a:prstGeom prst="rect">
            <a:avLst/>
          </a:prstGeom>
        </p:spPr>
      </p:pic>
      <p:pic>
        <p:nvPicPr>
          <p:cNvPr id="8" name="Picture 7"/>
          <p:cNvPicPr>
            <a:picLocks noChangeAspect="1"/>
          </p:cNvPicPr>
          <p:nvPr userDrawn="1"/>
        </p:nvPicPr>
        <p:blipFill>
          <a:blip r:embed="rId2"/>
          <a:stretch>
            <a:fillRect/>
          </a:stretch>
        </p:blipFill>
        <p:spPr>
          <a:xfrm>
            <a:off x="2299716" y="0"/>
            <a:ext cx="6858000" cy="5143500"/>
          </a:xfrm>
          <a:prstGeom prst="rect">
            <a:avLst/>
          </a:prstGeom>
        </p:spPr>
      </p:pic>
      <p:sp>
        <p:nvSpPr>
          <p:cNvPr id="2" name="Title 1"/>
          <p:cNvSpPr>
            <a:spLocks noGrp="1"/>
          </p:cNvSpPr>
          <p:nvPr>
            <p:ph type="ctrTitle"/>
          </p:nvPr>
        </p:nvSpPr>
        <p:spPr>
          <a:xfrm>
            <a:off x="493009" y="1601258"/>
            <a:ext cx="6060191" cy="845932"/>
          </a:xfrm>
          <a:ln>
            <a:noFill/>
          </a:ln>
        </p:spPr>
        <p:txBody>
          <a:bodyPr>
            <a:noAutofit/>
          </a:bodyPr>
          <a:lstStyle>
            <a:lvl1pPr algn="l">
              <a:defRPr sz="3600">
                <a:solidFill>
                  <a:schemeClr val="bg1"/>
                </a:solidFill>
                <a:latin typeface="Helvetica"/>
                <a:cs typeface="Helvetica"/>
              </a:defRPr>
            </a:lvl1pPr>
          </a:lstStyle>
          <a:p>
            <a:r>
              <a:rPr lang="en-GB" dirty="0"/>
              <a:t>Click to edit Master title style</a:t>
            </a:r>
          </a:p>
        </p:txBody>
      </p:sp>
      <p:sp>
        <p:nvSpPr>
          <p:cNvPr id="3" name="Subtitle 2"/>
          <p:cNvSpPr>
            <a:spLocks noGrp="1"/>
          </p:cNvSpPr>
          <p:nvPr>
            <p:ph type="subTitle" idx="1"/>
          </p:nvPr>
        </p:nvSpPr>
        <p:spPr>
          <a:xfrm>
            <a:off x="493009" y="2729257"/>
            <a:ext cx="5634665" cy="1859222"/>
          </a:xfrm>
          <a:ln>
            <a:noFill/>
          </a:ln>
        </p:spPr>
        <p:txBody>
          <a:bodyPr>
            <a:normAutofit/>
          </a:bodyPr>
          <a:lstStyle>
            <a:lvl1pPr marL="0" indent="0" algn="l">
              <a:buNone/>
              <a:defRPr lang="en-AU" sz="1400" dirty="0">
                <a:solidFill>
                  <a:srgbClr val="FFFFFF"/>
                </a:solidFill>
                <a:ea typeface="Arial Bold"/>
                <a:cs typeface="Arial Bold"/>
                <a:sym typeface="Arial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defTabSz="914400">
              <a:lnSpc>
                <a:spcPct val="150000"/>
              </a:lnSpc>
              <a:defRPr>
                <a:solidFill>
                  <a:srgbClr val="000000"/>
                </a:solidFill>
              </a:defRPr>
            </a:pPr>
            <a:endParaRPr lang="en-AU" dirty="0">
              <a:solidFill>
                <a:srgbClr val="FFFFFF"/>
              </a:solidFill>
              <a:latin typeface="+mj-lt"/>
              <a:ea typeface="Arial Bold"/>
              <a:cs typeface="Arial Bold"/>
              <a:sym typeface="Arial Bold"/>
            </a:endParaRPr>
          </a:p>
        </p:txBody>
      </p:sp>
      <p:sp>
        <p:nvSpPr>
          <p:cNvPr id="4" name="Date Placeholder 3"/>
          <p:cNvSpPr>
            <a:spLocks noGrp="1"/>
          </p:cNvSpPr>
          <p:nvPr>
            <p:ph type="dt" sz="half" idx="10"/>
          </p:nvPr>
        </p:nvSpPr>
        <p:spPr>
          <a:ln>
            <a:noFill/>
          </a:ln>
        </p:spPr>
        <p:txBody>
          <a:bodyPr/>
          <a:lstStyle>
            <a:lvl1pPr>
              <a:defRPr>
                <a:solidFill>
                  <a:srgbClr val="FFFFFF"/>
                </a:solidFill>
              </a:defRPr>
            </a:lvl1pPr>
          </a:lstStyle>
          <a:p>
            <a:fld id="{D1C7AFB8-BFB9-4624-A05C-778C62E492F1}" type="datetime1">
              <a:rPr lang="en-US" smtClean="0"/>
              <a:t>10/16/2018</a:t>
            </a:fld>
            <a:endParaRPr lang="en-GB" dirty="0"/>
          </a:p>
        </p:txBody>
      </p:sp>
      <p:sp>
        <p:nvSpPr>
          <p:cNvPr id="5" name="Footer Placeholder 4"/>
          <p:cNvSpPr>
            <a:spLocks noGrp="1"/>
          </p:cNvSpPr>
          <p:nvPr>
            <p:ph type="ftr" sz="quarter" idx="11"/>
          </p:nvPr>
        </p:nvSpPr>
        <p:spPr>
          <a:ln>
            <a:noFill/>
          </a:ln>
        </p:spPr>
        <p:txBody>
          <a:bodyPr/>
          <a:lstStyle>
            <a:lvl1pPr>
              <a:defRPr>
                <a:solidFill>
                  <a:srgbClr val="FFFFFF"/>
                </a:solidFill>
              </a:defRPr>
            </a:lvl1pPr>
          </a:lstStyle>
          <a:p>
            <a:endParaRPr lang="en-GB" dirty="0"/>
          </a:p>
        </p:txBody>
      </p:sp>
      <p:pic>
        <p:nvPicPr>
          <p:cNvPr id="13" name="ceos_logo.png"/>
          <p:cNvPicPr/>
          <p:nvPr userDrawn="1"/>
        </p:nvPicPr>
        <p:blipFill>
          <a:blip r:embed="rId3">
            <a:extLst/>
          </a:blip>
          <a:stretch>
            <a:fillRect/>
          </a:stretch>
        </p:blipFill>
        <p:spPr>
          <a:xfrm>
            <a:off x="493009" y="234785"/>
            <a:ext cx="2507906" cy="993132"/>
          </a:xfrm>
          <a:prstGeom prst="rect">
            <a:avLst/>
          </a:prstGeom>
          <a:ln w="12700">
            <a:miter lim="400000"/>
          </a:ln>
        </p:spPr>
      </p:pic>
      <p:sp>
        <p:nvSpPr>
          <p:cNvPr id="14" name="Shape 10"/>
          <p:cNvSpPr txBox="1">
            <a:spLocks/>
          </p:cNvSpPr>
          <p:nvPr userDrawn="1"/>
        </p:nvSpPr>
        <p:spPr>
          <a:xfrm>
            <a:off x="493009" y="126401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47089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95655B09-09DB-480C-BB6B-FEF888E9F7EC}" type="datetime1">
              <a:rPr lang="en-US" smtClean="0"/>
              <a:t>10/16/2018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07765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1805B61A-5CF3-43CF-8DC1-2FED92085D37}" type="datetime1">
              <a:rPr lang="en-US" smtClean="0"/>
              <a:t>10/16/2018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0842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364677921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40339200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857250"/>
            <a:ext cx="8305800" cy="571500"/>
          </a:xfrm>
          <a:prstGeom prst="rect">
            <a:avLst/>
          </a:prstGeom>
        </p:spPr>
        <p:txBody>
          <a:bodyPr/>
          <a:lstStyle>
            <a:lvl1pPr algn="just">
              <a:buNone/>
              <a:defRPr sz="1650">
                <a:solidFill>
                  <a:schemeClr val="tx1"/>
                </a:solidFill>
              </a:defRPr>
            </a:lvl1pPr>
            <a:lvl2pPr>
              <a:buNone/>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p:txBody>
      </p:sp>
      <p:sp>
        <p:nvSpPr>
          <p:cNvPr id="5" name="Content Placeholder 3"/>
          <p:cNvSpPr>
            <a:spLocks noGrp="1"/>
          </p:cNvSpPr>
          <p:nvPr>
            <p:ph sz="half" idx="11"/>
          </p:nvPr>
        </p:nvSpPr>
        <p:spPr>
          <a:xfrm>
            <a:off x="0" y="1428750"/>
            <a:ext cx="8839200" cy="3429000"/>
          </a:xfrm>
          <a:prstGeom prst="rect">
            <a:avLst/>
          </a:prstGeom>
        </p:spPr>
        <p:txBody>
          <a:bodyPr/>
          <a:lstStyle>
            <a:lvl1pPr>
              <a:buSzPct val="90000"/>
              <a:defRPr sz="1500" baseline="0">
                <a:solidFill>
                  <a:schemeClr val="tx1"/>
                </a:solidFill>
                <a:latin typeface="Century Gothic" pitchFamily="34" charset="0"/>
              </a:defRPr>
            </a:lvl1pPr>
            <a:lvl2pPr marL="576695" indent="-233795">
              <a:buClr>
                <a:srgbClr val="005426"/>
              </a:buClr>
              <a:buSzPct val="80000"/>
              <a:buFont typeface="Wingdings" panose="05000000000000000000" pitchFamily="2" charset="2"/>
              <a:buChar char="§"/>
              <a:defRPr sz="1500" baseline="0">
                <a:solidFill>
                  <a:schemeClr val="tx1"/>
                </a:solidFill>
                <a:latin typeface="Century Gothic" pitchFamily="34" charset="0"/>
              </a:defRPr>
            </a:lvl2pPr>
            <a:lvl3pPr>
              <a:buSzPct val="60000"/>
              <a:defRPr sz="1500" baseline="0">
                <a:solidFill>
                  <a:schemeClr val="tx1"/>
                </a:solidFill>
                <a:latin typeface="Century Gothic" pitchFamily="34" charset="0"/>
              </a:defRPr>
            </a:lvl3pPr>
            <a:lvl4pPr>
              <a:defRPr sz="1800">
                <a:solidFill>
                  <a:srgbClr val="C00000"/>
                </a:solidFill>
              </a:defRPr>
            </a:lvl4pPr>
            <a:lvl5pPr>
              <a:defRPr sz="1800">
                <a:solidFill>
                  <a:schemeClr val="tx1"/>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57151"/>
            <a:ext cx="3581400" cy="76174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defTabSz="685800" eaLnBrk="1" fontAlgn="auto" latinLnBrk="0" hangingPunct="1">
              <a:lnSpc>
                <a:spcPct val="100000"/>
              </a:lnSpc>
              <a:spcBef>
                <a:spcPts val="0"/>
              </a:spcBef>
              <a:spcAft>
                <a:spcPts val="0"/>
              </a:spcAft>
              <a:buClrTx/>
              <a:buSzTx/>
              <a:buFontTx/>
              <a:buNone/>
              <a:tabLst/>
              <a:defRPr>
                <a:solidFill>
                  <a:srgbClr val="000000"/>
                </a:solidFill>
              </a:defRPr>
            </a:pPr>
            <a:r>
              <a:rPr lang="en-US" sz="1650" dirty="0">
                <a:solidFill>
                  <a:srgbClr val="FFFFFF"/>
                </a:solidFill>
                <a:latin typeface="Proxima Nova Regular"/>
                <a:ea typeface="Proxima Nova Regular"/>
                <a:cs typeface="Proxima Nova Regular"/>
                <a:sym typeface="Proxima Nova Regular"/>
              </a:rPr>
              <a:t>Proposed WGCV CARD4L assessment process </a:t>
            </a:r>
          </a:p>
          <a:p>
            <a:pPr lvl="0" defTabSz="685800">
              <a:defRPr>
                <a:solidFill>
                  <a:srgbClr val="000000"/>
                </a:solidFill>
              </a:defRPr>
            </a:pPr>
            <a:r>
              <a:rPr lang="en-US" sz="165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5011893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24047034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5165837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5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19889608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9FA9E7F-9FEA-42CA-841A-D4F93C816EDF}" type="datetime1">
              <a:rPr lang="en-US" smtClean="0"/>
              <a:t>10/16/2018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dirty="0"/>
          </a:p>
        </p:txBody>
      </p:sp>
    </p:spTree>
    <p:extLst>
      <p:ext uri="{BB962C8B-B14F-4D97-AF65-F5344CB8AC3E}">
        <p14:creationId xmlns:p14="http://schemas.microsoft.com/office/powerpoint/2010/main" val="12065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C6D7012-B0F8-4552-A1D1-2BE7E7EAF153}" type="datetime1">
              <a:rPr lang="en-US" smtClean="0"/>
              <a:t>10/16/2018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97837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51FF13E2-1DCD-47DD-BCA4-0A5C3B02B07A}" type="datetime1">
              <a:rPr lang="en-US" smtClean="0"/>
              <a:t>10/16/2018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398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2C2CD935-6DA6-44F6-B43E-8954B3D8B7A4}" type="datetime1">
              <a:rPr lang="en-US" smtClean="0"/>
              <a:t>10/16/2018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9174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C5CC554A-D3DE-4E55-8F69-CAA8BFCBA09D}" type="datetime1">
              <a:rPr lang="en-US" smtClean="0"/>
              <a:t>10/16/2018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80337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C02D9-FC4C-4938-B9A6-C70F2895EE9D}" type="datetime1">
              <a:rPr lang="en-US" smtClean="0"/>
              <a:t>10/16/2018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2900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5BC104-888C-45B8-8D83-E8293CB5A6A1}" type="datetime1">
              <a:rPr lang="en-US" smtClean="0"/>
              <a:t>10/16/2018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40482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26A998D-3CD4-47FE-B883-7AB7A1AA92EC}" type="datetime1">
              <a:rPr lang="en-US" smtClean="0"/>
              <a:t>10/16/2018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38269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9"/>
          <a:stretch>
            <a:fillRect/>
          </a:stretch>
        </p:blipFill>
        <p:spPr>
          <a:xfrm>
            <a:off x="2988521" y="1"/>
            <a:ext cx="6155478" cy="1097089"/>
          </a:xfrm>
          <a:prstGeom prst="rect">
            <a:avLst/>
          </a:prstGeom>
        </p:spPr>
      </p:pic>
      <p:pic>
        <p:nvPicPr>
          <p:cNvPr id="8" name="Picture 7"/>
          <p:cNvPicPr>
            <a:picLocks noChangeAspect="1"/>
          </p:cNvPicPr>
          <p:nvPr userDrawn="1"/>
        </p:nvPicPr>
        <p:blipFill>
          <a:blip r:embed="rId20"/>
          <a:stretch>
            <a:fillRect/>
          </a:stretch>
        </p:blipFill>
        <p:spPr>
          <a:xfrm>
            <a:off x="1" y="1"/>
            <a:ext cx="6155483" cy="1097089"/>
          </a:xfrm>
          <a:prstGeom prst="rect">
            <a:avLst/>
          </a:prstGeom>
        </p:spPr>
      </p:pic>
      <p:sp>
        <p:nvSpPr>
          <p:cNvPr id="2" name="Title Placeholder 1"/>
          <p:cNvSpPr>
            <a:spLocks noGrp="1"/>
          </p:cNvSpPr>
          <p:nvPr>
            <p:ph type="title"/>
          </p:nvPr>
        </p:nvSpPr>
        <p:spPr>
          <a:xfrm>
            <a:off x="2020932" y="122549"/>
            <a:ext cx="5098671" cy="857250"/>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8DF3EE-E27B-426D-A771-1C84FB90F810}" type="datetime1">
              <a:rPr lang="en-US" smtClean="0"/>
              <a:t>10/16/2018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C7F34-962E-5C46-A517-BC8DD47DCCA6}" type="slidenum">
              <a:rPr lang="en-GB" smtClean="0"/>
              <a:t>‹#›</a:t>
            </a:fld>
            <a:endParaRPr lang="en-GB" dirty="0"/>
          </a:p>
        </p:txBody>
      </p:sp>
    </p:spTree>
    <p:extLst>
      <p:ext uri="{BB962C8B-B14F-4D97-AF65-F5344CB8AC3E}">
        <p14:creationId xmlns:p14="http://schemas.microsoft.com/office/powerpoint/2010/main" val="283968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ctr" defTabSz="457200" rtl="0" eaLnBrk="1" latinLnBrk="0" hangingPunct="1">
        <a:spcBef>
          <a:spcPct val="0"/>
        </a:spcBef>
        <a:buNone/>
        <a:defRPr sz="2400" kern="1200">
          <a:solidFill>
            <a:srgbClr val="FFFFFF"/>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rgbClr val="00256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256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256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256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256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668" y="1720711"/>
            <a:ext cx="8632331" cy="1689514"/>
          </a:xfrm>
        </p:spPr>
        <p:txBody>
          <a:bodyPr anchor="ctr">
            <a:normAutofit/>
          </a:bodyPr>
          <a:lstStyle/>
          <a:p>
            <a:pPr lvl="0"/>
            <a:r>
              <a:rPr lang="en-US" sz="2800" b="1" dirty="0"/>
              <a:t>Proposed Way Forward for LSI-VC, SDCG for GFOI, and GEOGLAM</a:t>
            </a:r>
            <a:br>
              <a:rPr lang="en-US" b="1" dirty="0"/>
            </a:br>
            <a:r>
              <a:rPr lang="en-US" sz="1200" b="1" dirty="0"/>
              <a:t>* Outcome from September 2018 joint LSI-VC / SDCG for GFOI / GEOGLAM Meeting</a:t>
            </a:r>
            <a:br>
              <a:rPr lang="en-US" sz="1000" b="1" dirty="0"/>
            </a:br>
            <a:r>
              <a:rPr lang="en-US" sz="1800" b="1" dirty="0"/>
              <a:t>(For Information)</a:t>
            </a:r>
            <a:endParaRPr lang="fr-FR" sz="2000" b="1" dirty="0"/>
          </a:p>
        </p:txBody>
      </p:sp>
      <p:sp>
        <p:nvSpPr>
          <p:cNvPr id="3" name="Subtitle 2"/>
          <p:cNvSpPr>
            <a:spLocks noGrp="1"/>
          </p:cNvSpPr>
          <p:nvPr>
            <p:ph type="subTitle" idx="1"/>
          </p:nvPr>
        </p:nvSpPr>
        <p:spPr>
          <a:xfrm>
            <a:off x="493010" y="3271520"/>
            <a:ext cx="5754172" cy="1654361"/>
          </a:xfrm>
        </p:spPr>
        <p:txBody>
          <a:bodyPr anchor="ctr">
            <a:normAutofit fontScale="77500" lnSpcReduction="20000"/>
          </a:bodyPr>
          <a:lstStyle/>
          <a:p>
            <a:r>
              <a:rPr lang="en-GB" dirty="0">
                <a:latin typeface="Helvetica" panose="020B0604020202020204" pitchFamily="34" charset="0"/>
                <a:cs typeface="Helvetica" panose="020B0604020202020204" pitchFamily="34" charset="0"/>
              </a:rPr>
              <a:t>Steve Labahn (USGS), LSI-VC Co-Lead</a:t>
            </a:r>
          </a:p>
          <a:p>
            <a:pPr>
              <a:tabLst>
                <a:tab pos="231775" algn="l"/>
              </a:tabLst>
            </a:pPr>
            <a:r>
              <a:rPr lang="en-GB" dirty="0">
                <a:latin typeface="Helvetica" panose="020B0604020202020204" pitchFamily="34" charset="0"/>
                <a:cs typeface="Helvetica" panose="020B0604020202020204" pitchFamily="34" charset="0"/>
              </a:rPr>
              <a:t>	LSI-VC Co-Leads: Susanne Mecklenburg (ESA) and Adam Lewis (GA)</a:t>
            </a:r>
          </a:p>
          <a:p>
            <a:pPr>
              <a:tabLst>
                <a:tab pos="231775" algn="l"/>
              </a:tabLst>
            </a:pPr>
            <a:r>
              <a:rPr lang="en-GB" dirty="0">
                <a:latin typeface="Helvetica" panose="020B0604020202020204" pitchFamily="34" charset="0"/>
                <a:cs typeface="Helvetica" panose="020B0604020202020204" pitchFamily="34" charset="0"/>
              </a:rPr>
              <a:t>	SDCG for GFOI Co-Leads: Frank Martin Seifert (</a:t>
            </a:r>
            <a:r>
              <a:rPr lang="en-GB" dirty="0">
                <a:solidFill>
                  <a:schemeClr val="bg1"/>
                </a:solidFill>
                <a:latin typeface="Helvetica" panose="020B0604020202020204" pitchFamily="34" charset="0"/>
                <a:cs typeface="Helvetica" panose="020B0604020202020204" pitchFamily="34" charset="0"/>
              </a:rPr>
              <a:t>ESA), Joanne Nightingale (UKSA</a:t>
            </a:r>
            <a:r>
              <a:rPr lang="en-GB" dirty="0">
                <a:latin typeface="Helvetica" panose="020B0604020202020204" pitchFamily="34" charset="0"/>
                <a:cs typeface="Helvetica" panose="020B0604020202020204" pitchFamily="34" charset="0"/>
              </a:rPr>
              <a:t>)</a:t>
            </a:r>
          </a:p>
          <a:p>
            <a:pPr>
              <a:tabLst>
                <a:tab pos="231775" algn="l"/>
              </a:tabLst>
            </a:pPr>
            <a:r>
              <a:rPr lang="en-GB" dirty="0">
                <a:latin typeface="Helvetica" panose="020B0604020202020204" pitchFamily="34" charset="0"/>
                <a:cs typeface="Helvetica" panose="020B0604020202020204" pitchFamily="34" charset="0"/>
              </a:rPr>
              <a:t>	GEOGLAM Co-Leads: Brad Doorn (</a:t>
            </a:r>
            <a:r>
              <a:rPr lang="en-GB" dirty="0">
                <a:solidFill>
                  <a:schemeClr val="bg1"/>
                </a:solidFill>
                <a:latin typeface="Helvetica" panose="020B0604020202020204" pitchFamily="34" charset="0"/>
                <a:cs typeface="Helvetica" panose="020B0604020202020204" pitchFamily="34" charset="0"/>
              </a:rPr>
              <a:t>NASA), Philippe Maisongrande (CNES</a:t>
            </a:r>
            <a:r>
              <a:rPr lang="en-GB" dirty="0">
                <a:latin typeface="Helvetica" panose="020B0604020202020204" pitchFamily="34" charset="0"/>
                <a:cs typeface="Helvetica" panose="020B0604020202020204" pitchFamily="34" charset="0"/>
              </a:rPr>
              <a:t>)</a:t>
            </a:r>
          </a:p>
          <a:p>
            <a:r>
              <a:rPr lang="en-GB" dirty="0">
                <a:latin typeface="Helvetica" panose="020B0604020202020204" pitchFamily="34" charset="0"/>
                <a:cs typeface="Helvetica" panose="020B0604020202020204" pitchFamily="34" charset="0"/>
              </a:rPr>
              <a:t>2018 CEOS Plenary</a:t>
            </a:r>
          </a:p>
          <a:p>
            <a:r>
              <a:rPr lang="en-GB" dirty="0">
                <a:latin typeface="Helvetica" panose="020B0604020202020204" pitchFamily="34" charset="0"/>
                <a:cs typeface="Helvetica" panose="020B0604020202020204" pitchFamily="34" charset="0"/>
              </a:rPr>
              <a:t>Agenda Item 6.8</a:t>
            </a:r>
          </a:p>
          <a:p>
            <a:r>
              <a:rPr lang="en-GB" dirty="0">
                <a:latin typeface="Helvetica" panose="020B0604020202020204" pitchFamily="34" charset="0"/>
                <a:cs typeface="Helvetica" panose="020B0604020202020204" pitchFamily="34" charset="0"/>
              </a:rPr>
              <a:t>Brussels, Belgium</a:t>
            </a:r>
          </a:p>
          <a:p>
            <a:r>
              <a:rPr lang="en-GB" dirty="0">
                <a:latin typeface="Helvetica" panose="020B0604020202020204" pitchFamily="34" charset="0"/>
                <a:cs typeface="Helvetica" panose="020B0604020202020204" pitchFamily="34" charset="0"/>
              </a:rPr>
              <a:t>16-18 October 2018</a:t>
            </a:r>
          </a:p>
        </p:txBody>
      </p:sp>
    </p:spTree>
    <p:extLst>
      <p:ext uri="{BB962C8B-B14F-4D97-AF65-F5344CB8AC3E}">
        <p14:creationId xmlns:p14="http://schemas.microsoft.com/office/powerpoint/2010/main" val="116193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buSzPct val="120000"/>
            </a:pPr>
            <a:r>
              <a:rPr lang="en-AU" sz="2000" dirty="0">
                <a:latin typeface="Helvetica" panose="020B0604020202020204" pitchFamily="34" charset="0"/>
                <a:ea typeface="ＭＳ Ｐゴシック" charset="0"/>
                <a:cs typeface="Helvetica" panose="020B0604020202020204" pitchFamily="34" charset="0"/>
              </a:rPr>
              <a:t>SDCG for GFOI and GEOGLAM teams are “Ad Hoc”, yet have existed for many years and have demonstrated significant contributions to </a:t>
            </a:r>
            <a:r>
              <a:rPr lang="en-AU" sz="2000" u="sng" dirty="0">
                <a:latin typeface="Helvetica" panose="020B0604020202020204" pitchFamily="34" charset="0"/>
                <a:ea typeface="ＭＳ Ｐゴシック" charset="0"/>
                <a:cs typeface="Helvetica" panose="020B0604020202020204" pitchFamily="34" charset="0"/>
              </a:rPr>
              <a:t>GEO flagships</a:t>
            </a:r>
            <a:r>
              <a:rPr lang="en-AU" sz="2000" dirty="0">
                <a:latin typeface="Helvetica" panose="020B0604020202020204" pitchFamily="34" charset="0"/>
                <a:ea typeface="ＭＳ Ｐゴシック" charset="0"/>
                <a:cs typeface="Helvetica" panose="020B0604020202020204" pitchFamily="34" charset="0"/>
              </a:rPr>
              <a:t>.</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Ad Hoc SDCG for GFOI established in 2011 (7 years)</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t>
            </a:r>
            <a:r>
              <a:rPr lang="en-US" sz="1600" dirty="0">
                <a:latin typeface="Helvetica" panose="020B0604020202020204" pitchFamily="34" charset="0"/>
                <a:ea typeface="ＭＳ Ｐゴシック" charset="0"/>
                <a:cs typeface="Helvetica" panose="020B0604020202020204" pitchFamily="34" charset="0"/>
              </a:rPr>
              <a:t>Ad Hoc Working Group on GEOGLAM</a:t>
            </a:r>
            <a:r>
              <a:rPr lang="en-AU" sz="1600" dirty="0">
                <a:latin typeface="Helvetica" panose="020B0604020202020204" pitchFamily="34" charset="0"/>
                <a:ea typeface="ＭＳ Ｐゴシック" charset="0"/>
                <a:cs typeface="Helvetica" panose="020B0604020202020204" pitchFamily="34" charset="0"/>
              </a:rPr>
              <a:t> established in 2012 (6 years)</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dirty="0">
                <a:latin typeface="Helvetica" panose="020B0604020202020204" pitchFamily="34" charset="0"/>
                <a:ea typeface="ＭＳ Ｐゴシック" charset="0"/>
                <a:cs typeface="Helvetica" panose="020B0604020202020204" pitchFamily="34" charset="0"/>
              </a:rPr>
              <a:t>Continued annual approvals create uncertainty in the CEOS support to GEO flagships. Most agree that a </a:t>
            </a:r>
            <a:r>
              <a:rPr lang="en-AU" sz="2000" u="sng" dirty="0">
                <a:latin typeface="Helvetica" panose="020B0604020202020204" pitchFamily="34" charset="0"/>
                <a:ea typeface="ＭＳ Ｐゴシック" charset="0"/>
                <a:cs typeface="Helvetica" panose="020B0604020202020204" pitchFamily="34" charset="0"/>
              </a:rPr>
              <a:t>permanent solution</a:t>
            </a:r>
            <a:r>
              <a:rPr lang="en-AU" sz="2000" dirty="0">
                <a:latin typeface="Helvetica" panose="020B0604020202020204" pitchFamily="34" charset="0"/>
                <a:ea typeface="ＭＳ Ｐゴシック" charset="0"/>
                <a:cs typeface="Helvetica" panose="020B0604020202020204" pitchFamily="34" charset="0"/>
              </a:rPr>
              <a:t> is needed.</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u="sng" dirty="0">
                <a:latin typeface="Helvetica" panose="020B0604020202020204" pitchFamily="34" charset="0"/>
                <a:ea typeface="ＭＳ Ｐゴシック" charset="0"/>
                <a:cs typeface="Helvetica" panose="020B0604020202020204" pitchFamily="34" charset="0"/>
              </a:rPr>
              <a:t>Secretariat support</a:t>
            </a:r>
            <a:r>
              <a:rPr lang="en-AU" sz="2000" dirty="0">
                <a:latin typeface="Helvetica" panose="020B0604020202020204" pitchFamily="34" charset="0"/>
                <a:ea typeface="ＭＳ Ｐゴシック" charset="0"/>
                <a:cs typeface="Helvetica" panose="020B0604020202020204" pitchFamily="34" charset="0"/>
              </a:rPr>
              <a:t> is desired for LSI-VC and both Ad Hoc teams. An opportunity exists to optimize this support, while also addressing annual concern about funding this support.</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Current Situation</a:t>
            </a:r>
          </a:p>
        </p:txBody>
      </p:sp>
      <p:sp>
        <p:nvSpPr>
          <p:cNvPr id="5" name="Slide Number Placeholder 4">
            <a:extLst>
              <a:ext uri="{FF2B5EF4-FFF2-40B4-BE49-F238E27FC236}">
                <a16:creationId xmlns:a16="http://schemas.microsoft.com/office/drawing/2014/main" id="{8771340E-272D-4957-979B-9F287968AE68}"/>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2</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6734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AU" sz="2800" b="1" dirty="0">
                <a:latin typeface="Helvetica" panose="020B0604020202020204" pitchFamily="34" charset="0"/>
                <a:ea typeface="ＭＳ Ｐゴシック" charset="0"/>
                <a:cs typeface="Helvetica" panose="020B0604020202020204" pitchFamily="34" charset="0"/>
              </a:rPr>
              <a:t>3 Options Considered</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Status Quo – Continued annual renewal of Ad Hoc Teams</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Create one (or more) new WGs or VCs to address Forests and Ag</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Merge Forest/Ag groups into LSI-VC (now or later)</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Options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3</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1526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89563"/>
            <a:ext cx="5098671" cy="523220"/>
          </a:xfrm>
        </p:spPr>
        <p:txBody>
          <a:bodyPr wrap="square">
            <a:spAutoFit/>
          </a:bodyPr>
          <a:lstStyle/>
          <a:p>
            <a:r>
              <a:rPr lang="en-US" sz="2800" b="1" dirty="0">
                <a:latin typeface="Helvetica" panose="020B0604020202020204" pitchFamily="34" charset="0"/>
                <a:ea typeface="ＭＳ Ｐゴシック" charset="0"/>
                <a:cs typeface="Helvetica" panose="020B0604020202020204" pitchFamily="34" charset="0"/>
              </a:rPr>
              <a:t>Pros and Cons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4</a:t>
            </a:fld>
            <a:endParaRPr lang="en-GB" dirty="0">
              <a:latin typeface="Helvetica" panose="020B0604020202020204" pitchFamily="34" charset="0"/>
              <a:cs typeface="Helvetica" panose="020B0604020202020204" pitchFamily="34" charset="0"/>
            </a:endParaRPr>
          </a:p>
        </p:txBody>
      </p:sp>
      <p:graphicFrame>
        <p:nvGraphicFramePr>
          <p:cNvPr id="8" name="Content Placeholder 4">
            <a:extLst>
              <a:ext uri="{FF2B5EF4-FFF2-40B4-BE49-F238E27FC236}">
                <a16:creationId xmlns:a16="http://schemas.microsoft.com/office/drawing/2014/main" id="{B283512C-220C-4C12-9B9C-1A4FCD237F0E}"/>
              </a:ext>
            </a:extLst>
          </p:cNvPr>
          <p:cNvGraphicFramePr>
            <a:graphicFrameLocks noGrp="1"/>
          </p:cNvGraphicFramePr>
          <p:nvPr>
            <p:ph idx="1"/>
            <p:extLst>
              <p:ext uri="{D42A27DB-BD31-4B8C-83A1-F6EECF244321}">
                <p14:modId xmlns:p14="http://schemas.microsoft.com/office/powerpoint/2010/main" val="1655468400"/>
              </p:ext>
            </p:extLst>
          </p:nvPr>
        </p:nvGraphicFramePr>
        <p:xfrm>
          <a:off x="292288" y="1180331"/>
          <a:ext cx="8576673" cy="3893820"/>
        </p:xfrm>
        <a:graphic>
          <a:graphicData uri="http://schemas.openxmlformats.org/drawingml/2006/table">
            <a:tbl>
              <a:tblPr firstRow="1" bandRow="1">
                <a:tableStyleId>{5940675A-B579-460E-94D1-54222C63F5DA}</a:tableStyleId>
              </a:tblPr>
              <a:tblGrid>
                <a:gridCol w="478473">
                  <a:extLst>
                    <a:ext uri="{9D8B030D-6E8A-4147-A177-3AD203B41FA5}">
                      <a16:colId xmlns:a16="http://schemas.microsoft.com/office/drawing/2014/main" val="3581163358"/>
                    </a:ext>
                  </a:extLst>
                </a:gridCol>
                <a:gridCol w="2699400">
                  <a:extLst>
                    <a:ext uri="{9D8B030D-6E8A-4147-A177-3AD203B41FA5}">
                      <a16:colId xmlns:a16="http://schemas.microsoft.com/office/drawing/2014/main" val="1334072882"/>
                    </a:ext>
                  </a:extLst>
                </a:gridCol>
                <a:gridCol w="2699400">
                  <a:extLst>
                    <a:ext uri="{9D8B030D-6E8A-4147-A177-3AD203B41FA5}">
                      <a16:colId xmlns:a16="http://schemas.microsoft.com/office/drawing/2014/main" val="1038990158"/>
                    </a:ext>
                  </a:extLst>
                </a:gridCol>
                <a:gridCol w="2699400">
                  <a:extLst>
                    <a:ext uri="{9D8B030D-6E8A-4147-A177-3AD203B41FA5}">
                      <a16:colId xmlns:a16="http://schemas.microsoft.com/office/drawing/2014/main" val="1341214809"/>
                    </a:ext>
                  </a:extLst>
                </a:gridCol>
              </a:tblGrid>
              <a:tr h="0">
                <a:tc>
                  <a:txBody>
                    <a:bodyPr/>
                    <a:lstStyle/>
                    <a:p>
                      <a:endParaRPr lang="en-GB" sz="900"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1</a:t>
                      </a:r>
                    </a:p>
                    <a:p>
                      <a:pPr algn="ctr"/>
                      <a:r>
                        <a:rPr kumimoji="0" lang="en-AU" sz="1100" b="1" i="0" u="none" strike="noStrike" kern="1200" cap="none" spc="0" normalizeH="0" baseline="0" noProof="0" dirty="0">
                          <a:ln>
                            <a:noFill/>
                          </a:ln>
                          <a:solidFill>
                            <a:srgbClr val="002569"/>
                          </a:solidFill>
                          <a:effectLst/>
                          <a:uLnTx/>
                          <a:uFillTx/>
                          <a:latin typeface="Helvetica" panose="020B0604020202020204" pitchFamily="34" charset="0"/>
                          <a:ea typeface="ＭＳ Ｐゴシック" charset="0"/>
                          <a:cs typeface="Helvetica" panose="020B0604020202020204" pitchFamily="34" charset="0"/>
                          <a:sym typeface="Arial Bold"/>
                        </a:rPr>
                        <a:t>Status Quo</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2</a:t>
                      </a:r>
                    </a:p>
                    <a:p>
                      <a:pPr algn="ctr"/>
                      <a:r>
                        <a:rPr lang="en-AU" sz="1100" b="1" kern="1200" dirty="0">
                          <a:solidFill>
                            <a:srgbClr val="002569"/>
                          </a:solidFill>
                          <a:latin typeface="Helvetica" panose="020B0604020202020204" pitchFamily="34" charset="0"/>
                          <a:ea typeface="ＭＳ Ｐゴシック" charset="0"/>
                          <a:cs typeface="Helvetica" panose="020B0604020202020204" pitchFamily="34" charset="0"/>
                        </a:rPr>
                        <a:t>New WGs / VCs</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3</a:t>
                      </a:r>
                    </a:p>
                    <a:p>
                      <a:pPr algn="ctr"/>
                      <a:r>
                        <a:rPr lang="en-GB" sz="1100" b="1" dirty="0">
                          <a:solidFill>
                            <a:srgbClr val="002569"/>
                          </a:solidFill>
                          <a:latin typeface="Helvetica" panose="020B0604020202020204" pitchFamily="34" charset="0"/>
                          <a:cs typeface="Helvetica" panose="020B0604020202020204" pitchFamily="34" charset="0"/>
                        </a:rPr>
                        <a:t>New LSI-VC Sub-groups</a:t>
                      </a:r>
                    </a:p>
                  </a:txBody>
                  <a:tcPr marL="68580" marR="68580" marT="34290" marB="34290">
                    <a:solidFill>
                      <a:schemeClr val="accent1">
                        <a:lumMod val="40000"/>
                        <a:lumOff val="60000"/>
                      </a:schemeClr>
                    </a:solidFill>
                  </a:tcPr>
                </a:tc>
                <a:extLst>
                  <a:ext uri="{0D108BD9-81ED-4DB2-BD59-A6C34878D82A}">
                    <a16:rowId xmlns:a16="http://schemas.microsoft.com/office/drawing/2014/main" val="4006469280"/>
                  </a:ext>
                </a:extLst>
              </a:tr>
              <a:tr h="871047">
                <a:tc>
                  <a:txBody>
                    <a:bodyPr/>
                    <a:lstStyle/>
                    <a:p>
                      <a:pPr algn="l"/>
                      <a:r>
                        <a:rPr lang="en-GB" sz="1000" b="1" dirty="0">
                          <a:solidFill>
                            <a:srgbClr val="002569"/>
                          </a:solidFill>
                          <a:latin typeface="Helvetica" panose="020B0604020202020204" pitchFamily="34" charset="0"/>
                          <a:cs typeface="Helvetica" panose="020B0604020202020204" pitchFamily="34" charset="0"/>
                        </a:rPr>
                        <a:t>Pros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Permanent existence</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Operational efficiencies – SEC support and combined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Technical efficiencies – ARD and interoperability, consolidated and optimized missions and measurements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Strategic efficiencies – GEO, UN</a:t>
                      </a:r>
                    </a:p>
                  </a:txBody>
                  <a:tcPr marL="68580" marR="68580" marT="34290" marB="34290"/>
                </a:tc>
                <a:extLst>
                  <a:ext uri="{0D108BD9-81ED-4DB2-BD59-A6C34878D82A}">
                    <a16:rowId xmlns:a16="http://schemas.microsoft.com/office/drawing/2014/main" val="2363831182"/>
                  </a:ext>
                </a:extLst>
              </a:tr>
              <a:tr h="1457657">
                <a:tc>
                  <a:txBody>
                    <a:bodyPr/>
                    <a:lstStyle/>
                    <a:p>
                      <a:pPr algn="l"/>
                      <a:r>
                        <a:rPr lang="en-GB" sz="1000" b="1" dirty="0">
                          <a:solidFill>
                            <a:srgbClr val="002569"/>
                          </a:solidFill>
                          <a:latin typeface="Helvetica" panose="020B0604020202020204" pitchFamily="34" charset="0"/>
                          <a:cs typeface="Helvetica" panose="020B0604020202020204" pitchFamily="34" charset="0"/>
                        </a:rPr>
                        <a:t>Cons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annual renewal and related uncertainty</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Annual uncertainty with SEC support</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administrative overhead for the new WGs / VCs as well as for other CEOS organizational entities (Chair, SIT, CEO, SEO)</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SEC support</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“identity” to outside stakeholders and direct access to CEOS Agencies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visibility and reporting time at major CEOS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Will other GEO initiatives (e.g., GEOBON) seek to have the same arrangement under LSI-VC and add complexity to the solution?</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Concern of LSI-VC taking on too much since its “revitalization”. The team has proven it can produce significant results and that with Forests and Ag maintaining their leadership structure and resources, there would be little remaining concern or additional LSI-VC leadership burden.</a:t>
                      </a:r>
                    </a:p>
                  </a:txBody>
                  <a:tcPr marL="68580" marR="68580" marT="34290" marB="34290"/>
                </a:tc>
                <a:extLst>
                  <a:ext uri="{0D108BD9-81ED-4DB2-BD59-A6C34878D82A}">
                    <a16:rowId xmlns:a16="http://schemas.microsoft.com/office/drawing/2014/main" val="4076698848"/>
                  </a:ext>
                </a:extLst>
              </a:tr>
            </a:tbl>
          </a:graphicData>
        </a:graphic>
      </p:graphicFrame>
    </p:spTree>
    <p:extLst>
      <p:ext uri="{BB962C8B-B14F-4D97-AF65-F5344CB8AC3E}">
        <p14:creationId xmlns:p14="http://schemas.microsoft.com/office/powerpoint/2010/main" val="26174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LSI-VC</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Maintain</a:t>
            </a:r>
            <a:r>
              <a:rPr lang="en-AU" sz="1800" dirty="0">
                <a:latin typeface="Helvetica" panose="020B0604020202020204" pitchFamily="34" charset="0"/>
                <a:ea typeface="ＭＳ Ｐゴシック" charset="0"/>
                <a:cs typeface="Helvetica" panose="020B0604020202020204" pitchFamily="34" charset="0"/>
              </a:rPr>
              <a:t> existing work (ARD, Interoperability)</a:t>
            </a:r>
          </a:p>
          <a:p>
            <a:pPr marL="0" indent="0" defTabSz="685800">
              <a:spcBef>
                <a:spcPts val="375"/>
              </a:spcBef>
              <a:buSzPct val="120000"/>
              <a:buNone/>
              <a:defRPr/>
            </a:pP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Add</a:t>
            </a:r>
            <a:r>
              <a:rPr lang="en-AU" sz="1800" dirty="0">
                <a:latin typeface="Helvetica" panose="020B0604020202020204" pitchFamily="34" charset="0"/>
                <a:ea typeface="ＭＳ Ｐゴシック" charset="0"/>
                <a:cs typeface="Helvetica" panose="020B0604020202020204" pitchFamily="34" charset="0"/>
              </a:rPr>
              <a:t> new Forests and Ag Sub-groups </a:t>
            </a: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SDCG for GFOI</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Forests Sub-group</a:t>
            </a: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GEOGLAM</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Ag Sub-group</a:t>
            </a:r>
          </a:p>
          <a:p>
            <a:pPr defTabSz="685800">
              <a:spcBef>
                <a:spcPts val="375"/>
              </a:spcBef>
              <a:buSzPct val="120000"/>
              <a:defRPr/>
            </a:pPr>
            <a:endParaRPr lang="en-AU" sz="900" dirty="0">
              <a:latin typeface="Helvetica" panose="020B0604020202020204" pitchFamily="34" charset="0"/>
              <a:ea typeface="ＭＳ Ｐゴシック" charset="0"/>
              <a:cs typeface="Helvetica" panose="020B0604020202020204" pitchFamily="34" charset="0"/>
            </a:endParaRPr>
          </a:p>
          <a:p>
            <a:pPr defTabSz="685800">
              <a:spcBef>
                <a:spcPts val="375"/>
              </a:spcBef>
              <a:buSzPct val="120000"/>
              <a:defRPr/>
            </a:pPr>
            <a:r>
              <a:rPr lang="en-AU" sz="1800" dirty="0">
                <a:latin typeface="Helvetica" panose="020B0604020202020204" pitchFamily="34" charset="0"/>
                <a:ea typeface="ＭＳ Ｐゴシック" charset="0"/>
                <a:cs typeface="Helvetica" panose="020B0604020202020204" pitchFamily="34" charset="0"/>
              </a:rPr>
              <a:t>SEC support can be leveraged across all groups for operational efficiencies</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Proposed Solution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5</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0116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New LSI-VC Plan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6</a:t>
            </a:fld>
            <a:endParaRPr lang="en-GB" dirty="0">
              <a:latin typeface="Helvetica" panose="020B0604020202020204" pitchFamily="34" charset="0"/>
              <a:cs typeface="Helvetica" panose="020B0604020202020204" pitchFamily="34" charset="0"/>
            </a:endParaRPr>
          </a:p>
        </p:txBody>
      </p:sp>
      <p:grpSp>
        <p:nvGrpSpPr>
          <p:cNvPr id="32" name="Group 31">
            <a:extLst>
              <a:ext uri="{FF2B5EF4-FFF2-40B4-BE49-F238E27FC236}">
                <a16:creationId xmlns:a16="http://schemas.microsoft.com/office/drawing/2014/main" id="{BFE85E6F-4587-455B-B9A1-C67C56FD891D}"/>
              </a:ext>
            </a:extLst>
          </p:cNvPr>
          <p:cNvGrpSpPr/>
          <p:nvPr/>
        </p:nvGrpSpPr>
        <p:grpSpPr>
          <a:xfrm>
            <a:off x="392656" y="1287903"/>
            <a:ext cx="8371192" cy="3625292"/>
            <a:chOff x="278432" y="1524000"/>
            <a:chExt cx="8789368" cy="3961844"/>
          </a:xfrm>
        </p:grpSpPr>
        <p:cxnSp>
          <p:nvCxnSpPr>
            <p:cNvPr id="34" name="Straight Arrow Connector 33">
              <a:extLst>
                <a:ext uri="{FF2B5EF4-FFF2-40B4-BE49-F238E27FC236}">
                  <a16:creationId xmlns:a16="http://schemas.microsoft.com/office/drawing/2014/main" id="{80CC14A3-41AB-462A-A057-C1A613FDACAC}"/>
                </a:ext>
              </a:extLst>
            </p:cNvPr>
            <p:cNvCxnSpPr>
              <a:cxnSpLocks/>
            </p:cNvCxnSpPr>
            <p:nvPr/>
          </p:nvCxnSpPr>
          <p:spPr bwMode="auto">
            <a:xfrm>
              <a:off x="1524000" y="2143248"/>
              <a:ext cx="685800" cy="0"/>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5" name="Straight Arrow Connector 34">
              <a:extLst>
                <a:ext uri="{FF2B5EF4-FFF2-40B4-BE49-F238E27FC236}">
                  <a16:creationId xmlns:a16="http://schemas.microsoft.com/office/drawing/2014/main" id="{D7CF2D52-CBA7-4B23-B419-2FFB80D94598}"/>
                </a:ext>
              </a:extLst>
            </p:cNvPr>
            <p:cNvCxnSpPr>
              <a:cxnSpLocks/>
            </p:cNvCxnSpPr>
            <p:nvPr/>
          </p:nvCxnSpPr>
          <p:spPr bwMode="auto">
            <a:xfrm flipV="1">
              <a:off x="5791200" y="4800599"/>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6" name="Straight Arrow Connector 35">
              <a:extLst>
                <a:ext uri="{FF2B5EF4-FFF2-40B4-BE49-F238E27FC236}">
                  <a16:creationId xmlns:a16="http://schemas.microsoft.com/office/drawing/2014/main" id="{CB34DE5D-8A46-4273-B004-C7FB31AA12AD}"/>
                </a:ext>
              </a:extLst>
            </p:cNvPr>
            <p:cNvCxnSpPr>
              <a:cxnSpLocks/>
            </p:cNvCxnSpPr>
            <p:nvPr/>
          </p:nvCxnSpPr>
          <p:spPr bwMode="auto">
            <a:xfrm flipH="1">
              <a:off x="2405119" y="4800599"/>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cxnSp>
          <p:nvCxnSpPr>
            <p:cNvPr id="37" name="Straight Arrow Connector 36">
              <a:extLst>
                <a:ext uri="{FF2B5EF4-FFF2-40B4-BE49-F238E27FC236}">
                  <a16:creationId xmlns:a16="http://schemas.microsoft.com/office/drawing/2014/main" id="{32724245-FEF9-4666-8A2B-3286BEAFB29D}"/>
                </a:ext>
              </a:extLst>
            </p:cNvPr>
            <p:cNvCxnSpPr>
              <a:cxnSpLocks/>
            </p:cNvCxnSpPr>
            <p:nvPr/>
          </p:nvCxnSpPr>
          <p:spPr bwMode="auto">
            <a:xfrm flipH="1">
              <a:off x="2434094" y="3471422"/>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38" name="Rectangle 37">
              <a:extLst>
                <a:ext uri="{FF2B5EF4-FFF2-40B4-BE49-F238E27FC236}">
                  <a16:creationId xmlns:a16="http://schemas.microsoft.com/office/drawing/2014/main" id="{030A5F4E-FA25-4A3E-85D4-FD611E0CFA68}"/>
                </a:ext>
              </a:extLst>
            </p:cNvPr>
            <p:cNvSpPr/>
            <p:nvPr/>
          </p:nvSpPr>
          <p:spPr>
            <a:xfrm>
              <a:off x="2211923" y="1524000"/>
              <a:ext cx="3124200" cy="1175265"/>
            </a:xfrm>
            <a:prstGeom prst="rect">
              <a:avLst/>
            </a:prstGeom>
            <a:solidFill>
              <a:schemeClr val="tx2">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Land Surface Imaging</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Virtual Constellation (LSI-VC)</a:t>
              </a:r>
            </a:p>
          </p:txBody>
        </p:sp>
        <p:sp>
          <p:nvSpPr>
            <p:cNvPr id="39" name="TextBox 38">
              <a:extLst>
                <a:ext uri="{FF2B5EF4-FFF2-40B4-BE49-F238E27FC236}">
                  <a16:creationId xmlns:a16="http://schemas.microsoft.com/office/drawing/2014/main" id="{46B96672-7653-41BE-A2AF-D92F2AEB44CA}"/>
                </a:ext>
              </a:extLst>
            </p:cNvPr>
            <p:cNvSpPr txBox="1"/>
            <p:nvPr/>
          </p:nvSpPr>
          <p:spPr>
            <a:xfrm>
              <a:off x="6944594" y="1776131"/>
              <a:ext cx="2123206" cy="8072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ARD</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Interoperability</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Requirements/Gaps</a:t>
              </a:r>
              <a:endPar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0" name="Rectangle 39">
              <a:extLst>
                <a:ext uri="{FF2B5EF4-FFF2-40B4-BE49-F238E27FC236}">
                  <a16:creationId xmlns:a16="http://schemas.microsoft.com/office/drawing/2014/main" id="{46682F9F-1355-41FB-84FF-D9A227EB25DA}"/>
                </a:ext>
              </a:extLst>
            </p:cNvPr>
            <p:cNvSpPr/>
            <p:nvPr/>
          </p:nvSpPr>
          <p:spPr>
            <a:xfrm>
              <a:off x="278432" y="1770687"/>
              <a:ext cx="1258695" cy="3715157"/>
            </a:xfrm>
            <a:prstGeom prst="rect">
              <a:avLst/>
            </a:prstGeom>
            <a:solidFill>
              <a:srgbClr val="FFC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600" b="1" i="1" dirty="0">
                  <a:solidFill>
                    <a:srgbClr val="002569"/>
                  </a:solidFill>
                  <a:latin typeface="Helvetica" panose="020B0604020202020204" pitchFamily="34" charset="0"/>
                  <a:cs typeface="Helvetica" panose="020B0604020202020204" pitchFamily="34" charset="0"/>
                </a:rPr>
                <a:t>SEC Support</a:t>
              </a:r>
              <a:endParaRPr kumimoji="0" lang="en-US" sz="1600" b="1" i="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1" name="Rectangle 40">
              <a:extLst>
                <a:ext uri="{FF2B5EF4-FFF2-40B4-BE49-F238E27FC236}">
                  <a16:creationId xmlns:a16="http://schemas.microsoft.com/office/drawing/2014/main" id="{EFFB1467-7C5B-4BB8-AC8E-49F6F9964242}"/>
                </a:ext>
              </a:extLst>
            </p:cNvPr>
            <p:cNvSpPr/>
            <p:nvPr/>
          </p:nvSpPr>
          <p:spPr>
            <a:xfrm>
              <a:off x="2933602" y="3048000"/>
              <a:ext cx="2868936"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Forests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2" name="TextBox 41">
              <a:extLst>
                <a:ext uri="{FF2B5EF4-FFF2-40B4-BE49-F238E27FC236}">
                  <a16:creationId xmlns:a16="http://schemas.microsoft.com/office/drawing/2014/main" id="{BD943894-2470-4B08-B016-F5AB75442258}"/>
                </a:ext>
              </a:extLst>
            </p:cNvPr>
            <p:cNvSpPr txBox="1"/>
            <p:nvPr/>
          </p:nvSpPr>
          <p:spPr>
            <a:xfrm>
              <a:off x="5824691" y="1770688"/>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3" name="Straight Arrow Connector 42">
              <a:extLst>
                <a:ext uri="{FF2B5EF4-FFF2-40B4-BE49-F238E27FC236}">
                  <a16:creationId xmlns:a16="http://schemas.microsoft.com/office/drawing/2014/main" id="{4F6093DD-D587-4935-A6A3-5200A70C1CDC}"/>
                </a:ext>
              </a:extLst>
            </p:cNvPr>
            <p:cNvCxnSpPr>
              <a:cxnSpLocks/>
            </p:cNvCxnSpPr>
            <p:nvPr/>
          </p:nvCxnSpPr>
          <p:spPr bwMode="auto">
            <a:xfrm flipV="1">
              <a:off x="5336123" y="2099296"/>
              <a:ext cx="151757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44" name="Rectangle 43">
              <a:extLst>
                <a:ext uri="{FF2B5EF4-FFF2-40B4-BE49-F238E27FC236}">
                  <a16:creationId xmlns:a16="http://schemas.microsoft.com/office/drawing/2014/main" id="{2FEAADD3-E612-4EF9-98DD-6EDD2E316ACB}"/>
                </a:ext>
              </a:extLst>
            </p:cNvPr>
            <p:cNvSpPr/>
            <p:nvPr/>
          </p:nvSpPr>
          <p:spPr>
            <a:xfrm>
              <a:off x="2933601" y="4343400"/>
              <a:ext cx="3203095"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Agriculture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5" name="Straight Arrow Connector 44">
              <a:extLst>
                <a:ext uri="{FF2B5EF4-FFF2-40B4-BE49-F238E27FC236}">
                  <a16:creationId xmlns:a16="http://schemas.microsoft.com/office/drawing/2014/main" id="{7FECBDB3-AA55-458C-9F1C-8B3C32FE3B3A}"/>
                </a:ext>
              </a:extLst>
            </p:cNvPr>
            <p:cNvCxnSpPr>
              <a:cxnSpLocks/>
            </p:cNvCxnSpPr>
            <p:nvPr/>
          </p:nvCxnSpPr>
          <p:spPr bwMode="auto">
            <a:xfrm>
              <a:off x="2434094" y="2667000"/>
              <a:ext cx="0" cy="2133599"/>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46" name="TextBox 45">
              <a:extLst>
                <a:ext uri="{FF2B5EF4-FFF2-40B4-BE49-F238E27FC236}">
                  <a16:creationId xmlns:a16="http://schemas.microsoft.com/office/drawing/2014/main" id="{49ED645F-AA2E-462B-B6DA-6BF99EA7F5E3}"/>
                </a:ext>
              </a:extLst>
            </p:cNvPr>
            <p:cNvSpPr txBox="1"/>
            <p:nvPr/>
          </p:nvSpPr>
          <p:spPr>
            <a:xfrm>
              <a:off x="4786620" y="2644067"/>
              <a:ext cx="546326"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Chair</a:t>
              </a:r>
            </a:p>
          </p:txBody>
        </p:sp>
        <p:sp>
          <p:nvSpPr>
            <p:cNvPr id="47" name="TextBox 46">
              <a:extLst>
                <a:ext uri="{FF2B5EF4-FFF2-40B4-BE49-F238E27FC236}">
                  <a16:creationId xmlns:a16="http://schemas.microsoft.com/office/drawing/2014/main" id="{7EE9274F-6674-469F-8257-D8FD4A38D789}"/>
                </a:ext>
              </a:extLst>
            </p:cNvPr>
            <p:cNvSpPr txBox="1"/>
            <p:nvPr/>
          </p:nvSpPr>
          <p:spPr>
            <a:xfrm>
              <a:off x="5281159" y="374547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8" name="TextBox 47">
              <a:extLst>
                <a:ext uri="{FF2B5EF4-FFF2-40B4-BE49-F238E27FC236}">
                  <a16:creationId xmlns:a16="http://schemas.microsoft.com/office/drawing/2014/main" id="{0C225022-0783-4F0A-9000-B70482A6D903}"/>
                </a:ext>
              </a:extLst>
            </p:cNvPr>
            <p:cNvSpPr txBox="1"/>
            <p:nvPr/>
          </p:nvSpPr>
          <p:spPr>
            <a:xfrm>
              <a:off x="5615955" y="505608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9" name="TextBox 48">
              <a:extLst>
                <a:ext uri="{FF2B5EF4-FFF2-40B4-BE49-F238E27FC236}">
                  <a16:creationId xmlns:a16="http://schemas.microsoft.com/office/drawing/2014/main" id="{9A9313BE-6B9C-4950-9B81-1014E0BB67E2}"/>
                </a:ext>
              </a:extLst>
            </p:cNvPr>
            <p:cNvSpPr txBox="1"/>
            <p:nvPr/>
          </p:nvSpPr>
          <p:spPr>
            <a:xfrm>
              <a:off x="6934200" y="3124200"/>
              <a:ext cx="1905000" cy="1749011"/>
            </a:xfrm>
            <a:prstGeom prst="rect">
              <a:avLst/>
            </a:prstGeom>
            <a:noFill/>
            <a:ln w="25400" cap="flat">
              <a:solidFill>
                <a:schemeClr val="tx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External</a:t>
              </a:r>
              <a:r>
                <a:rPr lang="en-US" sz="1400" dirty="0">
                  <a:solidFill>
                    <a:srgbClr val="002569"/>
                  </a:solidFill>
                  <a:latin typeface="Helvetica" panose="020B0604020202020204" pitchFamily="34" charset="0"/>
                  <a:cs typeface="Helvetica" panose="020B0604020202020204" pitchFamily="34" charset="0"/>
                </a:rPr>
                <a:t> </a:t>
              </a:r>
              <a:r>
                <a:rPr lang="en-US" sz="1400" b="1" dirty="0">
                  <a:solidFill>
                    <a:srgbClr val="002569"/>
                  </a:solidFill>
                  <a:latin typeface="Helvetica" panose="020B0604020202020204" pitchFamily="34" charset="0"/>
                  <a:cs typeface="Helvetica" panose="020B0604020202020204" pitchFamily="34" charset="0"/>
                </a:rPr>
                <a:t>Policy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coordination</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Satellite Data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(requirements,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ARD production,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access, tools,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data services)</a:t>
              </a:r>
            </a:p>
          </p:txBody>
        </p:sp>
        <p:cxnSp>
          <p:nvCxnSpPr>
            <p:cNvPr id="50" name="Straight Arrow Connector 49">
              <a:extLst>
                <a:ext uri="{FF2B5EF4-FFF2-40B4-BE49-F238E27FC236}">
                  <a16:creationId xmlns:a16="http://schemas.microsoft.com/office/drawing/2014/main" id="{4DDAD326-75F1-4C99-95BE-984F492E9595}"/>
                </a:ext>
              </a:extLst>
            </p:cNvPr>
            <p:cNvCxnSpPr>
              <a:cxnSpLocks/>
            </p:cNvCxnSpPr>
            <p:nvPr/>
          </p:nvCxnSpPr>
          <p:spPr bwMode="auto">
            <a:xfrm flipV="1">
              <a:off x="5793013" y="3398047"/>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51" name="Straight Arrow Connector 50">
              <a:extLst>
                <a:ext uri="{FF2B5EF4-FFF2-40B4-BE49-F238E27FC236}">
                  <a16:creationId xmlns:a16="http://schemas.microsoft.com/office/drawing/2014/main" id="{AB986ACE-EED9-4236-AD14-614F17603985}"/>
                </a:ext>
              </a:extLst>
            </p:cNvPr>
            <p:cNvCxnSpPr>
              <a:cxnSpLocks/>
            </p:cNvCxnSpPr>
            <p:nvPr/>
          </p:nvCxnSpPr>
          <p:spPr bwMode="auto">
            <a:xfrm flipV="1">
              <a:off x="1537127" y="3654793"/>
              <a:ext cx="1396475" cy="55505"/>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52" name="Straight Arrow Connector 51">
              <a:extLst>
                <a:ext uri="{FF2B5EF4-FFF2-40B4-BE49-F238E27FC236}">
                  <a16:creationId xmlns:a16="http://schemas.microsoft.com/office/drawing/2014/main" id="{319844BF-1FB1-4045-8C7D-350462DB8EC0}"/>
                </a:ext>
              </a:extLst>
            </p:cNvPr>
            <p:cNvCxnSpPr>
              <a:cxnSpLocks/>
            </p:cNvCxnSpPr>
            <p:nvPr/>
          </p:nvCxnSpPr>
          <p:spPr bwMode="auto">
            <a:xfrm flipV="1">
              <a:off x="1537127" y="5000380"/>
              <a:ext cx="1385100" cy="55701"/>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53" name="TextBox 52">
              <a:extLst>
                <a:ext uri="{FF2B5EF4-FFF2-40B4-BE49-F238E27FC236}">
                  <a16:creationId xmlns:a16="http://schemas.microsoft.com/office/drawing/2014/main" id="{DCC3337D-DAF8-4146-95C3-DD18CA67F682}"/>
                </a:ext>
              </a:extLst>
            </p:cNvPr>
            <p:cNvSpPr txBox="1"/>
            <p:nvPr/>
          </p:nvSpPr>
          <p:spPr>
            <a:xfrm>
              <a:off x="5883044" y="3045025"/>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54" name="TextBox 53">
              <a:extLst>
                <a:ext uri="{FF2B5EF4-FFF2-40B4-BE49-F238E27FC236}">
                  <a16:creationId xmlns:a16="http://schemas.microsoft.com/office/drawing/2014/main" id="{3F497433-2FF2-4ED4-A753-D86E7B9DE3C1}"/>
                </a:ext>
              </a:extLst>
            </p:cNvPr>
            <p:cNvSpPr txBox="1"/>
            <p:nvPr/>
          </p:nvSpPr>
          <p:spPr>
            <a:xfrm>
              <a:off x="6182919" y="4419600"/>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158829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Topical Sub-groups (</a:t>
            </a:r>
            <a:r>
              <a:rPr lang="en-AU" sz="2000" dirty="0">
                <a:latin typeface="Helvetica" panose="020B0604020202020204" pitchFamily="34" charset="0"/>
                <a:ea typeface="ＭＳ Ｐゴシック" charset="0"/>
                <a:cs typeface="Helvetica" panose="020B0604020202020204" pitchFamily="34" charset="0"/>
              </a:rPr>
              <a:t>Forests</a:t>
            </a:r>
            <a:r>
              <a:rPr lang="en-AU" sz="2000" dirty="0">
                <a:latin typeface="Helvetica" panose="020B0604020202020204" pitchFamily="34" charset="0"/>
                <a:ea typeface="ＭＳ Ｐゴシック" charset="0"/>
                <a:cs typeface="Helvetica" panose="020B0604020202020204" pitchFamily="34" charset="0"/>
                <a:sym typeface="Arial Bold"/>
              </a:rPr>
              <a:t> and Ag</a:t>
            </a:r>
            <a:r>
              <a:rPr lang="en-AU" sz="2000" dirty="0">
                <a:latin typeface="Helvetica" panose="020B0604020202020204" pitchFamily="34" charset="0"/>
                <a:ea typeface="ＭＳ Ｐゴシック" charset="0"/>
                <a:cs typeface="Helvetica" panose="020B0604020202020204" pitchFamily="34" charset="0"/>
              </a:rPr>
              <a:t>) continue </a:t>
            </a:r>
            <a:r>
              <a:rPr lang="en-AU" sz="2000" dirty="0">
                <a:latin typeface="Helvetica" panose="020B0604020202020204" pitchFamily="34" charset="0"/>
                <a:ea typeface="ＭＳ Ｐゴシック" charset="0"/>
                <a:cs typeface="Helvetica" panose="020B0604020202020204" pitchFamily="34" charset="0"/>
                <a:sym typeface="Arial Bold"/>
              </a:rPr>
              <a:t>to have their own focused meetings, as needed</a:t>
            </a:r>
            <a:endParaRPr lang="en-AU" sz="2000" dirty="0">
              <a:latin typeface="Helvetica" panose="020B0604020202020204" pitchFamily="34" charset="0"/>
              <a:ea typeface="ＭＳ Ｐゴシック" charset="0"/>
              <a:cs typeface="Helvetica" panose="020B0604020202020204" pitchFamily="34" charset="0"/>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Continue annual joint meeting, bringing together LSI-VC, </a:t>
            </a:r>
            <a:r>
              <a:rPr lang="en-AU" sz="2000" dirty="0">
                <a:latin typeface="Helvetica" panose="020B0604020202020204" pitchFamily="34" charset="0"/>
                <a:ea typeface="ＭＳ Ｐゴシック" charset="0"/>
                <a:cs typeface="Helvetica" panose="020B0604020202020204" pitchFamily="34" charset="0"/>
              </a:rPr>
              <a:t>Forests, and Ag</a:t>
            </a:r>
            <a:endParaRPr lang="en-AU" sz="2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Add </a:t>
            </a:r>
            <a:r>
              <a:rPr lang="en-AU" sz="2000" dirty="0">
                <a:latin typeface="Helvetica" panose="020B0604020202020204" pitchFamily="34" charset="0"/>
                <a:ea typeface="ＭＳ Ｐゴシック" charset="0"/>
                <a:cs typeface="Helvetica" panose="020B0604020202020204" pitchFamily="34" charset="0"/>
              </a:rPr>
              <a:t>Forests and Ag </a:t>
            </a:r>
            <a:r>
              <a:rPr lang="en-AU" sz="2000" dirty="0">
                <a:latin typeface="Helvetica" panose="020B0604020202020204" pitchFamily="34" charset="0"/>
                <a:ea typeface="ＭＳ Ｐゴシック" charset="0"/>
                <a:cs typeface="Helvetica" panose="020B0604020202020204" pitchFamily="34" charset="0"/>
                <a:sym typeface="Arial Bold"/>
              </a:rPr>
              <a:t>Sub-group reports to CEOS Plenary as part of the GEO session (i.e., reporting on GEO Flagship contributions)</a:t>
            </a:r>
            <a:endParaRPr lang="en-AU" sz="2000" dirty="0">
              <a:latin typeface="Helvetica" panose="020B0604020202020204" pitchFamily="34" charset="0"/>
              <a:ea typeface="ＭＳ Ｐゴシック" charset="0"/>
              <a:cs typeface="Helvetica" panose="020B0604020202020204" pitchFamily="34" charset="0"/>
            </a:endParaRP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Reporting and Meetings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7</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70982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SIT-TW</a:t>
            </a:r>
            <a:r>
              <a:rPr lang="en-US" sz="1600" dirty="0">
                <a:latin typeface="Helvetica" panose="020B0604020202020204" pitchFamily="34" charset="0"/>
                <a:ea typeface="ＭＳ Ｐゴシック" charset="0"/>
                <a:cs typeface="Helvetica" panose="020B0604020202020204" pitchFamily="34" charset="0"/>
              </a:rPr>
              <a:t> (September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proposal for review and comment</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Request annual renewals for SDCG for GFOI and GEOGLAM</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Review proposal and prepare for a decision to merge groups into LSI-VC with an updated LSI-VC Terms of Reference to follow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SIT-34</a:t>
            </a:r>
            <a:r>
              <a:rPr lang="en-US" sz="1600" dirty="0">
                <a:latin typeface="Helvetica" panose="020B0604020202020204" pitchFamily="34" charset="0"/>
                <a:ea typeface="ＭＳ Ｐゴシック" charset="0"/>
                <a:cs typeface="Helvetica" panose="020B0604020202020204" pitchFamily="34" charset="0"/>
              </a:rPr>
              <a:t> (April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a new LSI-VC Terms of Reference for review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Make final decision</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a:latin typeface="Helvetica" panose="020B0604020202020204" pitchFamily="34" charset="0"/>
                <a:ea typeface="ＭＳ Ｐゴシック" charset="0"/>
                <a:cs typeface="Helvetica" panose="020B0604020202020204" pitchFamily="34" charset="0"/>
              </a:rPr>
              <a:t>Timeline</a:t>
            </a:r>
            <a:endParaRPr lang="en-US" sz="3000" b="1" dirty="0">
              <a:latin typeface="Helvetica" panose="020B0604020202020204" pitchFamily="34" charset="0"/>
              <a:ea typeface="ＭＳ Ｐゴシック" charset="0"/>
              <a:cs typeface="Helvetica" panose="020B0604020202020204" pitchFamily="34" charset="0"/>
            </a:endParaRP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8</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9579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1957</TotalTime>
  <Words>538</Words>
  <Application>Microsoft Office PowerPoint</Application>
  <PresentationFormat>On-screen Show (16:9)</PresentationFormat>
  <Paragraphs>100</Paragraphs>
  <Slides>8</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ＭＳ Ｐゴシック</vt:lpstr>
      <vt:lpstr>Arial</vt:lpstr>
      <vt:lpstr>Arial Bold</vt:lpstr>
      <vt:lpstr>Calibri</vt:lpstr>
      <vt:lpstr>Century Gothic</vt:lpstr>
      <vt:lpstr>Courier New</vt:lpstr>
      <vt:lpstr>Droid Serif</vt:lpstr>
      <vt:lpstr>Helvetica</vt:lpstr>
      <vt:lpstr>Proxima Nova Regular</vt:lpstr>
      <vt:lpstr>Times New Roman</vt:lpstr>
      <vt:lpstr>Wingdings</vt:lpstr>
      <vt:lpstr>Office Theme</vt:lpstr>
      <vt:lpstr>Proposed Way Forward for LSI-VC, SDCG for GFOI, and GEOGLAM * Outcome from September 2018 joint LSI-VC / SDCG for GFOI / GEOGLAM Meeting (For Information)</vt:lpstr>
      <vt:lpstr>Current Situation</vt:lpstr>
      <vt:lpstr>Options</vt:lpstr>
      <vt:lpstr>Pros and Cons</vt:lpstr>
      <vt:lpstr>Proposed Solution</vt:lpstr>
      <vt:lpstr>New LSI-VC Plan</vt:lpstr>
      <vt:lpstr>Reporting and Meetings</vt:lpstr>
      <vt:lpstr>Timeline</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Pascal Lecomte</dc:creator>
  <cp:lastModifiedBy>Labahn, Steven T</cp:lastModifiedBy>
  <cp:revision>17</cp:revision>
  <cp:lastPrinted>2016-11-11T04:37:28Z</cp:lastPrinted>
  <dcterms:created xsi:type="dcterms:W3CDTF">2016-11-10T19:18:14Z</dcterms:created>
  <dcterms:modified xsi:type="dcterms:W3CDTF">2018-10-17T04:42:42Z</dcterms:modified>
</cp:coreProperties>
</file>