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71" r:id="rId3"/>
    <p:sldId id="272" r:id="rId4"/>
    <p:sldId id="261" r:id="rId5"/>
    <p:sldId id="265" r:id="rId6"/>
    <p:sldId id="266" r:id="rId7"/>
    <p:sldId id="262" r:id="rId8"/>
    <p:sldId id="263" r:id="rId9"/>
    <p:sldId id="268" r:id="rId10"/>
    <p:sldId id="269" r:id="rId11"/>
    <p:sldId id="273" r:id="rId12"/>
    <p:sldId id="267" r:id="rId13"/>
    <p:sldId id="275" r:id="rId1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3"/>
    <p:restoredTop sz="94731"/>
  </p:normalViewPr>
  <p:slideViewPr>
    <p:cSldViewPr>
      <p:cViewPr varScale="1">
        <p:scale>
          <a:sx n="69" d="100"/>
          <a:sy n="69" d="100"/>
        </p:scale>
        <p:origin x="142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47808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18, 17-18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216411" cy="122691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i="1" dirty="0" smtClean="0">
                <a:solidFill>
                  <a:srgbClr val="FFFFFF"/>
                </a:solidFill>
                <a:latin typeface="+mj-lt"/>
              </a:rPr>
              <a:t>Ad Hoc</a:t>
            </a:r>
            <a:r>
              <a:rPr lang="en-US" sz="4200" b="1" dirty="0" smtClean="0">
                <a:solidFill>
                  <a:srgbClr val="FFFFFF"/>
                </a:solidFill>
                <a:latin typeface="+mj-lt"/>
              </a:rPr>
              <a:t> Team Life Cycles and Proposed Way Forward</a:t>
            </a:r>
            <a:endParaRPr sz="4200" b="1" i="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304800" y="3987800"/>
            <a:ext cx="5410200" cy="2717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b="1" dirty="0" smtClean="0">
                <a:solidFill>
                  <a:srgbClr val="FFFFFF"/>
                </a:solidFill>
                <a:latin typeface="+mj-lt"/>
                <a:ea typeface="Arial Bold"/>
                <a:cs typeface="Arial Bold"/>
                <a:sym typeface="Arial Bold"/>
              </a:rPr>
              <a:t>Stephen Volz, NOAA CEOS SIT Chair</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2018</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US" dirty="0" smtClean="0">
                <a:solidFill>
                  <a:srgbClr val="FFFFFF"/>
                </a:solidFill>
                <a:latin typeface="+mj-lt"/>
                <a:ea typeface="Arial Bold"/>
                <a:cs typeface="Arial Bold"/>
                <a:sym typeface="Arial Bold"/>
              </a:rPr>
              <a:t>6.7</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Brussels, </a:t>
            </a:r>
            <a:r>
              <a:rPr lang="en-US" dirty="0" smtClean="0">
                <a:solidFill>
                  <a:srgbClr val="FFFFFF"/>
                </a:solidFill>
                <a:latin typeface="+mj-lt"/>
                <a:ea typeface="Arial Bold"/>
                <a:cs typeface="Arial Bold"/>
                <a:sym typeface="Arial Bold"/>
              </a:rPr>
              <a:t>Belgium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17 – 18 October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76200" y="1219200"/>
            <a:ext cx="8915400" cy="5410200"/>
          </a:xfrm>
        </p:spPr>
        <p:txBody>
          <a:bodyPr/>
          <a:lstStyle/>
          <a:p>
            <a:r>
              <a:rPr lang="en-AU" dirty="0">
                <a:solidFill>
                  <a:schemeClr val="tx2">
                    <a:lumMod val="50000"/>
                  </a:schemeClr>
                </a:solidFill>
              </a:rPr>
              <a:t>AHT mechanism </a:t>
            </a:r>
            <a:r>
              <a:rPr lang="en-AU" dirty="0" smtClean="0">
                <a:solidFill>
                  <a:schemeClr val="tx2">
                    <a:lumMod val="50000"/>
                  </a:schemeClr>
                </a:solidFill>
              </a:rPr>
              <a:t>has </a:t>
            </a:r>
            <a:r>
              <a:rPr lang="en-AU" dirty="0">
                <a:solidFill>
                  <a:schemeClr val="tx2">
                    <a:lumMod val="50000"/>
                  </a:schemeClr>
                </a:solidFill>
              </a:rPr>
              <a:t>provided an effective and efficient mechanism to scope and progress new topics for </a:t>
            </a:r>
            <a:r>
              <a:rPr lang="en-AU" dirty="0" smtClean="0">
                <a:solidFill>
                  <a:schemeClr val="tx2">
                    <a:lumMod val="50000"/>
                  </a:schemeClr>
                </a:solidFill>
              </a:rPr>
              <a:t>CEOS</a:t>
            </a:r>
          </a:p>
          <a:p>
            <a:r>
              <a:rPr lang="en-AU" dirty="0" smtClean="0">
                <a:solidFill>
                  <a:schemeClr val="tx2">
                    <a:lumMod val="50000"/>
                  </a:schemeClr>
                </a:solidFill>
              </a:rPr>
              <a:t>Some </a:t>
            </a:r>
            <a:r>
              <a:rPr lang="en-AU" dirty="0">
                <a:solidFill>
                  <a:schemeClr val="tx2">
                    <a:lumMod val="50000"/>
                  </a:schemeClr>
                </a:solidFill>
              </a:rPr>
              <a:t>consistency improvements lately</a:t>
            </a:r>
          </a:p>
          <a:p>
            <a:pPr lvl="1"/>
            <a:r>
              <a:rPr lang="en-AU" sz="1800" dirty="0">
                <a:solidFill>
                  <a:schemeClr val="tx2">
                    <a:lumMod val="50000"/>
                  </a:schemeClr>
                </a:solidFill>
              </a:rPr>
              <a:t>VC/WG/AHT calls and </a:t>
            </a:r>
            <a:r>
              <a:rPr lang="en-AU" sz="1800" dirty="0" smtClean="0">
                <a:solidFill>
                  <a:schemeClr val="tx2">
                    <a:lumMod val="50000"/>
                  </a:schemeClr>
                </a:solidFill>
              </a:rPr>
              <a:t>Working Day at 2018 CEOS SIT Technical Workshop</a:t>
            </a:r>
            <a:endParaRPr lang="en-AU" sz="1800" dirty="0">
              <a:solidFill>
                <a:schemeClr val="tx2">
                  <a:lumMod val="50000"/>
                </a:schemeClr>
              </a:solidFill>
            </a:endParaRPr>
          </a:p>
          <a:p>
            <a:pPr lvl="1"/>
            <a:r>
              <a:rPr lang="en-AU" sz="1800" dirty="0">
                <a:solidFill>
                  <a:schemeClr val="tx2">
                    <a:lumMod val="50000"/>
                  </a:schemeClr>
                </a:solidFill>
              </a:rPr>
              <a:t>Further scope for consistency in </a:t>
            </a:r>
            <a:r>
              <a:rPr lang="en-AU" sz="1800" dirty="0" smtClean="0">
                <a:solidFill>
                  <a:schemeClr val="tx2">
                    <a:lumMod val="50000"/>
                  </a:schemeClr>
                </a:solidFill>
              </a:rPr>
              <a:t>reporting; </a:t>
            </a:r>
            <a:r>
              <a:rPr lang="en-AU" sz="1800" i="1" dirty="0" smtClean="0">
                <a:solidFill>
                  <a:schemeClr val="tx2">
                    <a:lumMod val="50000"/>
                  </a:schemeClr>
                </a:solidFill>
              </a:rPr>
              <a:t>e.g.</a:t>
            </a:r>
            <a:r>
              <a:rPr lang="en-AU" sz="1800" dirty="0" smtClean="0">
                <a:solidFill>
                  <a:schemeClr val="tx2">
                    <a:lumMod val="50000"/>
                  </a:schemeClr>
                </a:solidFill>
              </a:rPr>
              <a:t>, </a:t>
            </a:r>
            <a:r>
              <a:rPr lang="en-AU" sz="1800" u="sng" dirty="0" smtClean="0">
                <a:solidFill>
                  <a:schemeClr val="tx2">
                    <a:lumMod val="50000"/>
                  </a:schemeClr>
                </a:solidFill>
              </a:rPr>
              <a:t>curated</a:t>
            </a:r>
            <a:r>
              <a:rPr lang="en-AU" sz="1800" dirty="0" smtClean="0">
                <a:solidFill>
                  <a:schemeClr val="tx2">
                    <a:lumMod val="50000"/>
                  </a:schemeClr>
                </a:solidFill>
              </a:rPr>
              <a:t> </a:t>
            </a:r>
            <a:r>
              <a:rPr lang="en-AU" sz="1800" dirty="0">
                <a:solidFill>
                  <a:schemeClr val="tx2">
                    <a:lumMod val="50000"/>
                  </a:schemeClr>
                </a:solidFill>
              </a:rPr>
              <a:t>reports item to monthly SEC that covers </a:t>
            </a:r>
            <a:r>
              <a:rPr lang="en-AU" sz="1800" dirty="0" smtClean="0">
                <a:solidFill>
                  <a:schemeClr val="tx2">
                    <a:lumMod val="50000"/>
                  </a:schemeClr>
                </a:solidFill>
              </a:rPr>
              <a:t>all</a:t>
            </a:r>
          </a:p>
          <a:p>
            <a:r>
              <a:rPr lang="en-AU" dirty="0" smtClean="0">
                <a:solidFill>
                  <a:schemeClr val="tx2">
                    <a:lumMod val="50000"/>
                  </a:schemeClr>
                </a:solidFill>
              </a:rPr>
              <a:t>Three </a:t>
            </a:r>
            <a:r>
              <a:rPr lang="en-AU" dirty="0">
                <a:solidFill>
                  <a:schemeClr val="tx2">
                    <a:lumMod val="50000"/>
                  </a:schemeClr>
                </a:solidFill>
              </a:rPr>
              <a:t>teams propose to progress</a:t>
            </a:r>
          </a:p>
          <a:p>
            <a:pPr lvl="1"/>
            <a:r>
              <a:rPr lang="en-AU" sz="1800" dirty="0" smtClean="0">
                <a:solidFill>
                  <a:schemeClr val="tx2">
                    <a:lumMod val="50000"/>
                  </a:schemeClr>
                </a:solidFill>
              </a:rPr>
              <a:t>SDG </a:t>
            </a:r>
            <a:r>
              <a:rPr lang="en-AU" sz="1800" dirty="0">
                <a:solidFill>
                  <a:schemeClr val="tx2">
                    <a:lumMod val="50000"/>
                  </a:schemeClr>
                </a:solidFill>
              </a:rPr>
              <a:t>has </a:t>
            </a:r>
            <a:r>
              <a:rPr lang="en-AU" sz="1800" dirty="0" smtClean="0">
                <a:solidFill>
                  <a:schemeClr val="tx2">
                    <a:lumMod val="50000"/>
                  </a:schemeClr>
                </a:solidFill>
              </a:rPr>
              <a:t>great ambitions but </a:t>
            </a:r>
            <a:r>
              <a:rPr lang="en-AU" sz="1800" dirty="0">
                <a:solidFill>
                  <a:schemeClr val="tx2">
                    <a:lumMod val="50000"/>
                  </a:schemeClr>
                </a:solidFill>
              </a:rPr>
              <a:t>needs participation and </a:t>
            </a:r>
            <a:r>
              <a:rPr lang="en-AU" sz="1800" dirty="0" smtClean="0">
                <a:solidFill>
                  <a:schemeClr val="tx2">
                    <a:lumMod val="50000"/>
                  </a:schemeClr>
                </a:solidFill>
              </a:rPr>
              <a:t>resource commitment</a:t>
            </a:r>
            <a:endParaRPr lang="en-AU" sz="1800" dirty="0">
              <a:solidFill>
                <a:schemeClr val="tx2">
                  <a:lumMod val="50000"/>
                </a:schemeClr>
              </a:solidFill>
            </a:endParaRPr>
          </a:p>
          <a:p>
            <a:pPr lvl="1"/>
            <a:r>
              <a:rPr lang="en-AU" sz="1800" dirty="0">
                <a:solidFill>
                  <a:schemeClr val="tx2">
                    <a:lumMod val="50000"/>
                  </a:schemeClr>
                </a:solidFill>
              </a:rPr>
              <a:t>GEOGLAM wants a year’s grace to formulate way forward</a:t>
            </a:r>
          </a:p>
          <a:p>
            <a:pPr lvl="1"/>
            <a:r>
              <a:rPr lang="en-AU" sz="1800" dirty="0">
                <a:solidFill>
                  <a:schemeClr val="tx2">
                    <a:lumMod val="50000"/>
                  </a:schemeClr>
                </a:solidFill>
              </a:rPr>
              <a:t>SDCG </a:t>
            </a:r>
            <a:r>
              <a:rPr lang="en-AU" sz="1800" dirty="0" smtClean="0">
                <a:solidFill>
                  <a:schemeClr val="tx2">
                    <a:lumMod val="50000"/>
                  </a:schemeClr>
                </a:solidFill>
              </a:rPr>
              <a:t>is </a:t>
            </a:r>
            <a:r>
              <a:rPr lang="en-AU" sz="1800" dirty="0">
                <a:solidFill>
                  <a:schemeClr val="tx2">
                    <a:lumMod val="50000"/>
                  </a:schemeClr>
                </a:solidFill>
              </a:rPr>
              <a:t>shaping its role within GFOI Phase 2 </a:t>
            </a:r>
            <a:r>
              <a:rPr lang="en-AU" sz="1800" dirty="0" smtClean="0">
                <a:solidFill>
                  <a:schemeClr val="tx2">
                    <a:lumMod val="50000"/>
                  </a:schemeClr>
                </a:solidFill>
              </a:rPr>
              <a:t>and </a:t>
            </a:r>
            <a:r>
              <a:rPr lang="en-AU" sz="1800" dirty="0">
                <a:solidFill>
                  <a:schemeClr val="tx2">
                    <a:lumMod val="50000"/>
                  </a:schemeClr>
                </a:solidFill>
              </a:rPr>
              <a:t>taking stock of </a:t>
            </a:r>
            <a:r>
              <a:rPr lang="en-AU" sz="1800" dirty="0" smtClean="0">
                <a:solidFill>
                  <a:schemeClr val="tx2">
                    <a:lumMod val="50000"/>
                  </a:schemeClr>
                </a:solidFill>
              </a:rPr>
              <a:t>Agency </a:t>
            </a:r>
            <a:r>
              <a:rPr lang="en-AU" sz="1800" dirty="0">
                <a:solidFill>
                  <a:schemeClr val="tx2">
                    <a:lumMod val="50000"/>
                  </a:schemeClr>
                </a:solidFill>
              </a:rPr>
              <a:t>participation and </a:t>
            </a:r>
            <a:r>
              <a:rPr lang="en-AU" sz="1800" dirty="0" smtClean="0">
                <a:solidFill>
                  <a:schemeClr val="tx2">
                    <a:lumMod val="50000"/>
                  </a:schemeClr>
                </a:solidFill>
              </a:rPr>
              <a:t>support</a:t>
            </a:r>
          </a:p>
          <a:p>
            <a:pPr>
              <a:buFont typeface="Arial" panose="020B0604020202020204" pitchFamily="34" charset="0"/>
              <a:buChar char="•"/>
            </a:pPr>
            <a:r>
              <a:rPr lang="en-AU" dirty="0" smtClean="0">
                <a:solidFill>
                  <a:schemeClr val="tx2">
                    <a:lumMod val="50000"/>
                  </a:schemeClr>
                </a:solidFill>
              </a:rPr>
              <a:t>Current </a:t>
            </a:r>
            <a:r>
              <a:rPr lang="en-AU" dirty="0">
                <a:solidFill>
                  <a:schemeClr val="tx2">
                    <a:lumMod val="50000"/>
                  </a:schemeClr>
                </a:solidFill>
              </a:rPr>
              <a:t>annual processes should be adequate for </a:t>
            </a:r>
            <a:r>
              <a:rPr lang="en-AU" dirty="0" smtClean="0">
                <a:solidFill>
                  <a:schemeClr val="tx2">
                    <a:lumMod val="50000"/>
                  </a:schemeClr>
                </a:solidFill>
              </a:rPr>
              <a:t>review, provided AHTs deliver resourced plans for renewal</a:t>
            </a:r>
          </a:p>
          <a:p>
            <a:pPr lvl="1"/>
            <a:r>
              <a:rPr lang="en-AU" sz="1800" dirty="0" smtClean="0">
                <a:solidFill>
                  <a:schemeClr val="tx2">
                    <a:lumMod val="50000"/>
                  </a:schemeClr>
                </a:solidFill>
              </a:rPr>
              <a:t>Require transition plans for each AHT when created at CEOS Plenary</a:t>
            </a:r>
          </a:p>
          <a:p>
            <a:pPr lvl="1"/>
            <a:r>
              <a:rPr lang="en-AU" sz="1800" i="1" dirty="0">
                <a:solidFill>
                  <a:schemeClr val="tx2">
                    <a:lumMod val="50000"/>
                  </a:schemeClr>
                </a:solidFill>
              </a:rPr>
              <a:t>New Initiatives Process </a:t>
            </a:r>
            <a:r>
              <a:rPr lang="en-AU" sz="1800" i="1" dirty="0" smtClean="0">
                <a:solidFill>
                  <a:schemeClr val="tx2">
                    <a:lumMod val="50000"/>
                  </a:schemeClr>
                </a:solidFill>
              </a:rPr>
              <a:t>Paper</a:t>
            </a:r>
            <a:endParaRPr lang="en-AU" sz="1800" i="1" dirty="0">
              <a:solidFill>
                <a:schemeClr val="tx2">
                  <a:lumMod val="50000"/>
                </a:schemeClr>
              </a:solidFill>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10</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sz="2800" b="1" dirty="0"/>
              <a:t>Assessment</a:t>
            </a:r>
          </a:p>
        </p:txBody>
      </p:sp>
    </p:spTree>
    <p:extLst>
      <p:ext uri="{BB962C8B-B14F-4D97-AF65-F5344CB8AC3E}">
        <p14:creationId xmlns:p14="http://schemas.microsoft.com/office/powerpoint/2010/main" val="103243627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304800" y="2514600"/>
            <a:ext cx="8216411" cy="13716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latin typeface="+mj-lt"/>
              </a:rPr>
              <a:t>Operating Principles and Practices of VCs and WGs</a:t>
            </a:r>
            <a:endParaRPr sz="42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extLst>
      <p:ext uri="{BB962C8B-B14F-4D97-AF65-F5344CB8AC3E}">
        <p14:creationId xmlns:p14="http://schemas.microsoft.com/office/powerpoint/2010/main" val="288556838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12</a:t>
            </a:fld>
            <a:endParaRPr lang="uk-UA"/>
          </a:p>
        </p:txBody>
      </p:sp>
      <p:sp>
        <p:nvSpPr>
          <p:cNvPr id="4" name="Content Placeholder 3"/>
          <p:cNvSpPr>
            <a:spLocks noGrp="1"/>
          </p:cNvSpPr>
          <p:nvPr>
            <p:ph sz="quarter" idx="11"/>
          </p:nvPr>
        </p:nvSpPr>
        <p:spPr>
          <a:xfrm>
            <a:off x="2057400" y="76200"/>
            <a:ext cx="4953000" cy="914400"/>
          </a:xfrm>
        </p:spPr>
        <p:txBody>
          <a:bodyPr/>
          <a:lstStyle/>
          <a:p>
            <a:pPr lvl="0">
              <a:spcBef>
                <a:spcPts val="0"/>
              </a:spcBef>
              <a:buSzTx/>
              <a:defRPr/>
            </a:pPr>
            <a:r>
              <a:rPr lang="en-US" sz="2800" b="1" dirty="0"/>
              <a:t>Current </a:t>
            </a:r>
            <a:r>
              <a:rPr lang="en-US" sz="2800" b="1" dirty="0" smtClean="0"/>
              <a:t>Procedures – WGs, VCs, AHTs</a:t>
            </a:r>
            <a:endParaRPr lang="en-US" sz="2800" b="1" dirty="0"/>
          </a:p>
        </p:txBody>
      </p:sp>
      <p:graphicFrame>
        <p:nvGraphicFramePr>
          <p:cNvPr id="7" name="Table 6">
            <a:extLst>
              <a:ext uri="{FF2B5EF4-FFF2-40B4-BE49-F238E27FC236}">
                <a16:creationId xmlns:a16="http://schemas.microsoft.com/office/drawing/2014/main" id="{FD862BD5-49F3-A84E-8176-805F68DF4511}"/>
              </a:ext>
            </a:extLst>
          </p:cNvPr>
          <p:cNvGraphicFramePr>
            <a:graphicFrameLocks noGrp="1"/>
          </p:cNvGraphicFramePr>
          <p:nvPr>
            <p:extLst>
              <p:ext uri="{D42A27DB-BD31-4B8C-83A1-F6EECF244321}">
                <p14:modId xmlns:p14="http://schemas.microsoft.com/office/powerpoint/2010/main" val="1576993391"/>
              </p:ext>
            </p:extLst>
          </p:nvPr>
        </p:nvGraphicFramePr>
        <p:xfrm>
          <a:off x="685799" y="1600200"/>
          <a:ext cx="7848601" cy="3824898"/>
        </p:xfrm>
        <a:graphic>
          <a:graphicData uri="http://schemas.openxmlformats.org/drawingml/2006/table">
            <a:tbl>
              <a:tblPr firstRow="1" bandRow="1">
                <a:tableStyleId>{35758FB7-9AC5-4552-8A53-C91805E547FA}</a:tableStyleId>
              </a:tblPr>
              <a:tblGrid>
                <a:gridCol w="864394">
                  <a:extLst>
                    <a:ext uri="{9D8B030D-6E8A-4147-A177-3AD203B41FA5}">
                      <a16:colId xmlns:a16="http://schemas.microsoft.com/office/drawing/2014/main" val="1300698946"/>
                    </a:ext>
                  </a:extLst>
                </a:gridCol>
                <a:gridCol w="1414463">
                  <a:extLst>
                    <a:ext uri="{9D8B030D-6E8A-4147-A177-3AD203B41FA5}">
                      <a16:colId xmlns:a16="http://schemas.microsoft.com/office/drawing/2014/main" val="3172984409"/>
                    </a:ext>
                  </a:extLst>
                </a:gridCol>
                <a:gridCol w="1493044">
                  <a:extLst>
                    <a:ext uri="{9D8B030D-6E8A-4147-A177-3AD203B41FA5}">
                      <a16:colId xmlns:a16="http://schemas.microsoft.com/office/drawing/2014/main" val="1525817241"/>
                    </a:ext>
                  </a:extLst>
                </a:gridCol>
                <a:gridCol w="2857500">
                  <a:extLst>
                    <a:ext uri="{9D8B030D-6E8A-4147-A177-3AD203B41FA5}">
                      <a16:colId xmlns:a16="http://schemas.microsoft.com/office/drawing/2014/main" val="3087282074"/>
                    </a:ext>
                  </a:extLst>
                </a:gridCol>
                <a:gridCol w="1219200">
                  <a:extLst>
                    <a:ext uri="{9D8B030D-6E8A-4147-A177-3AD203B41FA5}">
                      <a16:colId xmlns:a16="http://schemas.microsoft.com/office/drawing/2014/main" val="1414353404"/>
                    </a:ext>
                  </a:extLst>
                </a:gridCol>
              </a:tblGrid>
              <a:tr h="533058">
                <a:tc>
                  <a:txBody>
                    <a:bodyPr/>
                    <a:lstStyle/>
                    <a:p>
                      <a:pPr algn="ctr">
                        <a:spcBef>
                          <a:spcPts val="600"/>
                        </a:spcBef>
                        <a:spcAft>
                          <a:spcPts val="600"/>
                        </a:spcAft>
                      </a:pPr>
                      <a:r>
                        <a:rPr lang="en-US" sz="1200" dirty="0"/>
                        <a:t>Entity</a:t>
                      </a:r>
                    </a:p>
                  </a:txBody>
                  <a:tcPr>
                    <a:solidFill>
                      <a:schemeClr val="tx2">
                        <a:lumMod val="50000"/>
                      </a:schemeClr>
                    </a:solidFill>
                  </a:tcPr>
                </a:tc>
                <a:tc>
                  <a:txBody>
                    <a:bodyPr/>
                    <a:lstStyle/>
                    <a:p>
                      <a:pPr algn="ctr">
                        <a:spcBef>
                          <a:spcPts val="300"/>
                        </a:spcBef>
                        <a:spcAft>
                          <a:spcPts val="300"/>
                        </a:spcAft>
                      </a:pPr>
                      <a:r>
                        <a:rPr lang="en-US" sz="1200" dirty="0"/>
                        <a:t>Formation</a:t>
                      </a:r>
                    </a:p>
                  </a:txBody>
                  <a:tcPr>
                    <a:solidFill>
                      <a:schemeClr val="tx2">
                        <a:lumMod val="50000"/>
                      </a:schemeClr>
                    </a:solidFill>
                  </a:tcPr>
                </a:tc>
                <a:tc>
                  <a:txBody>
                    <a:bodyPr/>
                    <a:lstStyle/>
                    <a:p>
                      <a:pPr algn="ctr">
                        <a:spcBef>
                          <a:spcPts val="300"/>
                        </a:spcBef>
                        <a:spcAft>
                          <a:spcPts val="300"/>
                        </a:spcAft>
                      </a:pPr>
                      <a:r>
                        <a:rPr lang="en-US" sz="1200" dirty="0"/>
                        <a:t>Responsible</a:t>
                      </a:r>
                    </a:p>
                  </a:txBody>
                  <a:tcPr>
                    <a:solidFill>
                      <a:schemeClr val="tx2">
                        <a:lumMod val="50000"/>
                      </a:schemeClr>
                    </a:solidFill>
                  </a:tcPr>
                </a:tc>
                <a:tc>
                  <a:txBody>
                    <a:bodyPr/>
                    <a:lstStyle/>
                    <a:p>
                      <a:pPr algn="ctr">
                        <a:spcBef>
                          <a:spcPts val="300"/>
                        </a:spcBef>
                        <a:spcAft>
                          <a:spcPts val="300"/>
                        </a:spcAft>
                      </a:pPr>
                      <a:r>
                        <a:rPr lang="en-US" sz="1200" dirty="0"/>
                        <a:t>Reporting</a:t>
                      </a:r>
                    </a:p>
                  </a:txBody>
                  <a:tcPr>
                    <a:solidFill>
                      <a:schemeClr val="tx2">
                        <a:lumMod val="50000"/>
                      </a:schemeClr>
                    </a:solidFill>
                  </a:tcPr>
                </a:tc>
                <a:tc>
                  <a:txBody>
                    <a:bodyPr/>
                    <a:lstStyle/>
                    <a:p>
                      <a:pPr algn="ctr">
                        <a:spcBef>
                          <a:spcPts val="300"/>
                        </a:spcBef>
                        <a:spcAft>
                          <a:spcPts val="300"/>
                        </a:spcAft>
                      </a:pPr>
                      <a:r>
                        <a:rPr lang="en-US" sz="1200" dirty="0" smtClean="0"/>
                        <a:t>Leadership Term</a:t>
                      </a:r>
                      <a:endParaRPr lang="en-US" sz="1200" dirty="0"/>
                    </a:p>
                  </a:txBody>
                  <a:tcPr>
                    <a:solidFill>
                      <a:schemeClr val="tx2">
                        <a:lumMod val="50000"/>
                      </a:schemeClr>
                    </a:solidFill>
                  </a:tcPr>
                </a:tc>
                <a:extLst>
                  <a:ext uri="{0D108BD9-81ED-4DB2-BD59-A6C34878D82A}">
                    <a16:rowId xmlns:a16="http://schemas.microsoft.com/office/drawing/2014/main" val="1848923431"/>
                  </a:ext>
                </a:extLst>
              </a:tr>
              <a:tr h="838542">
                <a:tc>
                  <a:txBody>
                    <a:bodyPr/>
                    <a:lstStyle/>
                    <a:p>
                      <a:pPr algn="ctr">
                        <a:spcBef>
                          <a:spcPts val="1200"/>
                        </a:spcBef>
                      </a:pPr>
                      <a:r>
                        <a:rPr lang="en-US" sz="1400" b="1" dirty="0"/>
                        <a:t>WGs</a:t>
                      </a:r>
                    </a:p>
                    <a:p>
                      <a:pPr algn="ctr">
                        <a:spcBef>
                          <a:spcPts val="1200"/>
                        </a:spcBef>
                      </a:pPr>
                      <a:r>
                        <a:rPr lang="en-US" sz="1400" b="1" dirty="0"/>
                        <a:t>(5)</a:t>
                      </a:r>
                    </a:p>
                  </a:txBody>
                  <a:tcPr/>
                </a:tc>
                <a:tc>
                  <a:txBody>
                    <a:bodyPr/>
                    <a:lstStyle/>
                    <a:p>
                      <a:pPr algn="ctr"/>
                      <a:r>
                        <a:rPr lang="en-US" sz="1100" dirty="0"/>
                        <a:t>CEOS Plenary</a:t>
                      </a:r>
                      <a:br>
                        <a:rPr lang="en-US" sz="1100" dirty="0"/>
                      </a:br>
                      <a:r>
                        <a:rPr lang="en-US" sz="1100" dirty="0" smtClean="0"/>
                        <a:t>decision, following </a:t>
                      </a:r>
                      <a:r>
                        <a:rPr lang="en-US" sz="1100" b="1" i="1" dirty="0" smtClean="0"/>
                        <a:t>WG Process</a:t>
                      </a:r>
                      <a:r>
                        <a:rPr lang="en-US" sz="1100" b="1" i="1" baseline="0" dirty="0" smtClean="0"/>
                        <a:t> Paper</a:t>
                      </a:r>
                      <a:r>
                        <a:rPr lang="en-US" sz="1100" baseline="0" dirty="0" smtClean="0"/>
                        <a:t>. Rigorous leadership and resourcing criteria</a:t>
                      </a:r>
                      <a:endParaRPr lang="en-US" sz="1100" dirty="0"/>
                    </a:p>
                  </a:txBody>
                  <a:tcPr/>
                </a:tc>
                <a:tc>
                  <a:txBody>
                    <a:bodyPr/>
                    <a:lstStyle/>
                    <a:p>
                      <a:pPr algn="ctr"/>
                      <a:r>
                        <a:rPr lang="en-US" sz="1100" dirty="0">
                          <a:solidFill>
                            <a:schemeClr val="dk1"/>
                          </a:solidFill>
                          <a:effectLst/>
                          <a:latin typeface="+mn-lt"/>
                          <a:ea typeface="+mn-ea"/>
                          <a:cs typeface="+mn-cs"/>
                          <a:sym typeface="Calibri"/>
                        </a:rPr>
                        <a:t>CEOS Chair </a:t>
                      </a:r>
                      <a:br>
                        <a:rPr lang="en-US" sz="1100" dirty="0">
                          <a:solidFill>
                            <a:schemeClr val="dk1"/>
                          </a:solidFill>
                          <a:effectLst/>
                          <a:latin typeface="+mn-lt"/>
                          <a:ea typeface="+mn-ea"/>
                          <a:cs typeface="+mn-cs"/>
                          <a:sym typeface="Calibri"/>
                        </a:rPr>
                      </a:br>
                      <a:r>
                        <a:rPr lang="en-US" sz="1100" dirty="0">
                          <a:solidFill>
                            <a:schemeClr val="dk1"/>
                          </a:solidFill>
                          <a:effectLst/>
                          <a:latin typeface="+mn-lt"/>
                          <a:ea typeface="+mn-ea"/>
                          <a:cs typeface="+mn-cs"/>
                          <a:sym typeface="Calibri"/>
                        </a:rPr>
                        <a:t>(SIT Chair secondary if </a:t>
                      </a:r>
                      <a:r>
                        <a:rPr lang="en-US" sz="1100" dirty="0" smtClean="0">
                          <a:solidFill>
                            <a:schemeClr val="dk1"/>
                          </a:solidFill>
                          <a:effectLst/>
                          <a:latin typeface="+mn-lt"/>
                          <a:ea typeface="+mn-ea"/>
                          <a:cs typeface="+mn-cs"/>
                          <a:sym typeface="Calibri"/>
                        </a:rPr>
                        <a:t>delegated)</a:t>
                      </a:r>
                      <a:r>
                        <a:rPr lang="en-AU" sz="1100" dirty="0" smtClean="0">
                          <a:effectLst/>
                        </a:rPr>
                        <a:t> </a:t>
                      </a:r>
                      <a:endParaRPr lang="en-US" sz="1100" dirty="0"/>
                    </a:p>
                  </a:txBody>
                  <a:tcPr/>
                </a:tc>
                <a:tc>
                  <a:txBody>
                    <a:bodyPr/>
                    <a:lstStyle/>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Monthly </a:t>
                      </a:r>
                      <a:r>
                        <a:rPr lang="en-US" sz="1100" dirty="0">
                          <a:solidFill>
                            <a:schemeClr val="dk1"/>
                          </a:solidFill>
                          <a:effectLst/>
                          <a:latin typeface="+mn-lt"/>
                          <a:ea typeface="+mn-ea"/>
                          <a:cs typeface="+mn-cs"/>
                          <a:sym typeface="Calibri"/>
                        </a:rPr>
                        <a:t>to CEOS SEC </a:t>
                      </a:r>
                      <a:r>
                        <a:rPr lang="en-US" sz="1100" dirty="0" err="1" smtClean="0">
                          <a:solidFill>
                            <a:schemeClr val="dk1"/>
                          </a:solidFill>
                          <a:effectLst/>
                          <a:latin typeface="+mn-lt"/>
                          <a:ea typeface="+mn-ea"/>
                          <a:cs typeface="+mn-cs"/>
                          <a:sym typeface="Calibri"/>
                        </a:rPr>
                        <a:t>telecons</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Annually </a:t>
                      </a:r>
                      <a:r>
                        <a:rPr lang="en-US" sz="1100" dirty="0">
                          <a:solidFill>
                            <a:schemeClr val="dk1"/>
                          </a:solidFill>
                          <a:effectLst/>
                          <a:latin typeface="+mn-lt"/>
                          <a:ea typeface="+mn-ea"/>
                          <a:cs typeface="+mn-cs"/>
                          <a:sym typeface="Calibri"/>
                        </a:rPr>
                        <a:t>to CEOS </a:t>
                      </a:r>
                      <a:r>
                        <a:rPr lang="en-US" sz="1100" dirty="0" smtClean="0">
                          <a:solidFill>
                            <a:schemeClr val="dk1"/>
                          </a:solidFill>
                          <a:effectLst/>
                          <a:latin typeface="+mn-lt"/>
                          <a:ea typeface="+mn-ea"/>
                          <a:cs typeface="+mn-cs"/>
                          <a:sym typeface="Calibri"/>
                        </a:rPr>
                        <a:t>Plenary and VC-WG Working Day</a:t>
                      </a: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SIT and SIT TW Meetings</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Recently </a:t>
                      </a:r>
                      <a:r>
                        <a:rPr lang="en-US" sz="1100" dirty="0">
                          <a:solidFill>
                            <a:schemeClr val="dk1"/>
                          </a:solidFill>
                          <a:effectLst/>
                          <a:latin typeface="+mn-lt"/>
                          <a:ea typeface="+mn-ea"/>
                          <a:cs typeface="+mn-cs"/>
                          <a:sym typeface="Calibri"/>
                        </a:rPr>
                        <a:t>added to SIT Chair </a:t>
                      </a:r>
                      <a:r>
                        <a:rPr lang="en-US" sz="1100" dirty="0" smtClean="0">
                          <a:solidFill>
                            <a:schemeClr val="dk1"/>
                          </a:solidFill>
                          <a:effectLst/>
                          <a:latin typeface="+mn-lt"/>
                          <a:ea typeface="+mn-ea"/>
                          <a:cs typeface="+mn-cs"/>
                          <a:sym typeface="Calibri"/>
                        </a:rPr>
                        <a:t>Tag-ups</a:t>
                      </a:r>
                      <a:endParaRPr lang="en-US" sz="1100" dirty="0"/>
                    </a:p>
                  </a:txBody>
                  <a:tcPr/>
                </a:tc>
                <a:tc>
                  <a:txBody>
                    <a:bodyPr/>
                    <a:lstStyle/>
                    <a:p>
                      <a:pPr algn="ctr"/>
                      <a:r>
                        <a:rPr lang="en-US" sz="1100" dirty="0" smtClean="0"/>
                        <a:t>2-year/     </a:t>
                      </a:r>
                      <a:r>
                        <a:rPr lang="en-US" sz="1100" dirty="0" smtClean="0"/>
                        <a:t>        </a:t>
                      </a:r>
                      <a:r>
                        <a:rPr lang="en-US" sz="1100" dirty="0" smtClean="0"/>
                        <a:t>(4-year)</a:t>
                      </a:r>
                      <a:endParaRPr lang="en-US" sz="1100" dirty="0"/>
                    </a:p>
                  </a:txBody>
                  <a:tcPr/>
                </a:tc>
                <a:extLst>
                  <a:ext uri="{0D108BD9-81ED-4DB2-BD59-A6C34878D82A}">
                    <a16:rowId xmlns:a16="http://schemas.microsoft.com/office/drawing/2014/main" val="2059743652"/>
                  </a:ext>
                </a:extLst>
              </a:tr>
              <a:tr h="1066117">
                <a:tc>
                  <a:txBody>
                    <a:bodyPr/>
                    <a:lstStyle/>
                    <a:p>
                      <a:pPr algn="ctr">
                        <a:spcBef>
                          <a:spcPts val="1200"/>
                        </a:spcBef>
                      </a:pPr>
                      <a:r>
                        <a:rPr lang="en-US" sz="1400" b="1" dirty="0"/>
                        <a:t>VCs</a:t>
                      </a:r>
                    </a:p>
                    <a:p>
                      <a:pPr algn="ctr">
                        <a:spcBef>
                          <a:spcPts val="1200"/>
                        </a:spcBef>
                      </a:pPr>
                      <a:r>
                        <a:rPr lang="en-US" sz="1400" b="1" dirty="0"/>
                        <a:t>(7)</a:t>
                      </a:r>
                    </a:p>
                  </a:txBody>
                  <a:tcPr/>
                </a:tc>
                <a:tc>
                  <a:txBody>
                    <a:bodyPr/>
                    <a:lstStyle/>
                    <a:p>
                      <a:pPr algn="ctr"/>
                      <a:r>
                        <a:rPr lang="en-US" sz="1100" dirty="0">
                          <a:solidFill>
                            <a:schemeClr val="dk1"/>
                          </a:solidFill>
                          <a:effectLst/>
                          <a:latin typeface="+mn-lt"/>
                          <a:ea typeface="+mn-ea"/>
                          <a:cs typeface="+mn-cs"/>
                          <a:sym typeface="Calibri"/>
                        </a:rPr>
                        <a:t>CEOS SIT decision, following the </a:t>
                      </a:r>
                      <a:r>
                        <a:rPr lang="en-US" sz="1100" b="1" i="1" dirty="0">
                          <a:solidFill>
                            <a:schemeClr val="dk1"/>
                          </a:solidFill>
                          <a:effectLst/>
                          <a:latin typeface="+mn-lt"/>
                          <a:ea typeface="+mn-ea"/>
                          <a:cs typeface="+mn-cs"/>
                          <a:sym typeface="Calibri"/>
                        </a:rPr>
                        <a:t>VC Process Paper</a:t>
                      </a:r>
                      <a:r>
                        <a:rPr lang="en-US" sz="1100" dirty="0">
                          <a:solidFill>
                            <a:schemeClr val="dk1"/>
                          </a:solidFill>
                          <a:effectLst/>
                          <a:latin typeface="+mn-lt"/>
                          <a:ea typeface="+mn-ea"/>
                          <a:cs typeface="+mn-cs"/>
                          <a:sym typeface="Calibri"/>
                        </a:rPr>
                        <a:t>. Rigorous leadership and resourcing criteria</a:t>
                      </a:r>
                      <a:r>
                        <a:rPr lang="en-AU" sz="1100" dirty="0">
                          <a:effectLst/>
                        </a:rPr>
                        <a:t> </a:t>
                      </a:r>
                      <a:endParaRPr lang="en-US" sz="1100" dirty="0"/>
                    </a:p>
                  </a:txBody>
                  <a:tcPr/>
                </a:tc>
                <a:tc>
                  <a:txBody>
                    <a:bodyPr/>
                    <a:lstStyle/>
                    <a:p>
                      <a:pPr algn="ctr"/>
                      <a:r>
                        <a:rPr lang="en-US" sz="1100" dirty="0">
                          <a:solidFill>
                            <a:schemeClr val="dk1"/>
                          </a:solidFill>
                          <a:effectLst/>
                          <a:latin typeface="+mn-lt"/>
                          <a:ea typeface="+mn-ea"/>
                          <a:cs typeface="+mn-cs"/>
                          <a:sym typeface="Calibri"/>
                        </a:rPr>
                        <a:t>SIT Chair </a:t>
                      </a:r>
                      <a:br>
                        <a:rPr lang="en-US" sz="1100" dirty="0">
                          <a:solidFill>
                            <a:schemeClr val="dk1"/>
                          </a:solidFill>
                          <a:effectLst/>
                          <a:latin typeface="+mn-lt"/>
                          <a:ea typeface="+mn-ea"/>
                          <a:cs typeface="+mn-cs"/>
                          <a:sym typeface="Calibri"/>
                        </a:rPr>
                      </a:br>
                      <a:r>
                        <a:rPr lang="en-US" sz="1100" dirty="0">
                          <a:solidFill>
                            <a:schemeClr val="dk1"/>
                          </a:solidFill>
                          <a:effectLst/>
                          <a:latin typeface="+mn-lt"/>
                          <a:ea typeface="+mn-ea"/>
                          <a:cs typeface="+mn-cs"/>
                          <a:sym typeface="Calibri"/>
                        </a:rPr>
                        <a:t>(CEOS Chair secondary if </a:t>
                      </a:r>
                      <a:r>
                        <a:rPr lang="en-US" sz="1100" dirty="0" smtClean="0">
                          <a:solidFill>
                            <a:schemeClr val="dk1"/>
                          </a:solidFill>
                          <a:effectLst/>
                          <a:latin typeface="+mn-lt"/>
                          <a:ea typeface="+mn-ea"/>
                          <a:cs typeface="+mn-cs"/>
                          <a:sym typeface="Calibri"/>
                        </a:rPr>
                        <a:t>delegated) </a:t>
                      </a:r>
                      <a:endParaRPr lang="en-US" sz="1100" dirty="0"/>
                    </a:p>
                  </a:txBody>
                  <a:tcPr/>
                </a:tc>
                <a:tc>
                  <a:txBody>
                    <a:bodyPr/>
                    <a:lstStyle/>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SIT </a:t>
                      </a:r>
                      <a:r>
                        <a:rPr lang="en-US" sz="1100" dirty="0">
                          <a:solidFill>
                            <a:schemeClr val="dk1"/>
                          </a:solidFill>
                          <a:effectLst/>
                          <a:latin typeface="+mn-lt"/>
                          <a:ea typeface="+mn-ea"/>
                          <a:cs typeface="+mn-cs"/>
                          <a:sym typeface="Calibri"/>
                        </a:rPr>
                        <a:t>Chair </a:t>
                      </a:r>
                      <a:r>
                        <a:rPr lang="en-US" sz="1100" dirty="0" smtClean="0">
                          <a:solidFill>
                            <a:schemeClr val="dk1"/>
                          </a:solidFill>
                          <a:effectLst/>
                          <a:latin typeface="+mn-lt"/>
                          <a:ea typeface="+mn-ea"/>
                          <a:cs typeface="+mn-cs"/>
                          <a:sym typeface="Calibri"/>
                        </a:rPr>
                        <a:t>Tag-ups and </a:t>
                      </a:r>
                      <a:r>
                        <a:rPr lang="en-US" sz="1100" dirty="0">
                          <a:solidFill>
                            <a:schemeClr val="dk1"/>
                          </a:solidFill>
                          <a:effectLst/>
                          <a:latin typeface="+mn-lt"/>
                          <a:ea typeface="+mn-ea"/>
                          <a:cs typeface="+mn-cs"/>
                          <a:sym typeface="Calibri"/>
                        </a:rPr>
                        <a:t>VC-WG </a:t>
                      </a:r>
                      <a:r>
                        <a:rPr lang="en-US" sz="1100" dirty="0" smtClean="0">
                          <a:solidFill>
                            <a:schemeClr val="dk1"/>
                          </a:solidFill>
                          <a:effectLst/>
                          <a:latin typeface="+mn-lt"/>
                          <a:ea typeface="+mn-ea"/>
                          <a:cs typeface="+mn-cs"/>
                          <a:sym typeface="Calibri"/>
                        </a:rPr>
                        <a:t>Working Day</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SIT </a:t>
                      </a:r>
                      <a:r>
                        <a:rPr lang="en-US" sz="1100" dirty="0">
                          <a:solidFill>
                            <a:schemeClr val="dk1"/>
                          </a:solidFill>
                          <a:effectLst/>
                          <a:latin typeface="+mn-lt"/>
                          <a:ea typeface="+mn-ea"/>
                          <a:cs typeface="+mn-cs"/>
                          <a:sym typeface="Calibri"/>
                        </a:rPr>
                        <a:t>and SIT TW </a:t>
                      </a:r>
                      <a:r>
                        <a:rPr lang="en-US" sz="1100" dirty="0" smtClean="0">
                          <a:solidFill>
                            <a:schemeClr val="dk1"/>
                          </a:solidFill>
                          <a:effectLst/>
                          <a:latin typeface="+mn-lt"/>
                          <a:ea typeface="+mn-ea"/>
                          <a:cs typeface="+mn-cs"/>
                          <a:sym typeface="Calibri"/>
                        </a:rPr>
                        <a:t>Meetings</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Typically </a:t>
                      </a:r>
                      <a:r>
                        <a:rPr lang="en-US" sz="1100" dirty="0">
                          <a:solidFill>
                            <a:schemeClr val="dk1"/>
                          </a:solidFill>
                          <a:effectLst/>
                          <a:latin typeface="+mn-lt"/>
                          <a:ea typeface="+mn-ea"/>
                          <a:cs typeface="+mn-cs"/>
                          <a:sym typeface="Calibri"/>
                        </a:rPr>
                        <a:t>covered at Plenary (SIT Chair </a:t>
                      </a:r>
                      <a:r>
                        <a:rPr lang="en-US" sz="1100" dirty="0" smtClean="0">
                          <a:solidFill>
                            <a:schemeClr val="dk1"/>
                          </a:solidFill>
                          <a:effectLst/>
                          <a:latin typeface="+mn-lt"/>
                          <a:ea typeface="+mn-ea"/>
                          <a:cs typeface="+mn-cs"/>
                          <a:sym typeface="Calibri"/>
                        </a:rPr>
                        <a:t>compendium)</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Not </a:t>
                      </a:r>
                      <a:r>
                        <a:rPr lang="en-US" sz="1100" dirty="0">
                          <a:solidFill>
                            <a:schemeClr val="dk1"/>
                          </a:solidFill>
                          <a:effectLst/>
                          <a:latin typeface="+mn-lt"/>
                          <a:ea typeface="+mn-ea"/>
                          <a:cs typeface="+mn-cs"/>
                          <a:sym typeface="Calibri"/>
                        </a:rPr>
                        <a:t>included in CEOS SEC telecons</a:t>
                      </a:r>
                      <a:r>
                        <a:rPr lang="en-AU" sz="1100" dirty="0">
                          <a:effectLst/>
                        </a:rPr>
                        <a:t> </a:t>
                      </a:r>
                      <a:endParaRPr lang="en-US" sz="1100" dirty="0"/>
                    </a:p>
                  </a:txBody>
                  <a:tcPr/>
                </a:tc>
                <a:tc>
                  <a:txBody>
                    <a:bodyPr/>
                    <a:lstStyle/>
                    <a:p>
                      <a:pPr algn="ctr"/>
                      <a:r>
                        <a:rPr lang="en-US" sz="1100" dirty="0"/>
                        <a:t>Permanent</a:t>
                      </a:r>
                    </a:p>
                  </a:txBody>
                  <a:tcPr/>
                </a:tc>
                <a:extLst>
                  <a:ext uri="{0D108BD9-81ED-4DB2-BD59-A6C34878D82A}">
                    <a16:rowId xmlns:a16="http://schemas.microsoft.com/office/drawing/2014/main" val="352232608"/>
                  </a:ext>
                </a:extLst>
              </a:tr>
              <a:tr h="648554">
                <a:tc>
                  <a:txBody>
                    <a:bodyPr/>
                    <a:lstStyle/>
                    <a:p>
                      <a:pPr algn="ctr">
                        <a:spcBef>
                          <a:spcPts val="1200"/>
                        </a:spcBef>
                      </a:pPr>
                      <a:r>
                        <a:rPr lang="en-US" sz="1400" b="1" dirty="0"/>
                        <a:t>AHTs</a:t>
                      </a:r>
                    </a:p>
                    <a:p>
                      <a:pPr algn="ctr">
                        <a:spcBef>
                          <a:spcPts val="1200"/>
                        </a:spcBef>
                      </a:pPr>
                      <a:r>
                        <a:rPr lang="en-US" sz="1400" b="1" dirty="0"/>
                        <a:t>(4)</a:t>
                      </a:r>
                    </a:p>
                  </a:txBody>
                  <a:tcPr/>
                </a:tc>
                <a:tc>
                  <a:txBody>
                    <a:bodyPr/>
                    <a:lstStyle/>
                    <a:p>
                      <a:pPr algn="ctr"/>
                      <a:r>
                        <a:rPr lang="en-US" sz="1100" dirty="0">
                          <a:solidFill>
                            <a:schemeClr val="dk1"/>
                          </a:solidFill>
                          <a:effectLst/>
                          <a:latin typeface="+mn-lt"/>
                          <a:ea typeface="+mn-ea"/>
                          <a:cs typeface="+mn-cs"/>
                          <a:sym typeface="Calibri"/>
                        </a:rPr>
                        <a:t>CEOS Plenary decision. Light on specifics and on leadership and resourcing.</a:t>
                      </a:r>
                      <a:endParaRPr lang="en-US" sz="1100" dirty="0"/>
                    </a:p>
                  </a:txBody>
                  <a:tcPr/>
                </a:tc>
                <a:tc>
                  <a:txBody>
                    <a:bodyPr/>
                    <a:lstStyle/>
                    <a:p>
                      <a:pPr algn="ctr"/>
                      <a:r>
                        <a:rPr lang="en-US" sz="1100" dirty="0">
                          <a:solidFill>
                            <a:schemeClr val="dk1"/>
                          </a:solidFill>
                          <a:effectLst/>
                          <a:latin typeface="+mn-lt"/>
                          <a:ea typeface="+mn-ea"/>
                          <a:cs typeface="+mn-cs"/>
                          <a:sym typeface="Calibri"/>
                        </a:rPr>
                        <a:t>CEOS Chair </a:t>
                      </a:r>
                      <a:br>
                        <a:rPr lang="en-US" sz="1100" dirty="0">
                          <a:solidFill>
                            <a:schemeClr val="dk1"/>
                          </a:solidFill>
                          <a:effectLst/>
                          <a:latin typeface="+mn-lt"/>
                          <a:ea typeface="+mn-ea"/>
                          <a:cs typeface="+mn-cs"/>
                          <a:sym typeface="Calibri"/>
                        </a:rPr>
                      </a:br>
                      <a:r>
                        <a:rPr lang="en-US" sz="1100" u="sng" dirty="0">
                          <a:solidFill>
                            <a:schemeClr val="dk1"/>
                          </a:solidFill>
                          <a:effectLst/>
                          <a:latin typeface="+mn-lt"/>
                          <a:ea typeface="+mn-ea"/>
                          <a:cs typeface="+mn-cs"/>
                          <a:sym typeface="Calibri"/>
                        </a:rPr>
                        <a:t>or</a:t>
                      </a:r>
                      <a:r>
                        <a:rPr lang="en-US" sz="1100" dirty="0">
                          <a:solidFill>
                            <a:schemeClr val="dk1"/>
                          </a:solidFill>
                          <a:effectLst/>
                          <a:latin typeface="+mn-lt"/>
                          <a:ea typeface="+mn-ea"/>
                          <a:cs typeface="+mn-cs"/>
                          <a:sym typeface="Calibri"/>
                        </a:rPr>
                        <a:t> SIT Chair.</a:t>
                      </a:r>
                      <a:r>
                        <a:rPr lang="en-AU" sz="1100" dirty="0">
                          <a:effectLst/>
                        </a:rPr>
                        <a:t> </a:t>
                      </a:r>
                      <a:endParaRPr lang="en-US" sz="1100" dirty="0"/>
                    </a:p>
                  </a:txBody>
                  <a:tcPr/>
                </a:tc>
                <a:tc>
                  <a:txBody>
                    <a:bodyPr/>
                    <a:lstStyle/>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Added </a:t>
                      </a:r>
                      <a:r>
                        <a:rPr lang="en-US" sz="1100" dirty="0">
                          <a:solidFill>
                            <a:schemeClr val="dk1"/>
                          </a:solidFill>
                          <a:effectLst/>
                          <a:latin typeface="+mn-lt"/>
                          <a:ea typeface="+mn-ea"/>
                          <a:cs typeface="+mn-cs"/>
                          <a:sym typeface="Calibri"/>
                        </a:rPr>
                        <a:t>to SIT Chair </a:t>
                      </a:r>
                      <a:r>
                        <a:rPr lang="en-US" sz="1100" dirty="0" smtClean="0">
                          <a:solidFill>
                            <a:schemeClr val="dk1"/>
                          </a:solidFill>
                          <a:effectLst/>
                          <a:latin typeface="+mn-lt"/>
                          <a:ea typeface="+mn-ea"/>
                          <a:cs typeface="+mn-cs"/>
                          <a:sym typeface="Calibri"/>
                        </a:rPr>
                        <a:t>Tag-ups </a:t>
                      </a:r>
                      <a:r>
                        <a:rPr lang="en-US" sz="1100" dirty="0">
                          <a:solidFill>
                            <a:schemeClr val="dk1"/>
                          </a:solidFill>
                          <a:effectLst/>
                          <a:latin typeface="+mn-lt"/>
                          <a:ea typeface="+mn-ea"/>
                          <a:cs typeface="+mn-cs"/>
                          <a:sym typeface="Calibri"/>
                        </a:rPr>
                        <a:t>in </a:t>
                      </a:r>
                      <a:r>
                        <a:rPr lang="en-US" sz="1100" dirty="0" smtClean="0">
                          <a:solidFill>
                            <a:schemeClr val="dk1"/>
                          </a:solidFill>
                          <a:effectLst/>
                          <a:latin typeface="+mn-lt"/>
                          <a:ea typeface="+mn-ea"/>
                          <a:cs typeface="+mn-cs"/>
                          <a:sym typeface="Calibri"/>
                        </a:rPr>
                        <a:t>2018</a:t>
                      </a:r>
                      <a:endParaRPr lang="en-AU" sz="1100" dirty="0" smtClean="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Added </a:t>
                      </a:r>
                      <a:r>
                        <a:rPr lang="en-US" sz="1100" dirty="0">
                          <a:solidFill>
                            <a:schemeClr val="dk1"/>
                          </a:solidFill>
                          <a:effectLst/>
                          <a:latin typeface="+mn-lt"/>
                          <a:ea typeface="+mn-ea"/>
                          <a:cs typeface="+mn-cs"/>
                          <a:sym typeface="Calibri"/>
                        </a:rPr>
                        <a:t>to VC/WG </a:t>
                      </a:r>
                      <a:r>
                        <a:rPr lang="en-US" sz="1100" dirty="0" smtClean="0">
                          <a:solidFill>
                            <a:schemeClr val="dk1"/>
                          </a:solidFill>
                          <a:effectLst/>
                          <a:latin typeface="+mn-lt"/>
                          <a:ea typeface="+mn-ea"/>
                          <a:cs typeface="+mn-cs"/>
                          <a:sym typeface="Calibri"/>
                        </a:rPr>
                        <a:t>Working Day in 2018</a:t>
                      </a:r>
                      <a:endParaRPr lang="en-US" sz="1100" dirty="0">
                        <a:solidFill>
                          <a:schemeClr val="dk1"/>
                        </a:solidFill>
                        <a:effectLst/>
                        <a:latin typeface="+mn-lt"/>
                        <a:ea typeface="+mn-ea"/>
                        <a:cs typeface="+mn-cs"/>
                        <a:sym typeface="Calibri"/>
                      </a:endParaRPr>
                    </a:p>
                    <a:p>
                      <a:pPr marL="171450" indent="-171450" algn="l">
                        <a:spcBef>
                          <a:spcPts val="0"/>
                        </a:spcBef>
                        <a:buFont typeface="Arial" panose="020B0604020202020204" pitchFamily="34" charset="0"/>
                        <a:buChar char="•"/>
                      </a:pPr>
                      <a:r>
                        <a:rPr lang="en-US" sz="1100" dirty="0" smtClean="0">
                          <a:solidFill>
                            <a:schemeClr val="dk1"/>
                          </a:solidFill>
                          <a:effectLst/>
                          <a:latin typeface="+mn-lt"/>
                          <a:ea typeface="+mn-ea"/>
                          <a:cs typeface="+mn-cs"/>
                          <a:sym typeface="Calibri"/>
                        </a:rPr>
                        <a:t>As </a:t>
                      </a:r>
                      <a:r>
                        <a:rPr lang="en-US" sz="1100" dirty="0">
                          <a:solidFill>
                            <a:schemeClr val="dk1"/>
                          </a:solidFill>
                          <a:effectLst/>
                          <a:latin typeface="+mn-lt"/>
                          <a:ea typeface="+mn-ea"/>
                          <a:cs typeface="+mn-cs"/>
                          <a:sym typeface="Calibri"/>
                        </a:rPr>
                        <a:t>agenda </a:t>
                      </a:r>
                      <a:r>
                        <a:rPr lang="en-US" sz="1100" dirty="0" smtClean="0">
                          <a:solidFill>
                            <a:schemeClr val="dk1"/>
                          </a:solidFill>
                          <a:effectLst/>
                          <a:latin typeface="+mn-lt"/>
                          <a:ea typeface="+mn-ea"/>
                          <a:cs typeface="+mn-cs"/>
                          <a:sym typeface="Calibri"/>
                        </a:rPr>
                        <a:t>dictates, </a:t>
                      </a:r>
                      <a:r>
                        <a:rPr lang="en-US" sz="1100" dirty="0">
                          <a:solidFill>
                            <a:schemeClr val="dk1"/>
                          </a:solidFill>
                          <a:effectLst/>
                          <a:latin typeface="+mn-lt"/>
                          <a:ea typeface="+mn-ea"/>
                          <a:cs typeface="+mn-cs"/>
                          <a:sym typeface="Calibri"/>
                        </a:rPr>
                        <a:t>at SIT and Plenary </a:t>
                      </a:r>
                      <a:r>
                        <a:rPr lang="en-US" sz="1100" dirty="0" smtClean="0">
                          <a:solidFill>
                            <a:schemeClr val="dk1"/>
                          </a:solidFill>
                          <a:effectLst/>
                          <a:latin typeface="+mn-lt"/>
                          <a:ea typeface="+mn-ea"/>
                          <a:cs typeface="+mn-cs"/>
                          <a:sym typeface="Calibri"/>
                        </a:rPr>
                        <a:t>Meetings</a:t>
                      </a:r>
                      <a:endParaRPr lang="en-AU" sz="1100" dirty="0" smtClean="0">
                        <a:solidFill>
                          <a:schemeClr val="dk1"/>
                        </a:solidFill>
                        <a:effectLst/>
                        <a:latin typeface="+mn-lt"/>
                        <a:ea typeface="+mn-ea"/>
                        <a:cs typeface="+mn-cs"/>
                        <a:sym typeface="Calibri"/>
                      </a:endParaRPr>
                    </a:p>
                    <a:p>
                      <a:pPr marL="171450" marR="0" lvl="0" indent="-171450" algn="l" defTabSz="4572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solidFill>
                            <a:schemeClr val="dk1"/>
                          </a:solidFill>
                          <a:effectLst/>
                          <a:latin typeface="+mn-lt"/>
                          <a:ea typeface="+mn-ea"/>
                          <a:cs typeface="+mn-cs"/>
                          <a:sym typeface="Calibri"/>
                        </a:rPr>
                        <a:t>Routine reporting dropped from CEOS SEC </a:t>
                      </a:r>
                      <a:r>
                        <a:rPr lang="en-US" sz="1100" dirty="0" err="1" smtClean="0">
                          <a:solidFill>
                            <a:schemeClr val="dk1"/>
                          </a:solidFill>
                          <a:effectLst/>
                          <a:latin typeface="+mn-lt"/>
                          <a:ea typeface="+mn-ea"/>
                          <a:cs typeface="+mn-cs"/>
                          <a:sym typeface="Calibri"/>
                        </a:rPr>
                        <a:t>telecons</a:t>
                      </a:r>
                      <a:r>
                        <a:rPr lang="en-US" sz="1100" dirty="0" smtClean="0">
                          <a:solidFill>
                            <a:schemeClr val="dk1"/>
                          </a:solidFill>
                          <a:effectLst/>
                          <a:latin typeface="+mn-lt"/>
                          <a:ea typeface="+mn-ea"/>
                          <a:cs typeface="+mn-cs"/>
                          <a:sym typeface="Calibri"/>
                        </a:rPr>
                        <a:t> in 2018;</a:t>
                      </a:r>
                      <a:r>
                        <a:rPr lang="en-US" sz="1100" baseline="0" dirty="0" smtClean="0">
                          <a:solidFill>
                            <a:schemeClr val="dk1"/>
                          </a:solidFill>
                          <a:effectLst/>
                          <a:latin typeface="+mn-lt"/>
                          <a:ea typeface="+mn-ea"/>
                          <a:cs typeface="+mn-cs"/>
                          <a:sym typeface="Calibri"/>
                        </a:rPr>
                        <a:t> invitation only</a:t>
                      </a:r>
                      <a:endParaRPr lang="en-US" sz="1100" dirty="0" smtClean="0">
                        <a:solidFill>
                          <a:schemeClr val="dk1"/>
                        </a:solidFill>
                        <a:effectLst/>
                        <a:latin typeface="+mn-lt"/>
                        <a:ea typeface="+mn-ea"/>
                        <a:cs typeface="+mn-cs"/>
                        <a:sym typeface="Calibri"/>
                      </a:endParaRPr>
                    </a:p>
                  </a:txBody>
                  <a:tcPr/>
                </a:tc>
                <a:tc>
                  <a:txBody>
                    <a:bodyPr/>
                    <a:lstStyle/>
                    <a:p>
                      <a:pPr algn="ctr"/>
                      <a:r>
                        <a:rPr lang="en-US" sz="1100" dirty="0">
                          <a:solidFill>
                            <a:schemeClr val="dk1"/>
                          </a:solidFill>
                          <a:effectLst/>
                          <a:latin typeface="+mn-lt"/>
                          <a:ea typeface="+mn-ea"/>
                          <a:cs typeface="+mn-cs"/>
                          <a:sym typeface="Calibri"/>
                        </a:rPr>
                        <a:t>Defined when created with annual renewal at Plenary</a:t>
                      </a:r>
                      <a:r>
                        <a:rPr lang="en-AU" sz="1100" dirty="0">
                          <a:effectLst/>
                        </a:rPr>
                        <a:t> </a:t>
                      </a:r>
                      <a:endParaRPr lang="en-US" sz="1100" dirty="0"/>
                    </a:p>
                  </a:txBody>
                  <a:tcPr/>
                </a:tc>
                <a:extLst>
                  <a:ext uri="{0D108BD9-81ED-4DB2-BD59-A6C34878D82A}">
                    <a16:rowId xmlns:a16="http://schemas.microsoft.com/office/drawing/2014/main" val="2136350812"/>
                  </a:ext>
                </a:extLst>
              </a:tr>
            </a:tbl>
          </a:graphicData>
        </a:graphic>
      </p:graphicFrame>
    </p:spTree>
    <p:extLst>
      <p:ext uri="{BB962C8B-B14F-4D97-AF65-F5344CB8AC3E}">
        <p14:creationId xmlns:p14="http://schemas.microsoft.com/office/powerpoint/2010/main" val="126272851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a:xfrm>
            <a:off x="0" y="1371600"/>
            <a:ext cx="9067800" cy="4953000"/>
          </a:xfrm>
        </p:spPr>
        <p:txBody>
          <a:bodyPr/>
          <a:lstStyle/>
          <a:p>
            <a:r>
              <a:rPr lang="en-US" sz="2400" dirty="0" smtClean="0">
                <a:solidFill>
                  <a:schemeClr val="tx2">
                    <a:lumMod val="75000"/>
                  </a:schemeClr>
                </a:solidFill>
              </a:rPr>
              <a:t>SIT Chair is proposing CEOS develop a predictable and documented approach to Virtual Constellation leadership</a:t>
            </a:r>
          </a:p>
          <a:p>
            <a:pPr lvl="1"/>
            <a:r>
              <a:rPr lang="en-US" dirty="0">
                <a:solidFill>
                  <a:schemeClr val="tx2">
                    <a:lumMod val="75000"/>
                  </a:schemeClr>
                </a:solidFill>
              </a:rPr>
              <a:t>L</a:t>
            </a:r>
            <a:r>
              <a:rPr lang="en-US" dirty="0" smtClean="0">
                <a:solidFill>
                  <a:schemeClr val="tx2">
                    <a:lumMod val="75000"/>
                  </a:schemeClr>
                </a:solidFill>
              </a:rPr>
              <a:t>eadership rotation for Virtual Constellations at varying timescales</a:t>
            </a:r>
          </a:p>
          <a:p>
            <a:pPr lvl="2"/>
            <a:r>
              <a:rPr lang="en-US" dirty="0">
                <a:solidFill>
                  <a:schemeClr val="tx2">
                    <a:lumMod val="75000"/>
                  </a:schemeClr>
                </a:solidFill>
                <a:latin typeface="Arial" panose="020B0604020202020204" pitchFamily="34" charset="0"/>
              </a:rPr>
              <a:t>Fixed Terms, </a:t>
            </a:r>
            <a:r>
              <a:rPr lang="en-US" b="1" i="1" dirty="0" smtClean="0">
                <a:solidFill>
                  <a:schemeClr val="tx2">
                    <a:lumMod val="75000"/>
                  </a:schemeClr>
                </a:solidFill>
                <a:latin typeface="Arial" panose="020B0604020202020204" pitchFamily="34" charset="0"/>
              </a:rPr>
              <a:t>not</a:t>
            </a:r>
            <a:r>
              <a:rPr lang="en-US" dirty="0" smtClean="0">
                <a:solidFill>
                  <a:schemeClr val="tx2">
                    <a:lumMod val="75000"/>
                  </a:schemeClr>
                </a:solidFill>
                <a:latin typeface="Arial" panose="020B0604020202020204" pitchFamily="34" charset="0"/>
              </a:rPr>
              <a:t> term </a:t>
            </a:r>
            <a:r>
              <a:rPr lang="en-US" dirty="0">
                <a:solidFill>
                  <a:schemeClr val="tx2">
                    <a:lumMod val="75000"/>
                  </a:schemeClr>
                </a:solidFill>
                <a:latin typeface="Arial" panose="020B0604020202020204" pitchFamily="34" charset="0"/>
              </a:rPr>
              <a:t>limits. </a:t>
            </a:r>
            <a:endParaRPr lang="en-US" dirty="0" smtClean="0">
              <a:solidFill>
                <a:schemeClr val="tx2">
                  <a:lumMod val="75000"/>
                </a:schemeClr>
              </a:solidFill>
              <a:latin typeface="Arial" panose="020B0604020202020204" pitchFamily="34" charset="0"/>
            </a:endParaRPr>
          </a:p>
          <a:p>
            <a:pPr lvl="2"/>
            <a:r>
              <a:rPr lang="en-US" dirty="0" smtClean="0">
                <a:solidFill>
                  <a:schemeClr val="tx2">
                    <a:lumMod val="75000"/>
                  </a:schemeClr>
                </a:solidFill>
                <a:latin typeface="Arial" panose="020B0604020202020204" pitchFamily="34" charset="0"/>
              </a:rPr>
              <a:t>Nothing </a:t>
            </a:r>
            <a:r>
              <a:rPr lang="en-US" dirty="0">
                <a:solidFill>
                  <a:schemeClr val="tx2">
                    <a:lumMod val="75000"/>
                  </a:schemeClr>
                </a:solidFill>
                <a:latin typeface="Arial" panose="020B0604020202020204" pitchFamily="34" charset="0"/>
              </a:rPr>
              <a:t>prohibits organizations or individuals from </a:t>
            </a:r>
            <a:r>
              <a:rPr lang="en-US" dirty="0" smtClean="0">
                <a:solidFill>
                  <a:schemeClr val="tx2">
                    <a:lumMod val="75000"/>
                  </a:schemeClr>
                </a:solidFill>
                <a:latin typeface="Arial" panose="020B0604020202020204" pitchFamily="34" charset="0"/>
              </a:rPr>
              <a:t>serving </a:t>
            </a:r>
            <a:r>
              <a:rPr lang="en-US" dirty="0">
                <a:solidFill>
                  <a:schemeClr val="tx2">
                    <a:lumMod val="75000"/>
                  </a:schemeClr>
                </a:solidFill>
                <a:latin typeface="Arial" panose="020B0604020202020204" pitchFamily="34" charset="0"/>
              </a:rPr>
              <a:t>for multiple terms, but the process drives routine revisits of leadership and engagement</a:t>
            </a:r>
            <a:endParaRPr lang="en-US" dirty="0" smtClean="0">
              <a:solidFill>
                <a:schemeClr val="tx2">
                  <a:lumMod val="75000"/>
                </a:schemeClr>
              </a:solidFill>
            </a:endParaRPr>
          </a:p>
          <a:p>
            <a:pPr lvl="1"/>
            <a:r>
              <a:rPr lang="en-US" dirty="0" smtClean="0">
                <a:solidFill>
                  <a:schemeClr val="tx2">
                    <a:lumMod val="75000"/>
                  </a:schemeClr>
                </a:solidFill>
              </a:rPr>
              <a:t>Allow for continuous recommitment from Agencies</a:t>
            </a:r>
          </a:p>
          <a:p>
            <a:r>
              <a:rPr lang="en-US" sz="2400" dirty="0" smtClean="0">
                <a:solidFill>
                  <a:schemeClr val="tx2">
                    <a:lumMod val="75000"/>
                  </a:schemeClr>
                </a:solidFill>
              </a:rPr>
              <a:t>Ask </a:t>
            </a:r>
            <a:r>
              <a:rPr lang="en-US" sz="2400" dirty="0" smtClean="0">
                <a:solidFill>
                  <a:schemeClr val="tx2">
                    <a:lumMod val="75000"/>
                  </a:schemeClr>
                </a:solidFill>
              </a:rPr>
              <a:t>each VC </a:t>
            </a:r>
            <a:r>
              <a:rPr lang="en-US" sz="2400" dirty="0" smtClean="0">
                <a:solidFill>
                  <a:schemeClr val="tx2">
                    <a:lumMod val="75000"/>
                  </a:schemeClr>
                </a:solidFill>
              </a:rPr>
              <a:t>to come back with proposed approach </a:t>
            </a:r>
            <a:r>
              <a:rPr lang="en-US" sz="2400" dirty="0" smtClean="0">
                <a:solidFill>
                  <a:schemeClr val="tx2">
                    <a:lumMod val="75000"/>
                  </a:schemeClr>
                </a:solidFill>
              </a:rPr>
              <a:t>fo</a:t>
            </a:r>
            <a:r>
              <a:rPr lang="en-US" sz="2400" dirty="0" smtClean="0">
                <a:solidFill>
                  <a:schemeClr val="tx2">
                    <a:lumMod val="75000"/>
                  </a:schemeClr>
                </a:solidFill>
              </a:rPr>
              <a:t>r their Constellation </a:t>
            </a:r>
            <a:r>
              <a:rPr lang="en-US" sz="2400" dirty="0" smtClean="0">
                <a:solidFill>
                  <a:schemeClr val="tx2">
                    <a:lumMod val="75000"/>
                  </a:schemeClr>
                </a:solidFill>
              </a:rPr>
              <a:t>at </a:t>
            </a:r>
            <a:r>
              <a:rPr lang="en-US" sz="2400" dirty="0" smtClean="0">
                <a:solidFill>
                  <a:schemeClr val="tx2">
                    <a:lumMod val="75000"/>
                  </a:schemeClr>
                </a:solidFill>
              </a:rPr>
              <a:t>SIT-34</a:t>
            </a:r>
            <a:endParaRPr lang="en-US" sz="2400" dirty="0">
              <a:solidFill>
                <a:schemeClr val="tx2">
                  <a:lumMod val="75000"/>
                </a:schemeClr>
              </a:solidFill>
            </a:endParaRPr>
          </a:p>
        </p:txBody>
      </p:sp>
      <p:sp>
        <p:nvSpPr>
          <p:cNvPr id="6" name="Content Placeholder 3"/>
          <p:cNvSpPr>
            <a:spLocks noGrp="1"/>
          </p:cNvSpPr>
          <p:nvPr>
            <p:ph sz="quarter" idx="11"/>
          </p:nvPr>
        </p:nvSpPr>
        <p:spPr>
          <a:xfrm>
            <a:off x="1828800" y="152400"/>
            <a:ext cx="5867400" cy="990600"/>
          </a:xfrm>
        </p:spPr>
        <p:txBody>
          <a:bodyPr/>
          <a:lstStyle/>
          <a:p>
            <a:r>
              <a:rPr lang="en-US" sz="2800" b="1" dirty="0" smtClean="0"/>
              <a:t>Discussion Points for </a:t>
            </a:r>
            <a:r>
              <a:rPr lang="en-US" sz="2800" b="1" dirty="0" smtClean="0"/>
              <a:t>Plenary</a:t>
            </a:r>
            <a:endParaRPr lang="en-US" sz="2800" b="1" dirty="0"/>
          </a:p>
        </p:txBody>
      </p:sp>
    </p:spTree>
    <p:extLst>
      <p:ext uri="{BB962C8B-B14F-4D97-AF65-F5344CB8AC3E}">
        <p14:creationId xmlns:p14="http://schemas.microsoft.com/office/powerpoint/2010/main" val="76264551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152400" y="1295400"/>
            <a:ext cx="8915400" cy="5029200"/>
          </a:xfrm>
        </p:spPr>
        <p:txBody>
          <a:bodyPr/>
          <a:lstStyle/>
          <a:p>
            <a:r>
              <a:rPr lang="en-US" dirty="0" smtClean="0"/>
              <a:t>Space Data Coordination Group (SDCG) for Global Forest Observations Initiative (GFOI) Report: </a:t>
            </a:r>
            <a:r>
              <a:rPr lang="en-US" b="1" dirty="0" smtClean="0"/>
              <a:t>Agenda Item 3.5</a:t>
            </a:r>
          </a:p>
          <a:p>
            <a:pPr marL="0" indent="0">
              <a:buNone/>
            </a:pPr>
            <a:endParaRPr lang="en-US" dirty="0" smtClean="0"/>
          </a:p>
          <a:p>
            <a:r>
              <a:rPr lang="en-US" dirty="0"/>
              <a:t>Future Data Architectures (FDA) </a:t>
            </a:r>
            <a:r>
              <a:rPr lang="en-US" i="1" dirty="0"/>
              <a:t>Ad Hoc</a:t>
            </a:r>
            <a:r>
              <a:rPr lang="en-US" dirty="0"/>
              <a:t> Team Report:  </a:t>
            </a:r>
            <a:r>
              <a:rPr lang="en-US" b="1" dirty="0" smtClean="0"/>
              <a:t>Agenda Item 5.1</a:t>
            </a:r>
          </a:p>
          <a:p>
            <a:pPr marL="0" indent="0">
              <a:buNone/>
            </a:pPr>
            <a:endParaRPr lang="en-US" dirty="0"/>
          </a:p>
          <a:p>
            <a:r>
              <a:rPr lang="en-US" dirty="0" smtClean="0"/>
              <a:t>Group on Earth Observations Global Agricultural Monitoring Initiative (GEOGLAM) </a:t>
            </a:r>
            <a:r>
              <a:rPr lang="en-US" i="1" dirty="0" smtClean="0"/>
              <a:t>Ad </a:t>
            </a:r>
            <a:r>
              <a:rPr lang="en-US" i="1" dirty="0"/>
              <a:t>H</a:t>
            </a:r>
            <a:r>
              <a:rPr lang="en-US" i="1" dirty="0" smtClean="0"/>
              <a:t>oc </a:t>
            </a:r>
            <a:r>
              <a:rPr lang="en-US" dirty="0" smtClean="0"/>
              <a:t>Working Group (AHWG) Report:  </a:t>
            </a:r>
            <a:r>
              <a:rPr lang="en-US" b="1" dirty="0" smtClean="0"/>
              <a:t>Agenda Item 6.4</a:t>
            </a:r>
          </a:p>
          <a:p>
            <a:pPr marL="0" indent="0">
              <a:buNone/>
            </a:pPr>
            <a:endParaRPr lang="en-US" dirty="0" smtClean="0"/>
          </a:p>
          <a:p>
            <a:r>
              <a:rPr lang="en-US" dirty="0" smtClean="0"/>
              <a:t>Sustainable Development Goals (SDG) </a:t>
            </a:r>
            <a:r>
              <a:rPr lang="en-US" i="1" dirty="0" smtClean="0"/>
              <a:t>Ad Hoc</a:t>
            </a:r>
            <a:r>
              <a:rPr lang="en-US" dirty="0" smtClean="0"/>
              <a:t> Team Report:  </a:t>
            </a:r>
            <a:r>
              <a:rPr lang="en-US" b="1" dirty="0" smtClean="0"/>
              <a:t>Agenda Item 6.5</a:t>
            </a:r>
          </a:p>
        </p:txBody>
      </p:sp>
      <p:sp>
        <p:nvSpPr>
          <p:cNvPr id="4" name="Content Placeholder 3"/>
          <p:cNvSpPr>
            <a:spLocks noGrp="1"/>
          </p:cNvSpPr>
          <p:nvPr>
            <p:ph sz="quarter" idx="11"/>
          </p:nvPr>
        </p:nvSpPr>
        <p:spPr/>
        <p:txBody>
          <a:bodyPr/>
          <a:lstStyle/>
          <a:p>
            <a:r>
              <a:rPr lang="en-US" sz="2800" b="1" dirty="0" smtClean="0"/>
              <a:t>Plenary Updates</a:t>
            </a:r>
            <a:endParaRPr lang="en-US" sz="2800" b="1" dirty="0"/>
          </a:p>
        </p:txBody>
      </p:sp>
    </p:spTree>
    <p:extLst>
      <p:ext uri="{BB962C8B-B14F-4D97-AF65-F5344CB8AC3E}">
        <p14:creationId xmlns:p14="http://schemas.microsoft.com/office/powerpoint/2010/main" val="271093181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76200" y="1219200"/>
            <a:ext cx="8991600" cy="5410200"/>
          </a:xfrm>
        </p:spPr>
        <p:txBody>
          <a:bodyPr/>
          <a:lstStyle/>
          <a:p>
            <a:r>
              <a:rPr lang="en-US" i="1" dirty="0" smtClean="0"/>
              <a:t>Ad Hoc</a:t>
            </a:r>
            <a:r>
              <a:rPr lang="en-US" dirty="0" smtClean="0"/>
              <a:t> Teams (AHTs) provide an important vehicle through which CEOS can more flexibly designate and manage resources to address emerging topics that don’t fit into the existing Virtual Constellation (VC) or Working Group (WG) construct.</a:t>
            </a:r>
          </a:p>
          <a:p>
            <a:pPr marL="0" indent="0">
              <a:buNone/>
            </a:pPr>
            <a:endParaRPr lang="en-US" dirty="0" smtClean="0"/>
          </a:p>
          <a:p>
            <a:r>
              <a:rPr lang="en-US" dirty="0" smtClean="0"/>
              <a:t>Per CEOS </a:t>
            </a:r>
            <a:r>
              <a:rPr lang="en-US" i="1" dirty="0" smtClean="0"/>
              <a:t>Governance and Processes (2013):</a:t>
            </a:r>
          </a:p>
          <a:p>
            <a:pPr marL="341313" indent="0">
              <a:buNone/>
            </a:pPr>
            <a:r>
              <a:rPr lang="en-US" sz="1800" i="1" dirty="0" smtClean="0"/>
              <a:t>In </a:t>
            </a:r>
            <a:r>
              <a:rPr lang="en-US" sz="1800" i="1" dirty="0"/>
              <a:t>the event that the permanent mechanisms described in the preceding paragraphs </a:t>
            </a:r>
            <a:r>
              <a:rPr lang="en-US" sz="1800" dirty="0" smtClean="0"/>
              <a:t>[Working Groups, Virtual Constellations, Systems Engineering Office, CEOS Executive Officer, Secretariat, and SIT Chair] </a:t>
            </a:r>
            <a:r>
              <a:rPr lang="en-US" sz="1800" i="1" dirty="0" smtClean="0"/>
              <a:t>are </a:t>
            </a:r>
            <a:r>
              <a:rPr lang="en-US" sz="1800" i="1" dirty="0"/>
              <a:t>judged to be insufficient for CEOS to undertake a particular activity, the </a:t>
            </a:r>
            <a:r>
              <a:rPr lang="en-US" sz="1800" b="1" i="1" dirty="0"/>
              <a:t>capability exists for the Plenary to create Ad Hoc Teams</a:t>
            </a:r>
            <a:r>
              <a:rPr lang="en-US" sz="1800" i="1" dirty="0"/>
              <a:t>. The Plenary assigns </a:t>
            </a:r>
            <a:r>
              <a:rPr lang="en-US" sz="1800" b="1" i="1" dirty="0"/>
              <a:t>short-term objectives </a:t>
            </a:r>
            <a:r>
              <a:rPr lang="en-US" sz="1800" i="1" dirty="0"/>
              <a:t>to each Ad Hoc Team and </a:t>
            </a:r>
            <a:r>
              <a:rPr lang="en-US" sz="1800" b="1" i="1" dirty="0"/>
              <a:t>defines the team lifetime when the team is created</a:t>
            </a:r>
            <a:r>
              <a:rPr lang="en-US" sz="1800" i="1" dirty="0"/>
              <a:t>. The primary reporting path for an Ad Hoc Team is either to the CEOS Chair or to the SIT Chair, as designated by the Plenary according to the purpose and function of the Ad Hoc Team. Annually, the Plenary reviews all Ad Hoc Teams for continuation, termination, or transition to a permanent mechanism.</a:t>
            </a:r>
          </a:p>
          <a:p>
            <a:endParaRPr lang="en-US" dirty="0" smtClean="0"/>
          </a:p>
          <a:p>
            <a:endParaRPr lang="en-US" i="1" dirty="0"/>
          </a:p>
        </p:txBody>
      </p:sp>
      <p:sp>
        <p:nvSpPr>
          <p:cNvPr id="4" name="Content Placeholder 3"/>
          <p:cNvSpPr>
            <a:spLocks noGrp="1"/>
          </p:cNvSpPr>
          <p:nvPr>
            <p:ph sz="quarter" idx="11"/>
          </p:nvPr>
        </p:nvSpPr>
        <p:spPr/>
        <p:txBody>
          <a:bodyPr/>
          <a:lstStyle/>
          <a:p>
            <a:r>
              <a:rPr lang="en-US" sz="2800" b="1" dirty="0" smtClean="0"/>
              <a:t>Why </a:t>
            </a:r>
            <a:r>
              <a:rPr lang="en-US" sz="2800" b="1" i="1" dirty="0" smtClean="0"/>
              <a:t>Ad Hoc </a:t>
            </a:r>
            <a:r>
              <a:rPr lang="en-US" sz="2800" b="1" dirty="0" smtClean="0"/>
              <a:t>Teams</a:t>
            </a:r>
            <a:endParaRPr lang="en-US" sz="2800" b="1" dirty="0"/>
          </a:p>
        </p:txBody>
      </p:sp>
    </p:spTree>
    <p:extLst>
      <p:ext uri="{BB962C8B-B14F-4D97-AF65-F5344CB8AC3E}">
        <p14:creationId xmlns:p14="http://schemas.microsoft.com/office/powerpoint/2010/main" val="58095147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28600" y="1219200"/>
            <a:ext cx="8610600" cy="4267200"/>
          </a:xfrm>
        </p:spPr>
        <p:txBody>
          <a:bodyPr/>
          <a:lstStyle/>
          <a:p>
            <a:r>
              <a:rPr lang="en-AU" dirty="0">
                <a:solidFill>
                  <a:schemeClr val="tx2">
                    <a:lumMod val="50000"/>
                  </a:schemeClr>
                </a:solidFill>
              </a:rPr>
              <a:t>Reflect and report on the group trajectory and lifecycle in relation to the thematic initiatives that </a:t>
            </a:r>
            <a:r>
              <a:rPr lang="en-AU" dirty="0" smtClean="0">
                <a:solidFill>
                  <a:schemeClr val="tx2">
                    <a:lumMod val="50000"/>
                  </a:schemeClr>
                </a:solidFill>
              </a:rPr>
              <a:t>AHTs support</a:t>
            </a:r>
          </a:p>
          <a:p>
            <a:pPr marL="0" indent="0">
              <a:buNone/>
            </a:pPr>
            <a:endParaRPr lang="en-AU" dirty="0">
              <a:solidFill>
                <a:schemeClr val="tx2">
                  <a:lumMod val="50000"/>
                </a:schemeClr>
              </a:solidFill>
            </a:endParaRPr>
          </a:p>
          <a:p>
            <a:r>
              <a:rPr lang="en-AU" dirty="0">
                <a:solidFill>
                  <a:schemeClr val="tx2">
                    <a:lumMod val="50000"/>
                  </a:schemeClr>
                </a:solidFill>
              </a:rPr>
              <a:t>A clear understanding for SIT as to the outlook and evolution of those initiatives, including, if appropriate, long-term, sustained operations and the expectation for CEOS and CEOS Member Agency </a:t>
            </a:r>
            <a:r>
              <a:rPr lang="en-AU" dirty="0" smtClean="0">
                <a:solidFill>
                  <a:schemeClr val="tx2">
                    <a:lumMod val="50000"/>
                  </a:schemeClr>
                </a:solidFill>
              </a:rPr>
              <a:t>participation</a:t>
            </a:r>
          </a:p>
          <a:p>
            <a:pPr marL="0" indent="0">
              <a:buNone/>
            </a:pPr>
            <a:endParaRPr lang="en-AU" dirty="0">
              <a:solidFill>
                <a:schemeClr val="tx2">
                  <a:lumMod val="50000"/>
                </a:schemeClr>
              </a:solidFill>
            </a:endParaRPr>
          </a:p>
          <a:p>
            <a:r>
              <a:rPr lang="en-AU" dirty="0" smtClean="0">
                <a:solidFill>
                  <a:schemeClr val="tx2">
                    <a:lumMod val="50000"/>
                  </a:schemeClr>
                </a:solidFill>
              </a:rPr>
              <a:t>Maximizing </a:t>
            </a:r>
            <a:r>
              <a:rPr lang="en-AU" dirty="0">
                <a:solidFill>
                  <a:schemeClr val="tx2">
                    <a:lumMod val="50000"/>
                  </a:schemeClr>
                </a:solidFill>
              </a:rPr>
              <a:t>the value of </a:t>
            </a:r>
            <a:r>
              <a:rPr lang="en-AU" dirty="0" smtClean="0">
                <a:solidFill>
                  <a:schemeClr val="tx2">
                    <a:lumMod val="50000"/>
                  </a:schemeClr>
                </a:solidFill>
              </a:rPr>
              <a:t>AHTs </a:t>
            </a:r>
            <a:r>
              <a:rPr lang="en-AU" dirty="0">
                <a:solidFill>
                  <a:schemeClr val="tx2">
                    <a:lumMod val="50000"/>
                  </a:schemeClr>
                </a:solidFill>
              </a:rPr>
              <a:t>output for CEOS objectives (</a:t>
            </a:r>
            <a:r>
              <a:rPr lang="en-AU" i="1" dirty="0" smtClean="0">
                <a:solidFill>
                  <a:schemeClr val="tx2">
                    <a:lumMod val="50000"/>
                  </a:schemeClr>
                </a:solidFill>
              </a:rPr>
              <a:t>e.g., </a:t>
            </a:r>
            <a:r>
              <a:rPr lang="en-AU" dirty="0">
                <a:solidFill>
                  <a:schemeClr val="tx2">
                    <a:lumMod val="50000"/>
                  </a:schemeClr>
                </a:solidFill>
              </a:rPr>
              <a:t>ECVs and SDGs) and for individual CEOS </a:t>
            </a:r>
            <a:r>
              <a:rPr lang="en-AU" dirty="0" smtClean="0">
                <a:solidFill>
                  <a:schemeClr val="tx2">
                    <a:lumMod val="50000"/>
                  </a:schemeClr>
                </a:solidFill>
              </a:rPr>
              <a:t>Agency objectives</a:t>
            </a:r>
          </a:p>
          <a:p>
            <a:pPr marL="0" indent="0">
              <a:buNone/>
            </a:pPr>
            <a:endParaRPr lang="en-AU" dirty="0">
              <a:solidFill>
                <a:schemeClr val="tx2">
                  <a:lumMod val="50000"/>
                </a:schemeClr>
              </a:solidFill>
            </a:endParaRPr>
          </a:p>
          <a:p>
            <a:r>
              <a:rPr lang="en-AU" dirty="0">
                <a:solidFill>
                  <a:schemeClr val="tx2">
                    <a:lumMod val="50000"/>
                  </a:schemeClr>
                </a:solidFill>
              </a:rPr>
              <a:t>Ensuring the necessary support for our existing thematic teams to flourish and to </a:t>
            </a:r>
            <a:r>
              <a:rPr lang="en-AU" dirty="0" smtClean="0">
                <a:solidFill>
                  <a:schemeClr val="tx2">
                    <a:lumMod val="50000"/>
                  </a:schemeClr>
                </a:solidFill>
              </a:rPr>
              <a:t>deliver</a:t>
            </a:r>
            <a:endParaRPr lang="en-AU" dirty="0">
              <a:solidFill>
                <a:schemeClr val="tx2">
                  <a:lumMod val="50000"/>
                </a:schemeClr>
              </a:solidFill>
            </a:endParaRPr>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828800" y="76200"/>
            <a:ext cx="5791200" cy="1066800"/>
          </a:xfrm>
        </p:spPr>
        <p:txBody>
          <a:bodyPr/>
          <a:lstStyle/>
          <a:p>
            <a:r>
              <a:rPr lang="en-US" sz="2800" b="1" dirty="0" smtClean="0"/>
              <a:t>SIT Chair Strategic Directions – AHTs</a:t>
            </a:r>
            <a:endParaRPr lang="en-US" sz="2800" b="1" dirty="0"/>
          </a:p>
        </p:txBody>
      </p:sp>
      <p:sp>
        <p:nvSpPr>
          <p:cNvPr id="6" name="TextBox 5"/>
          <p:cNvSpPr txBox="1"/>
          <p:nvPr/>
        </p:nvSpPr>
        <p:spPr>
          <a:xfrm>
            <a:off x="304800" y="5943600"/>
            <a:ext cx="8458200" cy="609600"/>
          </a:xfrm>
          <a:prstGeom prst="rect">
            <a:avLst/>
          </a:prstGeom>
          <a:solidFill>
            <a:schemeClr val="tx2">
              <a:lumMod val="5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solidFill>
                  <a:schemeClr val="bg1"/>
                </a:solidFill>
                <a:latin typeface="Arial Black" panose="020B0A04020102020204" pitchFamily="34" charset="0"/>
              </a:rPr>
              <a:t>STRATEGIC DIRECTIONS AND PARTNERSHIPS FOR CEOS</a:t>
            </a:r>
            <a:r>
              <a:rPr lang="en-US" i="1" dirty="0">
                <a:solidFill>
                  <a:schemeClr val="bg1"/>
                </a:solidFill>
                <a:latin typeface="Arial Black" panose="020B0A04020102020204" pitchFamily="34" charset="0"/>
              </a:rPr>
              <a:t> </a:t>
            </a:r>
          </a:p>
          <a:p>
            <a:pPr algn="ctr" rtl="0" latinLnBrk="1" hangingPunct="0"/>
            <a:r>
              <a:rPr lang="en-US" b="1" i="1" dirty="0">
                <a:solidFill>
                  <a:schemeClr val="bg1"/>
                </a:solidFill>
                <a:latin typeface="Arial Black" panose="020B0A04020102020204" pitchFamily="34" charset="0"/>
              </a:rPr>
              <a:t>DISCUSSION PAPER – SIT-33</a:t>
            </a:r>
            <a:endParaRPr lang="en-US" i="1" dirty="0">
              <a:solidFill>
                <a:schemeClr val="bg1"/>
              </a:solidFill>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chemeClr val="bg1"/>
              </a:solidFill>
              <a:effectLst/>
              <a:uFillTx/>
              <a:latin typeface="Arial Black" panose="020B0A04020102020204" pitchFamily="34" charset="0"/>
            </a:endParaRPr>
          </a:p>
        </p:txBody>
      </p:sp>
    </p:spTree>
    <p:extLst>
      <p:ext uri="{BB962C8B-B14F-4D97-AF65-F5344CB8AC3E}">
        <p14:creationId xmlns:p14="http://schemas.microsoft.com/office/powerpoint/2010/main" val="307782938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37564"/>
            <a:ext cx="8763000" cy="5391836"/>
          </a:xfrm>
        </p:spPr>
        <p:txBody>
          <a:bodyPr/>
          <a:lstStyle/>
          <a:p>
            <a:pPr marL="0" indent="0">
              <a:buNone/>
            </a:pPr>
            <a:r>
              <a:rPr lang="en-US" b="1" i="1" dirty="0" smtClean="0"/>
              <a:t>SIT 33-11</a:t>
            </a:r>
            <a:r>
              <a:rPr lang="en-US" b="1" i="1" dirty="0"/>
              <a:t>:</a:t>
            </a:r>
            <a:r>
              <a:rPr lang="en-US" i="1" dirty="0"/>
              <a:t> </a:t>
            </a:r>
            <a:r>
              <a:rPr lang="en-US" b="1" i="1" dirty="0"/>
              <a:t>Include CEOS Ad hoc Team lifecycle and processes as an agenda item on 2018 SIT Technical Workshop. (Rationale: SIT Chair has proposed that CEOS address inconsistencies in the operation of different types of groups across the structure.)</a:t>
            </a:r>
            <a:endParaRPr lang="en-AU" dirty="0"/>
          </a:p>
          <a:p>
            <a:pPr>
              <a:buFont typeface="Arial" panose="020B0604020202020204" pitchFamily="34" charset="0"/>
              <a:buChar char="•"/>
            </a:pPr>
            <a:r>
              <a:rPr lang="en-US" dirty="0" smtClean="0"/>
              <a:t>Consider </a:t>
            </a:r>
            <a:r>
              <a:rPr lang="en-US" dirty="0"/>
              <a:t>geometry </a:t>
            </a:r>
            <a:r>
              <a:rPr lang="en-US" dirty="0" smtClean="0"/>
              <a:t>and </a:t>
            </a:r>
            <a:r>
              <a:rPr lang="en-US" dirty="0"/>
              <a:t>capacity required to sustain efforts; options for continuity of progress beyond </a:t>
            </a:r>
            <a:r>
              <a:rPr lang="en-US" i="1" dirty="0"/>
              <a:t>ad hoc </a:t>
            </a:r>
            <a:r>
              <a:rPr lang="en-US" dirty="0" smtClean="0"/>
              <a:t>arrangements.</a:t>
            </a:r>
          </a:p>
          <a:p>
            <a:pPr marL="0" indent="0">
              <a:buNone/>
            </a:pPr>
            <a:endParaRPr lang="en-AU" dirty="0"/>
          </a:p>
          <a:p>
            <a:pPr>
              <a:buFont typeface="Arial" panose="020B0604020202020204" pitchFamily="34" charset="0"/>
              <a:buChar char="•"/>
            </a:pPr>
            <a:r>
              <a:rPr lang="en-US" dirty="0"/>
              <a:t>E</a:t>
            </a:r>
            <a:r>
              <a:rPr lang="en-US" dirty="0" smtClean="0"/>
              <a:t>xplore </a:t>
            </a:r>
            <a:r>
              <a:rPr lang="en-US" dirty="0"/>
              <a:t>opportunities for synergies and efficiencies across the CEOS structure and our various processes and meetings, seeking consistency wherever possible</a:t>
            </a:r>
            <a:r>
              <a:rPr lang="en-US" dirty="0" smtClean="0"/>
              <a:t>.</a:t>
            </a:r>
            <a:endParaRPr lang="en-US"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5</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sz="2800" b="1" dirty="0"/>
              <a:t>Objectives and </a:t>
            </a:r>
            <a:r>
              <a:rPr lang="en-US" sz="2800" b="1" dirty="0" smtClean="0"/>
              <a:t>Approach</a:t>
            </a:r>
            <a:endParaRPr lang="en-US" sz="2800" b="1" dirty="0"/>
          </a:p>
        </p:txBody>
      </p:sp>
    </p:spTree>
    <p:extLst>
      <p:ext uri="{BB962C8B-B14F-4D97-AF65-F5344CB8AC3E}">
        <p14:creationId xmlns:p14="http://schemas.microsoft.com/office/powerpoint/2010/main" val="423232600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sz="2800" b="1" dirty="0"/>
              <a:t>Current Teams</a:t>
            </a:r>
          </a:p>
        </p:txBody>
      </p:sp>
      <p:graphicFrame>
        <p:nvGraphicFramePr>
          <p:cNvPr id="7" name="Table 6">
            <a:extLst>
              <a:ext uri="{FF2B5EF4-FFF2-40B4-BE49-F238E27FC236}">
                <a16:creationId xmlns:a16="http://schemas.microsoft.com/office/drawing/2014/main" id="{FD862BD5-49F3-A84E-8176-805F68DF4511}"/>
              </a:ext>
            </a:extLst>
          </p:cNvPr>
          <p:cNvGraphicFramePr>
            <a:graphicFrameLocks noGrp="1"/>
          </p:cNvGraphicFramePr>
          <p:nvPr>
            <p:extLst/>
          </p:nvPr>
        </p:nvGraphicFramePr>
        <p:xfrm>
          <a:off x="990600" y="1828801"/>
          <a:ext cx="5105400" cy="3725663"/>
        </p:xfrm>
        <a:graphic>
          <a:graphicData uri="http://schemas.openxmlformats.org/drawingml/2006/table">
            <a:tbl>
              <a:tblPr firstRow="1" bandRow="1">
                <a:tableStyleId>{35758FB7-9AC5-4552-8A53-C91805E547FA}</a:tableStyleId>
              </a:tblPr>
              <a:tblGrid>
                <a:gridCol w="1116805">
                  <a:extLst>
                    <a:ext uri="{9D8B030D-6E8A-4147-A177-3AD203B41FA5}">
                      <a16:colId xmlns:a16="http://schemas.microsoft.com/office/drawing/2014/main" val="1300698946"/>
                    </a:ext>
                  </a:extLst>
                </a:gridCol>
                <a:gridCol w="1435894">
                  <a:extLst>
                    <a:ext uri="{9D8B030D-6E8A-4147-A177-3AD203B41FA5}">
                      <a16:colId xmlns:a16="http://schemas.microsoft.com/office/drawing/2014/main" val="3172984409"/>
                    </a:ext>
                  </a:extLst>
                </a:gridCol>
                <a:gridCol w="1515666">
                  <a:extLst>
                    <a:ext uri="{9D8B030D-6E8A-4147-A177-3AD203B41FA5}">
                      <a16:colId xmlns:a16="http://schemas.microsoft.com/office/drawing/2014/main" val="1525817241"/>
                    </a:ext>
                  </a:extLst>
                </a:gridCol>
                <a:gridCol w="1037035">
                  <a:extLst>
                    <a:ext uri="{9D8B030D-6E8A-4147-A177-3AD203B41FA5}">
                      <a16:colId xmlns:a16="http://schemas.microsoft.com/office/drawing/2014/main" val="3087282074"/>
                    </a:ext>
                  </a:extLst>
                </a:gridCol>
              </a:tblGrid>
              <a:tr h="481827">
                <a:tc>
                  <a:txBody>
                    <a:bodyPr/>
                    <a:lstStyle/>
                    <a:p>
                      <a:pPr algn="ctr">
                        <a:spcBef>
                          <a:spcPts val="600"/>
                        </a:spcBef>
                        <a:spcAft>
                          <a:spcPts val="600"/>
                        </a:spcAft>
                      </a:pPr>
                      <a:r>
                        <a:rPr lang="en-US" sz="1400" dirty="0"/>
                        <a:t>Team</a:t>
                      </a:r>
                    </a:p>
                  </a:txBody>
                  <a:tcPr>
                    <a:solidFill>
                      <a:schemeClr val="tx2">
                        <a:lumMod val="50000"/>
                      </a:schemeClr>
                    </a:solidFill>
                  </a:tcPr>
                </a:tc>
                <a:tc>
                  <a:txBody>
                    <a:bodyPr/>
                    <a:lstStyle/>
                    <a:p>
                      <a:pPr algn="ctr">
                        <a:spcBef>
                          <a:spcPts val="300"/>
                        </a:spcBef>
                        <a:spcAft>
                          <a:spcPts val="300"/>
                        </a:spcAft>
                      </a:pPr>
                      <a:r>
                        <a:rPr lang="en-US" sz="1400" dirty="0"/>
                        <a:t>External Interface</a:t>
                      </a:r>
                    </a:p>
                  </a:txBody>
                  <a:tcPr>
                    <a:solidFill>
                      <a:schemeClr val="tx2">
                        <a:lumMod val="50000"/>
                      </a:schemeClr>
                    </a:solidFill>
                  </a:tcPr>
                </a:tc>
                <a:tc>
                  <a:txBody>
                    <a:bodyPr/>
                    <a:lstStyle/>
                    <a:p>
                      <a:pPr algn="ctr">
                        <a:spcBef>
                          <a:spcPts val="300"/>
                        </a:spcBef>
                        <a:spcAft>
                          <a:spcPts val="300"/>
                        </a:spcAft>
                      </a:pPr>
                      <a:r>
                        <a:rPr lang="en-US" sz="1400" dirty="0"/>
                        <a:t>Formed</a:t>
                      </a:r>
                    </a:p>
                  </a:txBody>
                  <a:tcPr>
                    <a:solidFill>
                      <a:schemeClr val="tx2">
                        <a:lumMod val="50000"/>
                      </a:schemeClr>
                    </a:solidFill>
                  </a:tcPr>
                </a:tc>
                <a:tc>
                  <a:txBody>
                    <a:bodyPr/>
                    <a:lstStyle/>
                    <a:p>
                      <a:pPr algn="ctr">
                        <a:spcBef>
                          <a:spcPts val="300"/>
                        </a:spcBef>
                        <a:spcAft>
                          <a:spcPts val="300"/>
                        </a:spcAft>
                      </a:pPr>
                      <a:r>
                        <a:rPr lang="en-US" sz="1400" dirty="0"/>
                        <a:t>Report</a:t>
                      </a:r>
                    </a:p>
                  </a:txBody>
                  <a:tcPr>
                    <a:solidFill>
                      <a:schemeClr val="tx2">
                        <a:lumMod val="50000"/>
                      </a:schemeClr>
                    </a:solidFill>
                  </a:tcPr>
                </a:tc>
                <a:extLst>
                  <a:ext uri="{0D108BD9-81ED-4DB2-BD59-A6C34878D82A}">
                    <a16:rowId xmlns:a16="http://schemas.microsoft.com/office/drawing/2014/main" val="1848923431"/>
                  </a:ext>
                </a:extLst>
              </a:tr>
              <a:tr h="867287">
                <a:tc>
                  <a:txBody>
                    <a:bodyPr/>
                    <a:lstStyle/>
                    <a:p>
                      <a:pPr algn="l">
                        <a:spcBef>
                          <a:spcPts val="1200"/>
                        </a:spcBef>
                      </a:pPr>
                      <a:r>
                        <a:rPr lang="en-US" sz="1400" b="1" dirty="0"/>
                        <a:t>SDCG for GFOI</a:t>
                      </a:r>
                    </a:p>
                  </a:txBody>
                  <a:tcPr/>
                </a:tc>
                <a:tc>
                  <a:txBody>
                    <a:bodyPr/>
                    <a:lstStyle/>
                    <a:p>
                      <a:pPr algn="ctr"/>
                      <a:r>
                        <a:rPr lang="en-US" sz="1400" dirty="0"/>
                        <a:t>GFOI</a:t>
                      </a:r>
                      <a:br>
                        <a:rPr lang="en-US" sz="1400" dirty="0"/>
                      </a:br>
                      <a:r>
                        <a:rPr lang="en-US" sz="1400" dirty="0"/>
                        <a:t>(GEO Flagship)</a:t>
                      </a:r>
                    </a:p>
                  </a:txBody>
                  <a:tcPr/>
                </a:tc>
                <a:tc>
                  <a:txBody>
                    <a:bodyPr/>
                    <a:lstStyle/>
                    <a:p>
                      <a:pPr algn="ctr"/>
                      <a:r>
                        <a:rPr lang="en-US" sz="1400" dirty="0"/>
                        <a:t>2011 </a:t>
                      </a:r>
                      <a:br>
                        <a:rPr lang="en-US" sz="1400" dirty="0"/>
                      </a:br>
                      <a:r>
                        <a:rPr lang="en-US" sz="1400" dirty="0"/>
                        <a:t>(before CEOS Governance &amp; Processes doc)</a:t>
                      </a:r>
                    </a:p>
                  </a:txBody>
                  <a:tcPr/>
                </a:tc>
                <a:tc>
                  <a:txBody>
                    <a:bodyPr/>
                    <a:lstStyle/>
                    <a:p>
                      <a:pPr algn="ctr"/>
                      <a:r>
                        <a:rPr lang="en-US" sz="1400" dirty="0"/>
                        <a:t>CEOS Chair</a:t>
                      </a:r>
                    </a:p>
                  </a:txBody>
                  <a:tcPr/>
                </a:tc>
                <a:extLst>
                  <a:ext uri="{0D108BD9-81ED-4DB2-BD59-A6C34878D82A}">
                    <a16:rowId xmlns:a16="http://schemas.microsoft.com/office/drawing/2014/main" val="2059743652"/>
                  </a:ext>
                </a:extLst>
              </a:tr>
              <a:tr h="867287">
                <a:tc>
                  <a:txBody>
                    <a:bodyPr/>
                    <a:lstStyle/>
                    <a:p>
                      <a:pPr algn="l">
                        <a:spcBef>
                          <a:spcPts val="1200"/>
                        </a:spcBef>
                      </a:pPr>
                      <a:r>
                        <a:rPr lang="en-US" sz="1400" b="1" dirty="0"/>
                        <a:t>Ad-hoc WG for GEOGLAM</a:t>
                      </a:r>
                    </a:p>
                  </a:txBody>
                  <a:tcPr/>
                </a:tc>
                <a:tc>
                  <a:txBody>
                    <a:bodyPr/>
                    <a:lstStyle/>
                    <a:p>
                      <a:pPr algn="ctr"/>
                      <a:r>
                        <a:rPr lang="en-US" sz="1400" dirty="0"/>
                        <a:t>GEOGLAM</a:t>
                      </a:r>
                      <a:br>
                        <a:rPr lang="en-US" sz="1400" dirty="0"/>
                      </a:br>
                      <a:r>
                        <a:rPr lang="en-US" sz="1400" dirty="0"/>
                        <a:t>(GEO Flagship)</a:t>
                      </a:r>
                    </a:p>
                  </a:txBody>
                  <a:tcPr/>
                </a:tc>
                <a:tc>
                  <a:txBody>
                    <a:bodyPr/>
                    <a:lstStyle/>
                    <a:p>
                      <a:pPr algn="ctr"/>
                      <a:r>
                        <a:rPr lang="en-US" sz="1400" dirty="0"/>
                        <a:t>2012</a:t>
                      </a:r>
                      <a:br>
                        <a:rPr lang="en-US" sz="1400" dirty="0"/>
                      </a:br>
                      <a:r>
                        <a:rPr lang="en-US" sz="1400" dirty="0"/>
                        <a:t>(before CEOS Governance &amp; Processes doc)</a:t>
                      </a:r>
                    </a:p>
                  </a:txBody>
                  <a:tcPr/>
                </a:tc>
                <a:tc>
                  <a:txBody>
                    <a:bodyPr/>
                    <a:lstStyle/>
                    <a:p>
                      <a:pPr algn="ctr"/>
                      <a:r>
                        <a:rPr lang="en-US" sz="1400" dirty="0"/>
                        <a:t>CEOS Chair</a:t>
                      </a:r>
                    </a:p>
                  </a:txBody>
                  <a:tcPr/>
                </a:tc>
                <a:extLst>
                  <a:ext uri="{0D108BD9-81ED-4DB2-BD59-A6C34878D82A}">
                    <a16:rowId xmlns:a16="http://schemas.microsoft.com/office/drawing/2014/main" val="352232608"/>
                  </a:ext>
                </a:extLst>
              </a:tr>
              <a:tr h="586223">
                <a:tc>
                  <a:txBody>
                    <a:bodyPr/>
                    <a:lstStyle/>
                    <a:p>
                      <a:pPr algn="l">
                        <a:spcBef>
                          <a:spcPts val="1200"/>
                        </a:spcBef>
                      </a:pPr>
                      <a:r>
                        <a:rPr lang="en-US" sz="1400" b="1" dirty="0"/>
                        <a:t>FDA</a:t>
                      </a:r>
                    </a:p>
                  </a:txBody>
                  <a:tcPr/>
                </a:tc>
                <a:tc>
                  <a:txBody>
                    <a:bodyPr/>
                    <a:lstStyle/>
                    <a:p>
                      <a:pPr algn="ctr"/>
                      <a:r>
                        <a:rPr lang="en-US" sz="1400" dirty="0"/>
                        <a:t>-</a:t>
                      </a:r>
                    </a:p>
                  </a:txBody>
                  <a:tcPr/>
                </a:tc>
                <a:tc>
                  <a:txBody>
                    <a:bodyPr/>
                    <a:lstStyle/>
                    <a:p>
                      <a:pPr algn="ctr"/>
                      <a:r>
                        <a:rPr lang="en-US" sz="1400" dirty="0"/>
                        <a:t>2015</a:t>
                      </a:r>
                    </a:p>
                  </a:txBody>
                  <a:tcPr/>
                </a:tc>
                <a:tc>
                  <a:txBody>
                    <a:bodyPr/>
                    <a:lstStyle/>
                    <a:p>
                      <a:pPr algn="ctr"/>
                      <a:r>
                        <a:rPr lang="en-US" sz="1400" dirty="0"/>
                        <a:t>CEOS Chair</a:t>
                      </a:r>
                    </a:p>
                  </a:txBody>
                  <a:tcPr/>
                </a:tc>
                <a:extLst>
                  <a:ext uri="{0D108BD9-81ED-4DB2-BD59-A6C34878D82A}">
                    <a16:rowId xmlns:a16="http://schemas.microsoft.com/office/drawing/2014/main" val="2136350812"/>
                  </a:ext>
                </a:extLst>
              </a:tr>
              <a:tr h="626375">
                <a:tc>
                  <a:txBody>
                    <a:bodyPr/>
                    <a:lstStyle/>
                    <a:p>
                      <a:pPr algn="l">
                        <a:spcBef>
                          <a:spcPts val="1200"/>
                        </a:spcBef>
                      </a:pPr>
                      <a:r>
                        <a:rPr lang="en-US" sz="1400" b="1" dirty="0"/>
                        <a:t>SDGs</a:t>
                      </a:r>
                    </a:p>
                  </a:txBody>
                  <a:tcPr/>
                </a:tc>
                <a:tc>
                  <a:txBody>
                    <a:bodyPr/>
                    <a:lstStyle/>
                    <a:p>
                      <a:pPr algn="ctr"/>
                      <a:r>
                        <a:rPr lang="en-US" sz="1400" dirty="0"/>
                        <a:t>GEO, EO4SDGs</a:t>
                      </a:r>
                      <a:br>
                        <a:rPr lang="en-US" sz="1400" dirty="0"/>
                      </a:br>
                      <a:r>
                        <a:rPr lang="en-US" sz="1400" dirty="0"/>
                        <a:t>(GEO Priority)</a:t>
                      </a:r>
                    </a:p>
                  </a:txBody>
                  <a:tcPr/>
                </a:tc>
                <a:tc>
                  <a:txBody>
                    <a:bodyPr/>
                    <a:lstStyle/>
                    <a:p>
                      <a:pPr algn="ctr"/>
                      <a:r>
                        <a:rPr lang="en-US" sz="1400" dirty="0"/>
                        <a:t>2016</a:t>
                      </a:r>
                    </a:p>
                  </a:txBody>
                  <a:tcPr/>
                </a:tc>
                <a:tc>
                  <a:txBody>
                    <a:bodyPr/>
                    <a:lstStyle/>
                    <a:p>
                      <a:pPr algn="ctr"/>
                      <a:r>
                        <a:rPr lang="en-US" sz="1400" dirty="0"/>
                        <a:t>SIT Chair</a:t>
                      </a:r>
                    </a:p>
                  </a:txBody>
                  <a:tcPr/>
                </a:tc>
                <a:extLst>
                  <a:ext uri="{0D108BD9-81ED-4DB2-BD59-A6C34878D82A}">
                    <a16:rowId xmlns:a16="http://schemas.microsoft.com/office/drawing/2014/main" val="267803228"/>
                  </a:ext>
                </a:extLst>
              </a:tr>
            </a:tbl>
          </a:graphicData>
        </a:graphic>
      </p:graphicFrame>
      <p:graphicFrame>
        <p:nvGraphicFramePr>
          <p:cNvPr id="2" name="Table 1"/>
          <p:cNvGraphicFramePr>
            <a:graphicFrameLocks noGrp="1"/>
          </p:cNvGraphicFramePr>
          <p:nvPr>
            <p:extLst/>
          </p:nvPr>
        </p:nvGraphicFramePr>
        <p:xfrm>
          <a:off x="6477000" y="1828801"/>
          <a:ext cx="1752600" cy="3725663"/>
        </p:xfrm>
        <a:graphic>
          <a:graphicData uri="http://schemas.openxmlformats.org/drawingml/2006/table">
            <a:tbl>
              <a:tblPr firstRow="1" bandRow="1">
                <a:tableStyleId>{35758FB7-9AC5-4552-8A53-C91805E547FA}</a:tableStyleId>
              </a:tblPr>
              <a:tblGrid>
                <a:gridCol w="1752600">
                  <a:extLst>
                    <a:ext uri="{9D8B030D-6E8A-4147-A177-3AD203B41FA5}">
                      <a16:colId xmlns:a16="http://schemas.microsoft.com/office/drawing/2014/main" val="3717973694"/>
                    </a:ext>
                  </a:extLst>
                </a:gridCol>
              </a:tblGrid>
              <a:tr h="500846">
                <a:tc>
                  <a:txBody>
                    <a:bodyPr/>
                    <a:lstStyle/>
                    <a:p>
                      <a:pPr algn="ctr">
                        <a:spcBef>
                          <a:spcPts val="300"/>
                        </a:spcBef>
                        <a:spcAft>
                          <a:spcPts val="300"/>
                        </a:spcAft>
                      </a:pPr>
                      <a:r>
                        <a:rPr lang="en-US" sz="1400" dirty="0"/>
                        <a:t>Internal Links</a:t>
                      </a:r>
                    </a:p>
                  </a:txBody>
                  <a:tcPr>
                    <a:solidFill>
                      <a:schemeClr val="accent3">
                        <a:lumMod val="50000"/>
                      </a:schemeClr>
                    </a:solidFill>
                  </a:tcPr>
                </a:tc>
                <a:extLst>
                  <a:ext uri="{0D108BD9-81ED-4DB2-BD59-A6C34878D82A}">
                    <a16:rowId xmlns:a16="http://schemas.microsoft.com/office/drawing/2014/main" val="1809390042"/>
                  </a:ext>
                </a:extLst>
              </a:tr>
              <a:tr h="982177">
                <a:tc>
                  <a:txBody>
                    <a:bodyPr/>
                    <a:lstStyle/>
                    <a:p>
                      <a:pPr algn="ctr"/>
                      <a:r>
                        <a:rPr lang="en-US" sz="1400" dirty="0"/>
                        <a:t>LSI-VC &amp; </a:t>
                      </a:r>
                      <a:br>
                        <a:rPr lang="en-US" sz="1400" dirty="0"/>
                      </a:br>
                      <a:r>
                        <a:rPr lang="en-US" sz="1400" dirty="0"/>
                        <a:t>GEOGLAM AHWG</a:t>
                      </a:r>
                      <a:br>
                        <a:rPr lang="en-US" sz="1400" dirty="0"/>
                      </a:br>
                      <a:r>
                        <a:rPr lang="en-US" sz="1400" dirty="0"/>
                        <a:t>(</a:t>
                      </a:r>
                      <a:r>
                        <a:rPr lang="en-US" sz="1400" dirty="0" err="1"/>
                        <a:t>inc</a:t>
                      </a:r>
                      <a:r>
                        <a:rPr lang="en-US" sz="1400" dirty="0"/>
                        <a:t> joint meetings)</a:t>
                      </a:r>
                    </a:p>
                  </a:txBody>
                  <a:tcPr>
                    <a:solidFill>
                      <a:schemeClr val="accent3">
                        <a:lumMod val="75000"/>
                        <a:alpha val="40000"/>
                      </a:schemeClr>
                    </a:solidFill>
                  </a:tcPr>
                </a:tc>
                <a:extLst>
                  <a:ext uri="{0D108BD9-81ED-4DB2-BD59-A6C34878D82A}">
                    <a16:rowId xmlns:a16="http://schemas.microsoft.com/office/drawing/2014/main" val="925022441"/>
                  </a:ext>
                </a:extLst>
              </a:tr>
              <a:tr h="982177">
                <a:tc>
                  <a:txBody>
                    <a:bodyPr/>
                    <a:lstStyle/>
                    <a:p>
                      <a:pPr algn="ctr"/>
                      <a:r>
                        <a:rPr lang="en-US" sz="1400" dirty="0"/>
                        <a:t>LSI-VC &amp; </a:t>
                      </a:r>
                      <a:br>
                        <a:rPr lang="en-US" sz="1400" dirty="0"/>
                      </a:br>
                      <a:r>
                        <a:rPr lang="en-US" sz="1400" dirty="0"/>
                        <a:t>GEOGLAM AHWG</a:t>
                      </a:r>
                      <a:br>
                        <a:rPr lang="en-US" sz="1400" dirty="0"/>
                      </a:br>
                      <a:r>
                        <a:rPr lang="en-US" sz="1400" dirty="0"/>
                        <a:t>(</a:t>
                      </a:r>
                      <a:r>
                        <a:rPr lang="en-US" sz="1400" dirty="0" err="1"/>
                        <a:t>inc</a:t>
                      </a:r>
                      <a:r>
                        <a:rPr lang="en-US" sz="1400" dirty="0"/>
                        <a:t> joint meetings) </a:t>
                      </a:r>
                    </a:p>
                  </a:txBody>
                  <a:tcPr>
                    <a:solidFill>
                      <a:schemeClr val="accent3">
                        <a:lumMod val="60000"/>
                        <a:lumOff val="40000"/>
                      </a:schemeClr>
                    </a:solidFill>
                  </a:tcPr>
                </a:tc>
                <a:extLst>
                  <a:ext uri="{0D108BD9-81ED-4DB2-BD59-A6C34878D82A}">
                    <a16:rowId xmlns:a16="http://schemas.microsoft.com/office/drawing/2014/main" val="2360233753"/>
                  </a:ext>
                </a:extLst>
              </a:tr>
              <a:tr h="609363">
                <a:tc>
                  <a:txBody>
                    <a:bodyPr/>
                    <a:lstStyle/>
                    <a:p>
                      <a:pPr algn="ctr"/>
                      <a:r>
                        <a:rPr lang="en-US" sz="1400" dirty="0"/>
                        <a:t>WGISS &amp; LSI-VC</a:t>
                      </a:r>
                    </a:p>
                  </a:txBody>
                  <a:tcPr>
                    <a:solidFill>
                      <a:schemeClr val="accent3">
                        <a:lumMod val="75000"/>
                        <a:alpha val="40000"/>
                      </a:schemeClr>
                    </a:solidFill>
                  </a:tcPr>
                </a:tc>
                <a:extLst>
                  <a:ext uri="{0D108BD9-81ED-4DB2-BD59-A6C34878D82A}">
                    <a16:rowId xmlns:a16="http://schemas.microsoft.com/office/drawing/2014/main" val="1783122314"/>
                  </a:ext>
                </a:extLst>
              </a:tr>
              <a:tr h="651100">
                <a:tc>
                  <a:txBody>
                    <a:bodyPr/>
                    <a:lstStyle/>
                    <a:p>
                      <a:pPr algn="ctr"/>
                      <a:r>
                        <a:rPr lang="en-US" sz="1400" dirty="0"/>
                        <a:t>EVERYTHING?!</a:t>
                      </a:r>
                    </a:p>
                  </a:txBody>
                  <a:tcPr>
                    <a:solidFill>
                      <a:schemeClr val="accent3">
                        <a:lumMod val="60000"/>
                        <a:lumOff val="40000"/>
                      </a:schemeClr>
                    </a:solidFill>
                  </a:tcPr>
                </a:tc>
                <a:extLst>
                  <a:ext uri="{0D108BD9-81ED-4DB2-BD59-A6C34878D82A}">
                    <a16:rowId xmlns:a16="http://schemas.microsoft.com/office/drawing/2014/main" val="133235399"/>
                  </a:ext>
                </a:extLst>
              </a:tr>
            </a:tbl>
          </a:graphicData>
        </a:graphic>
      </p:graphicFrame>
    </p:spTree>
    <p:extLst>
      <p:ext uri="{BB962C8B-B14F-4D97-AF65-F5344CB8AC3E}">
        <p14:creationId xmlns:p14="http://schemas.microsoft.com/office/powerpoint/2010/main" val="351403960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7"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9496" y="4343400"/>
            <a:ext cx="9038303" cy="1905000"/>
          </a:xfrm>
        </p:spPr>
        <p:txBody>
          <a:bodyPr/>
          <a:lstStyle/>
          <a:p>
            <a:pPr>
              <a:buFont typeface="Arial" charset="0"/>
              <a:buChar char="•"/>
            </a:pPr>
            <a:r>
              <a:rPr lang="en-US" b="1" dirty="0">
                <a:solidFill>
                  <a:schemeClr val="tx2">
                    <a:lumMod val="50000"/>
                  </a:schemeClr>
                </a:solidFill>
              </a:rPr>
              <a:t>Ages from 1.5 - 6.5 years, average 4 years +</a:t>
            </a:r>
          </a:p>
          <a:p>
            <a:pPr>
              <a:buFont typeface="Arial" charset="0"/>
              <a:buChar char="•"/>
            </a:pPr>
            <a:r>
              <a:rPr lang="en-US" b="1" dirty="0" smtClean="0">
                <a:solidFill>
                  <a:schemeClr val="tx2">
                    <a:lumMod val="50000"/>
                  </a:schemeClr>
                </a:solidFill>
              </a:rPr>
              <a:t>AHTs </a:t>
            </a:r>
            <a:r>
              <a:rPr lang="en-US" b="1" dirty="0" smtClean="0">
                <a:solidFill>
                  <a:schemeClr val="tx2">
                    <a:lumMod val="50000"/>
                  </a:schemeClr>
                </a:solidFill>
              </a:rPr>
              <a:t>start with initial strong participation</a:t>
            </a:r>
            <a:endParaRPr lang="en-US" b="1" dirty="0">
              <a:solidFill>
                <a:schemeClr val="tx2">
                  <a:lumMod val="50000"/>
                </a:schemeClr>
              </a:solidFill>
            </a:endParaRPr>
          </a:p>
          <a:p>
            <a:pPr marL="0" indent="0">
              <a:buNone/>
            </a:pPr>
            <a:endParaRPr lang="en-US" b="1" dirty="0" smtClean="0"/>
          </a:p>
          <a:p>
            <a:pPr marL="0" indent="0" algn="r">
              <a:buNone/>
            </a:pPr>
            <a:r>
              <a:rPr lang="en-US" sz="1600" b="1" dirty="0">
                <a:solidFill>
                  <a:schemeClr val="accent5">
                    <a:lumMod val="50000"/>
                  </a:schemeClr>
                </a:solidFill>
              </a:rPr>
              <a:t>*Table updated since SIT-33/2018 SIT TW</a:t>
            </a:r>
          </a:p>
        </p:txBody>
      </p:sp>
      <p:sp>
        <p:nvSpPr>
          <p:cNvPr id="11"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smtClean="0"/>
              <a:t>AHT </a:t>
            </a:r>
            <a:r>
              <a:rPr lang="en-US" sz="2800" b="1" dirty="0"/>
              <a:t>Health and </a:t>
            </a:r>
            <a:r>
              <a:rPr lang="en-US" sz="2800" b="1" dirty="0" smtClean="0"/>
              <a:t>Viability</a:t>
            </a:r>
          </a:p>
          <a:p>
            <a:r>
              <a:rPr lang="en-US" b="1" dirty="0" smtClean="0">
                <a:solidFill>
                  <a:srgbClr val="92D050"/>
                </a:solidFill>
              </a:rPr>
              <a:t>SIT Assessment – SIT-33</a:t>
            </a:r>
            <a:endParaRPr lang="en-US" b="1" dirty="0"/>
          </a:p>
        </p:txBody>
      </p:sp>
      <p:pic>
        <p:nvPicPr>
          <p:cNvPr id="8" name="Picture 7"/>
          <p:cNvPicPr>
            <a:picLocks noChangeAspect="1"/>
          </p:cNvPicPr>
          <p:nvPr/>
        </p:nvPicPr>
        <p:blipFill>
          <a:blip r:embed="rId2"/>
          <a:stretch>
            <a:fillRect/>
          </a:stretch>
        </p:blipFill>
        <p:spPr>
          <a:xfrm>
            <a:off x="1066800" y="2730778"/>
            <a:ext cx="6567560" cy="1409717"/>
          </a:xfrm>
          <a:prstGeom prst="rect">
            <a:avLst/>
          </a:prstGeom>
        </p:spPr>
      </p:pic>
      <p:pic>
        <p:nvPicPr>
          <p:cNvPr id="3" name="Picture 2"/>
          <p:cNvPicPr>
            <a:picLocks noChangeAspect="1"/>
          </p:cNvPicPr>
          <p:nvPr/>
        </p:nvPicPr>
        <p:blipFill>
          <a:blip r:embed="rId3"/>
          <a:stretch>
            <a:fillRect/>
          </a:stretch>
        </p:blipFill>
        <p:spPr>
          <a:xfrm>
            <a:off x="695207" y="1323573"/>
            <a:ext cx="7310746" cy="1407205"/>
          </a:xfrm>
          <a:prstGeom prst="rect">
            <a:avLst/>
          </a:prstGeom>
        </p:spPr>
      </p:pic>
      <p:sp>
        <p:nvSpPr>
          <p:cNvPr id="4" name="Rectangle 3"/>
          <p:cNvSpPr/>
          <p:nvPr/>
        </p:nvSpPr>
        <p:spPr>
          <a:xfrm>
            <a:off x="6477000" y="2730778"/>
            <a:ext cx="1157360" cy="1409717"/>
          </a:xfrm>
          <a:prstGeom prst="rect">
            <a:avLst/>
          </a:prstGeom>
          <a:noFill/>
          <a:ln w="25400" cap="flat">
            <a:solidFill>
              <a:srgbClr val="92D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65442865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5" name="Content Placeholder 3"/>
          <p:cNvSpPr>
            <a:spLocks noGrp="1"/>
          </p:cNvSpPr>
          <p:nvPr>
            <p:ph sz="quarter" idx="11"/>
          </p:nvPr>
        </p:nvSpPr>
        <p:spPr>
          <a:xfrm>
            <a:off x="1752600" y="76200"/>
            <a:ext cx="5943600" cy="1066800"/>
          </a:xfrm>
        </p:spPr>
        <p:txBody>
          <a:bodyPr/>
          <a:lstStyle/>
          <a:p>
            <a:r>
              <a:rPr lang="en-US" b="1" dirty="0" smtClean="0"/>
              <a:t>VC, WG, AHT Conversations</a:t>
            </a:r>
          </a:p>
          <a:p>
            <a:r>
              <a:rPr lang="en-US" sz="2000" b="1" dirty="0" smtClean="0"/>
              <a:t>July Tag-ups – </a:t>
            </a:r>
            <a:r>
              <a:rPr lang="en-US" sz="2000" b="1" dirty="0" smtClean="0">
                <a:solidFill>
                  <a:srgbClr val="92D050"/>
                </a:solidFill>
              </a:rPr>
              <a:t>Ad Hoc Teams/Working Groups</a:t>
            </a:r>
            <a:endParaRPr lang="en-US" sz="2000" b="1" dirty="0">
              <a:solidFill>
                <a:srgbClr val="92D050"/>
              </a:solidFill>
            </a:endParaRPr>
          </a:p>
        </p:txBody>
      </p:sp>
      <p:sp>
        <p:nvSpPr>
          <p:cNvPr id="6" name="Content Placeholder 2"/>
          <p:cNvSpPr>
            <a:spLocks noGrp="1"/>
          </p:cNvSpPr>
          <p:nvPr>
            <p:ph sz="quarter" idx="10"/>
          </p:nvPr>
        </p:nvSpPr>
        <p:spPr>
          <a:xfrm>
            <a:off x="0" y="1143000"/>
            <a:ext cx="9067800" cy="4419600"/>
          </a:xfrm>
        </p:spPr>
        <p:txBody>
          <a:bodyPr/>
          <a:lstStyle/>
          <a:p>
            <a:r>
              <a:rPr lang="en-US" dirty="0" smtClean="0">
                <a:solidFill>
                  <a:schemeClr val="tx2">
                    <a:lumMod val="50000"/>
                  </a:schemeClr>
                </a:solidFill>
              </a:rPr>
              <a:t>Current focus on user requirements for different communities</a:t>
            </a:r>
          </a:p>
          <a:p>
            <a:pPr marL="0" indent="0">
              <a:buNone/>
            </a:pPr>
            <a:endParaRPr lang="en-US" sz="1200" dirty="0" smtClean="0">
              <a:solidFill>
                <a:schemeClr val="tx2">
                  <a:lumMod val="50000"/>
                </a:schemeClr>
              </a:solidFill>
            </a:endParaRPr>
          </a:p>
          <a:p>
            <a:r>
              <a:rPr lang="en-US" dirty="0" smtClean="0">
                <a:solidFill>
                  <a:schemeClr val="tx2">
                    <a:lumMod val="50000"/>
                  </a:schemeClr>
                </a:solidFill>
              </a:rPr>
              <a:t>Need to focus on space coordination for the identified requirements</a:t>
            </a:r>
          </a:p>
          <a:p>
            <a:pPr lvl="1"/>
            <a:r>
              <a:rPr lang="en-US" sz="1800" dirty="0" smtClean="0">
                <a:solidFill>
                  <a:schemeClr val="tx2">
                    <a:lumMod val="50000"/>
                  </a:schemeClr>
                </a:solidFill>
              </a:rPr>
              <a:t>Responsibility of Agency representatives participating in AHTs/AHWGs to ensure sufficient connection to their agency colleagues to accomplish coordination tasks; </a:t>
            </a:r>
            <a:r>
              <a:rPr lang="en-US" sz="1800" b="1" dirty="0" smtClean="0">
                <a:solidFill>
                  <a:schemeClr val="tx2">
                    <a:lumMod val="50000"/>
                  </a:schemeClr>
                </a:solidFill>
              </a:rPr>
              <a:t>all should be supported by Agency Principals</a:t>
            </a:r>
          </a:p>
          <a:p>
            <a:pPr marL="457200" lvl="1" indent="0">
              <a:buNone/>
            </a:pPr>
            <a:endParaRPr lang="en-US" sz="1200" b="1" dirty="0" smtClean="0">
              <a:solidFill>
                <a:schemeClr val="tx2">
                  <a:lumMod val="50000"/>
                </a:schemeClr>
              </a:solidFill>
            </a:endParaRPr>
          </a:p>
          <a:p>
            <a:r>
              <a:rPr lang="en-US" b="1" dirty="0" smtClean="0">
                <a:solidFill>
                  <a:schemeClr val="tx2">
                    <a:lumMod val="50000"/>
                  </a:schemeClr>
                </a:solidFill>
              </a:rPr>
              <a:t>Definition of AHT success and plan for a sustainable existence are critical</a:t>
            </a:r>
          </a:p>
          <a:p>
            <a:pPr marL="0" indent="0">
              <a:buNone/>
            </a:pPr>
            <a:endParaRPr lang="en-US" sz="1200" dirty="0" smtClean="0">
              <a:solidFill>
                <a:schemeClr val="tx2">
                  <a:lumMod val="50000"/>
                </a:schemeClr>
              </a:solidFill>
            </a:endParaRPr>
          </a:p>
          <a:p>
            <a:r>
              <a:rPr lang="en-US" dirty="0" smtClean="0">
                <a:solidFill>
                  <a:schemeClr val="tx2">
                    <a:lumMod val="50000"/>
                  </a:schemeClr>
                </a:solidFill>
              </a:rPr>
              <a:t>Requests from GFOI and GEOGLAM                                          communities for </a:t>
            </a:r>
            <a:r>
              <a:rPr lang="en-US" b="1" dirty="0" smtClean="0">
                <a:solidFill>
                  <a:schemeClr val="tx2">
                    <a:lumMod val="50000"/>
                  </a:schemeClr>
                </a:solidFill>
              </a:rPr>
              <a:t>commitments of                                                                    CEOS support</a:t>
            </a:r>
          </a:p>
        </p:txBody>
      </p:sp>
      <p:pic>
        <p:nvPicPr>
          <p:cNvPr id="4" name="Picture 3"/>
          <p:cNvPicPr>
            <a:picLocks noChangeAspect="1"/>
          </p:cNvPicPr>
          <p:nvPr/>
        </p:nvPicPr>
        <p:blipFill>
          <a:blip r:embed="rId2"/>
          <a:stretch>
            <a:fillRect/>
          </a:stretch>
        </p:blipFill>
        <p:spPr>
          <a:xfrm>
            <a:off x="4843264" y="4114801"/>
            <a:ext cx="1932434" cy="2743199"/>
          </a:xfrm>
          <a:prstGeom prst="rect">
            <a:avLst/>
          </a:prstGeom>
        </p:spPr>
      </p:pic>
      <p:pic>
        <p:nvPicPr>
          <p:cNvPr id="3" name="Picture 2"/>
          <p:cNvPicPr>
            <a:picLocks noChangeAspect="1"/>
          </p:cNvPicPr>
          <p:nvPr/>
        </p:nvPicPr>
        <p:blipFill>
          <a:blip r:embed="rId3"/>
          <a:stretch>
            <a:fillRect/>
          </a:stretch>
        </p:blipFill>
        <p:spPr>
          <a:xfrm>
            <a:off x="6801098" y="3733800"/>
            <a:ext cx="1970369" cy="2740678"/>
          </a:xfrm>
          <a:prstGeom prst="rect">
            <a:avLst/>
          </a:prstGeom>
        </p:spPr>
      </p:pic>
    </p:spTree>
    <p:extLst>
      <p:ext uri="{BB962C8B-B14F-4D97-AF65-F5344CB8AC3E}">
        <p14:creationId xmlns:p14="http://schemas.microsoft.com/office/powerpoint/2010/main" val="252475074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2"/>
          </p:nvPr>
        </p:nvSpPr>
        <p:spPr/>
        <p:txBody>
          <a:bodyPr/>
          <a:lstStyle/>
          <a:p>
            <a:pPr lvl="0"/>
            <a:fld id="{86CB4B4D-7CA3-9044-876B-883B54F8677D}" type="slidenum">
              <a:rPr lang="uk-UA" smtClean="0"/>
              <a:t>9</a:t>
            </a:fld>
            <a:endParaRPr lang="uk-UA"/>
          </a:p>
        </p:txBody>
      </p:sp>
      <p:sp>
        <p:nvSpPr>
          <p:cNvPr id="4" name="Content Placeholder 3"/>
          <p:cNvSpPr>
            <a:spLocks noGrp="1"/>
          </p:cNvSpPr>
          <p:nvPr>
            <p:ph sz="quarter" idx="11"/>
          </p:nvPr>
        </p:nvSpPr>
        <p:spPr>
          <a:xfrm>
            <a:off x="2057400" y="304800"/>
            <a:ext cx="4953000" cy="533400"/>
          </a:xfrm>
        </p:spPr>
        <p:txBody>
          <a:bodyPr/>
          <a:lstStyle/>
          <a:p>
            <a:pPr lvl="0">
              <a:spcBef>
                <a:spcPts val="0"/>
              </a:spcBef>
              <a:buSzTx/>
              <a:defRPr/>
            </a:pPr>
            <a:r>
              <a:rPr lang="en-US" b="1" dirty="0"/>
              <a:t>Current Team Plans</a:t>
            </a:r>
          </a:p>
        </p:txBody>
      </p:sp>
      <p:graphicFrame>
        <p:nvGraphicFramePr>
          <p:cNvPr id="7" name="Table 6">
            <a:extLst>
              <a:ext uri="{FF2B5EF4-FFF2-40B4-BE49-F238E27FC236}">
                <a16:creationId xmlns:a16="http://schemas.microsoft.com/office/drawing/2014/main" id="{FD862BD5-49F3-A84E-8176-805F68DF4511}"/>
              </a:ext>
            </a:extLst>
          </p:cNvPr>
          <p:cNvGraphicFramePr>
            <a:graphicFrameLocks noGrp="1"/>
          </p:cNvGraphicFramePr>
          <p:nvPr>
            <p:extLst>
              <p:ext uri="{D42A27DB-BD31-4B8C-83A1-F6EECF244321}">
                <p14:modId xmlns:p14="http://schemas.microsoft.com/office/powerpoint/2010/main" val="401334432"/>
              </p:ext>
            </p:extLst>
          </p:nvPr>
        </p:nvGraphicFramePr>
        <p:xfrm>
          <a:off x="609600" y="1828800"/>
          <a:ext cx="6934200" cy="3520440"/>
        </p:xfrm>
        <a:graphic>
          <a:graphicData uri="http://schemas.openxmlformats.org/drawingml/2006/table">
            <a:tbl>
              <a:tblPr firstRow="1" bandRow="1">
                <a:tableStyleId>{35758FB7-9AC5-4552-8A53-C91805E547FA}</a:tableStyleId>
              </a:tblPr>
              <a:tblGrid>
                <a:gridCol w="1516856">
                  <a:extLst>
                    <a:ext uri="{9D8B030D-6E8A-4147-A177-3AD203B41FA5}">
                      <a16:colId xmlns:a16="http://schemas.microsoft.com/office/drawing/2014/main" val="1300698946"/>
                    </a:ext>
                  </a:extLst>
                </a:gridCol>
                <a:gridCol w="1378744">
                  <a:extLst>
                    <a:ext uri="{9D8B030D-6E8A-4147-A177-3AD203B41FA5}">
                      <a16:colId xmlns:a16="http://schemas.microsoft.com/office/drawing/2014/main" val="3172984409"/>
                    </a:ext>
                  </a:extLst>
                </a:gridCol>
                <a:gridCol w="1676400">
                  <a:extLst>
                    <a:ext uri="{9D8B030D-6E8A-4147-A177-3AD203B41FA5}">
                      <a16:colId xmlns:a16="http://schemas.microsoft.com/office/drawing/2014/main" val="1525817241"/>
                    </a:ext>
                  </a:extLst>
                </a:gridCol>
                <a:gridCol w="2362200">
                  <a:extLst>
                    <a:ext uri="{9D8B030D-6E8A-4147-A177-3AD203B41FA5}">
                      <a16:colId xmlns:a16="http://schemas.microsoft.com/office/drawing/2014/main" val="3087282074"/>
                    </a:ext>
                  </a:extLst>
                </a:gridCol>
              </a:tblGrid>
              <a:tr h="304800">
                <a:tc>
                  <a:txBody>
                    <a:bodyPr/>
                    <a:lstStyle/>
                    <a:p>
                      <a:pPr algn="ctr">
                        <a:spcBef>
                          <a:spcPts val="600"/>
                        </a:spcBef>
                        <a:spcAft>
                          <a:spcPts val="600"/>
                        </a:spcAft>
                      </a:pPr>
                      <a:r>
                        <a:rPr lang="en-US" sz="1200" dirty="0"/>
                        <a:t>Team</a:t>
                      </a:r>
                    </a:p>
                  </a:txBody>
                  <a:tcPr>
                    <a:solidFill>
                      <a:schemeClr val="tx2">
                        <a:lumMod val="50000"/>
                      </a:schemeClr>
                    </a:solidFill>
                  </a:tcPr>
                </a:tc>
                <a:tc>
                  <a:txBody>
                    <a:bodyPr/>
                    <a:lstStyle/>
                    <a:p>
                      <a:pPr algn="ctr">
                        <a:spcBef>
                          <a:spcPts val="300"/>
                        </a:spcBef>
                        <a:spcAft>
                          <a:spcPts val="300"/>
                        </a:spcAft>
                      </a:pPr>
                      <a:r>
                        <a:rPr lang="en-US" sz="1200" dirty="0"/>
                        <a:t>Active agencies</a:t>
                      </a:r>
                    </a:p>
                  </a:txBody>
                  <a:tcPr>
                    <a:solidFill>
                      <a:schemeClr val="tx2">
                        <a:lumMod val="50000"/>
                      </a:schemeClr>
                    </a:solidFill>
                  </a:tcPr>
                </a:tc>
                <a:tc>
                  <a:txBody>
                    <a:bodyPr/>
                    <a:lstStyle/>
                    <a:p>
                      <a:pPr algn="ctr">
                        <a:spcBef>
                          <a:spcPts val="300"/>
                        </a:spcBef>
                        <a:spcAft>
                          <a:spcPts val="300"/>
                        </a:spcAft>
                      </a:pPr>
                      <a:r>
                        <a:rPr lang="en-US" sz="1200" dirty="0"/>
                        <a:t>Outlook</a:t>
                      </a:r>
                    </a:p>
                  </a:txBody>
                  <a:tcPr>
                    <a:solidFill>
                      <a:schemeClr val="tx2">
                        <a:lumMod val="50000"/>
                      </a:schemeClr>
                    </a:solidFill>
                  </a:tcPr>
                </a:tc>
                <a:tc>
                  <a:txBody>
                    <a:bodyPr/>
                    <a:lstStyle/>
                    <a:p>
                      <a:pPr algn="ctr">
                        <a:spcBef>
                          <a:spcPts val="300"/>
                        </a:spcBef>
                        <a:spcAft>
                          <a:spcPts val="300"/>
                        </a:spcAft>
                      </a:pPr>
                      <a:r>
                        <a:rPr lang="en-US" sz="1200" dirty="0"/>
                        <a:t>Plans</a:t>
                      </a:r>
                    </a:p>
                  </a:txBody>
                  <a:tcPr>
                    <a:solidFill>
                      <a:schemeClr val="tx2">
                        <a:lumMod val="50000"/>
                      </a:schemeClr>
                    </a:solidFill>
                  </a:tcPr>
                </a:tc>
                <a:extLst>
                  <a:ext uri="{0D108BD9-81ED-4DB2-BD59-A6C34878D82A}">
                    <a16:rowId xmlns:a16="http://schemas.microsoft.com/office/drawing/2014/main" val="1848923431"/>
                  </a:ext>
                </a:extLst>
              </a:tr>
              <a:tr h="370840">
                <a:tc>
                  <a:txBody>
                    <a:bodyPr/>
                    <a:lstStyle/>
                    <a:p>
                      <a:pPr algn="l">
                        <a:spcBef>
                          <a:spcPts val="1200"/>
                        </a:spcBef>
                      </a:pPr>
                      <a:r>
                        <a:rPr lang="en-US" sz="1100" b="1" dirty="0"/>
                        <a:t>SDCG for GFOI</a:t>
                      </a:r>
                    </a:p>
                  </a:txBody>
                  <a:tcPr/>
                </a:tc>
                <a:tc>
                  <a:txBody>
                    <a:bodyPr/>
                    <a:lstStyle/>
                    <a:p>
                      <a:pPr algn="ctr"/>
                      <a:r>
                        <a:rPr lang="en-US" sz="1100" b="1" dirty="0"/>
                        <a:t>JAXA, ESA, UKSA, </a:t>
                      </a:r>
                      <a:r>
                        <a:rPr lang="en-US" sz="1100" dirty="0"/>
                        <a:t>SEO, DLR, CSA</a:t>
                      </a:r>
                    </a:p>
                  </a:txBody>
                  <a:tcPr/>
                </a:tc>
                <a:tc>
                  <a:txBody>
                    <a:bodyPr/>
                    <a:lstStyle/>
                    <a:p>
                      <a:pPr algn="ctr"/>
                      <a:r>
                        <a:rPr lang="en-US" sz="1100" dirty="0"/>
                        <a:t>Resources an issue.</a:t>
                      </a:r>
                    </a:p>
                    <a:p>
                      <a:pPr algn="ctr"/>
                      <a:r>
                        <a:rPr lang="en-US" sz="1100" dirty="0"/>
                        <a:t>GFOI Phase 2.</a:t>
                      </a:r>
                    </a:p>
                  </a:txBody>
                  <a:tcPr/>
                </a:tc>
                <a:tc>
                  <a:txBody>
                    <a:bodyPr/>
                    <a:lstStyle/>
                    <a:p>
                      <a:pPr algn="ctr"/>
                      <a:r>
                        <a:rPr lang="en-US" sz="1100" dirty="0"/>
                        <a:t>2017 poll concluded a stand-alone team is preferred. But subject to confirmed critical mass of participation and operating capacity.</a:t>
                      </a:r>
                    </a:p>
                  </a:txBody>
                  <a:tcPr/>
                </a:tc>
                <a:extLst>
                  <a:ext uri="{0D108BD9-81ED-4DB2-BD59-A6C34878D82A}">
                    <a16:rowId xmlns:a16="http://schemas.microsoft.com/office/drawing/2014/main" val="2059743652"/>
                  </a:ext>
                </a:extLst>
              </a:tr>
              <a:tr h="370840">
                <a:tc>
                  <a:txBody>
                    <a:bodyPr/>
                    <a:lstStyle/>
                    <a:p>
                      <a:pPr algn="l">
                        <a:spcBef>
                          <a:spcPts val="1200"/>
                        </a:spcBef>
                      </a:pPr>
                      <a:r>
                        <a:rPr lang="en-US" sz="1100" b="1" i="1" dirty="0" smtClean="0"/>
                        <a:t>Ad hoc </a:t>
                      </a:r>
                      <a:r>
                        <a:rPr lang="en-US" sz="1100" b="1" dirty="0"/>
                        <a:t>WG for GEOGLAM</a:t>
                      </a:r>
                    </a:p>
                  </a:txBody>
                  <a:tcPr/>
                </a:tc>
                <a:tc>
                  <a:txBody>
                    <a:bodyPr/>
                    <a:lstStyle/>
                    <a:p>
                      <a:pPr algn="ctr"/>
                      <a:r>
                        <a:rPr lang="en-US" sz="1100" b="1" dirty="0">
                          <a:solidFill>
                            <a:schemeClr val="dk1"/>
                          </a:solidFill>
                          <a:effectLst/>
                          <a:latin typeface="+mn-lt"/>
                          <a:ea typeface="+mn-ea"/>
                          <a:cs typeface="+mn-cs"/>
                          <a:sym typeface="Calibri"/>
                        </a:rPr>
                        <a:t>NASA, CNES, </a:t>
                      </a:r>
                      <a:r>
                        <a:rPr lang="en-US" sz="1100" b="0" dirty="0">
                          <a:solidFill>
                            <a:schemeClr val="dk1"/>
                          </a:solidFill>
                          <a:effectLst/>
                          <a:latin typeface="+mn-lt"/>
                          <a:ea typeface="+mn-ea"/>
                          <a:cs typeface="+mn-cs"/>
                          <a:sym typeface="Calibri"/>
                        </a:rPr>
                        <a:t>CSA, JAXA, ESA, CONAE, CSIRO, ISRO, SANSA</a:t>
                      </a:r>
                      <a:r>
                        <a:rPr lang="en-AU" sz="1100" b="0" dirty="0">
                          <a:effectLst/>
                        </a:rPr>
                        <a:t> </a:t>
                      </a:r>
                      <a:endParaRPr lang="en-US" sz="1100" b="0" dirty="0"/>
                    </a:p>
                  </a:txBody>
                  <a:tcPr/>
                </a:tc>
                <a:tc>
                  <a:txBody>
                    <a:bodyPr/>
                    <a:lstStyle/>
                    <a:p>
                      <a:pPr algn="ctr"/>
                      <a:r>
                        <a:rPr lang="en-US" sz="1100" dirty="0"/>
                        <a:t>Foresee vibrant and engaged GEOGLAM relationship</a:t>
                      </a:r>
                    </a:p>
                  </a:txBody>
                  <a:tcPr/>
                </a:tc>
                <a:tc>
                  <a:txBody>
                    <a:bodyPr/>
                    <a:lstStyle/>
                    <a:p>
                      <a:pPr algn="ctr"/>
                      <a:r>
                        <a:rPr lang="en-US" sz="1100" dirty="0"/>
                        <a:t>Stand-alone group for a further year with recommendations to CEOS thereafter.</a:t>
                      </a:r>
                    </a:p>
                  </a:txBody>
                  <a:tcPr/>
                </a:tc>
                <a:extLst>
                  <a:ext uri="{0D108BD9-81ED-4DB2-BD59-A6C34878D82A}">
                    <a16:rowId xmlns:a16="http://schemas.microsoft.com/office/drawing/2014/main" val="352232608"/>
                  </a:ext>
                </a:extLst>
              </a:tr>
              <a:tr h="370840">
                <a:tc>
                  <a:txBody>
                    <a:bodyPr/>
                    <a:lstStyle/>
                    <a:p>
                      <a:pPr algn="l">
                        <a:spcBef>
                          <a:spcPts val="1200"/>
                        </a:spcBef>
                      </a:pPr>
                      <a:r>
                        <a:rPr lang="en-US" sz="1100" b="1" dirty="0"/>
                        <a:t>FDA</a:t>
                      </a:r>
                    </a:p>
                  </a:txBody>
                  <a:tcPr/>
                </a:tc>
                <a:tc>
                  <a:txBody>
                    <a:bodyPr/>
                    <a:lstStyle/>
                    <a:p>
                      <a:pPr algn="ctr"/>
                      <a:r>
                        <a:rPr lang="en-US" sz="1100" b="1" dirty="0"/>
                        <a:t>ESA, CSIRO, USGS</a:t>
                      </a:r>
                    </a:p>
                  </a:txBody>
                  <a:tcPr/>
                </a:tc>
                <a:tc>
                  <a:txBody>
                    <a:bodyPr/>
                    <a:lstStyle/>
                    <a:p>
                      <a:pPr algn="ctr"/>
                      <a:r>
                        <a:rPr lang="en-US" sz="1100" dirty="0"/>
                        <a:t>Roadmap created – can be absorbed largely within WGISS and LSI</a:t>
                      </a:r>
                    </a:p>
                  </a:txBody>
                  <a:tcPr/>
                </a:tc>
                <a:tc>
                  <a:txBody>
                    <a:bodyPr/>
                    <a:lstStyle/>
                    <a:p>
                      <a:pPr algn="ctr"/>
                      <a:r>
                        <a:rPr lang="en-US" sz="1100" dirty="0"/>
                        <a:t>Conclusion at Plenary</a:t>
                      </a:r>
                    </a:p>
                  </a:txBody>
                  <a:tcPr/>
                </a:tc>
                <a:extLst>
                  <a:ext uri="{0D108BD9-81ED-4DB2-BD59-A6C34878D82A}">
                    <a16:rowId xmlns:a16="http://schemas.microsoft.com/office/drawing/2014/main" val="2136350812"/>
                  </a:ext>
                </a:extLst>
              </a:tr>
              <a:tr h="370840">
                <a:tc>
                  <a:txBody>
                    <a:bodyPr/>
                    <a:lstStyle/>
                    <a:p>
                      <a:pPr algn="l">
                        <a:spcBef>
                          <a:spcPts val="1200"/>
                        </a:spcBef>
                      </a:pPr>
                      <a:r>
                        <a:rPr lang="en-US" sz="1100" b="1" dirty="0"/>
                        <a:t>SDGs</a:t>
                      </a:r>
                    </a:p>
                  </a:txBody>
                  <a:tcPr/>
                </a:tc>
                <a:tc>
                  <a:txBody>
                    <a:bodyPr/>
                    <a:lstStyle/>
                    <a:p>
                      <a:pPr algn="ctr"/>
                      <a:r>
                        <a:rPr lang="en-US" sz="1100" b="1" dirty="0"/>
                        <a:t>ESA, CSIRO, </a:t>
                      </a:r>
                      <a:r>
                        <a:rPr lang="en-US" sz="1100" dirty="0"/>
                        <a:t>NASA, JAXA</a:t>
                      </a:r>
                    </a:p>
                  </a:txBody>
                  <a:tcPr/>
                </a:tc>
                <a:tc>
                  <a:txBody>
                    <a:bodyPr/>
                    <a:lstStyle/>
                    <a:p>
                      <a:pPr algn="ctr"/>
                      <a:r>
                        <a:rPr lang="en-US" sz="1100" dirty="0"/>
                        <a:t>Substantial implementation plan developed</a:t>
                      </a:r>
                    </a:p>
                  </a:txBody>
                  <a:tcPr/>
                </a:tc>
                <a:tc>
                  <a:txBody>
                    <a:bodyPr/>
                    <a:lstStyle/>
                    <a:p>
                      <a:pPr algn="ctr"/>
                      <a:r>
                        <a:rPr lang="en-US" sz="1100" dirty="0"/>
                        <a:t>Participation and resources have not been forthcoming. Team advocates a permanent structure but critical mass needs to be determined.</a:t>
                      </a:r>
                    </a:p>
                  </a:txBody>
                  <a:tcPr/>
                </a:tc>
                <a:extLst>
                  <a:ext uri="{0D108BD9-81ED-4DB2-BD59-A6C34878D82A}">
                    <a16:rowId xmlns:a16="http://schemas.microsoft.com/office/drawing/2014/main" val="267803228"/>
                  </a:ext>
                </a:extLst>
              </a:tr>
            </a:tbl>
          </a:graphicData>
        </a:graphic>
      </p:graphicFrame>
      <p:sp>
        <p:nvSpPr>
          <p:cNvPr id="5" name="Rectangle 4">
            <a:extLst>
              <a:ext uri="{FF2B5EF4-FFF2-40B4-BE49-F238E27FC236}">
                <a16:creationId xmlns:a16="http://schemas.microsoft.com/office/drawing/2014/main" id="{BD2C200A-92B5-8244-82AA-CD78BB3D87AE}"/>
              </a:ext>
            </a:extLst>
          </p:cNvPr>
          <p:cNvSpPr/>
          <p:nvPr/>
        </p:nvSpPr>
        <p:spPr>
          <a:xfrm>
            <a:off x="7652114" y="3200400"/>
            <a:ext cx="1176129"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cap="none" spc="0" dirty="0" smtClean="0">
                <a:ln/>
                <a:solidFill>
                  <a:schemeClr val="accent3"/>
                </a:solidFill>
                <a:effectLst/>
              </a:rPr>
              <a:t>1-year</a:t>
            </a:r>
            <a:endParaRPr lang="en-US" sz="2000" b="1" cap="none" spc="0" dirty="0">
              <a:ln/>
              <a:solidFill>
                <a:schemeClr val="accent3"/>
              </a:solidFill>
              <a:effectLst/>
            </a:endParaRPr>
          </a:p>
        </p:txBody>
      </p:sp>
      <p:sp>
        <p:nvSpPr>
          <p:cNvPr id="10" name="Rectangle 9">
            <a:extLst>
              <a:ext uri="{FF2B5EF4-FFF2-40B4-BE49-F238E27FC236}">
                <a16:creationId xmlns:a16="http://schemas.microsoft.com/office/drawing/2014/main" id="{3194B886-7023-1440-B134-9E7E432394F4}"/>
              </a:ext>
            </a:extLst>
          </p:cNvPr>
          <p:cNvSpPr/>
          <p:nvPr/>
        </p:nvSpPr>
        <p:spPr>
          <a:xfrm>
            <a:off x="7620219" y="2057400"/>
            <a:ext cx="1279516" cy="523220"/>
          </a:xfrm>
          <a:prstGeom prst="rect">
            <a:avLst/>
          </a:prstGeom>
          <a:noFill/>
        </p:spPr>
        <p:txBody>
          <a:bodyPr wrap="none" lIns="91440" tIns="45720" rIns="91440" bIns="45720">
            <a:spAutoFit/>
          </a:bodyPr>
          <a:lstStyle/>
          <a:p>
            <a:pPr algn="ctr"/>
            <a:r>
              <a:rPr lang="en-US" sz="1400" b="1" cap="none" spc="0" dirty="0">
                <a:ln w="6600">
                  <a:solidFill>
                    <a:schemeClr val="accent2"/>
                  </a:solidFill>
                  <a:prstDash val="solid"/>
                </a:ln>
                <a:solidFill>
                  <a:srgbClr val="FFFFFF"/>
                </a:solidFill>
                <a:effectLst>
                  <a:outerShdw dist="38100" dir="2700000" algn="tl" rotWithShape="0">
                    <a:schemeClr val="accent2"/>
                  </a:outerShdw>
                </a:effectLst>
              </a:rPr>
              <a:t>Participation</a:t>
            </a:r>
          </a:p>
          <a:p>
            <a:pPr algn="ctr"/>
            <a:r>
              <a:rPr lang="en-US" sz="1400" b="1" cap="none" spc="0" dirty="0">
                <a:ln w="6600">
                  <a:solidFill>
                    <a:schemeClr val="accent2"/>
                  </a:solidFill>
                  <a:prstDash val="solid"/>
                </a:ln>
                <a:solidFill>
                  <a:srgbClr val="FFFFFF"/>
                </a:solidFill>
                <a:effectLst>
                  <a:outerShdw dist="38100" dir="2700000" algn="tl" rotWithShape="0">
                    <a:schemeClr val="accent2"/>
                  </a:outerShdw>
                </a:effectLst>
              </a:rPr>
              <a:t>&amp; Resources</a:t>
            </a:r>
          </a:p>
        </p:txBody>
      </p:sp>
      <p:sp>
        <p:nvSpPr>
          <p:cNvPr id="11" name="Rectangle 10">
            <a:extLst>
              <a:ext uri="{FF2B5EF4-FFF2-40B4-BE49-F238E27FC236}">
                <a16:creationId xmlns:a16="http://schemas.microsoft.com/office/drawing/2014/main" id="{F99A1007-56C6-A941-987C-2ED3E859ABD1}"/>
              </a:ext>
            </a:extLst>
          </p:cNvPr>
          <p:cNvSpPr/>
          <p:nvPr/>
        </p:nvSpPr>
        <p:spPr>
          <a:xfrm>
            <a:off x="7652114" y="4658380"/>
            <a:ext cx="1279516" cy="523220"/>
          </a:xfrm>
          <a:prstGeom prst="rect">
            <a:avLst/>
          </a:prstGeom>
          <a:noFill/>
        </p:spPr>
        <p:txBody>
          <a:bodyPr wrap="none" lIns="91440" tIns="45720" rIns="91440" bIns="45720">
            <a:spAutoFit/>
          </a:bodyPr>
          <a:lstStyle/>
          <a:p>
            <a:pPr algn="ctr"/>
            <a:r>
              <a:rPr lang="en-US" sz="1400" b="1" cap="none" spc="0" dirty="0">
                <a:ln w="6600">
                  <a:solidFill>
                    <a:schemeClr val="accent2"/>
                  </a:solidFill>
                  <a:prstDash val="solid"/>
                </a:ln>
                <a:solidFill>
                  <a:srgbClr val="FFFFFF"/>
                </a:solidFill>
                <a:effectLst>
                  <a:outerShdw dist="38100" dir="2700000" algn="tl" rotWithShape="0">
                    <a:schemeClr val="accent2"/>
                  </a:outerShdw>
                </a:effectLst>
              </a:rPr>
              <a:t>Participation</a:t>
            </a:r>
          </a:p>
          <a:p>
            <a:pPr algn="ctr"/>
            <a:r>
              <a:rPr lang="en-US" sz="1400" b="1" cap="none" spc="0" dirty="0">
                <a:ln w="6600">
                  <a:solidFill>
                    <a:schemeClr val="accent2"/>
                  </a:solidFill>
                  <a:prstDash val="solid"/>
                </a:ln>
                <a:solidFill>
                  <a:srgbClr val="FFFFFF"/>
                </a:solidFill>
                <a:effectLst>
                  <a:outerShdw dist="38100" dir="2700000" algn="tl" rotWithShape="0">
                    <a:schemeClr val="accent2"/>
                  </a:outerShdw>
                </a:effectLst>
              </a:rPr>
              <a:t>&amp; Resources</a:t>
            </a:r>
          </a:p>
        </p:txBody>
      </p:sp>
      <p:sp>
        <p:nvSpPr>
          <p:cNvPr id="13" name="Rectangle 12">
            <a:extLst>
              <a:ext uri="{FF2B5EF4-FFF2-40B4-BE49-F238E27FC236}">
                <a16:creationId xmlns:a16="http://schemas.microsoft.com/office/drawing/2014/main" id="{363CD59C-F7B8-C341-B050-F1888D1DAA0F}"/>
              </a:ext>
            </a:extLst>
          </p:cNvPr>
          <p:cNvSpPr/>
          <p:nvPr/>
        </p:nvSpPr>
        <p:spPr>
          <a:xfrm>
            <a:off x="7596666" y="3867090"/>
            <a:ext cx="1394934" cy="400110"/>
          </a:xfrm>
          <a:prstGeom prst="rect">
            <a:avLst/>
          </a:prstGeom>
          <a:noFill/>
        </p:spPr>
        <p:txBody>
          <a:bodyPr wrap="none" lIns="91440" tIns="45720" rIns="91440" bIns="45720">
            <a:spAutoFit/>
          </a:bodyPr>
          <a:lstStyle/>
          <a:p>
            <a:pPr algn="ctr"/>
            <a:r>
              <a:rPr lang="en-US" sz="2000" b="1" cap="none" spc="50" dirty="0" smtClean="0">
                <a:ln w="0"/>
                <a:solidFill>
                  <a:schemeClr val="accent5">
                    <a:lumMod val="40000"/>
                    <a:lumOff val="60000"/>
                  </a:schemeClr>
                </a:solidFill>
                <a:effectLst>
                  <a:innerShdw blurRad="63500" dist="50800" dir="13500000">
                    <a:srgbClr val="000000">
                      <a:alpha val="50000"/>
                    </a:srgbClr>
                  </a:innerShdw>
                </a:effectLst>
              </a:rPr>
              <a:t>Migration</a:t>
            </a:r>
            <a:endParaRPr lang="en-US" sz="2000" b="1" cap="none" spc="50" dirty="0">
              <a:ln w="0"/>
              <a:solidFill>
                <a:schemeClr val="accent5">
                  <a:lumMod val="40000"/>
                  <a:lumOff val="60000"/>
                </a:schemeClr>
              </a:solidFill>
              <a:effectLst>
                <a:innerShdw blurRad="63500" dist="50800" dir="13500000">
                  <a:srgbClr val="000000">
                    <a:alpha val="50000"/>
                  </a:srgbClr>
                </a:innerShdw>
              </a:effectLst>
            </a:endParaRPr>
          </a:p>
        </p:txBody>
      </p:sp>
      <p:sp>
        <p:nvSpPr>
          <p:cNvPr id="9" name="Rectangle 8">
            <a:extLst>
              <a:ext uri="{FF2B5EF4-FFF2-40B4-BE49-F238E27FC236}">
                <a16:creationId xmlns:a16="http://schemas.microsoft.com/office/drawing/2014/main" id="{BD2C200A-92B5-8244-82AA-CD78BB3D87AE}"/>
              </a:ext>
            </a:extLst>
          </p:cNvPr>
          <p:cNvSpPr/>
          <p:nvPr/>
        </p:nvSpPr>
        <p:spPr>
          <a:xfrm>
            <a:off x="7672896" y="2479008"/>
            <a:ext cx="1176129" cy="40011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000" b="1" cap="none" spc="0" dirty="0" smtClean="0">
                <a:ln/>
                <a:solidFill>
                  <a:schemeClr val="accent3"/>
                </a:solidFill>
                <a:effectLst/>
              </a:rPr>
              <a:t>1-year</a:t>
            </a:r>
            <a:endParaRPr lang="en-US" sz="2000" b="1" cap="none" spc="0" dirty="0">
              <a:ln/>
              <a:solidFill>
                <a:schemeClr val="accent3"/>
              </a:solidFill>
              <a:effectLst/>
            </a:endParaRPr>
          </a:p>
        </p:txBody>
      </p:sp>
    </p:spTree>
    <p:extLst>
      <p:ext uri="{BB962C8B-B14F-4D97-AF65-F5344CB8AC3E}">
        <p14:creationId xmlns:p14="http://schemas.microsoft.com/office/powerpoint/2010/main" val="162151908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P spid="13" grpId="0"/>
      <p:bldP spid="9" grpId="0"/>
    </p:bld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9247</TotalTime>
  <Words>1189</Words>
  <Application>Microsoft Office PowerPoint</Application>
  <PresentationFormat>On-screen Show (4:3)</PresentationFormat>
  <Paragraphs>171</Paragraphs>
  <Slides>13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vt:lpstr>
      <vt:lpstr>Arial Black</vt:lpstr>
      <vt:lpstr>Arial Bold</vt:lpstr>
      <vt:lpstr>Avenir Roman</vt:lpstr>
      <vt:lpstr>Calibri</vt:lpstr>
      <vt:lpstr>Courier New</vt:lpstr>
      <vt:lpstr>Droid Serif</vt:lpstr>
      <vt:lpstr>Helvetica</vt:lpstr>
      <vt:lpstr>Proxima Nova Regular</vt:lpstr>
      <vt:lpstr>Wingdings</vt:lpstr>
      <vt:lpstr>Default</vt:lpstr>
      <vt:lpstr>Ad Hoc Team Life Cycles and Proposed Way Forward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Operating Principles and Practices of VCs and WGs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156</cp:revision>
  <dcterms:modified xsi:type="dcterms:W3CDTF">2018-10-16T21:11:59Z</dcterms:modified>
</cp:coreProperties>
</file>