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256" r:id="rId2"/>
    <p:sldId id="309" r:id="rId3"/>
    <p:sldId id="266" r:id="rId4"/>
    <p:sldId id="275" r:id="rId5"/>
    <p:sldId id="270" r:id="rId6"/>
    <p:sldId id="285" r:id="rId7"/>
    <p:sldId id="287" r:id="rId8"/>
    <p:sldId id="277" r:id="rId9"/>
    <p:sldId id="280" r:id="rId10"/>
    <p:sldId id="281" r:id="rId11"/>
    <p:sldId id="288" r:id="rId12"/>
    <p:sldId id="267" r:id="rId13"/>
    <p:sldId id="268" r:id="rId14"/>
    <p:sldId id="289" r:id="rId15"/>
    <p:sldId id="261" r:id="rId16"/>
    <p:sldId id="263" r:id="rId17"/>
    <p:sldId id="264" r:id="rId18"/>
    <p:sldId id="265" r:id="rId19"/>
    <p:sldId id="290" r:id="rId20"/>
    <p:sldId id="296" r:id="rId21"/>
    <p:sldId id="260" r:id="rId22"/>
    <p:sldId id="297" r:id="rId23"/>
    <p:sldId id="291" r:id="rId24"/>
    <p:sldId id="298" r:id="rId25"/>
    <p:sldId id="308" r:id="rId26"/>
    <p:sldId id="299" r:id="rId27"/>
    <p:sldId id="293" r:id="rId28"/>
    <p:sldId id="305" r:id="rId29"/>
    <p:sldId id="300" r:id="rId30"/>
    <p:sldId id="294" r:id="rId31"/>
    <p:sldId id="301" r:id="rId32"/>
    <p:sldId id="295" r:id="rId33"/>
    <p:sldId id="302" r:id="rId34"/>
    <p:sldId id="307" r:id="rId35"/>
    <p:sldId id="304" r:id="rId36"/>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33"/>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33"/>
    <p:restoredTop sz="94731"/>
  </p:normalViewPr>
  <p:slideViewPr>
    <p:cSldViewPr>
      <p:cViewPr varScale="1">
        <p:scale>
          <a:sx n="69" d="100"/>
          <a:sy n="69" d="100"/>
        </p:scale>
        <p:origin x="1428"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99009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94305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6520159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smtClean="0">
                <a:solidFill>
                  <a:schemeClr val="tx2"/>
                </a:solidFill>
                <a:latin typeface="+mj-ea"/>
                <a:ea typeface="+mj-ea"/>
                <a:cs typeface="Proxima Nova Regular"/>
                <a:sym typeface="Proxima Nova Regular"/>
              </a:rPr>
              <a:t>CEOS</a:t>
            </a:r>
            <a:r>
              <a:rPr lang="en-AU" sz="1100" i="1" baseline="0" dirty="0" smtClean="0">
                <a:solidFill>
                  <a:schemeClr val="tx2"/>
                </a:solidFill>
                <a:latin typeface="+mj-ea"/>
                <a:ea typeface="+mj-ea"/>
                <a:cs typeface="Proxima Nova Regular"/>
                <a:sym typeface="Proxima Nova Regular"/>
              </a:rPr>
              <a:t> Plenary 20</a:t>
            </a:r>
            <a:r>
              <a:rPr lang="en-AU" sz="1100" i="1" dirty="0" smtClean="0">
                <a:solidFill>
                  <a:schemeClr val="tx2"/>
                </a:solidFill>
                <a:latin typeface="+mj-ea"/>
                <a:ea typeface="+mj-ea"/>
                <a:cs typeface="Proxima Nova Regular"/>
                <a:sym typeface="Proxima Nova Regular"/>
              </a:rPr>
              <a:t>18, 17-18 October</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438400"/>
            <a:ext cx="8216411" cy="16764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600" b="1" dirty="0" smtClean="0">
                <a:solidFill>
                  <a:srgbClr val="FFFFFF"/>
                </a:solidFill>
                <a:latin typeface="+mj-lt"/>
              </a:rPr>
              <a:t>Virtual Constellation Issues, Discussion Points, and           Decision Processes</a:t>
            </a:r>
            <a:endParaRPr sz="3600" b="1" dirty="0">
              <a:solidFill>
                <a:srgbClr val="FFFFFF"/>
              </a:solidFill>
              <a:latin typeface="+mj-lt"/>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
        <p:nvSpPr>
          <p:cNvPr id="6" name="Shape 11"/>
          <p:cNvSpPr/>
          <p:nvPr/>
        </p:nvSpPr>
        <p:spPr>
          <a:xfrm>
            <a:off x="304800" y="4368800"/>
            <a:ext cx="5410200" cy="23368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US" b="1" dirty="0" smtClean="0">
                <a:solidFill>
                  <a:srgbClr val="FFFFFF"/>
                </a:solidFill>
                <a:latin typeface="+mj-lt"/>
                <a:ea typeface="Arial Bold"/>
                <a:cs typeface="Arial Bold"/>
                <a:sym typeface="Arial Bold"/>
              </a:rPr>
              <a:t>Stephen Volz, NOAA CEOS SIT Chair</a:t>
            </a: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CEOS Plenary 2018</a:t>
            </a:r>
          </a:p>
          <a:p>
            <a:pPr lvl="0" defTabSz="914400">
              <a:lnSpc>
                <a:spcPct val="150000"/>
              </a:lnSpc>
              <a:defRPr>
                <a:solidFill>
                  <a:srgbClr val="000000"/>
                </a:solidFill>
              </a:defRPr>
            </a:pP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r>
              <a:rPr dirty="0" smtClean="0">
                <a:solidFill>
                  <a:srgbClr val="FFFFFF"/>
                </a:solidFill>
                <a:latin typeface="+mj-lt"/>
                <a:ea typeface="Arial Bold"/>
                <a:cs typeface="Arial Bold"/>
                <a:sym typeface="Arial Bold"/>
              </a:rPr>
              <a:t>#</a:t>
            </a:r>
            <a:r>
              <a:rPr lang="en-US" dirty="0" smtClean="0">
                <a:solidFill>
                  <a:srgbClr val="FFFFFF"/>
                </a:solidFill>
                <a:latin typeface="+mj-lt"/>
                <a:ea typeface="Arial Bold"/>
                <a:cs typeface="Arial Bold"/>
                <a:sym typeface="Arial Bold"/>
              </a:rPr>
              <a:t>6.6</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US" dirty="0">
                <a:solidFill>
                  <a:srgbClr val="FFFFFF"/>
                </a:solidFill>
                <a:latin typeface="+mj-lt"/>
                <a:ea typeface="Arial Bold"/>
                <a:cs typeface="Arial Bold"/>
                <a:sym typeface="Arial Bold"/>
              </a:rPr>
              <a:t>Brussels, </a:t>
            </a:r>
            <a:r>
              <a:rPr lang="en-US" dirty="0" smtClean="0">
                <a:solidFill>
                  <a:srgbClr val="FFFFFF"/>
                </a:solidFill>
                <a:latin typeface="+mj-lt"/>
                <a:ea typeface="Arial Bold"/>
                <a:cs typeface="Arial Bold"/>
                <a:sym typeface="Arial Bold"/>
              </a:rPr>
              <a:t>Belgium</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17 – 18 October 2018</a:t>
            </a:r>
            <a:endParaRPr dirty="0">
              <a:solidFill>
                <a:srgbClr val="FFFFFF"/>
              </a:solidFill>
              <a:latin typeface="+mj-lt"/>
              <a:ea typeface="Arial Bold"/>
              <a:cs typeface="Arial Bold"/>
              <a:sym typeface="Arial Bold"/>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7" name="Content Placeholder 2">
            <a:extLst>
              <a:ext uri="{FF2B5EF4-FFF2-40B4-BE49-F238E27FC236}">
                <a16:creationId xmlns:a16="http://schemas.microsoft.com/office/drawing/2014/main" id="{6D6F17FA-1BC8-F743-B53A-7CAAF9EB3526}"/>
              </a:ext>
            </a:extLst>
          </p:cNvPr>
          <p:cNvSpPr>
            <a:spLocks noGrp="1"/>
          </p:cNvSpPr>
          <p:nvPr>
            <p:ph sz="quarter" idx="10"/>
          </p:nvPr>
        </p:nvSpPr>
        <p:spPr>
          <a:xfrm>
            <a:off x="76200" y="3345873"/>
            <a:ext cx="8839200" cy="2731314"/>
          </a:xfrm>
        </p:spPr>
        <p:txBody>
          <a:bodyPr/>
          <a:lstStyle/>
          <a:p>
            <a:pPr>
              <a:buFont typeface="Arial" charset="0"/>
              <a:buChar char="•"/>
            </a:pPr>
            <a:r>
              <a:rPr lang="en-US" dirty="0">
                <a:solidFill>
                  <a:schemeClr val="tx2">
                    <a:lumMod val="50000"/>
                  </a:schemeClr>
                </a:solidFill>
              </a:rPr>
              <a:t>Health of leadership, contribution and engagement from CEOS Agencies, meeting </a:t>
            </a:r>
            <a:r>
              <a:rPr lang="en-US" dirty="0" smtClean="0">
                <a:solidFill>
                  <a:schemeClr val="tx2">
                    <a:lumMod val="50000"/>
                  </a:schemeClr>
                </a:solidFill>
              </a:rPr>
              <a:t>processes, </a:t>
            </a:r>
            <a:r>
              <a:rPr lang="en-US" dirty="0">
                <a:solidFill>
                  <a:schemeClr val="tx2">
                    <a:lumMod val="50000"/>
                  </a:schemeClr>
                </a:solidFill>
              </a:rPr>
              <a:t>and active link to CEOS were all looked </a:t>
            </a:r>
            <a:r>
              <a:rPr lang="en-US" dirty="0" smtClean="0">
                <a:solidFill>
                  <a:schemeClr val="tx2">
                    <a:lumMod val="50000"/>
                  </a:schemeClr>
                </a:solidFill>
              </a:rPr>
              <a:t>at and WG </a:t>
            </a:r>
            <a:r>
              <a:rPr lang="en-US" dirty="0">
                <a:solidFill>
                  <a:schemeClr val="tx2">
                    <a:lumMod val="50000"/>
                  </a:schemeClr>
                </a:solidFill>
              </a:rPr>
              <a:t>activity appears healthy</a:t>
            </a:r>
          </a:p>
          <a:p>
            <a:pPr>
              <a:buFont typeface="Arial" charset="0"/>
              <a:buChar char="•"/>
            </a:pPr>
            <a:r>
              <a:rPr lang="en-US" dirty="0">
                <a:solidFill>
                  <a:schemeClr val="tx2">
                    <a:lumMod val="50000"/>
                  </a:schemeClr>
                </a:solidFill>
              </a:rPr>
              <a:t>Identification of Vice Chairs sometimes an issue – all WGs currently have Chairs and Vice </a:t>
            </a:r>
            <a:r>
              <a:rPr lang="en-US" dirty="0" smtClean="0">
                <a:solidFill>
                  <a:schemeClr val="tx2">
                    <a:lumMod val="50000"/>
                  </a:schemeClr>
                </a:solidFill>
              </a:rPr>
              <a:t>Chairs</a:t>
            </a:r>
            <a:endParaRPr lang="en-US" dirty="0">
              <a:solidFill>
                <a:schemeClr val="tx2">
                  <a:lumMod val="50000"/>
                </a:schemeClr>
              </a:solidFill>
            </a:endParaRPr>
          </a:p>
          <a:p>
            <a:pPr>
              <a:buFont typeface="Arial" charset="0"/>
              <a:buChar char="•"/>
            </a:pPr>
            <a:r>
              <a:rPr lang="en-US" dirty="0">
                <a:solidFill>
                  <a:schemeClr val="tx2">
                    <a:lumMod val="50000"/>
                  </a:schemeClr>
                </a:solidFill>
              </a:rPr>
              <a:t>All WGs demonstrate vibrant activity, participation, and contributions to the CEOS Work </a:t>
            </a:r>
            <a:r>
              <a:rPr lang="en-US" dirty="0" smtClean="0">
                <a:solidFill>
                  <a:schemeClr val="tx2">
                    <a:lumMod val="50000"/>
                  </a:schemeClr>
                </a:solidFill>
              </a:rPr>
              <a:t>Plan</a:t>
            </a:r>
          </a:p>
          <a:p>
            <a:pPr marL="0" indent="0" algn="r">
              <a:buNone/>
            </a:pPr>
            <a:r>
              <a:rPr lang="en-US" sz="1600" dirty="0">
                <a:solidFill>
                  <a:schemeClr val="accent5">
                    <a:lumMod val="50000"/>
                  </a:schemeClr>
                </a:solidFill>
              </a:rPr>
              <a:t>*Table updated since SIT-33/2018 SIT TW</a:t>
            </a:r>
          </a:p>
        </p:txBody>
      </p:sp>
      <p:sp>
        <p:nvSpPr>
          <p:cNvPr id="9" name="Content Placeholder 3">
            <a:extLst>
              <a:ext uri="{FF2B5EF4-FFF2-40B4-BE49-F238E27FC236}">
                <a16:creationId xmlns:a16="http://schemas.microsoft.com/office/drawing/2014/main" id="{C631139E-C6E7-3145-89C0-2E1C06280205}"/>
              </a:ext>
            </a:extLst>
          </p:cNvPr>
          <p:cNvSpPr>
            <a:spLocks noGrp="1"/>
          </p:cNvSpPr>
          <p:nvPr>
            <p:ph sz="quarter" idx="11"/>
          </p:nvPr>
        </p:nvSpPr>
        <p:spPr>
          <a:xfrm>
            <a:off x="1905000" y="76200"/>
            <a:ext cx="5486400" cy="1143000"/>
          </a:xfrm>
        </p:spPr>
        <p:txBody>
          <a:bodyPr/>
          <a:lstStyle/>
          <a:p>
            <a:r>
              <a:rPr lang="en-US" sz="2800" b="1" dirty="0" smtClean="0"/>
              <a:t>WG </a:t>
            </a:r>
            <a:r>
              <a:rPr lang="en-US" sz="2800" b="1" dirty="0"/>
              <a:t>Health and </a:t>
            </a:r>
            <a:r>
              <a:rPr lang="en-US" sz="2800" b="1" dirty="0" smtClean="0"/>
              <a:t>Viability</a:t>
            </a:r>
          </a:p>
          <a:p>
            <a:r>
              <a:rPr lang="en-US" b="1" dirty="0" smtClean="0">
                <a:solidFill>
                  <a:srgbClr val="92D050"/>
                </a:solidFill>
              </a:rPr>
              <a:t>SIT Assessment – SIT-33</a:t>
            </a:r>
            <a:endParaRPr lang="en-US" b="1" dirty="0"/>
          </a:p>
        </p:txBody>
      </p:sp>
      <p:pic>
        <p:nvPicPr>
          <p:cNvPr id="4" name="Picture 3"/>
          <p:cNvPicPr>
            <a:picLocks noChangeAspect="1"/>
          </p:cNvPicPr>
          <p:nvPr/>
        </p:nvPicPr>
        <p:blipFill>
          <a:blip r:embed="rId3"/>
          <a:stretch>
            <a:fillRect/>
          </a:stretch>
        </p:blipFill>
        <p:spPr>
          <a:xfrm>
            <a:off x="50580" y="1524000"/>
            <a:ext cx="9195240" cy="1524000"/>
          </a:xfrm>
          <a:prstGeom prst="rect">
            <a:avLst/>
          </a:prstGeom>
        </p:spPr>
      </p:pic>
    </p:spTree>
    <p:extLst>
      <p:ext uri="{BB962C8B-B14F-4D97-AF65-F5344CB8AC3E}">
        <p14:creationId xmlns:p14="http://schemas.microsoft.com/office/powerpoint/2010/main" val="3336776804"/>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11</a:t>
            </a:fld>
            <a:endParaRPr lang="uk-UA" dirty="0"/>
          </a:p>
        </p:txBody>
      </p:sp>
      <p:sp>
        <p:nvSpPr>
          <p:cNvPr id="4" name="Content Placeholder 3"/>
          <p:cNvSpPr>
            <a:spLocks noGrp="1"/>
          </p:cNvSpPr>
          <p:nvPr>
            <p:ph sz="quarter" idx="4294967295"/>
          </p:nvPr>
        </p:nvSpPr>
        <p:spPr>
          <a:xfrm>
            <a:off x="152400" y="1752600"/>
            <a:ext cx="8686800" cy="1981200"/>
          </a:xfrm>
          <a:prstGeom prst="rect">
            <a:avLst/>
          </a:prstGeom>
        </p:spPr>
        <p:txBody>
          <a:bodyPr/>
          <a:lstStyle/>
          <a:p>
            <a:pPr marL="0" indent="0">
              <a:buNone/>
            </a:pPr>
            <a:r>
              <a:rPr lang="en-US" sz="3600" dirty="0" smtClean="0">
                <a:solidFill>
                  <a:schemeClr val="bg1"/>
                </a:solidFill>
              </a:rPr>
              <a:t>SIT Chair-VC/WG/AHT/AHWG Tag-ups</a:t>
            </a:r>
          </a:p>
          <a:p>
            <a:pPr>
              <a:buFontTx/>
              <a:buChar char="-"/>
            </a:pPr>
            <a:r>
              <a:rPr lang="en-US" sz="2800" dirty="0" smtClean="0">
                <a:solidFill>
                  <a:schemeClr val="bg1"/>
                </a:solidFill>
              </a:rPr>
              <a:t>July 2018</a:t>
            </a:r>
          </a:p>
        </p:txBody>
      </p:sp>
    </p:spTree>
    <p:extLst>
      <p:ext uri="{BB962C8B-B14F-4D97-AF65-F5344CB8AC3E}">
        <p14:creationId xmlns:p14="http://schemas.microsoft.com/office/powerpoint/2010/main" val="2671819733"/>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12</a:t>
            </a:fld>
            <a:endParaRPr lang="uk-UA" dirty="0"/>
          </a:p>
        </p:txBody>
      </p:sp>
      <p:sp>
        <p:nvSpPr>
          <p:cNvPr id="3" name="Content Placeholder 2"/>
          <p:cNvSpPr>
            <a:spLocks noGrp="1"/>
          </p:cNvSpPr>
          <p:nvPr>
            <p:ph sz="quarter" idx="10"/>
          </p:nvPr>
        </p:nvSpPr>
        <p:spPr>
          <a:xfrm>
            <a:off x="0" y="1142999"/>
            <a:ext cx="9067800" cy="4419601"/>
          </a:xfrm>
        </p:spPr>
        <p:txBody>
          <a:bodyPr/>
          <a:lstStyle/>
          <a:p>
            <a:r>
              <a:rPr lang="en-US" b="1" dirty="0" smtClean="0">
                <a:solidFill>
                  <a:schemeClr val="tx2">
                    <a:lumMod val="50000"/>
                  </a:schemeClr>
                </a:solidFill>
              </a:rPr>
              <a:t>How do VCs support and enable Agencies to make right decisions?</a:t>
            </a:r>
          </a:p>
          <a:p>
            <a:pPr lvl="1"/>
            <a:r>
              <a:rPr lang="en-US" sz="1800" dirty="0" smtClean="0">
                <a:solidFill>
                  <a:schemeClr val="tx2">
                    <a:lumMod val="50000"/>
                  </a:schemeClr>
                </a:solidFill>
              </a:rPr>
              <a:t>CEOS does not have a budget, agencies do</a:t>
            </a:r>
          </a:p>
          <a:p>
            <a:pPr marL="457200" lvl="1" indent="0">
              <a:buNone/>
            </a:pPr>
            <a:endParaRPr lang="en-US" sz="1100" dirty="0" smtClean="0">
              <a:solidFill>
                <a:schemeClr val="tx2">
                  <a:lumMod val="50000"/>
                </a:schemeClr>
              </a:solidFill>
            </a:endParaRPr>
          </a:p>
          <a:p>
            <a:r>
              <a:rPr lang="en-US" b="1" dirty="0" smtClean="0">
                <a:solidFill>
                  <a:schemeClr val="tx2">
                    <a:lumMod val="50000"/>
                  </a:schemeClr>
                </a:solidFill>
              </a:rPr>
              <a:t>CEOS is looking for </a:t>
            </a:r>
            <a:r>
              <a:rPr lang="en-US" b="1" dirty="0" smtClean="0">
                <a:solidFill>
                  <a:schemeClr val="tx2">
                    <a:lumMod val="50000"/>
                  </a:schemeClr>
                </a:solidFill>
              </a:rPr>
              <a:t>assessment </a:t>
            </a:r>
            <a:r>
              <a:rPr lang="en-US" b="1" dirty="0" smtClean="0">
                <a:solidFill>
                  <a:schemeClr val="tx2">
                    <a:lumMod val="50000"/>
                  </a:schemeClr>
                </a:solidFill>
              </a:rPr>
              <a:t>and integration activities from VCs</a:t>
            </a:r>
          </a:p>
          <a:p>
            <a:pPr lvl="1"/>
            <a:r>
              <a:rPr lang="en-US" sz="1800" dirty="0" smtClean="0">
                <a:solidFill>
                  <a:schemeClr val="tx2">
                    <a:lumMod val="50000"/>
                  </a:schemeClr>
                </a:solidFill>
              </a:rPr>
              <a:t>Are CEOS leaders asking the right questions of the VCs?</a:t>
            </a:r>
          </a:p>
          <a:p>
            <a:pPr marL="457200" lvl="1" indent="0">
              <a:buNone/>
            </a:pPr>
            <a:endParaRPr lang="en-US" sz="1100" dirty="0" smtClean="0">
              <a:solidFill>
                <a:schemeClr val="tx2">
                  <a:lumMod val="50000"/>
                </a:schemeClr>
              </a:solidFill>
            </a:endParaRPr>
          </a:p>
          <a:p>
            <a:r>
              <a:rPr lang="en-US" b="1" dirty="0" smtClean="0">
                <a:solidFill>
                  <a:schemeClr val="tx2">
                    <a:lumMod val="50000"/>
                  </a:schemeClr>
                </a:solidFill>
              </a:rPr>
              <a:t>Tenure for individual VC Co-leads – assess the feasibility of proposing a formal VC Co-Lead Rotation scenario</a:t>
            </a:r>
          </a:p>
          <a:p>
            <a:pPr lvl="1"/>
            <a:r>
              <a:rPr lang="en-US" sz="1800" dirty="0" smtClean="0">
                <a:solidFill>
                  <a:schemeClr val="tx2">
                    <a:lumMod val="50000"/>
                  </a:schemeClr>
                </a:solidFill>
              </a:rPr>
              <a:t>Could rotation of Co-leads increase buy-in from community and encourage engagement? Or create same recurring difficulties in identifying WG leadership?</a:t>
            </a:r>
          </a:p>
          <a:p>
            <a:pPr marL="457200" lvl="1" indent="0">
              <a:buNone/>
            </a:pPr>
            <a:endParaRPr lang="en-US" sz="1100" dirty="0" smtClean="0">
              <a:solidFill>
                <a:schemeClr val="tx2">
                  <a:lumMod val="50000"/>
                </a:schemeClr>
              </a:solidFill>
            </a:endParaRPr>
          </a:p>
          <a:p>
            <a:r>
              <a:rPr lang="en-US" b="1" dirty="0" smtClean="0">
                <a:solidFill>
                  <a:schemeClr val="tx2">
                    <a:lumMod val="50000"/>
                  </a:schemeClr>
                </a:solidFill>
              </a:rPr>
              <a:t>Consistency of climate variables and consistency across measurements – key coordination opportunity for CEOS</a:t>
            </a:r>
          </a:p>
          <a:p>
            <a:pPr lvl="1"/>
            <a:r>
              <a:rPr lang="en-US" sz="1800" dirty="0" smtClean="0">
                <a:solidFill>
                  <a:schemeClr val="tx2">
                    <a:lumMod val="50000"/>
                  </a:schemeClr>
                </a:solidFill>
              </a:rPr>
              <a:t>CEOS as a data integrator</a:t>
            </a:r>
          </a:p>
        </p:txBody>
      </p:sp>
      <p:sp>
        <p:nvSpPr>
          <p:cNvPr id="5" name="Content Placeholder 3"/>
          <p:cNvSpPr>
            <a:spLocks noGrp="1"/>
          </p:cNvSpPr>
          <p:nvPr>
            <p:ph sz="quarter" idx="11"/>
          </p:nvPr>
        </p:nvSpPr>
        <p:spPr>
          <a:xfrm>
            <a:off x="1905000" y="76200"/>
            <a:ext cx="5638800" cy="1066800"/>
          </a:xfrm>
        </p:spPr>
        <p:txBody>
          <a:bodyPr/>
          <a:lstStyle/>
          <a:p>
            <a:r>
              <a:rPr lang="en-US" sz="2800" b="1" dirty="0" smtClean="0"/>
              <a:t>VC, WG, AHT Conversations</a:t>
            </a:r>
          </a:p>
          <a:p>
            <a:r>
              <a:rPr lang="en-US" b="1" dirty="0" smtClean="0"/>
              <a:t>July Tag-ups – </a:t>
            </a:r>
            <a:r>
              <a:rPr lang="en-US" b="1" dirty="0" smtClean="0">
                <a:solidFill>
                  <a:srgbClr val="92D050"/>
                </a:solidFill>
              </a:rPr>
              <a:t>Virtual Constellations</a:t>
            </a:r>
            <a:endParaRPr lang="en-US" b="1" dirty="0">
              <a:solidFill>
                <a:srgbClr val="92D050"/>
              </a:solidFill>
            </a:endParaRPr>
          </a:p>
        </p:txBody>
      </p:sp>
      <p:sp>
        <p:nvSpPr>
          <p:cNvPr id="4" name="TextBox 3"/>
          <p:cNvSpPr txBox="1"/>
          <p:nvPr/>
        </p:nvSpPr>
        <p:spPr>
          <a:xfrm rot="21001296">
            <a:off x="834939" y="3239261"/>
            <a:ext cx="6374567" cy="400108"/>
          </a:xfrm>
          <a:prstGeom prst="rect">
            <a:avLst/>
          </a:prstGeom>
          <a:solidFill>
            <a:schemeClr val="accent1">
              <a:lumMod val="50000"/>
            </a:schemeClr>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000" b="0" i="0" u="none" strike="noStrike" cap="none" spc="0" normalizeH="0" baseline="0" dirty="0" smtClean="0">
                <a:ln>
                  <a:noFill/>
                </a:ln>
                <a:solidFill>
                  <a:srgbClr val="CCFF33"/>
                </a:solidFill>
                <a:effectLst/>
                <a:uFillTx/>
                <a:latin typeface="Arial Bold" panose="020B0704020202020204" pitchFamily="34" charset="0"/>
                <a:cs typeface="Arial Bold" panose="020B0704020202020204" pitchFamily="34" charset="0"/>
              </a:rPr>
              <a:t>To be</a:t>
            </a:r>
            <a:r>
              <a:rPr kumimoji="0" lang="en-US" sz="2000" b="0" i="0" u="none" strike="noStrike" cap="none" spc="0" normalizeH="0" dirty="0" smtClean="0">
                <a:ln>
                  <a:noFill/>
                </a:ln>
                <a:solidFill>
                  <a:srgbClr val="CCFF33"/>
                </a:solidFill>
                <a:effectLst/>
                <a:uFillTx/>
                <a:latin typeface="Arial Bold" panose="020B0704020202020204" pitchFamily="34" charset="0"/>
                <a:cs typeface="Arial Bold" panose="020B0704020202020204" pitchFamily="34" charset="0"/>
              </a:rPr>
              <a:t> discussed </a:t>
            </a:r>
            <a:r>
              <a:rPr kumimoji="0" lang="en-US" sz="2000" b="0" i="0" u="none" strike="noStrike" cap="none" spc="0" normalizeH="0" dirty="0" smtClean="0">
                <a:ln>
                  <a:noFill/>
                </a:ln>
                <a:solidFill>
                  <a:srgbClr val="CCFF33"/>
                </a:solidFill>
                <a:effectLst/>
                <a:uFillTx/>
                <a:latin typeface="Arial Bold" panose="020B0704020202020204" pitchFamily="34" charset="0"/>
                <a:cs typeface="Arial Bold" panose="020B0704020202020204" pitchFamily="34" charset="0"/>
              </a:rPr>
              <a:t>in agenda 6.7 </a:t>
            </a:r>
            <a:r>
              <a:rPr kumimoji="0" lang="en-US" sz="2000" b="0" i="0" u="none" strike="noStrike" cap="none" spc="0" normalizeH="0" dirty="0" smtClean="0">
                <a:ln>
                  <a:noFill/>
                </a:ln>
                <a:solidFill>
                  <a:srgbClr val="CCFF33"/>
                </a:solidFill>
                <a:effectLst/>
                <a:uFillTx/>
                <a:latin typeface="Arial Bold" panose="020B0704020202020204" pitchFamily="34" charset="0"/>
                <a:cs typeface="Arial Bold" panose="020B0704020202020204" pitchFamily="34" charset="0"/>
              </a:rPr>
              <a:t>– Ponder over lunch</a:t>
            </a:r>
            <a:endParaRPr kumimoji="0" lang="en-US" sz="2000" b="0" i="0" u="none" strike="noStrike" cap="none" spc="0" normalizeH="0" baseline="0" dirty="0">
              <a:ln>
                <a:noFill/>
              </a:ln>
              <a:solidFill>
                <a:srgbClr val="CCFF33"/>
              </a:solidFill>
              <a:effectLst/>
              <a:uFillTx/>
              <a:latin typeface="Arial Bold" panose="020B0704020202020204" pitchFamily="34" charset="0"/>
              <a:cs typeface="Arial Bold" panose="020B0704020202020204" pitchFamily="34" charset="0"/>
            </a:endParaRPr>
          </a:p>
        </p:txBody>
      </p:sp>
      <p:sp>
        <p:nvSpPr>
          <p:cNvPr id="6" name="TextBox 5"/>
          <p:cNvSpPr txBox="1"/>
          <p:nvPr/>
        </p:nvSpPr>
        <p:spPr>
          <a:xfrm>
            <a:off x="8724900" y="121920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1</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107219312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13</a:t>
            </a:fld>
            <a:endParaRPr lang="uk-UA" dirty="0"/>
          </a:p>
        </p:txBody>
      </p:sp>
      <p:sp>
        <p:nvSpPr>
          <p:cNvPr id="5" name="Content Placeholder 3"/>
          <p:cNvSpPr>
            <a:spLocks noGrp="1"/>
          </p:cNvSpPr>
          <p:nvPr>
            <p:ph sz="quarter" idx="11"/>
          </p:nvPr>
        </p:nvSpPr>
        <p:spPr>
          <a:xfrm>
            <a:off x="1905000" y="76200"/>
            <a:ext cx="5410200" cy="1066800"/>
          </a:xfrm>
        </p:spPr>
        <p:txBody>
          <a:bodyPr/>
          <a:lstStyle/>
          <a:p>
            <a:r>
              <a:rPr lang="en-US" sz="2800" b="1" dirty="0" smtClean="0"/>
              <a:t>VC, WG, AHT Conversations</a:t>
            </a:r>
          </a:p>
          <a:p>
            <a:r>
              <a:rPr lang="en-US" b="1" dirty="0" smtClean="0"/>
              <a:t>July Tag-ups – </a:t>
            </a:r>
            <a:r>
              <a:rPr lang="en-US" b="1" dirty="0" smtClean="0">
                <a:solidFill>
                  <a:srgbClr val="92D050"/>
                </a:solidFill>
              </a:rPr>
              <a:t>Working Groups</a:t>
            </a:r>
            <a:endParaRPr lang="en-US" b="1" dirty="0">
              <a:solidFill>
                <a:srgbClr val="92D050"/>
              </a:solidFill>
            </a:endParaRPr>
          </a:p>
        </p:txBody>
      </p:sp>
      <p:sp>
        <p:nvSpPr>
          <p:cNvPr id="6" name="Content Placeholder 2"/>
          <p:cNvSpPr>
            <a:spLocks noGrp="1"/>
          </p:cNvSpPr>
          <p:nvPr>
            <p:ph sz="quarter" idx="10"/>
          </p:nvPr>
        </p:nvSpPr>
        <p:spPr>
          <a:xfrm>
            <a:off x="0" y="1371600"/>
            <a:ext cx="9067800" cy="5181600"/>
          </a:xfrm>
        </p:spPr>
        <p:txBody>
          <a:bodyPr/>
          <a:lstStyle/>
          <a:p>
            <a:r>
              <a:rPr lang="en-US" b="1" dirty="0" smtClean="0">
                <a:solidFill>
                  <a:schemeClr val="tx2">
                    <a:lumMod val="50000"/>
                  </a:schemeClr>
                </a:solidFill>
              </a:rPr>
              <a:t>Subsuming of AHTs to permanent WGs </a:t>
            </a:r>
          </a:p>
          <a:p>
            <a:pPr lvl="1"/>
            <a:r>
              <a:rPr lang="en-US" sz="1800" dirty="0" smtClean="0">
                <a:solidFill>
                  <a:schemeClr val="tx2">
                    <a:lumMod val="50000"/>
                  </a:schemeClr>
                </a:solidFill>
              </a:rPr>
              <a:t>FDA AHT and WGISS, for example</a:t>
            </a:r>
          </a:p>
          <a:p>
            <a:pPr marL="0" indent="0">
              <a:buNone/>
            </a:pPr>
            <a:endParaRPr lang="en-US" sz="1100" b="1" dirty="0" smtClean="0">
              <a:solidFill>
                <a:schemeClr val="tx2">
                  <a:lumMod val="50000"/>
                </a:schemeClr>
              </a:solidFill>
            </a:endParaRPr>
          </a:p>
          <a:p>
            <a:r>
              <a:rPr lang="en-US" b="1" dirty="0" smtClean="0">
                <a:solidFill>
                  <a:schemeClr val="tx2">
                    <a:lumMod val="50000"/>
                  </a:schemeClr>
                </a:solidFill>
              </a:rPr>
              <a:t>Expansion of scope of ARD to observations beyond land – where would ARD be best housed?</a:t>
            </a:r>
          </a:p>
          <a:p>
            <a:pPr lvl="1"/>
            <a:r>
              <a:rPr lang="en-US" sz="1800" b="1" dirty="0" smtClean="0">
                <a:solidFill>
                  <a:schemeClr val="tx2">
                    <a:lumMod val="50000"/>
                  </a:schemeClr>
                </a:solidFill>
              </a:rPr>
              <a:t>Agenda Item 5.4 </a:t>
            </a:r>
            <a:r>
              <a:rPr lang="en-US" sz="1800" dirty="0" smtClean="0">
                <a:solidFill>
                  <a:schemeClr val="tx2">
                    <a:lumMod val="50000"/>
                  </a:schemeClr>
                </a:solidFill>
              </a:rPr>
              <a:t>and SITTW Action 2018-05</a:t>
            </a:r>
          </a:p>
          <a:p>
            <a:pPr marL="0" indent="0">
              <a:buNone/>
            </a:pPr>
            <a:endParaRPr lang="en-US" sz="1100" b="1" dirty="0" smtClean="0">
              <a:solidFill>
                <a:schemeClr val="tx2">
                  <a:lumMod val="50000"/>
                </a:schemeClr>
              </a:solidFill>
            </a:endParaRPr>
          </a:p>
          <a:p>
            <a:r>
              <a:rPr lang="en-US" b="1" dirty="0" smtClean="0">
                <a:solidFill>
                  <a:schemeClr val="tx2">
                    <a:lumMod val="50000"/>
                  </a:schemeClr>
                </a:solidFill>
              </a:rPr>
              <a:t>Increased coordination with other external partners such as CGMS; </a:t>
            </a:r>
            <a:r>
              <a:rPr lang="en-US" b="1" dirty="0" err="1" smtClean="0">
                <a:solidFill>
                  <a:schemeClr val="tx2">
                    <a:lumMod val="50000"/>
                  </a:schemeClr>
                </a:solidFill>
              </a:rPr>
              <a:t>WGCapD</a:t>
            </a:r>
            <a:r>
              <a:rPr lang="en-US" b="1" dirty="0" smtClean="0">
                <a:solidFill>
                  <a:schemeClr val="tx2">
                    <a:lumMod val="50000"/>
                  </a:schemeClr>
                </a:solidFill>
              </a:rPr>
              <a:t> is interested in collaborating with CGMS because of maturity in capacity building activities</a:t>
            </a:r>
          </a:p>
          <a:p>
            <a:pPr lvl="1"/>
            <a:r>
              <a:rPr lang="en-US" sz="1800" b="1" dirty="0" smtClean="0">
                <a:solidFill>
                  <a:schemeClr val="tx2">
                    <a:lumMod val="50000"/>
                  </a:schemeClr>
                </a:solidFill>
              </a:rPr>
              <a:t>Agenda Item 6.2</a:t>
            </a:r>
          </a:p>
        </p:txBody>
      </p:sp>
      <p:sp>
        <p:nvSpPr>
          <p:cNvPr id="7" name="TextBox 6"/>
          <p:cNvSpPr txBox="1"/>
          <p:nvPr/>
        </p:nvSpPr>
        <p:spPr>
          <a:xfrm>
            <a:off x="8724900" y="11869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1</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1144680631"/>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14</a:t>
            </a:fld>
            <a:endParaRPr lang="uk-UA" dirty="0"/>
          </a:p>
        </p:txBody>
      </p:sp>
      <p:sp>
        <p:nvSpPr>
          <p:cNvPr id="4" name="Content Placeholder 3"/>
          <p:cNvSpPr>
            <a:spLocks noGrp="1"/>
          </p:cNvSpPr>
          <p:nvPr>
            <p:ph sz="quarter" idx="4294967295"/>
          </p:nvPr>
        </p:nvSpPr>
        <p:spPr>
          <a:xfrm>
            <a:off x="152400" y="1447800"/>
            <a:ext cx="8686800" cy="2438400"/>
          </a:xfrm>
          <a:prstGeom prst="rect">
            <a:avLst/>
          </a:prstGeom>
        </p:spPr>
        <p:txBody>
          <a:bodyPr/>
          <a:lstStyle/>
          <a:p>
            <a:pPr marL="0" indent="0">
              <a:buNone/>
            </a:pPr>
            <a:r>
              <a:rPr lang="en-US" sz="3600" dirty="0" smtClean="0">
                <a:solidFill>
                  <a:schemeClr val="bg1"/>
                </a:solidFill>
              </a:rPr>
              <a:t>Insights from VCs (and WGs and AHTs/AHWGs) at SIT VC/WG Working Day</a:t>
            </a:r>
          </a:p>
          <a:p>
            <a:pPr>
              <a:buFontTx/>
              <a:buChar char="-"/>
            </a:pPr>
            <a:r>
              <a:rPr lang="en-US" sz="2800" dirty="0" smtClean="0">
                <a:solidFill>
                  <a:schemeClr val="bg1"/>
                </a:solidFill>
              </a:rPr>
              <a:t>September 2018</a:t>
            </a:r>
          </a:p>
          <a:p>
            <a:pPr marL="0" indent="0">
              <a:buNone/>
            </a:pPr>
            <a:endParaRPr lang="en-US" dirty="0">
              <a:solidFill>
                <a:schemeClr val="bg1"/>
              </a:solidFill>
            </a:endParaRPr>
          </a:p>
        </p:txBody>
      </p:sp>
      <p:sp>
        <p:nvSpPr>
          <p:cNvPr id="5" name="TextBox 4"/>
          <p:cNvSpPr txBox="1"/>
          <p:nvPr/>
        </p:nvSpPr>
        <p:spPr>
          <a:xfrm>
            <a:off x="152400" y="626007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1</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3845705963"/>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15</a:t>
            </a:fld>
            <a:endParaRPr lang="uk-UA" dirty="0"/>
          </a:p>
        </p:txBody>
      </p:sp>
      <p:sp>
        <p:nvSpPr>
          <p:cNvPr id="3" name="Content Placeholder 2"/>
          <p:cNvSpPr>
            <a:spLocks noGrp="1"/>
          </p:cNvSpPr>
          <p:nvPr>
            <p:ph sz="quarter" idx="10"/>
          </p:nvPr>
        </p:nvSpPr>
        <p:spPr>
          <a:xfrm>
            <a:off x="76200" y="1219200"/>
            <a:ext cx="8153400" cy="4724400"/>
          </a:xfrm>
        </p:spPr>
        <p:txBody>
          <a:bodyPr/>
          <a:lstStyle/>
          <a:p>
            <a:r>
              <a:rPr lang="en-US" dirty="0">
                <a:solidFill>
                  <a:schemeClr val="tx2">
                    <a:lumMod val="50000"/>
                  </a:schemeClr>
                </a:solidFill>
              </a:rPr>
              <a:t>To provide an opportunity for the groups to discuss and identify areas of existing and potential collaboration, including all areas of CEOS activities – VCs, WGs, and AHTs. </a:t>
            </a:r>
          </a:p>
          <a:p>
            <a:r>
              <a:rPr lang="en-US" dirty="0">
                <a:solidFill>
                  <a:schemeClr val="tx2">
                    <a:lumMod val="50000"/>
                  </a:schemeClr>
                </a:solidFill>
              </a:rPr>
              <a:t>Provide an opportunity to build better overall knowledge and understanding between VCs, WGs, and AHTs/AHWGs. The format and topics for this 5</a:t>
            </a:r>
            <a:r>
              <a:rPr lang="en-US" baseline="30000" dirty="0">
                <a:solidFill>
                  <a:schemeClr val="tx2">
                    <a:lumMod val="50000"/>
                  </a:schemeClr>
                </a:solidFill>
              </a:rPr>
              <a:t>th</a:t>
            </a:r>
            <a:r>
              <a:rPr lang="en-US" dirty="0">
                <a:solidFill>
                  <a:schemeClr val="tx2">
                    <a:lumMod val="50000"/>
                  </a:schemeClr>
                </a:solidFill>
              </a:rPr>
              <a:t> VC/WG Day were discussed during the July 2018 tag-ups.</a:t>
            </a:r>
          </a:p>
          <a:p>
            <a:endParaRPr lang="en-US" dirty="0">
              <a:solidFill>
                <a:schemeClr val="tx2">
                  <a:lumMod val="50000"/>
                </a:schemeClr>
              </a:solidFill>
            </a:endParaRPr>
          </a:p>
        </p:txBody>
      </p:sp>
      <p:sp>
        <p:nvSpPr>
          <p:cNvPr id="4" name="Content Placeholder 3"/>
          <p:cNvSpPr>
            <a:spLocks noGrp="1"/>
          </p:cNvSpPr>
          <p:nvPr>
            <p:ph sz="quarter" idx="11"/>
          </p:nvPr>
        </p:nvSpPr>
        <p:spPr>
          <a:xfrm>
            <a:off x="1905000" y="152400"/>
            <a:ext cx="5638800" cy="838200"/>
          </a:xfrm>
        </p:spPr>
        <p:txBody>
          <a:bodyPr/>
          <a:lstStyle/>
          <a:p>
            <a:r>
              <a:rPr lang="en-US" b="1" dirty="0" smtClean="0"/>
              <a:t>2018 VC/WG Working Day</a:t>
            </a:r>
            <a:endParaRPr lang="en-US" b="1" dirty="0"/>
          </a:p>
        </p:txBody>
      </p:sp>
      <p:graphicFrame>
        <p:nvGraphicFramePr>
          <p:cNvPr id="5" name="Table 4"/>
          <p:cNvGraphicFramePr>
            <a:graphicFrameLocks noGrp="1"/>
          </p:cNvGraphicFramePr>
          <p:nvPr>
            <p:extLst/>
          </p:nvPr>
        </p:nvGraphicFramePr>
        <p:xfrm>
          <a:off x="329381" y="3519949"/>
          <a:ext cx="8077201" cy="1706880"/>
        </p:xfrm>
        <a:graphic>
          <a:graphicData uri="http://schemas.openxmlformats.org/drawingml/2006/table">
            <a:tbl>
              <a:tblPr firstRow="1" firstCol="1" bandRow="1"/>
              <a:tblGrid>
                <a:gridCol w="2643447">
                  <a:extLst>
                    <a:ext uri="{9D8B030D-6E8A-4147-A177-3AD203B41FA5}">
                      <a16:colId xmlns:a16="http://schemas.microsoft.com/office/drawing/2014/main" val="1471496267"/>
                    </a:ext>
                  </a:extLst>
                </a:gridCol>
                <a:gridCol w="2716877">
                  <a:extLst>
                    <a:ext uri="{9D8B030D-6E8A-4147-A177-3AD203B41FA5}">
                      <a16:colId xmlns:a16="http://schemas.microsoft.com/office/drawing/2014/main" val="2931708561"/>
                    </a:ext>
                  </a:extLst>
                </a:gridCol>
                <a:gridCol w="2716877">
                  <a:extLst>
                    <a:ext uri="{9D8B030D-6E8A-4147-A177-3AD203B41FA5}">
                      <a16:colId xmlns:a16="http://schemas.microsoft.com/office/drawing/2014/main" val="4207180709"/>
                    </a:ext>
                  </a:extLst>
                </a:gridCol>
              </a:tblGrid>
              <a:tr h="462008">
                <a:tc>
                  <a:txBody>
                    <a:bodyPr/>
                    <a:lstStyle/>
                    <a:p>
                      <a:pPr marL="0" marR="0" algn="ctr">
                        <a:spcBef>
                          <a:spcPts val="0"/>
                        </a:spcBef>
                        <a:spcAft>
                          <a:spcPts val="0"/>
                        </a:spcAft>
                      </a:pPr>
                      <a:r>
                        <a:rPr lang="en-AU" sz="1400" b="1" dirty="0">
                          <a:solidFill>
                            <a:srgbClr val="FFFFFF"/>
                          </a:solidFill>
                          <a:effectLst/>
                          <a:latin typeface="Arial Bold" panose="020B0704020202020204" pitchFamily="34" charset="0"/>
                          <a:ea typeface="MS Mincho"/>
                          <a:cs typeface="Arial Bold" panose="020B0704020202020204" pitchFamily="34" charset="0"/>
                        </a:rPr>
                        <a:t>Session 1 - AM</a:t>
                      </a:r>
                      <a:endParaRPr lang="en-US" sz="1400" dirty="0">
                        <a:effectLst/>
                        <a:latin typeface="Arial Bold" panose="020B0704020202020204" pitchFamily="34" charset="0"/>
                        <a:ea typeface="MS Mincho"/>
                        <a:cs typeface="Arial Bold" panose="020B0704020202020204" pitchFamily="34" charset="0"/>
                      </a:endParaRPr>
                    </a:p>
                    <a:p>
                      <a:pPr marL="0" marR="0" algn="ctr">
                        <a:spcBef>
                          <a:spcPts val="0"/>
                        </a:spcBef>
                        <a:spcAft>
                          <a:spcPts val="0"/>
                        </a:spcAft>
                      </a:pPr>
                      <a:r>
                        <a:rPr lang="en-AU" sz="1400" b="1" dirty="0">
                          <a:solidFill>
                            <a:srgbClr val="FFFFFF"/>
                          </a:solidFill>
                          <a:effectLst/>
                          <a:latin typeface="Arial Bold" panose="020B0704020202020204" pitchFamily="34" charset="0"/>
                          <a:ea typeface="MS Mincho"/>
                          <a:cs typeface="Arial Bold" panose="020B0704020202020204" pitchFamily="34" charset="0"/>
                        </a:rPr>
                        <a:t>Objectives and Introduction</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AU" sz="1400" b="1">
                          <a:solidFill>
                            <a:srgbClr val="FFFFFF"/>
                          </a:solidFill>
                          <a:effectLst/>
                          <a:latin typeface="Arial Bold" panose="020B0704020202020204" pitchFamily="34" charset="0"/>
                          <a:ea typeface="MS Mincho"/>
                          <a:cs typeface="Arial Bold" panose="020B0704020202020204" pitchFamily="34" charset="0"/>
                        </a:rPr>
                        <a:t>Session 2 – Late AM/Early PM</a:t>
                      </a:r>
                      <a:endParaRPr lang="en-US" sz="1400">
                        <a:effectLst/>
                        <a:latin typeface="Arial Bold" panose="020B0704020202020204" pitchFamily="34" charset="0"/>
                        <a:ea typeface="MS Mincho"/>
                        <a:cs typeface="Arial Bold" panose="020B0704020202020204" pitchFamily="34" charset="0"/>
                      </a:endParaRPr>
                    </a:p>
                    <a:p>
                      <a:pPr marL="0" marR="0" algn="ctr">
                        <a:spcBef>
                          <a:spcPts val="0"/>
                        </a:spcBef>
                        <a:spcAft>
                          <a:spcPts val="0"/>
                        </a:spcAft>
                      </a:pPr>
                      <a:r>
                        <a:rPr lang="en-AU" sz="1400" b="1">
                          <a:solidFill>
                            <a:srgbClr val="FFFFFF"/>
                          </a:solidFill>
                          <a:effectLst/>
                          <a:latin typeface="Arial Bold" panose="020B0704020202020204" pitchFamily="34" charset="0"/>
                          <a:ea typeface="MS Mincho"/>
                          <a:cs typeface="Arial Bold" panose="020B0704020202020204" pitchFamily="34" charset="0"/>
                        </a:rPr>
                        <a:t>Parallel Thematic Discussions</a:t>
                      </a:r>
                      <a:endParaRPr lang="en-US" sz="140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1F3864"/>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AU" sz="1400" b="1" dirty="0">
                          <a:solidFill>
                            <a:srgbClr val="FFFFFF"/>
                          </a:solidFill>
                          <a:effectLst/>
                          <a:latin typeface="Arial Bold" panose="020B0704020202020204" pitchFamily="34" charset="0"/>
                          <a:ea typeface="MS Mincho"/>
                          <a:cs typeface="Arial Bold" panose="020B0704020202020204" pitchFamily="34" charset="0"/>
                        </a:rPr>
                        <a:t>Session 3 - PM</a:t>
                      </a:r>
                      <a:endParaRPr lang="en-US" sz="1400" dirty="0">
                        <a:effectLst/>
                        <a:latin typeface="Arial Bold" panose="020B0704020202020204" pitchFamily="34" charset="0"/>
                        <a:ea typeface="MS Mincho"/>
                        <a:cs typeface="Arial Bold" panose="020B0704020202020204" pitchFamily="34" charset="0"/>
                      </a:endParaRPr>
                    </a:p>
                    <a:p>
                      <a:pPr marL="0" marR="0" algn="ctr">
                        <a:spcBef>
                          <a:spcPts val="0"/>
                        </a:spcBef>
                        <a:spcAft>
                          <a:spcPts val="0"/>
                        </a:spcAft>
                      </a:pPr>
                      <a:r>
                        <a:rPr lang="en-AU" sz="1400" b="1" dirty="0">
                          <a:solidFill>
                            <a:srgbClr val="FFFFFF"/>
                          </a:solidFill>
                          <a:effectLst/>
                          <a:latin typeface="Arial Bold" panose="020B0704020202020204" pitchFamily="34" charset="0"/>
                          <a:ea typeface="MS Mincho"/>
                          <a:cs typeface="Arial Bold" panose="020B0704020202020204" pitchFamily="34" charset="0"/>
                        </a:rPr>
                        <a:t>Cross-Cutting Discussions and Conclusion  </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1F3864"/>
                      </a:solidFill>
                      <a:prstDash val="solid"/>
                      <a:round/>
                      <a:headEnd type="none" w="med" len="med"/>
                      <a:tailEnd type="none" w="med" len="med"/>
                    </a:lnB>
                    <a:solidFill>
                      <a:srgbClr val="1F3864"/>
                    </a:solidFill>
                  </a:tcPr>
                </a:tc>
                <a:extLst>
                  <a:ext uri="{0D108BD9-81ED-4DB2-BD59-A6C34878D82A}">
                    <a16:rowId xmlns:a16="http://schemas.microsoft.com/office/drawing/2014/main" val="2142954066"/>
                  </a:ext>
                </a:extLst>
              </a:tr>
              <a:tr h="359904">
                <a:tc>
                  <a:txBody>
                    <a:bodyPr/>
                    <a:lstStyle/>
                    <a:p>
                      <a:pPr marL="0" marR="0" algn="l">
                        <a:spcBef>
                          <a:spcPts val="600"/>
                        </a:spcBef>
                        <a:spcAft>
                          <a:spcPts val="600"/>
                        </a:spcAft>
                      </a:pPr>
                      <a:r>
                        <a:rPr lang="en-AU" sz="1400" b="1" dirty="0">
                          <a:effectLst/>
                          <a:latin typeface="Arial Bold" panose="020B0704020202020204" pitchFamily="34" charset="0"/>
                          <a:ea typeface="MS Mincho"/>
                          <a:cs typeface="Arial Bold" panose="020B0704020202020204" pitchFamily="34" charset="0"/>
                        </a:rPr>
                        <a:t>Introduction</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D5DCE4"/>
                    </a:solidFill>
                  </a:tcPr>
                </a:tc>
                <a:tc>
                  <a:txBody>
                    <a:bodyPr/>
                    <a:lstStyle/>
                    <a:p>
                      <a:pPr marL="0" marR="0" lvl="0" indent="0" algn="l">
                        <a:spcBef>
                          <a:spcPts val="600"/>
                        </a:spcBef>
                        <a:spcAft>
                          <a:spcPts val="600"/>
                        </a:spcAft>
                        <a:buFont typeface="+mj-lt"/>
                        <a:buNone/>
                      </a:pPr>
                      <a:r>
                        <a:rPr lang="en-AU" sz="1400" b="1" dirty="0" smtClean="0">
                          <a:effectLst/>
                          <a:latin typeface="Arial Bold" panose="020B0704020202020204" pitchFamily="34" charset="0"/>
                          <a:ea typeface="MS Mincho"/>
                          <a:cs typeface="Arial Bold" panose="020B0704020202020204" pitchFamily="34" charset="0"/>
                        </a:rPr>
                        <a:t>1.  Data </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ACB9CA"/>
                    </a:solidFill>
                  </a:tcPr>
                </a:tc>
                <a:tc>
                  <a:txBody>
                    <a:bodyPr/>
                    <a:lstStyle/>
                    <a:p>
                      <a:pPr marL="0" marR="0" algn="l">
                        <a:spcBef>
                          <a:spcPts val="600"/>
                        </a:spcBef>
                        <a:spcAft>
                          <a:spcPts val="600"/>
                        </a:spcAft>
                      </a:pPr>
                      <a:r>
                        <a:rPr lang="en-AU" sz="1400" b="1" dirty="0">
                          <a:effectLst/>
                          <a:latin typeface="Arial Bold" panose="020B0704020202020204" pitchFamily="34" charset="0"/>
                          <a:ea typeface="MS Mincho"/>
                          <a:cs typeface="Arial Bold" panose="020B0704020202020204" pitchFamily="34" charset="0"/>
                        </a:rPr>
                        <a:t>Main Points from Parallel Threads</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8496B0"/>
                    </a:solidFill>
                  </a:tcPr>
                </a:tc>
                <a:extLst>
                  <a:ext uri="{0D108BD9-81ED-4DB2-BD59-A6C34878D82A}">
                    <a16:rowId xmlns:a16="http://schemas.microsoft.com/office/drawing/2014/main" val="1207274123"/>
                  </a:ext>
                </a:extLst>
              </a:tr>
              <a:tr h="359904">
                <a:tc rowSpan="2">
                  <a:txBody>
                    <a:bodyPr/>
                    <a:lstStyle/>
                    <a:p>
                      <a:pPr marL="0" marR="0" algn="l">
                        <a:spcBef>
                          <a:spcPts val="600"/>
                        </a:spcBef>
                        <a:spcAft>
                          <a:spcPts val="600"/>
                        </a:spcAft>
                      </a:pPr>
                      <a:r>
                        <a:rPr lang="en-AU" sz="1400" b="1">
                          <a:effectLst/>
                          <a:latin typeface="Arial Bold" panose="020B0704020202020204" pitchFamily="34" charset="0"/>
                          <a:ea typeface="MS Mincho"/>
                          <a:cs typeface="Arial Bold" panose="020B0704020202020204" pitchFamily="34" charset="0"/>
                        </a:rPr>
                        <a:t>Review of Topics for Thematic Parallel Groups</a:t>
                      </a:r>
                      <a:endParaRPr lang="en-US" sz="140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D5DCE4"/>
                    </a:solidFill>
                  </a:tcPr>
                </a:tc>
                <a:tc>
                  <a:txBody>
                    <a:bodyPr/>
                    <a:lstStyle/>
                    <a:p>
                      <a:pPr marL="0" marR="0" lvl="0" indent="0" algn="l">
                        <a:spcBef>
                          <a:spcPts val="600"/>
                        </a:spcBef>
                        <a:spcAft>
                          <a:spcPts val="600"/>
                        </a:spcAft>
                        <a:buFont typeface="+mj-lt"/>
                        <a:buNone/>
                      </a:pPr>
                      <a:r>
                        <a:rPr lang="en-AU" sz="1400" b="1" dirty="0" smtClean="0">
                          <a:effectLst/>
                          <a:latin typeface="Arial Bold" panose="020B0704020202020204" pitchFamily="34" charset="0"/>
                          <a:ea typeface="MS Mincho"/>
                          <a:cs typeface="Arial Bold" panose="020B0704020202020204" pitchFamily="34" charset="0"/>
                        </a:rPr>
                        <a:t>2.  Climate</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1F3864"/>
                      </a:solidFill>
                      <a:prstDash val="solid"/>
                      <a:round/>
                      <a:headEnd type="none" w="med" len="med"/>
                      <a:tailEnd type="none" w="med" len="med"/>
                    </a:lnB>
                    <a:solidFill>
                      <a:srgbClr val="ACB9CA"/>
                    </a:solidFill>
                  </a:tcPr>
                </a:tc>
                <a:tc>
                  <a:txBody>
                    <a:bodyPr/>
                    <a:lstStyle/>
                    <a:p>
                      <a:pPr marL="0" marR="0" algn="l">
                        <a:spcBef>
                          <a:spcPts val="600"/>
                        </a:spcBef>
                        <a:spcAft>
                          <a:spcPts val="600"/>
                        </a:spcAft>
                      </a:pPr>
                      <a:r>
                        <a:rPr lang="en-AU" sz="1400" b="1" dirty="0">
                          <a:effectLst/>
                          <a:latin typeface="Arial Bold" panose="020B0704020202020204" pitchFamily="34" charset="0"/>
                          <a:ea typeface="MS Mincho"/>
                          <a:cs typeface="Arial Bold" panose="020B0704020202020204" pitchFamily="34" charset="0"/>
                        </a:rPr>
                        <a:t>Discussion of Cross-Cutting Topics and Coordination</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1F3864"/>
                      </a:solidFill>
                      <a:prstDash val="solid"/>
                      <a:round/>
                      <a:headEnd type="none" w="med" len="med"/>
                      <a:tailEnd type="none" w="med" len="med"/>
                    </a:lnB>
                    <a:solidFill>
                      <a:srgbClr val="8496B0"/>
                    </a:solidFill>
                  </a:tcPr>
                </a:tc>
                <a:extLst>
                  <a:ext uri="{0D108BD9-81ED-4DB2-BD59-A6C34878D82A}">
                    <a16:rowId xmlns:a16="http://schemas.microsoft.com/office/drawing/2014/main" val="2106667724"/>
                  </a:ext>
                </a:extLst>
              </a:tr>
              <a:tr h="179952">
                <a:tc vMerge="1">
                  <a:txBody>
                    <a:bodyPr/>
                    <a:lstStyle/>
                    <a:p>
                      <a:endParaRPr lang="en-US"/>
                    </a:p>
                  </a:txBody>
                  <a:tcPr/>
                </a:tc>
                <a:tc>
                  <a:txBody>
                    <a:bodyPr/>
                    <a:lstStyle/>
                    <a:p>
                      <a:pPr marL="0" marR="0" lvl="0" indent="0" algn="l">
                        <a:spcBef>
                          <a:spcPts val="600"/>
                        </a:spcBef>
                        <a:spcAft>
                          <a:spcPts val="600"/>
                        </a:spcAft>
                        <a:buFont typeface="+mj-lt"/>
                        <a:buNone/>
                      </a:pPr>
                      <a:r>
                        <a:rPr lang="en-AU" sz="1400" b="1" dirty="0" smtClean="0">
                          <a:effectLst/>
                          <a:latin typeface="Arial Bold" panose="020B0704020202020204" pitchFamily="34" charset="0"/>
                          <a:ea typeface="MS Mincho"/>
                          <a:cs typeface="Arial Bold" panose="020B0704020202020204" pitchFamily="34" charset="0"/>
                        </a:rPr>
                        <a:t>3.  Oceans </a:t>
                      </a:r>
                      <a:r>
                        <a:rPr lang="en-AU" sz="1400" b="1" dirty="0">
                          <a:effectLst/>
                          <a:latin typeface="Arial Bold" panose="020B0704020202020204" pitchFamily="34" charset="0"/>
                          <a:ea typeface="MS Mincho"/>
                          <a:cs typeface="Arial Bold" panose="020B0704020202020204" pitchFamily="34" charset="0"/>
                        </a:rPr>
                        <a:t>and Water Cycle</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ACB9CA"/>
                    </a:solidFill>
                  </a:tcPr>
                </a:tc>
                <a:tc>
                  <a:txBody>
                    <a:bodyPr/>
                    <a:lstStyle/>
                    <a:p>
                      <a:pPr marL="0" marR="0" algn="l">
                        <a:spcBef>
                          <a:spcPts val="600"/>
                        </a:spcBef>
                        <a:spcAft>
                          <a:spcPts val="600"/>
                        </a:spcAft>
                      </a:pPr>
                      <a:r>
                        <a:rPr lang="en-AU" sz="1400" b="1" dirty="0">
                          <a:effectLst/>
                          <a:latin typeface="Arial Bold" panose="020B0704020202020204" pitchFamily="34" charset="0"/>
                          <a:ea typeface="MS Mincho"/>
                          <a:cs typeface="Arial Bold" panose="020B0704020202020204" pitchFamily="34" charset="0"/>
                        </a:rPr>
                        <a:t>Conclusion</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8496B0"/>
                    </a:solidFill>
                  </a:tcPr>
                </a:tc>
                <a:extLst>
                  <a:ext uri="{0D108BD9-81ED-4DB2-BD59-A6C34878D82A}">
                    <a16:rowId xmlns:a16="http://schemas.microsoft.com/office/drawing/2014/main" val="4291686480"/>
                  </a:ext>
                </a:extLst>
              </a:tr>
            </a:tbl>
          </a:graphicData>
        </a:graphic>
      </p:graphicFrame>
      <p:graphicFrame>
        <p:nvGraphicFramePr>
          <p:cNvPr id="6" name="Table 5"/>
          <p:cNvGraphicFramePr>
            <a:graphicFrameLocks noGrp="1"/>
          </p:cNvGraphicFramePr>
          <p:nvPr>
            <p:extLst/>
          </p:nvPr>
        </p:nvGraphicFramePr>
        <p:xfrm>
          <a:off x="876300" y="5333516"/>
          <a:ext cx="7239000" cy="1043688"/>
        </p:xfrm>
        <a:graphic>
          <a:graphicData uri="http://schemas.openxmlformats.org/drawingml/2006/table">
            <a:tbl>
              <a:tblPr firstRow="1" firstCol="1" bandRow="1"/>
              <a:tblGrid>
                <a:gridCol w="3569918">
                  <a:extLst>
                    <a:ext uri="{9D8B030D-6E8A-4147-A177-3AD203B41FA5}">
                      <a16:colId xmlns:a16="http://schemas.microsoft.com/office/drawing/2014/main" val="2953162933"/>
                    </a:ext>
                  </a:extLst>
                </a:gridCol>
                <a:gridCol w="3669082">
                  <a:extLst>
                    <a:ext uri="{9D8B030D-6E8A-4147-A177-3AD203B41FA5}">
                      <a16:colId xmlns:a16="http://schemas.microsoft.com/office/drawing/2014/main" val="341404807"/>
                    </a:ext>
                  </a:extLst>
                </a:gridCol>
              </a:tblGrid>
              <a:tr h="246509">
                <a:tc>
                  <a:txBody>
                    <a:bodyPr/>
                    <a:lstStyle/>
                    <a:p>
                      <a:pPr marL="0" marR="0" algn="ctr">
                        <a:lnSpc>
                          <a:spcPct val="107000"/>
                        </a:lnSpc>
                        <a:spcBef>
                          <a:spcPts val="0"/>
                        </a:spcBef>
                        <a:spcAft>
                          <a:spcPts val="0"/>
                        </a:spcAft>
                      </a:pPr>
                      <a:r>
                        <a:rPr lang="en-AU" sz="16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Session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1F4E79"/>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1F4E79"/>
                    </a:solidFill>
                  </a:tcPr>
                </a:tc>
                <a:tc>
                  <a:txBody>
                    <a:bodyPr/>
                    <a:lstStyle/>
                    <a:p>
                      <a:pPr marL="0" marR="0" algn="ctr">
                        <a:lnSpc>
                          <a:spcPct val="107000"/>
                        </a:lnSpc>
                        <a:spcBef>
                          <a:spcPts val="0"/>
                        </a:spcBef>
                        <a:spcAft>
                          <a:spcPts val="0"/>
                        </a:spcAft>
                      </a:pPr>
                      <a:r>
                        <a:rPr lang="en-AU" sz="16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Moderators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1F4E79"/>
                      </a:solidFill>
                      <a:prstDash val="solid"/>
                      <a:round/>
                      <a:headEnd type="none" w="med" len="med"/>
                      <a:tailEnd type="none" w="med" len="med"/>
                    </a:lnT>
                    <a:lnB w="12700" cap="flat" cmpd="sng" algn="ctr">
                      <a:solidFill>
                        <a:srgbClr val="1F4E79"/>
                      </a:solidFill>
                      <a:prstDash val="solid"/>
                      <a:round/>
                      <a:headEnd type="none" w="med" len="med"/>
                      <a:tailEnd type="none" w="med" len="med"/>
                    </a:lnB>
                    <a:solidFill>
                      <a:srgbClr val="1F4E79"/>
                    </a:solidFill>
                  </a:tcPr>
                </a:tc>
                <a:extLst>
                  <a:ext uri="{0D108BD9-81ED-4DB2-BD59-A6C34878D82A}">
                    <a16:rowId xmlns:a16="http://schemas.microsoft.com/office/drawing/2014/main" val="2231604419"/>
                  </a:ext>
                </a:extLst>
              </a:tr>
              <a:tr h="225954">
                <a:tc>
                  <a:txBody>
                    <a:bodyPr/>
                    <a:lstStyle/>
                    <a:p>
                      <a:pPr marL="0" marR="0" lvl="0" indent="0" algn="l">
                        <a:spcBef>
                          <a:spcPts val="0"/>
                        </a:spcBef>
                        <a:spcAft>
                          <a:spcPts val="0"/>
                        </a:spcAft>
                        <a:buFont typeface="+mj-lt"/>
                        <a:buNone/>
                      </a:pPr>
                      <a:r>
                        <a:rPr lang="en-AU" sz="1600" b="1" dirty="0" smtClean="0">
                          <a:effectLst/>
                          <a:latin typeface="Calibri" panose="020F0502020204030204" pitchFamily="34" charset="0"/>
                          <a:ea typeface="MS Mincho"/>
                          <a:cs typeface="Times New Roman" panose="02020603050405020304" pitchFamily="18" charset="0"/>
                        </a:rPr>
                        <a:t>1.  Data </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ACB9CA"/>
                    </a:solidFill>
                  </a:tcPr>
                </a:tc>
                <a:tc>
                  <a:txBody>
                    <a:bodyPr/>
                    <a:lstStyle/>
                    <a:p>
                      <a:pPr marL="0" marR="0" algn="l">
                        <a:lnSpc>
                          <a:spcPct val="107000"/>
                        </a:lnSpc>
                        <a:spcBef>
                          <a:spcPts val="0"/>
                        </a:spcBef>
                        <a:spcAft>
                          <a:spcPts val="0"/>
                        </a:spcAft>
                      </a:pPr>
                      <a:r>
                        <a:rPr lang="en-AU" sz="1600" b="1" dirty="0" err="1">
                          <a:effectLst/>
                          <a:latin typeface="Calibri" panose="020F0502020204030204" pitchFamily="34" charset="0"/>
                          <a:ea typeface="Calibri" panose="020F0502020204030204" pitchFamily="34" charset="0"/>
                          <a:cs typeface="Calibri" panose="020F0502020204030204" pitchFamily="34" charset="0"/>
                        </a:rPr>
                        <a:t>Mirko</a:t>
                      </a:r>
                      <a:r>
                        <a:rPr lang="en-AU" sz="1600" b="1" dirty="0">
                          <a:effectLst/>
                          <a:latin typeface="Calibri" panose="020F0502020204030204" pitchFamily="34" charset="0"/>
                          <a:ea typeface="Calibri" panose="020F0502020204030204" pitchFamily="34" charset="0"/>
                          <a:cs typeface="Calibri" panose="020F0502020204030204" pitchFamily="34" charset="0"/>
                        </a:rPr>
                        <a:t> </a:t>
                      </a:r>
                      <a:r>
                        <a:rPr lang="en-AU" sz="1600" b="1" dirty="0" err="1">
                          <a:effectLst/>
                          <a:latin typeface="Calibri" panose="020F0502020204030204" pitchFamily="34" charset="0"/>
                          <a:ea typeface="Calibri" panose="020F0502020204030204" pitchFamily="34" charset="0"/>
                          <a:cs typeface="Calibri" panose="020F0502020204030204" pitchFamily="34" charset="0"/>
                        </a:rPr>
                        <a:t>Albani</a:t>
                      </a:r>
                      <a:r>
                        <a:rPr lang="en-AU" sz="1600" b="1" dirty="0">
                          <a:effectLst/>
                          <a:latin typeface="Calibri" panose="020F0502020204030204" pitchFamily="34" charset="0"/>
                          <a:ea typeface="Calibri" panose="020F0502020204030204" pitchFamily="34" charset="0"/>
                          <a:cs typeface="Calibri" panose="020F0502020204030204" pitchFamily="34" charset="0"/>
                        </a:rPr>
                        <a:t> and Brian Killough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1F4E79"/>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8496B0"/>
                    </a:solidFill>
                  </a:tcPr>
                </a:tc>
                <a:extLst>
                  <a:ext uri="{0D108BD9-81ED-4DB2-BD59-A6C34878D82A}">
                    <a16:rowId xmlns:a16="http://schemas.microsoft.com/office/drawing/2014/main" val="164686652"/>
                  </a:ext>
                </a:extLst>
              </a:tr>
              <a:tr h="225954">
                <a:tc>
                  <a:txBody>
                    <a:bodyPr/>
                    <a:lstStyle/>
                    <a:p>
                      <a:pPr marL="0" marR="0" lvl="0" indent="0" algn="l">
                        <a:spcBef>
                          <a:spcPts val="0"/>
                        </a:spcBef>
                        <a:spcAft>
                          <a:spcPts val="0"/>
                        </a:spcAft>
                        <a:buFont typeface="+mj-lt"/>
                        <a:buNone/>
                      </a:pPr>
                      <a:r>
                        <a:rPr lang="en-AU" sz="1600" b="1" dirty="0" smtClean="0">
                          <a:effectLst/>
                          <a:latin typeface="Calibri" panose="020F0502020204030204" pitchFamily="34" charset="0"/>
                          <a:ea typeface="MS Mincho"/>
                          <a:cs typeface="Times New Roman" panose="02020603050405020304" pitchFamily="18" charset="0"/>
                        </a:rPr>
                        <a:t>2.  Climate</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1F4E79"/>
                      </a:solidFill>
                      <a:prstDash val="solid"/>
                      <a:round/>
                      <a:headEnd type="none" w="med" len="med"/>
                      <a:tailEnd type="none" w="med" len="med"/>
                    </a:lnB>
                    <a:solidFill>
                      <a:srgbClr val="ACB9CA"/>
                    </a:solidFill>
                  </a:tcPr>
                </a:tc>
                <a:tc>
                  <a:txBody>
                    <a:bodyPr/>
                    <a:lstStyle/>
                    <a:p>
                      <a:pPr marL="0" marR="0" algn="l">
                        <a:lnSpc>
                          <a:spcPct val="107000"/>
                        </a:lnSpc>
                        <a:spcBef>
                          <a:spcPts val="0"/>
                        </a:spcBef>
                        <a:spcAft>
                          <a:spcPts val="0"/>
                        </a:spcAft>
                      </a:pPr>
                      <a:r>
                        <a:rPr lang="en-AU" sz="1600" b="1" dirty="0" err="1">
                          <a:effectLst/>
                          <a:latin typeface="Calibri" panose="020F0502020204030204" pitchFamily="34" charset="0"/>
                          <a:ea typeface="Calibri" panose="020F0502020204030204" pitchFamily="34" charset="0"/>
                          <a:cs typeface="Calibri" panose="020F0502020204030204" pitchFamily="34" charset="0"/>
                        </a:rPr>
                        <a:t>Jörg</a:t>
                      </a:r>
                      <a:r>
                        <a:rPr lang="en-AU" sz="1600" b="1" dirty="0">
                          <a:effectLst/>
                          <a:latin typeface="Calibri" panose="020F0502020204030204" pitchFamily="34" charset="0"/>
                          <a:ea typeface="Calibri" panose="020F0502020204030204" pitchFamily="34" charset="0"/>
                          <a:cs typeface="Calibri" panose="020F0502020204030204" pitchFamily="34" charset="0"/>
                        </a:rPr>
                        <a:t> Schulz and Ben </a:t>
                      </a:r>
                      <a:r>
                        <a:rPr lang="en-AU" sz="1600" b="1" dirty="0" err="1">
                          <a:effectLst/>
                          <a:latin typeface="Calibri" panose="020F0502020204030204" pitchFamily="34" charset="0"/>
                          <a:ea typeface="Calibri" panose="020F0502020204030204" pitchFamily="34" charset="0"/>
                          <a:cs typeface="Calibri" panose="020F0502020204030204" pitchFamily="34" charset="0"/>
                        </a:rPr>
                        <a:t>Veihelmann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1F4E79"/>
                      </a:solidFill>
                      <a:prstDash val="solid"/>
                      <a:round/>
                      <a:headEnd type="none" w="med" len="med"/>
                      <a:tailEnd type="none" w="med" len="med"/>
                    </a:lnB>
                    <a:solidFill>
                      <a:srgbClr val="8496B0"/>
                    </a:solidFill>
                  </a:tcPr>
                </a:tc>
                <a:extLst>
                  <a:ext uri="{0D108BD9-81ED-4DB2-BD59-A6C34878D82A}">
                    <a16:rowId xmlns:a16="http://schemas.microsoft.com/office/drawing/2014/main" val="3958014672"/>
                  </a:ext>
                </a:extLst>
              </a:tr>
              <a:tr h="225954">
                <a:tc>
                  <a:txBody>
                    <a:bodyPr/>
                    <a:lstStyle/>
                    <a:p>
                      <a:pPr marL="0" marR="0" lvl="0" indent="0" algn="l">
                        <a:spcBef>
                          <a:spcPts val="0"/>
                        </a:spcBef>
                        <a:spcAft>
                          <a:spcPts val="0"/>
                        </a:spcAft>
                        <a:buFont typeface="+mj-lt"/>
                        <a:buNone/>
                      </a:pPr>
                      <a:r>
                        <a:rPr lang="en-AU" sz="1600" b="1" dirty="0" smtClean="0">
                          <a:effectLst/>
                          <a:latin typeface="Calibri" panose="020F0502020204030204" pitchFamily="34" charset="0"/>
                          <a:ea typeface="MS Mincho"/>
                          <a:cs typeface="Times New Roman" panose="02020603050405020304" pitchFamily="18" charset="0"/>
                        </a:rPr>
                        <a:t>3.  Oceans </a:t>
                      </a:r>
                      <a:r>
                        <a:rPr lang="en-AU" sz="1600" b="1" dirty="0">
                          <a:effectLst/>
                          <a:latin typeface="Calibri" panose="020F0502020204030204" pitchFamily="34" charset="0"/>
                          <a:ea typeface="MS Mincho"/>
                          <a:cs typeface="Times New Roman" panose="02020603050405020304" pitchFamily="18" charset="0"/>
                        </a:rPr>
                        <a:t>and Water Cycle</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1F4E79"/>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ACB9CA"/>
                    </a:solidFill>
                  </a:tcPr>
                </a:tc>
                <a:tc>
                  <a:txBody>
                    <a:bodyPr/>
                    <a:lstStyle/>
                    <a:p>
                      <a:pPr marL="0" marR="0" algn="l">
                        <a:lnSpc>
                          <a:spcPct val="107000"/>
                        </a:lnSpc>
                        <a:spcBef>
                          <a:spcPts val="0"/>
                        </a:spcBef>
                        <a:spcAft>
                          <a:spcPts val="0"/>
                        </a:spcAft>
                      </a:pPr>
                      <a:r>
                        <a:rPr lang="en-AU" sz="1600" b="1" dirty="0">
                          <a:effectLst/>
                          <a:latin typeface="Calibri" panose="020F0502020204030204" pitchFamily="34" charset="0"/>
                          <a:ea typeface="Calibri" panose="020F0502020204030204" pitchFamily="34" charset="0"/>
                          <a:cs typeface="Calibri" panose="020F0502020204030204" pitchFamily="34" charset="0"/>
                        </a:rPr>
                        <a:t>Anne O’Carroll and Brad </a:t>
                      </a:r>
                      <a:r>
                        <a:rPr lang="en-AU" sz="1600" b="1" dirty="0" err="1">
                          <a:effectLst/>
                          <a:latin typeface="Calibri" panose="020F0502020204030204" pitchFamily="34" charset="0"/>
                          <a:ea typeface="Calibri" panose="020F0502020204030204" pitchFamily="34" charset="0"/>
                          <a:cs typeface="Calibri" panose="020F0502020204030204" pitchFamily="34" charset="0"/>
                        </a:rPr>
                        <a:t>Doorn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1F4E79"/>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8496B0"/>
                    </a:solidFill>
                  </a:tcPr>
                </a:tc>
                <a:extLst>
                  <a:ext uri="{0D108BD9-81ED-4DB2-BD59-A6C34878D82A}">
                    <a16:rowId xmlns:a16="http://schemas.microsoft.com/office/drawing/2014/main" val="1992894085"/>
                  </a:ext>
                </a:extLst>
              </a:tr>
            </a:tbl>
          </a:graphicData>
        </a:graphic>
      </p:graphicFrame>
      <p:sp>
        <p:nvSpPr>
          <p:cNvPr id="7" name="TextBox 6"/>
          <p:cNvSpPr txBox="1"/>
          <p:nvPr/>
        </p:nvSpPr>
        <p:spPr>
          <a:xfrm>
            <a:off x="8229600" y="1219200"/>
            <a:ext cx="6858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1/2/3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1052938625"/>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16</a:t>
            </a:fld>
            <a:endParaRPr lang="uk-UA" dirty="0"/>
          </a:p>
        </p:txBody>
      </p:sp>
      <p:sp>
        <p:nvSpPr>
          <p:cNvPr id="3" name="Content Placeholder 2"/>
          <p:cNvSpPr>
            <a:spLocks noGrp="1"/>
          </p:cNvSpPr>
          <p:nvPr>
            <p:ph sz="quarter" idx="10"/>
          </p:nvPr>
        </p:nvSpPr>
        <p:spPr>
          <a:xfrm>
            <a:off x="27708" y="1143000"/>
            <a:ext cx="9040091" cy="5486400"/>
          </a:xfrm>
        </p:spPr>
        <p:txBody>
          <a:bodyPr/>
          <a:lstStyle/>
          <a:p>
            <a:pPr marL="457200" indent="-457200">
              <a:buFont typeface="+mj-lt"/>
              <a:buAutoNum type="arabicPeriod"/>
            </a:pPr>
            <a:r>
              <a:rPr lang="en-US" dirty="0" smtClean="0">
                <a:solidFill>
                  <a:schemeClr val="tx2">
                    <a:lumMod val="50000"/>
                  </a:schemeClr>
                </a:solidFill>
              </a:rPr>
              <a:t>CEOS to be aware of developments in, and stay engaged with, the commercial sector</a:t>
            </a:r>
          </a:p>
          <a:p>
            <a:pPr lvl="1" indent="-342900"/>
            <a:r>
              <a:rPr lang="en-US" sz="1800" dirty="0" smtClean="0">
                <a:solidFill>
                  <a:schemeClr val="tx2">
                    <a:lumMod val="50000"/>
                  </a:schemeClr>
                </a:solidFill>
              </a:rPr>
              <a:t>Emerging tools such as Google Datasets Search Tool</a:t>
            </a:r>
          </a:p>
          <a:p>
            <a:pPr lvl="1" indent="-342900"/>
            <a:r>
              <a:rPr lang="en-US" sz="1800" dirty="0" smtClean="0">
                <a:solidFill>
                  <a:schemeClr val="tx2">
                    <a:lumMod val="50000"/>
                  </a:schemeClr>
                </a:solidFill>
              </a:rPr>
              <a:t>Increase communication on fundamental terms and definitions i.e., “ARD,” “Interoperability,” etc.</a:t>
            </a:r>
          </a:p>
          <a:p>
            <a:pPr marL="457200" indent="-457200">
              <a:buFont typeface="+mj-lt"/>
              <a:buAutoNum type="arabicPeriod"/>
            </a:pPr>
            <a:r>
              <a:rPr lang="en-US" dirty="0" smtClean="0">
                <a:solidFill>
                  <a:schemeClr val="tx2">
                    <a:lumMod val="50000"/>
                  </a:schemeClr>
                </a:solidFill>
              </a:rPr>
              <a:t>Improved connection to “top-down” CEOS objectives and deliverables, including tracking in CEOS Work Plan to ensure continued progress and Member support</a:t>
            </a:r>
          </a:p>
          <a:p>
            <a:pPr marL="457200" indent="-457200">
              <a:buFont typeface="+mj-lt"/>
              <a:buAutoNum type="arabicPeriod"/>
            </a:pPr>
            <a:r>
              <a:rPr lang="en-US" dirty="0" smtClean="0">
                <a:solidFill>
                  <a:schemeClr val="tx2">
                    <a:lumMod val="50000"/>
                  </a:schemeClr>
                </a:solidFill>
              </a:rPr>
              <a:t>Transition of AHT FDA activities into other CEOS entities</a:t>
            </a:r>
          </a:p>
          <a:p>
            <a:pPr lvl="1"/>
            <a:r>
              <a:rPr lang="en-US" sz="1800" dirty="0" smtClean="0">
                <a:solidFill>
                  <a:schemeClr val="tx2">
                    <a:lumMod val="50000"/>
                  </a:schemeClr>
                </a:solidFill>
              </a:rPr>
              <a:t>Tasks integrated into updated WGISS, LSI-VC, and activities</a:t>
            </a:r>
          </a:p>
          <a:p>
            <a:pPr lvl="1"/>
            <a:r>
              <a:rPr lang="en-US" sz="1800" dirty="0" smtClean="0">
                <a:solidFill>
                  <a:schemeClr val="tx2">
                    <a:lumMod val="50000"/>
                  </a:schemeClr>
                </a:solidFill>
              </a:rPr>
              <a:t>WGISS Technology Exploration Group must continue looking “over the horizon” for emerging trends</a:t>
            </a:r>
          </a:p>
          <a:p>
            <a:pPr lvl="1"/>
            <a:r>
              <a:rPr lang="en-US" sz="1800" dirty="0" smtClean="0">
                <a:solidFill>
                  <a:schemeClr val="tx2">
                    <a:lumMod val="50000"/>
                  </a:schemeClr>
                </a:solidFill>
              </a:rPr>
              <a:t>Include user perspective into WGISS, including collecting and communicating lessons learned</a:t>
            </a:r>
          </a:p>
          <a:p>
            <a:pPr marL="457200" indent="-457200">
              <a:buFont typeface="+mj-lt"/>
              <a:buAutoNum type="arabicPeriod"/>
            </a:pPr>
            <a:r>
              <a:rPr lang="en-US" dirty="0" smtClean="0">
                <a:solidFill>
                  <a:schemeClr val="tx2">
                    <a:lumMod val="50000"/>
                  </a:schemeClr>
                </a:solidFill>
              </a:rPr>
              <a:t>Update inventory of VC datasets and ensure discoverability/accessibility</a:t>
            </a:r>
          </a:p>
          <a:p>
            <a:pPr marL="457200" indent="-457200">
              <a:buFont typeface="+mj-lt"/>
              <a:buAutoNum type="arabicPeriod"/>
            </a:pPr>
            <a:r>
              <a:rPr lang="en-US" dirty="0" smtClean="0">
                <a:solidFill>
                  <a:schemeClr val="tx2">
                    <a:lumMod val="50000"/>
                  </a:schemeClr>
                </a:solidFill>
              </a:rPr>
              <a:t>Enhanced interactions with WGCV and </a:t>
            </a:r>
            <a:r>
              <a:rPr lang="en-US" dirty="0" err="1" smtClean="0">
                <a:solidFill>
                  <a:schemeClr val="tx2">
                    <a:lumMod val="50000"/>
                  </a:schemeClr>
                </a:solidFill>
              </a:rPr>
              <a:t>WGCapD</a:t>
            </a:r>
            <a:endParaRPr lang="en-US" dirty="0">
              <a:solidFill>
                <a:schemeClr val="tx2">
                  <a:lumMod val="50000"/>
                </a:schemeClr>
              </a:solidFill>
            </a:endParaRPr>
          </a:p>
        </p:txBody>
      </p:sp>
      <p:sp>
        <p:nvSpPr>
          <p:cNvPr id="6" name="Content Placeholder 3"/>
          <p:cNvSpPr>
            <a:spLocks noGrp="1"/>
          </p:cNvSpPr>
          <p:nvPr>
            <p:ph sz="quarter" idx="11"/>
          </p:nvPr>
        </p:nvSpPr>
        <p:spPr>
          <a:xfrm>
            <a:off x="1905000" y="152400"/>
            <a:ext cx="5638800" cy="838200"/>
          </a:xfrm>
        </p:spPr>
        <p:txBody>
          <a:bodyPr/>
          <a:lstStyle/>
          <a:p>
            <a:r>
              <a:rPr lang="en-US" b="1" dirty="0" smtClean="0"/>
              <a:t>Outcomes from 2018 VC/WG         Working Day </a:t>
            </a:r>
            <a:r>
              <a:rPr lang="en-US" b="1" dirty="0" smtClean="0"/>
              <a:t>–   </a:t>
            </a:r>
            <a:r>
              <a:rPr lang="en-US" sz="3200" b="1" dirty="0" smtClean="0">
                <a:solidFill>
                  <a:srgbClr val="CCFF33"/>
                </a:solidFill>
              </a:rPr>
              <a:t>Dat</a:t>
            </a:r>
            <a:r>
              <a:rPr lang="en-US" sz="3200" b="1" dirty="0">
                <a:solidFill>
                  <a:srgbClr val="CCFF33"/>
                </a:solidFill>
              </a:rPr>
              <a:t>a</a:t>
            </a:r>
            <a:endParaRPr lang="en-US" b="1" dirty="0">
              <a:solidFill>
                <a:srgbClr val="CCFF33"/>
              </a:solidFill>
            </a:endParaRPr>
          </a:p>
        </p:txBody>
      </p:sp>
    </p:spTree>
    <p:extLst>
      <p:ext uri="{BB962C8B-B14F-4D97-AF65-F5344CB8AC3E}">
        <p14:creationId xmlns:p14="http://schemas.microsoft.com/office/powerpoint/2010/main" val="3822733892"/>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17</a:t>
            </a:fld>
            <a:endParaRPr lang="uk-UA" dirty="0"/>
          </a:p>
        </p:txBody>
      </p:sp>
      <p:sp>
        <p:nvSpPr>
          <p:cNvPr id="3" name="Content Placeholder 2"/>
          <p:cNvSpPr>
            <a:spLocks noGrp="1"/>
          </p:cNvSpPr>
          <p:nvPr>
            <p:ph sz="quarter" idx="10"/>
          </p:nvPr>
        </p:nvSpPr>
        <p:spPr>
          <a:xfrm>
            <a:off x="0" y="1143000"/>
            <a:ext cx="9067800" cy="5181600"/>
          </a:xfrm>
        </p:spPr>
        <p:txBody>
          <a:bodyPr/>
          <a:lstStyle/>
          <a:p>
            <a:pPr marL="457200" indent="-457200">
              <a:buFont typeface="+mj-lt"/>
              <a:buAutoNum type="arabicPeriod"/>
            </a:pPr>
            <a:r>
              <a:rPr lang="en-US" dirty="0">
                <a:solidFill>
                  <a:schemeClr val="tx2">
                    <a:lumMod val="50000"/>
                  </a:schemeClr>
                </a:solidFill>
              </a:rPr>
              <a:t>Freshwater from Space Workshop Opportunity</a:t>
            </a:r>
          </a:p>
          <a:p>
            <a:pPr marL="457200" indent="-457200">
              <a:buFont typeface="+mj-lt"/>
              <a:buAutoNum type="arabicPeriod"/>
            </a:pPr>
            <a:r>
              <a:rPr lang="en-US" dirty="0" smtClean="0">
                <a:solidFill>
                  <a:schemeClr val="tx2">
                    <a:lumMod val="50000"/>
                  </a:schemeClr>
                </a:solidFill>
              </a:rPr>
              <a:t>Potential </a:t>
            </a:r>
            <a:r>
              <a:rPr lang="en-US" dirty="0" smtClean="0">
                <a:solidFill>
                  <a:schemeClr val="tx2">
                    <a:lumMod val="50000"/>
                  </a:schemeClr>
                </a:solidFill>
              </a:rPr>
              <a:t>to combine VC/WG/AHT efforts focused on coastal research and observations</a:t>
            </a:r>
          </a:p>
          <a:p>
            <a:pPr lvl="1"/>
            <a:r>
              <a:rPr lang="en-US" sz="1800" dirty="0" smtClean="0">
                <a:solidFill>
                  <a:schemeClr val="tx2">
                    <a:lumMod val="50000"/>
                  </a:schemeClr>
                </a:solidFill>
              </a:rPr>
              <a:t>Consider </a:t>
            </a:r>
            <a:r>
              <a:rPr lang="en-US" sz="1800" dirty="0" smtClean="0">
                <a:solidFill>
                  <a:schemeClr val="tx2">
                    <a:lumMod val="50000"/>
                  </a:schemeClr>
                </a:solidFill>
              </a:rPr>
              <a:t>developing a </a:t>
            </a:r>
            <a:r>
              <a:rPr lang="en-US" sz="1800" dirty="0" smtClean="0">
                <a:solidFill>
                  <a:schemeClr val="tx2">
                    <a:lumMod val="50000"/>
                  </a:schemeClr>
                </a:solidFill>
              </a:rPr>
              <a:t>CEOS Coastal Strategy </a:t>
            </a:r>
            <a:r>
              <a:rPr lang="en-US" sz="1800" dirty="0" smtClean="0">
                <a:solidFill>
                  <a:schemeClr val="tx2">
                    <a:lumMod val="50000"/>
                  </a:schemeClr>
                </a:solidFill>
              </a:rPr>
              <a:t>to </a:t>
            </a:r>
            <a:r>
              <a:rPr lang="en-US" sz="1800" dirty="0" smtClean="0">
                <a:solidFill>
                  <a:schemeClr val="tx2">
                    <a:lumMod val="50000"/>
                  </a:schemeClr>
                </a:solidFill>
              </a:rPr>
              <a:t>enhance coordination across ocean elements and the land/ocean boundary</a:t>
            </a:r>
          </a:p>
          <a:p>
            <a:pPr marL="457200" indent="-457200">
              <a:buFont typeface="+mj-lt"/>
              <a:buAutoNum type="arabicPeriod"/>
            </a:pPr>
            <a:r>
              <a:rPr lang="en-US" dirty="0">
                <a:solidFill>
                  <a:schemeClr val="tx2">
                    <a:lumMod val="50000"/>
                  </a:schemeClr>
                </a:solidFill>
              </a:rPr>
              <a:t>Potential to target specific projects (intersection of needs) in coastal and delta zones</a:t>
            </a:r>
          </a:p>
          <a:p>
            <a:pPr lvl="1"/>
            <a:r>
              <a:rPr lang="en-US" sz="1800" dirty="0">
                <a:solidFill>
                  <a:schemeClr val="tx2">
                    <a:lumMod val="50000"/>
                  </a:schemeClr>
                </a:solidFill>
              </a:rPr>
              <a:t>Disasters (floods, harmful algal blooms, water quality impacts)</a:t>
            </a:r>
          </a:p>
          <a:p>
            <a:pPr lvl="1"/>
            <a:r>
              <a:rPr lang="en-US" sz="1800" dirty="0">
                <a:solidFill>
                  <a:schemeClr val="tx2">
                    <a:lumMod val="50000"/>
                  </a:schemeClr>
                </a:solidFill>
              </a:rPr>
              <a:t>Aquaculture</a:t>
            </a:r>
          </a:p>
          <a:p>
            <a:pPr lvl="1"/>
            <a:r>
              <a:rPr lang="en-US" sz="1800" dirty="0">
                <a:solidFill>
                  <a:schemeClr val="tx2">
                    <a:lumMod val="50000"/>
                  </a:schemeClr>
                </a:solidFill>
              </a:rPr>
              <a:t>Global Delta management</a:t>
            </a:r>
          </a:p>
          <a:p>
            <a:pPr marL="457200" indent="-457200">
              <a:buFont typeface="+mj-lt"/>
              <a:buAutoNum type="arabicPeriod"/>
            </a:pPr>
            <a:r>
              <a:rPr lang="en-US" dirty="0" smtClean="0">
                <a:solidFill>
                  <a:schemeClr val="tx2">
                    <a:lumMod val="50000"/>
                  </a:schemeClr>
                </a:solidFill>
              </a:rPr>
              <a:t>Direct </a:t>
            </a:r>
            <a:r>
              <a:rPr lang="en-US" dirty="0" smtClean="0">
                <a:solidFill>
                  <a:schemeClr val="tx2">
                    <a:lumMod val="50000"/>
                  </a:schemeClr>
                </a:solidFill>
              </a:rPr>
              <a:t>need for </a:t>
            </a:r>
            <a:r>
              <a:rPr lang="en-US" i="1" dirty="0" smtClean="0">
                <a:solidFill>
                  <a:schemeClr val="tx2">
                    <a:lumMod val="50000"/>
                  </a:schemeClr>
                </a:solidFill>
              </a:rPr>
              <a:t>in situ</a:t>
            </a:r>
            <a:r>
              <a:rPr lang="en-US" dirty="0" smtClean="0">
                <a:solidFill>
                  <a:schemeClr val="tx2">
                    <a:lumMod val="50000"/>
                  </a:schemeClr>
                </a:solidFill>
              </a:rPr>
              <a:t> data access, potential for leveraging GEO activities</a:t>
            </a:r>
          </a:p>
          <a:p>
            <a:pPr marL="457200" indent="-457200">
              <a:buFont typeface="+mj-lt"/>
              <a:buAutoNum type="arabicPeriod"/>
            </a:pPr>
            <a:r>
              <a:rPr lang="en-US" dirty="0" smtClean="0">
                <a:solidFill>
                  <a:schemeClr val="tx2">
                    <a:lumMod val="50000"/>
                  </a:schemeClr>
                </a:solidFill>
              </a:rPr>
              <a:t>GEO </a:t>
            </a:r>
            <a:r>
              <a:rPr lang="en-US" dirty="0" smtClean="0">
                <a:solidFill>
                  <a:schemeClr val="tx2">
                    <a:lumMod val="50000"/>
                  </a:schemeClr>
                </a:solidFill>
              </a:rPr>
              <a:t>2020-2022 Work </a:t>
            </a:r>
            <a:r>
              <a:rPr lang="en-US" dirty="0" err="1" smtClean="0">
                <a:solidFill>
                  <a:schemeClr val="tx2">
                    <a:lumMod val="50000"/>
                  </a:schemeClr>
                </a:solidFill>
              </a:rPr>
              <a:t>Programme</a:t>
            </a:r>
            <a:endParaRPr lang="en-US" dirty="0" smtClean="0">
              <a:solidFill>
                <a:schemeClr val="tx2">
                  <a:lumMod val="50000"/>
                </a:schemeClr>
              </a:solidFill>
            </a:endParaRPr>
          </a:p>
          <a:p>
            <a:pPr lvl="1"/>
            <a:r>
              <a:rPr lang="en-US" sz="1800" dirty="0" smtClean="0">
                <a:solidFill>
                  <a:schemeClr val="tx2">
                    <a:lumMod val="50000"/>
                  </a:schemeClr>
                </a:solidFill>
              </a:rPr>
              <a:t>Possibility for </a:t>
            </a:r>
            <a:r>
              <a:rPr lang="en-US" sz="1800" dirty="0" smtClean="0">
                <a:solidFill>
                  <a:schemeClr val="tx2">
                    <a:lumMod val="50000"/>
                  </a:schemeClr>
                </a:solidFill>
              </a:rPr>
              <a:t>these activities to be included in the GEO Work </a:t>
            </a:r>
            <a:r>
              <a:rPr lang="en-US" sz="1800" dirty="0" err="1" smtClean="0">
                <a:solidFill>
                  <a:schemeClr val="tx2">
                    <a:lumMod val="50000"/>
                  </a:schemeClr>
                </a:solidFill>
              </a:rPr>
              <a:t>Programme</a:t>
            </a:r>
            <a:endParaRPr lang="en-US" sz="1800" dirty="0" smtClean="0">
              <a:solidFill>
                <a:schemeClr val="tx2">
                  <a:lumMod val="50000"/>
                </a:schemeClr>
              </a:solidFill>
            </a:endParaRPr>
          </a:p>
        </p:txBody>
      </p:sp>
      <p:sp>
        <p:nvSpPr>
          <p:cNvPr id="9" name="Content Placeholder 3"/>
          <p:cNvSpPr txBox="1">
            <a:spLocks/>
          </p:cNvSpPr>
          <p:nvPr/>
        </p:nvSpPr>
        <p:spPr>
          <a:xfrm>
            <a:off x="1828800" y="152400"/>
            <a:ext cx="58674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b="1" dirty="0" smtClean="0"/>
              <a:t>Outcomes from 2018 VC/WG Working Day – </a:t>
            </a:r>
            <a:r>
              <a:rPr lang="en-US" sz="3200" b="1" dirty="0" smtClean="0">
                <a:solidFill>
                  <a:srgbClr val="CCFF33"/>
                </a:solidFill>
              </a:rPr>
              <a:t>Oceans and Water Cycle</a:t>
            </a:r>
            <a:endParaRPr lang="en-US" b="1" dirty="0">
              <a:solidFill>
                <a:srgbClr val="CCFF33"/>
              </a:solidFill>
            </a:endParaRPr>
          </a:p>
        </p:txBody>
      </p:sp>
    </p:spTree>
    <p:extLst>
      <p:ext uri="{BB962C8B-B14F-4D97-AF65-F5344CB8AC3E}">
        <p14:creationId xmlns:p14="http://schemas.microsoft.com/office/powerpoint/2010/main" val="2914086514"/>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18</a:t>
            </a:fld>
            <a:endParaRPr lang="uk-UA" dirty="0"/>
          </a:p>
        </p:txBody>
      </p:sp>
      <p:sp>
        <p:nvSpPr>
          <p:cNvPr id="3" name="Content Placeholder 2"/>
          <p:cNvSpPr>
            <a:spLocks noGrp="1"/>
          </p:cNvSpPr>
          <p:nvPr>
            <p:ph sz="quarter" idx="10"/>
          </p:nvPr>
        </p:nvSpPr>
        <p:spPr>
          <a:xfrm>
            <a:off x="34636" y="1143000"/>
            <a:ext cx="9033164" cy="5029200"/>
          </a:xfrm>
        </p:spPr>
        <p:txBody>
          <a:bodyPr/>
          <a:lstStyle/>
          <a:p>
            <a:pPr marL="457200" indent="-457200">
              <a:buFont typeface="+mj-lt"/>
              <a:buAutoNum type="arabicPeriod"/>
            </a:pPr>
            <a:r>
              <a:rPr lang="en-US" dirty="0" smtClean="0">
                <a:solidFill>
                  <a:schemeClr val="tx2">
                    <a:lumMod val="50000"/>
                  </a:schemeClr>
                </a:solidFill>
              </a:rPr>
              <a:t>Coordinated </a:t>
            </a:r>
            <a:r>
              <a:rPr lang="en-US" dirty="0" smtClean="0">
                <a:solidFill>
                  <a:schemeClr val="tx2">
                    <a:lumMod val="50000"/>
                  </a:schemeClr>
                </a:solidFill>
              </a:rPr>
              <a:t>Action Plan with VCs and CEOS-CGMS </a:t>
            </a:r>
            <a:r>
              <a:rPr lang="en-US" dirty="0" err="1" smtClean="0">
                <a:solidFill>
                  <a:schemeClr val="tx2">
                    <a:lumMod val="50000"/>
                  </a:schemeClr>
                </a:solidFill>
              </a:rPr>
              <a:t>WGClimate</a:t>
            </a:r>
            <a:endParaRPr lang="en-US" dirty="0" smtClean="0">
              <a:solidFill>
                <a:schemeClr val="tx2">
                  <a:lumMod val="50000"/>
                </a:schemeClr>
              </a:solidFill>
            </a:endParaRPr>
          </a:p>
          <a:p>
            <a:pPr marL="457200" indent="-457200">
              <a:buFont typeface="+mj-lt"/>
              <a:buAutoNum type="arabicPeriod"/>
            </a:pPr>
            <a:r>
              <a:rPr lang="en-US" dirty="0" smtClean="0">
                <a:solidFill>
                  <a:schemeClr val="tx2">
                    <a:lumMod val="50000"/>
                  </a:schemeClr>
                </a:solidFill>
              </a:rPr>
              <a:t>Issue of prioritization of the implementation of actions to address GCOS needs vs. ECV Inventory Gap Analysis results</a:t>
            </a:r>
          </a:p>
          <a:p>
            <a:pPr marL="457200" indent="-457200">
              <a:buFont typeface="+mj-lt"/>
              <a:buAutoNum type="arabicPeriod"/>
            </a:pPr>
            <a:r>
              <a:rPr lang="en-US" dirty="0" smtClean="0">
                <a:solidFill>
                  <a:schemeClr val="tx2">
                    <a:lumMod val="50000"/>
                  </a:schemeClr>
                </a:solidFill>
              </a:rPr>
              <a:t>Next steps on GHG</a:t>
            </a:r>
          </a:p>
          <a:p>
            <a:pPr lvl="1"/>
            <a:r>
              <a:rPr lang="en-US" sz="1800" dirty="0" smtClean="0">
                <a:solidFill>
                  <a:schemeClr val="tx2">
                    <a:lumMod val="50000"/>
                  </a:schemeClr>
                </a:solidFill>
              </a:rPr>
              <a:t>Release GHG White </a:t>
            </a:r>
            <a:r>
              <a:rPr lang="en-US" sz="1800" dirty="0" smtClean="0">
                <a:solidFill>
                  <a:schemeClr val="tx2">
                    <a:lumMod val="50000"/>
                  </a:schemeClr>
                </a:solidFill>
              </a:rPr>
              <a:t>Paper</a:t>
            </a:r>
          </a:p>
          <a:p>
            <a:pPr lvl="1"/>
            <a:r>
              <a:rPr lang="en-US" sz="1800" dirty="0" smtClean="0">
                <a:solidFill>
                  <a:schemeClr val="tx2">
                    <a:lumMod val="50000"/>
                  </a:schemeClr>
                </a:solidFill>
              </a:rPr>
              <a:t>Identify target specific actions to be assigned to CEOS bodies to be initiated</a:t>
            </a:r>
          </a:p>
          <a:p>
            <a:pPr lvl="1"/>
            <a:r>
              <a:rPr lang="en-US" sz="1800" dirty="0" smtClean="0">
                <a:solidFill>
                  <a:schemeClr val="tx2">
                    <a:lumMod val="50000"/>
                  </a:schemeClr>
                </a:solidFill>
              </a:rPr>
              <a:t>CEOS </a:t>
            </a:r>
            <a:r>
              <a:rPr lang="en-US" sz="1800" dirty="0" smtClean="0">
                <a:solidFill>
                  <a:schemeClr val="tx2">
                    <a:lumMod val="50000"/>
                  </a:schemeClr>
                </a:solidFill>
              </a:rPr>
              <a:t>strategy need to define approach</a:t>
            </a:r>
          </a:p>
          <a:p>
            <a:pPr lvl="1"/>
            <a:r>
              <a:rPr lang="en-US" sz="1800" dirty="0" smtClean="0">
                <a:solidFill>
                  <a:schemeClr val="tx2">
                    <a:lumMod val="50000"/>
                  </a:schemeClr>
                </a:solidFill>
              </a:rPr>
              <a:t>Assessment of critical milestones identified in GHG White Paper (</a:t>
            </a:r>
            <a:r>
              <a:rPr lang="en-US" sz="1800" dirty="0" err="1" smtClean="0">
                <a:solidFill>
                  <a:schemeClr val="tx2">
                    <a:lumMod val="50000"/>
                  </a:schemeClr>
                </a:solidFill>
              </a:rPr>
              <a:t>stocktake</a:t>
            </a:r>
            <a:r>
              <a:rPr lang="en-US" sz="1800" dirty="0" smtClean="0">
                <a:solidFill>
                  <a:schemeClr val="tx2">
                    <a:lumMod val="50000"/>
                  </a:schemeClr>
                </a:solidFill>
              </a:rPr>
              <a:t>, prototype baseline products delivery</a:t>
            </a:r>
            <a:r>
              <a:rPr lang="en-US" sz="1800" dirty="0" smtClean="0">
                <a:solidFill>
                  <a:schemeClr val="tx2">
                    <a:lumMod val="50000"/>
                  </a:schemeClr>
                </a:solidFill>
              </a:rPr>
              <a:t>…)</a:t>
            </a:r>
          </a:p>
          <a:p>
            <a:pPr lvl="1"/>
            <a:r>
              <a:rPr lang="en-US" sz="1800" dirty="0" smtClean="0">
                <a:solidFill>
                  <a:schemeClr val="tx2">
                    <a:lumMod val="50000"/>
                  </a:schemeClr>
                </a:solidFill>
              </a:rPr>
              <a:t>Addressed under </a:t>
            </a:r>
            <a:r>
              <a:rPr lang="en-US" sz="1800" b="1" dirty="0" smtClean="0">
                <a:solidFill>
                  <a:schemeClr val="tx2">
                    <a:lumMod val="50000"/>
                  </a:schemeClr>
                </a:solidFill>
              </a:rPr>
              <a:t>Agenda Item 3.3</a:t>
            </a:r>
            <a:endParaRPr lang="en-US" sz="1800" b="1" dirty="0">
              <a:solidFill>
                <a:schemeClr val="tx2">
                  <a:lumMod val="50000"/>
                </a:schemeClr>
              </a:solidFill>
            </a:endParaRPr>
          </a:p>
        </p:txBody>
      </p:sp>
      <p:sp>
        <p:nvSpPr>
          <p:cNvPr id="6" name="Content Placeholder 3"/>
          <p:cNvSpPr txBox="1">
            <a:spLocks/>
          </p:cNvSpPr>
          <p:nvPr/>
        </p:nvSpPr>
        <p:spPr>
          <a:xfrm>
            <a:off x="1859973" y="76200"/>
            <a:ext cx="56388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b="1" dirty="0" smtClean="0"/>
              <a:t>Outcomes from 2018 VC/WG         Working Day </a:t>
            </a:r>
            <a:r>
              <a:rPr lang="en-US" b="1" dirty="0" smtClean="0"/>
              <a:t>–  </a:t>
            </a:r>
            <a:r>
              <a:rPr lang="en-US" sz="3200" b="1" dirty="0" smtClean="0">
                <a:solidFill>
                  <a:srgbClr val="CCFF33"/>
                </a:solidFill>
              </a:rPr>
              <a:t>Climate</a:t>
            </a:r>
            <a:endParaRPr lang="en-US" b="1" dirty="0">
              <a:solidFill>
                <a:srgbClr val="CCFF33"/>
              </a:solidFill>
            </a:endParaRPr>
          </a:p>
        </p:txBody>
      </p:sp>
    </p:spTree>
    <p:extLst>
      <p:ext uri="{BB962C8B-B14F-4D97-AF65-F5344CB8AC3E}">
        <p14:creationId xmlns:p14="http://schemas.microsoft.com/office/powerpoint/2010/main" val="3133242079"/>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19</a:t>
            </a:fld>
            <a:endParaRPr lang="uk-UA" dirty="0"/>
          </a:p>
        </p:txBody>
      </p:sp>
      <p:sp>
        <p:nvSpPr>
          <p:cNvPr id="4" name="Content Placeholder 3"/>
          <p:cNvSpPr>
            <a:spLocks noGrp="1"/>
          </p:cNvSpPr>
          <p:nvPr>
            <p:ph sz="quarter" idx="4294967295"/>
          </p:nvPr>
        </p:nvSpPr>
        <p:spPr>
          <a:xfrm>
            <a:off x="152400" y="1447800"/>
            <a:ext cx="8686800" cy="2438400"/>
          </a:xfrm>
          <a:prstGeom prst="rect">
            <a:avLst/>
          </a:prstGeom>
        </p:spPr>
        <p:txBody>
          <a:bodyPr/>
          <a:lstStyle/>
          <a:p>
            <a:pPr marL="0" indent="0">
              <a:buNone/>
            </a:pPr>
            <a:r>
              <a:rPr lang="en-US" sz="3600" dirty="0" smtClean="0">
                <a:solidFill>
                  <a:schemeClr val="bg1"/>
                </a:solidFill>
              </a:rPr>
              <a:t>Outcomes from 2018 SIT Technical Workshop and Requests of Plenary</a:t>
            </a:r>
            <a:endParaRPr lang="en-US" sz="2800" dirty="0" smtClean="0">
              <a:solidFill>
                <a:schemeClr val="bg1"/>
              </a:solidFill>
            </a:endParaRPr>
          </a:p>
          <a:p>
            <a:pPr marL="0" indent="0">
              <a:buNone/>
            </a:pPr>
            <a:endParaRPr lang="en-US" dirty="0">
              <a:solidFill>
                <a:schemeClr val="bg1"/>
              </a:solidFill>
            </a:endParaRPr>
          </a:p>
        </p:txBody>
      </p:sp>
      <p:sp>
        <p:nvSpPr>
          <p:cNvPr id="5" name="TextBox 4"/>
          <p:cNvSpPr txBox="1"/>
          <p:nvPr/>
        </p:nvSpPr>
        <p:spPr>
          <a:xfrm>
            <a:off x="152400" y="626007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4078403452"/>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p:cNvSpPr>
            <a:spLocks noGrp="1"/>
          </p:cNvSpPr>
          <p:nvPr>
            <p:ph sz="quarter" idx="10"/>
          </p:nvPr>
        </p:nvSpPr>
        <p:spPr>
          <a:xfrm>
            <a:off x="304800" y="1219200"/>
            <a:ext cx="8686800" cy="4724400"/>
          </a:xfrm>
        </p:spPr>
        <p:txBody>
          <a:bodyPr/>
          <a:lstStyle/>
          <a:p>
            <a:pPr marL="457200" indent="-457200">
              <a:buFont typeface="+mj-lt"/>
              <a:buAutoNum type="arabicPeriod"/>
            </a:pPr>
            <a:r>
              <a:rPr lang="en-US" dirty="0" smtClean="0"/>
              <a:t>Collective Assessment by Members of the Virtual Constellations</a:t>
            </a:r>
          </a:p>
          <a:p>
            <a:pPr lvl="1" indent="-342900"/>
            <a:r>
              <a:rPr lang="en-US" sz="1800" dirty="0" smtClean="0"/>
              <a:t>Viability/Sustainability/Internal and External Connections</a:t>
            </a:r>
          </a:p>
          <a:p>
            <a:pPr lvl="1" indent="-342900"/>
            <a:endParaRPr lang="en-US" sz="1100" dirty="0"/>
          </a:p>
          <a:p>
            <a:pPr marL="457200" indent="-457200">
              <a:buFont typeface="+mj-lt"/>
              <a:buAutoNum type="arabicPeriod"/>
            </a:pPr>
            <a:r>
              <a:rPr lang="en-US" dirty="0" smtClean="0"/>
              <a:t>Resources</a:t>
            </a:r>
          </a:p>
          <a:p>
            <a:pPr lvl="1" indent="-342900"/>
            <a:r>
              <a:rPr lang="en-US" sz="1800" b="1" dirty="0" smtClean="0"/>
              <a:t>Agenda Item 4.3</a:t>
            </a:r>
            <a:r>
              <a:rPr lang="en-US" sz="1800" dirty="0" smtClean="0"/>
              <a:t>:  Agencies reported on how CEOS, as an organization, is supporting and prioritizing engagement around the Agency’s requirements</a:t>
            </a:r>
          </a:p>
          <a:p>
            <a:pPr lvl="1" indent="-342900"/>
            <a:endParaRPr lang="en-US" sz="1100" dirty="0" smtClean="0"/>
          </a:p>
          <a:p>
            <a:pPr marL="457200" indent="-457200">
              <a:buFont typeface="+mj-lt"/>
              <a:buAutoNum type="arabicPeriod"/>
            </a:pPr>
            <a:r>
              <a:rPr lang="en-US" dirty="0" smtClean="0"/>
              <a:t>Direction</a:t>
            </a:r>
          </a:p>
          <a:p>
            <a:pPr lvl="1" indent="-342900"/>
            <a:r>
              <a:rPr lang="en-US" sz="1800" dirty="0" smtClean="0"/>
              <a:t>Stronger focus on CEOS Work Plan and tracking of accomplishments</a:t>
            </a:r>
            <a:endParaRPr lang="en-US" sz="1800" dirty="0"/>
          </a:p>
        </p:txBody>
      </p:sp>
      <p:sp>
        <p:nvSpPr>
          <p:cNvPr id="4" name="Content Placeholder 3"/>
          <p:cNvSpPr>
            <a:spLocks noGrp="1"/>
          </p:cNvSpPr>
          <p:nvPr>
            <p:ph sz="quarter" idx="11"/>
          </p:nvPr>
        </p:nvSpPr>
        <p:spPr/>
        <p:txBody>
          <a:bodyPr/>
          <a:lstStyle/>
          <a:p>
            <a:r>
              <a:rPr lang="en-US" sz="2800" b="1" dirty="0" smtClean="0"/>
              <a:t>Three Elements</a:t>
            </a:r>
            <a:endParaRPr lang="en-US" sz="2800" b="1" dirty="0"/>
          </a:p>
        </p:txBody>
      </p:sp>
      <p:sp>
        <p:nvSpPr>
          <p:cNvPr id="7" name="TextBox 6"/>
          <p:cNvSpPr txBox="1"/>
          <p:nvPr/>
        </p:nvSpPr>
        <p:spPr>
          <a:xfrm>
            <a:off x="268014" y="121920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1</a:t>
            </a:r>
            <a:endParaRPr kumimoji="0" lang="en-US" sz="1800" b="1" i="0" u="none" strike="noStrike" cap="none" spc="0" normalizeH="0" baseline="0" dirty="0">
              <a:ln>
                <a:noFill/>
              </a:ln>
              <a:solidFill>
                <a:srgbClr val="CCFF33"/>
              </a:solidFill>
              <a:effectLst/>
              <a:uFillTx/>
            </a:endParaRPr>
          </a:p>
        </p:txBody>
      </p:sp>
      <p:sp>
        <p:nvSpPr>
          <p:cNvPr id="8" name="TextBox 7"/>
          <p:cNvSpPr txBox="1"/>
          <p:nvPr/>
        </p:nvSpPr>
        <p:spPr>
          <a:xfrm>
            <a:off x="268014" y="213360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2</a:t>
            </a:r>
            <a:endParaRPr kumimoji="0" lang="en-US" sz="1800" b="1" i="0" u="none" strike="noStrike" cap="none" spc="0" normalizeH="0" baseline="0" dirty="0">
              <a:ln>
                <a:noFill/>
              </a:ln>
              <a:solidFill>
                <a:srgbClr val="CCFF33"/>
              </a:solidFill>
              <a:effectLst/>
              <a:uFillTx/>
            </a:endParaRPr>
          </a:p>
        </p:txBody>
      </p:sp>
      <p:sp>
        <p:nvSpPr>
          <p:cNvPr id="9" name="TextBox 8"/>
          <p:cNvSpPr txBox="1"/>
          <p:nvPr/>
        </p:nvSpPr>
        <p:spPr>
          <a:xfrm>
            <a:off x="281152" y="33967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2932415010"/>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20</a:t>
            </a:fld>
            <a:endParaRPr lang="uk-UA" dirty="0"/>
          </a:p>
        </p:txBody>
      </p:sp>
      <p:sp>
        <p:nvSpPr>
          <p:cNvPr id="4" name="Content Placeholder 3"/>
          <p:cNvSpPr>
            <a:spLocks noGrp="1"/>
          </p:cNvSpPr>
          <p:nvPr>
            <p:ph sz="quarter" idx="4294967295"/>
          </p:nvPr>
        </p:nvSpPr>
        <p:spPr>
          <a:xfrm>
            <a:off x="152400" y="1447800"/>
            <a:ext cx="8686800" cy="3276600"/>
          </a:xfrm>
          <a:prstGeom prst="rect">
            <a:avLst/>
          </a:prstGeom>
        </p:spPr>
        <p:txBody>
          <a:bodyPr/>
          <a:lstStyle/>
          <a:p>
            <a:pPr marL="0" indent="0">
              <a:buNone/>
            </a:pPr>
            <a:r>
              <a:rPr lang="en-US" sz="3600" dirty="0" smtClean="0">
                <a:solidFill>
                  <a:schemeClr val="bg1"/>
                </a:solidFill>
              </a:rPr>
              <a:t>Atmospheric Composition Virtual Constellation (AC-VC)</a:t>
            </a:r>
          </a:p>
          <a:p>
            <a:pPr marL="0" indent="0">
              <a:buNone/>
            </a:pPr>
            <a:r>
              <a:rPr lang="en-US" sz="3200" dirty="0" smtClean="0">
                <a:solidFill>
                  <a:srgbClr val="92D050"/>
                </a:solidFill>
              </a:rPr>
              <a:t>Co-Leads:</a:t>
            </a:r>
          </a:p>
          <a:p>
            <a:r>
              <a:rPr lang="en-US" sz="3200" dirty="0" smtClean="0">
                <a:solidFill>
                  <a:srgbClr val="92D050"/>
                </a:solidFill>
              </a:rPr>
              <a:t>Jay Al-</a:t>
            </a:r>
            <a:r>
              <a:rPr lang="en-US" sz="3200" dirty="0" err="1" smtClean="0">
                <a:solidFill>
                  <a:srgbClr val="92D050"/>
                </a:solidFill>
              </a:rPr>
              <a:t>Saadi</a:t>
            </a:r>
            <a:r>
              <a:rPr lang="en-US" sz="3200" dirty="0" smtClean="0">
                <a:solidFill>
                  <a:srgbClr val="92D050"/>
                </a:solidFill>
              </a:rPr>
              <a:t>, NASA</a:t>
            </a:r>
          </a:p>
          <a:p>
            <a:r>
              <a:rPr lang="en-US" sz="3200" dirty="0" smtClean="0">
                <a:solidFill>
                  <a:srgbClr val="92D050"/>
                </a:solidFill>
              </a:rPr>
              <a:t>Ben </a:t>
            </a:r>
            <a:r>
              <a:rPr lang="en-US" sz="3200" dirty="0" err="1" smtClean="0">
                <a:solidFill>
                  <a:srgbClr val="92D050"/>
                </a:solidFill>
              </a:rPr>
              <a:t>Veihelmann</a:t>
            </a:r>
            <a:r>
              <a:rPr lang="en-US" sz="3200" dirty="0" smtClean="0">
                <a:solidFill>
                  <a:srgbClr val="92D050"/>
                </a:solidFill>
              </a:rPr>
              <a:t>, ESA</a:t>
            </a:r>
            <a:endParaRPr lang="en-US" sz="2000" dirty="0">
              <a:solidFill>
                <a:srgbClr val="92D050"/>
              </a:solidFill>
            </a:endParaRPr>
          </a:p>
        </p:txBody>
      </p:sp>
      <p:sp>
        <p:nvSpPr>
          <p:cNvPr id="5" name="Content Placeholder 2"/>
          <p:cNvSpPr txBox="1">
            <a:spLocks/>
          </p:cNvSpPr>
          <p:nvPr/>
        </p:nvSpPr>
        <p:spPr>
          <a:xfrm>
            <a:off x="76200" y="4343400"/>
            <a:ext cx="8915400" cy="2286000"/>
          </a:xfrm>
          <a:prstGeom prst="rect">
            <a:avLst/>
          </a:prstGeom>
          <a:solidFill>
            <a:schemeClr val="accent1">
              <a:lumMod val="20000"/>
              <a:lumOff val="80000"/>
            </a:schemeClr>
          </a:solidFill>
          <a:ln>
            <a:solidFill>
              <a:srgbClr val="92D050"/>
            </a:solidFill>
          </a:ln>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buNone/>
            </a:pPr>
            <a:r>
              <a:rPr lang="en-US" sz="1800" dirty="0" smtClean="0">
                <a:solidFill>
                  <a:schemeClr val="tx2">
                    <a:lumMod val="50000"/>
                  </a:schemeClr>
                </a:solidFill>
                <a:latin typeface="Arial" panose="020B0604020202020204" pitchFamily="34" charset="0"/>
                <a:cs typeface="Arial" panose="020B0604020202020204" pitchFamily="34" charset="0"/>
              </a:rPr>
              <a:t>AC-VC exists </a:t>
            </a:r>
            <a:r>
              <a:rPr lang="en-US" sz="1800" dirty="0">
                <a:solidFill>
                  <a:schemeClr val="tx2">
                    <a:lumMod val="50000"/>
                  </a:schemeClr>
                </a:solidFill>
                <a:latin typeface="Arial" panose="020B0604020202020204" pitchFamily="34" charset="0"/>
                <a:cs typeface="Arial" panose="020B0604020202020204" pitchFamily="34" charset="0"/>
              </a:rPr>
              <a:t>to sustain a systematic capability to provide essential observations </a:t>
            </a:r>
            <a:r>
              <a:rPr lang="en-US" sz="1800" dirty="0" smtClean="0">
                <a:solidFill>
                  <a:schemeClr val="tx2">
                    <a:lumMod val="50000"/>
                  </a:schemeClr>
                </a:solidFill>
                <a:latin typeface="Arial" panose="020B0604020202020204" pitchFamily="34" charset="0"/>
                <a:cs typeface="Arial" panose="020B0604020202020204" pitchFamily="34" charset="0"/>
              </a:rPr>
              <a:t>of atmospheric </a:t>
            </a:r>
            <a:r>
              <a:rPr lang="en-US" sz="1800" dirty="0">
                <a:solidFill>
                  <a:schemeClr val="tx2">
                    <a:lumMod val="50000"/>
                  </a:schemeClr>
                </a:solidFill>
                <a:latin typeface="Arial" panose="020B0604020202020204" pitchFamily="34" charset="0"/>
                <a:cs typeface="Arial" panose="020B0604020202020204" pitchFamily="34" charset="0"/>
              </a:rPr>
              <a:t>composition from space. Key objectives </a:t>
            </a:r>
            <a:r>
              <a:rPr lang="en-US" sz="1800" dirty="0" smtClean="0">
                <a:solidFill>
                  <a:schemeClr val="tx2">
                    <a:lumMod val="50000"/>
                  </a:schemeClr>
                </a:solidFill>
                <a:latin typeface="Arial" panose="020B0604020202020204" pitchFamily="34" charset="0"/>
                <a:cs typeface="Arial" panose="020B0604020202020204" pitchFamily="34" charset="0"/>
              </a:rPr>
              <a:t>include coordination </a:t>
            </a:r>
            <a:r>
              <a:rPr lang="en-US" sz="1800" dirty="0">
                <a:solidFill>
                  <a:schemeClr val="tx2">
                    <a:lumMod val="50000"/>
                  </a:schemeClr>
                </a:solidFill>
                <a:latin typeface="Arial" panose="020B0604020202020204" pitchFamily="34" charset="0"/>
                <a:cs typeface="Arial" panose="020B0604020202020204" pitchFamily="34" charset="0"/>
              </a:rPr>
              <a:t>of the collection </a:t>
            </a:r>
            <a:r>
              <a:rPr lang="en-US" sz="1800" dirty="0" smtClean="0">
                <a:solidFill>
                  <a:schemeClr val="tx2">
                    <a:lumMod val="50000"/>
                  </a:schemeClr>
                </a:solidFill>
                <a:latin typeface="Arial" panose="020B0604020202020204" pitchFamily="34" charset="0"/>
                <a:cs typeface="Arial" panose="020B0604020202020204" pitchFamily="34" charset="0"/>
              </a:rPr>
              <a:t>and delivery </a:t>
            </a:r>
            <a:r>
              <a:rPr lang="en-US" sz="1800" dirty="0">
                <a:solidFill>
                  <a:schemeClr val="tx2">
                    <a:lumMod val="50000"/>
                  </a:schemeClr>
                </a:solidFill>
                <a:latin typeface="Arial" panose="020B0604020202020204" pitchFamily="34" charset="0"/>
                <a:cs typeface="Arial" panose="020B0604020202020204" pitchFamily="34" charset="0"/>
              </a:rPr>
              <a:t>of data to</a:t>
            </a:r>
            <a:r>
              <a:rPr lang="en-US" sz="1800" dirty="0" smtClean="0">
                <a:solidFill>
                  <a:schemeClr val="tx2">
                    <a:lumMod val="50000"/>
                  </a:schemeClr>
                </a:solidFill>
                <a:latin typeface="Arial" panose="020B0604020202020204" pitchFamily="34" charset="0"/>
                <a:cs typeface="Arial" panose="020B0604020202020204" pitchFamily="34" charset="0"/>
              </a:rPr>
              <a:t>: </a:t>
            </a:r>
          </a:p>
          <a:p>
            <a:r>
              <a:rPr lang="en-US" sz="1800" dirty="0" smtClean="0">
                <a:solidFill>
                  <a:schemeClr val="tx2">
                    <a:lumMod val="50000"/>
                  </a:schemeClr>
                </a:solidFill>
                <a:latin typeface="Arial" panose="020B0604020202020204" pitchFamily="34" charset="0"/>
                <a:cs typeface="Arial" panose="020B0604020202020204" pitchFamily="34" charset="0"/>
              </a:rPr>
              <a:t>Develop </a:t>
            </a:r>
            <a:r>
              <a:rPr lang="en-US" sz="1800" dirty="0">
                <a:solidFill>
                  <a:schemeClr val="tx2">
                    <a:lumMod val="50000"/>
                  </a:schemeClr>
                </a:solidFill>
                <a:latin typeface="Arial" panose="020B0604020202020204" pitchFamily="34" charset="0"/>
                <a:cs typeface="Arial" panose="020B0604020202020204" pitchFamily="34" charset="0"/>
              </a:rPr>
              <a:t>and improve predictive capabilities for changes in the ozone </a:t>
            </a:r>
            <a:r>
              <a:rPr lang="en-US" sz="1800" dirty="0" smtClean="0">
                <a:solidFill>
                  <a:schemeClr val="tx2">
                    <a:lumMod val="50000"/>
                  </a:schemeClr>
                </a:solidFill>
                <a:latin typeface="Arial" panose="020B0604020202020204" pitchFamily="34" charset="0"/>
                <a:cs typeface="Arial" panose="020B0604020202020204" pitchFamily="34" charset="0"/>
              </a:rPr>
              <a:t>layer</a:t>
            </a:r>
          </a:p>
          <a:p>
            <a:r>
              <a:rPr lang="en-US" sz="1800" dirty="0" smtClean="0">
                <a:solidFill>
                  <a:schemeClr val="tx2">
                    <a:lumMod val="50000"/>
                  </a:schemeClr>
                </a:solidFill>
                <a:latin typeface="Arial" panose="020B0604020202020204" pitchFamily="34" charset="0"/>
                <a:cs typeface="Arial" panose="020B0604020202020204" pitchFamily="34" charset="0"/>
              </a:rPr>
              <a:t>Monitor </a:t>
            </a:r>
            <a:r>
              <a:rPr lang="en-US" sz="1800" dirty="0">
                <a:solidFill>
                  <a:schemeClr val="tx2">
                    <a:lumMod val="50000"/>
                  </a:schemeClr>
                </a:solidFill>
                <a:latin typeface="Arial" panose="020B0604020202020204" pitchFamily="34" charset="0"/>
                <a:cs typeface="Arial" panose="020B0604020202020204" pitchFamily="34" charset="0"/>
              </a:rPr>
              <a:t>air </a:t>
            </a:r>
            <a:r>
              <a:rPr lang="en-US" sz="1800" dirty="0" smtClean="0">
                <a:solidFill>
                  <a:schemeClr val="tx2">
                    <a:lumMod val="50000"/>
                  </a:schemeClr>
                </a:solidFill>
                <a:latin typeface="Arial" panose="020B0604020202020204" pitchFamily="34" charset="0"/>
                <a:cs typeface="Arial" panose="020B0604020202020204" pitchFamily="34" charset="0"/>
              </a:rPr>
              <a:t>quality</a:t>
            </a:r>
          </a:p>
          <a:p>
            <a:r>
              <a:rPr lang="en-US" sz="1800" dirty="0" smtClean="0">
                <a:solidFill>
                  <a:schemeClr val="tx2">
                    <a:lumMod val="50000"/>
                  </a:schemeClr>
                </a:solidFill>
                <a:latin typeface="Arial" panose="020B0604020202020204" pitchFamily="34" charset="0"/>
                <a:cs typeface="Arial" panose="020B0604020202020204" pitchFamily="34" charset="0"/>
              </a:rPr>
              <a:t>Monitor </a:t>
            </a:r>
            <a:r>
              <a:rPr lang="en-US" sz="1800" dirty="0">
                <a:solidFill>
                  <a:schemeClr val="tx2">
                    <a:lumMod val="50000"/>
                  </a:schemeClr>
                </a:solidFill>
                <a:latin typeface="Arial" panose="020B0604020202020204" pitchFamily="34" charset="0"/>
                <a:cs typeface="Arial" panose="020B0604020202020204" pitchFamily="34" charset="0"/>
              </a:rPr>
              <a:t>climate forcing associated with changes in atmospheric composition.</a:t>
            </a:r>
            <a:endParaRPr lang="en-US" sz="1200" b="1" dirty="0">
              <a:solidFill>
                <a:schemeClr val="tx2">
                  <a:lumMod val="50000"/>
                </a:schemeClr>
              </a:solidFill>
              <a:latin typeface="Arial" panose="020B0604020202020204" pitchFamily="34" charset="0"/>
              <a:cs typeface="Arial" panose="020B0604020202020204" pitchFamily="34" charset="0"/>
            </a:endParaRPr>
          </a:p>
        </p:txBody>
      </p:sp>
      <p:sp>
        <p:nvSpPr>
          <p:cNvPr id="6" name="TextBox 5"/>
          <p:cNvSpPr txBox="1"/>
          <p:nvPr/>
        </p:nvSpPr>
        <p:spPr>
          <a:xfrm>
            <a:off x="8481848" y="29014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198017011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21</a:t>
            </a:fld>
            <a:endParaRPr lang="uk-UA" dirty="0"/>
          </a:p>
        </p:txBody>
      </p:sp>
      <p:sp>
        <p:nvSpPr>
          <p:cNvPr id="3" name="Content Placeholder 2"/>
          <p:cNvSpPr>
            <a:spLocks noGrp="1"/>
          </p:cNvSpPr>
          <p:nvPr>
            <p:ph sz="quarter" idx="10"/>
          </p:nvPr>
        </p:nvSpPr>
        <p:spPr>
          <a:xfrm>
            <a:off x="34636" y="1219200"/>
            <a:ext cx="9033164" cy="5410200"/>
          </a:xfrm>
        </p:spPr>
        <p:txBody>
          <a:bodyPr/>
          <a:lstStyle/>
          <a:p>
            <a:r>
              <a:rPr lang="en-US" dirty="0" smtClean="0">
                <a:solidFill>
                  <a:schemeClr val="tx2">
                    <a:lumMod val="50000"/>
                  </a:schemeClr>
                </a:solidFill>
              </a:rPr>
              <a:t>AC-VC </a:t>
            </a:r>
            <a:r>
              <a:rPr lang="en-US" dirty="0">
                <a:solidFill>
                  <a:schemeClr val="tx2">
                    <a:lumMod val="50000"/>
                  </a:schemeClr>
                </a:solidFill>
              </a:rPr>
              <a:t>was commissioned to define the key characteristics of a global architecture for monitoring atmospheric CO2 and CH4 concentrations and their natural and anthropogenic fluxes from instruments on space-based platforms to reduce uncertainty of national emission inventory reporting and to track changes in the natural carbon cycle caused by human activities and climate change.  </a:t>
            </a:r>
            <a:endParaRPr lang="en-US" dirty="0" smtClean="0">
              <a:solidFill>
                <a:schemeClr val="tx2">
                  <a:lumMod val="50000"/>
                </a:schemeClr>
              </a:solidFill>
            </a:endParaRPr>
          </a:p>
          <a:p>
            <a:r>
              <a:rPr lang="en-US" dirty="0" smtClean="0">
                <a:solidFill>
                  <a:schemeClr val="tx2">
                    <a:lumMod val="50000"/>
                  </a:schemeClr>
                </a:solidFill>
              </a:rPr>
              <a:t>Over </a:t>
            </a:r>
            <a:r>
              <a:rPr lang="en-US" dirty="0">
                <a:solidFill>
                  <a:schemeClr val="tx2">
                    <a:lumMod val="50000"/>
                  </a:schemeClr>
                </a:solidFill>
              </a:rPr>
              <a:t>the course of the last 18 months, a dedicated team of researchers, space agency representatives, and scientists have created a White Paper, titled </a:t>
            </a:r>
            <a:r>
              <a:rPr lang="en-US" i="1" dirty="0" smtClean="0">
                <a:solidFill>
                  <a:schemeClr val="tx2">
                    <a:lumMod val="50000"/>
                  </a:schemeClr>
                </a:solidFill>
              </a:rPr>
              <a:t>A </a:t>
            </a:r>
            <a:r>
              <a:rPr lang="en-US" i="1" dirty="0">
                <a:solidFill>
                  <a:schemeClr val="tx2">
                    <a:lumMod val="50000"/>
                  </a:schemeClr>
                </a:solidFill>
              </a:rPr>
              <a:t>Constellation Architecture for Monitoring Carbon Dioxide and Methane from </a:t>
            </a:r>
            <a:r>
              <a:rPr lang="en-US" i="1" dirty="0" smtClean="0">
                <a:solidFill>
                  <a:schemeClr val="tx2">
                    <a:lumMod val="50000"/>
                  </a:schemeClr>
                </a:solidFill>
              </a:rPr>
              <a:t>Space</a:t>
            </a:r>
            <a:endParaRPr lang="en-US" dirty="0">
              <a:solidFill>
                <a:schemeClr val="tx2">
                  <a:lumMod val="50000"/>
                </a:schemeClr>
              </a:solidFill>
            </a:endParaRPr>
          </a:p>
          <a:p>
            <a:r>
              <a:rPr lang="en-US" dirty="0" smtClean="0">
                <a:solidFill>
                  <a:schemeClr val="tx2">
                    <a:lumMod val="50000"/>
                  </a:schemeClr>
                </a:solidFill>
              </a:rPr>
              <a:t>This </a:t>
            </a:r>
            <a:r>
              <a:rPr lang="en-US" dirty="0">
                <a:solidFill>
                  <a:schemeClr val="tx2">
                    <a:lumMod val="50000"/>
                  </a:schemeClr>
                </a:solidFill>
              </a:rPr>
              <a:t>White Paper proposes an architecture of a future greenhouse gas constellation designed to address the objectives outlined in the paper, and recommends a three-step plan to implement the architecture.</a:t>
            </a:r>
            <a:endParaRPr lang="en-US" sz="2400" dirty="0" smtClean="0">
              <a:solidFill>
                <a:schemeClr val="tx2">
                  <a:lumMod val="50000"/>
                </a:schemeClr>
              </a:solidFill>
            </a:endParaRPr>
          </a:p>
          <a:p>
            <a:pPr lvl="1"/>
            <a:r>
              <a:rPr lang="en-US" sz="1800" dirty="0" smtClean="0">
                <a:solidFill>
                  <a:schemeClr val="tx2">
                    <a:lumMod val="50000"/>
                  </a:schemeClr>
                </a:solidFill>
              </a:rPr>
              <a:t>Discussed previously under Agenda Item 3.3</a:t>
            </a:r>
          </a:p>
          <a:p>
            <a:r>
              <a:rPr lang="en-US" dirty="0" smtClean="0">
                <a:solidFill>
                  <a:schemeClr val="tx2">
                    <a:lumMod val="50000"/>
                  </a:schemeClr>
                </a:solidFill>
              </a:rPr>
              <a:t>CEOS-CGMS Coordination on Greenhouse Gas Monitoring</a:t>
            </a:r>
          </a:p>
          <a:p>
            <a:pPr lvl="1"/>
            <a:r>
              <a:rPr lang="en-US" sz="1800" dirty="0" smtClean="0">
                <a:solidFill>
                  <a:schemeClr val="tx2">
                    <a:lumMod val="50000"/>
                  </a:schemeClr>
                </a:solidFill>
              </a:rPr>
              <a:t>Discussed previously under Agenda Item 3.6</a:t>
            </a:r>
            <a:endParaRPr lang="en-US" sz="1800" dirty="0">
              <a:solidFill>
                <a:schemeClr val="tx2">
                  <a:lumMod val="50000"/>
                </a:schemeClr>
              </a:solidFill>
            </a:endParaRPr>
          </a:p>
        </p:txBody>
      </p:sp>
      <p:sp>
        <p:nvSpPr>
          <p:cNvPr id="6" name="Content Placeholder 3"/>
          <p:cNvSpPr txBox="1">
            <a:spLocks/>
          </p:cNvSpPr>
          <p:nvPr/>
        </p:nvSpPr>
        <p:spPr>
          <a:xfrm>
            <a:off x="1859973" y="76200"/>
            <a:ext cx="56388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2800" b="1" dirty="0" smtClean="0"/>
              <a:t>AC-VC Key </a:t>
            </a:r>
            <a:r>
              <a:rPr lang="en-US" sz="2800" b="1" dirty="0" smtClean="0"/>
              <a:t>Activities</a:t>
            </a:r>
            <a:endParaRPr lang="en-US" sz="2800" b="1" dirty="0"/>
          </a:p>
        </p:txBody>
      </p:sp>
    </p:spTree>
    <p:extLst>
      <p:ext uri="{BB962C8B-B14F-4D97-AF65-F5344CB8AC3E}">
        <p14:creationId xmlns:p14="http://schemas.microsoft.com/office/powerpoint/2010/main" val="3512184306"/>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22</a:t>
            </a:fld>
            <a:endParaRPr lang="uk-UA" dirty="0"/>
          </a:p>
        </p:txBody>
      </p:sp>
      <p:sp>
        <p:nvSpPr>
          <p:cNvPr id="4" name="Content Placeholder 3"/>
          <p:cNvSpPr>
            <a:spLocks noGrp="1"/>
          </p:cNvSpPr>
          <p:nvPr>
            <p:ph sz="quarter" idx="4294967295"/>
          </p:nvPr>
        </p:nvSpPr>
        <p:spPr>
          <a:xfrm>
            <a:off x="103909" y="571500"/>
            <a:ext cx="8686800" cy="3276600"/>
          </a:xfrm>
          <a:prstGeom prst="rect">
            <a:avLst/>
          </a:prstGeom>
        </p:spPr>
        <p:txBody>
          <a:bodyPr/>
          <a:lstStyle/>
          <a:p>
            <a:pPr marL="0" indent="0">
              <a:buNone/>
            </a:pPr>
            <a:r>
              <a:rPr lang="en-US" sz="3600" dirty="0" smtClean="0">
                <a:solidFill>
                  <a:schemeClr val="bg1"/>
                </a:solidFill>
              </a:rPr>
              <a:t>Land Surface Imaging Virtual Constellation (LSI-VC)</a:t>
            </a:r>
          </a:p>
          <a:p>
            <a:pPr marL="0" indent="0">
              <a:buNone/>
            </a:pPr>
            <a:r>
              <a:rPr lang="en-US" sz="3200" dirty="0" smtClean="0">
                <a:solidFill>
                  <a:srgbClr val="92D050"/>
                </a:solidFill>
              </a:rPr>
              <a:t>Co-Leads:</a:t>
            </a:r>
          </a:p>
          <a:p>
            <a:r>
              <a:rPr lang="en-US" sz="3200" dirty="0" smtClean="0">
                <a:solidFill>
                  <a:srgbClr val="92D050"/>
                </a:solidFill>
              </a:rPr>
              <a:t>Susanne Mecklenburg, ESA</a:t>
            </a:r>
          </a:p>
          <a:p>
            <a:r>
              <a:rPr lang="en-US" sz="3200" dirty="0" smtClean="0">
                <a:solidFill>
                  <a:srgbClr val="92D050"/>
                </a:solidFill>
              </a:rPr>
              <a:t>Steve </a:t>
            </a:r>
            <a:r>
              <a:rPr lang="en-US" sz="3200" dirty="0" err="1" smtClean="0">
                <a:solidFill>
                  <a:srgbClr val="92D050"/>
                </a:solidFill>
              </a:rPr>
              <a:t>Labahn</a:t>
            </a:r>
            <a:r>
              <a:rPr lang="en-US" sz="3200" dirty="0" smtClean="0">
                <a:solidFill>
                  <a:srgbClr val="92D050"/>
                </a:solidFill>
              </a:rPr>
              <a:t>, USGS</a:t>
            </a:r>
          </a:p>
          <a:p>
            <a:r>
              <a:rPr lang="en-US" sz="3200" dirty="0" smtClean="0">
                <a:solidFill>
                  <a:srgbClr val="92D050"/>
                </a:solidFill>
              </a:rPr>
              <a:t>Adam Lewis, GA</a:t>
            </a:r>
          </a:p>
          <a:p>
            <a:endParaRPr lang="en-US" sz="2000" dirty="0">
              <a:solidFill>
                <a:srgbClr val="92D050"/>
              </a:solidFill>
            </a:endParaRPr>
          </a:p>
        </p:txBody>
      </p:sp>
      <p:sp>
        <p:nvSpPr>
          <p:cNvPr id="3" name="Rectangular Callout 2"/>
          <p:cNvSpPr/>
          <p:nvPr/>
        </p:nvSpPr>
        <p:spPr>
          <a:xfrm>
            <a:off x="6400800" y="1886635"/>
            <a:ext cx="2057400" cy="646329"/>
          </a:xfrm>
          <a:prstGeom prst="wedgeRectCallout">
            <a:avLst>
              <a:gd name="adj1" fmla="val -53156"/>
              <a:gd name="adj2" fmla="val 169679"/>
            </a:avLst>
          </a:prstGeom>
          <a:solidFill>
            <a:schemeClr val="tx2">
              <a:lumMod val="50000"/>
            </a:schemeClr>
          </a:solidFill>
          <a:ln w="25400" cap="flat">
            <a:solidFill>
              <a:srgbClr val="92D05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lang="en-US" dirty="0" smtClean="0">
                <a:ln>
                  <a:solidFill>
                    <a:srgbClr val="92D050"/>
                  </a:solidFill>
                </a:ln>
                <a:solidFill>
                  <a:srgbClr val="92D050"/>
                </a:solidFill>
              </a:rPr>
              <a:t>Welcome, Steve</a:t>
            </a:r>
          </a:p>
          <a:p>
            <a:pPr marL="0" marR="0" indent="0" algn="l" defTabSz="457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smtClean="0">
                <a:ln>
                  <a:solidFill>
                    <a:srgbClr val="92D050"/>
                  </a:solidFill>
                </a:ln>
                <a:solidFill>
                  <a:srgbClr val="92D050"/>
                </a:solidFill>
                <a:effectLst/>
                <a:uFillTx/>
              </a:rPr>
              <a:t>Than</a:t>
            </a:r>
            <a:r>
              <a:rPr lang="en-US" dirty="0" smtClean="0">
                <a:ln>
                  <a:solidFill>
                    <a:srgbClr val="92D050"/>
                  </a:solidFill>
                </a:ln>
                <a:solidFill>
                  <a:srgbClr val="92D050"/>
                </a:solidFill>
              </a:rPr>
              <a:t>k you, Jenn</a:t>
            </a:r>
            <a:endParaRPr kumimoji="0" lang="en-US" sz="1800" b="0" i="0" u="none" strike="noStrike" cap="none" spc="0" normalizeH="0" baseline="0" dirty="0">
              <a:ln>
                <a:solidFill>
                  <a:srgbClr val="92D050"/>
                </a:solidFill>
              </a:ln>
              <a:solidFill>
                <a:srgbClr val="92D050"/>
              </a:solidFill>
              <a:effectLst/>
              <a:uFillTx/>
            </a:endParaRPr>
          </a:p>
        </p:txBody>
      </p:sp>
      <p:sp>
        <p:nvSpPr>
          <p:cNvPr id="8" name="Content Placeholder 2"/>
          <p:cNvSpPr txBox="1">
            <a:spLocks/>
          </p:cNvSpPr>
          <p:nvPr/>
        </p:nvSpPr>
        <p:spPr>
          <a:xfrm>
            <a:off x="76200" y="4448689"/>
            <a:ext cx="8991600" cy="2256911"/>
          </a:xfrm>
          <a:prstGeom prst="rect">
            <a:avLst/>
          </a:prstGeom>
          <a:solidFill>
            <a:schemeClr val="accent1">
              <a:lumMod val="20000"/>
              <a:lumOff val="80000"/>
            </a:schemeClr>
          </a:solidFill>
          <a:ln>
            <a:solidFill>
              <a:srgbClr val="92D050"/>
            </a:solidFill>
          </a:ln>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buNone/>
            </a:pPr>
            <a:r>
              <a:rPr lang="en-US" sz="1600" dirty="0">
                <a:solidFill>
                  <a:schemeClr val="tx2">
                    <a:lumMod val="50000"/>
                  </a:schemeClr>
                </a:solidFill>
                <a:latin typeface="Arial" panose="020B0604020202020204" pitchFamily="34" charset="0"/>
                <a:cs typeface="Arial" panose="020B0604020202020204" pitchFamily="34" charset="0"/>
              </a:rPr>
              <a:t>The LSI-VC will focus on developing and implementing coordinated solutions across </a:t>
            </a:r>
            <a:r>
              <a:rPr lang="en-US" sz="1600" dirty="0" smtClean="0">
                <a:solidFill>
                  <a:schemeClr val="tx2">
                    <a:lumMod val="50000"/>
                  </a:schemeClr>
                </a:solidFill>
                <a:latin typeface="Arial" panose="020B0604020202020204" pitchFamily="34" charset="0"/>
                <a:cs typeface="Arial" panose="020B0604020202020204" pitchFamily="34" charset="0"/>
              </a:rPr>
              <a:t>the following </a:t>
            </a:r>
            <a:r>
              <a:rPr lang="en-US" sz="1600" dirty="0">
                <a:solidFill>
                  <a:schemeClr val="tx2">
                    <a:lumMod val="50000"/>
                  </a:schemeClr>
                </a:solidFill>
                <a:latin typeface="Arial" panose="020B0604020202020204" pitchFamily="34" charset="0"/>
                <a:cs typeface="Arial" panose="020B0604020202020204" pitchFamily="34" charset="0"/>
              </a:rPr>
              <a:t>themes:</a:t>
            </a:r>
          </a:p>
          <a:p>
            <a:pPr marL="117475" indent="-117475"/>
            <a:r>
              <a:rPr lang="en-US" sz="1600" dirty="0" smtClean="0">
                <a:solidFill>
                  <a:schemeClr val="tx2">
                    <a:lumMod val="50000"/>
                  </a:schemeClr>
                </a:solidFill>
                <a:latin typeface="Arial" panose="020B0604020202020204" pitchFamily="34" charset="0"/>
                <a:cs typeface="Arial" panose="020B0604020202020204" pitchFamily="34" charset="0"/>
              </a:rPr>
              <a:t>Promote analysis-ready data and </a:t>
            </a:r>
            <a:r>
              <a:rPr lang="en-US" sz="1600" dirty="0">
                <a:solidFill>
                  <a:schemeClr val="tx2">
                    <a:lumMod val="50000"/>
                  </a:schemeClr>
                </a:solidFill>
                <a:latin typeface="Arial" panose="020B0604020202020204" pitchFamily="34" charset="0"/>
                <a:cs typeface="Arial" panose="020B0604020202020204" pitchFamily="34" charset="0"/>
              </a:rPr>
              <a:t>minimizing the need for end users to </a:t>
            </a:r>
            <a:r>
              <a:rPr lang="en-US" sz="1600" dirty="0" smtClean="0">
                <a:solidFill>
                  <a:schemeClr val="tx2">
                    <a:lumMod val="50000"/>
                  </a:schemeClr>
                </a:solidFill>
                <a:latin typeface="Arial" panose="020B0604020202020204" pitchFamily="34" charset="0"/>
                <a:cs typeface="Arial" panose="020B0604020202020204" pitchFamily="34" charset="0"/>
              </a:rPr>
              <a:t>understand satellite/pass/sensor-specific </a:t>
            </a:r>
            <a:r>
              <a:rPr lang="en-US" sz="1600" dirty="0">
                <a:solidFill>
                  <a:schemeClr val="tx2">
                    <a:lumMod val="50000"/>
                  </a:schemeClr>
                </a:solidFill>
                <a:latin typeface="Arial" panose="020B0604020202020204" pitchFamily="34" charset="0"/>
                <a:cs typeface="Arial" panose="020B0604020202020204" pitchFamily="34" charset="0"/>
              </a:rPr>
              <a:t>processing.</a:t>
            </a:r>
          </a:p>
          <a:p>
            <a:pPr marL="117475" indent="-117475"/>
            <a:r>
              <a:rPr lang="en-US" sz="1600" dirty="0" smtClean="0">
                <a:solidFill>
                  <a:schemeClr val="tx2">
                    <a:lumMod val="50000"/>
                  </a:schemeClr>
                </a:solidFill>
                <a:latin typeface="Arial" panose="020B0604020202020204" pitchFamily="34" charset="0"/>
                <a:cs typeface="Arial" panose="020B0604020202020204" pitchFamily="34" charset="0"/>
              </a:rPr>
              <a:t>Draw </a:t>
            </a:r>
            <a:r>
              <a:rPr lang="en-US" sz="1600" dirty="0">
                <a:solidFill>
                  <a:schemeClr val="tx2">
                    <a:lumMod val="50000"/>
                  </a:schemeClr>
                </a:solidFill>
                <a:latin typeface="Arial" panose="020B0604020202020204" pitchFamily="34" charset="0"/>
                <a:cs typeface="Arial" panose="020B0604020202020204" pitchFamily="34" charset="0"/>
              </a:rPr>
              <a:t>together validated requirements identified by downstream land </a:t>
            </a:r>
            <a:r>
              <a:rPr lang="en-US" sz="1600" dirty="0" smtClean="0">
                <a:solidFill>
                  <a:schemeClr val="tx2">
                    <a:lumMod val="50000"/>
                  </a:schemeClr>
                </a:solidFill>
                <a:latin typeface="Arial" panose="020B0604020202020204" pitchFamily="34" charset="0"/>
                <a:cs typeface="Arial" panose="020B0604020202020204" pitchFamily="34" charset="0"/>
              </a:rPr>
              <a:t>user communities</a:t>
            </a:r>
          </a:p>
          <a:p>
            <a:pPr marL="117475" indent="-117475"/>
            <a:r>
              <a:rPr lang="en-US" sz="1600" dirty="0" smtClean="0">
                <a:solidFill>
                  <a:schemeClr val="tx2">
                    <a:lumMod val="50000"/>
                  </a:schemeClr>
                </a:solidFill>
                <a:latin typeface="Arial" panose="020B0604020202020204" pitchFamily="34" charset="0"/>
                <a:cs typeface="Arial" panose="020B0604020202020204" pitchFamily="34" charset="0"/>
              </a:rPr>
              <a:t>Encourage </a:t>
            </a:r>
            <a:r>
              <a:rPr lang="en-US" sz="1600" dirty="0">
                <a:solidFill>
                  <a:schemeClr val="tx2">
                    <a:lumMod val="50000"/>
                  </a:schemeClr>
                </a:solidFill>
                <a:latin typeface="Arial" panose="020B0604020202020204" pitchFamily="34" charset="0"/>
                <a:cs typeface="Arial" panose="020B0604020202020204" pitchFamily="34" charset="0"/>
              </a:rPr>
              <a:t>Moderate Resolution Interoperability (MRI) objective </a:t>
            </a:r>
            <a:r>
              <a:rPr lang="en-US" sz="1600" dirty="0" smtClean="0">
                <a:solidFill>
                  <a:schemeClr val="tx2">
                    <a:lumMod val="50000"/>
                  </a:schemeClr>
                </a:solidFill>
                <a:latin typeface="Arial" panose="020B0604020202020204" pitchFamily="34" charset="0"/>
                <a:cs typeface="Arial" panose="020B0604020202020204" pitchFamily="34" charset="0"/>
              </a:rPr>
              <a:t>for complementarity </a:t>
            </a:r>
            <a:r>
              <a:rPr lang="en-US" sz="1600" dirty="0">
                <a:solidFill>
                  <a:schemeClr val="tx2">
                    <a:lumMod val="50000"/>
                  </a:schemeClr>
                </a:solidFill>
                <a:latin typeface="Arial" panose="020B0604020202020204" pitchFamily="34" charset="0"/>
                <a:cs typeface="Arial" panose="020B0604020202020204" pitchFamily="34" charset="0"/>
              </a:rPr>
              <a:t>and compatibility among the increasing number of </a:t>
            </a:r>
            <a:r>
              <a:rPr lang="en-US" sz="1600" dirty="0" smtClean="0">
                <a:solidFill>
                  <a:schemeClr val="tx2">
                    <a:lumMod val="50000"/>
                  </a:schemeClr>
                </a:solidFill>
                <a:latin typeface="Arial" panose="020B0604020202020204" pitchFamily="34" charset="0"/>
                <a:cs typeface="Arial" panose="020B0604020202020204" pitchFamily="34" charset="0"/>
              </a:rPr>
              <a:t>Earth observing </a:t>
            </a:r>
            <a:r>
              <a:rPr lang="en-US" sz="1600" dirty="0">
                <a:solidFill>
                  <a:schemeClr val="tx2">
                    <a:lumMod val="50000"/>
                  </a:schemeClr>
                </a:solidFill>
                <a:latin typeface="Arial" panose="020B0604020202020204" pitchFamily="34" charset="0"/>
                <a:cs typeface="Arial" panose="020B0604020202020204" pitchFamily="34" charset="0"/>
              </a:rPr>
              <a:t>systems in the moderate </a:t>
            </a:r>
            <a:r>
              <a:rPr lang="en-US" sz="1600" dirty="0" smtClean="0">
                <a:solidFill>
                  <a:schemeClr val="tx2">
                    <a:lumMod val="50000"/>
                  </a:schemeClr>
                </a:solidFill>
                <a:latin typeface="Arial" panose="020B0604020202020204" pitchFamily="34" charset="0"/>
                <a:cs typeface="Arial" panose="020B0604020202020204" pitchFamily="34" charset="0"/>
              </a:rPr>
              <a:t>resolution </a:t>
            </a:r>
            <a:r>
              <a:rPr lang="en-US" sz="1600" dirty="0">
                <a:solidFill>
                  <a:schemeClr val="tx2">
                    <a:lumMod val="50000"/>
                  </a:schemeClr>
                </a:solidFill>
                <a:latin typeface="Arial" panose="020B0604020202020204" pitchFamily="34" charset="0"/>
                <a:cs typeface="Arial" panose="020B0604020202020204" pitchFamily="34" charset="0"/>
              </a:rPr>
              <a:t>class for both optical </a:t>
            </a:r>
            <a:r>
              <a:rPr lang="en-US" sz="1600" dirty="0" smtClean="0">
                <a:solidFill>
                  <a:schemeClr val="tx2">
                    <a:lumMod val="50000"/>
                  </a:schemeClr>
                </a:solidFill>
                <a:latin typeface="Arial" panose="020B0604020202020204" pitchFamily="34" charset="0"/>
                <a:cs typeface="Arial" panose="020B0604020202020204" pitchFamily="34" charset="0"/>
              </a:rPr>
              <a:t>and SAR </a:t>
            </a:r>
            <a:r>
              <a:rPr lang="en-US" sz="1600" dirty="0">
                <a:solidFill>
                  <a:schemeClr val="tx2">
                    <a:lumMod val="50000"/>
                  </a:schemeClr>
                </a:solidFill>
                <a:latin typeface="Arial" panose="020B0604020202020204" pitchFamily="34" charset="0"/>
                <a:cs typeface="Arial" panose="020B0604020202020204" pitchFamily="34" charset="0"/>
              </a:rPr>
              <a:t>sensors and the data received from </a:t>
            </a:r>
            <a:r>
              <a:rPr lang="en-US" sz="1600" dirty="0" smtClean="0">
                <a:solidFill>
                  <a:schemeClr val="tx2">
                    <a:lumMod val="50000"/>
                  </a:schemeClr>
                </a:solidFill>
                <a:latin typeface="Arial" panose="020B0604020202020204" pitchFamily="34" charset="0"/>
                <a:cs typeface="Arial" panose="020B0604020202020204" pitchFamily="34" charset="0"/>
              </a:rPr>
              <a:t>them</a:t>
            </a:r>
            <a:endParaRPr lang="en-US" sz="800" b="1" dirty="0">
              <a:solidFill>
                <a:schemeClr val="tx2">
                  <a:lumMod val="50000"/>
                </a:schemeClr>
              </a:solidFill>
              <a:latin typeface="Arial" panose="020B0604020202020204" pitchFamily="34" charset="0"/>
              <a:cs typeface="Arial" panose="020B0604020202020204" pitchFamily="34" charset="0"/>
            </a:endParaRPr>
          </a:p>
        </p:txBody>
      </p:sp>
      <p:sp>
        <p:nvSpPr>
          <p:cNvPr id="6" name="TextBox 5"/>
          <p:cNvSpPr txBox="1"/>
          <p:nvPr/>
        </p:nvSpPr>
        <p:spPr>
          <a:xfrm>
            <a:off x="8481848" y="29014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58238213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23</a:t>
            </a:fld>
            <a:endParaRPr lang="uk-UA" dirty="0"/>
          </a:p>
        </p:txBody>
      </p:sp>
      <p:sp>
        <p:nvSpPr>
          <p:cNvPr id="3" name="Content Placeholder 2"/>
          <p:cNvSpPr>
            <a:spLocks noGrp="1"/>
          </p:cNvSpPr>
          <p:nvPr>
            <p:ph sz="quarter" idx="10"/>
          </p:nvPr>
        </p:nvSpPr>
        <p:spPr>
          <a:xfrm>
            <a:off x="34636" y="1219200"/>
            <a:ext cx="9033164" cy="5410200"/>
          </a:xfrm>
        </p:spPr>
        <p:txBody>
          <a:bodyPr/>
          <a:lstStyle/>
          <a:p>
            <a:r>
              <a:rPr lang="en-US" dirty="0" smtClean="0">
                <a:solidFill>
                  <a:schemeClr val="tx2">
                    <a:lumMod val="50000"/>
                  </a:schemeClr>
                </a:solidFill>
                <a:latin typeface="Arial" panose="020B0604020202020204" pitchFamily="34" charset="0"/>
              </a:rPr>
              <a:t>LSI-VC </a:t>
            </a:r>
            <a:r>
              <a:rPr lang="en-US" dirty="0">
                <a:solidFill>
                  <a:schemeClr val="tx2">
                    <a:lumMod val="50000"/>
                  </a:schemeClr>
                </a:solidFill>
                <a:latin typeface="Arial" panose="020B0604020202020204" pitchFamily="34" charset="0"/>
              </a:rPr>
              <a:t>has been incredibly successful in moving forward with the development of </a:t>
            </a:r>
            <a:r>
              <a:rPr lang="en-US" dirty="0" smtClean="0">
                <a:solidFill>
                  <a:schemeClr val="tx2">
                    <a:lumMod val="50000"/>
                  </a:schemeClr>
                </a:solidFill>
                <a:latin typeface="Arial" panose="020B0604020202020204" pitchFamily="34" charset="0"/>
              </a:rPr>
              <a:t>the </a:t>
            </a:r>
            <a:r>
              <a:rPr lang="en-US" dirty="0">
                <a:solidFill>
                  <a:schemeClr val="tx2">
                    <a:lumMod val="50000"/>
                  </a:schemeClr>
                </a:solidFill>
                <a:latin typeface="Arial" panose="020B0604020202020204" pitchFamily="34" charset="0"/>
              </a:rPr>
              <a:t>CEOS Analysis Ready Data for Land (CARD4L). </a:t>
            </a:r>
          </a:p>
          <a:p>
            <a:r>
              <a:rPr lang="en-US" dirty="0" smtClean="0">
                <a:solidFill>
                  <a:schemeClr val="tx2">
                    <a:lumMod val="50000"/>
                  </a:schemeClr>
                </a:solidFill>
                <a:latin typeface="Arial" panose="020B0604020202020204" pitchFamily="34" charset="0"/>
              </a:rPr>
              <a:t>Analysis ready data (ARD) is no longer a desire of global users, but is now becoming a requirement and an expectation and it is clear that space agencies need to make it easier for global </a:t>
            </a:r>
            <a:r>
              <a:rPr lang="en-US" dirty="0">
                <a:solidFill>
                  <a:schemeClr val="tx2">
                    <a:lumMod val="50000"/>
                  </a:schemeClr>
                </a:solidFill>
                <a:latin typeface="Arial" panose="020B0604020202020204" pitchFamily="34" charset="0"/>
              </a:rPr>
              <a:t>users to get ARD. </a:t>
            </a:r>
            <a:endParaRPr lang="en-US" dirty="0" smtClean="0">
              <a:solidFill>
                <a:schemeClr val="tx2">
                  <a:lumMod val="50000"/>
                </a:schemeClr>
              </a:solidFill>
              <a:latin typeface="Arial" panose="020B0604020202020204" pitchFamily="34" charset="0"/>
            </a:endParaRPr>
          </a:p>
          <a:p>
            <a:r>
              <a:rPr lang="en-US" dirty="0" smtClean="0">
                <a:solidFill>
                  <a:schemeClr val="tx2">
                    <a:lumMod val="50000"/>
                  </a:schemeClr>
                </a:solidFill>
                <a:latin typeface="Arial" panose="020B0604020202020204" pitchFamily="34" charset="0"/>
              </a:rPr>
              <a:t>Creation </a:t>
            </a:r>
            <a:r>
              <a:rPr lang="en-US" dirty="0">
                <a:solidFill>
                  <a:schemeClr val="tx2">
                    <a:lumMod val="50000"/>
                  </a:schemeClr>
                </a:solidFill>
                <a:latin typeface="Arial" panose="020B0604020202020204" pitchFamily="34" charset="0"/>
              </a:rPr>
              <a:t>of the CEOS </a:t>
            </a:r>
            <a:r>
              <a:rPr lang="en-US" dirty="0" smtClean="0">
                <a:solidFill>
                  <a:schemeClr val="tx2">
                    <a:lumMod val="50000"/>
                  </a:schemeClr>
                </a:solidFill>
                <a:latin typeface="Arial" panose="020B0604020202020204" pitchFamily="34" charset="0"/>
              </a:rPr>
              <a:t>ARD </a:t>
            </a:r>
            <a:r>
              <a:rPr lang="en-US" dirty="0">
                <a:solidFill>
                  <a:schemeClr val="tx2">
                    <a:lumMod val="50000"/>
                  </a:schemeClr>
                </a:solidFill>
                <a:latin typeface="Arial" panose="020B0604020202020204" pitchFamily="34" charset="0"/>
              </a:rPr>
              <a:t>website for three product family specifications – Surface Reflectance, Surface Temperature, and Radar Backscatter.</a:t>
            </a:r>
          </a:p>
          <a:p>
            <a:pPr lvl="1"/>
            <a:r>
              <a:rPr lang="en-US" sz="1800" dirty="0" smtClean="0">
                <a:solidFill>
                  <a:schemeClr val="tx2">
                    <a:lumMod val="50000"/>
                  </a:schemeClr>
                </a:solidFill>
                <a:latin typeface="Arial" panose="020B0604020202020204" pitchFamily="34" charset="0"/>
              </a:rPr>
              <a:t>Discussed previously under Agenda Item 5.3</a:t>
            </a:r>
          </a:p>
          <a:p>
            <a:r>
              <a:rPr lang="en-US" dirty="0" smtClean="0">
                <a:solidFill>
                  <a:schemeClr val="tx2">
                    <a:lumMod val="50000"/>
                  </a:schemeClr>
                </a:solidFill>
                <a:latin typeface="Arial" panose="020B0604020202020204" pitchFamily="34" charset="0"/>
              </a:rPr>
              <a:t>Outcomes from Joint LSI-VC/SDCG/GEOGLAM Meetings</a:t>
            </a:r>
          </a:p>
          <a:p>
            <a:pPr lvl="1" rtl="0" fontAlgn="base"/>
            <a:r>
              <a:rPr lang="en-US" sz="1800" dirty="0">
                <a:solidFill>
                  <a:schemeClr val="tx2">
                    <a:lumMod val="50000"/>
                  </a:schemeClr>
                </a:solidFill>
                <a:latin typeface="Arial" panose="020B0604020202020204" pitchFamily="34" charset="0"/>
              </a:rPr>
              <a:t>Key overlaps between SDCG, GEOGLAM, and LSI-VC on CARD4L pilots and establishing links to user communities (for feedback, promotion, etc.) – priority areas for collaboration</a:t>
            </a:r>
          </a:p>
          <a:p>
            <a:pPr lvl="1" rtl="0" fontAlgn="base"/>
            <a:r>
              <a:rPr lang="en-US" sz="1800" dirty="0">
                <a:solidFill>
                  <a:schemeClr val="tx2">
                    <a:lumMod val="50000"/>
                  </a:schemeClr>
                </a:solidFill>
                <a:latin typeface="Arial" panose="020B0604020202020204" pitchFamily="34" charset="0"/>
              </a:rPr>
              <a:t>Agreed a joint position on the continuity of the SDCG and GEOGLAM AHTs and the relation to LSI-VC going </a:t>
            </a:r>
            <a:r>
              <a:rPr lang="en-US" sz="1800" dirty="0" smtClean="0">
                <a:solidFill>
                  <a:schemeClr val="tx2">
                    <a:lumMod val="50000"/>
                  </a:schemeClr>
                </a:solidFill>
                <a:latin typeface="Arial" panose="020B0604020202020204" pitchFamily="34" charset="0"/>
              </a:rPr>
              <a:t>forward</a:t>
            </a:r>
          </a:p>
          <a:p>
            <a:pPr lvl="1" rtl="0" fontAlgn="base"/>
            <a:r>
              <a:rPr lang="en-US" sz="1800" dirty="0" smtClean="0">
                <a:solidFill>
                  <a:schemeClr val="tx2">
                    <a:lumMod val="50000"/>
                  </a:schemeClr>
                </a:solidFill>
                <a:latin typeface="Arial" panose="020B0604020202020204" pitchFamily="34" charset="0"/>
              </a:rPr>
              <a:t>Will be further discussed under Agenda Item 6.8</a:t>
            </a:r>
            <a:endParaRPr lang="en-US" sz="1800" dirty="0">
              <a:solidFill>
                <a:schemeClr val="tx2">
                  <a:lumMod val="50000"/>
                </a:schemeClr>
              </a:solidFill>
              <a:latin typeface="Arial" panose="020B0604020202020204" pitchFamily="34" charset="0"/>
            </a:endParaRPr>
          </a:p>
        </p:txBody>
      </p:sp>
      <p:sp>
        <p:nvSpPr>
          <p:cNvPr id="6" name="Content Placeholder 3"/>
          <p:cNvSpPr txBox="1">
            <a:spLocks/>
          </p:cNvSpPr>
          <p:nvPr/>
        </p:nvSpPr>
        <p:spPr>
          <a:xfrm>
            <a:off x="1859973" y="76200"/>
            <a:ext cx="56388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2800" b="1" dirty="0" smtClean="0"/>
              <a:t>LSI-VC Key </a:t>
            </a:r>
            <a:r>
              <a:rPr lang="en-US" sz="2800" b="1" dirty="0" smtClean="0"/>
              <a:t>Activities</a:t>
            </a:r>
            <a:endParaRPr lang="en-US" sz="2800" b="1" dirty="0"/>
          </a:p>
        </p:txBody>
      </p:sp>
    </p:spTree>
    <p:extLst>
      <p:ext uri="{BB962C8B-B14F-4D97-AF65-F5344CB8AC3E}">
        <p14:creationId xmlns:p14="http://schemas.microsoft.com/office/powerpoint/2010/main" val="264205726"/>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24</a:t>
            </a:fld>
            <a:endParaRPr lang="uk-UA" dirty="0"/>
          </a:p>
        </p:txBody>
      </p:sp>
      <p:sp>
        <p:nvSpPr>
          <p:cNvPr id="4" name="Content Placeholder 3"/>
          <p:cNvSpPr>
            <a:spLocks noGrp="1"/>
          </p:cNvSpPr>
          <p:nvPr>
            <p:ph sz="quarter" idx="4294967295"/>
          </p:nvPr>
        </p:nvSpPr>
        <p:spPr>
          <a:xfrm>
            <a:off x="152400" y="1447800"/>
            <a:ext cx="8686800" cy="3276600"/>
          </a:xfrm>
          <a:prstGeom prst="rect">
            <a:avLst/>
          </a:prstGeom>
        </p:spPr>
        <p:txBody>
          <a:bodyPr/>
          <a:lstStyle/>
          <a:p>
            <a:pPr marL="0" indent="0">
              <a:buNone/>
            </a:pPr>
            <a:r>
              <a:rPr lang="en-US" sz="3600" dirty="0" smtClean="0">
                <a:solidFill>
                  <a:schemeClr val="bg1"/>
                </a:solidFill>
              </a:rPr>
              <a:t>Ocean </a:t>
            </a:r>
            <a:r>
              <a:rPr lang="en-US" sz="3600" dirty="0" err="1" smtClean="0">
                <a:solidFill>
                  <a:schemeClr val="bg1"/>
                </a:solidFill>
              </a:rPr>
              <a:t>Colour</a:t>
            </a:r>
            <a:r>
              <a:rPr lang="en-US" sz="3600" dirty="0" smtClean="0">
                <a:solidFill>
                  <a:schemeClr val="bg1"/>
                </a:solidFill>
              </a:rPr>
              <a:t> Radiometry Virtual Constellation (OCR-VC)</a:t>
            </a:r>
          </a:p>
          <a:p>
            <a:pPr marL="0" indent="0">
              <a:buNone/>
            </a:pPr>
            <a:r>
              <a:rPr lang="en-US" sz="3200" dirty="0" smtClean="0">
                <a:solidFill>
                  <a:srgbClr val="92D050"/>
                </a:solidFill>
              </a:rPr>
              <a:t>Co-Leads:</a:t>
            </a:r>
          </a:p>
          <a:p>
            <a:r>
              <a:rPr lang="en-US" sz="3200" dirty="0" err="1" smtClean="0">
                <a:solidFill>
                  <a:srgbClr val="92D050"/>
                </a:solidFill>
              </a:rPr>
              <a:t>Ewa</a:t>
            </a:r>
            <a:r>
              <a:rPr lang="en-US" sz="3200" dirty="0" smtClean="0">
                <a:solidFill>
                  <a:srgbClr val="92D050"/>
                </a:solidFill>
              </a:rPr>
              <a:t> </a:t>
            </a:r>
            <a:r>
              <a:rPr lang="en-US" sz="3200" dirty="0" err="1" smtClean="0">
                <a:solidFill>
                  <a:srgbClr val="92D050"/>
                </a:solidFill>
              </a:rPr>
              <a:t>Kwiatkowska</a:t>
            </a:r>
            <a:r>
              <a:rPr lang="en-US" sz="3200" dirty="0" smtClean="0">
                <a:solidFill>
                  <a:srgbClr val="92D050"/>
                </a:solidFill>
              </a:rPr>
              <a:t>, EUMETSAT</a:t>
            </a:r>
          </a:p>
          <a:p>
            <a:r>
              <a:rPr lang="en-US" sz="3200" dirty="0" smtClean="0">
                <a:solidFill>
                  <a:srgbClr val="92D050"/>
                </a:solidFill>
              </a:rPr>
              <a:t>Craig </a:t>
            </a:r>
            <a:r>
              <a:rPr lang="en-US" sz="3200" dirty="0" err="1" smtClean="0">
                <a:solidFill>
                  <a:srgbClr val="92D050"/>
                </a:solidFill>
              </a:rPr>
              <a:t>Donlon</a:t>
            </a:r>
            <a:r>
              <a:rPr lang="en-US" sz="3200" dirty="0" smtClean="0">
                <a:solidFill>
                  <a:srgbClr val="92D050"/>
                </a:solidFill>
              </a:rPr>
              <a:t>, ESA</a:t>
            </a:r>
          </a:p>
          <a:p>
            <a:endParaRPr lang="en-US" sz="2000" dirty="0">
              <a:solidFill>
                <a:srgbClr val="92D050"/>
              </a:solidFill>
            </a:endParaRPr>
          </a:p>
        </p:txBody>
      </p:sp>
      <p:sp>
        <p:nvSpPr>
          <p:cNvPr id="5" name="Content Placeholder 2"/>
          <p:cNvSpPr txBox="1">
            <a:spLocks/>
          </p:cNvSpPr>
          <p:nvPr/>
        </p:nvSpPr>
        <p:spPr>
          <a:xfrm>
            <a:off x="76200" y="4419600"/>
            <a:ext cx="8915400" cy="2133600"/>
          </a:xfrm>
          <a:prstGeom prst="rect">
            <a:avLst/>
          </a:prstGeom>
          <a:solidFill>
            <a:schemeClr val="accent1">
              <a:lumMod val="20000"/>
              <a:lumOff val="80000"/>
            </a:schemeClr>
          </a:solidFill>
          <a:ln>
            <a:solidFill>
              <a:srgbClr val="92D050"/>
            </a:solidFill>
          </a:ln>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buNone/>
            </a:pPr>
            <a:r>
              <a:rPr lang="en-US" sz="2000" dirty="0" smtClean="0">
                <a:solidFill>
                  <a:schemeClr val="tx2">
                    <a:lumMod val="50000"/>
                  </a:schemeClr>
                </a:solidFill>
                <a:latin typeface="Arial" panose="020B0604020202020204" pitchFamily="34" charset="0"/>
                <a:cs typeface="Arial" panose="020B0604020202020204" pitchFamily="34" charset="0"/>
              </a:rPr>
              <a:t>OCR-VC goal is to produce </a:t>
            </a:r>
            <a:r>
              <a:rPr lang="en-US" sz="2000" dirty="0">
                <a:solidFill>
                  <a:schemeClr val="tx2">
                    <a:lumMod val="50000"/>
                  </a:schemeClr>
                </a:solidFill>
                <a:latin typeface="Arial" panose="020B0604020202020204" pitchFamily="34" charset="0"/>
                <a:cs typeface="Arial" panose="020B0604020202020204" pitchFamily="34" charset="0"/>
              </a:rPr>
              <a:t>sustained data records of well-calibrated and validated satellite ocean </a:t>
            </a:r>
            <a:r>
              <a:rPr lang="en-US" sz="2000" dirty="0" err="1">
                <a:solidFill>
                  <a:schemeClr val="tx2">
                    <a:lumMod val="50000"/>
                  </a:schemeClr>
                </a:solidFill>
                <a:latin typeface="Arial" panose="020B0604020202020204" pitchFamily="34" charset="0"/>
                <a:cs typeface="Arial" panose="020B0604020202020204" pitchFamily="34" charset="0"/>
              </a:rPr>
              <a:t>colour</a:t>
            </a:r>
            <a:r>
              <a:rPr lang="en-US" sz="2000" dirty="0">
                <a:solidFill>
                  <a:schemeClr val="tx2">
                    <a:lumMod val="50000"/>
                  </a:schemeClr>
                </a:solidFill>
                <a:latin typeface="Arial" panose="020B0604020202020204" pitchFamily="34" charset="0"/>
                <a:cs typeface="Arial" panose="020B0604020202020204" pitchFamily="34" charset="0"/>
              </a:rPr>
              <a:t> datasets from measurements obtained from multiple satellites. </a:t>
            </a:r>
            <a:endParaRPr lang="en-US" sz="2000" dirty="0" smtClean="0">
              <a:solidFill>
                <a:schemeClr val="tx2">
                  <a:lumMod val="50000"/>
                </a:schemeClr>
              </a:solidFill>
              <a:latin typeface="Arial" panose="020B0604020202020204" pitchFamily="34" charset="0"/>
              <a:cs typeface="Arial" panose="020B0604020202020204" pitchFamily="34" charset="0"/>
            </a:endParaRPr>
          </a:p>
          <a:p>
            <a:pPr marL="0" indent="0">
              <a:buNone/>
            </a:pPr>
            <a:r>
              <a:rPr lang="en-US" sz="2000" dirty="0">
                <a:solidFill>
                  <a:schemeClr val="tx2">
                    <a:lumMod val="50000"/>
                  </a:schemeClr>
                </a:solidFill>
                <a:latin typeface="Arial" panose="020B0604020202020204" pitchFamily="34" charset="0"/>
                <a:cs typeface="Arial" panose="020B0604020202020204" pitchFamily="34" charset="0"/>
              </a:rPr>
              <a:t>OCR-VC activities include calibration, validation, merging of satellite and in situ data, product generation, as well as development and demonstrations of new and improved applications.</a:t>
            </a:r>
            <a:endParaRPr lang="en-US" sz="2000" b="1" dirty="0">
              <a:solidFill>
                <a:schemeClr val="tx2">
                  <a:lumMod val="50000"/>
                </a:schemeClr>
              </a:solidFill>
              <a:latin typeface="Arial" panose="020B0604020202020204" pitchFamily="34" charset="0"/>
              <a:cs typeface="Arial" panose="020B0604020202020204" pitchFamily="34" charset="0"/>
            </a:endParaRPr>
          </a:p>
        </p:txBody>
      </p:sp>
      <p:sp>
        <p:nvSpPr>
          <p:cNvPr id="6" name="TextBox 5"/>
          <p:cNvSpPr txBox="1"/>
          <p:nvPr/>
        </p:nvSpPr>
        <p:spPr>
          <a:xfrm>
            <a:off x="8481848" y="29014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413235805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25</a:t>
            </a:fld>
            <a:endParaRPr lang="uk-UA" dirty="0"/>
          </a:p>
        </p:txBody>
      </p:sp>
      <p:sp>
        <p:nvSpPr>
          <p:cNvPr id="3" name="Content Placeholder 2"/>
          <p:cNvSpPr>
            <a:spLocks noGrp="1"/>
          </p:cNvSpPr>
          <p:nvPr>
            <p:ph sz="quarter" idx="10"/>
          </p:nvPr>
        </p:nvSpPr>
        <p:spPr>
          <a:xfrm>
            <a:off x="20782" y="1177636"/>
            <a:ext cx="9047018" cy="5299364"/>
          </a:xfrm>
        </p:spPr>
        <p:txBody>
          <a:bodyPr/>
          <a:lstStyle/>
          <a:p>
            <a:r>
              <a:rPr lang="en-US" dirty="0" smtClean="0">
                <a:solidFill>
                  <a:schemeClr val="tx2">
                    <a:lumMod val="50000"/>
                  </a:schemeClr>
                </a:solidFill>
              </a:rPr>
              <a:t>OCR-VC </a:t>
            </a:r>
            <a:r>
              <a:rPr lang="en-US" dirty="0">
                <a:solidFill>
                  <a:schemeClr val="tx2">
                    <a:lumMod val="50000"/>
                  </a:schemeClr>
                </a:solidFill>
              </a:rPr>
              <a:t>is implementing the 2012 International Network for Sensor Inter-comparison and Uncertainty Assessment (INSIT-OCR) White Paper and focusing on coordinating cross-agency activities with respect to system vicarious calibration and collaboration on space instrument accuracy and stability to maximize the quality of OCR data records.  </a:t>
            </a:r>
            <a:endParaRPr lang="en-US" dirty="0" smtClean="0">
              <a:solidFill>
                <a:schemeClr val="tx2">
                  <a:lumMod val="50000"/>
                </a:schemeClr>
              </a:solidFill>
            </a:endParaRPr>
          </a:p>
          <a:p>
            <a:r>
              <a:rPr lang="en-US" dirty="0" smtClean="0">
                <a:solidFill>
                  <a:schemeClr val="tx2">
                    <a:lumMod val="50000"/>
                  </a:schemeClr>
                </a:solidFill>
              </a:rPr>
              <a:t>OCR-VC </a:t>
            </a:r>
            <a:r>
              <a:rPr lang="en-US" dirty="0">
                <a:solidFill>
                  <a:schemeClr val="tx2">
                    <a:lumMod val="50000"/>
                  </a:schemeClr>
                </a:solidFill>
              </a:rPr>
              <a:t>is working closely with the International Ocean-</a:t>
            </a:r>
            <a:r>
              <a:rPr lang="en-US" dirty="0" err="1">
                <a:solidFill>
                  <a:schemeClr val="tx2">
                    <a:lumMod val="50000"/>
                  </a:schemeClr>
                </a:solidFill>
              </a:rPr>
              <a:t>Colour</a:t>
            </a:r>
            <a:r>
              <a:rPr lang="en-US" dirty="0">
                <a:solidFill>
                  <a:schemeClr val="tx2">
                    <a:lumMod val="50000"/>
                  </a:schemeClr>
                </a:solidFill>
              </a:rPr>
              <a:t> Coordinating Group </a:t>
            </a:r>
            <a:r>
              <a:rPr lang="en-US" dirty="0" smtClean="0">
                <a:solidFill>
                  <a:schemeClr val="tx2">
                    <a:lumMod val="50000"/>
                  </a:schemeClr>
                </a:solidFill>
              </a:rPr>
              <a:t>(IOCCG) and </a:t>
            </a:r>
            <a:r>
              <a:rPr lang="en-US" dirty="0">
                <a:solidFill>
                  <a:schemeClr val="tx2">
                    <a:lumMod val="50000"/>
                  </a:schemeClr>
                </a:solidFill>
              </a:rPr>
              <a:t>other calibration/validation leaders</a:t>
            </a:r>
            <a:r>
              <a:rPr lang="en-US" dirty="0" smtClean="0">
                <a:solidFill>
                  <a:schemeClr val="tx2">
                    <a:lumMod val="50000"/>
                  </a:schemeClr>
                </a:solidFill>
              </a:rPr>
              <a:t>.</a:t>
            </a:r>
          </a:p>
          <a:p>
            <a:r>
              <a:rPr lang="en-US" dirty="0" smtClean="0">
                <a:solidFill>
                  <a:schemeClr val="tx2">
                    <a:lumMod val="50000"/>
                  </a:schemeClr>
                </a:solidFill>
              </a:rPr>
              <a:t>Linkages to CEOS 2018-2020 Work Plan</a:t>
            </a:r>
          </a:p>
          <a:p>
            <a:pPr lvl="1"/>
            <a:r>
              <a:rPr lang="en-US" sz="1800" dirty="0" smtClean="0">
                <a:solidFill>
                  <a:schemeClr val="tx2">
                    <a:lumMod val="50000"/>
                  </a:schemeClr>
                </a:solidFill>
              </a:rPr>
              <a:t>Revision of OCR Essential Ocean Variables (observational requirements)</a:t>
            </a:r>
          </a:p>
          <a:p>
            <a:pPr lvl="1"/>
            <a:r>
              <a:rPr lang="en-US" sz="1800" dirty="0" smtClean="0">
                <a:solidFill>
                  <a:schemeClr val="tx2">
                    <a:lumMod val="50000"/>
                  </a:schemeClr>
                </a:solidFill>
              </a:rPr>
              <a:t>Lake Essential Climate Variables under development</a:t>
            </a:r>
          </a:p>
          <a:p>
            <a:r>
              <a:rPr lang="en-US" dirty="0" smtClean="0">
                <a:solidFill>
                  <a:schemeClr val="tx2">
                    <a:lumMod val="50000"/>
                  </a:schemeClr>
                </a:solidFill>
              </a:rPr>
              <a:t>Recommendations:</a:t>
            </a:r>
          </a:p>
          <a:p>
            <a:pPr lvl="1"/>
            <a:r>
              <a:rPr lang="en-US" sz="1800" dirty="0" smtClean="0">
                <a:solidFill>
                  <a:schemeClr val="tx2">
                    <a:lumMod val="50000"/>
                  </a:schemeClr>
                </a:solidFill>
              </a:rPr>
              <a:t>Stronger emphasis on aquatic biology, biogeochemistry, ecology and harmonization with ‘CEOS Strategy for Carbon Observations from Space’</a:t>
            </a:r>
          </a:p>
          <a:p>
            <a:pPr lvl="1"/>
            <a:r>
              <a:rPr lang="en-US" sz="1800" dirty="0" smtClean="0">
                <a:solidFill>
                  <a:schemeClr val="tx2">
                    <a:lumMod val="50000"/>
                  </a:schemeClr>
                </a:solidFill>
              </a:rPr>
              <a:t>Update </a:t>
            </a:r>
            <a:r>
              <a:rPr lang="en-US" sz="1800" dirty="0" err="1" smtClean="0">
                <a:solidFill>
                  <a:schemeClr val="tx2">
                    <a:lumMod val="50000"/>
                  </a:schemeClr>
                </a:solidFill>
              </a:rPr>
              <a:t>WGClimate</a:t>
            </a:r>
            <a:r>
              <a:rPr lang="en-US" sz="1800" dirty="0" smtClean="0">
                <a:solidFill>
                  <a:schemeClr val="tx2">
                    <a:lumMod val="50000"/>
                  </a:schemeClr>
                </a:solidFill>
              </a:rPr>
              <a:t> OCR ECV inventory to include missing datasets</a:t>
            </a:r>
          </a:p>
          <a:p>
            <a:pPr lvl="1"/>
            <a:r>
              <a:rPr lang="en-US" sz="1800" dirty="0" smtClean="0">
                <a:solidFill>
                  <a:schemeClr val="tx2">
                    <a:lumMod val="50000"/>
                  </a:schemeClr>
                </a:solidFill>
              </a:rPr>
              <a:t>COVERAGE to include variables beyond chlorophyll and increase spatial resolution</a:t>
            </a:r>
            <a:endParaRPr lang="en-US" sz="1800" dirty="0">
              <a:solidFill>
                <a:schemeClr val="tx2">
                  <a:lumMod val="50000"/>
                </a:schemeClr>
              </a:solidFill>
            </a:endParaRPr>
          </a:p>
          <a:p>
            <a:endParaRPr lang="en-US" dirty="0">
              <a:solidFill>
                <a:schemeClr val="tx2">
                  <a:lumMod val="50000"/>
                </a:schemeClr>
              </a:solidFill>
            </a:endParaRPr>
          </a:p>
        </p:txBody>
      </p:sp>
      <p:sp>
        <p:nvSpPr>
          <p:cNvPr id="5" name="Content Placeholder 3"/>
          <p:cNvSpPr txBox="1">
            <a:spLocks/>
          </p:cNvSpPr>
          <p:nvPr/>
        </p:nvSpPr>
        <p:spPr>
          <a:xfrm>
            <a:off x="1905000" y="152400"/>
            <a:ext cx="56388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2800" b="1" dirty="0" smtClean="0"/>
              <a:t>OCR-VC Key Activities</a:t>
            </a:r>
            <a:endParaRPr lang="en-US" sz="2800" b="1" dirty="0"/>
          </a:p>
        </p:txBody>
      </p:sp>
    </p:spTree>
    <p:extLst>
      <p:ext uri="{BB962C8B-B14F-4D97-AF65-F5344CB8AC3E}">
        <p14:creationId xmlns:p14="http://schemas.microsoft.com/office/powerpoint/2010/main" val="426155030"/>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26</a:t>
            </a:fld>
            <a:endParaRPr lang="uk-UA" dirty="0"/>
          </a:p>
        </p:txBody>
      </p:sp>
      <p:sp>
        <p:nvSpPr>
          <p:cNvPr id="4" name="Content Placeholder 3"/>
          <p:cNvSpPr>
            <a:spLocks noGrp="1"/>
          </p:cNvSpPr>
          <p:nvPr>
            <p:ph sz="quarter" idx="4294967295"/>
          </p:nvPr>
        </p:nvSpPr>
        <p:spPr>
          <a:xfrm>
            <a:off x="152400" y="914400"/>
            <a:ext cx="7391400" cy="3276600"/>
          </a:xfrm>
          <a:prstGeom prst="rect">
            <a:avLst/>
          </a:prstGeom>
        </p:spPr>
        <p:txBody>
          <a:bodyPr/>
          <a:lstStyle/>
          <a:p>
            <a:pPr marL="0" indent="0">
              <a:buNone/>
            </a:pPr>
            <a:r>
              <a:rPr lang="en-US" sz="3600" dirty="0" smtClean="0">
                <a:solidFill>
                  <a:schemeClr val="bg1"/>
                </a:solidFill>
              </a:rPr>
              <a:t>Ocean Surface Topography Virtual Constellation (OST-VC)</a:t>
            </a:r>
          </a:p>
          <a:p>
            <a:pPr marL="0" indent="0">
              <a:buNone/>
            </a:pPr>
            <a:r>
              <a:rPr lang="en-US" sz="3200" dirty="0" smtClean="0">
                <a:solidFill>
                  <a:srgbClr val="92D050"/>
                </a:solidFill>
              </a:rPr>
              <a:t>Co-Leads:</a:t>
            </a:r>
          </a:p>
          <a:p>
            <a:r>
              <a:rPr lang="en-US" sz="3200" dirty="0" err="1" smtClean="0">
                <a:solidFill>
                  <a:srgbClr val="92D050"/>
                </a:solidFill>
              </a:rPr>
              <a:t>Remko</a:t>
            </a:r>
            <a:r>
              <a:rPr lang="en-US" sz="3200" dirty="0" smtClean="0">
                <a:solidFill>
                  <a:srgbClr val="92D050"/>
                </a:solidFill>
              </a:rPr>
              <a:t> </a:t>
            </a:r>
            <a:r>
              <a:rPr lang="en-US" sz="3200" dirty="0" err="1" smtClean="0">
                <a:solidFill>
                  <a:srgbClr val="92D050"/>
                </a:solidFill>
              </a:rPr>
              <a:t>Scharroo</a:t>
            </a:r>
            <a:r>
              <a:rPr lang="en-US" sz="3200" dirty="0" smtClean="0">
                <a:solidFill>
                  <a:srgbClr val="92D050"/>
                </a:solidFill>
              </a:rPr>
              <a:t>, EUMETSAT</a:t>
            </a:r>
          </a:p>
          <a:p>
            <a:r>
              <a:rPr lang="en-US" sz="3200" dirty="0" err="1" smtClean="0">
                <a:solidFill>
                  <a:srgbClr val="92D050"/>
                </a:solidFill>
              </a:rPr>
              <a:t>Amaury</a:t>
            </a:r>
            <a:r>
              <a:rPr lang="en-US" sz="3200" dirty="0" smtClean="0">
                <a:solidFill>
                  <a:srgbClr val="92D050"/>
                </a:solidFill>
              </a:rPr>
              <a:t> Larue de </a:t>
            </a:r>
            <a:r>
              <a:rPr lang="en-US" sz="3200" dirty="0" err="1" smtClean="0">
                <a:solidFill>
                  <a:srgbClr val="92D050"/>
                </a:solidFill>
              </a:rPr>
              <a:t>Tournemine</a:t>
            </a:r>
            <a:r>
              <a:rPr lang="en-US" sz="3200" dirty="0" smtClean="0">
                <a:solidFill>
                  <a:srgbClr val="92D050"/>
                </a:solidFill>
              </a:rPr>
              <a:t>, CNES</a:t>
            </a:r>
          </a:p>
          <a:p>
            <a:endParaRPr lang="en-US" sz="2000" dirty="0">
              <a:solidFill>
                <a:srgbClr val="92D050"/>
              </a:solidFill>
            </a:endParaRPr>
          </a:p>
        </p:txBody>
      </p:sp>
      <p:sp>
        <p:nvSpPr>
          <p:cNvPr id="5" name="Content Placeholder 2"/>
          <p:cNvSpPr txBox="1">
            <a:spLocks/>
          </p:cNvSpPr>
          <p:nvPr/>
        </p:nvSpPr>
        <p:spPr>
          <a:xfrm>
            <a:off x="76200" y="4343400"/>
            <a:ext cx="8915400" cy="1905000"/>
          </a:xfrm>
          <a:prstGeom prst="rect">
            <a:avLst/>
          </a:prstGeom>
          <a:solidFill>
            <a:schemeClr val="accent1">
              <a:lumMod val="20000"/>
              <a:lumOff val="80000"/>
            </a:schemeClr>
          </a:solidFill>
          <a:ln>
            <a:solidFill>
              <a:srgbClr val="92D050"/>
            </a:solidFill>
          </a:ln>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buNone/>
            </a:pPr>
            <a:r>
              <a:rPr lang="en-US" sz="2000" dirty="0" smtClean="0">
                <a:solidFill>
                  <a:schemeClr val="tx2">
                    <a:lumMod val="50000"/>
                  </a:schemeClr>
                </a:solidFill>
                <a:latin typeface="Arial" panose="020B0604020202020204" pitchFamily="34" charset="0"/>
                <a:cs typeface="Arial" panose="020B0604020202020204" pitchFamily="34" charset="0"/>
              </a:rPr>
              <a:t>OST-VC goal </a:t>
            </a:r>
            <a:r>
              <a:rPr lang="en-US" sz="2000" dirty="0">
                <a:solidFill>
                  <a:schemeClr val="tx2">
                    <a:lumMod val="50000"/>
                  </a:schemeClr>
                </a:solidFill>
                <a:latin typeface="Arial" panose="020B0604020202020204" pitchFamily="34" charset="0"/>
                <a:cs typeface="Arial" panose="020B0604020202020204" pitchFamily="34" charset="0"/>
              </a:rPr>
              <a:t>is to implement a sustained, systematic capability to observe the surface topography of global oceans from the basin scale to the mesoscale (~ 100 km). The surface topography from satellite altimeters and the upper-ocean density field from Argo profiling floats are oceanic analogues to the surface pressure from barometers and the density field from atmospheric </a:t>
            </a:r>
            <a:r>
              <a:rPr lang="en-US" sz="2000" dirty="0" smtClean="0">
                <a:solidFill>
                  <a:schemeClr val="tx2">
                    <a:lumMod val="50000"/>
                  </a:schemeClr>
                </a:solidFill>
                <a:latin typeface="Arial" panose="020B0604020202020204" pitchFamily="34" charset="0"/>
                <a:cs typeface="Arial" panose="020B0604020202020204" pitchFamily="34" charset="0"/>
              </a:rPr>
              <a:t>profilers.</a:t>
            </a:r>
            <a:endParaRPr lang="en-US" sz="1400" b="1" dirty="0">
              <a:solidFill>
                <a:schemeClr val="tx2">
                  <a:lumMod val="50000"/>
                </a:schemeClr>
              </a:solidFill>
              <a:latin typeface="Arial" panose="020B0604020202020204" pitchFamily="34" charset="0"/>
              <a:cs typeface="Arial" panose="020B0604020202020204" pitchFamily="34" charset="0"/>
            </a:endParaRPr>
          </a:p>
        </p:txBody>
      </p:sp>
      <p:sp>
        <p:nvSpPr>
          <p:cNvPr id="6" name="TextBox 5"/>
          <p:cNvSpPr txBox="1"/>
          <p:nvPr/>
        </p:nvSpPr>
        <p:spPr>
          <a:xfrm>
            <a:off x="8481848" y="29014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214826632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27</a:t>
            </a:fld>
            <a:endParaRPr lang="uk-UA" dirty="0"/>
          </a:p>
        </p:txBody>
      </p:sp>
      <p:sp>
        <p:nvSpPr>
          <p:cNvPr id="3" name="Content Placeholder 2"/>
          <p:cNvSpPr>
            <a:spLocks noGrp="1"/>
          </p:cNvSpPr>
          <p:nvPr>
            <p:ph sz="quarter" idx="10"/>
          </p:nvPr>
        </p:nvSpPr>
        <p:spPr>
          <a:xfrm>
            <a:off x="34636" y="1219200"/>
            <a:ext cx="9033164" cy="5410200"/>
          </a:xfrm>
        </p:spPr>
        <p:txBody>
          <a:bodyPr/>
          <a:lstStyle/>
          <a:p>
            <a:r>
              <a:rPr lang="en-US" dirty="0" smtClean="0">
                <a:solidFill>
                  <a:schemeClr val="tx2">
                    <a:lumMod val="50000"/>
                  </a:schemeClr>
                </a:solidFill>
              </a:rPr>
              <a:t>OST-VC </a:t>
            </a:r>
            <a:r>
              <a:rPr lang="en-US" dirty="0">
                <a:solidFill>
                  <a:schemeClr val="tx2">
                    <a:lumMod val="50000"/>
                  </a:schemeClr>
                </a:solidFill>
              </a:rPr>
              <a:t>was successful in securing agency leadership to place Sentinel-3A and -3B in tandem mission first as this is common to previous altimeter missions for long-term record.  </a:t>
            </a:r>
            <a:endParaRPr lang="en-US" dirty="0" smtClean="0">
              <a:solidFill>
                <a:schemeClr val="tx2">
                  <a:lumMod val="50000"/>
                </a:schemeClr>
              </a:solidFill>
            </a:endParaRPr>
          </a:p>
          <a:p>
            <a:r>
              <a:rPr lang="en-US" dirty="0" smtClean="0">
                <a:solidFill>
                  <a:schemeClr val="tx2">
                    <a:lumMod val="50000"/>
                  </a:schemeClr>
                </a:solidFill>
              </a:rPr>
              <a:t>This </a:t>
            </a:r>
            <a:r>
              <a:rPr lang="en-US" dirty="0">
                <a:solidFill>
                  <a:schemeClr val="tx2">
                    <a:lumMod val="50000"/>
                  </a:schemeClr>
                </a:solidFill>
              </a:rPr>
              <a:t>successful proposal is already paying off in detecting small inter-satellite processing differences. </a:t>
            </a:r>
            <a:endParaRPr lang="en-US" dirty="0" smtClean="0">
              <a:solidFill>
                <a:schemeClr val="tx2">
                  <a:lumMod val="50000"/>
                </a:schemeClr>
              </a:solidFill>
            </a:endParaRPr>
          </a:p>
          <a:p>
            <a:r>
              <a:rPr lang="en-US" dirty="0" smtClean="0">
                <a:solidFill>
                  <a:schemeClr val="tx2">
                    <a:lumMod val="50000"/>
                  </a:schemeClr>
                </a:solidFill>
              </a:rPr>
              <a:t>OST-VC </a:t>
            </a:r>
            <a:r>
              <a:rPr lang="en-US" dirty="0">
                <a:solidFill>
                  <a:schemeClr val="tx2">
                    <a:lumMod val="50000"/>
                  </a:schemeClr>
                </a:solidFill>
              </a:rPr>
              <a:t>is also investigating how to link with other observables such as sea surface temperature and ocean color to determine surface </a:t>
            </a:r>
            <a:r>
              <a:rPr lang="en-US" dirty="0" smtClean="0">
                <a:solidFill>
                  <a:schemeClr val="tx2">
                    <a:lumMod val="50000"/>
                  </a:schemeClr>
                </a:solidFill>
              </a:rPr>
              <a:t>topography</a:t>
            </a:r>
          </a:p>
          <a:p>
            <a:r>
              <a:rPr lang="en-GB" dirty="0" smtClean="0">
                <a:solidFill>
                  <a:schemeClr val="tx2">
                    <a:lumMod val="50000"/>
                  </a:schemeClr>
                </a:solidFill>
              </a:rPr>
              <a:t>Altimetry, OST-VC, and CEOS: OST-VC </a:t>
            </a:r>
            <a:r>
              <a:rPr lang="en-GB" dirty="0">
                <a:solidFill>
                  <a:schemeClr val="tx2">
                    <a:lumMod val="50000"/>
                  </a:schemeClr>
                </a:solidFill>
              </a:rPr>
              <a:t>links </a:t>
            </a:r>
            <a:r>
              <a:rPr lang="en-GB" dirty="0" smtClean="0">
                <a:solidFill>
                  <a:schemeClr val="tx2">
                    <a:lumMod val="50000"/>
                  </a:schemeClr>
                </a:solidFill>
              </a:rPr>
              <a:t>wider </a:t>
            </a:r>
            <a:r>
              <a:rPr lang="en-GB" dirty="0">
                <a:solidFill>
                  <a:schemeClr val="tx2">
                    <a:lumMod val="50000"/>
                  </a:schemeClr>
                </a:solidFill>
              </a:rPr>
              <a:t>satellite </a:t>
            </a:r>
            <a:r>
              <a:rPr lang="en-GB" dirty="0" smtClean="0">
                <a:solidFill>
                  <a:schemeClr val="tx2">
                    <a:lumMod val="50000"/>
                  </a:schemeClr>
                </a:solidFill>
              </a:rPr>
              <a:t>altimetry community, Ocean Surface Topography Science Team, </a:t>
            </a:r>
            <a:r>
              <a:rPr lang="en-GB" dirty="0">
                <a:solidFill>
                  <a:schemeClr val="tx2">
                    <a:lumMod val="50000"/>
                  </a:schemeClr>
                </a:solidFill>
              </a:rPr>
              <a:t>and </a:t>
            </a:r>
            <a:r>
              <a:rPr lang="en-GB" dirty="0" smtClean="0">
                <a:solidFill>
                  <a:schemeClr val="tx2">
                    <a:lumMod val="50000"/>
                  </a:schemeClr>
                </a:solidFill>
              </a:rPr>
              <a:t>CEOS</a:t>
            </a:r>
            <a:endParaRPr lang="en-GB" dirty="0">
              <a:solidFill>
                <a:schemeClr val="tx2">
                  <a:lumMod val="50000"/>
                </a:schemeClr>
              </a:solidFill>
            </a:endParaRPr>
          </a:p>
          <a:p>
            <a:r>
              <a:rPr lang="en-GB" dirty="0" smtClean="0">
                <a:solidFill>
                  <a:schemeClr val="tx2">
                    <a:lumMod val="50000"/>
                  </a:schemeClr>
                </a:solidFill>
              </a:rPr>
              <a:t>Inter-agency </a:t>
            </a:r>
            <a:r>
              <a:rPr lang="en-GB" dirty="0">
                <a:solidFill>
                  <a:schemeClr val="tx2">
                    <a:lumMod val="50000"/>
                  </a:schemeClr>
                </a:solidFill>
              </a:rPr>
              <a:t>cooperation (</a:t>
            </a:r>
            <a:r>
              <a:rPr lang="en-GB" dirty="0" smtClean="0">
                <a:solidFill>
                  <a:schemeClr val="tx2">
                    <a:lumMod val="50000"/>
                  </a:schemeClr>
                </a:solidFill>
              </a:rPr>
              <a:t>bilateral/multilateral)</a:t>
            </a:r>
            <a:endParaRPr lang="en-GB" dirty="0">
              <a:solidFill>
                <a:schemeClr val="tx2">
                  <a:lumMod val="50000"/>
                </a:schemeClr>
              </a:solidFill>
            </a:endParaRPr>
          </a:p>
          <a:p>
            <a:pPr lvl="1"/>
            <a:r>
              <a:rPr lang="en-GB" sz="1600" dirty="0">
                <a:solidFill>
                  <a:schemeClr val="tx2">
                    <a:lumMod val="50000"/>
                  </a:schemeClr>
                </a:solidFill>
              </a:rPr>
              <a:t>Jason-2/3: NASA, CNES, EUMETSAT, NOAA</a:t>
            </a:r>
          </a:p>
          <a:p>
            <a:pPr lvl="1"/>
            <a:r>
              <a:rPr lang="en-GB" sz="1600" dirty="0">
                <a:solidFill>
                  <a:schemeClr val="tx2">
                    <a:lumMod val="50000"/>
                  </a:schemeClr>
                </a:solidFill>
              </a:rPr>
              <a:t>SARAL: CNES, ISRO, EUMETSAT</a:t>
            </a:r>
          </a:p>
          <a:p>
            <a:pPr lvl="1"/>
            <a:r>
              <a:rPr lang="en-GB" sz="1600" dirty="0">
                <a:solidFill>
                  <a:schemeClr val="tx2">
                    <a:lumMod val="50000"/>
                  </a:schemeClr>
                </a:solidFill>
              </a:rPr>
              <a:t>Hy-2A: CNSA, CNES</a:t>
            </a:r>
          </a:p>
          <a:p>
            <a:pPr lvl="1"/>
            <a:r>
              <a:rPr lang="en-GB" sz="1600" dirty="0">
                <a:solidFill>
                  <a:schemeClr val="tx2">
                    <a:lumMod val="50000"/>
                  </a:schemeClr>
                </a:solidFill>
              </a:rPr>
              <a:t>Sentinel-3: EU, ESA, CNES</a:t>
            </a:r>
          </a:p>
          <a:p>
            <a:pPr lvl="1"/>
            <a:r>
              <a:rPr lang="en-GB" sz="1600" dirty="0">
                <a:solidFill>
                  <a:schemeClr val="tx2">
                    <a:lumMod val="50000"/>
                  </a:schemeClr>
                </a:solidFill>
              </a:rPr>
              <a:t>Sentinel-6: ESA, EU, EUMETSAT, NASA, NOAA and CNES</a:t>
            </a:r>
          </a:p>
          <a:p>
            <a:pPr lvl="1"/>
            <a:r>
              <a:rPr lang="en-GB" sz="1600" dirty="0">
                <a:solidFill>
                  <a:schemeClr val="tx2">
                    <a:lumMod val="50000"/>
                  </a:schemeClr>
                </a:solidFill>
              </a:rPr>
              <a:t>SWOT: NASA, CNES, CSA, </a:t>
            </a:r>
            <a:r>
              <a:rPr lang="en-GB" sz="1600" dirty="0" smtClean="0">
                <a:solidFill>
                  <a:schemeClr val="tx2">
                    <a:lumMod val="50000"/>
                  </a:schemeClr>
                </a:solidFill>
              </a:rPr>
              <a:t>UKSA</a:t>
            </a:r>
            <a:endParaRPr lang="en-GB" sz="1600" dirty="0">
              <a:solidFill>
                <a:schemeClr val="tx2">
                  <a:lumMod val="50000"/>
                </a:schemeClr>
              </a:solidFill>
            </a:endParaRPr>
          </a:p>
        </p:txBody>
      </p:sp>
      <p:sp>
        <p:nvSpPr>
          <p:cNvPr id="6" name="Content Placeholder 3"/>
          <p:cNvSpPr txBox="1">
            <a:spLocks/>
          </p:cNvSpPr>
          <p:nvPr/>
        </p:nvSpPr>
        <p:spPr>
          <a:xfrm>
            <a:off x="1828800" y="193715"/>
            <a:ext cx="56388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2800" b="1" dirty="0" smtClean="0"/>
              <a:t>OST-VC Key Activities</a:t>
            </a:r>
            <a:endParaRPr lang="en-US" sz="2800" b="1" dirty="0"/>
          </a:p>
        </p:txBody>
      </p:sp>
    </p:spTree>
    <p:extLst>
      <p:ext uri="{BB962C8B-B14F-4D97-AF65-F5344CB8AC3E}">
        <p14:creationId xmlns:p14="http://schemas.microsoft.com/office/powerpoint/2010/main" val="1724679307"/>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2"/>
          </p:nvPr>
        </p:nvSpPr>
        <p:spPr/>
        <p:txBody>
          <a:bodyPr/>
          <a:lstStyle/>
          <a:p>
            <a:pPr defTabSz="914400"/>
            <a:fld id="{86CB4B4D-7CA3-9044-876B-883B54F8677D}" type="slidenum">
              <a:rPr lang="en-GB" smtClean="0"/>
              <a:pPr defTabSz="914400"/>
              <a:t>28</a:t>
            </a:fld>
            <a:endParaRPr lang="en-GB"/>
          </a:p>
        </p:txBody>
      </p:sp>
      <p:sp>
        <p:nvSpPr>
          <p:cNvPr id="3" name="Espace réservé du contenu 2"/>
          <p:cNvSpPr>
            <a:spLocks noGrp="1"/>
          </p:cNvSpPr>
          <p:nvPr>
            <p:ph sz="quarter" idx="10"/>
          </p:nvPr>
        </p:nvSpPr>
        <p:spPr>
          <a:xfrm>
            <a:off x="0" y="1143000"/>
            <a:ext cx="9067799" cy="5486400"/>
          </a:xfrm>
        </p:spPr>
        <p:txBody>
          <a:bodyPr>
            <a:noAutofit/>
          </a:bodyPr>
          <a:lstStyle/>
          <a:p>
            <a:r>
              <a:rPr lang="en-GB" dirty="0">
                <a:solidFill>
                  <a:schemeClr val="tx2">
                    <a:lumMod val="50000"/>
                  </a:schemeClr>
                </a:solidFill>
              </a:rPr>
              <a:t>“Next 15 years of </a:t>
            </a:r>
            <a:r>
              <a:rPr lang="en-GB" dirty="0" smtClean="0">
                <a:solidFill>
                  <a:schemeClr val="tx2">
                    <a:lumMod val="50000"/>
                  </a:schemeClr>
                </a:solidFill>
              </a:rPr>
              <a:t>Altimetry</a:t>
            </a:r>
            <a:r>
              <a:rPr lang="en-GB" dirty="0">
                <a:solidFill>
                  <a:schemeClr val="tx2">
                    <a:lumMod val="50000"/>
                  </a:schemeClr>
                </a:solidFill>
              </a:rPr>
              <a:t>”, 2009: Constellation User Requirement Documents @ </a:t>
            </a:r>
            <a:r>
              <a:rPr lang="en-GB" dirty="0" err="1">
                <a:solidFill>
                  <a:schemeClr val="tx2">
                    <a:lumMod val="50000"/>
                  </a:schemeClr>
                </a:solidFill>
              </a:rPr>
              <a:t>Assmanhausen</a:t>
            </a:r>
            <a:r>
              <a:rPr lang="en-GB" dirty="0">
                <a:solidFill>
                  <a:schemeClr val="tx2">
                    <a:lumMod val="50000"/>
                  </a:schemeClr>
                </a:solidFill>
              </a:rPr>
              <a:t> OST-VC </a:t>
            </a:r>
            <a:r>
              <a:rPr lang="en-GB" dirty="0" smtClean="0">
                <a:solidFill>
                  <a:schemeClr val="tx2">
                    <a:lumMod val="50000"/>
                  </a:schemeClr>
                </a:solidFill>
              </a:rPr>
              <a:t>meeting</a:t>
            </a:r>
          </a:p>
          <a:p>
            <a:r>
              <a:rPr lang="en-GB" dirty="0">
                <a:solidFill>
                  <a:schemeClr val="tx2">
                    <a:lumMod val="50000"/>
                  </a:schemeClr>
                </a:solidFill>
              </a:rPr>
              <a:t>Objective 2018–2019: prepare a new URD</a:t>
            </a:r>
          </a:p>
          <a:p>
            <a:pPr lvl="1"/>
            <a:r>
              <a:rPr lang="en-GB" sz="1800" dirty="0">
                <a:solidFill>
                  <a:schemeClr val="tx2">
                    <a:lumMod val="50000"/>
                  </a:schemeClr>
                </a:solidFill>
              </a:rPr>
              <a:t>Discussed in OST-VC meetings 2016 and 2017</a:t>
            </a:r>
          </a:p>
          <a:p>
            <a:pPr lvl="1"/>
            <a:r>
              <a:rPr lang="en-GB" sz="1800" dirty="0">
                <a:solidFill>
                  <a:schemeClr val="tx2">
                    <a:lumMod val="50000"/>
                  </a:schemeClr>
                </a:solidFill>
              </a:rPr>
              <a:t>Early works through CNES phase 0 study (mix nadir/swath</a:t>
            </a:r>
            <a:r>
              <a:rPr lang="en-GB" sz="1800" dirty="0" smtClean="0">
                <a:solidFill>
                  <a:schemeClr val="tx2">
                    <a:lumMod val="50000"/>
                  </a:schemeClr>
                </a:solidFill>
              </a:rPr>
              <a:t>, global </a:t>
            </a:r>
            <a:r>
              <a:rPr lang="en-GB" sz="1800" dirty="0">
                <a:solidFill>
                  <a:schemeClr val="tx2">
                    <a:lumMod val="50000"/>
                  </a:schemeClr>
                </a:solidFill>
              </a:rPr>
              <a:t>UR analysis)</a:t>
            </a:r>
          </a:p>
          <a:p>
            <a:r>
              <a:rPr lang="en-GB" dirty="0" smtClean="0">
                <a:solidFill>
                  <a:schemeClr val="tx2">
                    <a:lumMod val="50000"/>
                  </a:schemeClr>
                </a:solidFill>
              </a:rPr>
              <a:t>What </a:t>
            </a:r>
            <a:r>
              <a:rPr lang="en-GB" dirty="0">
                <a:solidFill>
                  <a:schemeClr val="tx2">
                    <a:lumMod val="50000"/>
                  </a:schemeClr>
                </a:solidFill>
              </a:rPr>
              <a:t>should be in it?</a:t>
            </a:r>
          </a:p>
          <a:p>
            <a:pPr lvl="1"/>
            <a:r>
              <a:rPr lang="en-GB" sz="1800" dirty="0">
                <a:solidFill>
                  <a:schemeClr val="tx2">
                    <a:lumMod val="50000"/>
                  </a:schemeClr>
                </a:solidFill>
              </a:rPr>
              <a:t>Analysis of user needs: systematic + exploratory</a:t>
            </a:r>
          </a:p>
          <a:p>
            <a:pPr lvl="1"/>
            <a:r>
              <a:rPr lang="en-GB" sz="1800" dirty="0">
                <a:solidFill>
                  <a:schemeClr val="tx2">
                    <a:lumMod val="50000"/>
                  </a:schemeClr>
                </a:solidFill>
              </a:rPr>
              <a:t>Swath altimetry + nadir altimetry: combined</a:t>
            </a:r>
          </a:p>
          <a:p>
            <a:pPr lvl="1"/>
            <a:r>
              <a:rPr lang="en-GB" sz="1800" dirty="0">
                <a:solidFill>
                  <a:schemeClr val="tx2">
                    <a:lumMod val="50000"/>
                  </a:schemeClr>
                </a:solidFill>
              </a:rPr>
              <a:t>Recommendation for an “operational constellation</a:t>
            </a:r>
            <a:r>
              <a:rPr lang="en-GB" sz="1800" dirty="0" smtClean="0">
                <a:solidFill>
                  <a:schemeClr val="tx2">
                    <a:lumMod val="50000"/>
                  </a:schemeClr>
                </a:solidFill>
              </a:rPr>
              <a:t>” (</a:t>
            </a:r>
            <a:r>
              <a:rPr lang="en-GB" sz="1800" dirty="0">
                <a:solidFill>
                  <a:schemeClr val="tx2">
                    <a:lumMod val="50000"/>
                  </a:schemeClr>
                </a:solidFill>
              </a:rPr>
              <a:t>targets: </a:t>
            </a:r>
            <a:r>
              <a:rPr lang="en-GB" sz="1800" i="1" dirty="0">
                <a:solidFill>
                  <a:schemeClr val="tx2">
                    <a:lumMod val="50000"/>
                  </a:schemeClr>
                </a:solidFill>
              </a:rPr>
              <a:t>Copernicus</a:t>
            </a:r>
            <a:r>
              <a:rPr lang="en-GB" sz="1800" dirty="0">
                <a:solidFill>
                  <a:schemeClr val="tx2">
                    <a:lumMod val="50000"/>
                  </a:schemeClr>
                </a:solidFill>
              </a:rPr>
              <a:t> Next Gen, China altimetry programme)</a:t>
            </a:r>
          </a:p>
          <a:p>
            <a:pPr lvl="1"/>
            <a:r>
              <a:rPr lang="en-GB" sz="1800" dirty="0">
                <a:solidFill>
                  <a:schemeClr val="tx2">
                    <a:lumMod val="50000"/>
                  </a:schemeClr>
                </a:solidFill>
              </a:rPr>
              <a:t>Recommendation for additional science missions in complement</a:t>
            </a:r>
          </a:p>
          <a:p>
            <a:pPr lvl="1"/>
            <a:r>
              <a:rPr lang="en-GB" sz="1800" dirty="0">
                <a:solidFill>
                  <a:schemeClr val="tx2">
                    <a:lumMod val="50000"/>
                  </a:schemeClr>
                </a:solidFill>
              </a:rPr>
              <a:t>Multiple applications: mesoscale monitoring, polar oceans, long-term record for sea level rise</a:t>
            </a:r>
          </a:p>
          <a:p>
            <a:pPr lvl="1"/>
            <a:r>
              <a:rPr lang="en-GB" sz="1800" dirty="0">
                <a:solidFill>
                  <a:schemeClr val="tx2">
                    <a:lumMod val="50000"/>
                  </a:schemeClr>
                </a:solidFill>
              </a:rPr>
              <a:t>Links with other observables (</a:t>
            </a:r>
            <a:r>
              <a:rPr lang="en-GB" sz="1800" i="1" dirty="0">
                <a:solidFill>
                  <a:schemeClr val="tx2">
                    <a:lumMod val="50000"/>
                  </a:schemeClr>
                </a:solidFill>
              </a:rPr>
              <a:t>e.g</a:t>
            </a:r>
            <a:r>
              <a:rPr lang="en-GB" sz="1800" i="1" dirty="0" smtClean="0">
                <a:solidFill>
                  <a:schemeClr val="tx2">
                    <a:lumMod val="50000"/>
                  </a:schemeClr>
                </a:solidFill>
              </a:rPr>
              <a:t>., </a:t>
            </a:r>
            <a:r>
              <a:rPr lang="en-GB" sz="1800" dirty="0">
                <a:solidFill>
                  <a:schemeClr val="tx2">
                    <a:lumMod val="50000"/>
                  </a:schemeClr>
                </a:solidFill>
              </a:rPr>
              <a:t>SST, OC</a:t>
            </a:r>
            <a:r>
              <a:rPr lang="en-GB" sz="1800" dirty="0" smtClean="0">
                <a:solidFill>
                  <a:schemeClr val="tx2">
                    <a:lumMod val="50000"/>
                  </a:schemeClr>
                </a:solidFill>
              </a:rPr>
              <a:t>)</a:t>
            </a:r>
            <a:endParaRPr lang="en-GB" dirty="0">
              <a:solidFill>
                <a:schemeClr val="tx2">
                  <a:lumMod val="50000"/>
                </a:schemeClr>
              </a:solidFill>
            </a:endParaRPr>
          </a:p>
          <a:p>
            <a:endParaRPr lang="en-GB" dirty="0">
              <a:solidFill>
                <a:schemeClr val="tx2">
                  <a:lumMod val="50000"/>
                </a:schemeClr>
              </a:solidFill>
            </a:endParaRPr>
          </a:p>
        </p:txBody>
      </p:sp>
      <p:sp>
        <p:nvSpPr>
          <p:cNvPr id="4" name="Espace réservé du contenu 3"/>
          <p:cNvSpPr>
            <a:spLocks noGrp="1"/>
          </p:cNvSpPr>
          <p:nvPr>
            <p:ph sz="quarter" idx="11"/>
          </p:nvPr>
        </p:nvSpPr>
        <p:spPr>
          <a:xfrm>
            <a:off x="1943098" y="145634"/>
            <a:ext cx="5753101" cy="844965"/>
          </a:xfrm>
        </p:spPr>
        <p:txBody>
          <a:bodyPr/>
          <a:lstStyle/>
          <a:p>
            <a:r>
              <a:rPr lang="en-GB" sz="2800" b="1" dirty="0"/>
              <a:t>Current </a:t>
            </a:r>
            <a:r>
              <a:rPr lang="en-GB" sz="2800" b="1" dirty="0" smtClean="0"/>
              <a:t>Constellation User Requirements Document (URD)</a:t>
            </a:r>
            <a:endParaRPr lang="en-GB" sz="2800" b="1" dirty="0"/>
          </a:p>
        </p:txBody>
      </p:sp>
    </p:spTree>
    <p:extLst>
      <p:ext uri="{BB962C8B-B14F-4D97-AF65-F5344CB8AC3E}">
        <p14:creationId xmlns:p14="http://schemas.microsoft.com/office/powerpoint/2010/main" val="1512059457"/>
      </p:ext>
    </p:extLst>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29</a:t>
            </a:fld>
            <a:endParaRPr lang="uk-UA" dirty="0"/>
          </a:p>
        </p:txBody>
      </p:sp>
      <p:sp>
        <p:nvSpPr>
          <p:cNvPr id="4" name="Content Placeholder 3"/>
          <p:cNvSpPr>
            <a:spLocks noGrp="1"/>
          </p:cNvSpPr>
          <p:nvPr>
            <p:ph sz="quarter" idx="4294967295"/>
          </p:nvPr>
        </p:nvSpPr>
        <p:spPr>
          <a:xfrm>
            <a:off x="228600" y="1066800"/>
            <a:ext cx="7391400" cy="3505200"/>
          </a:xfrm>
          <a:prstGeom prst="rect">
            <a:avLst/>
          </a:prstGeom>
        </p:spPr>
        <p:txBody>
          <a:bodyPr/>
          <a:lstStyle/>
          <a:p>
            <a:pPr marL="0" indent="0">
              <a:buNone/>
            </a:pPr>
            <a:r>
              <a:rPr lang="en-US" sz="3600" dirty="0" smtClean="0">
                <a:solidFill>
                  <a:schemeClr val="bg1"/>
                </a:solidFill>
              </a:rPr>
              <a:t>Ocean Surface Vector Wind Virtual Constellation (OSVW-VC)</a:t>
            </a:r>
          </a:p>
          <a:p>
            <a:pPr marL="0" indent="0">
              <a:buNone/>
            </a:pPr>
            <a:r>
              <a:rPr lang="en-US" sz="3200" dirty="0" smtClean="0">
                <a:solidFill>
                  <a:srgbClr val="92D050"/>
                </a:solidFill>
              </a:rPr>
              <a:t>Co-Leads:</a:t>
            </a:r>
          </a:p>
          <a:p>
            <a:r>
              <a:rPr lang="en-US" sz="3200" dirty="0" smtClean="0">
                <a:solidFill>
                  <a:srgbClr val="92D050"/>
                </a:solidFill>
              </a:rPr>
              <a:t>Stefanie </a:t>
            </a:r>
            <a:r>
              <a:rPr lang="en-US" sz="3200" dirty="0" err="1" smtClean="0">
                <a:solidFill>
                  <a:srgbClr val="92D050"/>
                </a:solidFill>
              </a:rPr>
              <a:t>Linow</a:t>
            </a:r>
            <a:r>
              <a:rPr lang="en-US" sz="3200" dirty="0" smtClean="0">
                <a:solidFill>
                  <a:srgbClr val="92D050"/>
                </a:solidFill>
              </a:rPr>
              <a:t>, EUMETSAT</a:t>
            </a:r>
          </a:p>
          <a:p>
            <a:r>
              <a:rPr lang="en-US" sz="3200" dirty="0" err="1" smtClean="0">
                <a:solidFill>
                  <a:srgbClr val="92D050"/>
                </a:solidFill>
              </a:rPr>
              <a:t>Rashmi</a:t>
            </a:r>
            <a:r>
              <a:rPr lang="en-US" sz="3200" dirty="0" smtClean="0">
                <a:solidFill>
                  <a:srgbClr val="92D050"/>
                </a:solidFill>
              </a:rPr>
              <a:t> Sharma, ISRO</a:t>
            </a:r>
          </a:p>
          <a:p>
            <a:r>
              <a:rPr lang="en-US" sz="3200" dirty="0" smtClean="0">
                <a:solidFill>
                  <a:srgbClr val="92D050"/>
                </a:solidFill>
              </a:rPr>
              <a:t>Paul Chang, NOAA</a:t>
            </a:r>
          </a:p>
        </p:txBody>
      </p:sp>
      <p:sp>
        <p:nvSpPr>
          <p:cNvPr id="5" name="Content Placeholder 2"/>
          <p:cNvSpPr txBox="1">
            <a:spLocks/>
          </p:cNvSpPr>
          <p:nvPr/>
        </p:nvSpPr>
        <p:spPr>
          <a:xfrm>
            <a:off x="34412" y="4724400"/>
            <a:ext cx="9033387" cy="1600200"/>
          </a:xfrm>
          <a:prstGeom prst="rect">
            <a:avLst/>
          </a:prstGeom>
          <a:solidFill>
            <a:schemeClr val="accent1">
              <a:lumMod val="20000"/>
              <a:lumOff val="80000"/>
            </a:schemeClr>
          </a:solidFill>
          <a:ln>
            <a:solidFill>
              <a:srgbClr val="92D050"/>
            </a:solidFill>
          </a:ln>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buNone/>
            </a:pPr>
            <a:r>
              <a:rPr lang="en-US" dirty="0" smtClean="0">
                <a:solidFill>
                  <a:schemeClr val="tx2">
                    <a:lumMod val="50000"/>
                  </a:schemeClr>
                </a:solidFill>
                <a:latin typeface="Arial" panose="020B0604020202020204" pitchFamily="34" charset="0"/>
                <a:cs typeface="Arial" panose="020B0604020202020204" pitchFamily="34" charset="0"/>
              </a:rPr>
              <a:t>OSVW-VC fosters the availability of best quality ocean surface vector wind data for applications in short, medium, and decadal time scales in the most efficient manner through international collaboration, scientific innovation, and rigor.</a:t>
            </a:r>
            <a:endParaRPr lang="en-US" sz="1600" b="1" dirty="0">
              <a:solidFill>
                <a:schemeClr val="tx2">
                  <a:lumMod val="50000"/>
                </a:schemeClr>
              </a:solidFill>
              <a:latin typeface="Arial" panose="020B0604020202020204" pitchFamily="34" charset="0"/>
              <a:cs typeface="Arial" panose="020B0604020202020204" pitchFamily="34" charset="0"/>
            </a:endParaRPr>
          </a:p>
        </p:txBody>
      </p:sp>
      <p:sp>
        <p:nvSpPr>
          <p:cNvPr id="6" name="TextBox 5"/>
          <p:cNvSpPr txBox="1"/>
          <p:nvPr/>
        </p:nvSpPr>
        <p:spPr>
          <a:xfrm>
            <a:off x="8481848" y="29014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170386104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3" name="Content Placeholder 2"/>
          <p:cNvSpPr>
            <a:spLocks noGrp="1"/>
          </p:cNvSpPr>
          <p:nvPr>
            <p:ph sz="quarter" idx="10"/>
          </p:nvPr>
        </p:nvSpPr>
        <p:spPr>
          <a:xfrm>
            <a:off x="23734" y="1143000"/>
            <a:ext cx="9044066" cy="3276600"/>
          </a:xfrm>
        </p:spPr>
        <p:txBody>
          <a:bodyPr/>
          <a:lstStyle/>
          <a:p>
            <a:pPr marL="0" indent="0">
              <a:buNone/>
            </a:pPr>
            <a:r>
              <a:rPr lang="en-US" dirty="0" smtClean="0"/>
              <a:t>VCs were created to </a:t>
            </a:r>
            <a:r>
              <a:rPr lang="en-US" b="1" i="1" dirty="0" smtClean="0"/>
              <a:t>address gaps </a:t>
            </a:r>
            <a:r>
              <a:rPr lang="en-US" dirty="0" smtClean="0"/>
              <a:t>in missions and </a:t>
            </a:r>
            <a:r>
              <a:rPr lang="en-US" b="1" i="1" dirty="0" smtClean="0"/>
              <a:t>inform agencies on how to plan</a:t>
            </a:r>
            <a:r>
              <a:rPr lang="en-US" dirty="0" smtClean="0"/>
              <a:t> for future missions, </a:t>
            </a:r>
            <a:r>
              <a:rPr lang="en-US" b="1" i="1" dirty="0" smtClean="0"/>
              <a:t>maintain continuity of measurements</a:t>
            </a:r>
            <a:r>
              <a:rPr lang="en-US" dirty="0" smtClean="0"/>
              <a:t> and climate records, and </a:t>
            </a:r>
            <a:r>
              <a:rPr lang="en-US" b="1" i="1" dirty="0" smtClean="0"/>
              <a:t>avoid duplication and overlap </a:t>
            </a:r>
            <a:r>
              <a:rPr lang="en-US" dirty="0" smtClean="0"/>
              <a:t>in EO missions.</a:t>
            </a:r>
          </a:p>
          <a:p>
            <a:r>
              <a:rPr lang="en-US" sz="1800" dirty="0" smtClean="0"/>
              <a:t>Four Prototype VCs created at SIT-19 (</a:t>
            </a:r>
            <a:r>
              <a:rPr lang="en-US" sz="1800" b="1" dirty="0" smtClean="0"/>
              <a:t>Sep 2006</a:t>
            </a:r>
            <a:r>
              <a:rPr lang="en-US" sz="1800" dirty="0" smtClean="0"/>
              <a:t>) to “give balance across different domains and geographies with an eye on leverage of international linkages to support continuity of funding for missions at the time which were under some threat”  </a:t>
            </a:r>
          </a:p>
          <a:p>
            <a:pPr marL="457200" lvl="1" indent="0">
              <a:buNone/>
            </a:pPr>
            <a:r>
              <a:rPr lang="en-US" sz="1400" dirty="0" smtClean="0">
                <a:solidFill>
                  <a:srgbClr val="CC0066"/>
                </a:solidFill>
              </a:rPr>
              <a:t>Ocean Surface Topography (NOAA and EUMETSAT)	Atmospheric Composition (NASA)</a:t>
            </a:r>
          </a:p>
          <a:p>
            <a:pPr marL="457200" lvl="1" indent="0">
              <a:buNone/>
            </a:pPr>
            <a:r>
              <a:rPr lang="en-US" sz="1400" dirty="0" smtClean="0">
                <a:solidFill>
                  <a:srgbClr val="CC0066"/>
                </a:solidFill>
              </a:rPr>
              <a:t>Land Surface Imaging (USGS)			Precipitation (JAXA and NASA)</a:t>
            </a:r>
          </a:p>
          <a:p>
            <a:pPr marL="457200" lvl="1" indent="0">
              <a:buNone/>
            </a:pPr>
            <a:endParaRPr lang="en-US" sz="800" dirty="0"/>
          </a:p>
          <a:p>
            <a:pPr marL="0" indent="0">
              <a:buNone/>
            </a:pPr>
            <a:r>
              <a:rPr lang="en-US" sz="1800" dirty="0" smtClean="0"/>
              <a:t>			</a:t>
            </a:r>
            <a:r>
              <a:rPr lang="en-US" sz="2400" b="1" dirty="0" smtClean="0"/>
              <a:t>VCs circa 2018</a:t>
            </a:r>
          </a:p>
        </p:txBody>
      </p:sp>
      <p:sp>
        <p:nvSpPr>
          <p:cNvPr id="4" name="Content Placeholder 3"/>
          <p:cNvSpPr>
            <a:spLocks noGrp="1"/>
          </p:cNvSpPr>
          <p:nvPr>
            <p:ph sz="quarter" idx="11"/>
          </p:nvPr>
        </p:nvSpPr>
        <p:spPr/>
        <p:txBody>
          <a:bodyPr/>
          <a:lstStyle/>
          <a:p>
            <a:r>
              <a:rPr lang="en-US" sz="3200" b="1" dirty="0" smtClean="0"/>
              <a:t>History of VCs</a:t>
            </a:r>
            <a:endParaRPr lang="en-US" sz="3200" b="1" dirty="0"/>
          </a:p>
        </p:txBody>
      </p:sp>
      <p:sp>
        <p:nvSpPr>
          <p:cNvPr id="5" name="TextBox 4"/>
          <p:cNvSpPr txBox="1"/>
          <p:nvPr/>
        </p:nvSpPr>
        <p:spPr>
          <a:xfrm rot="10800000" flipV="1">
            <a:off x="76200" y="5517548"/>
            <a:ext cx="8991600" cy="1077216"/>
          </a:xfrm>
          <a:prstGeom prst="rect">
            <a:avLst/>
          </a:prstGeom>
          <a:solidFill>
            <a:schemeClr val="tx2">
              <a:lumMod val="50000"/>
            </a:schemeClr>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indent="0">
              <a:buNone/>
            </a:pPr>
            <a:r>
              <a:rPr lang="en-US" sz="1600" i="1" dirty="0">
                <a:solidFill>
                  <a:schemeClr val="bg1"/>
                </a:solidFill>
                <a:latin typeface="Arial Narrow" panose="020B0606020202030204" pitchFamily="34" charset="0"/>
              </a:rPr>
              <a:t>“The interim goal of a Constellation is to demonstrate the value of a collaborative partnership in addressing a key observational gap; the end goal is to sustain the routine collection of critical observations.  Implementation of Constellation activities is ultimately dependent on the coordination of formal agreements among participating agencies.” </a:t>
            </a:r>
            <a:r>
              <a:rPr lang="en-US" sz="1600" i="1" dirty="0" smtClean="0">
                <a:solidFill>
                  <a:schemeClr val="bg1"/>
                </a:solidFill>
                <a:latin typeface="Arial Narrow" panose="020B0606020202030204" pitchFamily="34" charset="0"/>
              </a:rPr>
              <a:t>												</a:t>
            </a:r>
            <a:r>
              <a:rPr lang="en-US" sz="1600" dirty="0" smtClean="0">
                <a:solidFill>
                  <a:schemeClr val="bg1"/>
                </a:solidFill>
                <a:latin typeface="Arial Narrow" panose="020B0606020202030204" pitchFamily="34" charset="0"/>
              </a:rPr>
              <a:t>- </a:t>
            </a:r>
            <a:r>
              <a:rPr lang="en-US" sz="1600" dirty="0">
                <a:solidFill>
                  <a:schemeClr val="bg1"/>
                </a:solidFill>
                <a:latin typeface="Arial Narrow" panose="020B0606020202030204" pitchFamily="34" charset="0"/>
              </a:rPr>
              <a:t>Virtual Constellations Process Paper 2013</a:t>
            </a:r>
          </a:p>
        </p:txBody>
      </p:sp>
      <p:pic>
        <p:nvPicPr>
          <p:cNvPr id="36" name="Picture 35"/>
          <p:cNvPicPr>
            <a:picLocks noChangeAspect="1"/>
          </p:cNvPicPr>
          <p:nvPr/>
        </p:nvPicPr>
        <p:blipFill>
          <a:blip r:embed="rId3"/>
          <a:stretch>
            <a:fillRect/>
          </a:stretch>
        </p:blipFill>
        <p:spPr>
          <a:xfrm>
            <a:off x="389425" y="4191000"/>
            <a:ext cx="8297375" cy="1237595"/>
          </a:xfrm>
          <a:prstGeom prst="rect">
            <a:avLst/>
          </a:prstGeom>
        </p:spPr>
      </p:pic>
      <p:sp>
        <p:nvSpPr>
          <p:cNvPr id="6" name="TextBox 5"/>
          <p:cNvSpPr txBox="1"/>
          <p:nvPr/>
        </p:nvSpPr>
        <p:spPr>
          <a:xfrm>
            <a:off x="382498" y="4163292"/>
            <a:ext cx="1210775" cy="1237595"/>
          </a:xfrm>
          <a:prstGeom prst="rect">
            <a:avLst/>
          </a:prstGeom>
          <a:noFill/>
          <a:ln w="381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2569"/>
              </a:solidFill>
              <a:effectLst/>
              <a:uFillTx/>
            </a:endParaRPr>
          </a:p>
        </p:txBody>
      </p:sp>
      <p:sp>
        <p:nvSpPr>
          <p:cNvPr id="8" name="TextBox 7"/>
          <p:cNvSpPr txBox="1"/>
          <p:nvPr/>
        </p:nvSpPr>
        <p:spPr>
          <a:xfrm>
            <a:off x="1593273" y="4163291"/>
            <a:ext cx="1210775" cy="1237595"/>
          </a:xfrm>
          <a:prstGeom prst="rect">
            <a:avLst/>
          </a:prstGeom>
          <a:noFill/>
          <a:ln w="381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2569"/>
              </a:solidFill>
              <a:effectLst/>
              <a:uFillTx/>
            </a:endParaRPr>
          </a:p>
        </p:txBody>
      </p:sp>
      <p:sp>
        <p:nvSpPr>
          <p:cNvPr id="9" name="TextBox 8"/>
          <p:cNvSpPr txBox="1"/>
          <p:nvPr/>
        </p:nvSpPr>
        <p:spPr>
          <a:xfrm>
            <a:off x="2776339" y="4163291"/>
            <a:ext cx="1210775" cy="1237595"/>
          </a:xfrm>
          <a:prstGeom prst="rect">
            <a:avLst/>
          </a:prstGeom>
          <a:noFill/>
          <a:ln w="381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2569"/>
              </a:solidFill>
              <a:effectLst/>
              <a:uFillTx/>
            </a:endParaRPr>
          </a:p>
        </p:txBody>
      </p:sp>
      <p:sp>
        <p:nvSpPr>
          <p:cNvPr id="10" name="TextBox 9"/>
          <p:cNvSpPr txBox="1"/>
          <p:nvPr/>
        </p:nvSpPr>
        <p:spPr>
          <a:xfrm>
            <a:off x="6324600" y="4172605"/>
            <a:ext cx="1210775" cy="1237595"/>
          </a:xfrm>
          <a:prstGeom prst="rect">
            <a:avLst/>
          </a:prstGeom>
          <a:noFill/>
          <a:ln w="381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3109022285"/>
      </p:ext>
    </p:extLst>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30</a:t>
            </a:fld>
            <a:endParaRPr lang="uk-UA" dirty="0"/>
          </a:p>
        </p:txBody>
      </p:sp>
      <p:sp>
        <p:nvSpPr>
          <p:cNvPr id="6" name="Content Placeholder 3"/>
          <p:cNvSpPr txBox="1">
            <a:spLocks/>
          </p:cNvSpPr>
          <p:nvPr/>
        </p:nvSpPr>
        <p:spPr>
          <a:xfrm>
            <a:off x="1828800" y="152400"/>
            <a:ext cx="56388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2800" b="1" dirty="0" smtClean="0"/>
              <a:t>OSVW-VC Key Activities/ Mission Updates</a:t>
            </a:r>
            <a:endParaRPr lang="en-US" sz="2800" b="1" dirty="0"/>
          </a:p>
        </p:txBody>
      </p:sp>
      <p:sp>
        <p:nvSpPr>
          <p:cNvPr id="5" name="Content Placeholder 2"/>
          <p:cNvSpPr>
            <a:spLocks noGrp="1"/>
          </p:cNvSpPr>
          <p:nvPr>
            <p:ph sz="quarter" idx="10"/>
          </p:nvPr>
        </p:nvSpPr>
        <p:spPr>
          <a:xfrm>
            <a:off x="34925" y="1142999"/>
            <a:ext cx="9032875" cy="5673685"/>
          </a:xfrm>
        </p:spPr>
        <p:txBody>
          <a:bodyPr>
            <a:noAutofit/>
          </a:bodyPr>
          <a:lstStyle/>
          <a:p>
            <a:pPr marL="0" indent="0">
              <a:buNone/>
            </a:pPr>
            <a:r>
              <a:rPr lang="en-US" sz="1800" dirty="0" smtClean="0">
                <a:solidFill>
                  <a:schemeClr val="tx2">
                    <a:lumMod val="50000"/>
                  </a:schemeClr>
                </a:solidFill>
                <a:latin typeface="Arial" panose="020B0604020202020204" pitchFamily="34" charset="0"/>
              </a:rPr>
              <a:t>Currently, the OSVW Constellation is mainly anchored by the scatterometer missions of EUMETSAT and ISRO, with a large number of upcoming Chinese scatterometer missions. </a:t>
            </a:r>
          </a:p>
          <a:p>
            <a:pPr>
              <a:spcBef>
                <a:spcPts val="0"/>
              </a:spcBef>
            </a:pPr>
            <a:r>
              <a:rPr lang="en-US" sz="1800" dirty="0" smtClean="0">
                <a:solidFill>
                  <a:schemeClr val="tx2">
                    <a:lumMod val="50000"/>
                  </a:schemeClr>
                </a:solidFill>
                <a:latin typeface="Arial" panose="020B0604020202020204" pitchFamily="34" charset="0"/>
              </a:rPr>
              <a:t>ASCAT </a:t>
            </a:r>
            <a:r>
              <a:rPr lang="en-US" sz="1800" dirty="0">
                <a:solidFill>
                  <a:schemeClr val="tx2">
                    <a:lumMod val="50000"/>
                  </a:schemeClr>
                </a:solidFill>
                <a:latin typeface="Arial" panose="020B0604020202020204" pitchFamily="34" charset="0"/>
              </a:rPr>
              <a:t>(METOP-A&amp;B)</a:t>
            </a:r>
          </a:p>
          <a:p>
            <a:pPr lvl="1">
              <a:spcBef>
                <a:spcPts val="0"/>
              </a:spcBef>
            </a:pPr>
            <a:r>
              <a:rPr lang="en-US" sz="1600" dirty="0">
                <a:solidFill>
                  <a:schemeClr val="tx2">
                    <a:lumMod val="50000"/>
                  </a:schemeClr>
                </a:solidFill>
                <a:latin typeface="Arial" panose="020B0604020202020204" pitchFamily="34" charset="0"/>
              </a:rPr>
              <a:t>Open and near real-time data access</a:t>
            </a:r>
          </a:p>
          <a:p>
            <a:pPr lvl="1">
              <a:spcBef>
                <a:spcPts val="0"/>
              </a:spcBef>
            </a:pPr>
            <a:r>
              <a:rPr lang="en-US" sz="1600" dirty="0">
                <a:solidFill>
                  <a:schemeClr val="tx2">
                    <a:lumMod val="50000"/>
                  </a:schemeClr>
                </a:solidFill>
                <a:latin typeface="Arial" panose="020B0604020202020204" pitchFamily="34" charset="0"/>
              </a:rPr>
              <a:t>METOP-C scheduled for a November 2018 launch</a:t>
            </a:r>
          </a:p>
          <a:p>
            <a:pPr lvl="1">
              <a:spcBef>
                <a:spcPts val="0"/>
              </a:spcBef>
            </a:pPr>
            <a:r>
              <a:rPr lang="en-US" sz="1600" dirty="0">
                <a:solidFill>
                  <a:schemeClr val="tx2">
                    <a:lumMod val="50000"/>
                  </a:schemeClr>
                </a:solidFill>
                <a:latin typeface="Arial" panose="020B0604020202020204" pitchFamily="34" charset="0"/>
              </a:rPr>
              <a:t>SCA (ASCAT Follow-On, EPS-SG, from ~2022 / 23)</a:t>
            </a:r>
          </a:p>
          <a:p>
            <a:pPr lvl="1">
              <a:spcBef>
                <a:spcPts val="0"/>
              </a:spcBef>
            </a:pPr>
            <a:r>
              <a:rPr lang="en-US" sz="1600" dirty="0">
                <a:solidFill>
                  <a:schemeClr val="tx2">
                    <a:lumMod val="50000"/>
                  </a:schemeClr>
                </a:solidFill>
                <a:latin typeface="Arial" panose="020B0604020202020204" pitchFamily="34" charset="0"/>
              </a:rPr>
              <a:t>ASCAT available through the EPS-SG/SCA launch</a:t>
            </a:r>
          </a:p>
          <a:p>
            <a:pPr>
              <a:spcBef>
                <a:spcPts val="0"/>
              </a:spcBef>
            </a:pPr>
            <a:r>
              <a:rPr lang="en-US" sz="1800" dirty="0">
                <a:solidFill>
                  <a:schemeClr val="tx2">
                    <a:lumMod val="50000"/>
                  </a:schemeClr>
                </a:solidFill>
                <a:latin typeface="Arial" panose="020B0604020202020204" pitchFamily="34" charset="0"/>
              </a:rPr>
              <a:t>SCATSAT September 2017 (injected into ~</a:t>
            </a:r>
            <a:r>
              <a:rPr lang="en-US" sz="1800" dirty="0" smtClean="0">
                <a:solidFill>
                  <a:schemeClr val="tx2">
                    <a:lumMod val="50000"/>
                  </a:schemeClr>
                </a:solidFill>
                <a:latin typeface="Arial" panose="020B0604020202020204" pitchFamily="34" charset="0"/>
              </a:rPr>
              <a:t>9:45am </a:t>
            </a:r>
            <a:r>
              <a:rPr lang="en-US" sz="1800" dirty="0">
                <a:solidFill>
                  <a:schemeClr val="tx2">
                    <a:lumMod val="50000"/>
                  </a:schemeClr>
                </a:solidFill>
                <a:latin typeface="Arial" panose="020B0604020202020204" pitchFamily="34" charset="0"/>
              </a:rPr>
              <a:t>local crossing time and drifting to ~</a:t>
            </a:r>
            <a:r>
              <a:rPr lang="en-US" sz="1800" dirty="0" smtClean="0">
                <a:solidFill>
                  <a:schemeClr val="tx2">
                    <a:lumMod val="50000"/>
                  </a:schemeClr>
                </a:solidFill>
                <a:latin typeface="Arial" panose="020B0604020202020204" pitchFamily="34" charset="0"/>
              </a:rPr>
              <a:t>8:45am</a:t>
            </a:r>
            <a:r>
              <a:rPr lang="en-US" sz="1800" dirty="0">
                <a:solidFill>
                  <a:schemeClr val="tx2">
                    <a:lumMod val="50000"/>
                  </a:schemeClr>
                </a:solidFill>
                <a:latin typeface="Arial" panose="020B0604020202020204" pitchFamily="34" charset="0"/>
              </a:rPr>
              <a:t>)</a:t>
            </a:r>
            <a:endParaRPr lang="en-US" sz="1600" dirty="0">
              <a:solidFill>
                <a:schemeClr val="tx2">
                  <a:lumMod val="50000"/>
                </a:schemeClr>
              </a:solidFill>
              <a:latin typeface="Arial" panose="020B0604020202020204" pitchFamily="34" charset="0"/>
            </a:endParaRPr>
          </a:p>
          <a:p>
            <a:pPr lvl="1">
              <a:spcBef>
                <a:spcPts val="0"/>
              </a:spcBef>
            </a:pPr>
            <a:r>
              <a:rPr lang="en-US" sz="1600" dirty="0">
                <a:solidFill>
                  <a:schemeClr val="tx2">
                    <a:lumMod val="50000"/>
                  </a:schemeClr>
                </a:solidFill>
                <a:latin typeface="Arial" panose="020B0604020202020204" pitchFamily="34" charset="0"/>
              </a:rPr>
              <a:t>Open and near real-time data access (since April 24, 2017)</a:t>
            </a:r>
          </a:p>
          <a:p>
            <a:pPr>
              <a:spcBef>
                <a:spcPts val="0"/>
              </a:spcBef>
            </a:pPr>
            <a:r>
              <a:rPr lang="en-US" sz="1800" dirty="0">
                <a:solidFill>
                  <a:schemeClr val="tx2">
                    <a:lumMod val="50000"/>
                  </a:schemeClr>
                </a:solidFill>
                <a:latin typeface="Arial" panose="020B0604020202020204" pitchFamily="34" charset="0"/>
              </a:rPr>
              <a:t>OSCAT follow-on (OceanSat-3&amp;3A) ~2018/2019</a:t>
            </a:r>
          </a:p>
          <a:p>
            <a:pPr>
              <a:spcBef>
                <a:spcPts val="0"/>
              </a:spcBef>
            </a:pPr>
            <a:r>
              <a:rPr lang="en-US" sz="1800" dirty="0">
                <a:solidFill>
                  <a:schemeClr val="tx2">
                    <a:lumMod val="50000"/>
                  </a:schemeClr>
                </a:solidFill>
                <a:latin typeface="Arial" panose="020B0604020202020204" pitchFamily="34" charset="0"/>
              </a:rPr>
              <a:t>CMA will be providing OSVW measurements starting with </a:t>
            </a:r>
            <a:r>
              <a:rPr lang="en-US" sz="1800" dirty="0" smtClean="0">
                <a:solidFill>
                  <a:schemeClr val="tx2">
                    <a:lumMod val="50000"/>
                  </a:schemeClr>
                </a:solidFill>
                <a:latin typeface="Arial" panose="020B0604020202020204" pitchFamily="34" charset="0"/>
              </a:rPr>
              <a:t>FY-3E </a:t>
            </a:r>
            <a:r>
              <a:rPr lang="en-US" sz="1800" dirty="0">
                <a:solidFill>
                  <a:schemeClr val="tx2">
                    <a:lumMod val="50000"/>
                  </a:schemeClr>
                </a:solidFill>
                <a:latin typeface="Arial" panose="020B0604020202020204" pitchFamily="34" charset="0"/>
              </a:rPr>
              <a:t>launch (late 2018)</a:t>
            </a:r>
          </a:p>
          <a:p>
            <a:pPr>
              <a:spcBef>
                <a:spcPts val="0"/>
              </a:spcBef>
            </a:pPr>
            <a:r>
              <a:rPr lang="en-US" sz="1800" dirty="0">
                <a:solidFill>
                  <a:schemeClr val="tx2">
                    <a:lumMod val="50000"/>
                  </a:schemeClr>
                </a:solidFill>
                <a:latin typeface="Arial" panose="020B0604020202020204" pitchFamily="34" charset="0"/>
              </a:rPr>
              <a:t>NSOAS HY2 series: first tests to provide NRT data via </a:t>
            </a:r>
            <a:r>
              <a:rPr lang="en-US" sz="1800" dirty="0" err="1">
                <a:solidFill>
                  <a:schemeClr val="tx2">
                    <a:lumMod val="50000"/>
                  </a:schemeClr>
                </a:solidFill>
                <a:latin typeface="Arial" panose="020B0604020202020204" pitchFamily="34" charset="0"/>
              </a:rPr>
              <a:t>EUMETCast</a:t>
            </a:r>
            <a:r>
              <a:rPr lang="en-US" sz="1800" dirty="0">
                <a:solidFill>
                  <a:schemeClr val="tx2">
                    <a:lumMod val="50000"/>
                  </a:schemeClr>
                </a:solidFill>
                <a:latin typeface="Arial" panose="020B0604020202020204" pitchFamily="34" charset="0"/>
              </a:rPr>
              <a:t>, HY2B planned for launch in Oct 2018</a:t>
            </a:r>
          </a:p>
          <a:p>
            <a:pPr>
              <a:spcBef>
                <a:spcPts val="0"/>
              </a:spcBef>
            </a:pPr>
            <a:r>
              <a:rPr lang="en-US" sz="1800" dirty="0">
                <a:solidFill>
                  <a:schemeClr val="tx2">
                    <a:lumMod val="50000"/>
                  </a:schemeClr>
                </a:solidFill>
                <a:latin typeface="Arial" panose="020B0604020202020204" pitchFamily="34" charset="0"/>
              </a:rPr>
              <a:t>CFOSAT (launch </a:t>
            </a:r>
            <a:r>
              <a:rPr lang="en-US" sz="1800" dirty="0" smtClean="0">
                <a:solidFill>
                  <a:schemeClr val="tx2">
                    <a:lumMod val="50000"/>
                  </a:schemeClr>
                </a:solidFill>
                <a:latin typeface="Arial" panose="020B0604020202020204" pitchFamily="34" charset="0"/>
              </a:rPr>
              <a:t>planned for </a:t>
            </a:r>
            <a:r>
              <a:rPr lang="en-US" sz="1800" dirty="0">
                <a:solidFill>
                  <a:schemeClr val="tx2">
                    <a:lumMod val="50000"/>
                  </a:schemeClr>
                </a:solidFill>
                <a:latin typeface="Arial" panose="020B0604020202020204" pitchFamily="34" charset="0"/>
              </a:rPr>
              <a:t>Nov 2018), data distribution pending agreements</a:t>
            </a:r>
            <a:endParaRPr lang="en-US" sz="1800" dirty="0" smtClean="0">
              <a:solidFill>
                <a:schemeClr val="tx2">
                  <a:lumMod val="50000"/>
                </a:schemeClr>
              </a:solidFill>
              <a:latin typeface="Arial" panose="020B0604020202020204" pitchFamily="34" charset="0"/>
            </a:endParaRPr>
          </a:p>
          <a:p>
            <a:pPr marL="0" indent="0">
              <a:spcBef>
                <a:spcPts val="300"/>
              </a:spcBef>
              <a:spcAft>
                <a:spcPts val="300"/>
              </a:spcAft>
              <a:buNone/>
            </a:pPr>
            <a:endParaRPr lang="en-US" sz="600" dirty="0" smtClean="0">
              <a:solidFill>
                <a:schemeClr val="tx2">
                  <a:lumMod val="50000"/>
                </a:schemeClr>
              </a:solidFill>
              <a:latin typeface="Arial" panose="020B0604020202020204" pitchFamily="34" charset="0"/>
            </a:endParaRPr>
          </a:p>
          <a:p>
            <a:pPr marL="0" indent="0">
              <a:spcBef>
                <a:spcPts val="300"/>
              </a:spcBef>
              <a:spcAft>
                <a:spcPts val="300"/>
              </a:spcAft>
              <a:buNone/>
            </a:pPr>
            <a:r>
              <a:rPr lang="en-US" sz="1600" dirty="0" smtClean="0">
                <a:solidFill>
                  <a:schemeClr val="tx2">
                    <a:lumMod val="50000"/>
                  </a:schemeClr>
                </a:solidFill>
                <a:latin typeface="Arial" panose="020B0604020202020204" pitchFamily="34" charset="0"/>
              </a:rPr>
              <a:t>“Optimum </a:t>
            </a:r>
            <a:r>
              <a:rPr lang="en-US" sz="1600" dirty="0">
                <a:solidFill>
                  <a:schemeClr val="tx2">
                    <a:lumMod val="50000"/>
                  </a:schemeClr>
                </a:solidFill>
                <a:latin typeface="Arial" panose="020B0604020202020204" pitchFamily="34" charset="0"/>
              </a:rPr>
              <a:t>(minimum) OSVW constellation is at least 3 </a:t>
            </a:r>
            <a:r>
              <a:rPr lang="en-US" sz="1600" dirty="0" err="1">
                <a:solidFill>
                  <a:schemeClr val="tx2">
                    <a:lumMod val="50000"/>
                  </a:schemeClr>
                </a:solidFill>
                <a:latin typeface="Arial" panose="020B0604020202020204" pitchFamily="34" charset="0"/>
              </a:rPr>
              <a:t>scatterometers</a:t>
            </a:r>
            <a:r>
              <a:rPr lang="en-US" sz="1600" dirty="0">
                <a:solidFill>
                  <a:schemeClr val="tx2">
                    <a:lumMod val="50000"/>
                  </a:schemeClr>
                </a:solidFill>
                <a:latin typeface="Arial" panose="020B0604020202020204" pitchFamily="34" charset="0"/>
              </a:rPr>
              <a:t> in orbits designed to roughly meet WMO requirements (observations every 6 hours); one instrument in a non-sun-synchronous orbit for sampling the diurnal cycle, better </a:t>
            </a:r>
            <a:r>
              <a:rPr lang="en-US" sz="1600" dirty="0" smtClean="0">
                <a:solidFill>
                  <a:schemeClr val="tx2">
                    <a:lumMod val="50000"/>
                  </a:schemeClr>
                </a:solidFill>
                <a:latin typeface="Arial" panose="020B0604020202020204" pitchFamily="34" charset="0"/>
              </a:rPr>
              <a:t>mid-latitude </a:t>
            </a:r>
            <a:r>
              <a:rPr lang="en-US" sz="1600" dirty="0">
                <a:solidFill>
                  <a:schemeClr val="tx2">
                    <a:lumMod val="50000"/>
                  </a:schemeClr>
                </a:solidFill>
                <a:latin typeface="Arial" panose="020B0604020202020204" pitchFamily="34" charset="0"/>
              </a:rPr>
              <a:t>sampling and provide </a:t>
            </a:r>
            <a:r>
              <a:rPr lang="en-US" sz="1600" dirty="0" smtClean="0">
                <a:solidFill>
                  <a:schemeClr val="tx2">
                    <a:lumMod val="50000"/>
                  </a:schemeClr>
                </a:solidFill>
                <a:latin typeface="Arial" panose="020B0604020202020204" pitchFamily="34" charset="0"/>
              </a:rPr>
              <a:t>inter-calibration.”</a:t>
            </a:r>
            <a:endParaRPr lang="en-US" sz="1600" dirty="0">
              <a:solidFill>
                <a:schemeClr val="tx2">
                  <a:lumMod val="50000"/>
                </a:schemeClr>
              </a:solidFill>
              <a:latin typeface="Arial" panose="020B0604020202020204" pitchFamily="34" charset="0"/>
            </a:endParaRPr>
          </a:p>
        </p:txBody>
      </p:sp>
    </p:spTree>
    <p:extLst>
      <p:ext uri="{BB962C8B-B14F-4D97-AF65-F5344CB8AC3E}">
        <p14:creationId xmlns:p14="http://schemas.microsoft.com/office/powerpoint/2010/main" val="502560779"/>
      </p:ext>
    </p:extLst>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31</a:t>
            </a:fld>
            <a:endParaRPr lang="uk-UA" dirty="0"/>
          </a:p>
        </p:txBody>
      </p:sp>
      <p:sp>
        <p:nvSpPr>
          <p:cNvPr id="4" name="Content Placeholder 3"/>
          <p:cNvSpPr>
            <a:spLocks noGrp="1"/>
          </p:cNvSpPr>
          <p:nvPr>
            <p:ph sz="quarter" idx="4294967295"/>
          </p:nvPr>
        </p:nvSpPr>
        <p:spPr>
          <a:xfrm>
            <a:off x="152400" y="1295400"/>
            <a:ext cx="8686800" cy="3276600"/>
          </a:xfrm>
          <a:prstGeom prst="rect">
            <a:avLst/>
          </a:prstGeom>
        </p:spPr>
        <p:txBody>
          <a:bodyPr/>
          <a:lstStyle/>
          <a:p>
            <a:pPr marL="0" indent="0">
              <a:buNone/>
            </a:pPr>
            <a:r>
              <a:rPr lang="en-US" sz="3600" dirty="0" smtClean="0">
                <a:solidFill>
                  <a:schemeClr val="bg1"/>
                </a:solidFill>
              </a:rPr>
              <a:t>Precipitation Virtual Constellation     (P-VC)</a:t>
            </a:r>
          </a:p>
          <a:p>
            <a:pPr marL="0" indent="0">
              <a:buNone/>
            </a:pPr>
            <a:r>
              <a:rPr lang="en-US" sz="3200" dirty="0" smtClean="0">
                <a:solidFill>
                  <a:srgbClr val="92D050"/>
                </a:solidFill>
              </a:rPr>
              <a:t>Co-Leads:</a:t>
            </a:r>
          </a:p>
          <a:p>
            <a:r>
              <a:rPr lang="en-US" sz="3200" dirty="0" smtClean="0">
                <a:solidFill>
                  <a:srgbClr val="92D050"/>
                </a:solidFill>
              </a:rPr>
              <a:t>Steve </a:t>
            </a:r>
            <a:r>
              <a:rPr lang="en-US" sz="3200" dirty="0" err="1" smtClean="0">
                <a:solidFill>
                  <a:srgbClr val="92D050"/>
                </a:solidFill>
              </a:rPr>
              <a:t>Neeck</a:t>
            </a:r>
            <a:r>
              <a:rPr lang="en-US" sz="3200" dirty="0" smtClean="0">
                <a:solidFill>
                  <a:srgbClr val="92D050"/>
                </a:solidFill>
              </a:rPr>
              <a:t>, NASA</a:t>
            </a:r>
          </a:p>
          <a:p>
            <a:r>
              <a:rPr lang="en-US" sz="3200" dirty="0" err="1" smtClean="0">
                <a:solidFill>
                  <a:srgbClr val="92D050"/>
                </a:solidFill>
              </a:rPr>
              <a:t>Riko</a:t>
            </a:r>
            <a:r>
              <a:rPr lang="en-US" sz="3200" dirty="0" smtClean="0">
                <a:solidFill>
                  <a:srgbClr val="92D050"/>
                </a:solidFill>
              </a:rPr>
              <a:t> Oki, JAXA</a:t>
            </a:r>
          </a:p>
          <a:p>
            <a:endParaRPr lang="en-US" sz="2000" dirty="0">
              <a:solidFill>
                <a:srgbClr val="92D050"/>
              </a:solidFill>
            </a:endParaRPr>
          </a:p>
        </p:txBody>
      </p:sp>
      <p:sp>
        <p:nvSpPr>
          <p:cNvPr id="5" name="Content Placeholder 2"/>
          <p:cNvSpPr txBox="1">
            <a:spLocks/>
          </p:cNvSpPr>
          <p:nvPr/>
        </p:nvSpPr>
        <p:spPr>
          <a:xfrm>
            <a:off x="152400" y="4185164"/>
            <a:ext cx="8839200" cy="2444235"/>
          </a:xfrm>
          <a:prstGeom prst="rect">
            <a:avLst/>
          </a:prstGeom>
          <a:solidFill>
            <a:schemeClr val="accent1">
              <a:lumMod val="20000"/>
              <a:lumOff val="80000"/>
            </a:schemeClr>
          </a:solidFill>
          <a:ln>
            <a:solidFill>
              <a:srgbClr val="92D050"/>
            </a:solidFill>
          </a:ln>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spcBef>
                <a:spcPct val="0"/>
              </a:spcBef>
              <a:buFontTx/>
              <a:buNone/>
            </a:pPr>
            <a:r>
              <a:rPr lang="en-US" altLang="en-US" sz="1800" dirty="0" smtClean="0">
                <a:solidFill>
                  <a:schemeClr val="tx2">
                    <a:lumMod val="50000"/>
                  </a:schemeClr>
                </a:solidFill>
                <a:latin typeface="Arial" panose="020B0604020202020204" pitchFamily="34" charset="0"/>
                <a:cs typeface="Arial" panose="020B0604020202020204" pitchFamily="34" charset="0"/>
              </a:rPr>
              <a:t>P-VC goal is to </a:t>
            </a:r>
            <a:r>
              <a:rPr lang="en-US" altLang="en-US" sz="1800" dirty="0">
                <a:solidFill>
                  <a:schemeClr val="tx2">
                    <a:lumMod val="50000"/>
                  </a:schemeClr>
                </a:solidFill>
                <a:latin typeface="Arial" panose="020B0604020202020204" pitchFamily="34" charset="0"/>
                <a:cs typeface="Arial" panose="020B0604020202020204" pitchFamily="34" charset="0"/>
              </a:rPr>
              <a:t>establish an international framework to guide, facilitate, and coordinate the continued advancement of multi-satellite global precipitation </a:t>
            </a:r>
            <a:r>
              <a:rPr lang="en-US" altLang="en-US" sz="1800" dirty="0" smtClean="0">
                <a:solidFill>
                  <a:schemeClr val="tx2">
                    <a:lumMod val="50000"/>
                  </a:schemeClr>
                </a:solidFill>
                <a:latin typeface="Arial" panose="020B0604020202020204" pitchFamily="34" charset="0"/>
                <a:cs typeface="Arial" panose="020B0604020202020204" pitchFamily="34" charset="0"/>
              </a:rPr>
              <a:t>measurement by</a:t>
            </a:r>
          </a:p>
          <a:p>
            <a:pPr marL="117475" indent="-117475">
              <a:spcBef>
                <a:spcPct val="0"/>
              </a:spcBef>
            </a:pPr>
            <a:r>
              <a:rPr lang="en-US" altLang="en-US" sz="1800" dirty="0" smtClean="0">
                <a:solidFill>
                  <a:schemeClr val="tx2">
                    <a:lumMod val="50000"/>
                  </a:schemeClr>
                </a:solidFill>
                <a:latin typeface="Arial" panose="020B0604020202020204" pitchFamily="34" charset="0"/>
                <a:cs typeface="Arial" panose="020B0604020202020204" pitchFamily="34" charset="0"/>
              </a:rPr>
              <a:t>Facilitating </a:t>
            </a:r>
            <a:r>
              <a:rPr lang="en-US" altLang="en-US" sz="1800" dirty="0">
                <a:solidFill>
                  <a:schemeClr val="tx2">
                    <a:lumMod val="50000"/>
                  </a:schemeClr>
                </a:solidFill>
                <a:latin typeface="Arial" panose="020B0604020202020204" pitchFamily="34" charset="0"/>
                <a:cs typeface="Arial" panose="020B0604020202020204" pitchFamily="34" charset="0"/>
              </a:rPr>
              <a:t>implementation of the Global Precipitation Measurement (GPM) mission and encouraging more nations to contribute to the GPM </a:t>
            </a:r>
            <a:r>
              <a:rPr lang="en-US" altLang="en-US" sz="1800" dirty="0" smtClean="0">
                <a:solidFill>
                  <a:schemeClr val="tx2">
                    <a:lumMod val="50000"/>
                  </a:schemeClr>
                </a:solidFill>
                <a:latin typeface="Arial" panose="020B0604020202020204" pitchFamily="34" charset="0"/>
                <a:cs typeface="Arial" panose="020B0604020202020204" pitchFamily="34" charset="0"/>
              </a:rPr>
              <a:t>constellation </a:t>
            </a:r>
          </a:p>
          <a:p>
            <a:pPr marL="117475" indent="-117475">
              <a:spcBef>
                <a:spcPct val="0"/>
              </a:spcBef>
            </a:pPr>
            <a:r>
              <a:rPr lang="en-US" altLang="en-US" sz="1800" dirty="0" smtClean="0">
                <a:solidFill>
                  <a:schemeClr val="tx2">
                    <a:lumMod val="50000"/>
                  </a:schemeClr>
                </a:solidFill>
                <a:latin typeface="Arial" panose="020B0604020202020204" pitchFamily="34" charset="0"/>
                <a:cs typeface="Arial" panose="020B0604020202020204" pitchFamily="34" charset="0"/>
              </a:rPr>
              <a:t>Sustaining </a:t>
            </a:r>
            <a:r>
              <a:rPr lang="en-US" altLang="en-US" sz="1800" dirty="0">
                <a:solidFill>
                  <a:schemeClr val="tx2">
                    <a:lumMod val="50000"/>
                  </a:schemeClr>
                </a:solidFill>
                <a:latin typeface="Arial" panose="020B0604020202020204" pitchFamily="34" charset="0"/>
                <a:cs typeface="Arial" panose="020B0604020202020204" pitchFamily="34" charset="0"/>
              </a:rPr>
              <a:t>and enhancing an accurate and timely global precipitation data record including a Fundamental Climate Data Record fit for the purpose specified by GCOS for the monitoring of Precipitation as an </a:t>
            </a:r>
            <a:r>
              <a:rPr lang="en-US" altLang="en-US" sz="1800" dirty="0" smtClean="0">
                <a:solidFill>
                  <a:schemeClr val="tx2">
                    <a:lumMod val="50000"/>
                  </a:schemeClr>
                </a:solidFill>
                <a:latin typeface="Arial" panose="020B0604020202020204" pitchFamily="34" charset="0"/>
                <a:cs typeface="Arial" panose="020B0604020202020204" pitchFamily="34" charset="0"/>
              </a:rPr>
              <a:t>ECV.</a:t>
            </a:r>
            <a:endParaRPr lang="en-US" sz="1800" b="1" dirty="0">
              <a:solidFill>
                <a:schemeClr val="tx2">
                  <a:lumMod val="50000"/>
                </a:schemeClr>
              </a:solidFill>
              <a:latin typeface="Arial" panose="020B0604020202020204" pitchFamily="34" charset="0"/>
              <a:cs typeface="Arial" panose="020B0604020202020204" pitchFamily="34" charset="0"/>
            </a:endParaRPr>
          </a:p>
        </p:txBody>
      </p:sp>
      <p:sp>
        <p:nvSpPr>
          <p:cNvPr id="6" name="TextBox 5"/>
          <p:cNvSpPr txBox="1"/>
          <p:nvPr/>
        </p:nvSpPr>
        <p:spPr>
          <a:xfrm>
            <a:off x="8481848" y="29014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286938116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32</a:t>
            </a:fld>
            <a:endParaRPr lang="uk-UA" dirty="0"/>
          </a:p>
        </p:txBody>
      </p:sp>
      <p:sp>
        <p:nvSpPr>
          <p:cNvPr id="3" name="Content Placeholder 2"/>
          <p:cNvSpPr>
            <a:spLocks noGrp="1"/>
          </p:cNvSpPr>
          <p:nvPr>
            <p:ph sz="quarter" idx="10"/>
          </p:nvPr>
        </p:nvSpPr>
        <p:spPr>
          <a:xfrm>
            <a:off x="34636" y="1219200"/>
            <a:ext cx="9033164" cy="5410200"/>
          </a:xfrm>
        </p:spPr>
        <p:txBody>
          <a:bodyPr/>
          <a:lstStyle/>
          <a:p>
            <a:r>
              <a:rPr lang="en-US" sz="2400" dirty="0">
                <a:solidFill>
                  <a:schemeClr val="tx2">
                    <a:lumMod val="50000"/>
                  </a:schemeClr>
                </a:solidFill>
                <a:latin typeface="Arial" panose="020B0604020202020204" pitchFamily="34" charset="0"/>
              </a:rPr>
              <a:t>2018 ECV Gap Inventory Gap Analysis Report</a:t>
            </a:r>
          </a:p>
          <a:p>
            <a:pPr lvl="1"/>
            <a:r>
              <a:rPr lang="en-US" dirty="0">
                <a:solidFill>
                  <a:schemeClr val="tx2">
                    <a:lumMod val="50000"/>
                  </a:schemeClr>
                </a:solidFill>
                <a:latin typeface="Arial" panose="020B0604020202020204" pitchFamily="34" charset="0"/>
              </a:rPr>
              <a:t>P-VC is planning a response to recommendation #</a:t>
            </a:r>
            <a:r>
              <a:rPr lang="en-US" dirty="0" smtClean="0">
                <a:solidFill>
                  <a:schemeClr val="tx2">
                    <a:lumMod val="50000"/>
                  </a:schemeClr>
                </a:solidFill>
                <a:latin typeface="Arial" panose="020B0604020202020204" pitchFamily="34" charset="0"/>
              </a:rPr>
              <a:t>14*.  </a:t>
            </a:r>
            <a:r>
              <a:rPr lang="en-US" dirty="0">
                <a:solidFill>
                  <a:schemeClr val="tx2">
                    <a:lumMod val="50000"/>
                  </a:schemeClr>
                </a:solidFill>
                <a:latin typeface="Arial" panose="020B0604020202020204" pitchFamily="34" charset="0"/>
              </a:rPr>
              <a:t>An update will be provided by SIT-34.</a:t>
            </a:r>
          </a:p>
          <a:p>
            <a:pPr lvl="1"/>
            <a:endParaRPr lang="en-US" dirty="0">
              <a:solidFill>
                <a:schemeClr val="tx2">
                  <a:lumMod val="50000"/>
                </a:schemeClr>
              </a:solidFill>
              <a:latin typeface="Arial" panose="020B0604020202020204" pitchFamily="34" charset="0"/>
            </a:endParaRPr>
          </a:p>
          <a:p>
            <a:r>
              <a:rPr lang="en-US" sz="2400" dirty="0">
                <a:solidFill>
                  <a:schemeClr val="tx2">
                    <a:lumMod val="50000"/>
                  </a:schemeClr>
                </a:solidFill>
                <a:latin typeface="Arial" panose="020B0604020202020204" pitchFamily="34" charset="0"/>
              </a:rPr>
              <a:t>NASA P-VC Leadership Transition</a:t>
            </a:r>
          </a:p>
          <a:p>
            <a:pPr lvl="1"/>
            <a:r>
              <a:rPr lang="en-US" dirty="0">
                <a:solidFill>
                  <a:schemeClr val="tx2">
                    <a:lumMod val="50000"/>
                  </a:schemeClr>
                </a:solidFill>
                <a:latin typeface="Arial" panose="020B0604020202020204" pitchFamily="34" charset="0"/>
              </a:rPr>
              <a:t>NASA is in the process of effecting a change in the P-VC Co-Chairmanship </a:t>
            </a:r>
            <a:r>
              <a:rPr lang="en-US" i="1" dirty="0">
                <a:solidFill>
                  <a:schemeClr val="tx2">
                    <a:lumMod val="50000"/>
                  </a:schemeClr>
                </a:solidFill>
                <a:latin typeface="Arial" panose="020B0604020202020204" pitchFamily="34" charset="0"/>
              </a:rPr>
              <a:t>through standard CEOS practices</a:t>
            </a:r>
            <a:r>
              <a:rPr lang="en-US" dirty="0" smtClean="0">
                <a:solidFill>
                  <a:schemeClr val="tx2">
                    <a:lumMod val="50000"/>
                  </a:schemeClr>
                </a:solidFill>
                <a:latin typeface="Arial" panose="020B0604020202020204" pitchFamily="34" charset="0"/>
              </a:rPr>
              <a:t>.</a:t>
            </a:r>
          </a:p>
          <a:p>
            <a:pPr lvl="1"/>
            <a:r>
              <a:rPr lang="en-US" dirty="0" smtClean="0">
                <a:solidFill>
                  <a:schemeClr val="tx2">
                    <a:lumMod val="50000"/>
                  </a:schemeClr>
                </a:solidFill>
                <a:latin typeface="Arial" panose="020B0604020202020204" pitchFamily="34" charset="0"/>
              </a:rPr>
              <a:t>Will be discussed under </a:t>
            </a:r>
            <a:r>
              <a:rPr lang="en-US" b="1" dirty="0" smtClean="0">
                <a:solidFill>
                  <a:schemeClr val="tx2">
                    <a:lumMod val="50000"/>
                  </a:schemeClr>
                </a:solidFill>
                <a:latin typeface="Arial" panose="020B0604020202020204" pitchFamily="34" charset="0"/>
              </a:rPr>
              <a:t>Agenda Item 6.7</a:t>
            </a:r>
            <a:endParaRPr lang="en-US" b="1" dirty="0" smtClean="0">
              <a:solidFill>
                <a:schemeClr val="tx2">
                  <a:lumMod val="50000"/>
                </a:schemeClr>
              </a:solidFill>
              <a:latin typeface="Arial" panose="020B0604020202020204" pitchFamily="34" charset="0"/>
            </a:endParaRPr>
          </a:p>
          <a:p>
            <a:pPr marL="0" indent="0">
              <a:buNone/>
            </a:pPr>
            <a:endParaRPr lang="en-US" sz="1600" dirty="0">
              <a:solidFill>
                <a:schemeClr val="tx2">
                  <a:lumMod val="50000"/>
                </a:schemeClr>
              </a:solidFill>
              <a:latin typeface="Arial" panose="020B0604020202020204" pitchFamily="34" charset="0"/>
            </a:endParaRPr>
          </a:p>
          <a:p>
            <a:pPr marL="0" indent="0">
              <a:buNone/>
            </a:pPr>
            <a:endParaRPr lang="en-US" sz="1600" dirty="0" smtClean="0">
              <a:solidFill>
                <a:schemeClr val="tx2">
                  <a:lumMod val="50000"/>
                </a:schemeClr>
              </a:solidFill>
              <a:latin typeface="Arial" panose="020B0604020202020204" pitchFamily="34" charset="0"/>
            </a:endParaRPr>
          </a:p>
          <a:p>
            <a:pPr marL="0" indent="0">
              <a:buNone/>
            </a:pPr>
            <a:endParaRPr lang="en-US" sz="1600" dirty="0" smtClean="0">
              <a:solidFill>
                <a:schemeClr val="tx2">
                  <a:lumMod val="50000"/>
                </a:schemeClr>
              </a:solidFill>
              <a:latin typeface="Arial" panose="020B0604020202020204" pitchFamily="34" charset="0"/>
            </a:endParaRPr>
          </a:p>
          <a:p>
            <a:pPr marL="0" indent="0">
              <a:buNone/>
            </a:pPr>
            <a:r>
              <a:rPr lang="en-US" sz="1600" dirty="0" smtClean="0">
                <a:solidFill>
                  <a:schemeClr val="tx2">
                    <a:lumMod val="50000"/>
                  </a:schemeClr>
                </a:solidFill>
                <a:latin typeface="Arial" panose="020B0604020202020204" pitchFamily="34" charset="0"/>
              </a:rPr>
              <a:t>*Recommendation </a:t>
            </a:r>
            <a:r>
              <a:rPr lang="en-US" sz="1600" dirty="0" smtClean="0">
                <a:solidFill>
                  <a:schemeClr val="tx2">
                    <a:lumMod val="50000"/>
                  </a:schemeClr>
                </a:solidFill>
                <a:latin typeface="Arial" panose="020B0604020202020204" pitchFamily="34" charset="0"/>
              </a:rPr>
              <a:t>#14:  </a:t>
            </a:r>
            <a:r>
              <a:rPr lang="en-US" sz="1600" i="1" dirty="0" smtClean="0">
                <a:solidFill>
                  <a:schemeClr val="tx2">
                    <a:lumMod val="50000"/>
                  </a:schemeClr>
                </a:solidFill>
                <a:latin typeface="Arial" panose="020B0604020202020204" pitchFamily="34" charset="0"/>
              </a:rPr>
              <a:t>The </a:t>
            </a:r>
            <a:r>
              <a:rPr lang="en-US" sz="1600" i="1" dirty="0">
                <a:solidFill>
                  <a:schemeClr val="tx2">
                    <a:lumMod val="50000"/>
                  </a:schemeClr>
                </a:solidFill>
                <a:latin typeface="Arial" panose="020B0604020202020204" pitchFamily="34" charset="0"/>
              </a:rPr>
              <a:t>CEOS Precipitation Virtual Constellation (P-VC) to further study the situation on precipitation climate data records taking into account the findings of </a:t>
            </a:r>
            <a:r>
              <a:rPr lang="en-US" sz="1600" i="1" dirty="0" err="1">
                <a:solidFill>
                  <a:schemeClr val="tx2">
                    <a:lumMod val="50000"/>
                  </a:schemeClr>
                </a:solidFill>
                <a:latin typeface="Arial" panose="020B0604020202020204" pitchFamily="34" charset="0"/>
              </a:rPr>
              <a:t>WGClimate</a:t>
            </a:r>
            <a:r>
              <a:rPr lang="en-US" sz="1600" i="1" dirty="0">
                <a:solidFill>
                  <a:schemeClr val="tx2">
                    <a:lumMod val="50000"/>
                  </a:schemeClr>
                </a:solidFill>
                <a:latin typeface="Arial" panose="020B0604020202020204" pitchFamily="34" charset="0"/>
              </a:rPr>
              <a:t> gap analysis report and to identify a way forward to stimulate the production of an improved precipitation CDR based upon the experiences gained with existing datasets. The P-VC should also consult with the CGMS-IPWG and WMO SCOPE-CM activity for the establishment of international collaboration for the development and production of such a CDR</a:t>
            </a:r>
            <a:r>
              <a:rPr lang="en-US" sz="1600" i="1" dirty="0" smtClean="0">
                <a:solidFill>
                  <a:schemeClr val="tx2">
                    <a:lumMod val="50000"/>
                  </a:schemeClr>
                </a:solidFill>
                <a:latin typeface="Arial" panose="020B0604020202020204" pitchFamily="34" charset="0"/>
              </a:rPr>
              <a:t>.</a:t>
            </a:r>
            <a:endParaRPr lang="en-US" dirty="0">
              <a:solidFill>
                <a:schemeClr val="tx2">
                  <a:lumMod val="50000"/>
                </a:schemeClr>
              </a:solidFill>
              <a:latin typeface="Arial" panose="020B0604020202020204" pitchFamily="34" charset="0"/>
            </a:endParaRPr>
          </a:p>
        </p:txBody>
      </p:sp>
      <p:sp>
        <p:nvSpPr>
          <p:cNvPr id="6" name="Content Placeholder 3"/>
          <p:cNvSpPr txBox="1">
            <a:spLocks/>
          </p:cNvSpPr>
          <p:nvPr/>
        </p:nvSpPr>
        <p:spPr>
          <a:xfrm>
            <a:off x="1859973" y="76200"/>
            <a:ext cx="56388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2800" b="1" dirty="0"/>
              <a:t>P</a:t>
            </a:r>
            <a:r>
              <a:rPr lang="en-US" sz="2800" b="1" dirty="0" smtClean="0"/>
              <a:t>-VC Key Activities</a:t>
            </a:r>
            <a:endParaRPr lang="en-US" sz="2800" b="1" dirty="0"/>
          </a:p>
        </p:txBody>
      </p:sp>
    </p:spTree>
    <p:extLst>
      <p:ext uri="{BB962C8B-B14F-4D97-AF65-F5344CB8AC3E}">
        <p14:creationId xmlns:p14="http://schemas.microsoft.com/office/powerpoint/2010/main" val="2851625497"/>
      </p:ext>
    </p:extLst>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33</a:t>
            </a:fld>
            <a:endParaRPr lang="uk-UA" dirty="0"/>
          </a:p>
        </p:txBody>
      </p:sp>
      <p:sp>
        <p:nvSpPr>
          <p:cNvPr id="4" name="Content Placeholder 3"/>
          <p:cNvSpPr>
            <a:spLocks noGrp="1"/>
          </p:cNvSpPr>
          <p:nvPr>
            <p:ph sz="quarter" idx="4294967295"/>
          </p:nvPr>
        </p:nvSpPr>
        <p:spPr>
          <a:xfrm>
            <a:off x="152400" y="1447800"/>
            <a:ext cx="8686800" cy="3276600"/>
          </a:xfrm>
          <a:prstGeom prst="rect">
            <a:avLst/>
          </a:prstGeom>
        </p:spPr>
        <p:txBody>
          <a:bodyPr/>
          <a:lstStyle/>
          <a:p>
            <a:pPr marL="0" indent="0">
              <a:buNone/>
            </a:pPr>
            <a:r>
              <a:rPr lang="en-US" sz="3600" dirty="0" smtClean="0">
                <a:solidFill>
                  <a:schemeClr val="bg1"/>
                </a:solidFill>
              </a:rPr>
              <a:t>Sea Surface Temperature Virtual Constellation (SST-VC)</a:t>
            </a:r>
          </a:p>
          <a:p>
            <a:pPr marL="0" indent="0">
              <a:buNone/>
            </a:pPr>
            <a:r>
              <a:rPr lang="en-US" sz="3200" dirty="0" smtClean="0">
                <a:solidFill>
                  <a:srgbClr val="92D050"/>
                </a:solidFill>
              </a:rPr>
              <a:t>Co-Leads:</a:t>
            </a:r>
          </a:p>
          <a:p>
            <a:r>
              <a:rPr lang="en-US" sz="3200" dirty="0" smtClean="0">
                <a:solidFill>
                  <a:srgbClr val="92D050"/>
                </a:solidFill>
              </a:rPr>
              <a:t>Anne O’Carroll, EUMETSAT</a:t>
            </a:r>
          </a:p>
          <a:p>
            <a:r>
              <a:rPr lang="en-US" sz="3200" dirty="0" smtClean="0">
                <a:solidFill>
                  <a:srgbClr val="92D050"/>
                </a:solidFill>
              </a:rPr>
              <a:t>Ken Casey, NOAA</a:t>
            </a:r>
          </a:p>
          <a:p>
            <a:endParaRPr lang="en-US" sz="2000" dirty="0">
              <a:solidFill>
                <a:srgbClr val="92D050"/>
              </a:solidFill>
            </a:endParaRPr>
          </a:p>
        </p:txBody>
      </p:sp>
      <p:sp>
        <p:nvSpPr>
          <p:cNvPr id="5" name="Content Placeholder 2"/>
          <p:cNvSpPr txBox="1">
            <a:spLocks/>
          </p:cNvSpPr>
          <p:nvPr/>
        </p:nvSpPr>
        <p:spPr>
          <a:xfrm>
            <a:off x="31954" y="4495800"/>
            <a:ext cx="8959645" cy="1682235"/>
          </a:xfrm>
          <a:prstGeom prst="rect">
            <a:avLst/>
          </a:prstGeom>
          <a:solidFill>
            <a:schemeClr val="accent1">
              <a:lumMod val="20000"/>
              <a:lumOff val="80000"/>
            </a:schemeClr>
          </a:solidFill>
          <a:ln>
            <a:solidFill>
              <a:srgbClr val="92D050"/>
            </a:solidFill>
          </a:ln>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buNone/>
            </a:pPr>
            <a:r>
              <a:rPr lang="en-US" sz="2000" dirty="0" smtClean="0">
                <a:solidFill>
                  <a:schemeClr val="tx2">
                    <a:lumMod val="50000"/>
                  </a:schemeClr>
                </a:solidFill>
                <a:latin typeface="Arial" panose="020B0604020202020204" pitchFamily="34" charset="0"/>
                <a:ea typeface="Arial"/>
                <a:cs typeface="Arial" panose="020B0604020202020204" pitchFamily="34" charset="0"/>
                <a:sym typeface="Arial"/>
              </a:rPr>
              <a:t>SST-VC serves </a:t>
            </a:r>
            <a:r>
              <a:rPr lang="en-US" sz="2000" dirty="0">
                <a:solidFill>
                  <a:schemeClr val="tx2">
                    <a:lumMod val="50000"/>
                  </a:schemeClr>
                </a:solidFill>
                <a:latin typeface="Arial" panose="020B0604020202020204" pitchFamily="34" charset="0"/>
                <a:ea typeface="Arial"/>
                <a:cs typeface="Arial" panose="020B0604020202020204" pitchFamily="34" charset="0"/>
                <a:sym typeface="Arial"/>
              </a:rPr>
              <a:t>as the bridge between the international SST community, </a:t>
            </a:r>
            <a:r>
              <a:rPr lang="en-US" sz="2000" dirty="0" smtClean="0">
                <a:solidFill>
                  <a:schemeClr val="tx2">
                    <a:lumMod val="50000"/>
                  </a:schemeClr>
                </a:solidFill>
                <a:latin typeface="Arial" panose="020B0604020202020204" pitchFamily="34" charset="0"/>
                <a:ea typeface="Arial"/>
                <a:cs typeface="Arial" panose="020B0604020202020204" pitchFamily="34" charset="0"/>
                <a:sym typeface="Arial"/>
              </a:rPr>
              <a:t>Group on High Resolution SST (GHRSST), </a:t>
            </a:r>
            <a:r>
              <a:rPr lang="en-US" sz="2000" dirty="0">
                <a:solidFill>
                  <a:schemeClr val="tx2">
                    <a:lumMod val="50000"/>
                  </a:schemeClr>
                </a:solidFill>
                <a:latin typeface="Arial" panose="020B0604020202020204" pitchFamily="34" charset="0"/>
                <a:ea typeface="Arial"/>
                <a:cs typeface="Arial" panose="020B0604020202020204" pitchFamily="34" charset="0"/>
                <a:sym typeface="Arial"/>
              </a:rPr>
              <a:t>and the coalition of national space agencies, </a:t>
            </a:r>
            <a:r>
              <a:rPr lang="en-US" sz="2000" dirty="0" smtClean="0">
                <a:solidFill>
                  <a:schemeClr val="tx2">
                    <a:lumMod val="50000"/>
                  </a:schemeClr>
                </a:solidFill>
                <a:latin typeface="Arial" panose="020B0604020202020204" pitchFamily="34" charset="0"/>
                <a:ea typeface="Arial"/>
                <a:cs typeface="Arial" panose="020B0604020202020204" pitchFamily="34" charset="0"/>
                <a:sym typeface="Arial"/>
              </a:rPr>
              <a:t>CEOS; </a:t>
            </a:r>
            <a:r>
              <a:rPr lang="en-US" sz="2000" dirty="0" smtClean="0">
                <a:solidFill>
                  <a:schemeClr val="tx2">
                    <a:lumMod val="50000"/>
                  </a:schemeClr>
                </a:solidFill>
                <a:latin typeface="Arial" panose="020B0604020202020204" pitchFamily="34" charset="0"/>
                <a:cs typeface="Arial" panose="020B0604020202020204" pitchFamily="34" charset="0"/>
              </a:rPr>
              <a:t>provides </a:t>
            </a:r>
            <a:r>
              <a:rPr lang="en-US" sz="2000" dirty="0">
                <a:solidFill>
                  <a:schemeClr val="tx2">
                    <a:lumMod val="50000"/>
                  </a:schemeClr>
                </a:solidFill>
                <a:latin typeface="Arial" panose="020B0604020202020204" pitchFamily="34" charset="0"/>
                <a:cs typeface="Arial" panose="020B0604020202020204" pitchFamily="34" charset="0"/>
              </a:rPr>
              <a:t>a means for CEOS to present its needs and requirements to GHRSST and for GHRSST to present its needs directly to CEOS, the global community of space agencies. </a:t>
            </a:r>
            <a:endParaRPr lang="en-US" sz="2000" dirty="0">
              <a:solidFill>
                <a:schemeClr val="tx2">
                  <a:lumMod val="50000"/>
                </a:schemeClr>
              </a:solidFill>
              <a:latin typeface="Arial" panose="020B0604020202020204" pitchFamily="34" charset="0"/>
              <a:ea typeface="Arial"/>
              <a:cs typeface="Arial" panose="020B0604020202020204" pitchFamily="34" charset="0"/>
              <a:sym typeface="Arial"/>
            </a:endParaRPr>
          </a:p>
        </p:txBody>
      </p:sp>
      <p:sp>
        <p:nvSpPr>
          <p:cNvPr id="6" name="TextBox 5"/>
          <p:cNvSpPr txBox="1"/>
          <p:nvPr/>
        </p:nvSpPr>
        <p:spPr>
          <a:xfrm>
            <a:off x="8481848" y="29014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240610294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34</a:t>
            </a:fld>
            <a:endParaRPr lang="uk-UA" dirty="0"/>
          </a:p>
        </p:txBody>
      </p:sp>
      <p:sp>
        <p:nvSpPr>
          <p:cNvPr id="3" name="Content Placeholder 2"/>
          <p:cNvSpPr>
            <a:spLocks noGrp="1"/>
          </p:cNvSpPr>
          <p:nvPr>
            <p:ph sz="quarter" idx="10"/>
          </p:nvPr>
        </p:nvSpPr>
        <p:spPr>
          <a:xfrm>
            <a:off x="0" y="1143000"/>
            <a:ext cx="9067800" cy="5486400"/>
          </a:xfrm>
        </p:spPr>
        <p:txBody>
          <a:bodyPr/>
          <a:lstStyle/>
          <a:p>
            <a:r>
              <a:rPr lang="en-US" sz="1800" dirty="0">
                <a:solidFill>
                  <a:schemeClr val="tx2">
                    <a:lumMod val="50000"/>
                  </a:schemeClr>
                </a:solidFill>
                <a:latin typeface="Arial" panose="020B0604020202020204" pitchFamily="34" charset="0"/>
              </a:rPr>
              <a:t>Significant progress has been made in the last year, organizing the community and advocating for Passive Microwave (PMW) </a:t>
            </a:r>
            <a:r>
              <a:rPr lang="en-US" sz="1800" dirty="0" smtClean="0">
                <a:solidFill>
                  <a:schemeClr val="tx2">
                    <a:lumMod val="50000"/>
                  </a:schemeClr>
                </a:solidFill>
                <a:latin typeface="Arial" panose="020B0604020202020204" pitchFamily="34" charset="0"/>
              </a:rPr>
              <a:t>continuity</a:t>
            </a:r>
          </a:p>
          <a:p>
            <a:r>
              <a:rPr lang="en-US" sz="1800" dirty="0" smtClean="0">
                <a:solidFill>
                  <a:schemeClr val="tx2">
                    <a:lumMod val="50000"/>
                  </a:schemeClr>
                </a:solidFill>
                <a:latin typeface="Arial" panose="020B0604020202020204" pitchFamily="34" charset="0"/>
              </a:rPr>
              <a:t>SST-VC </a:t>
            </a:r>
            <a:r>
              <a:rPr lang="en-US" sz="1800" dirty="0">
                <a:solidFill>
                  <a:schemeClr val="tx2">
                    <a:lumMod val="50000"/>
                  </a:schemeClr>
                </a:solidFill>
                <a:latin typeface="Arial" panose="020B0604020202020204" pitchFamily="34" charset="0"/>
              </a:rPr>
              <a:t>notes progress with </a:t>
            </a:r>
            <a:r>
              <a:rPr lang="en-US" sz="1800" dirty="0" smtClean="0">
                <a:solidFill>
                  <a:schemeClr val="tx2">
                    <a:lumMod val="50000"/>
                  </a:schemeClr>
                </a:solidFill>
                <a:latin typeface="Arial" panose="020B0604020202020204" pitchFamily="34" charset="0"/>
              </a:rPr>
              <a:t>two </a:t>
            </a:r>
            <a:r>
              <a:rPr lang="en-US" sz="1800" dirty="0">
                <a:solidFill>
                  <a:schemeClr val="tx2">
                    <a:lumMod val="50000"/>
                  </a:schemeClr>
                </a:solidFill>
                <a:latin typeface="Arial" panose="020B0604020202020204" pitchFamily="34" charset="0"/>
              </a:rPr>
              <a:t>complementary missions </a:t>
            </a:r>
            <a:r>
              <a:rPr lang="en-US" sz="1800" dirty="0" smtClean="0">
                <a:solidFill>
                  <a:schemeClr val="tx2">
                    <a:lumMod val="50000"/>
                  </a:schemeClr>
                </a:solidFill>
                <a:latin typeface="Arial" panose="020B0604020202020204" pitchFamily="34" charset="0"/>
              </a:rPr>
              <a:t>that, </a:t>
            </a:r>
            <a:r>
              <a:rPr lang="en-US" sz="1800" dirty="0">
                <a:solidFill>
                  <a:schemeClr val="tx2">
                    <a:lumMod val="50000"/>
                  </a:schemeClr>
                </a:solidFill>
                <a:latin typeface="Arial" panose="020B0604020202020204" pitchFamily="34" charset="0"/>
              </a:rPr>
              <a:t>if successfully put into </a:t>
            </a:r>
            <a:r>
              <a:rPr lang="en-US" sz="1800" dirty="0" smtClean="0">
                <a:solidFill>
                  <a:schemeClr val="tx2">
                    <a:lumMod val="50000"/>
                  </a:schemeClr>
                </a:solidFill>
                <a:latin typeface="Arial" panose="020B0604020202020204" pitchFamily="34" charset="0"/>
              </a:rPr>
              <a:t>operations, </a:t>
            </a:r>
            <a:r>
              <a:rPr lang="en-US" sz="1800" dirty="0">
                <a:solidFill>
                  <a:schemeClr val="tx2">
                    <a:lumMod val="50000"/>
                  </a:schemeClr>
                </a:solidFill>
                <a:latin typeface="Arial" panose="020B0604020202020204" pitchFamily="34" charset="0"/>
              </a:rPr>
              <a:t>will fill the looming gap in PMW imagery.   </a:t>
            </a:r>
            <a:endParaRPr lang="en-US" sz="1800" dirty="0" smtClean="0">
              <a:solidFill>
                <a:schemeClr val="tx2">
                  <a:lumMod val="50000"/>
                </a:schemeClr>
              </a:solidFill>
              <a:latin typeface="Arial" panose="020B0604020202020204" pitchFamily="34" charset="0"/>
            </a:endParaRPr>
          </a:p>
          <a:p>
            <a:pPr lvl="1"/>
            <a:r>
              <a:rPr lang="en-US" sz="1600" dirty="0" smtClean="0">
                <a:solidFill>
                  <a:schemeClr val="tx2">
                    <a:lumMod val="50000"/>
                  </a:schemeClr>
                </a:solidFill>
                <a:latin typeface="Arial" panose="020B0604020202020204" pitchFamily="34" charset="0"/>
              </a:rPr>
              <a:t>While </a:t>
            </a:r>
            <a:r>
              <a:rPr lang="en-US" sz="1600" dirty="0">
                <a:solidFill>
                  <a:schemeClr val="tx2">
                    <a:lumMod val="50000"/>
                  </a:schemeClr>
                </a:solidFill>
                <a:latin typeface="Arial" panose="020B0604020202020204" pitchFamily="34" charset="0"/>
              </a:rPr>
              <a:t>not yet fully approved, the ESA Copernicus Imaging Microwave Radiometer (CIMR) will focus on low frequency/high resolution channels and would result in a step-change in EO capability with potential to revolutionize SST and sea ice monitoring from space.  </a:t>
            </a:r>
            <a:endParaRPr lang="en-US" sz="1600" dirty="0" smtClean="0">
              <a:solidFill>
                <a:schemeClr val="tx2">
                  <a:lumMod val="50000"/>
                </a:schemeClr>
              </a:solidFill>
              <a:latin typeface="Arial" panose="020B0604020202020204" pitchFamily="34" charset="0"/>
            </a:endParaRPr>
          </a:p>
          <a:p>
            <a:pPr lvl="1"/>
            <a:r>
              <a:rPr lang="en-US" sz="1600" dirty="0" smtClean="0">
                <a:solidFill>
                  <a:schemeClr val="tx2">
                    <a:lumMod val="50000"/>
                  </a:schemeClr>
                </a:solidFill>
                <a:latin typeface="Arial" panose="020B0604020202020204" pitchFamily="34" charset="0"/>
              </a:rPr>
              <a:t>Seco</a:t>
            </a:r>
            <a:r>
              <a:rPr lang="en-US" sz="1600" dirty="0" smtClean="0">
                <a:solidFill>
                  <a:schemeClr val="tx2">
                    <a:lumMod val="50000"/>
                  </a:schemeClr>
                </a:solidFill>
                <a:latin typeface="Arial" panose="020B0604020202020204" pitchFamily="34" charset="0"/>
              </a:rPr>
              <a:t>nd </a:t>
            </a:r>
            <a:r>
              <a:rPr lang="en-US" sz="1600" dirty="0">
                <a:solidFill>
                  <a:schemeClr val="tx2">
                    <a:lumMod val="50000"/>
                  </a:schemeClr>
                </a:solidFill>
                <a:latin typeface="Arial" panose="020B0604020202020204" pitchFamily="34" charset="0"/>
              </a:rPr>
              <a:t>area of progress </a:t>
            </a:r>
            <a:r>
              <a:rPr lang="en-US" sz="1600" dirty="0" smtClean="0">
                <a:solidFill>
                  <a:schemeClr val="tx2">
                    <a:lumMod val="50000"/>
                  </a:schemeClr>
                </a:solidFill>
                <a:latin typeface="Arial" panose="020B0604020202020204" pitchFamily="34" charset="0"/>
              </a:rPr>
              <a:t>is from </a:t>
            </a:r>
            <a:r>
              <a:rPr lang="en-US" sz="1600" dirty="0">
                <a:solidFill>
                  <a:schemeClr val="tx2">
                    <a:lumMod val="50000"/>
                  </a:schemeClr>
                </a:solidFill>
                <a:latin typeface="Arial" panose="020B0604020202020204" pitchFamily="34" charset="0"/>
              </a:rPr>
              <a:t>JAXA on </a:t>
            </a:r>
            <a:r>
              <a:rPr lang="en-US" sz="1600" dirty="0" smtClean="0">
                <a:solidFill>
                  <a:schemeClr val="tx2">
                    <a:lumMod val="50000"/>
                  </a:schemeClr>
                </a:solidFill>
                <a:latin typeface="Arial" panose="020B0604020202020204" pitchFamily="34" charset="0"/>
              </a:rPr>
              <a:t>AMSR2 </a:t>
            </a:r>
            <a:r>
              <a:rPr lang="en-US" sz="1600" dirty="0">
                <a:solidFill>
                  <a:schemeClr val="tx2">
                    <a:lumMod val="50000"/>
                  </a:schemeClr>
                </a:solidFill>
                <a:latin typeface="Arial" panose="020B0604020202020204" pitchFamily="34" charset="0"/>
              </a:rPr>
              <a:t>follow-on </a:t>
            </a:r>
            <a:r>
              <a:rPr lang="en-US" sz="1600" dirty="0" smtClean="0">
                <a:solidFill>
                  <a:schemeClr val="tx2">
                    <a:lumMod val="50000"/>
                  </a:schemeClr>
                </a:solidFill>
                <a:latin typeface="Arial" panose="020B0604020202020204" pitchFamily="34" charset="0"/>
              </a:rPr>
              <a:t>mission, AMSR3</a:t>
            </a:r>
            <a:r>
              <a:rPr lang="en-US" sz="1600" dirty="0">
                <a:solidFill>
                  <a:schemeClr val="tx2">
                    <a:lumMod val="50000"/>
                  </a:schemeClr>
                </a:solidFill>
                <a:latin typeface="Arial" panose="020B0604020202020204" pitchFamily="34" charset="0"/>
              </a:rPr>
              <a:t>.  AMSR3 entered the pre-project phase in September.  </a:t>
            </a:r>
            <a:endParaRPr lang="en-US" sz="1600" dirty="0" smtClean="0">
              <a:solidFill>
                <a:schemeClr val="tx2">
                  <a:lumMod val="50000"/>
                </a:schemeClr>
              </a:solidFill>
              <a:latin typeface="Arial" panose="020B0604020202020204" pitchFamily="34" charset="0"/>
            </a:endParaRPr>
          </a:p>
          <a:p>
            <a:pPr lvl="1"/>
            <a:r>
              <a:rPr lang="en-US" sz="1600" dirty="0" smtClean="0">
                <a:solidFill>
                  <a:schemeClr val="tx2">
                    <a:lumMod val="50000"/>
                  </a:schemeClr>
                </a:solidFill>
                <a:latin typeface="Arial" panose="020B0604020202020204" pitchFamily="34" charset="0"/>
              </a:rPr>
              <a:t>Both </a:t>
            </a:r>
            <a:r>
              <a:rPr lang="en-US" sz="1600" dirty="0">
                <a:solidFill>
                  <a:schemeClr val="tx2">
                    <a:lumMod val="50000"/>
                  </a:schemeClr>
                </a:solidFill>
                <a:latin typeface="Arial" panose="020B0604020202020204" pitchFamily="34" charset="0"/>
              </a:rPr>
              <a:t>AMSR3 and CIMR have proposed launches in the 2022-2025 timeframe.  The two missions are highly complementary and would provide </a:t>
            </a:r>
            <a:r>
              <a:rPr lang="en-US" sz="1600" dirty="0" smtClean="0">
                <a:solidFill>
                  <a:schemeClr val="tx2">
                    <a:lumMod val="50000"/>
                  </a:schemeClr>
                </a:solidFill>
                <a:latin typeface="Arial" panose="020B0604020202020204" pitchFamily="34" charset="0"/>
              </a:rPr>
              <a:t>unprecedented</a:t>
            </a:r>
            <a:r>
              <a:rPr lang="en-US" sz="1600" dirty="0">
                <a:solidFill>
                  <a:schemeClr val="tx2">
                    <a:lumMod val="50000"/>
                  </a:schemeClr>
                </a:solidFill>
                <a:latin typeface="Arial" panose="020B0604020202020204" pitchFamily="34" charset="0"/>
              </a:rPr>
              <a:t> coverage and revisit of </a:t>
            </a:r>
            <a:r>
              <a:rPr lang="en-US" sz="1600" dirty="0" smtClean="0">
                <a:solidFill>
                  <a:schemeClr val="tx2">
                    <a:lumMod val="50000"/>
                  </a:schemeClr>
                </a:solidFill>
                <a:latin typeface="Arial" panose="020B0604020202020204" pitchFamily="34" charset="0"/>
              </a:rPr>
              <a:t>global </a:t>
            </a:r>
            <a:r>
              <a:rPr lang="en-US" sz="1600" dirty="0">
                <a:solidFill>
                  <a:schemeClr val="tx2">
                    <a:lumMod val="50000"/>
                  </a:schemeClr>
                </a:solidFill>
                <a:latin typeface="Arial" panose="020B0604020202020204" pitchFamily="34" charset="0"/>
              </a:rPr>
              <a:t>ocean and high latitude sea ice conditions</a:t>
            </a:r>
            <a:r>
              <a:rPr lang="en-US" sz="1600" dirty="0" smtClean="0">
                <a:solidFill>
                  <a:schemeClr val="tx2">
                    <a:lumMod val="50000"/>
                  </a:schemeClr>
                </a:solidFill>
                <a:latin typeface="Arial" panose="020B0604020202020204" pitchFamily="34" charset="0"/>
              </a:rPr>
              <a:t>.</a:t>
            </a:r>
          </a:p>
          <a:p>
            <a:r>
              <a:rPr lang="en-US" sz="1800" dirty="0">
                <a:solidFill>
                  <a:schemeClr val="tx2">
                    <a:lumMod val="50000"/>
                  </a:schemeClr>
                </a:solidFill>
                <a:latin typeface="Arial" panose="020B0604020202020204" pitchFamily="34" charset="0"/>
                <a:ea typeface="Arial"/>
                <a:sym typeface="Arial"/>
              </a:rPr>
              <a:t>The SST-VC spent the last year focusing on a narrower number of activities specifically identified in the CEOS Work Plan</a:t>
            </a:r>
            <a:r>
              <a:rPr lang="en-US" sz="1800" dirty="0" smtClean="0">
                <a:solidFill>
                  <a:schemeClr val="tx2">
                    <a:lumMod val="50000"/>
                  </a:schemeClr>
                </a:solidFill>
                <a:latin typeface="Arial" panose="020B0604020202020204" pitchFamily="34" charset="0"/>
                <a:ea typeface="Arial"/>
                <a:sym typeface="Arial"/>
              </a:rPr>
              <a:t>: VC-2, VC-19, VC-35</a:t>
            </a:r>
            <a:endParaRPr lang="en-US" sz="1800" dirty="0">
              <a:solidFill>
                <a:schemeClr val="tx2">
                  <a:lumMod val="50000"/>
                </a:schemeClr>
              </a:solidFill>
              <a:latin typeface="Arial" panose="020B0604020202020204" pitchFamily="34" charset="0"/>
              <a:ea typeface="Arial"/>
              <a:sym typeface="Arial"/>
            </a:endParaRPr>
          </a:p>
          <a:p>
            <a:r>
              <a:rPr lang="en-US" sz="1800" dirty="0" smtClean="0">
                <a:solidFill>
                  <a:schemeClr val="tx2">
                    <a:lumMod val="50000"/>
                  </a:schemeClr>
                </a:solidFill>
                <a:latin typeface="Arial" panose="020B0604020202020204" pitchFamily="34" charset="0"/>
              </a:rPr>
              <a:t>Welcomed participation from CMA, KMA, NASA, and commitment from SANSA</a:t>
            </a:r>
            <a:endParaRPr lang="en-US" sz="1800" dirty="0">
              <a:solidFill>
                <a:schemeClr val="tx2">
                  <a:lumMod val="50000"/>
                </a:schemeClr>
              </a:solidFill>
              <a:latin typeface="Arial" panose="020B0604020202020204" pitchFamily="34" charset="0"/>
            </a:endParaRPr>
          </a:p>
        </p:txBody>
      </p:sp>
      <p:sp>
        <p:nvSpPr>
          <p:cNvPr id="5" name="Content Placeholder 3"/>
          <p:cNvSpPr txBox="1">
            <a:spLocks/>
          </p:cNvSpPr>
          <p:nvPr/>
        </p:nvSpPr>
        <p:spPr>
          <a:xfrm>
            <a:off x="1828800" y="228600"/>
            <a:ext cx="56388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2800" b="1" dirty="0" smtClean="0"/>
              <a:t>SST-VC Key Activities</a:t>
            </a:r>
            <a:endParaRPr lang="en-US" sz="2800" b="1" dirty="0"/>
          </a:p>
        </p:txBody>
      </p:sp>
    </p:spTree>
    <p:extLst>
      <p:ext uri="{BB962C8B-B14F-4D97-AF65-F5344CB8AC3E}">
        <p14:creationId xmlns:p14="http://schemas.microsoft.com/office/powerpoint/2010/main" val="132561682"/>
      </p:ext>
    </p:extLst>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35</a:t>
            </a:fld>
            <a:endParaRPr lang="uk-UA" dirty="0"/>
          </a:p>
        </p:txBody>
      </p:sp>
      <p:sp>
        <p:nvSpPr>
          <p:cNvPr id="3" name="Content Placeholder 2"/>
          <p:cNvSpPr>
            <a:spLocks noGrp="1"/>
          </p:cNvSpPr>
          <p:nvPr>
            <p:ph sz="quarter" idx="10"/>
          </p:nvPr>
        </p:nvSpPr>
        <p:spPr>
          <a:xfrm>
            <a:off x="0" y="1143000"/>
            <a:ext cx="9067800" cy="5486400"/>
          </a:xfrm>
        </p:spPr>
        <p:txBody>
          <a:bodyPr/>
          <a:lstStyle/>
          <a:p>
            <a:r>
              <a:rPr lang="en-US" sz="2400" dirty="0" smtClean="0">
                <a:solidFill>
                  <a:schemeClr val="tx2">
                    <a:lumMod val="75000"/>
                  </a:schemeClr>
                </a:solidFill>
                <a:latin typeface="Arial" panose="020B0604020202020204" pitchFamily="34" charset="0"/>
              </a:rPr>
              <a:t>Over the past year, the SIT Chair has had lots of engagement from the Virtual Constellations and the Working Groups.</a:t>
            </a:r>
          </a:p>
          <a:p>
            <a:r>
              <a:rPr lang="en-US" sz="2400" dirty="0" smtClean="0">
                <a:solidFill>
                  <a:schemeClr val="tx2">
                    <a:lumMod val="75000"/>
                  </a:schemeClr>
                </a:solidFill>
                <a:latin typeface="Arial" panose="020B0604020202020204" pitchFamily="34" charset="0"/>
              </a:rPr>
              <a:t>Clear there is an exceptional level of commitment from the VC Co-Leads and WG Chairs and Vice Chairs.</a:t>
            </a:r>
            <a:endParaRPr lang="en-US" sz="2400" dirty="0" smtClean="0">
              <a:solidFill>
                <a:schemeClr val="tx2">
                  <a:lumMod val="75000"/>
                </a:schemeClr>
              </a:solidFill>
              <a:latin typeface="Arial" panose="020B0604020202020204" pitchFamily="34" charset="0"/>
            </a:endParaRPr>
          </a:p>
          <a:p>
            <a:r>
              <a:rPr lang="en-US" sz="3200" b="1" dirty="0" smtClean="0">
                <a:solidFill>
                  <a:schemeClr val="tx2">
                    <a:lumMod val="75000"/>
                  </a:schemeClr>
                </a:solidFill>
                <a:latin typeface="Arial" panose="020B0604020202020204" pitchFamily="34" charset="0"/>
              </a:rPr>
              <a:t>Thank you </a:t>
            </a:r>
            <a:r>
              <a:rPr lang="en-US" sz="2400" dirty="0" smtClean="0">
                <a:solidFill>
                  <a:schemeClr val="tx2">
                    <a:lumMod val="75000"/>
                  </a:schemeClr>
                </a:solidFill>
                <a:latin typeface="Arial" panose="020B0604020202020204" pitchFamily="34" charset="0"/>
              </a:rPr>
              <a:t>to all the VC Co-Leads and WG Chairs and Vice Chairs for their thoughtful answers to the questionnaires and to the time spent preparing for and participating in the two sets of tag-up </a:t>
            </a:r>
            <a:r>
              <a:rPr lang="en-US" sz="2400" dirty="0" err="1" smtClean="0">
                <a:solidFill>
                  <a:schemeClr val="tx2">
                    <a:lumMod val="75000"/>
                  </a:schemeClr>
                </a:solidFill>
                <a:latin typeface="Arial" panose="020B0604020202020204" pitchFamily="34" charset="0"/>
              </a:rPr>
              <a:t>telecons</a:t>
            </a:r>
            <a:r>
              <a:rPr lang="en-US" sz="2400" dirty="0" smtClean="0">
                <a:solidFill>
                  <a:schemeClr val="tx2">
                    <a:lumMod val="75000"/>
                  </a:schemeClr>
                </a:solidFill>
                <a:latin typeface="Arial" panose="020B0604020202020204" pitchFamily="34" charset="0"/>
              </a:rPr>
              <a:t> and for the discussion and engagement at SIT-33 and 2018 SIT Technical Workshop and VC/WG Day.</a:t>
            </a:r>
          </a:p>
          <a:p>
            <a:endParaRPr lang="en-US" sz="2400" dirty="0">
              <a:solidFill>
                <a:schemeClr val="tx2">
                  <a:lumMod val="75000"/>
                </a:schemeClr>
              </a:solidFill>
              <a:latin typeface="Arial" panose="020B0604020202020204" pitchFamily="34" charset="0"/>
            </a:endParaRPr>
          </a:p>
          <a:p>
            <a:r>
              <a:rPr lang="en-US" sz="2400" dirty="0" smtClean="0">
                <a:solidFill>
                  <a:schemeClr val="tx2">
                    <a:lumMod val="75000"/>
                  </a:schemeClr>
                </a:solidFill>
                <a:latin typeface="Arial" panose="020B0604020202020204" pitchFamily="34" charset="0"/>
              </a:rPr>
              <a:t>Continue discussion in </a:t>
            </a:r>
            <a:r>
              <a:rPr lang="en-US" sz="2400" b="1" dirty="0" smtClean="0">
                <a:solidFill>
                  <a:schemeClr val="tx2">
                    <a:lumMod val="75000"/>
                  </a:schemeClr>
                </a:solidFill>
                <a:latin typeface="Arial" panose="020B0604020202020204" pitchFamily="34" charset="0"/>
              </a:rPr>
              <a:t>Agenda Items 6.7, 6.8, 6.9</a:t>
            </a:r>
            <a:r>
              <a:rPr lang="en-US" sz="2400" dirty="0" smtClean="0">
                <a:solidFill>
                  <a:schemeClr val="tx2">
                    <a:lumMod val="75000"/>
                  </a:schemeClr>
                </a:solidFill>
                <a:latin typeface="Arial" panose="020B0604020202020204" pitchFamily="34" charset="0"/>
              </a:rPr>
              <a:t>, and </a:t>
            </a:r>
            <a:r>
              <a:rPr lang="en-US" sz="2400" b="1" dirty="0" smtClean="0">
                <a:solidFill>
                  <a:schemeClr val="tx2">
                    <a:lumMod val="75000"/>
                  </a:schemeClr>
                </a:solidFill>
                <a:latin typeface="Arial" panose="020B0604020202020204" pitchFamily="34" charset="0"/>
              </a:rPr>
              <a:t>6.10.</a:t>
            </a:r>
            <a:endParaRPr lang="en-US" sz="2400" b="1" dirty="0">
              <a:solidFill>
                <a:schemeClr val="tx2">
                  <a:lumMod val="50000"/>
                </a:schemeClr>
              </a:solidFill>
              <a:latin typeface="Arial" panose="020B0604020202020204" pitchFamily="34" charset="0"/>
            </a:endParaRPr>
          </a:p>
        </p:txBody>
      </p:sp>
    </p:spTree>
    <p:extLst>
      <p:ext uri="{BB962C8B-B14F-4D97-AF65-F5344CB8AC3E}">
        <p14:creationId xmlns:p14="http://schemas.microsoft.com/office/powerpoint/2010/main" val="3439526025"/>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a:extLst>
              <a:ext uri="{FF2B5EF4-FFF2-40B4-BE49-F238E27FC236}">
                <a16:creationId xmlns:a16="http://schemas.microsoft.com/office/drawing/2014/main" id="{6D6F17FA-1BC8-F743-B53A-7CAAF9EB3526}"/>
              </a:ext>
            </a:extLst>
          </p:cNvPr>
          <p:cNvSpPr>
            <a:spLocks noGrp="1"/>
          </p:cNvSpPr>
          <p:nvPr>
            <p:ph sz="quarter" idx="10"/>
          </p:nvPr>
        </p:nvSpPr>
        <p:spPr>
          <a:xfrm>
            <a:off x="76200" y="1219200"/>
            <a:ext cx="8991600" cy="4191000"/>
          </a:xfrm>
        </p:spPr>
        <p:txBody>
          <a:bodyPr/>
          <a:lstStyle/>
          <a:p>
            <a:pPr marL="311150" lvl="1" indent="-311150">
              <a:buFont typeface="Arial" panose="020B0604020202020204" pitchFamily="34" charset="0"/>
              <a:buChar char="•"/>
            </a:pPr>
            <a:r>
              <a:rPr lang="en-AU" dirty="0"/>
              <a:t>Ensuring tangible outcomes from, and sustainable commitment to, our VCs and </a:t>
            </a:r>
            <a:r>
              <a:rPr lang="en-AU" dirty="0" smtClean="0"/>
              <a:t>WGs</a:t>
            </a:r>
          </a:p>
          <a:p>
            <a:pPr marL="0" lvl="1" indent="0">
              <a:buNone/>
            </a:pPr>
            <a:endParaRPr lang="en-AU" sz="1100" dirty="0"/>
          </a:p>
          <a:p>
            <a:pPr marL="311150" lvl="1" indent="-311150">
              <a:buFont typeface="Arial" panose="020B0604020202020204" pitchFamily="34" charset="0"/>
              <a:buChar char="•"/>
            </a:pPr>
            <a:r>
              <a:rPr lang="en-AU" dirty="0"/>
              <a:t>Maximizing the value of their output for CEOS objectives (</a:t>
            </a:r>
            <a:r>
              <a:rPr lang="en-AU" i="1" dirty="0"/>
              <a:t>e.g.</a:t>
            </a:r>
            <a:r>
              <a:rPr lang="en-AU" dirty="0"/>
              <a:t>, ECVs and SDGs) and for individual CEOS Agency </a:t>
            </a:r>
            <a:r>
              <a:rPr lang="en-AU" dirty="0" smtClean="0"/>
              <a:t>objectives</a:t>
            </a:r>
          </a:p>
          <a:p>
            <a:pPr marL="0" lvl="1" indent="0">
              <a:buNone/>
            </a:pPr>
            <a:endParaRPr lang="en-AU" sz="1100" dirty="0"/>
          </a:p>
          <a:p>
            <a:pPr marL="311150" lvl="1" indent="-311150">
              <a:buFont typeface="Arial" panose="020B0604020202020204" pitchFamily="34" charset="0"/>
              <a:buChar char="•"/>
            </a:pPr>
            <a:r>
              <a:rPr lang="en-AU" dirty="0"/>
              <a:t>Ensuring the necessary support for our existing thematic teams to flourish and to </a:t>
            </a:r>
            <a:r>
              <a:rPr lang="en-AU" dirty="0" smtClean="0"/>
              <a:t>deliver</a:t>
            </a:r>
          </a:p>
          <a:p>
            <a:pPr marL="0" lvl="1" indent="0">
              <a:buNone/>
            </a:pPr>
            <a:endParaRPr lang="en-AU" sz="1100" dirty="0"/>
          </a:p>
          <a:p>
            <a:pPr marL="311150" lvl="1" indent="-311150">
              <a:buFont typeface="Arial" panose="020B0604020202020204" pitchFamily="34" charset="0"/>
              <a:buChar char="•"/>
            </a:pPr>
            <a:r>
              <a:rPr lang="en-AU" dirty="0"/>
              <a:t>Clearer </a:t>
            </a:r>
            <a:r>
              <a:rPr lang="en-US" dirty="0"/>
              <a:t>overall CEOS observing system assessment and desired observing strategies</a:t>
            </a:r>
            <a:r>
              <a:rPr lang="en-GB" dirty="0"/>
              <a:t> </a:t>
            </a:r>
            <a:r>
              <a:rPr lang="mr-IN" dirty="0"/>
              <a:t>–</a:t>
            </a:r>
            <a:r>
              <a:rPr lang="en-GB" dirty="0"/>
              <a:t> and known contribution from each CEOS Entity</a:t>
            </a:r>
            <a:endParaRPr lang="en-AU" dirty="0"/>
          </a:p>
        </p:txBody>
      </p:sp>
      <p:sp>
        <p:nvSpPr>
          <p:cNvPr id="4" name="Content Placeholder 3">
            <a:extLst>
              <a:ext uri="{FF2B5EF4-FFF2-40B4-BE49-F238E27FC236}">
                <a16:creationId xmlns:a16="http://schemas.microsoft.com/office/drawing/2014/main" id="{C631139E-C6E7-3145-89C0-2E1C06280205}"/>
              </a:ext>
            </a:extLst>
          </p:cNvPr>
          <p:cNvSpPr>
            <a:spLocks noGrp="1"/>
          </p:cNvSpPr>
          <p:nvPr>
            <p:ph sz="quarter" idx="11"/>
          </p:nvPr>
        </p:nvSpPr>
        <p:spPr>
          <a:xfrm>
            <a:off x="1828800" y="76200"/>
            <a:ext cx="5867400" cy="990600"/>
          </a:xfrm>
        </p:spPr>
        <p:txBody>
          <a:bodyPr/>
          <a:lstStyle/>
          <a:p>
            <a:r>
              <a:rPr lang="en-US" sz="3200" b="1" dirty="0" smtClean="0"/>
              <a:t>SIT Chair Strategic Directions – VCs (and WGs)</a:t>
            </a:r>
            <a:endParaRPr lang="en-US" sz="3200" b="1" dirty="0"/>
          </a:p>
        </p:txBody>
      </p:sp>
      <p:sp>
        <p:nvSpPr>
          <p:cNvPr id="5" name="TextBox 4"/>
          <p:cNvSpPr txBox="1"/>
          <p:nvPr/>
        </p:nvSpPr>
        <p:spPr>
          <a:xfrm>
            <a:off x="304800" y="5715000"/>
            <a:ext cx="8458200" cy="609600"/>
          </a:xfrm>
          <a:prstGeom prst="rect">
            <a:avLst/>
          </a:prstGeom>
          <a:solidFill>
            <a:schemeClr val="tx2">
              <a:lumMod val="50000"/>
            </a:schemeClr>
          </a:solidFill>
          <a:ln w="12700" cap="flat">
            <a:solidFill>
              <a:schemeClr val="accent1">
                <a:lumMod val="50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noAutofit/>
          </a:bodyPr>
          <a:lstStyle/>
          <a:p>
            <a:pPr algn="ctr" rtl="0" latinLnBrk="1" hangingPunct="0"/>
            <a:r>
              <a:rPr lang="en-US" b="1" i="1" dirty="0">
                <a:solidFill>
                  <a:schemeClr val="bg1"/>
                </a:solidFill>
                <a:latin typeface="Arial Black" panose="020B0A04020102020204" pitchFamily="34" charset="0"/>
              </a:rPr>
              <a:t>STRATEGIC DIRECTIONS AND PARTNERSHIPS FOR CEOS</a:t>
            </a:r>
            <a:r>
              <a:rPr lang="en-US" i="1" dirty="0">
                <a:solidFill>
                  <a:schemeClr val="bg1"/>
                </a:solidFill>
                <a:latin typeface="Arial Black" panose="020B0A04020102020204" pitchFamily="34" charset="0"/>
              </a:rPr>
              <a:t> </a:t>
            </a:r>
          </a:p>
          <a:p>
            <a:pPr algn="ctr" rtl="0" latinLnBrk="1" hangingPunct="0"/>
            <a:r>
              <a:rPr lang="en-US" b="1" i="1" dirty="0">
                <a:solidFill>
                  <a:schemeClr val="bg1"/>
                </a:solidFill>
                <a:latin typeface="Arial Black" panose="020B0A04020102020204" pitchFamily="34" charset="0"/>
              </a:rPr>
              <a:t>DISCUSSION PAPER – SIT-33</a:t>
            </a:r>
            <a:endParaRPr lang="en-US" i="1" dirty="0">
              <a:solidFill>
                <a:schemeClr val="bg1"/>
              </a:solidFill>
              <a:latin typeface="Arial Black" panose="020B0A04020102020204" pitchFamily="34" charset="0"/>
            </a:endParaRPr>
          </a:p>
          <a:p>
            <a:pPr marL="0" marR="0" indent="0" algn="ctr" defTabSz="457200" rtl="0" fontAlgn="auto" latinLnBrk="1" hangingPunct="0">
              <a:lnSpc>
                <a:spcPct val="100000"/>
              </a:lnSpc>
              <a:spcBef>
                <a:spcPts val="0"/>
              </a:spcBef>
              <a:spcAft>
                <a:spcPts val="0"/>
              </a:spcAft>
              <a:buClrTx/>
              <a:buSzTx/>
              <a:buFontTx/>
              <a:buNone/>
              <a:tabLst/>
            </a:pPr>
            <a:endParaRPr kumimoji="0" lang="en-US" sz="1800" b="0" i="1" u="none" strike="noStrike" cap="none" spc="0" normalizeH="0" baseline="0" dirty="0">
              <a:ln>
                <a:noFill/>
              </a:ln>
              <a:solidFill>
                <a:schemeClr val="bg1"/>
              </a:solidFill>
              <a:effectLst/>
              <a:uFillTx/>
              <a:latin typeface="Arial Black" panose="020B0A04020102020204" pitchFamily="34" charset="0"/>
            </a:endParaRPr>
          </a:p>
        </p:txBody>
      </p:sp>
    </p:spTree>
    <p:extLst>
      <p:ext uri="{BB962C8B-B14F-4D97-AF65-F5344CB8AC3E}">
        <p14:creationId xmlns:p14="http://schemas.microsoft.com/office/powerpoint/2010/main" val="3769061704"/>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5</a:t>
            </a:fld>
            <a:endParaRPr lang="uk-UA" dirty="0"/>
          </a:p>
        </p:txBody>
      </p:sp>
      <p:sp>
        <p:nvSpPr>
          <p:cNvPr id="4" name="Content Placeholder 3"/>
          <p:cNvSpPr>
            <a:spLocks noGrp="1"/>
          </p:cNvSpPr>
          <p:nvPr>
            <p:ph sz="quarter" idx="4294967295"/>
          </p:nvPr>
        </p:nvSpPr>
        <p:spPr>
          <a:xfrm>
            <a:off x="152400" y="1447800"/>
            <a:ext cx="8686800" cy="3048000"/>
          </a:xfrm>
          <a:prstGeom prst="rect">
            <a:avLst/>
          </a:prstGeom>
        </p:spPr>
        <p:txBody>
          <a:bodyPr/>
          <a:lstStyle/>
          <a:p>
            <a:pPr marL="0" indent="0">
              <a:buNone/>
            </a:pPr>
            <a:r>
              <a:rPr lang="en-US" sz="3600" dirty="0" smtClean="0">
                <a:solidFill>
                  <a:schemeClr val="bg1"/>
                </a:solidFill>
              </a:rPr>
              <a:t>Dedicated </a:t>
            </a:r>
            <a:r>
              <a:rPr lang="en-US" sz="3600" dirty="0">
                <a:solidFill>
                  <a:schemeClr val="bg1"/>
                </a:solidFill>
              </a:rPr>
              <a:t>Q</a:t>
            </a:r>
            <a:r>
              <a:rPr lang="en-US" sz="3600" dirty="0" smtClean="0">
                <a:solidFill>
                  <a:schemeClr val="bg1"/>
                </a:solidFill>
              </a:rPr>
              <a:t>uestionnaire to VCs, WGs, and Former VC and WG Leadership</a:t>
            </a:r>
          </a:p>
          <a:p>
            <a:pPr>
              <a:buFontTx/>
              <a:buChar char="-"/>
            </a:pPr>
            <a:r>
              <a:rPr lang="en-US" sz="2800" dirty="0" smtClean="0">
                <a:solidFill>
                  <a:schemeClr val="bg1"/>
                </a:solidFill>
              </a:rPr>
              <a:t>January 2018</a:t>
            </a:r>
          </a:p>
          <a:p>
            <a:pPr marL="0" indent="0">
              <a:buNone/>
            </a:pPr>
            <a:r>
              <a:rPr lang="en-US" sz="3600" dirty="0" smtClean="0">
                <a:solidFill>
                  <a:schemeClr val="bg1"/>
                </a:solidFill>
              </a:rPr>
              <a:t>SIT Chair-VC/WG Tag-ups</a:t>
            </a:r>
            <a:endParaRPr lang="en-US" sz="3600" dirty="0">
              <a:solidFill>
                <a:schemeClr val="bg1"/>
              </a:solidFill>
            </a:endParaRPr>
          </a:p>
          <a:p>
            <a:pPr>
              <a:buFontTx/>
              <a:buChar char="-"/>
            </a:pPr>
            <a:r>
              <a:rPr lang="en-US" sz="2800" dirty="0" smtClean="0">
                <a:solidFill>
                  <a:schemeClr val="bg1"/>
                </a:solidFill>
              </a:rPr>
              <a:t>February 2018</a:t>
            </a:r>
          </a:p>
        </p:txBody>
      </p:sp>
      <p:sp>
        <p:nvSpPr>
          <p:cNvPr id="3" name="TextBox 2"/>
          <p:cNvSpPr txBox="1"/>
          <p:nvPr/>
        </p:nvSpPr>
        <p:spPr>
          <a:xfrm>
            <a:off x="152400" y="626007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1</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3903478347"/>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3" name="Content Placeholder 2"/>
          <p:cNvSpPr>
            <a:spLocks noGrp="1"/>
          </p:cNvSpPr>
          <p:nvPr>
            <p:ph sz="quarter" idx="10"/>
          </p:nvPr>
        </p:nvSpPr>
        <p:spPr>
          <a:xfrm>
            <a:off x="76200" y="1143000"/>
            <a:ext cx="8991600" cy="5410200"/>
          </a:xfrm>
        </p:spPr>
        <p:txBody>
          <a:bodyPr/>
          <a:lstStyle/>
          <a:p>
            <a:pPr marL="0" indent="0">
              <a:spcBef>
                <a:spcPts val="0"/>
              </a:spcBef>
              <a:buNone/>
            </a:pPr>
            <a:r>
              <a:rPr lang="en-US" dirty="0">
                <a:solidFill>
                  <a:schemeClr val="tx2">
                    <a:lumMod val="50000"/>
                  </a:schemeClr>
                </a:solidFill>
              </a:rPr>
              <a:t>K</a:t>
            </a:r>
            <a:r>
              <a:rPr lang="en-US" dirty="0" smtClean="0">
                <a:solidFill>
                  <a:schemeClr val="tx2">
                    <a:lumMod val="50000"/>
                  </a:schemeClr>
                </a:solidFill>
              </a:rPr>
              <a:t>ey </a:t>
            </a:r>
            <a:r>
              <a:rPr lang="en-US" dirty="0">
                <a:solidFill>
                  <a:schemeClr val="tx2">
                    <a:lumMod val="50000"/>
                  </a:schemeClr>
                </a:solidFill>
              </a:rPr>
              <a:t>themes arising from the </a:t>
            </a:r>
            <a:r>
              <a:rPr lang="en-US" b="1" dirty="0">
                <a:solidFill>
                  <a:schemeClr val="tx2">
                    <a:lumMod val="50000"/>
                  </a:schemeClr>
                </a:solidFill>
              </a:rPr>
              <a:t>Virtual </a:t>
            </a:r>
            <a:r>
              <a:rPr lang="en-US" b="1" dirty="0" smtClean="0">
                <a:solidFill>
                  <a:schemeClr val="tx2">
                    <a:lumMod val="50000"/>
                  </a:schemeClr>
                </a:solidFill>
              </a:rPr>
              <a:t>Constellations</a:t>
            </a:r>
            <a:r>
              <a:rPr lang="en-US" dirty="0" smtClean="0">
                <a:solidFill>
                  <a:schemeClr val="tx2">
                    <a:lumMod val="50000"/>
                  </a:schemeClr>
                </a:solidFill>
              </a:rPr>
              <a:t>: </a:t>
            </a:r>
          </a:p>
          <a:p>
            <a:pPr>
              <a:spcBef>
                <a:spcPts val="0"/>
              </a:spcBef>
            </a:pPr>
            <a:r>
              <a:rPr lang="en-US" sz="1800" dirty="0">
                <a:solidFill>
                  <a:schemeClr val="tx2">
                    <a:lumMod val="50000"/>
                  </a:schemeClr>
                </a:solidFill>
              </a:rPr>
              <a:t>R</a:t>
            </a:r>
            <a:r>
              <a:rPr lang="en-US" sz="1800" dirty="0" smtClean="0">
                <a:solidFill>
                  <a:schemeClr val="tx2">
                    <a:lumMod val="50000"/>
                  </a:schemeClr>
                </a:solidFill>
              </a:rPr>
              <a:t>esource </a:t>
            </a:r>
            <a:r>
              <a:rPr lang="en-US" sz="1800" dirty="0">
                <a:solidFill>
                  <a:schemeClr val="tx2">
                    <a:lumMod val="50000"/>
                  </a:schemeClr>
                </a:solidFill>
              </a:rPr>
              <a:t>constraints around best efforts </a:t>
            </a:r>
            <a:r>
              <a:rPr lang="en-US" sz="1800" dirty="0" smtClean="0">
                <a:solidFill>
                  <a:schemeClr val="tx2">
                    <a:lumMod val="50000"/>
                  </a:schemeClr>
                </a:solidFill>
              </a:rPr>
              <a:t>engagement</a:t>
            </a:r>
          </a:p>
          <a:p>
            <a:pPr>
              <a:spcBef>
                <a:spcPts val="0"/>
              </a:spcBef>
            </a:pPr>
            <a:r>
              <a:rPr lang="en-US" sz="1800" dirty="0" smtClean="0">
                <a:solidFill>
                  <a:schemeClr val="tx2">
                    <a:lumMod val="50000"/>
                  </a:schemeClr>
                </a:solidFill>
              </a:rPr>
              <a:t>Visibility </a:t>
            </a:r>
            <a:r>
              <a:rPr lang="en-US" sz="1800" dirty="0">
                <a:solidFill>
                  <a:schemeClr val="tx2">
                    <a:lumMod val="50000"/>
                  </a:schemeClr>
                </a:solidFill>
              </a:rPr>
              <a:t>that VCs bring within </a:t>
            </a:r>
            <a:r>
              <a:rPr lang="en-US" sz="1800" dirty="0" smtClean="0">
                <a:solidFill>
                  <a:schemeClr val="tx2">
                    <a:lumMod val="50000"/>
                  </a:schemeClr>
                </a:solidFill>
              </a:rPr>
              <a:t>organizations</a:t>
            </a:r>
          </a:p>
          <a:p>
            <a:pPr>
              <a:spcBef>
                <a:spcPts val="0"/>
              </a:spcBef>
            </a:pPr>
            <a:r>
              <a:rPr lang="en-US" sz="1800" dirty="0" smtClean="0">
                <a:solidFill>
                  <a:schemeClr val="tx2">
                    <a:lumMod val="50000"/>
                  </a:schemeClr>
                </a:solidFill>
              </a:rPr>
              <a:t>Difficulty </a:t>
            </a:r>
            <a:r>
              <a:rPr lang="en-US" sz="1800" dirty="0">
                <a:solidFill>
                  <a:schemeClr val="tx2">
                    <a:lumMod val="50000"/>
                  </a:schemeClr>
                </a:solidFill>
              </a:rPr>
              <a:t>in connecting to the broader themes of </a:t>
            </a:r>
            <a:r>
              <a:rPr lang="en-US" sz="1800" dirty="0" smtClean="0">
                <a:solidFill>
                  <a:schemeClr val="tx2">
                    <a:lumMod val="50000"/>
                  </a:schemeClr>
                </a:solidFill>
              </a:rPr>
              <a:t>CEOS</a:t>
            </a:r>
          </a:p>
          <a:p>
            <a:pPr>
              <a:spcBef>
                <a:spcPts val="0"/>
              </a:spcBef>
            </a:pPr>
            <a:r>
              <a:rPr lang="en-US" sz="1800" dirty="0" smtClean="0">
                <a:solidFill>
                  <a:schemeClr val="tx2">
                    <a:lumMod val="50000"/>
                  </a:schemeClr>
                </a:solidFill>
              </a:rPr>
              <a:t>Importance </a:t>
            </a:r>
            <a:r>
              <a:rPr lang="en-US" sz="1800" dirty="0">
                <a:solidFill>
                  <a:schemeClr val="tx2">
                    <a:lumMod val="50000"/>
                  </a:schemeClr>
                </a:solidFill>
              </a:rPr>
              <a:t>of rigorous gap analysis in agency planning </a:t>
            </a:r>
            <a:r>
              <a:rPr lang="en-US" sz="1800" dirty="0" smtClean="0">
                <a:solidFill>
                  <a:schemeClr val="tx2">
                    <a:lumMod val="50000"/>
                  </a:schemeClr>
                </a:solidFill>
              </a:rPr>
              <a:t>processes</a:t>
            </a:r>
          </a:p>
          <a:p>
            <a:pPr>
              <a:spcBef>
                <a:spcPts val="0"/>
              </a:spcBef>
            </a:pPr>
            <a:r>
              <a:rPr lang="en-US" sz="1800" dirty="0" smtClean="0">
                <a:solidFill>
                  <a:schemeClr val="tx2">
                    <a:lumMod val="50000"/>
                  </a:schemeClr>
                </a:solidFill>
              </a:rPr>
              <a:t>Optimization </a:t>
            </a:r>
            <a:r>
              <a:rPr lang="en-US" sz="1800" dirty="0">
                <a:solidFill>
                  <a:schemeClr val="tx2">
                    <a:lumMod val="50000"/>
                  </a:schemeClr>
                </a:solidFill>
              </a:rPr>
              <a:t>of operations, sustaining and enhancing satellite </a:t>
            </a:r>
            <a:r>
              <a:rPr lang="en-US" sz="1800" dirty="0" smtClean="0">
                <a:solidFill>
                  <a:schemeClr val="tx2">
                    <a:lumMod val="50000"/>
                  </a:schemeClr>
                </a:solidFill>
              </a:rPr>
              <a:t>EO</a:t>
            </a:r>
          </a:p>
          <a:p>
            <a:pPr>
              <a:spcBef>
                <a:spcPts val="0"/>
              </a:spcBef>
            </a:pPr>
            <a:r>
              <a:rPr lang="en-US" sz="1800" dirty="0" smtClean="0">
                <a:solidFill>
                  <a:schemeClr val="tx2">
                    <a:lumMod val="50000"/>
                  </a:schemeClr>
                </a:solidFill>
              </a:rPr>
              <a:t>Desire </a:t>
            </a:r>
            <a:r>
              <a:rPr lang="en-US" sz="1800" dirty="0">
                <a:solidFill>
                  <a:schemeClr val="tx2">
                    <a:lumMod val="50000"/>
                  </a:schemeClr>
                </a:solidFill>
              </a:rPr>
              <a:t>for increased participation from Chinese CEOS </a:t>
            </a:r>
            <a:r>
              <a:rPr lang="en-US" sz="1800" dirty="0" smtClean="0">
                <a:solidFill>
                  <a:schemeClr val="tx2">
                    <a:lumMod val="50000"/>
                  </a:schemeClr>
                </a:solidFill>
              </a:rPr>
              <a:t>Members</a:t>
            </a:r>
          </a:p>
          <a:p>
            <a:pPr>
              <a:spcBef>
                <a:spcPts val="0"/>
              </a:spcBef>
            </a:pPr>
            <a:r>
              <a:rPr lang="en-US" sz="1800" dirty="0" smtClean="0">
                <a:solidFill>
                  <a:schemeClr val="tx2">
                    <a:lumMod val="50000"/>
                  </a:schemeClr>
                </a:solidFill>
              </a:rPr>
              <a:t>Challenges </a:t>
            </a:r>
            <a:r>
              <a:rPr lang="en-US" sz="1800" dirty="0">
                <a:solidFill>
                  <a:schemeClr val="tx2">
                    <a:lumMod val="50000"/>
                  </a:schemeClr>
                </a:solidFill>
              </a:rPr>
              <a:t>around travel and sustaining face-to-face </a:t>
            </a:r>
            <a:r>
              <a:rPr lang="en-US" sz="1800" dirty="0" smtClean="0">
                <a:solidFill>
                  <a:schemeClr val="tx2">
                    <a:lumMod val="50000"/>
                  </a:schemeClr>
                </a:solidFill>
              </a:rPr>
              <a:t>engagement</a:t>
            </a:r>
          </a:p>
          <a:p>
            <a:pPr lvl="1">
              <a:spcBef>
                <a:spcPts val="0"/>
              </a:spcBef>
            </a:pPr>
            <a:endParaRPr lang="en-US" sz="800" dirty="0" smtClean="0">
              <a:solidFill>
                <a:schemeClr val="tx2">
                  <a:lumMod val="50000"/>
                </a:schemeClr>
              </a:solidFill>
            </a:endParaRPr>
          </a:p>
          <a:p>
            <a:pPr marL="0" indent="0">
              <a:spcBef>
                <a:spcPts val="0"/>
              </a:spcBef>
              <a:buNone/>
            </a:pPr>
            <a:r>
              <a:rPr lang="en-US" dirty="0">
                <a:solidFill>
                  <a:schemeClr val="tx2">
                    <a:lumMod val="50000"/>
                  </a:schemeClr>
                </a:solidFill>
              </a:rPr>
              <a:t>Key statements from the </a:t>
            </a:r>
            <a:r>
              <a:rPr lang="en-US" b="1" dirty="0" smtClean="0">
                <a:solidFill>
                  <a:schemeClr val="tx2">
                    <a:lumMod val="50000"/>
                  </a:schemeClr>
                </a:solidFill>
              </a:rPr>
              <a:t>Working Groups</a:t>
            </a:r>
            <a:r>
              <a:rPr lang="en-US" dirty="0" smtClean="0">
                <a:solidFill>
                  <a:schemeClr val="tx2">
                    <a:lumMod val="50000"/>
                  </a:schemeClr>
                </a:solidFill>
              </a:rPr>
              <a:t>:</a:t>
            </a:r>
          </a:p>
          <a:p>
            <a:pPr>
              <a:spcBef>
                <a:spcPts val="0"/>
              </a:spcBef>
            </a:pPr>
            <a:r>
              <a:rPr lang="en-US" sz="1800" dirty="0" smtClean="0">
                <a:solidFill>
                  <a:schemeClr val="tx2">
                    <a:lumMod val="50000"/>
                  </a:schemeClr>
                </a:solidFill>
              </a:rPr>
              <a:t>Motivated </a:t>
            </a:r>
            <a:r>
              <a:rPr lang="en-US" sz="1800" dirty="0">
                <a:solidFill>
                  <a:schemeClr val="tx2">
                    <a:lumMod val="50000"/>
                  </a:schemeClr>
                </a:solidFill>
              </a:rPr>
              <a:t>to integrate their agency assets in order that better decisions can be made more efficiently with EO, in particular by promoting collaboration in the development of systems. </a:t>
            </a:r>
            <a:endParaRPr lang="en-US" sz="1800" dirty="0" smtClean="0">
              <a:solidFill>
                <a:schemeClr val="tx2">
                  <a:lumMod val="50000"/>
                </a:schemeClr>
              </a:solidFill>
            </a:endParaRPr>
          </a:p>
          <a:p>
            <a:pPr>
              <a:spcBef>
                <a:spcPts val="0"/>
              </a:spcBef>
            </a:pPr>
            <a:r>
              <a:rPr lang="en-US" sz="1800" dirty="0" smtClean="0">
                <a:solidFill>
                  <a:schemeClr val="tx2">
                    <a:lumMod val="50000"/>
                  </a:schemeClr>
                </a:solidFill>
              </a:rPr>
              <a:t>Difficulty </a:t>
            </a:r>
            <a:r>
              <a:rPr lang="en-US" sz="1800" dirty="0">
                <a:solidFill>
                  <a:schemeClr val="tx2">
                    <a:lumMod val="50000"/>
                  </a:schemeClr>
                </a:solidFill>
              </a:rPr>
              <a:t>to get a broader connection between the membership and what is happening at the SIT and Plenary levels. </a:t>
            </a:r>
            <a:endParaRPr lang="en-US" sz="1800" dirty="0" smtClean="0">
              <a:solidFill>
                <a:schemeClr val="tx2">
                  <a:lumMod val="50000"/>
                </a:schemeClr>
              </a:solidFill>
            </a:endParaRPr>
          </a:p>
          <a:p>
            <a:pPr>
              <a:spcBef>
                <a:spcPts val="0"/>
              </a:spcBef>
            </a:pPr>
            <a:r>
              <a:rPr lang="en-US" sz="1800" dirty="0" smtClean="0">
                <a:solidFill>
                  <a:schemeClr val="tx2">
                    <a:lumMod val="50000"/>
                  </a:schemeClr>
                </a:solidFill>
              </a:rPr>
              <a:t>Proposal for CEOS leadership to participate </a:t>
            </a:r>
            <a:r>
              <a:rPr lang="en-US" sz="1800" dirty="0">
                <a:solidFill>
                  <a:schemeClr val="tx2">
                    <a:lumMod val="50000"/>
                  </a:schemeClr>
                </a:solidFill>
              </a:rPr>
              <a:t>in a WG meeting in order to provide an “external” point of </a:t>
            </a:r>
            <a:r>
              <a:rPr lang="en-US" sz="1800" dirty="0" smtClean="0">
                <a:solidFill>
                  <a:schemeClr val="tx2">
                    <a:lumMod val="50000"/>
                  </a:schemeClr>
                </a:solidFill>
              </a:rPr>
              <a:t>view</a:t>
            </a:r>
          </a:p>
          <a:p>
            <a:pPr>
              <a:spcBef>
                <a:spcPts val="0"/>
              </a:spcBef>
            </a:pPr>
            <a:r>
              <a:rPr lang="en-US" sz="1800" dirty="0" smtClean="0">
                <a:solidFill>
                  <a:schemeClr val="tx2">
                    <a:lumMod val="50000"/>
                  </a:schemeClr>
                </a:solidFill>
              </a:rPr>
              <a:t>WG </a:t>
            </a:r>
            <a:r>
              <a:rPr lang="en-US" sz="1800" dirty="0">
                <a:solidFill>
                  <a:schemeClr val="tx2">
                    <a:lumMod val="50000"/>
                  </a:schemeClr>
                </a:solidFill>
              </a:rPr>
              <a:t>members tend to be active within specific satellite projects in their agencies.  Collaborations with other projects tends to distract from their primary </a:t>
            </a:r>
            <a:r>
              <a:rPr lang="en-US" sz="1800" dirty="0" smtClean="0">
                <a:solidFill>
                  <a:schemeClr val="tx2">
                    <a:lumMod val="50000"/>
                  </a:schemeClr>
                </a:solidFill>
              </a:rPr>
              <a:t>efforts</a:t>
            </a:r>
            <a:endParaRPr lang="en-US" sz="1800" dirty="0">
              <a:solidFill>
                <a:schemeClr val="tx2">
                  <a:lumMod val="50000"/>
                </a:schemeClr>
              </a:solidFill>
            </a:endParaRPr>
          </a:p>
        </p:txBody>
      </p:sp>
      <p:sp>
        <p:nvSpPr>
          <p:cNvPr id="4" name="Content Placeholder 3"/>
          <p:cNvSpPr>
            <a:spLocks noGrp="1"/>
          </p:cNvSpPr>
          <p:nvPr>
            <p:ph sz="quarter" idx="11"/>
          </p:nvPr>
        </p:nvSpPr>
        <p:spPr>
          <a:xfrm>
            <a:off x="1981200" y="152400"/>
            <a:ext cx="4953000" cy="838200"/>
          </a:xfrm>
        </p:spPr>
        <p:txBody>
          <a:bodyPr/>
          <a:lstStyle/>
          <a:p>
            <a:r>
              <a:rPr lang="en-US" b="1" dirty="0" smtClean="0"/>
              <a:t>Review of VC/WG Call/Questionnaire Outcomes</a:t>
            </a:r>
            <a:endParaRPr lang="en-US" b="1" dirty="0"/>
          </a:p>
        </p:txBody>
      </p:sp>
      <p:sp>
        <p:nvSpPr>
          <p:cNvPr id="5" name="TextBox 4"/>
          <p:cNvSpPr txBox="1"/>
          <p:nvPr/>
        </p:nvSpPr>
        <p:spPr>
          <a:xfrm>
            <a:off x="8526517" y="129540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1</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3954613384"/>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7</a:t>
            </a:fld>
            <a:endParaRPr lang="uk-UA" dirty="0"/>
          </a:p>
        </p:txBody>
      </p:sp>
      <p:sp>
        <p:nvSpPr>
          <p:cNvPr id="4" name="Content Placeholder 3"/>
          <p:cNvSpPr>
            <a:spLocks noGrp="1"/>
          </p:cNvSpPr>
          <p:nvPr>
            <p:ph sz="quarter" idx="4294967295"/>
          </p:nvPr>
        </p:nvSpPr>
        <p:spPr>
          <a:xfrm>
            <a:off x="152400" y="1447800"/>
            <a:ext cx="8686800" cy="2057400"/>
          </a:xfrm>
          <a:prstGeom prst="rect">
            <a:avLst/>
          </a:prstGeom>
        </p:spPr>
        <p:txBody>
          <a:bodyPr/>
          <a:lstStyle/>
          <a:p>
            <a:pPr marL="0" indent="0">
              <a:buNone/>
            </a:pPr>
            <a:r>
              <a:rPr lang="en-US" sz="3600" dirty="0" smtClean="0">
                <a:solidFill>
                  <a:schemeClr val="bg1"/>
                </a:solidFill>
              </a:rPr>
              <a:t>Revisit of VC/WG Tangible Outcomes from SIT-33</a:t>
            </a:r>
          </a:p>
          <a:p>
            <a:pPr>
              <a:buFontTx/>
              <a:buChar char="-"/>
            </a:pPr>
            <a:r>
              <a:rPr lang="en-US" sz="2800" dirty="0" smtClean="0">
                <a:solidFill>
                  <a:schemeClr val="bg1"/>
                </a:solidFill>
              </a:rPr>
              <a:t>April 2018 </a:t>
            </a:r>
          </a:p>
        </p:txBody>
      </p:sp>
      <p:sp>
        <p:nvSpPr>
          <p:cNvPr id="5" name="Content Placeholder 2"/>
          <p:cNvSpPr txBox="1">
            <a:spLocks/>
          </p:cNvSpPr>
          <p:nvPr/>
        </p:nvSpPr>
        <p:spPr>
          <a:xfrm>
            <a:off x="152400" y="3505200"/>
            <a:ext cx="5029200" cy="1676400"/>
          </a:xfrm>
          <a:prstGeom prst="rect">
            <a:avLst/>
          </a:prstGeom>
          <a:solidFill>
            <a:schemeClr val="accent1">
              <a:lumMod val="20000"/>
              <a:lumOff val="80000"/>
            </a:schemeClr>
          </a:solidFill>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lgn="just" defTabSz="914400">
              <a:buFont typeface="Arial"/>
              <a:buNone/>
            </a:pPr>
            <a:r>
              <a:rPr lang="en-US" sz="2000" b="1" i="1" dirty="0" smtClean="0">
                <a:solidFill>
                  <a:schemeClr val="tx2">
                    <a:lumMod val="50000"/>
                  </a:schemeClr>
                </a:solidFill>
              </a:rPr>
              <a:t>Conclusion from SIT-33 is that there is no ‘one size fits all’ for VCs and WGs, and that focusing on a common set of objectives and outcomes may be the best approach to go forward.</a:t>
            </a:r>
          </a:p>
          <a:p>
            <a:pPr marL="0" indent="0" algn="ctr" defTabSz="914400">
              <a:buFont typeface="Arial"/>
              <a:buNone/>
            </a:pPr>
            <a:endParaRPr lang="en-US" sz="2000" b="1" dirty="0" smtClean="0">
              <a:solidFill>
                <a:schemeClr val="tx2">
                  <a:lumMod val="50000"/>
                </a:schemeClr>
              </a:solidFill>
            </a:endParaRPr>
          </a:p>
          <a:p>
            <a:pPr marL="0" indent="0" algn="ctr" defTabSz="914400">
              <a:buFont typeface="Arial"/>
              <a:buNone/>
            </a:pPr>
            <a:endParaRPr lang="en-US" sz="2000" b="1" dirty="0">
              <a:solidFill>
                <a:schemeClr val="tx2">
                  <a:lumMod val="50000"/>
                </a:schemeClr>
              </a:solidFill>
            </a:endParaRPr>
          </a:p>
        </p:txBody>
      </p:sp>
      <p:sp>
        <p:nvSpPr>
          <p:cNvPr id="6" name="TextBox 5"/>
          <p:cNvSpPr txBox="1"/>
          <p:nvPr/>
        </p:nvSpPr>
        <p:spPr>
          <a:xfrm>
            <a:off x="152400" y="626007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lang="en-US" b="1" dirty="0">
                <a:solidFill>
                  <a:srgbClr val="CCFF33"/>
                </a:solidFill>
              </a:rPr>
              <a:t>2</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65341481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Content Placeholder 2"/>
          <p:cNvSpPr>
            <a:spLocks noGrp="1"/>
          </p:cNvSpPr>
          <p:nvPr>
            <p:ph sz="quarter" idx="10"/>
          </p:nvPr>
        </p:nvSpPr>
        <p:spPr>
          <a:xfrm>
            <a:off x="152400" y="1143000"/>
            <a:ext cx="8458200" cy="5486400"/>
          </a:xfrm>
        </p:spPr>
        <p:txBody>
          <a:bodyPr/>
          <a:lstStyle/>
          <a:p>
            <a:pPr>
              <a:spcBef>
                <a:spcPts val="600"/>
              </a:spcBef>
              <a:spcAft>
                <a:spcPts val="600"/>
              </a:spcAft>
            </a:pPr>
            <a:r>
              <a:rPr lang="en-US" i="1" dirty="0" smtClean="0"/>
              <a:t>How </a:t>
            </a:r>
            <a:r>
              <a:rPr lang="en-US" i="1" dirty="0"/>
              <a:t>does CEOS best ensure continuity and sustainability of </a:t>
            </a:r>
            <a:r>
              <a:rPr lang="en-US" i="1" dirty="0" smtClean="0"/>
              <a:t>VCs/WGs?</a:t>
            </a:r>
            <a:endParaRPr lang="en-US" dirty="0"/>
          </a:p>
          <a:p>
            <a:pPr>
              <a:spcBef>
                <a:spcPts val="600"/>
              </a:spcBef>
              <a:spcAft>
                <a:spcPts val="600"/>
              </a:spcAft>
            </a:pPr>
            <a:r>
              <a:rPr lang="en-US" i="1" dirty="0"/>
              <a:t>What outputs are the </a:t>
            </a:r>
            <a:r>
              <a:rPr lang="en-US" i="1" dirty="0" smtClean="0"/>
              <a:t>VCs/WGs </a:t>
            </a:r>
            <a:r>
              <a:rPr lang="en-US" i="1" dirty="0"/>
              <a:t>delivering? What additional outputs are needed or could they deliver</a:t>
            </a:r>
            <a:r>
              <a:rPr lang="en-US" i="1" dirty="0" smtClean="0"/>
              <a:t>?</a:t>
            </a:r>
            <a:endParaRPr lang="en-US" dirty="0"/>
          </a:p>
          <a:p>
            <a:pPr>
              <a:spcBef>
                <a:spcPts val="600"/>
              </a:spcBef>
              <a:spcAft>
                <a:spcPts val="600"/>
              </a:spcAft>
            </a:pPr>
            <a:r>
              <a:rPr lang="en-US" i="1" dirty="0"/>
              <a:t>What are the gaps within and between VCs that need to be addressed? How can they be addressed</a:t>
            </a:r>
            <a:r>
              <a:rPr lang="en-US" i="1" dirty="0" smtClean="0"/>
              <a:t>?</a:t>
            </a:r>
            <a:endParaRPr lang="en-US" dirty="0"/>
          </a:p>
          <a:p>
            <a:pPr>
              <a:spcBef>
                <a:spcPts val="600"/>
              </a:spcBef>
              <a:spcAft>
                <a:spcPts val="600"/>
              </a:spcAft>
            </a:pPr>
            <a:r>
              <a:rPr lang="en-US" i="1" dirty="0"/>
              <a:t>What obstacles are being raised by the </a:t>
            </a:r>
            <a:r>
              <a:rPr lang="en-US" i="1" dirty="0" smtClean="0"/>
              <a:t>VCs/WGs? </a:t>
            </a:r>
            <a:r>
              <a:rPr lang="en-US" i="1" dirty="0"/>
              <a:t>And can they be resolved? If so, how</a:t>
            </a:r>
            <a:r>
              <a:rPr lang="en-US" i="1" dirty="0" smtClean="0"/>
              <a:t>?</a:t>
            </a:r>
            <a:endParaRPr lang="en-US" dirty="0"/>
          </a:p>
          <a:p>
            <a:pPr>
              <a:spcBef>
                <a:spcPts val="600"/>
              </a:spcBef>
              <a:spcAft>
                <a:spcPts val="600"/>
              </a:spcAft>
            </a:pPr>
            <a:r>
              <a:rPr lang="en-US" i="1" dirty="0"/>
              <a:t>Can, and how can the work of the VCs be mapped to future CEOS agency mission planning processes</a:t>
            </a:r>
            <a:r>
              <a:rPr lang="en-US" i="1" dirty="0" smtClean="0"/>
              <a:t>?</a:t>
            </a:r>
          </a:p>
          <a:p>
            <a:pPr>
              <a:spcBef>
                <a:spcPts val="600"/>
              </a:spcBef>
              <a:spcAft>
                <a:spcPts val="600"/>
              </a:spcAft>
            </a:pPr>
            <a:r>
              <a:rPr lang="en-US" i="1" dirty="0"/>
              <a:t>Can and how can, the work of the WGs support the VCs, as well as current and future CEOS Work Plan and GEO Work </a:t>
            </a:r>
            <a:r>
              <a:rPr lang="en-US" i="1" dirty="0" err="1"/>
              <a:t>Programme</a:t>
            </a:r>
            <a:r>
              <a:rPr lang="en-US" i="1" dirty="0"/>
              <a:t> items</a:t>
            </a:r>
            <a:r>
              <a:rPr lang="en-US" i="1" dirty="0" smtClean="0"/>
              <a:t>?</a:t>
            </a:r>
            <a:endParaRPr lang="en-AU" dirty="0"/>
          </a:p>
        </p:txBody>
      </p:sp>
      <p:sp>
        <p:nvSpPr>
          <p:cNvPr id="6" name="Content Placeholder 3">
            <a:extLst>
              <a:ext uri="{FF2B5EF4-FFF2-40B4-BE49-F238E27FC236}">
                <a16:creationId xmlns:a16="http://schemas.microsoft.com/office/drawing/2014/main" id="{C631139E-C6E7-3145-89C0-2E1C06280205}"/>
              </a:ext>
            </a:extLst>
          </p:cNvPr>
          <p:cNvSpPr>
            <a:spLocks noGrp="1"/>
          </p:cNvSpPr>
          <p:nvPr>
            <p:ph sz="quarter" idx="11"/>
          </p:nvPr>
        </p:nvSpPr>
        <p:spPr>
          <a:xfrm>
            <a:off x="1905000" y="76200"/>
            <a:ext cx="5791200" cy="1066800"/>
          </a:xfrm>
        </p:spPr>
        <p:txBody>
          <a:bodyPr/>
          <a:lstStyle/>
          <a:p>
            <a:r>
              <a:rPr lang="en-US" sz="3200" b="1" dirty="0" smtClean="0"/>
              <a:t>Questions from SIT-33</a:t>
            </a:r>
          </a:p>
          <a:p>
            <a:r>
              <a:rPr lang="en-US" b="1" i="1" dirty="0" smtClean="0">
                <a:solidFill>
                  <a:srgbClr val="92D050"/>
                </a:solidFill>
              </a:rPr>
              <a:t>Virtual Constellations/Working Groups</a:t>
            </a:r>
            <a:endParaRPr lang="en-US" b="1" i="1" dirty="0">
              <a:solidFill>
                <a:srgbClr val="92D050"/>
              </a:solidFill>
            </a:endParaRPr>
          </a:p>
        </p:txBody>
      </p:sp>
      <p:sp>
        <p:nvSpPr>
          <p:cNvPr id="5" name="TextBox 4"/>
          <p:cNvSpPr txBox="1"/>
          <p:nvPr/>
        </p:nvSpPr>
        <p:spPr>
          <a:xfrm>
            <a:off x="8724900" y="129540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2</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2380940807"/>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7" name="Content Placeholder 2">
            <a:extLst>
              <a:ext uri="{FF2B5EF4-FFF2-40B4-BE49-F238E27FC236}">
                <a16:creationId xmlns:a16="http://schemas.microsoft.com/office/drawing/2014/main" id="{6D6F17FA-1BC8-F743-B53A-7CAAF9EB3526}"/>
              </a:ext>
            </a:extLst>
          </p:cNvPr>
          <p:cNvSpPr>
            <a:spLocks noGrp="1"/>
          </p:cNvSpPr>
          <p:nvPr>
            <p:ph sz="quarter" idx="10"/>
          </p:nvPr>
        </p:nvSpPr>
        <p:spPr>
          <a:xfrm>
            <a:off x="228600" y="3200400"/>
            <a:ext cx="8755418" cy="3048000"/>
          </a:xfrm>
        </p:spPr>
        <p:txBody>
          <a:bodyPr/>
          <a:lstStyle/>
          <a:p>
            <a:pPr>
              <a:buFont typeface="Arial" charset="0"/>
              <a:buChar char="•"/>
            </a:pPr>
            <a:r>
              <a:rPr lang="en-US" dirty="0" smtClean="0">
                <a:solidFill>
                  <a:schemeClr val="tx2">
                    <a:lumMod val="50000"/>
                  </a:schemeClr>
                </a:solidFill>
              </a:rPr>
              <a:t>Different approaches to the execution if each VC</a:t>
            </a:r>
          </a:p>
          <a:p>
            <a:pPr>
              <a:buFont typeface="Arial" charset="0"/>
              <a:buChar char="•"/>
            </a:pPr>
            <a:r>
              <a:rPr lang="en-US" dirty="0" smtClean="0">
                <a:solidFill>
                  <a:schemeClr val="tx2">
                    <a:lumMod val="50000"/>
                  </a:schemeClr>
                </a:solidFill>
              </a:rPr>
              <a:t>P-VC </a:t>
            </a:r>
            <a:r>
              <a:rPr lang="en-US" dirty="0">
                <a:solidFill>
                  <a:schemeClr val="tx2">
                    <a:lumMod val="50000"/>
                  </a:schemeClr>
                </a:solidFill>
              </a:rPr>
              <a:t>activity beyond NASA-JAXA leads and meeting attendance </a:t>
            </a:r>
            <a:r>
              <a:rPr lang="en-US" dirty="0" smtClean="0">
                <a:solidFill>
                  <a:schemeClr val="tx2">
                    <a:lumMod val="50000"/>
                  </a:schemeClr>
                </a:solidFill>
              </a:rPr>
              <a:t>unknown</a:t>
            </a:r>
          </a:p>
          <a:p>
            <a:pPr>
              <a:buFont typeface="Arial" charset="0"/>
              <a:buChar char="•"/>
            </a:pPr>
            <a:r>
              <a:rPr lang="en-US" dirty="0" smtClean="0">
                <a:solidFill>
                  <a:schemeClr val="tx2">
                    <a:lumMod val="50000"/>
                  </a:schemeClr>
                </a:solidFill>
              </a:rPr>
              <a:t>Meeting cadence and scheduling need to be </a:t>
            </a:r>
            <a:r>
              <a:rPr lang="en-US" dirty="0" err="1" smtClean="0">
                <a:solidFill>
                  <a:schemeClr val="tx2">
                    <a:lumMod val="50000"/>
                  </a:schemeClr>
                </a:solidFill>
              </a:rPr>
              <a:t>deconflicted</a:t>
            </a:r>
            <a:endParaRPr lang="en-US" dirty="0">
              <a:solidFill>
                <a:schemeClr val="tx2">
                  <a:lumMod val="50000"/>
                </a:schemeClr>
              </a:solidFill>
            </a:endParaRPr>
          </a:p>
          <a:p>
            <a:pPr marL="0" indent="0" algn="r">
              <a:buNone/>
            </a:pPr>
            <a:r>
              <a:rPr lang="en-US" sz="1600" dirty="0">
                <a:solidFill>
                  <a:schemeClr val="accent5">
                    <a:lumMod val="50000"/>
                  </a:schemeClr>
                </a:solidFill>
              </a:rPr>
              <a:t>*Table updated since </a:t>
            </a:r>
            <a:r>
              <a:rPr lang="en-US" sz="1600" dirty="0" smtClean="0">
                <a:solidFill>
                  <a:schemeClr val="accent5">
                    <a:lumMod val="50000"/>
                  </a:schemeClr>
                </a:solidFill>
              </a:rPr>
              <a:t>SIT-33/2018 SIT TW</a:t>
            </a:r>
            <a:endParaRPr lang="en-US" sz="1600" dirty="0">
              <a:solidFill>
                <a:schemeClr val="accent5">
                  <a:lumMod val="50000"/>
                </a:schemeClr>
              </a:solidFill>
            </a:endParaRPr>
          </a:p>
        </p:txBody>
      </p:sp>
      <p:sp>
        <p:nvSpPr>
          <p:cNvPr id="9" name="Content Placeholder 3">
            <a:extLst>
              <a:ext uri="{FF2B5EF4-FFF2-40B4-BE49-F238E27FC236}">
                <a16:creationId xmlns:a16="http://schemas.microsoft.com/office/drawing/2014/main" id="{C631139E-C6E7-3145-89C0-2E1C06280205}"/>
              </a:ext>
            </a:extLst>
          </p:cNvPr>
          <p:cNvSpPr>
            <a:spLocks noGrp="1"/>
          </p:cNvSpPr>
          <p:nvPr>
            <p:ph sz="quarter" idx="11"/>
          </p:nvPr>
        </p:nvSpPr>
        <p:spPr>
          <a:xfrm>
            <a:off x="1905000" y="76200"/>
            <a:ext cx="5486400" cy="1143000"/>
          </a:xfrm>
        </p:spPr>
        <p:txBody>
          <a:bodyPr/>
          <a:lstStyle/>
          <a:p>
            <a:r>
              <a:rPr lang="en-US" sz="2800" b="1" dirty="0" smtClean="0"/>
              <a:t>VC </a:t>
            </a:r>
            <a:r>
              <a:rPr lang="en-US" sz="2800" b="1" dirty="0"/>
              <a:t>Health and </a:t>
            </a:r>
            <a:r>
              <a:rPr lang="en-US" sz="2800" b="1" dirty="0" smtClean="0"/>
              <a:t>Viability</a:t>
            </a:r>
          </a:p>
          <a:p>
            <a:r>
              <a:rPr lang="en-US" b="1" dirty="0" smtClean="0">
                <a:solidFill>
                  <a:srgbClr val="92D050"/>
                </a:solidFill>
              </a:rPr>
              <a:t>SIT Assessment – SIT-33</a:t>
            </a:r>
            <a:endParaRPr lang="en-US" b="1" dirty="0"/>
          </a:p>
        </p:txBody>
      </p:sp>
      <p:pic>
        <p:nvPicPr>
          <p:cNvPr id="11" name="Picture 10"/>
          <p:cNvPicPr>
            <a:picLocks noChangeAspect="1"/>
          </p:cNvPicPr>
          <p:nvPr/>
        </p:nvPicPr>
        <p:blipFill>
          <a:blip r:embed="rId2"/>
          <a:stretch>
            <a:fillRect/>
          </a:stretch>
        </p:blipFill>
        <p:spPr>
          <a:xfrm>
            <a:off x="0" y="1253836"/>
            <a:ext cx="9128675" cy="1717964"/>
          </a:xfrm>
          <a:prstGeom prst="rect">
            <a:avLst/>
          </a:prstGeom>
        </p:spPr>
      </p:pic>
    </p:spTree>
    <p:extLst>
      <p:ext uri="{BB962C8B-B14F-4D97-AF65-F5344CB8AC3E}">
        <p14:creationId xmlns:p14="http://schemas.microsoft.com/office/powerpoint/2010/main" val="1264679032"/>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9413</TotalTime>
  <Words>3279</Words>
  <Application>Microsoft Office PowerPoint</Application>
  <PresentationFormat>On-screen Show (4:3)</PresentationFormat>
  <Paragraphs>351</Paragraphs>
  <Slides>35</Slides>
  <Notes>3</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35</vt:i4>
      </vt:variant>
    </vt:vector>
  </HeadingPairs>
  <TitlesOfParts>
    <vt:vector size="49" baseType="lpstr">
      <vt:lpstr>Arial</vt:lpstr>
      <vt:lpstr>Arial Black</vt:lpstr>
      <vt:lpstr>Arial Bold</vt:lpstr>
      <vt:lpstr>Arial Narrow</vt:lpstr>
      <vt:lpstr>Avenir Roman</vt:lpstr>
      <vt:lpstr>Calibri</vt:lpstr>
      <vt:lpstr>Courier New</vt:lpstr>
      <vt:lpstr>Droid Serif</vt:lpstr>
      <vt:lpstr>Helvetica</vt:lpstr>
      <vt:lpstr>MS Mincho</vt:lpstr>
      <vt:lpstr>Proxima Nova Regular</vt:lpstr>
      <vt:lpstr>Times New Roman</vt:lpstr>
      <vt:lpstr>Wingdings</vt:lpstr>
      <vt:lpstr>Default</vt:lpstr>
      <vt:lpstr>Virtual Constellation Issues, Discussion Points, and           Decision Processes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Kerry Sawyer</cp:lastModifiedBy>
  <cp:revision>182</cp:revision>
  <dcterms:modified xsi:type="dcterms:W3CDTF">2018-10-16T21:01:10Z</dcterms:modified>
</cp:coreProperties>
</file>