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316" r:id="rId4"/>
    <p:sldId id="323" r:id="rId5"/>
    <p:sldId id="324" r:id="rId6"/>
    <p:sldId id="325" r:id="rId7"/>
    <p:sldId id="263" r:id="rId8"/>
    <p:sldId id="264" r:id="rId9"/>
    <p:sldId id="320" r:id="rId10"/>
    <p:sldId id="317" r:id="rId11"/>
    <p:sldId id="321" r:id="rId12"/>
    <p:sldId id="258" r:id="rId13"/>
    <p:sldId id="257" r:id="rId14"/>
    <p:sldId id="319" r:id="rId1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5"/>
    <p:restoredTop sz="90923"/>
  </p:normalViewPr>
  <p:slideViewPr>
    <p:cSldViewPr>
      <p:cViewPr varScale="1">
        <p:scale>
          <a:sx n="103" d="100"/>
          <a:sy n="103" d="100"/>
        </p:scale>
        <p:origin x="16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5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Addendum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Optical: 700-1400 nm (VIS NIR) + 1400-3000 nm (SWIR) + 8000-14000 nm (thermal)</a:t>
            </a:r>
            <a:r>
              <a:rPr lang="en-US" dirty="0"/>
              <a:t> 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Optimal bandwidths and channel locations to-be-articulated; 1900, 2000, 2100 broadly useful for soil classification (applications in precision management)</a:t>
            </a:r>
            <a:r>
              <a:rPr lang="en-US" dirty="0"/>
              <a:t> 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Passive Microwave: emphasis on continuity (SMAP, AMSR-E, SMOS, TRMM)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SAR: C-band is highest priority, followed by X and L-band </a:t>
            </a:r>
            <a:r>
              <a:rPr lang="en-US" dirty="0"/>
              <a:t> 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** Field Sizes (indicated in gray section)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X = All sizes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S = &lt; 1.5 ha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M = 1.5 - 15 ha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L = &gt; 15 ha</a:t>
            </a:r>
            <a:r>
              <a:rPr lang="en-US" dirty="0"/>
              <a:t> 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*** General Guidance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Latency: &lt;2 days for most products and applications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Pre-processing levels: all to a minimum of terrain-corrected surface reflectance 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Cirrus band must be included for atmospheric adjustment + bands for efficient cloud screening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70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anchor="t"/>
          <a:lstStyle>
            <a:lvl1pPr>
              <a:spcBef>
                <a:spcPts val="450"/>
              </a:spcBef>
              <a:defRPr>
                <a:latin typeface="Tw Cen MT" panose="020B0602020104020603" pitchFamily="34" charset="0"/>
              </a:defRPr>
            </a:lvl1pPr>
            <a:lvl2pPr>
              <a:spcBef>
                <a:spcPts val="450"/>
              </a:spcBef>
              <a:defRPr sz="1800">
                <a:latin typeface="Tw Cen MT" panose="020B0602020104020603" pitchFamily="34" charset="0"/>
              </a:defRPr>
            </a:lvl2pPr>
            <a:lvl3pPr>
              <a:spcBef>
                <a:spcPts val="450"/>
              </a:spcBef>
              <a:defRPr sz="1500">
                <a:latin typeface="Tw Cen MT" panose="020B0602020104020603" pitchFamily="34" charset="0"/>
              </a:defRPr>
            </a:lvl3pPr>
            <a:lvl4pPr>
              <a:spcBef>
                <a:spcPts val="450"/>
              </a:spcBef>
              <a:defRPr sz="1350">
                <a:latin typeface="Tw Cen MT" panose="020B0602020104020603" pitchFamily="34" charset="0"/>
              </a:defRPr>
            </a:lvl4pPr>
            <a:lvl5pPr>
              <a:spcBef>
                <a:spcPts val="450"/>
              </a:spcBef>
              <a:defRPr sz="12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1052" y="6336935"/>
            <a:ext cx="244298" cy="40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FF09F551-F43D-4047-B22F-3DADC4AC0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B2550-9AF1-4F88-B5D2-49EE8D18D7A4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888ED71E-5BAB-4C35-9C87-2B3C9DA0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5505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910263" y="3524256"/>
            <a:ext cx="2776538" cy="2774951"/>
          </a:xfrm>
          <a:prstGeom prst="rect">
            <a:avLst/>
          </a:prstGeom>
        </p:spPr>
        <p:txBody>
          <a:bodyPr lIns="91427" tIns="45716" rIns="91427" bIns="45716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910263" y="565155"/>
            <a:ext cx="2776538" cy="2774951"/>
          </a:xfrm>
          <a:prstGeom prst="rect">
            <a:avLst/>
          </a:prstGeom>
        </p:spPr>
        <p:txBody>
          <a:bodyPr lIns="91427" tIns="45716" rIns="91427" bIns="45716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452438" y="565153"/>
            <a:ext cx="5314950" cy="5734051"/>
          </a:xfrm>
          <a:prstGeom prst="rect">
            <a:avLst/>
          </a:prstGeom>
        </p:spPr>
        <p:txBody>
          <a:bodyPr lIns="91427" tIns="45716" rIns="91427" bIns="45716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895789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692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rtl="0" latinLnBrk="1" hangingPunct="0"/>
            <a:r>
              <a:rPr lang="en-US" altLang="ja-JP" sz="3600" dirty="0"/>
              <a:t>CEOS Ad Hoc Working </a:t>
            </a:r>
            <a:br>
              <a:rPr lang="en-US" altLang="ja-JP" sz="3600" dirty="0"/>
            </a:br>
            <a:r>
              <a:rPr lang="en-US" altLang="ja-JP" sz="3600" dirty="0"/>
              <a:t>Group for GEOGLAM Update</a:t>
            </a:r>
            <a:endParaRPr lang="ja-JP" altLang="en-US" sz="3600" b="0" dirty="0">
              <a:solidFill>
                <a:srgbClr val="002569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Bradley </a:t>
            </a:r>
            <a:r>
              <a:rPr lang="en-US" dirty="0" err="1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Doorn</a:t>
            </a: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NASA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Philippe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Maisongrande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CNES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Co-Chairs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6.4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Brussels, Belgium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17 – 18 October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256DE-70C5-0E40-9C79-E71165A91E2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EDE51-ED39-2F43-9F9E-D6C771414949}"/>
              </a:ext>
            </a:extLst>
          </p:cNvPr>
          <p:cNvSpPr txBox="1"/>
          <p:nvPr/>
        </p:nvSpPr>
        <p:spPr>
          <a:xfrm>
            <a:off x="2491837" y="142984"/>
            <a:ext cx="4963857" cy="907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rtl="0" hangingPunct="0"/>
            <a:r>
              <a:rPr lang="en-US" sz="2700" dirty="0">
                <a:solidFill>
                  <a:schemeClr val="bg1"/>
                </a:solidFill>
                <a:latin typeface="Tw Cen MT" panose="020B0602020104020603" pitchFamily="34" charset="0"/>
                <a:sym typeface="Helvetica Light"/>
              </a:rPr>
              <a:t>New Requirements Table </a:t>
            </a:r>
          </a:p>
          <a:p>
            <a:pPr algn="ctr" defTabSz="619125" rtl="0" hangingPunct="0"/>
            <a:r>
              <a:rPr lang="en-US" sz="2700" dirty="0">
                <a:solidFill>
                  <a:schemeClr val="bg1"/>
                </a:solidFill>
                <a:latin typeface="Tw Cen MT" panose="020B0602020104020603" pitchFamily="34" charset="0"/>
                <a:sym typeface="Helvetica Light"/>
              </a:rPr>
              <a:t>(2014-2018)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8531"/>
            <a:ext cx="9144000" cy="5066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BB6825-2FAD-B445-863A-6EFFEFFC5469}"/>
              </a:ext>
            </a:extLst>
          </p:cNvPr>
          <p:cNvSpPr txBox="1"/>
          <p:nvPr/>
        </p:nvSpPr>
        <p:spPr>
          <a:xfrm>
            <a:off x="2362200" y="6423741"/>
            <a:ext cx="4383570" cy="400108"/>
          </a:xfrm>
          <a:prstGeom prst="rect">
            <a:avLst/>
          </a:prstGeom>
          <a:solidFill>
            <a:schemeClr val="accent1">
              <a:alpha val="31000"/>
            </a:schemeClr>
          </a:solidFill>
          <a:ln w="12700" cap="flat">
            <a:solidFill>
              <a:schemeClr val="accent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CEOS Response NLT October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6AF693-783B-B64B-A03A-3D3F223F9A01}"/>
              </a:ext>
            </a:extLst>
          </p:cNvPr>
          <p:cNvSpPr txBox="1"/>
          <p:nvPr/>
        </p:nvSpPr>
        <p:spPr>
          <a:xfrm>
            <a:off x="2139778" y="2894511"/>
            <a:ext cx="5099222" cy="2363289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sng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New issues beyond satellite observing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sng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specifications: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dirty="0"/>
              <a:t>In-situ Observations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dirty="0"/>
              <a:t>Community Best Practices/Guidelines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dirty="0"/>
              <a:t>Data Access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dirty="0"/>
              <a:t>Training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dirty="0"/>
              <a:t>other….</a:t>
            </a:r>
          </a:p>
        </p:txBody>
      </p:sp>
    </p:spTree>
    <p:extLst>
      <p:ext uri="{BB962C8B-B14F-4D97-AF65-F5344CB8AC3E}">
        <p14:creationId xmlns:p14="http://schemas.microsoft.com/office/powerpoint/2010/main" val="1109912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00" y="2395786"/>
            <a:ext cx="7632300" cy="42931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-76200"/>
            <a:ext cx="6248400" cy="1143000"/>
          </a:xfrm>
        </p:spPr>
        <p:txBody>
          <a:bodyPr>
            <a:noAutofit/>
          </a:bodyPr>
          <a:lstStyle/>
          <a:p>
            <a:pPr algn="ctr"/>
            <a:r>
              <a:rPr lang="en-US" sz="2700" dirty="0"/>
              <a:t>GEOGLAM Actions in Response to Growing Requirements: </a:t>
            </a:r>
            <a:br>
              <a:rPr lang="en-US" sz="2400" i="1" dirty="0"/>
            </a:br>
            <a:r>
              <a:rPr lang="en-US" sz="2000" i="1" dirty="0">
                <a:sym typeface="Wingdings" panose="05000000000000000000" pitchFamily="2" charset="2"/>
              </a:rPr>
              <a:t>EO Data Coordination and Management TCT</a:t>
            </a:r>
            <a:r>
              <a:rPr lang="en-US" sz="2400" i="1" dirty="0">
                <a:sym typeface="Wingdings" panose="05000000000000000000" pitchFamily="2" charset="2"/>
              </a:rPr>
              <a:t> </a:t>
            </a:r>
            <a:endParaRPr lang="en-US" sz="27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9521" y="1219200"/>
            <a:ext cx="8221780" cy="3549605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Establish an active EO Data Coordination and Management Thematic Coordination Team (TCT) – within GEOGLAM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Next Steps on ARD+ and EAVs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Access and Needs Assessment for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   GEOGLAM users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(NASA-2019)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Established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   connection with CEOS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271052" y="6388872"/>
            <a:ext cx="244298" cy="300082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C336D6-D171-424B-9E80-EFC71FE5A7C6}"/>
              </a:ext>
            </a:extLst>
          </p:cNvPr>
          <p:cNvSpPr/>
          <p:nvPr/>
        </p:nvSpPr>
        <p:spPr>
          <a:xfrm>
            <a:off x="3200400" y="4572000"/>
            <a:ext cx="762000" cy="694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rtl="0" hangingPunct="0"/>
            <a:endParaRPr lang="en-US" sz="240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5263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76200"/>
            <a:ext cx="51435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CEOS AHWG on GEOGLAM:</a:t>
            </a:r>
            <a:br>
              <a:rPr lang="en-US" dirty="0">
                <a:latin typeface="Tw Cen MT" panose="020B0602020104020603" pitchFamily="34" charset="0"/>
              </a:rPr>
            </a:br>
            <a:r>
              <a:rPr lang="en-US" dirty="0">
                <a:latin typeface="Tw Cen MT" panose="020B0602020104020603" pitchFamily="34" charset="0"/>
              </a:rPr>
              <a:t>2018-2019 Work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6961" y="1752600"/>
            <a:ext cx="7886700" cy="4800600"/>
          </a:xfrm>
        </p:spPr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CEOS Strategic Response to GEOGLAM’s new requirements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Initial feedback from AHWG to GEOGLAM:</a:t>
            </a:r>
          </a:p>
          <a:p>
            <a:pPr lvl="2"/>
            <a:r>
              <a:rPr lang="en-US" sz="1900" dirty="0">
                <a:solidFill>
                  <a:srgbClr val="002060"/>
                </a:solidFill>
                <a:latin typeface="Tw Cen MT" panose="020B0602020104020603" pitchFamily="34" charset="0"/>
              </a:rPr>
              <a:t>Add latency requirements and </a:t>
            </a:r>
            <a:r>
              <a:rPr lang="en-US" sz="1900" u="sng" dirty="0">
                <a:solidFill>
                  <a:srgbClr val="002060"/>
                </a:solidFill>
                <a:latin typeface="Tw Cen MT" panose="020B0602020104020603" pitchFamily="34" charset="0"/>
              </a:rPr>
              <a:t>traceability/value </a:t>
            </a:r>
            <a:r>
              <a:rPr lang="en-US" sz="1900" dirty="0">
                <a:solidFill>
                  <a:srgbClr val="002060"/>
                </a:solidFill>
                <a:latin typeface="Tw Cen MT" panose="020B0602020104020603" pitchFamily="34" charset="0"/>
              </a:rPr>
              <a:t>of requirements,</a:t>
            </a:r>
          </a:p>
          <a:p>
            <a:pPr lvl="2"/>
            <a:r>
              <a:rPr lang="en-US" sz="1900" dirty="0">
                <a:solidFill>
                  <a:srgbClr val="002060"/>
                </a:solidFill>
                <a:latin typeface="Tw Cen MT" panose="020B0602020104020603" pitchFamily="34" charset="0"/>
              </a:rPr>
              <a:t>Review and </a:t>
            </a:r>
            <a:r>
              <a:rPr lang="en-US" sz="1900" dirty="0">
                <a:solidFill>
                  <a:srgbClr val="002060"/>
                </a:solidFill>
              </a:rPr>
              <a:t>provide feedback on CEOS </a:t>
            </a:r>
            <a:r>
              <a:rPr lang="en-US" sz="1900" dirty="0">
                <a:solidFill>
                  <a:srgbClr val="002060"/>
                </a:solidFill>
                <a:latin typeface="Tw Cen MT" panose="020B0602020104020603" pitchFamily="34" charset="0"/>
              </a:rPr>
              <a:t>“ARD</a:t>
            </a:r>
            <a:r>
              <a:rPr lang="en-US" sz="1900" dirty="0">
                <a:latin typeface="Tw Cen MT" panose="020B0602020104020603" pitchFamily="34" charset="0"/>
              </a:rPr>
              <a:t>+” plans, and </a:t>
            </a:r>
          </a:p>
          <a:p>
            <a:pPr lvl="2"/>
            <a:r>
              <a:rPr lang="en-US" sz="1900" dirty="0"/>
              <a:t>Provide full description of GEOGLAM Essential Agriculture Variable (</a:t>
            </a:r>
            <a:r>
              <a:rPr lang="en-US" sz="1900" dirty="0">
                <a:latin typeface="Tw Cen MT" panose="020B0602020104020603" pitchFamily="34" charset="0"/>
              </a:rPr>
              <a:t>EAVs) concept</a:t>
            </a:r>
          </a:p>
          <a:p>
            <a:r>
              <a:rPr lang="en-US" sz="2800" b="1" u="sng" dirty="0">
                <a:latin typeface="Tw Cen MT" panose="020B0602020104020603" pitchFamily="34" charset="0"/>
              </a:rPr>
              <a:t>Plenary Decision: 1-year extension </a:t>
            </a:r>
            <a:r>
              <a:rPr lang="en-US" sz="2800" b="1" u="sng" dirty="0"/>
              <a:t>for</a:t>
            </a:r>
            <a:r>
              <a:rPr lang="en-US" sz="2800" b="1" u="sng" dirty="0">
                <a:latin typeface="Tw Cen MT" panose="020B0602020104020603" pitchFamily="34" charset="0"/>
              </a:rPr>
              <a:t> CEOS AHWG on GEOGLAM</a:t>
            </a:r>
          </a:p>
          <a:p>
            <a:pPr lvl="1"/>
            <a:r>
              <a:rPr lang="en-US" sz="2200" dirty="0">
                <a:latin typeface="Tw Cen MT" panose="020B0602020104020603" pitchFamily="34" charset="0"/>
              </a:rPr>
              <a:t>CEOS </a:t>
            </a:r>
            <a:r>
              <a:rPr lang="en-US" sz="2200" dirty="0"/>
              <a:t>Strategic Response to updated requirements and</a:t>
            </a:r>
            <a:endParaRPr lang="en-US" sz="2200" dirty="0">
              <a:latin typeface="Tw Cen MT" panose="020B0602020104020603" pitchFamily="34" charset="0"/>
            </a:endParaRPr>
          </a:p>
          <a:p>
            <a:pPr lvl="1"/>
            <a:r>
              <a:rPr lang="en-US" sz="2200" dirty="0">
                <a:latin typeface="Tw Cen MT" panose="020B0602020104020603" pitchFamily="34" charset="0"/>
              </a:rPr>
              <a:t>Options/Decision on future of CEOS </a:t>
            </a:r>
            <a:r>
              <a:rPr lang="en-US" sz="2200" dirty="0"/>
              <a:t>support of </a:t>
            </a:r>
            <a:r>
              <a:rPr lang="en-US" sz="2200" dirty="0">
                <a:latin typeface="Tw Cen MT" panose="020B0602020104020603" pitchFamily="34" charset="0"/>
              </a:rPr>
              <a:t>GEOGLAM post-Plenary 2019</a:t>
            </a:r>
          </a:p>
          <a:p>
            <a:pPr marL="238092" lvl="1" indent="0">
              <a:buNone/>
            </a:pP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" y="916463"/>
            <a:ext cx="561365" cy="22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940CD8A8-C858-7D4A-8B23-67E38FD8E614}"/>
              </a:ext>
            </a:extLst>
          </p:cNvPr>
          <p:cNvGrpSpPr/>
          <p:nvPr/>
        </p:nvGrpSpPr>
        <p:grpSpPr>
          <a:xfrm>
            <a:off x="102678" y="1327438"/>
            <a:ext cx="8998325" cy="5301962"/>
            <a:chOff x="102678" y="1327438"/>
            <a:chExt cx="8998325" cy="4467975"/>
          </a:xfrm>
        </p:grpSpPr>
        <p:sp>
          <p:nvSpPr>
            <p:cNvPr id="4" name="Right Arrow 3"/>
            <p:cNvSpPr/>
            <p:nvPr/>
          </p:nvSpPr>
          <p:spPr>
            <a:xfrm>
              <a:off x="315588" y="1327438"/>
              <a:ext cx="8785415" cy="986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latin typeface="Calibri" panose="020F0502020204030204" pitchFamily="34" charset="0"/>
                </a:rPr>
                <a:t>Sep-18   Oct-18   Nov-18   Dec-18   Jan-19   Feb-19   Mar-19   Apr-19   May-19   Jun-19   Jul-19   Aug-19   Sep-19   Oct-19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9107" y="2253124"/>
              <a:ext cx="8381327" cy="11045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9107" y="3471987"/>
              <a:ext cx="8381327" cy="11045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484" y="4690850"/>
              <a:ext cx="8381327" cy="11045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1031734" y="2010363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1637625" y="2010363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2243516" y="2010362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2849408" y="2010361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3455299" y="2010360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4061190" y="2010360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4667081" y="2010359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5272973" y="2010358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5878864" y="2010357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6484755" y="2010357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7054232" y="2010356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7666193" y="2010355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8272084" y="2010354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6200000">
              <a:off x="-261354" y="5062041"/>
              <a:ext cx="1097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w Cen MT" panose="020B0602020104020603" pitchFamily="34" charset="0"/>
                </a:rPr>
                <a:t>Decisions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-251193" y="3832860"/>
              <a:ext cx="1077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w Cen MT" panose="020B0602020104020603" pitchFamily="34" charset="0"/>
                </a:rPr>
                <a:t>Actions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-244202" y="2641472"/>
              <a:ext cx="1063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w Cen MT" panose="020B0602020104020603" pitchFamily="34" charset="0"/>
                </a:rPr>
                <a:t>Meetings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189" y="2598047"/>
              <a:ext cx="564670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Annual Meeting</a:t>
              </a:r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1116702" y="2313814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8656" y="2598047"/>
              <a:ext cx="578722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CEOS Plenary</a:t>
              </a: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1722087" y="2313812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2327978" y="2304204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2974077" y="2305971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3579462" y="2305969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4185353" y="2296362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5357434" y="2304200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5963325" y="2294592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33335" y="2533817"/>
              <a:ext cx="479453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CEOS SIT</a:t>
              </a:r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6540135" y="2309010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7145520" y="2309007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59945" y="2515610"/>
              <a:ext cx="535593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CEOS Plenary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730425" y="2515610"/>
              <a:ext cx="479453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CEOS SIT TWS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81298" y="2586920"/>
              <a:ext cx="1293208" cy="4384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Tw Cen MT" panose="020B0602020104020603" pitchFamily="34" charset="0"/>
                </a:rPr>
                <a:t>Core Group Meeting on Future Options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6585" y="2337253"/>
              <a:ext cx="539642" cy="213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88" dirty="0">
                  <a:latin typeface="Tw Cen MT" panose="020B0602020104020603" pitchFamily="34" charset="0"/>
                </a:rPr>
                <a:t>Telecon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6902" y="4765117"/>
              <a:ext cx="1104310" cy="3881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Feedback from CEOS on GEOGLAM AHWG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8879" y="3478989"/>
              <a:ext cx="599822" cy="10770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Respond to Req. v.2 and Evaluate CEOS-Ag future Options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40660" y="3772153"/>
              <a:ext cx="2733845" cy="43891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Develop Draft of Response to Req. v.2 and Develop Options for Future CEOS-Ag, including interactions with other groups in CEOS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691862" y="3478989"/>
              <a:ext cx="634721" cy="10770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Present Update on Req. v.2 Response and Fut. </a:t>
              </a: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CEOS-Ag  Options to SIT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454792" y="3803082"/>
              <a:ext cx="2040459" cy="43891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Evaluate Req. v.2 Response and Future CEOS-Ag Options, with SIT comments.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647982" y="3478990"/>
              <a:ext cx="630171" cy="107707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Present Req. V.2 Response and Future CEOS-Ag  </a:t>
              </a:r>
              <a:r>
                <a:rPr lang="en-US" sz="900" dirty="0" err="1">
                  <a:solidFill>
                    <a:schemeClr val="tx1"/>
                  </a:solidFill>
                  <a:latin typeface="Tw Cen MT" panose="020B0602020104020603" pitchFamily="34" charset="0"/>
                </a:rPr>
                <a:t>Recome-ndations</a:t>
              </a:r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 to SIT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78154" y="3600448"/>
              <a:ext cx="552280" cy="7091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Final Present-</a:t>
              </a:r>
              <a:r>
                <a:rPr lang="en-US" sz="900" dirty="0" err="1">
                  <a:solidFill>
                    <a:schemeClr val="tx1"/>
                  </a:solidFill>
                  <a:latin typeface="Tw Cen MT" panose="020B0602020104020603" pitchFamily="34" charset="0"/>
                </a:rPr>
                <a:t>ation</a:t>
              </a:r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 to Plenary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81297" y="4743196"/>
              <a:ext cx="1293208" cy="2670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Finite Set of Options Developed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67081" y="4698008"/>
              <a:ext cx="634980" cy="10973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SIT feedback on Req. v.2 Response and Future CEOS-Ag Options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597918" y="4698009"/>
              <a:ext cx="662028" cy="109739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SIT Assess Req. v.2 Resp. and </a:t>
              </a:r>
              <a:r>
                <a:rPr lang="en-US" sz="9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recom</a:t>
              </a:r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-mend a CEOS-Ag   Option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209878" y="4698008"/>
              <a:ext cx="620555" cy="10973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Approve Req. v.2 Resp. and Decision on CEOS-Ag Future</a:t>
              </a:r>
            </a:p>
          </p:txBody>
        </p:sp>
      </p:grpSp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367484" y="103992"/>
            <a:ext cx="8476915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100" dirty="0"/>
              <a:t>Timeline of Meetings, Actions, and Decisions </a:t>
            </a:r>
            <a:br>
              <a:rPr lang="en-US" sz="2100" dirty="0"/>
            </a:br>
            <a:r>
              <a:rPr lang="en-US" sz="2100" dirty="0"/>
              <a:t>on the question of the future of the </a:t>
            </a:r>
            <a:br>
              <a:rPr lang="en-US" sz="2100" dirty="0"/>
            </a:br>
            <a:r>
              <a:rPr lang="en-US" sz="2100" dirty="0"/>
              <a:t>CEOS Ad Hoc Working Group on GEOGLAM 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" y="916463"/>
            <a:ext cx="561365" cy="22240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923" y="898661"/>
            <a:ext cx="782079" cy="2402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F59221-1908-1948-BBF9-EA46AF80C64E}"/>
              </a:ext>
            </a:extLst>
          </p:cNvPr>
          <p:cNvSpPr/>
          <p:nvPr/>
        </p:nvSpPr>
        <p:spPr>
          <a:xfrm>
            <a:off x="4613472" y="1600199"/>
            <a:ext cx="568214" cy="596437"/>
          </a:xfrm>
          <a:prstGeom prst="rect">
            <a:avLst/>
          </a:prstGeom>
          <a:noFill/>
          <a:ln w="762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D515C62-6956-4D47-A2A4-D46EE9C6813A}"/>
              </a:ext>
            </a:extLst>
          </p:cNvPr>
          <p:cNvSpPr/>
          <p:nvPr/>
        </p:nvSpPr>
        <p:spPr>
          <a:xfrm>
            <a:off x="1108186" y="1601110"/>
            <a:ext cx="568214" cy="596437"/>
          </a:xfrm>
          <a:prstGeom prst="rect">
            <a:avLst/>
          </a:prstGeom>
          <a:noFill/>
          <a:ln w="762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F1C9458-C9BF-3A44-989C-6DF1FCA77699}"/>
              </a:ext>
            </a:extLst>
          </p:cNvPr>
          <p:cNvSpPr/>
          <p:nvPr/>
        </p:nvSpPr>
        <p:spPr>
          <a:xfrm>
            <a:off x="7473372" y="1615430"/>
            <a:ext cx="1137227" cy="596437"/>
          </a:xfrm>
          <a:prstGeom prst="rect">
            <a:avLst/>
          </a:prstGeom>
          <a:noFill/>
          <a:ln w="762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63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0DF2-07F0-6F46-BE9F-7CDACD3E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2F8B26-E097-CD46-BDBD-AF9CFCAA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D71E-5BAB-4C35-9C87-2B3C9DA07E37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4AF07-5DA2-0346-B7FD-E6FF4409499C}"/>
              </a:ext>
            </a:extLst>
          </p:cNvPr>
          <p:cNvSpPr txBox="1"/>
          <p:nvPr/>
        </p:nvSpPr>
        <p:spPr>
          <a:xfrm>
            <a:off x="367483" y="1752600"/>
            <a:ext cx="8476915" cy="3539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457200" marR="0" indent="-45720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More information on GEOGLAM activities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just Google – “GEOGLAM”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/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Title 64">
            <a:extLst>
              <a:ext uri="{FF2B5EF4-FFF2-40B4-BE49-F238E27FC236}">
                <a16:creationId xmlns:a16="http://schemas.microsoft.com/office/drawing/2014/main" id="{C24FDF5A-FA01-C44B-9DCD-E301E5205D23}"/>
              </a:ext>
            </a:extLst>
          </p:cNvPr>
          <p:cNvSpPr txBox="1">
            <a:spLocks/>
          </p:cNvSpPr>
          <p:nvPr/>
        </p:nvSpPr>
        <p:spPr>
          <a:xfrm>
            <a:off x="367484" y="103992"/>
            <a:ext cx="8476915" cy="994172"/>
          </a:xfrm>
        </p:spPr>
        <p:txBody>
          <a:bodyPr>
            <a:normAutofit fontScale="97500"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endParaRPr lang="en-US" sz="2100" dirty="0"/>
          </a:p>
        </p:txBody>
      </p:sp>
      <p:sp>
        <p:nvSpPr>
          <p:cNvPr id="6" name="Title 64">
            <a:extLst>
              <a:ext uri="{FF2B5EF4-FFF2-40B4-BE49-F238E27FC236}">
                <a16:creationId xmlns:a16="http://schemas.microsoft.com/office/drawing/2014/main" id="{161B51A0-35A8-2B4A-A682-DDEBBCB0AE40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476915" cy="685800"/>
          </a:xfrm>
        </p:spPr>
        <p:txBody>
          <a:bodyPr>
            <a:normAutofit fontScale="97500"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sz="2800" dirty="0"/>
              <a:t>Additional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6758B-1E76-FE47-AC7B-15ABA26C3DDB}"/>
              </a:ext>
            </a:extLst>
          </p:cNvPr>
          <p:cNvSpPr txBox="1"/>
          <p:nvPr/>
        </p:nvSpPr>
        <p:spPr>
          <a:xfrm>
            <a:off x="617990" y="3962400"/>
            <a:ext cx="7975899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2800" dirty="0"/>
              <a:t>Near-term CEOS GEOGLAM AHWG output from </a:t>
            </a:r>
          </a:p>
          <a:p>
            <a:pPr algn="l" rtl="0" latinLnBrk="1" hangingPunct="0"/>
            <a:r>
              <a:rPr lang="en-US" sz="2800" dirty="0"/>
              <a:t>GEOGLAM AHWG side meeting:</a:t>
            </a:r>
          </a:p>
          <a:p>
            <a:pPr algn="l" rtl="0" latinLnBrk="1" hangingPunct="0"/>
            <a:endParaRPr lang="en-US" sz="2800" dirty="0"/>
          </a:p>
          <a:p>
            <a:pPr marL="457200" indent="-457200" algn="l" rtl="0" latinLnBrk="1" hangingPunct="0">
              <a:buFont typeface="Arial" panose="020B0604020202020204" pitchFamily="34" charset="0"/>
              <a:buChar char="•"/>
            </a:pPr>
            <a:r>
              <a:rPr lang="en-US" sz="2400" b="1" i="1" u="sng" dirty="0"/>
              <a:t>Task/Responsibility List for CEOS agencies</a:t>
            </a:r>
          </a:p>
        </p:txBody>
      </p:sp>
    </p:spTree>
    <p:extLst>
      <p:ext uri="{BB962C8B-B14F-4D97-AF65-F5344CB8AC3E}">
        <p14:creationId xmlns:p14="http://schemas.microsoft.com/office/powerpoint/2010/main" val="36598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35509" y="1260446"/>
            <a:ext cx="1056716" cy="680290"/>
          </a:xfrm>
          <a:custGeom>
            <a:avLst/>
            <a:gdLst>
              <a:gd name="connsiteX0" fmla="*/ 0 w 1408955"/>
              <a:gd name="connsiteY0" fmla="*/ 49740 h 497398"/>
              <a:gd name="connsiteX1" fmla="*/ 49740 w 1408955"/>
              <a:gd name="connsiteY1" fmla="*/ 0 h 497398"/>
              <a:gd name="connsiteX2" fmla="*/ 1359215 w 1408955"/>
              <a:gd name="connsiteY2" fmla="*/ 0 h 497398"/>
              <a:gd name="connsiteX3" fmla="*/ 1408955 w 1408955"/>
              <a:gd name="connsiteY3" fmla="*/ 49740 h 497398"/>
              <a:gd name="connsiteX4" fmla="*/ 1408955 w 1408955"/>
              <a:gd name="connsiteY4" fmla="*/ 447658 h 497398"/>
              <a:gd name="connsiteX5" fmla="*/ 1359215 w 1408955"/>
              <a:gd name="connsiteY5" fmla="*/ 497398 h 497398"/>
              <a:gd name="connsiteX6" fmla="*/ 49740 w 1408955"/>
              <a:gd name="connsiteY6" fmla="*/ 497398 h 497398"/>
              <a:gd name="connsiteX7" fmla="*/ 0 w 1408955"/>
              <a:gd name="connsiteY7" fmla="*/ 447658 h 497398"/>
              <a:gd name="connsiteX8" fmla="*/ 0 w 1408955"/>
              <a:gd name="connsiteY8" fmla="*/ 49740 h 4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8955" h="497398">
                <a:moveTo>
                  <a:pt x="0" y="49740"/>
                </a:moveTo>
                <a:cubicBezTo>
                  <a:pt x="0" y="22269"/>
                  <a:pt x="22269" y="0"/>
                  <a:pt x="49740" y="0"/>
                </a:cubicBezTo>
                <a:lnTo>
                  <a:pt x="1359215" y="0"/>
                </a:lnTo>
                <a:cubicBezTo>
                  <a:pt x="1386686" y="0"/>
                  <a:pt x="1408955" y="22269"/>
                  <a:pt x="1408955" y="49740"/>
                </a:cubicBezTo>
                <a:lnTo>
                  <a:pt x="1408955" y="447658"/>
                </a:lnTo>
                <a:cubicBezTo>
                  <a:pt x="1408955" y="475129"/>
                  <a:pt x="1386686" y="497398"/>
                  <a:pt x="1359215" y="497398"/>
                </a:cubicBezTo>
                <a:lnTo>
                  <a:pt x="49740" y="497398"/>
                </a:lnTo>
                <a:cubicBezTo>
                  <a:pt x="22269" y="497398"/>
                  <a:pt x="0" y="475129"/>
                  <a:pt x="0" y="447658"/>
                </a:cubicBezTo>
                <a:lnTo>
                  <a:pt x="0" y="497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170070" numCol="1" spcCol="1270" anchor="t" anchorCtr="0">
            <a:noAutofit/>
          </a:bodyPr>
          <a:lstStyle/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latin typeface="Tw Cen MT" panose="020B0602020104020603" pitchFamily="34" charset="0"/>
              </a:rPr>
              <a:t>2005-2010 </a:t>
            </a:r>
            <a:r>
              <a:rPr lang="en-US" sz="1200" kern="1200" dirty="0" err="1">
                <a:latin typeface="Tw Cen MT" panose="020B0602020104020603" pitchFamily="34" charset="0"/>
              </a:rPr>
              <a:t>Defourny</a:t>
            </a:r>
            <a:r>
              <a:rPr lang="en-US" sz="1200" kern="1200" dirty="0">
                <a:latin typeface="Tw Cen MT" panose="020B0602020104020603" pitchFamily="34" charset="0"/>
              </a:rPr>
              <a:t> Diagram	</a:t>
            </a:r>
          </a:p>
        </p:txBody>
      </p:sp>
      <p:sp>
        <p:nvSpPr>
          <p:cNvPr id="7" name="Freeform 6"/>
          <p:cNvSpPr/>
          <p:nvPr/>
        </p:nvSpPr>
        <p:spPr>
          <a:xfrm>
            <a:off x="208397" y="1930755"/>
            <a:ext cx="1305013" cy="2200111"/>
          </a:xfrm>
          <a:custGeom>
            <a:avLst/>
            <a:gdLst>
              <a:gd name="connsiteX0" fmla="*/ 0 w 1740017"/>
              <a:gd name="connsiteY0" fmla="*/ 174002 h 2699807"/>
              <a:gd name="connsiteX1" fmla="*/ 174002 w 1740017"/>
              <a:gd name="connsiteY1" fmla="*/ 0 h 2699807"/>
              <a:gd name="connsiteX2" fmla="*/ 1566015 w 1740017"/>
              <a:gd name="connsiteY2" fmla="*/ 0 h 2699807"/>
              <a:gd name="connsiteX3" fmla="*/ 1740017 w 1740017"/>
              <a:gd name="connsiteY3" fmla="*/ 174002 h 2699807"/>
              <a:gd name="connsiteX4" fmla="*/ 1740017 w 1740017"/>
              <a:gd name="connsiteY4" fmla="*/ 2525805 h 2699807"/>
              <a:gd name="connsiteX5" fmla="*/ 1566015 w 1740017"/>
              <a:gd name="connsiteY5" fmla="*/ 2699807 h 2699807"/>
              <a:gd name="connsiteX6" fmla="*/ 174002 w 1740017"/>
              <a:gd name="connsiteY6" fmla="*/ 2699807 h 2699807"/>
              <a:gd name="connsiteX7" fmla="*/ 0 w 1740017"/>
              <a:gd name="connsiteY7" fmla="*/ 2525805 h 2699807"/>
              <a:gd name="connsiteX8" fmla="*/ 0 w 1740017"/>
              <a:gd name="connsiteY8" fmla="*/ 174002 h 269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0017" h="2699807">
                <a:moveTo>
                  <a:pt x="0" y="174002"/>
                </a:moveTo>
                <a:cubicBezTo>
                  <a:pt x="0" y="77903"/>
                  <a:pt x="77903" y="0"/>
                  <a:pt x="174002" y="0"/>
                </a:cubicBezTo>
                <a:lnTo>
                  <a:pt x="1566015" y="0"/>
                </a:lnTo>
                <a:cubicBezTo>
                  <a:pt x="1662114" y="0"/>
                  <a:pt x="1740017" y="77903"/>
                  <a:pt x="1740017" y="174002"/>
                </a:cubicBezTo>
                <a:lnTo>
                  <a:pt x="1740017" y="2525805"/>
                </a:lnTo>
                <a:cubicBezTo>
                  <a:pt x="1740017" y="2621904"/>
                  <a:pt x="1662114" y="2699807"/>
                  <a:pt x="1566015" y="2699807"/>
                </a:cubicBezTo>
                <a:lnTo>
                  <a:pt x="174002" y="2699807"/>
                </a:lnTo>
                <a:cubicBezTo>
                  <a:pt x="77903" y="2699807"/>
                  <a:pt x="0" y="2621904"/>
                  <a:pt x="0" y="2525805"/>
                </a:cubicBezTo>
                <a:lnTo>
                  <a:pt x="0" y="1740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566" tIns="123566" rIns="123566" bIns="123566" numCol="1" spcCol="1270" anchor="t" anchorCtr="0">
            <a:noAutofit/>
          </a:bodyPr>
          <a:lstStyle/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Conceptual requirements</a:t>
            </a:r>
          </a:p>
        </p:txBody>
      </p:sp>
      <p:sp>
        <p:nvSpPr>
          <p:cNvPr id="8" name="Freeform 7"/>
          <p:cNvSpPr/>
          <p:nvPr/>
        </p:nvSpPr>
        <p:spPr>
          <a:xfrm rot="21580867">
            <a:off x="1577789" y="1522073"/>
            <a:ext cx="393406" cy="285863"/>
          </a:xfrm>
          <a:custGeom>
            <a:avLst/>
            <a:gdLst>
              <a:gd name="connsiteX0" fmla="*/ 0 w 524542"/>
              <a:gd name="connsiteY0" fmla="*/ 70158 h 350789"/>
              <a:gd name="connsiteX1" fmla="*/ 349148 w 524542"/>
              <a:gd name="connsiteY1" fmla="*/ 70158 h 350789"/>
              <a:gd name="connsiteX2" fmla="*/ 349148 w 524542"/>
              <a:gd name="connsiteY2" fmla="*/ 0 h 350789"/>
              <a:gd name="connsiteX3" fmla="*/ 524542 w 524542"/>
              <a:gd name="connsiteY3" fmla="*/ 175395 h 350789"/>
              <a:gd name="connsiteX4" fmla="*/ 349148 w 524542"/>
              <a:gd name="connsiteY4" fmla="*/ 350789 h 350789"/>
              <a:gd name="connsiteX5" fmla="*/ 349148 w 524542"/>
              <a:gd name="connsiteY5" fmla="*/ 280631 h 350789"/>
              <a:gd name="connsiteX6" fmla="*/ 0 w 524542"/>
              <a:gd name="connsiteY6" fmla="*/ 280631 h 350789"/>
              <a:gd name="connsiteX7" fmla="*/ 0 w 524542"/>
              <a:gd name="connsiteY7" fmla="*/ 70158 h 35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542" h="350789">
                <a:moveTo>
                  <a:pt x="0" y="70158"/>
                </a:moveTo>
                <a:lnTo>
                  <a:pt x="349148" y="70158"/>
                </a:lnTo>
                <a:lnTo>
                  <a:pt x="349148" y="0"/>
                </a:lnTo>
                <a:lnTo>
                  <a:pt x="524542" y="175395"/>
                </a:lnTo>
                <a:lnTo>
                  <a:pt x="349148" y="350789"/>
                </a:lnTo>
                <a:lnTo>
                  <a:pt x="349148" y="280631"/>
                </a:lnTo>
                <a:lnTo>
                  <a:pt x="0" y="280631"/>
                </a:lnTo>
                <a:lnTo>
                  <a:pt x="0" y="7015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2619" rIns="78927" bIns="52618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25" kern="1200">
              <a:latin typeface="Tw Cen MT" panose="020B0602020104020603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134491" y="1260446"/>
            <a:ext cx="1056716" cy="669410"/>
          </a:xfrm>
          <a:custGeom>
            <a:avLst/>
            <a:gdLst>
              <a:gd name="connsiteX0" fmla="*/ 0 w 1408955"/>
              <a:gd name="connsiteY0" fmla="*/ 49740 h 497398"/>
              <a:gd name="connsiteX1" fmla="*/ 49740 w 1408955"/>
              <a:gd name="connsiteY1" fmla="*/ 0 h 497398"/>
              <a:gd name="connsiteX2" fmla="*/ 1359215 w 1408955"/>
              <a:gd name="connsiteY2" fmla="*/ 0 h 497398"/>
              <a:gd name="connsiteX3" fmla="*/ 1408955 w 1408955"/>
              <a:gd name="connsiteY3" fmla="*/ 49740 h 497398"/>
              <a:gd name="connsiteX4" fmla="*/ 1408955 w 1408955"/>
              <a:gd name="connsiteY4" fmla="*/ 447658 h 497398"/>
              <a:gd name="connsiteX5" fmla="*/ 1359215 w 1408955"/>
              <a:gd name="connsiteY5" fmla="*/ 497398 h 497398"/>
              <a:gd name="connsiteX6" fmla="*/ 49740 w 1408955"/>
              <a:gd name="connsiteY6" fmla="*/ 497398 h 497398"/>
              <a:gd name="connsiteX7" fmla="*/ 0 w 1408955"/>
              <a:gd name="connsiteY7" fmla="*/ 447658 h 497398"/>
              <a:gd name="connsiteX8" fmla="*/ 0 w 1408955"/>
              <a:gd name="connsiteY8" fmla="*/ 49740 h 4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8955" h="497398">
                <a:moveTo>
                  <a:pt x="0" y="49740"/>
                </a:moveTo>
                <a:cubicBezTo>
                  <a:pt x="0" y="22269"/>
                  <a:pt x="22269" y="0"/>
                  <a:pt x="49740" y="0"/>
                </a:cubicBezTo>
                <a:lnTo>
                  <a:pt x="1359215" y="0"/>
                </a:lnTo>
                <a:cubicBezTo>
                  <a:pt x="1386686" y="0"/>
                  <a:pt x="1408955" y="22269"/>
                  <a:pt x="1408955" y="49740"/>
                </a:cubicBezTo>
                <a:lnTo>
                  <a:pt x="1408955" y="447658"/>
                </a:lnTo>
                <a:cubicBezTo>
                  <a:pt x="1408955" y="475129"/>
                  <a:pt x="1386686" y="497398"/>
                  <a:pt x="1359215" y="497398"/>
                </a:cubicBezTo>
                <a:lnTo>
                  <a:pt x="49740" y="497398"/>
                </a:lnTo>
                <a:cubicBezTo>
                  <a:pt x="22269" y="497398"/>
                  <a:pt x="0" y="475129"/>
                  <a:pt x="0" y="447658"/>
                </a:cubicBezTo>
                <a:lnTo>
                  <a:pt x="0" y="497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170070" numCol="1" spcCol="1270" anchor="t" anchorCtr="0">
            <a:noAutofit/>
          </a:bodyPr>
          <a:lstStyle/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latin typeface="Tw Cen MT" panose="020B0602020104020603" pitchFamily="34" charset="0"/>
              </a:rPr>
              <a:t>2012-2014 GEOGLAM </a:t>
            </a:r>
            <a:r>
              <a:rPr lang="en-US" sz="1200" kern="1200" dirty="0" err="1">
                <a:latin typeface="Tw Cen MT" panose="020B0602020104020603" pitchFamily="34" charset="0"/>
              </a:rPr>
              <a:t>Reqs</a:t>
            </a:r>
            <a:r>
              <a:rPr lang="en-US" sz="1200" kern="1200" dirty="0">
                <a:latin typeface="Tw Cen MT" panose="020B0602020104020603" pitchFamily="34" charset="0"/>
              </a:rPr>
              <a:t> v1</a:t>
            </a:r>
          </a:p>
        </p:txBody>
      </p:sp>
      <p:sp>
        <p:nvSpPr>
          <p:cNvPr id="10" name="Freeform 9"/>
          <p:cNvSpPr/>
          <p:nvPr/>
        </p:nvSpPr>
        <p:spPr>
          <a:xfrm>
            <a:off x="2030039" y="1930755"/>
            <a:ext cx="1305013" cy="2200111"/>
          </a:xfrm>
          <a:custGeom>
            <a:avLst/>
            <a:gdLst>
              <a:gd name="connsiteX0" fmla="*/ 0 w 1740017"/>
              <a:gd name="connsiteY0" fmla="*/ 174002 h 2699807"/>
              <a:gd name="connsiteX1" fmla="*/ 174002 w 1740017"/>
              <a:gd name="connsiteY1" fmla="*/ 0 h 2699807"/>
              <a:gd name="connsiteX2" fmla="*/ 1566015 w 1740017"/>
              <a:gd name="connsiteY2" fmla="*/ 0 h 2699807"/>
              <a:gd name="connsiteX3" fmla="*/ 1740017 w 1740017"/>
              <a:gd name="connsiteY3" fmla="*/ 174002 h 2699807"/>
              <a:gd name="connsiteX4" fmla="*/ 1740017 w 1740017"/>
              <a:gd name="connsiteY4" fmla="*/ 2525805 h 2699807"/>
              <a:gd name="connsiteX5" fmla="*/ 1566015 w 1740017"/>
              <a:gd name="connsiteY5" fmla="*/ 2699807 h 2699807"/>
              <a:gd name="connsiteX6" fmla="*/ 174002 w 1740017"/>
              <a:gd name="connsiteY6" fmla="*/ 2699807 h 2699807"/>
              <a:gd name="connsiteX7" fmla="*/ 0 w 1740017"/>
              <a:gd name="connsiteY7" fmla="*/ 2525805 h 2699807"/>
              <a:gd name="connsiteX8" fmla="*/ 0 w 1740017"/>
              <a:gd name="connsiteY8" fmla="*/ 174002 h 269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0017" h="2699807">
                <a:moveTo>
                  <a:pt x="0" y="174002"/>
                </a:moveTo>
                <a:cubicBezTo>
                  <a:pt x="0" y="77903"/>
                  <a:pt x="77903" y="0"/>
                  <a:pt x="174002" y="0"/>
                </a:cubicBezTo>
                <a:lnTo>
                  <a:pt x="1566015" y="0"/>
                </a:lnTo>
                <a:cubicBezTo>
                  <a:pt x="1662114" y="0"/>
                  <a:pt x="1740017" y="77903"/>
                  <a:pt x="1740017" y="174002"/>
                </a:cubicBezTo>
                <a:lnTo>
                  <a:pt x="1740017" y="2525805"/>
                </a:lnTo>
                <a:cubicBezTo>
                  <a:pt x="1740017" y="2621904"/>
                  <a:pt x="1662114" y="2699807"/>
                  <a:pt x="1566015" y="2699807"/>
                </a:cubicBezTo>
                <a:lnTo>
                  <a:pt x="174002" y="2699807"/>
                </a:lnTo>
                <a:cubicBezTo>
                  <a:pt x="77903" y="2699807"/>
                  <a:pt x="0" y="2621904"/>
                  <a:pt x="0" y="2525805"/>
                </a:cubicBezTo>
                <a:lnTo>
                  <a:pt x="0" y="1740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566" tIns="123566" rIns="123566" bIns="123566" numCol="1" spcCol="1270" anchor="t" anchorCtr="0">
            <a:noAutofit/>
          </a:bodyPr>
          <a:lstStyle/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Spatially explicit requirements by product/variable and by sensor type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CEOS AHWG on GEOGLAM</a:t>
            </a:r>
          </a:p>
        </p:txBody>
      </p:sp>
      <p:sp>
        <p:nvSpPr>
          <p:cNvPr id="11" name="Freeform 10"/>
          <p:cNvSpPr/>
          <p:nvPr/>
        </p:nvSpPr>
        <p:spPr>
          <a:xfrm rot="28102">
            <a:off x="3390098" y="1525033"/>
            <a:ext cx="421677" cy="285863"/>
          </a:xfrm>
          <a:custGeom>
            <a:avLst/>
            <a:gdLst>
              <a:gd name="connsiteX0" fmla="*/ 0 w 562236"/>
              <a:gd name="connsiteY0" fmla="*/ 70158 h 350789"/>
              <a:gd name="connsiteX1" fmla="*/ 386842 w 562236"/>
              <a:gd name="connsiteY1" fmla="*/ 70158 h 350789"/>
              <a:gd name="connsiteX2" fmla="*/ 386842 w 562236"/>
              <a:gd name="connsiteY2" fmla="*/ 0 h 350789"/>
              <a:gd name="connsiteX3" fmla="*/ 562236 w 562236"/>
              <a:gd name="connsiteY3" fmla="*/ 175395 h 350789"/>
              <a:gd name="connsiteX4" fmla="*/ 386842 w 562236"/>
              <a:gd name="connsiteY4" fmla="*/ 350789 h 350789"/>
              <a:gd name="connsiteX5" fmla="*/ 386842 w 562236"/>
              <a:gd name="connsiteY5" fmla="*/ 280631 h 350789"/>
              <a:gd name="connsiteX6" fmla="*/ 0 w 562236"/>
              <a:gd name="connsiteY6" fmla="*/ 280631 h 350789"/>
              <a:gd name="connsiteX7" fmla="*/ 0 w 562236"/>
              <a:gd name="connsiteY7" fmla="*/ 70158 h 35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236" h="350789">
                <a:moveTo>
                  <a:pt x="0" y="70158"/>
                </a:moveTo>
                <a:lnTo>
                  <a:pt x="386842" y="70158"/>
                </a:lnTo>
                <a:lnTo>
                  <a:pt x="386842" y="0"/>
                </a:lnTo>
                <a:lnTo>
                  <a:pt x="562236" y="175395"/>
                </a:lnTo>
                <a:lnTo>
                  <a:pt x="386842" y="350789"/>
                </a:lnTo>
                <a:lnTo>
                  <a:pt x="386842" y="280631"/>
                </a:lnTo>
                <a:lnTo>
                  <a:pt x="0" y="280631"/>
                </a:lnTo>
                <a:lnTo>
                  <a:pt x="0" y="7015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2619" rIns="78927" bIns="52618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25" kern="1200">
              <a:latin typeface="Tw Cen MT" panose="020B0602020104020603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986799" y="1260446"/>
            <a:ext cx="1056716" cy="687287"/>
          </a:xfrm>
          <a:custGeom>
            <a:avLst/>
            <a:gdLst>
              <a:gd name="connsiteX0" fmla="*/ 0 w 1408955"/>
              <a:gd name="connsiteY0" fmla="*/ 50002 h 500018"/>
              <a:gd name="connsiteX1" fmla="*/ 50002 w 1408955"/>
              <a:gd name="connsiteY1" fmla="*/ 0 h 500018"/>
              <a:gd name="connsiteX2" fmla="*/ 1358953 w 1408955"/>
              <a:gd name="connsiteY2" fmla="*/ 0 h 500018"/>
              <a:gd name="connsiteX3" fmla="*/ 1408955 w 1408955"/>
              <a:gd name="connsiteY3" fmla="*/ 50002 h 500018"/>
              <a:gd name="connsiteX4" fmla="*/ 1408955 w 1408955"/>
              <a:gd name="connsiteY4" fmla="*/ 450016 h 500018"/>
              <a:gd name="connsiteX5" fmla="*/ 1358953 w 1408955"/>
              <a:gd name="connsiteY5" fmla="*/ 500018 h 500018"/>
              <a:gd name="connsiteX6" fmla="*/ 50002 w 1408955"/>
              <a:gd name="connsiteY6" fmla="*/ 500018 h 500018"/>
              <a:gd name="connsiteX7" fmla="*/ 0 w 1408955"/>
              <a:gd name="connsiteY7" fmla="*/ 450016 h 500018"/>
              <a:gd name="connsiteX8" fmla="*/ 0 w 1408955"/>
              <a:gd name="connsiteY8" fmla="*/ 50002 h 50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8955" h="500018">
                <a:moveTo>
                  <a:pt x="0" y="50002"/>
                </a:moveTo>
                <a:cubicBezTo>
                  <a:pt x="0" y="22387"/>
                  <a:pt x="22387" y="0"/>
                  <a:pt x="50002" y="0"/>
                </a:cubicBezTo>
                <a:lnTo>
                  <a:pt x="1358953" y="0"/>
                </a:lnTo>
                <a:cubicBezTo>
                  <a:pt x="1386568" y="0"/>
                  <a:pt x="1408955" y="22387"/>
                  <a:pt x="1408955" y="50002"/>
                </a:cubicBezTo>
                <a:lnTo>
                  <a:pt x="1408955" y="450016"/>
                </a:lnTo>
                <a:cubicBezTo>
                  <a:pt x="1408955" y="477631"/>
                  <a:pt x="1386568" y="500018"/>
                  <a:pt x="1358953" y="500018"/>
                </a:cubicBezTo>
                <a:lnTo>
                  <a:pt x="50002" y="500018"/>
                </a:lnTo>
                <a:cubicBezTo>
                  <a:pt x="22387" y="500018"/>
                  <a:pt x="0" y="477631"/>
                  <a:pt x="0" y="450016"/>
                </a:cubicBezTo>
                <a:lnTo>
                  <a:pt x="0" y="500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170725" numCol="1" spcCol="1270" anchor="t" anchorCtr="0">
            <a:noAutofit/>
          </a:bodyPr>
          <a:lstStyle/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latin typeface="Tw Cen MT" panose="020B0602020104020603" pitchFamily="34" charset="0"/>
              </a:rPr>
              <a:t>2016-2017</a:t>
            </a:r>
          </a:p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err="1">
                <a:latin typeface="Tw Cen MT" panose="020B0602020104020603" pitchFamily="34" charset="0"/>
              </a:rPr>
              <a:t>Reqs</a:t>
            </a:r>
            <a:r>
              <a:rPr lang="en-US" sz="1200" kern="1200" dirty="0">
                <a:latin typeface="Tw Cen MT" panose="020B0602020104020603" pitchFamily="34" charset="0"/>
              </a:rPr>
              <a:t>. v2</a:t>
            </a:r>
          </a:p>
        </p:txBody>
      </p:sp>
      <p:sp>
        <p:nvSpPr>
          <p:cNvPr id="13" name="Freeform 12"/>
          <p:cNvSpPr/>
          <p:nvPr/>
        </p:nvSpPr>
        <p:spPr>
          <a:xfrm>
            <a:off x="3851681" y="1931022"/>
            <a:ext cx="1305013" cy="2200111"/>
          </a:xfrm>
          <a:custGeom>
            <a:avLst/>
            <a:gdLst>
              <a:gd name="connsiteX0" fmla="*/ 0 w 1740017"/>
              <a:gd name="connsiteY0" fmla="*/ 174002 h 2699807"/>
              <a:gd name="connsiteX1" fmla="*/ 174002 w 1740017"/>
              <a:gd name="connsiteY1" fmla="*/ 0 h 2699807"/>
              <a:gd name="connsiteX2" fmla="*/ 1566015 w 1740017"/>
              <a:gd name="connsiteY2" fmla="*/ 0 h 2699807"/>
              <a:gd name="connsiteX3" fmla="*/ 1740017 w 1740017"/>
              <a:gd name="connsiteY3" fmla="*/ 174002 h 2699807"/>
              <a:gd name="connsiteX4" fmla="*/ 1740017 w 1740017"/>
              <a:gd name="connsiteY4" fmla="*/ 2525805 h 2699807"/>
              <a:gd name="connsiteX5" fmla="*/ 1566015 w 1740017"/>
              <a:gd name="connsiteY5" fmla="*/ 2699807 h 2699807"/>
              <a:gd name="connsiteX6" fmla="*/ 174002 w 1740017"/>
              <a:gd name="connsiteY6" fmla="*/ 2699807 h 2699807"/>
              <a:gd name="connsiteX7" fmla="*/ 0 w 1740017"/>
              <a:gd name="connsiteY7" fmla="*/ 2525805 h 2699807"/>
              <a:gd name="connsiteX8" fmla="*/ 0 w 1740017"/>
              <a:gd name="connsiteY8" fmla="*/ 174002 h 269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0017" h="2699807">
                <a:moveTo>
                  <a:pt x="0" y="174002"/>
                </a:moveTo>
                <a:cubicBezTo>
                  <a:pt x="0" y="77903"/>
                  <a:pt x="77903" y="0"/>
                  <a:pt x="174002" y="0"/>
                </a:cubicBezTo>
                <a:lnTo>
                  <a:pt x="1566015" y="0"/>
                </a:lnTo>
                <a:cubicBezTo>
                  <a:pt x="1662114" y="0"/>
                  <a:pt x="1740017" y="77903"/>
                  <a:pt x="1740017" y="174002"/>
                </a:cubicBezTo>
                <a:lnTo>
                  <a:pt x="1740017" y="2525805"/>
                </a:lnTo>
                <a:cubicBezTo>
                  <a:pt x="1740017" y="2621904"/>
                  <a:pt x="1662114" y="2699807"/>
                  <a:pt x="1566015" y="2699807"/>
                </a:cubicBezTo>
                <a:lnTo>
                  <a:pt x="174002" y="2699807"/>
                </a:lnTo>
                <a:cubicBezTo>
                  <a:pt x="77903" y="2699807"/>
                  <a:pt x="0" y="2621904"/>
                  <a:pt x="0" y="2525805"/>
                </a:cubicBezTo>
                <a:lnTo>
                  <a:pt x="0" y="1740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566" tIns="123566" rIns="123566" bIns="123566" numCol="1" spcCol="1270" anchor="t" anchorCtr="0">
            <a:noAutofit/>
          </a:bodyPr>
          <a:lstStyle/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Question template to R&amp;D sites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New variables 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Minimum vs. preferred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i="1" kern="1200" dirty="0">
                <a:latin typeface="Tw Cen MT" panose="020B0602020104020603" pitchFamily="34" charset="0"/>
              </a:rPr>
              <a:t>LSI-VC Coordination </a:t>
            </a:r>
          </a:p>
        </p:txBody>
      </p:sp>
      <p:sp>
        <p:nvSpPr>
          <p:cNvPr id="14" name="Freeform 13"/>
          <p:cNvSpPr/>
          <p:nvPr/>
        </p:nvSpPr>
        <p:spPr>
          <a:xfrm rot="21599767">
            <a:off x="5232832" y="1533086"/>
            <a:ext cx="401350" cy="285863"/>
          </a:xfrm>
          <a:custGeom>
            <a:avLst/>
            <a:gdLst>
              <a:gd name="connsiteX0" fmla="*/ 0 w 535133"/>
              <a:gd name="connsiteY0" fmla="*/ 70158 h 350789"/>
              <a:gd name="connsiteX1" fmla="*/ 359739 w 535133"/>
              <a:gd name="connsiteY1" fmla="*/ 70158 h 350789"/>
              <a:gd name="connsiteX2" fmla="*/ 359739 w 535133"/>
              <a:gd name="connsiteY2" fmla="*/ 0 h 350789"/>
              <a:gd name="connsiteX3" fmla="*/ 535133 w 535133"/>
              <a:gd name="connsiteY3" fmla="*/ 175395 h 350789"/>
              <a:gd name="connsiteX4" fmla="*/ 359739 w 535133"/>
              <a:gd name="connsiteY4" fmla="*/ 350789 h 350789"/>
              <a:gd name="connsiteX5" fmla="*/ 359739 w 535133"/>
              <a:gd name="connsiteY5" fmla="*/ 280631 h 350789"/>
              <a:gd name="connsiteX6" fmla="*/ 0 w 535133"/>
              <a:gd name="connsiteY6" fmla="*/ 280631 h 350789"/>
              <a:gd name="connsiteX7" fmla="*/ 0 w 535133"/>
              <a:gd name="connsiteY7" fmla="*/ 70158 h 35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133" h="350789">
                <a:moveTo>
                  <a:pt x="0" y="70158"/>
                </a:moveTo>
                <a:lnTo>
                  <a:pt x="359739" y="70158"/>
                </a:lnTo>
                <a:lnTo>
                  <a:pt x="359739" y="0"/>
                </a:lnTo>
                <a:lnTo>
                  <a:pt x="535133" y="175395"/>
                </a:lnTo>
                <a:lnTo>
                  <a:pt x="359739" y="350789"/>
                </a:lnTo>
                <a:lnTo>
                  <a:pt x="359739" y="280631"/>
                </a:lnTo>
                <a:lnTo>
                  <a:pt x="0" y="280631"/>
                </a:lnTo>
                <a:lnTo>
                  <a:pt x="0" y="7015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52619" rIns="78928" bIns="52618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25" kern="1200">
              <a:latin typeface="Tw Cen MT" panose="020B0602020104020603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755688" y="1260445"/>
            <a:ext cx="1181386" cy="685731"/>
          </a:xfrm>
          <a:custGeom>
            <a:avLst/>
            <a:gdLst>
              <a:gd name="connsiteX0" fmla="*/ 0 w 1408955"/>
              <a:gd name="connsiteY0" fmla="*/ 49740 h 497398"/>
              <a:gd name="connsiteX1" fmla="*/ 49740 w 1408955"/>
              <a:gd name="connsiteY1" fmla="*/ 0 h 497398"/>
              <a:gd name="connsiteX2" fmla="*/ 1359215 w 1408955"/>
              <a:gd name="connsiteY2" fmla="*/ 0 h 497398"/>
              <a:gd name="connsiteX3" fmla="*/ 1408955 w 1408955"/>
              <a:gd name="connsiteY3" fmla="*/ 49740 h 497398"/>
              <a:gd name="connsiteX4" fmla="*/ 1408955 w 1408955"/>
              <a:gd name="connsiteY4" fmla="*/ 447658 h 497398"/>
              <a:gd name="connsiteX5" fmla="*/ 1359215 w 1408955"/>
              <a:gd name="connsiteY5" fmla="*/ 497398 h 497398"/>
              <a:gd name="connsiteX6" fmla="*/ 49740 w 1408955"/>
              <a:gd name="connsiteY6" fmla="*/ 497398 h 497398"/>
              <a:gd name="connsiteX7" fmla="*/ 0 w 1408955"/>
              <a:gd name="connsiteY7" fmla="*/ 447658 h 497398"/>
              <a:gd name="connsiteX8" fmla="*/ 0 w 1408955"/>
              <a:gd name="connsiteY8" fmla="*/ 49740 h 4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8955" h="497398">
                <a:moveTo>
                  <a:pt x="0" y="49740"/>
                </a:moveTo>
                <a:cubicBezTo>
                  <a:pt x="0" y="22269"/>
                  <a:pt x="22269" y="0"/>
                  <a:pt x="49740" y="0"/>
                </a:cubicBezTo>
                <a:lnTo>
                  <a:pt x="1359215" y="0"/>
                </a:lnTo>
                <a:cubicBezTo>
                  <a:pt x="1386686" y="0"/>
                  <a:pt x="1408955" y="22269"/>
                  <a:pt x="1408955" y="49740"/>
                </a:cubicBezTo>
                <a:lnTo>
                  <a:pt x="1408955" y="447658"/>
                </a:lnTo>
                <a:cubicBezTo>
                  <a:pt x="1408955" y="475129"/>
                  <a:pt x="1386686" y="497398"/>
                  <a:pt x="1359215" y="497398"/>
                </a:cubicBezTo>
                <a:lnTo>
                  <a:pt x="49740" y="497398"/>
                </a:lnTo>
                <a:cubicBezTo>
                  <a:pt x="22269" y="497398"/>
                  <a:pt x="0" y="475129"/>
                  <a:pt x="0" y="447658"/>
                </a:cubicBezTo>
                <a:lnTo>
                  <a:pt x="0" y="497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170070" numCol="1" spcCol="1270" anchor="t" anchorCtr="0">
            <a:noAutofit/>
          </a:bodyPr>
          <a:lstStyle/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latin typeface="Tw Cen MT" panose="020B0602020104020603" pitchFamily="34" charset="0"/>
              </a:rPr>
              <a:t>2017 </a:t>
            </a:r>
          </a:p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err="1">
                <a:latin typeface="Tw Cen MT" panose="020B0602020104020603" pitchFamily="34" charset="0"/>
              </a:rPr>
              <a:t>Reqs</a:t>
            </a:r>
            <a:r>
              <a:rPr lang="en-US" sz="1200" kern="1200" dirty="0">
                <a:latin typeface="Tw Cen MT" panose="020B0602020104020603" pitchFamily="34" charset="0"/>
              </a:rPr>
              <a:t>. v2 process  Update</a:t>
            </a:r>
          </a:p>
        </p:txBody>
      </p:sp>
      <p:sp>
        <p:nvSpPr>
          <p:cNvPr id="16" name="Freeform 15"/>
          <p:cNvSpPr/>
          <p:nvPr/>
        </p:nvSpPr>
        <p:spPr>
          <a:xfrm>
            <a:off x="5673323" y="1930755"/>
            <a:ext cx="1305013" cy="2200111"/>
          </a:xfrm>
          <a:custGeom>
            <a:avLst/>
            <a:gdLst>
              <a:gd name="connsiteX0" fmla="*/ 0 w 1740017"/>
              <a:gd name="connsiteY0" fmla="*/ 174002 h 2699807"/>
              <a:gd name="connsiteX1" fmla="*/ 174002 w 1740017"/>
              <a:gd name="connsiteY1" fmla="*/ 0 h 2699807"/>
              <a:gd name="connsiteX2" fmla="*/ 1566015 w 1740017"/>
              <a:gd name="connsiteY2" fmla="*/ 0 h 2699807"/>
              <a:gd name="connsiteX3" fmla="*/ 1740017 w 1740017"/>
              <a:gd name="connsiteY3" fmla="*/ 174002 h 2699807"/>
              <a:gd name="connsiteX4" fmla="*/ 1740017 w 1740017"/>
              <a:gd name="connsiteY4" fmla="*/ 2525805 h 2699807"/>
              <a:gd name="connsiteX5" fmla="*/ 1566015 w 1740017"/>
              <a:gd name="connsiteY5" fmla="*/ 2699807 h 2699807"/>
              <a:gd name="connsiteX6" fmla="*/ 174002 w 1740017"/>
              <a:gd name="connsiteY6" fmla="*/ 2699807 h 2699807"/>
              <a:gd name="connsiteX7" fmla="*/ 0 w 1740017"/>
              <a:gd name="connsiteY7" fmla="*/ 2525805 h 2699807"/>
              <a:gd name="connsiteX8" fmla="*/ 0 w 1740017"/>
              <a:gd name="connsiteY8" fmla="*/ 174002 h 269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0017" h="2699807">
                <a:moveTo>
                  <a:pt x="0" y="174002"/>
                </a:moveTo>
                <a:cubicBezTo>
                  <a:pt x="0" y="77903"/>
                  <a:pt x="77903" y="0"/>
                  <a:pt x="174002" y="0"/>
                </a:cubicBezTo>
                <a:lnTo>
                  <a:pt x="1566015" y="0"/>
                </a:lnTo>
                <a:cubicBezTo>
                  <a:pt x="1662114" y="0"/>
                  <a:pt x="1740017" y="77903"/>
                  <a:pt x="1740017" y="174002"/>
                </a:cubicBezTo>
                <a:lnTo>
                  <a:pt x="1740017" y="2525805"/>
                </a:lnTo>
                <a:cubicBezTo>
                  <a:pt x="1740017" y="2621904"/>
                  <a:pt x="1662114" y="2699807"/>
                  <a:pt x="1566015" y="2699807"/>
                </a:cubicBezTo>
                <a:lnTo>
                  <a:pt x="174002" y="2699807"/>
                </a:lnTo>
                <a:cubicBezTo>
                  <a:pt x="77903" y="2699807"/>
                  <a:pt x="0" y="2621904"/>
                  <a:pt x="0" y="2525805"/>
                </a:cubicBezTo>
                <a:lnTo>
                  <a:pt x="0" y="1740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566" tIns="123566" rIns="123566" bIns="123566" numCol="1" spcCol="1270" anchor="t" anchorCtr="0">
            <a:noAutofit/>
          </a:bodyPr>
          <a:lstStyle/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Discussion of R&amp;D results, recognition of need for operational perspective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State of use unknown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i="1" kern="1200" dirty="0">
                <a:latin typeface="Tw Cen MT" panose="020B0602020104020603" pitchFamily="34" charset="0"/>
              </a:rPr>
              <a:t>LSI-VC Coordination</a:t>
            </a:r>
          </a:p>
        </p:txBody>
      </p:sp>
      <p:sp>
        <p:nvSpPr>
          <p:cNvPr id="17" name="Freeform 16"/>
          <p:cNvSpPr/>
          <p:nvPr/>
        </p:nvSpPr>
        <p:spPr>
          <a:xfrm rot="21590592">
            <a:off x="7050643" y="1530265"/>
            <a:ext cx="409472" cy="285863"/>
          </a:xfrm>
          <a:custGeom>
            <a:avLst/>
            <a:gdLst>
              <a:gd name="connsiteX0" fmla="*/ 0 w 545963"/>
              <a:gd name="connsiteY0" fmla="*/ 70158 h 350789"/>
              <a:gd name="connsiteX1" fmla="*/ 370569 w 545963"/>
              <a:gd name="connsiteY1" fmla="*/ 70158 h 350789"/>
              <a:gd name="connsiteX2" fmla="*/ 370569 w 545963"/>
              <a:gd name="connsiteY2" fmla="*/ 0 h 350789"/>
              <a:gd name="connsiteX3" fmla="*/ 545963 w 545963"/>
              <a:gd name="connsiteY3" fmla="*/ 175395 h 350789"/>
              <a:gd name="connsiteX4" fmla="*/ 370569 w 545963"/>
              <a:gd name="connsiteY4" fmla="*/ 350789 h 350789"/>
              <a:gd name="connsiteX5" fmla="*/ 370569 w 545963"/>
              <a:gd name="connsiteY5" fmla="*/ 280631 h 350789"/>
              <a:gd name="connsiteX6" fmla="*/ 0 w 545963"/>
              <a:gd name="connsiteY6" fmla="*/ 280631 h 350789"/>
              <a:gd name="connsiteX7" fmla="*/ 0 w 545963"/>
              <a:gd name="connsiteY7" fmla="*/ 70158 h 35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5963" h="350789">
                <a:moveTo>
                  <a:pt x="0" y="70158"/>
                </a:moveTo>
                <a:lnTo>
                  <a:pt x="370569" y="70158"/>
                </a:lnTo>
                <a:lnTo>
                  <a:pt x="370569" y="0"/>
                </a:lnTo>
                <a:lnTo>
                  <a:pt x="545963" y="175395"/>
                </a:lnTo>
                <a:lnTo>
                  <a:pt x="370569" y="350789"/>
                </a:lnTo>
                <a:lnTo>
                  <a:pt x="370569" y="280631"/>
                </a:lnTo>
                <a:lnTo>
                  <a:pt x="0" y="280631"/>
                </a:lnTo>
                <a:lnTo>
                  <a:pt x="0" y="7015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52619" rIns="78928" bIns="52618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25" kern="1200">
              <a:latin typeface="Tw Cen MT" panose="020B0602020104020603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630084" y="1260446"/>
            <a:ext cx="1056716" cy="680290"/>
          </a:xfrm>
          <a:custGeom>
            <a:avLst/>
            <a:gdLst>
              <a:gd name="connsiteX0" fmla="*/ 0 w 1408955"/>
              <a:gd name="connsiteY0" fmla="*/ 49740 h 497398"/>
              <a:gd name="connsiteX1" fmla="*/ 49740 w 1408955"/>
              <a:gd name="connsiteY1" fmla="*/ 0 h 497398"/>
              <a:gd name="connsiteX2" fmla="*/ 1359215 w 1408955"/>
              <a:gd name="connsiteY2" fmla="*/ 0 h 497398"/>
              <a:gd name="connsiteX3" fmla="*/ 1408955 w 1408955"/>
              <a:gd name="connsiteY3" fmla="*/ 49740 h 497398"/>
              <a:gd name="connsiteX4" fmla="*/ 1408955 w 1408955"/>
              <a:gd name="connsiteY4" fmla="*/ 447658 h 497398"/>
              <a:gd name="connsiteX5" fmla="*/ 1359215 w 1408955"/>
              <a:gd name="connsiteY5" fmla="*/ 497398 h 497398"/>
              <a:gd name="connsiteX6" fmla="*/ 49740 w 1408955"/>
              <a:gd name="connsiteY6" fmla="*/ 497398 h 497398"/>
              <a:gd name="connsiteX7" fmla="*/ 0 w 1408955"/>
              <a:gd name="connsiteY7" fmla="*/ 447658 h 497398"/>
              <a:gd name="connsiteX8" fmla="*/ 0 w 1408955"/>
              <a:gd name="connsiteY8" fmla="*/ 49740 h 4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8955" h="497398">
                <a:moveTo>
                  <a:pt x="0" y="49740"/>
                </a:moveTo>
                <a:cubicBezTo>
                  <a:pt x="0" y="22269"/>
                  <a:pt x="22269" y="0"/>
                  <a:pt x="49740" y="0"/>
                </a:cubicBezTo>
                <a:lnTo>
                  <a:pt x="1359215" y="0"/>
                </a:lnTo>
                <a:cubicBezTo>
                  <a:pt x="1386686" y="0"/>
                  <a:pt x="1408955" y="22269"/>
                  <a:pt x="1408955" y="49740"/>
                </a:cubicBezTo>
                <a:lnTo>
                  <a:pt x="1408955" y="447658"/>
                </a:lnTo>
                <a:cubicBezTo>
                  <a:pt x="1408955" y="475129"/>
                  <a:pt x="1386686" y="497398"/>
                  <a:pt x="1359215" y="497398"/>
                </a:cubicBezTo>
                <a:lnTo>
                  <a:pt x="49740" y="497398"/>
                </a:lnTo>
                <a:cubicBezTo>
                  <a:pt x="22269" y="497398"/>
                  <a:pt x="0" y="475129"/>
                  <a:pt x="0" y="447658"/>
                </a:cubicBezTo>
                <a:lnTo>
                  <a:pt x="0" y="497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170070" numCol="1" spcCol="1270" anchor="t" anchorCtr="0">
            <a:noAutofit/>
          </a:bodyPr>
          <a:lstStyle/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latin typeface="Tw Cen MT" panose="020B0602020104020603" pitchFamily="34" charset="0"/>
              </a:rPr>
              <a:t>2018</a:t>
            </a:r>
          </a:p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latin typeface="Tw Cen MT" panose="020B0602020104020603" pitchFamily="34" charset="0"/>
              </a:rPr>
              <a:t>Finalize </a:t>
            </a:r>
            <a:r>
              <a:rPr lang="en-US" sz="1200" kern="1200" dirty="0" err="1">
                <a:latin typeface="Tw Cen MT" panose="020B0602020104020603" pitchFamily="34" charset="0"/>
              </a:rPr>
              <a:t>Reqs</a:t>
            </a:r>
            <a:r>
              <a:rPr lang="en-US" sz="1200" kern="1200" dirty="0">
                <a:latin typeface="Tw Cen MT" panose="020B0602020104020603" pitchFamily="34" charset="0"/>
              </a:rPr>
              <a:t>. v2</a:t>
            </a:r>
          </a:p>
        </p:txBody>
      </p:sp>
      <p:sp>
        <p:nvSpPr>
          <p:cNvPr id="19" name="Freeform 18"/>
          <p:cNvSpPr/>
          <p:nvPr/>
        </p:nvSpPr>
        <p:spPr>
          <a:xfrm>
            <a:off x="7494965" y="1930755"/>
            <a:ext cx="1305013" cy="2200111"/>
          </a:xfrm>
          <a:custGeom>
            <a:avLst/>
            <a:gdLst>
              <a:gd name="connsiteX0" fmla="*/ 0 w 1740017"/>
              <a:gd name="connsiteY0" fmla="*/ 174002 h 2699807"/>
              <a:gd name="connsiteX1" fmla="*/ 174002 w 1740017"/>
              <a:gd name="connsiteY1" fmla="*/ 0 h 2699807"/>
              <a:gd name="connsiteX2" fmla="*/ 1566015 w 1740017"/>
              <a:gd name="connsiteY2" fmla="*/ 0 h 2699807"/>
              <a:gd name="connsiteX3" fmla="*/ 1740017 w 1740017"/>
              <a:gd name="connsiteY3" fmla="*/ 174002 h 2699807"/>
              <a:gd name="connsiteX4" fmla="*/ 1740017 w 1740017"/>
              <a:gd name="connsiteY4" fmla="*/ 2525805 h 2699807"/>
              <a:gd name="connsiteX5" fmla="*/ 1566015 w 1740017"/>
              <a:gd name="connsiteY5" fmla="*/ 2699807 h 2699807"/>
              <a:gd name="connsiteX6" fmla="*/ 174002 w 1740017"/>
              <a:gd name="connsiteY6" fmla="*/ 2699807 h 2699807"/>
              <a:gd name="connsiteX7" fmla="*/ 0 w 1740017"/>
              <a:gd name="connsiteY7" fmla="*/ 2525805 h 2699807"/>
              <a:gd name="connsiteX8" fmla="*/ 0 w 1740017"/>
              <a:gd name="connsiteY8" fmla="*/ 174002 h 269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0017" h="2699807">
                <a:moveTo>
                  <a:pt x="0" y="174002"/>
                </a:moveTo>
                <a:cubicBezTo>
                  <a:pt x="0" y="77903"/>
                  <a:pt x="77903" y="0"/>
                  <a:pt x="174002" y="0"/>
                </a:cubicBezTo>
                <a:lnTo>
                  <a:pt x="1566015" y="0"/>
                </a:lnTo>
                <a:cubicBezTo>
                  <a:pt x="1662114" y="0"/>
                  <a:pt x="1740017" y="77903"/>
                  <a:pt x="1740017" y="174002"/>
                </a:cubicBezTo>
                <a:lnTo>
                  <a:pt x="1740017" y="2525805"/>
                </a:lnTo>
                <a:cubicBezTo>
                  <a:pt x="1740017" y="2621904"/>
                  <a:pt x="1662114" y="2699807"/>
                  <a:pt x="1566015" y="2699807"/>
                </a:cubicBezTo>
                <a:lnTo>
                  <a:pt x="174002" y="2699807"/>
                </a:lnTo>
                <a:cubicBezTo>
                  <a:pt x="77903" y="2699807"/>
                  <a:pt x="0" y="2621904"/>
                  <a:pt x="0" y="2525805"/>
                </a:cubicBezTo>
                <a:lnTo>
                  <a:pt x="0" y="1740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566" tIns="123566" rIns="123566" bIns="123566" numCol="1" spcCol="1270" anchor="t" anchorCtr="0">
            <a:noAutofit/>
          </a:bodyPr>
          <a:lstStyle/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Survey deployed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National, Regional, and Global Users 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Platforms for Use 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i="1" kern="1200" dirty="0">
                <a:latin typeface="Tw Cen MT" panose="020B0602020104020603" pitchFamily="34" charset="0"/>
              </a:rPr>
              <a:t>LSI-VC Coordination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E16E76-DBDF-0B44-A5F7-3DD0B55880DE}"/>
              </a:ext>
            </a:extLst>
          </p:cNvPr>
          <p:cNvGrpSpPr/>
          <p:nvPr/>
        </p:nvGrpSpPr>
        <p:grpSpPr>
          <a:xfrm>
            <a:off x="108102" y="4242924"/>
            <a:ext cx="8584207" cy="2615076"/>
            <a:chOff x="108102" y="4662254"/>
            <a:chExt cx="8584207" cy="181474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7266" y="5455684"/>
              <a:ext cx="1178421" cy="724691"/>
            </a:xfrm>
            <a:prstGeom prst="rect">
              <a:avLst/>
            </a:prstGeom>
          </p:spPr>
        </p:pic>
        <p:pic>
          <p:nvPicPr>
            <p:cNvPr id="20" name="Picture 19" descr="defourny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102" y="4807906"/>
              <a:ext cx="1672721" cy="1255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651" y="4791464"/>
              <a:ext cx="1457297" cy="14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4863" y="4809027"/>
              <a:ext cx="1512431" cy="141266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0802" y="4662254"/>
              <a:ext cx="1121507" cy="181474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0487" y="5412731"/>
              <a:ext cx="1110194" cy="85787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9845" y="4896812"/>
              <a:ext cx="1116892" cy="608117"/>
            </a:xfrm>
            <a:prstGeom prst="rect">
              <a:avLst/>
            </a:prstGeom>
          </p:spPr>
        </p:pic>
        <p:pic>
          <p:nvPicPr>
            <p:cNvPr id="26" name="Picture 2" descr="C:\Users\ireshef\Documents\GEO\GEOGLAM\ceos\maps\best_avail_2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50800" y="4899552"/>
              <a:ext cx="1176047" cy="607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478101B8-B8E0-4D48-8AC3-D2E4B8FBE610}"/>
              </a:ext>
            </a:extLst>
          </p:cNvPr>
          <p:cNvSpPr txBox="1">
            <a:spLocks/>
          </p:cNvSpPr>
          <p:nvPr/>
        </p:nvSpPr>
        <p:spPr>
          <a:xfrm>
            <a:off x="-403795" y="266273"/>
            <a:ext cx="7886700" cy="994172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Tw Cen MT" panose="020B0602020104020603" pitchFamily="34" charset="0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/>
              <a:t>Requirements Summary: Timeline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8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DSC01035.JPG">
            <a:extLst>
              <a:ext uri="{FF2B5EF4-FFF2-40B4-BE49-F238E27FC236}">
                <a16:creationId xmlns:a16="http://schemas.microsoft.com/office/drawing/2014/main" id="{F7FF7312-AE01-E142-A6FC-066FF0A5F1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2096" y="2051894"/>
            <a:ext cx="6437443" cy="266928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1196772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GEOGLAM Workshop on User Requirements</a:t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CSA</a:t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Montreal July 10-11, 2012</a:t>
            </a: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4460818" y="5762630"/>
            <a:ext cx="140663" cy="246221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Tw Cen MT" panose="020B0602020104020603" pitchFamily="34" charset="0"/>
              </a:rPr>
              <a:pPr/>
              <a:t>3</a:t>
            </a:fld>
            <a:endParaRPr lang="en-US">
              <a:latin typeface="Tw Cen MT" panose="020B06020201040206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9457" y="962600"/>
            <a:ext cx="4967963" cy="28692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/>
            <a:endParaRPr lang="en-US" altLang="en-US" sz="1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5248" y="1449005"/>
            <a:ext cx="2971800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900" latinLnBrk="1" hangingPunct="0"/>
            <a:r>
              <a:rPr lang="en-US" sz="2400" dirty="0">
                <a:solidFill>
                  <a:srgbClr val="FF0000"/>
                </a:solidFill>
                <a:latin typeface="Tw Cen MT" panose="020B0602020104020603" pitchFamily="34" charset="0"/>
              </a:rPr>
              <a:t>Original Req. Group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3327500D-801E-A248-8084-76479250E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677" y="5385224"/>
            <a:ext cx="4796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005FAA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66FF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 i="1">
                <a:solidFill>
                  <a:srgbClr val="0066FF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w Cen MT" panose="020B0602020104020603" pitchFamily="34" charset="0"/>
              </a:rPr>
              <a:t>Global Agriculture Monitoring Experts and Major Data Providers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ACE6E3-5377-0B48-AAD3-513B9076DF07}"/>
              </a:ext>
            </a:extLst>
          </p:cNvPr>
          <p:cNvSpPr txBox="1"/>
          <p:nvPr/>
        </p:nvSpPr>
        <p:spPr>
          <a:xfrm>
            <a:off x="3689334" y="4885486"/>
            <a:ext cx="1542967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342900" latinLnBrk="1" hangingPunct="0"/>
            <a:r>
              <a:rPr lang="en-US" b="1" dirty="0">
                <a:solidFill>
                  <a:srgbClr val="002060"/>
                </a:solidFill>
                <a:latin typeface="Tw Cen MT" panose="020B0602020104020603" pitchFamily="34" charset="0"/>
              </a:rPr>
              <a:t>16 participants </a:t>
            </a:r>
          </a:p>
        </p:txBody>
      </p:sp>
    </p:spTree>
    <p:extLst>
      <p:ext uri="{BB962C8B-B14F-4D97-AF65-F5344CB8AC3E}">
        <p14:creationId xmlns:p14="http://schemas.microsoft.com/office/powerpoint/2010/main" val="14281184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B753A0D-5C7B-3641-9E4F-0711AB82C6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B3B01-E3D1-334F-B88E-4A45330FD4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A1652-CBC5-0B4C-A2A4-3EF2A53EE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4" y="1219200"/>
            <a:ext cx="8940799" cy="556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75F939-DFDA-C741-BF54-4A6DA3757027}"/>
              </a:ext>
            </a:extLst>
          </p:cNvPr>
          <p:cNvSpPr txBox="1"/>
          <p:nvPr/>
        </p:nvSpPr>
        <p:spPr>
          <a:xfrm>
            <a:off x="1828800" y="18621"/>
            <a:ext cx="5791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w Cen MT" panose="020B0602020104020603" pitchFamily="34" charset="0"/>
              </a:rPr>
              <a:t>CEOS Ad Hoc Working Group worked with GEOGLAM to organize agriculture </a:t>
            </a:r>
            <a:r>
              <a:rPr lang="en-US" sz="2400" dirty="0">
                <a:solidFill>
                  <a:srgbClr val="FFFF00"/>
                </a:solidFill>
                <a:latin typeface="Tw Cen MT" panose="020B0602020104020603" pitchFamily="34" charset="0"/>
              </a:rPr>
              <a:t>v1</a:t>
            </a:r>
            <a:r>
              <a:rPr lang="en-US" sz="2400" dirty="0">
                <a:solidFill>
                  <a:srgbClr val="FFFFFF"/>
                </a:solidFill>
                <a:latin typeface="Tw Cen MT" panose="020B0602020104020603" pitchFamily="34" charset="0"/>
              </a:rPr>
              <a:t> information requirements </a:t>
            </a:r>
            <a:r>
              <a:rPr lang="en-US" sz="2400" dirty="0">
                <a:solidFill>
                  <a:srgbClr val="FFFF00"/>
                </a:solidFill>
                <a:latin typeface="Tw Cen MT" panose="020B0602020104020603" pitchFamily="34" charset="0"/>
              </a:rPr>
              <a:t>(circa 2014-2015)</a:t>
            </a:r>
          </a:p>
          <a:p>
            <a:endParaRPr lang="en-US" sz="32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7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0789B-5521-AC49-9C59-C1446BD49F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5A56611-3CE4-CD45-8E4F-E353BA114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/>
          <a:stretch/>
        </p:blipFill>
        <p:spPr bwMode="auto">
          <a:xfrm>
            <a:off x="2366115" y="1143000"/>
            <a:ext cx="6777885" cy="554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696CAB0-A001-8A4C-9CB0-32776CDFC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67"/>
          <a:stretch/>
        </p:blipFill>
        <p:spPr bwMode="auto">
          <a:xfrm>
            <a:off x="152400" y="1295400"/>
            <a:ext cx="2182023" cy="541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B8EEA8-1F2F-BE41-AFC3-C85E0618232C}"/>
              </a:ext>
            </a:extLst>
          </p:cNvPr>
          <p:cNvSpPr txBox="1"/>
          <p:nvPr/>
        </p:nvSpPr>
        <p:spPr>
          <a:xfrm>
            <a:off x="2133600" y="18621"/>
            <a:ext cx="5181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w Cen MT" panose="020B0602020104020603" pitchFamily="34" charset="0"/>
              </a:rPr>
              <a:t>CEOS Ad Hoc Working Group identified candidate missions to meet </a:t>
            </a:r>
            <a:r>
              <a:rPr lang="en-US" sz="2400" dirty="0">
                <a:solidFill>
                  <a:srgbClr val="FFFF00"/>
                </a:solidFill>
                <a:latin typeface="Tw Cen MT" panose="020B0602020104020603" pitchFamily="34" charset="0"/>
              </a:rPr>
              <a:t>v1</a:t>
            </a:r>
            <a:r>
              <a:rPr lang="en-US" sz="2400" dirty="0">
                <a:solidFill>
                  <a:srgbClr val="FFFFFF"/>
                </a:solidFill>
                <a:latin typeface="Tw Cen MT" panose="020B0602020104020603" pitchFamily="34" charset="0"/>
              </a:rPr>
              <a:t> requirements </a:t>
            </a:r>
            <a:r>
              <a:rPr lang="en-US" sz="2400" dirty="0">
                <a:solidFill>
                  <a:srgbClr val="FFFF00"/>
                </a:solidFill>
                <a:latin typeface="Tw Cen MT" panose="020B0602020104020603" pitchFamily="34" charset="0"/>
              </a:rPr>
              <a:t>(circa 2014-2015)</a:t>
            </a:r>
          </a:p>
          <a:p>
            <a:endParaRPr lang="en-US" sz="32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D0D28C-7DB0-BE47-9802-4C9FF6B8A6A6}"/>
              </a:ext>
            </a:extLst>
          </p:cNvPr>
          <p:cNvSpPr/>
          <p:nvPr/>
        </p:nvSpPr>
        <p:spPr>
          <a:xfrm>
            <a:off x="28778" y="3733800"/>
            <a:ext cx="9115222" cy="44970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51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0789B-5521-AC49-9C59-C1446BD49F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4985F8-9763-794B-996A-B3D35F298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62980"/>
              </p:ext>
            </p:extLst>
          </p:nvPr>
        </p:nvGraphicFramePr>
        <p:xfrm>
          <a:off x="457200" y="1524000"/>
          <a:ext cx="8229600" cy="998171"/>
        </p:xfrm>
        <a:graphic>
          <a:graphicData uri="http://schemas.openxmlformats.org/drawingml/2006/table">
            <a:tbl>
              <a:tblPr/>
              <a:tblGrid>
                <a:gridCol w="445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59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58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1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14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46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20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65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19" marR="10619" marT="10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 ?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When ?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Where ?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 ?  Information Products and Applications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Req#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Spatial Resolution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Spectral Range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Effective observ. frequency 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(cloud free)*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Type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Size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Crop Mask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Crop Type Area and Growing Calendar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Crop Condition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Crop Yield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Crop Biophysical Variables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Environ. Variables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Ag Practices / Cropping Systems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C0299FE-CD1F-9443-BA27-B567A8E1B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207767"/>
              </p:ext>
            </p:extLst>
          </p:nvPr>
        </p:nvGraphicFramePr>
        <p:xfrm>
          <a:off x="457200" y="2743200"/>
          <a:ext cx="8229600" cy="520323"/>
        </p:xfrm>
        <a:graphic>
          <a:graphicData uri="http://schemas.openxmlformats.org/drawingml/2006/table">
            <a:tbl>
              <a:tblPr/>
              <a:tblGrid>
                <a:gridCol w="445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59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58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1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14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46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20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20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10-70m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optical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~Weekly (8 days; min. 1 per 16 days)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0619" marR="10619" marT="10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F2AF7EA-975D-6741-9012-72CFA9BE3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321999"/>
              </p:ext>
            </p:extLst>
          </p:nvPr>
        </p:nvGraphicFramePr>
        <p:xfrm>
          <a:off x="457200" y="3810000"/>
          <a:ext cx="3708400" cy="5207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Landsat 7/8 (30m)</a:t>
                      </a:r>
                      <a:b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da-DK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Sentinel-2A/2B (10-20m)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ResourceSat-2 (56m)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CBERS-4 (20-40m)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ED7D7C7-95B7-9741-A9DF-B5DE8EAE6881}"/>
              </a:ext>
            </a:extLst>
          </p:cNvPr>
          <p:cNvSpPr txBox="1"/>
          <p:nvPr/>
        </p:nvSpPr>
        <p:spPr>
          <a:xfrm>
            <a:off x="2133600" y="18621"/>
            <a:ext cx="5181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w Cen MT" panose="020B0602020104020603" pitchFamily="34" charset="0"/>
              </a:rPr>
              <a:t>CEOS Ad Hoc Working Group identified candidate missions to meet requirements </a:t>
            </a:r>
            <a:r>
              <a:rPr lang="en-US" sz="2400" dirty="0">
                <a:solidFill>
                  <a:srgbClr val="FFFF00"/>
                </a:solidFill>
                <a:latin typeface="Tw Cen MT" panose="020B0602020104020603" pitchFamily="34" charset="0"/>
              </a:rPr>
              <a:t>v1 (circa 2014-2015)</a:t>
            </a:r>
          </a:p>
          <a:p>
            <a:endParaRPr lang="en-US" sz="32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D03360-311E-1742-B0D5-00A0D48A129E}"/>
              </a:ext>
            </a:extLst>
          </p:cNvPr>
          <p:cNvSpPr txBox="1"/>
          <p:nvPr/>
        </p:nvSpPr>
        <p:spPr>
          <a:xfrm>
            <a:off x="457200" y="4419600"/>
            <a:ext cx="2913616" cy="646329"/>
          </a:xfrm>
          <a:prstGeom prst="rect">
            <a:avLst/>
          </a:prstGeom>
          <a:noFill/>
          <a:ln w="12700" cap="flat">
            <a:solidFill>
              <a:schemeClr val="tx1">
                <a:lumMod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</a:rPr>
              <a:t>Identified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Existing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</a:rPr>
              <a:t> Missions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Potential Future Missions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6F05855-668E-7D46-8EA5-06AC409BD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862967"/>
              </p:ext>
            </p:extLst>
          </p:nvPr>
        </p:nvGraphicFramePr>
        <p:xfrm>
          <a:off x="3657600" y="5486400"/>
          <a:ext cx="5029200" cy="317500"/>
        </p:xfrm>
        <a:graphic>
          <a:graphicData uri="http://schemas.openxmlformats.org/drawingml/2006/table">
            <a:tbl>
              <a:tblPr/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 ?  Information Products and Applications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52ECF9E-CA3E-5B46-94B8-5E6098FDE319}"/>
              </a:ext>
            </a:extLst>
          </p:cNvPr>
          <p:cNvSpPr txBox="1"/>
          <p:nvPr/>
        </p:nvSpPr>
        <p:spPr>
          <a:xfrm>
            <a:off x="3657600" y="5943600"/>
            <a:ext cx="5324533" cy="36933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Categories derived from existing GEOGLAM tasks</a:t>
            </a:r>
            <a:endParaRPr kumimoji="0" lang="en-US" sz="1800" b="1" i="0" u="none" strike="noStrike" cap="none" spc="0" normalizeH="0" baseline="0" dirty="0">
              <a:solidFill>
                <a:srgbClr val="FFFF00"/>
              </a:solidFill>
              <a:effectLst/>
              <a:uFillTx/>
              <a:latin typeface="+mn-lt"/>
            </a:endParaRPr>
          </a:p>
        </p:txBody>
      </p: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8D5ED4B5-F039-0A48-B5EB-78ED6AC0DBBA}"/>
              </a:ext>
            </a:extLst>
          </p:cNvPr>
          <p:cNvSpPr/>
          <p:nvPr/>
        </p:nvSpPr>
        <p:spPr>
          <a:xfrm>
            <a:off x="3429000" y="5181600"/>
            <a:ext cx="5638800" cy="1295400"/>
          </a:xfrm>
          <a:prstGeom prst="borderCallout1">
            <a:avLst>
              <a:gd name="adj1" fmla="val 1176"/>
              <a:gd name="adj2" fmla="val 50094"/>
              <a:gd name="adj3" fmla="val -263951"/>
              <a:gd name="adj4" fmla="val 57063"/>
            </a:avLst>
          </a:prstGeom>
          <a:solidFill>
            <a:srgbClr val="FFFFFF">
              <a:alpha val="0"/>
            </a:srgb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35831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0750" y="29308"/>
            <a:ext cx="47625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Requirements Version 2: </a:t>
            </a:r>
            <a:br>
              <a:rPr lang="en-US" dirty="0"/>
            </a:br>
            <a:r>
              <a:rPr lang="en-US" dirty="0"/>
              <a:t>Sources of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Original Requirements Document (2012-2014)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Research and Global GEOGLAM </a:t>
            </a:r>
            <a:r>
              <a:rPr lang="en-US" dirty="0" err="1"/>
              <a:t>activites</a:t>
            </a:r>
            <a:r>
              <a:rPr lang="en-US" dirty="0"/>
              <a:t>:</a:t>
            </a:r>
          </a:p>
          <a:p>
            <a:pPr marL="811790" lvl="1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Crop Monitor</a:t>
            </a:r>
          </a:p>
          <a:p>
            <a:pPr marL="811790" lvl="1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JECAM &amp; Asia-</a:t>
            </a:r>
            <a:r>
              <a:rPr lang="en-US" dirty="0" err="1"/>
              <a:t>RiCE</a:t>
            </a:r>
            <a:r>
              <a:rPr lang="en-US" dirty="0"/>
              <a:t> sites (2016)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GEOGLAM Requirements Survey (2017-2018)</a:t>
            </a:r>
          </a:p>
          <a:p>
            <a:pPr marL="811790" lvl="1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Survey responses were not sufficient to update requirements</a:t>
            </a:r>
          </a:p>
          <a:p>
            <a:pPr marL="811790" lvl="1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Extended the survey to more GEOGLAM users and planned a Workshop to finish requirements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 err="1"/>
              <a:t>Ispra</a:t>
            </a:r>
            <a:r>
              <a:rPr lang="en-US" dirty="0"/>
              <a:t>-JRC Requirements Meeting (April 2018):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Presentation Templates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Collective Discussion + breakout groups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 err="1"/>
              <a:t>Sanya</a:t>
            </a:r>
            <a:r>
              <a:rPr lang="en-US" dirty="0"/>
              <a:t>, China Meeting (September 2018) on ICT, Data Management, and Knowledge Hub</a:t>
            </a:r>
          </a:p>
          <a:p>
            <a:pPr marL="811790" lvl="1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Future concepts (e.g. Training, Best Practices)</a:t>
            </a:r>
          </a:p>
          <a:p>
            <a:pPr>
              <a:spcBef>
                <a:spcPts val="90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71052" y="6440809"/>
            <a:ext cx="244298" cy="196208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26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1196772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GEOGLAM Workshop on Operational User </a:t>
            </a:r>
            <a:r>
              <a:rPr lang="en-US" alt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Reqs</a:t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EC JRC, DG GROW Support</a:t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alt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Ispra</a:t>
            </a: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17-18 April 2018 </a:t>
            </a: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4460818" y="5762630"/>
            <a:ext cx="140663" cy="246221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Tw Cen MT" panose="020B0602020104020603" pitchFamily="34" charset="0"/>
              </a:rPr>
              <a:pPr/>
              <a:t>8</a:t>
            </a:fld>
            <a:endParaRPr lang="en-US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534" y="2087064"/>
            <a:ext cx="6969807" cy="2642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373" y="5102593"/>
            <a:ext cx="6546053" cy="154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900" latinLnBrk="1" hangingPunct="0"/>
            <a:r>
              <a:rPr lang="en-US" sz="2400" b="1" dirty="0">
                <a:latin typeface="Tw Cen MT" panose="020B0602020104020603" pitchFamily="34" charset="0"/>
              </a:rPr>
              <a:t>More diverse, greater numbers – </a:t>
            </a:r>
          </a:p>
          <a:p>
            <a:pPr algn="ctr" defTabSz="342900" latinLnBrk="1" hangingPunct="0"/>
            <a:r>
              <a:rPr lang="en-US" sz="2400" dirty="0">
                <a:latin typeface="Tw Cen MT" panose="020B0602020104020603" pitchFamily="34" charset="0"/>
              </a:rPr>
              <a:t>representative of growing community </a:t>
            </a:r>
          </a:p>
          <a:p>
            <a:pPr algn="ctr" defTabSz="342900" latinLnBrk="1" hangingPunct="0"/>
            <a:r>
              <a:rPr lang="en-US" sz="2400" dirty="0">
                <a:latin typeface="Tw Cen MT" panose="020B0602020104020603" pitchFamily="34" charset="0"/>
              </a:rPr>
              <a:t>priorities and visibility of EO in key decision making processes </a:t>
            </a:r>
            <a:endParaRPr lang="en-US" sz="2400" dirty="0">
              <a:solidFill>
                <a:srgbClr val="002569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9457" y="962600"/>
            <a:ext cx="4967963" cy="28692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/>
            <a:endParaRPr lang="en-US" altLang="en-US" sz="1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8022" y="4756346"/>
            <a:ext cx="2743200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900" latinLnBrk="1" hangingPunct="0"/>
            <a:r>
              <a:rPr lang="en-US" b="1" dirty="0">
                <a:solidFill>
                  <a:srgbClr val="002569"/>
                </a:solidFill>
                <a:latin typeface="Tw Cen MT" panose="020B0602020104020603" pitchFamily="34" charset="0"/>
              </a:rPr>
              <a:t>40 participants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5248" y="1449005"/>
            <a:ext cx="2971800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900" latinLnBrk="1" hangingPunct="0"/>
            <a:r>
              <a:rPr lang="en-US" sz="2400" dirty="0">
                <a:solidFill>
                  <a:srgbClr val="FF0000"/>
                </a:solidFill>
                <a:latin typeface="Tw Cen MT" panose="020B0602020104020603" pitchFamily="34" charset="0"/>
              </a:rPr>
              <a:t>The New Req. Group</a:t>
            </a:r>
          </a:p>
        </p:txBody>
      </p:sp>
    </p:spTree>
    <p:extLst>
      <p:ext uri="{BB962C8B-B14F-4D97-AF65-F5344CB8AC3E}">
        <p14:creationId xmlns:p14="http://schemas.microsoft.com/office/powerpoint/2010/main" val="31291912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7EB8-9427-AC41-B60C-164D52483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8150"/>
            <a:ext cx="6061329" cy="699516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GEOGLAM Workshop on Cloud Computing and Knowledge Management</a:t>
            </a:r>
            <a:br>
              <a:rPr lang="en-US" sz="2400" dirty="0"/>
            </a:br>
            <a:r>
              <a:rPr lang="en-US" sz="1600" dirty="0"/>
              <a:t>29-31 August 2018; </a:t>
            </a:r>
            <a:r>
              <a:rPr lang="en-US" sz="1600" dirty="0" err="1"/>
              <a:t>Sanya</a:t>
            </a:r>
            <a:r>
              <a:rPr lang="en-US" sz="1600" dirty="0"/>
              <a:t>, China (Host: RADI-CAS)</a:t>
            </a:r>
            <a:br>
              <a:rPr lang="en-US" sz="2000" dirty="0"/>
            </a:br>
            <a:r>
              <a:rPr lang="en-US" sz="2000" dirty="0"/>
              <a:t>								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ACA2E-8D6F-AD49-9FB1-0699930BA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13" y="1764208"/>
            <a:ext cx="5021087" cy="21981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1800" b="1" dirty="0">
                <a:solidFill>
                  <a:srgbClr val="002060"/>
                </a:solidFill>
              </a:rPr>
              <a:t>Cloud Computing is enabling big data analysis for agricultural monitoring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02060"/>
                </a:solidFill>
              </a:rPr>
              <a:t>Increased volumes of accessible data in the cloud 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02060"/>
                </a:solidFill>
              </a:rPr>
              <a:t>Proliferation of tools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02060"/>
                </a:solidFill>
              </a:rPr>
              <a:t>Increasing number of satellite-based products generated</a:t>
            </a:r>
          </a:p>
          <a:p>
            <a:pPr marL="0" indent="0" algn="ctr">
              <a:spcAft>
                <a:spcPts val="450"/>
              </a:spcAft>
              <a:buNone/>
            </a:pPr>
            <a:r>
              <a:rPr lang="en-US" sz="2000" b="1" dirty="0">
                <a:solidFill>
                  <a:srgbClr val="002060"/>
                </a:solidFill>
              </a:rPr>
              <a:t>Community requirement for guidance on best practices and coordinated data sharing. 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14393-BC64-E74C-8349-118B1BE08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5190" y="1918436"/>
            <a:ext cx="3749402" cy="19202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2ACA2E-8D6F-AD49-9FB1-0699930BAED6}"/>
              </a:ext>
            </a:extLst>
          </p:cNvPr>
          <p:cNvSpPr txBox="1">
            <a:spLocks/>
          </p:cNvSpPr>
          <p:nvPr/>
        </p:nvSpPr>
        <p:spPr>
          <a:xfrm>
            <a:off x="178825" y="4114800"/>
            <a:ext cx="8904078" cy="213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tIns="38099" rIns="38099" bIns="38099" anchor="t">
            <a:normAutofit fontScale="92500" lnSpcReduction="10000"/>
          </a:bodyPr>
          <a:lstStyle>
            <a:lvl1pPr marL="317455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1pPr>
            <a:lvl2pPr marL="634911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2pPr>
            <a:lvl3pPr marL="952365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3pPr>
            <a:lvl4pPr marL="1269821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4pPr>
            <a:lvl5pPr marL="1587276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5pPr>
            <a:lvl6pPr marL="1904732" marR="0" indent="-317455" algn="l" defTabSz="412691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222186" marR="0" indent="-317455" algn="l" defTabSz="412691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39641" marR="0" indent="-317455" algn="l" defTabSz="412691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57097" marR="0" indent="-317455" algn="l" defTabSz="412691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1800" b="1" dirty="0">
                <a:solidFill>
                  <a:srgbClr val="002060"/>
                </a:solidFill>
              </a:rPr>
              <a:t>Selected Workshop Outcomes: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02060"/>
                </a:solidFill>
              </a:rPr>
              <a:t>Task Force established for coordinating cloud computing– focus on developing country capacity building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02060"/>
                </a:solidFill>
              </a:rPr>
              <a:t>Community Algorithms and Tools to be shared via a GEOGLAM TEP (Thematic Exploitation Platform) 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02060"/>
                </a:solidFill>
              </a:rPr>
              <a:t>Document and report archives through Knowledge Management Hub (GEOGLAM Sec)</a:t>
            </a:r>
          </a:p>
          <a:p>
            <a:pPr lvl="1"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GEOGLAM Best Practices documentation given priority (Fund being established at </a:t>
            </a:r>
            <a:r>
              <a:rPr lang="en-US" sz="1600" dirty="0" err="1">
                <a:solidFill>
                  <a:srgbClr val="002060"/>
                </a:solidFill>
              </a:rPr>
              <a:t>GEOSec</a:t>
            </a:r>
            <a:r>
              <a:rPr lang="en-US" sz="1600" dirty="0">
                <a:solidFill>
                  <a:srgbClr val="002060"/>
                </a:solidFill>
              </a:rPr>
              <a:t>)</a:t>
            </a:r>
            <a:r>
              <a:rPr lang="en-US" sz="1800" dirty="0">
                <a:solidFill>
                  <a:srgbClr val="002060"/>
                </a:solidFill>
              </a:rPr>
              <a:t>   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02060"/>
                </a:solidFill>
              </a:rPr>
              <a:t>Community Research Agenda in development (NASA Harvest with JECAM EC/Canada)</a:t>
            </a:r>
          </a:p>
        </p:txBody>
      </p:sp>
    </p:spTree>
    <p:extLst>
      <p:ext uri="{BB962C8B-B14F-4D97-AF65-F5344CB8AC3E}">
        <p14:creationId xmlns:p14="http://schemas.microsoft.com/office/powerpoint/2010/main" val="225782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13591</TotalTime>
  <Words>1060</Words>
  <Application>Microsoft Macintosh PowerPoint</Application>
  <PresentationFormat>On-screen Show (4:3)</PresentationFormat>
  <Paragraphs>181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MS PGothic</vt:lpstr>
      <vt:lpstr>Arial</vt:lpstr>
      <vt:lpstr>Arial Bold</vt:lpstr>
      <vt:lpstr>Avenir Roman</vt:lpstr>
      <vt:lpstr>Calibri</vt:lpstr>
      <vt:lpstr>Droid Serif</vt:lpstr>
      <vt:lpstr>Helvetica</vt:lpstr>
      <vt:lpstr>Helvetica Light</vt:lpstr>
      <vt:lpstr>Tw Cen MT</vt:lpstr>
      <vt:lpstr>Wingdings</vt:lpstr>
      <vt:lpstr>Default</vt:lpstr>
      <vt:lpstr>CEOS Ad Hoc Working  Group for GEOGLAM Update</vt:lpstr>
      <vt:lpstr>PowerPoint Presentation</vt:lpstr>
      <vt:lpstr>GEOGLAM Workshop on User Requirements CSA Montreal July 10-11, 2012</vt:lpstr>
      <vt:lpstr>PowerPoint Presentation</vt:lpstr>
      <vt:lpstr>PowerPoint Presentation</vt:lpstr>
      <vt:lpstr>PowerPoint Presentation</vt:lpstr>
      <vt:lpstr>Requirements Version 2:  Sources of Information</vt:lpstr>
      <vt:lpstr>GEOGLAM Workshop on Operational User Reqs EC JRC, DG GROW Support Ispra 17-18 April 2018 </vt:lpstr>
      <vt:lpstr>GEOGLAM Workshop on Cloud Computing and Knowledge Management 29-31 August 2018; Sanya, China (Host: RADI-CAS)         </vt:lpstr>
      <vt:lpstr>PowerPoint Presentation</vt:lpstr>
      <vt:lpstr>GEOGLAM Actions in Response to Growing Requirements:  EO Data Coordination and Management TCT </vt:lpstr>
      <vt:lpstr>CEOS AHWG on GEOGLAM: 2018-2019 Work Plan</vt:lpstr>
      <vt:lpstr>Timeline of Meetings, Actions, and Decisions  on the question of the future of the  CEOS Ad Hoc Working Group on GEOGLAM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232</cp:revision>
  <cp:lastPrinted>2018-10-01T16:11:30Z</cp:lastPrinted>
  <dcterms:modified xsi:type="dcterms:W3CDTF">2018-10-18T08:17:00Z</dcterms:modified>
</cp:coreProperties>
</file>