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61" r:id="rId2"/>
    <p:sldId id="286" r:id="rId3"/>
    <p:sldId id="271" r:id="rId4"/>
    <p:sldId id="270" r:id="rId5"/>
    <p:sldId id="272" r:id="rId6"/>
    <p:sldId id="278" r:id="rId7"/>
    <p:sldId id="282" r:id="rId8"/>
    <p:sldId id="273" r:id="rId9"/>
    <p:sldId id="283" r:id="rId10"/>
    <p:sldId id="284" r:id="rId11"/>
    <p:sldId id="289" r:id="rId12"/>
    <p:sldId id="288" r:id="rId13"/>
    <p:sldId id="276" r:id="rId14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4"/>
    <p:restoredTop sz="92857" autoAdjust="0"/>
  </p:normalViewPr>
  <p:slideViewPr>
    <p:cSldViewPr>
      <p:cViewPr varScale="1">
        <p:scale>
          <a:sx n="103" d="100"/>
          <a:sy n="103" d="100"/>
        </p:scale>
        <p:origin x="181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9506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75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491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473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49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31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379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248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36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79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711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6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xmlns="" id="{075E971C-535B-E24D-A7D2-C1CA61D9D3F8}"/>
              </a:ext>
            </a:extLst>
          </p:cNvPr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18, 17-18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1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/>
          <p:nvPr/>
        </p:nvSpPr>
        <p:spPr>
          <a:xfrm>
            <a:off x="76200" y="6629400"/>
            <a:ext cx="23622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SIT-33, 24-25 April 2018</a:t>
            </a:r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body" idx="2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865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2194" y="2091586"/>
            <a:ext cx="8686799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3600" dirty="0" err="1">
                <a:solidFill>
                  <a:schemeClr val="bg1"/>
                </a:solidFill>
              </a:rPr>
              <a:t>WGCapD</a:t>
            </a:r>
            <a:r>
              <a:rPr lang="en-US" sz="3600" dirty="0">
                <a:solidFill>
                  <a:schemeClr val="bg1"/>
                </a:solidFill>
              </a:rPr>
              <a:t>: Working Group on Capacity Building and Data Democracy</a:t>
            </a:r>
            <a:endParaRPr sz="3600" b="1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381000" y="3505200"/>
            <a:ext cx="5181599" cy="254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Prakash Chauhan, PhD, ISRO, </a:t>
            </a:r>
            <a:r>
              <a:rPr lang="en-AU" dirty="0" err="1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WGCapD</a:t>
            </a: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 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Chair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Nancy </a:t>
            </a:r>
            <a:r>
              <a:rPr lang="en-AU" dirty="0" err="1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Searby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, PhD, NASA, </a:t>
            </a:r>
            <a:r>
              <a:rPr lang="en-AU" dirty="0" err="1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WGCapD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 Vice Chair</a:t>
            </a:r>
            <a:endParaRPr lang="en-AU" dirty="0">
              <a:solidFill>
                <a:srgbClr val="FFFFFF"/>
              </a:solidFill>
              <a:ea typeface="Arial Bold"/>
              <a:cs typeface="Arial Bold"/>
              <a:sym typeface="Arial Bold"/>
            </a:endParaRP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CEOS 32nd Plenary 2018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Session 6 Working Groups, Virtual Constellations and Ad Hoc Teams, #6.2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Brussels, Belgium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17 – 18 October 2018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89" y="46343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 txBox="1"/>
          <p:nvPr/>
        </p:nvSpPr>
        <p:spPr>
          <a:xfrm>
            <a:off x="622789" y="1460921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78379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295400"/>
            <a:ext cx="9067800" cy="5715000"/>
          </a:xfrm>
        </p:spPr>
        <p:txBody>
          <a:bodyPr/>
          <a:lstStyle/>
          <a:p>
            <a:pPr marL="525781" indent="-457200"/>
            <a:r>
              <a:rPr lang="en-US" sz="2800" dirty="0">
                <a:solidFill>
                  <a:srgbClr val="0070C0"/>
                </a:solidFill>
              </a:rPr>
              <a:t>Benefit to both CEOS members as well as the collective CEOS </a:t>
            </a:r>
            <a:r>
              <a:rPr lang="en-US" sz="2800" dirty="0" err="1">
                <a:solidFill>
                  <a:srgbClr val="0070C0"/>
                </a:solidFill>
              </a:rPr>
              <a:t>WGCapD</a:t>
            </a:r>
            <a:endParaRPr lang="en-US" sz="2800" dirty="0">
              <a:solidFill>
                <a:srgbClr val="0070C0"/>
              </a:solidFill>
            </a:endParaRPr>
          </a:p>
          <a:p>
            <a:pPr marL="837508" lvl="1"/>
            <a:r>
              <a:rPr lang="en-US" dirty="0">
                <a:solidFill>
                  <a:schemeClr val="tx1"/>
                </a:solidFill>
              </a:rPr>
              <a:t>Training activities will be available on a standardized calendar with consistent information</a:t>
            </a:r>
          </a:p>
          <a:p>
            <a:pPr marL="837508" lvl="1"/>
            <a:r>
              <a:rPr lang="en-US" dirty="0">
                <a:solidFill>
                  <a:schemeClr val="tx1"/>
                </a:solidFill>
              </a:rPr>
              <a:t>Training participants will be able to more easily find, participate, and learn from our training activities to use Earth observations for their needs</a:t>
            </a:r>
          </a:p>
          <a:p>
            <a:pPr marL="411481"/>
            <a:r>
              <a:rPr lang="en-US" sz="2800" dirty="0">
                <a:solidFill>
                  <a:srgbClr val="0070C0"/>
                </a:solidFill>
              </a:rPr>
              <a:t>Agreed to pursue implementation of EUMETSAT implementation of training calendar used also by </a:t>
            </a:r>
            <a:r>
              <a:rPr lang="en-US" sz="2800" dirty="0" err="1">
                <a:solidFill>
                  <a:srgbClr val="0070C0"/>
                </a:solidFill>
              </a:rPr>
              <a:t>VLab</a:t>
            </a:r>
            <a:r>
              <a:rPr lang="en-US" sz="2800" dirty="0">
                <a:solidFill>
                  <a:srgbClr val="0070C0"/>
                </a:solidFill>
              </a:rPr>
              <a:t> and WMO Global Campus</a:t>
            </a:r>
          </a:p>
          <a:p>
            <a:pPr marL="837508" lvl="1"/>
            <a:r>
              <a:rPr lang="en-US" dirty="0">
                <a:solidFill>
                  <a:schemeClr val="tx1"/>
                </a:solidFill>
              </a:rPr>
              <a:t>History of use</a:t>
            </a:r>
          </a:p>
          <a:p>
            <a:pPr marL="837508" lvl="1"/>
            <a:r>
              <a:rPr lang="en-US" dirty="0">
                <a:solidFill>
                  <a:schemeClr val="tx1"/>
                </a:solidFill>
              </a:rPr>
              <a:t>A reasonable amount of information to be included, and</a:t>
            </a:r>
          </a:p>
          <a:p>
            <a:pPr marL="837508" lvl="1"/>
            <a:r>
              <a:rPr lang="en-US" dirty="0">
                <a:solidFill>
                  <a:schemeClr val="tx1"/>
                </a:solidFill>
              </a:rPr>
              <a:t>General acceptance by the training community of this tool</a:t>
            </a: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152400"/>
            <a:ext cx="601980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Value of a Common Training Calendar</a:t>
            </a:r>
          </a:p>
        </p:txBody>
      </p:sp>
    </p:spTree>
    <p:extLst>
      <p:ext uri="{BB962C8B-B14F-4D97-AF65-F5344CB8AC3E}">
        <p14:creationId xmlns:p14="http://schemas.microsoft.com/office/powerpoint/2010/main" val="15096969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152400"/>
            <a:ext cx="601980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Approach for Implementing Training Calendar</a:t>
            </a:r>
          </a:p>
        </p:txBody>
      </p:sp>
      <p:sp>
        <p:nvSpPr>
          <p:cNvPr id="5" name="Rectangle 4"/>
          <p:cNvSpPr/>
          <p:nvPr/>
        </p:nvSpPr>
        <p:spPr>
          <a:xfrm>
            <a:off x="214953" y="1348133"/>
            <a:ext cx="86261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T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hree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Pilot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Efforts</a:t>
            </a:r>
            <a:r>
              <a:rPr lang="en-IN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endParaRPr lang="en-IN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 algn="just" rtl="0"/>
            <a:endParaRPr lang="en-IN" sz="2800" dirty="0">
              <a:latin typeface="+mj-lt"/>
            </a:endParaRPr>
          </a:p>
          <a:p>
            <a:pPr marL="342900" indent="-342900" algn="just" rtl="0">
              <a:buFont typeface="Courier New" charset="0"/>
              <a:buChar char="o"/>
            </a:pPr>
            <a:r>
              <a:rPr lang="en-US" sz="2000" dirty="0">
                <a:latin typeface="+mj-lt"/>
                <a:ea typeface="Times New Roman" panose="02020603050405020304" pitchFamily="18" charset="0"/>
              </a:rPr>
              <a:t>NASA, DLR and CEOS SEO will implement the training calendar for its capacity building program to advertise trainings offered by ARSET and by SERVIR, through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EOCollege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and for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WGCapD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+mj-lt"/>
                <a:ea typeface="Times New Roman" panose="02020603050405020304" pitchFamily="18" charset="0"/>
              </a:rPr>
              <a:t>respectively</a:t>
            </a:r>
            <a:r>
              <a:rPr lang="en-US" sz="2000" dirty="0" smtClean="0">
                <a:latin typeface="+mj-lt"/>
                <a:ea typeface="Times New Roman" panose="02020603050405020304" pitchFamily="18" charset="0"/>
              </a:rPr>
              <a:t>.</a:t>
            </a:r>
            <a:endParaRPr lang="en-IN" sz="20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837" y="3379276"/>
            <a:ext cx="873636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Courier New" charset="0"/>
              <a:buChar char="o"/>
            </a:pPr>
            <a:r>
              <a:rPr lang="en-IN" sz="2000" dirty="0" smtClean="0">
                <a:latin typeface="+mj-lt"/>
                <a:ea typeface="Times New Roman" panose="02020603050405020304" pitchFamily="18" charset="0"/>
              </a:rPr>
              <a:t>Work </a:t>
            </a:r>
            <a:r>
              <a:rPr lang="en-IN" sz="2000" dirty="0">
                <a:latin typeface="+mj-lt"/>
                <a:ea typeface="Times New Roman" panose="02020603050405020304" pitchFamily="18" charset="0"/>
              </a:rPr>
              <a:t>with EUMETSAT </a:t>
            </a:r>
            <a:r>
              <a:rPr lang="en-IN" sz="2000" dirty="0" smtClean="0">
                <a:latin typeface="+mj-lt"/>
                <a:ea typeface="Times New Roman" panose="02020603050405020304" pitchFamily="18" charset="0"/>
              </a:rPr>
              <a:t>for revised </a:t>
            </a:r>
            <a:r>
              <a:rPr lang="en-IN" sz="2000" dirty="0">
                <a:latin typeface="+mj-lt"/>
                <a:ea typeface="Times New Roman" panose="02020603050405020304" pitchFamily="18" charset="0"/>
              </a:rPr>
              <a:t>API </a:t>
            </a:r>
            <a:r>
              <a:rPr lang="en-IN" sz="2000" dirty="0" smtClean="0">
                <a:latin typeface="+mj-lt"/>
                <a:ea typeface="Times New Roman" panose="02020603050405020304" pitchFamily="18" charset="0"/>
              </a:rPr>
              <a:t>and to train </a:t>
            </a:r>
            <a:r>
              <a:rPr lang="en-IN" sz="2000" dirty="0">
                <a:latin typeface="+mj-lt"/>
                <a:ea typeface="Times New Roman" panose="02020603050405020304" pitchFamily="18" charset="0"/>
              </a:rPr>
              <a:t>someone in how to use and </a:t>
            </a:r>
            <a:r>
              <a:rPr lang="en-IN" sz="2000" dirty="0" smtClean="0">
                <a:latin typeface="+mj-lt"/>
                <a:ea typeface="Times New Roman" panose="02020603050405020304" pitchFamily="18" charset="0"/>
              </a:rPr>
              <a:t>maintain </a:t>
            </a:r>
            <a:r>
              <a:rPr lang="en-IN" sz="2000" dirty="0">
                <a:latin typeface="+mj-lt"/>
                <a:ea typeface="Times New Roman" panose="02020603050405020304" pitchFamily="18" charset="0"/>
              </a:rPr>
              <a:t>the calendar. </a:t>
            </a:r>
            <a:endParaRPr lang="en-IN" sz="2000" dirty="0" smtClean="0">
              <a:latin typeface="+mj-lt"/>
              <a:ea typeface="Times New Roman" panose="02020603050405020304" pitchFamily="18" charset="0"/>
            </a:endParaRPr>
          </a:p>
          <a:p>
            <a:pPr marL="342900" indent="-342900" algn="just">
              <a:buFont typeface="Courier New" charset="0"/>
              <a:buChar char="o"/>
            </a:pPr>
            <a:r>
              <a:rPr lang="en-IN" sz="2000" dirty="0">
                <a:latin typeface="+mj-lt"/>
                <a:ea typeface="Times New Roman" panose="02020603050405020304" pitchFamily="18" charset="0"/>
              </a:rPr>
              <a:t>Each pilot will define their “front end” based on their </a:t>
            </a:r>
            <a:r>
              <a:rPr lang="en-IN" sz="2000" dirty="0" smtClean="0">
                <a:latin typeface="+mj-lt"/>
                <a:ea typeface="Times New Roman" panose="02020603050405020304" pitchFamily="18" charset="0"/>
              </a:rPr>
              <a:t>understanding, </a:t>
            </a:r>
            <a:r>
              <a:rPr lang="en-IN" sz="2000" dirty="0">
                <a:latin typeface="+mj-lt"/>
                <a:ea typeface="Times New Roman" panose="02020603050405020304" pitchFamily="18" charset="0"/>
              </a:rPr>
              <a:t>compare their approaches, and together agree on the approach that should be recommended for implementation for the </a:t>
            </a:r>
            <a:r>
              <a:rPr lang="en-IN" sz="2000" dirty="0" err="1">
                <a:latin typeface="+mj-lt"/>
                <a:ea typeface="Times New Roman" panose="02020603050405020304" pitchFamily="18" charset="0"/>
              </a:rPr>
              <a:t>WGCapD</a:t>
            </a:r>
            <a:r>
              <a:rPr lang="en-IN" sz="2000" dirty="0">
                <a:latin typeface="+mj-lt"/>
                <a:ea typeface="Times New Roman" panose="02020603050405020304" pitchFamily="18" charset="0"/>
              </a:rPr>
              <a:t> calendar</a:t>
            </a:r>
            <a:r>
              <a:rPr lang="en-IN" sz="2000" dirty="0" smtClean="0">
                <a:latin typeface="+mj-lt"/>
                <a:ea typeface="Times New Roman" panose="02020603050405020304" pitchFamily="18" charset="0"/>
              </a:rPr>
              <a:t>.</a:t>
            </a:r>
            <a:endParaRPr lang="en-IN" sz="2000" dirty="0">
              <a:latin typeface="+mj-lt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Courier New" charset="0"/>
              <a:buChar char="o"/>
            </a:pPr>
            <a:r>
              <a:rPr lang="en-IN" sz="2000" dirty="0">
                <a:latin typeface="+mj-lt"/>
                <a:ea typeface="Times New Roman" panose="02020603050405020304" pitchFamily="18" charset="0"/>
              </a:rPr>
              <a:t>The </a:t>
            </a:r>
            <a:r>
              <a:rPr lang="en-IN" sz="2000" dirty="0" err="1">
                <a:latin typeface="+mj-lt"/>
                <a:ea typeface="Times New Roman" panose="02020603050405020304" pitchFamily="18" charset="0"/>
              </a:rPr>
              <a:t>WGCapD</a:t>
            </a:r>
            <a:r>
              <a:rPr lang="en-IN" sz="2000" dirty="0">
                <a:latin typeface="+mj-lt"/>
                <a:ea typeface="Times New Roman" panose="02020603050405020304" pitchFamily="18" charset="0"/>
              </a:rPr>
              <a:t> calendar design will be provided to the </a:t>
            </a:r>
            <a:r>
              <a:rPr lang="en-IN" sz="2000" dirty="0" err="1">
                <a:latin typeface="+mj-lt"/>
                <a:ea typeface="Times New Roman" panose="02020603050405020304" pitchFamily="18" charset="0"/>
              </a:rPr>
              <a:t>WGCapD</a:t>
            </a:r>
            <a:r>
              <a:rPr lang="en-IN" sz="2000" dirty="0">
                <a:latin typeface="+mj-lt"/>
                <a:ea typeface="Times New Roman" panose="02020603050405020304" pitchFamily="18" charset="0"/>
              </a:rPr>
              <a:t> participating agencies for final </a:t>
            </a:r>
            <a:r>
              <a:rPr lang="en-IN" sz="2000" dirty="0" smtClean="0">
                <a:latin typeface="+mj-lt"/>
                <a:ea typeface="Times New Roman" panose="02020603050405020304" pitchFamily="18" charset="0"/>
              </a:rPr>
              <a:t>review </a:t>
            </a:r>
            <a:r>
              <a:rPr lang="en-IN" sz="2000" dirty="0">
                <a:latin typeface="+mj-lt"/>
                <a:ea typeface="Times New Roman" panose="02020603050405020304" pitchFamily="18" charset="0"/>
              </a:rPr>
              <a:t>and </a:t>
            </a:r>
            <a:r>
              <a:rPr lang="en-IN" sz="2000" dirty="0" smtClean="0">
                <a:latin typeface="+mj-lt"/>
                <a:ea typeface="Times New Roman" panose="02020603050405020304" pitchFamily="18" charset="0"/>
              </a:rPr>
              <a:t>implementation by Q3 2019</a:t>
            </a:r>
            <a:endParaRPr lang="en-IN" sz="2000" dirty="0">
              <a:latin typeface="+mj-lt"/>
              <a:ea typeface="Times New Roman" panose="02020603050405020304" pitchFamily="18" charset="0"/>
            </a:endParaRPr>
          </a:p>
          <a:p>
            <a:pPr marL="284163" marR="0" lvl="0" indent="-284163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I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4163" marR="0" lvl="0" indent="-284163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I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3635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389" y="1447800"/>
            <a:ext cx="8871011" cy="5715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Suggested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Endorsement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>
              <a:buFont typeface="Courier New" charset="0"/>
              <a:buChar char="o"/>
            </a:pPr>
            <a:r>
              <a:rPr lang="en-US" dirty="0" err="1"/>
              <a:t>WGCapD</a:t>
            </a:r>
            <a:r>
              <a:rPr lang="en-US" dirty="0"/>
              <a:t> participating agencies are requested to endorse this </a:t>
            </a:r>
            <a:r>
              <a:rPr lang="en-US" dirty="0" smtClean="0"/>
              <a:t>approach and  </a:t>
            </a:r>
            <a:r>
              <a:rPr lang="en-US" dirty="0"/>
              <a:t>provide information on training </a:t>
            </a:r>
            <a:r>
              <a:rPr lang="en-US" dirty="0" smtClean="0"/>
              <a:t>events. </a:t>
            </a:r>
            <a:endParaRPr lang="en-US" dirty="0"/>
          </a:p>
          <a:p>
            <a:pPr algn="just">
              <a:buFont typeface="Courier New" charset="0"/>
              <a:buChar char="o"/>
            </a:pPr>
            <a:r>
              <a:rPr lang="en-US" dirty="0" err="1" smtClean="0"/>
              <a:t>WGCapD</a:t>
            </a:r>
            <a:r>
              <a:rPr lang="en-US" dirty="0" smtClean="0"/>
              <a:t> agencies may </a:t>
            </a:r>
            <a:r>
              <a:rPr lang="en-US" dirty="0"/>
              <a:t>p</a:t>
            </a:r>
            <a:r>
              <a:rPr lang="en-US" dirty="0" smtClean="0"/>
              <a:t>lan </a:t>
            </a:r>
            <a:r>
              <a:rPr lang="en-US" dirty="0"/>
              <a:t>to implement the Calendar as appropriate at their Agency website and/or contribute to the </a:t>
            </a:r>
            <a:r>
              <a:rPr lang="en-US" dirty="0" err="1"/>
              <a:t>WGCapD</a:t>
            </a:r>
            <a:r>
              <a:rPr lang="en-US" dirty="0"/>
              <a:t> </a:t>
            </a:r>
            <a:r>
              <a:rPr lang="en-US" dirty="0" smtClean="0"/>
              <a:t>calendar.</a:t>
            </a:r>
          </a:p>
          <a:p>
            <a:pPr algn="just">
              <a:buFont typeface="Courier New" charset="0"/>
              <a:buChar char="o"/>
            </a:pPr>
            <a:r>
              <a:rPr lang="en-US" dirty="0" smtClean="0"/>
              <a:t>The </a:t>
            </a:r>
            <a:r>
              <a:rPr lang="en-US" dirty="0"/>
              <a:t>2018 CEOS Plenary is requested to endorse this implementation plan as a step towards making training events more discoverable and </a:t>
            </a:r>
            <a:r>
              <a:rPr lang="en-US" dirty="0" smtClean="0"/>
              <a:t>accessible.</a:t>
            </a:r>
            <a:endParaRPr lang="en-US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152400"/>
            <a:ext cx="601980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Request for Endorsement: Training Calendar</a:t>
            </a:r>
          </a:p>
        </p:txBody>
      </p:sp>
    </p:spTree>
    <p:extLst>
      <p:ext uri="{BB962C8B-B14F-4D97-AF65-F5344CB8AC3E}">
        <p14:creationId xmlns:p14="http://schemas.microsoft.com/office/powerpoint/2010/main" val="7264672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13</a:t>
            </a:fld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sz="quarter" idx="10"/>
          </p:nvPr>
        </p:nvSpPr>
        <p:spPr>
          <a:xfrm>
            <a:off x="152400" y="1591833"/>
            <a:ext cx="4271171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0070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Thanks</a:t>
            </a:r>
            <a:endParaRPr dirty="0">
              <a:solidFill>
                <a:srgbClr val="0070C0"/>
              </a:solidFill>
            </a:endParaRPr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Chair: Dr. Prakash </a:t>
            </a:r>
            <a:r>
              <a:rPr lang="en-US" sz="2400" dirty="0" smtClean="0">
                <a:latin typeface="Helvetica Neue"/>
                <a:ea typeface="Helvetica Neue"/>
                <a:cs typeface="Helvetica Neue"/>
                <a:sym typeface="Helvetica Neue"/>
              </a:rPr>
              <a:t>Chauhan</a:t>
            </a:r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sz="2400" dirty="0" smtClean="0">
                <a:latin typeface="Helvetica Neue"/>
                <a:ea typeface="Helvetica Neue"/>
                <a:cs typeface="Helvetica Neue"/>
                <a:sym typeface="Helvetica Neue"/>
              </a:rPr>
              <a:t>Vice Chair: Dr. Nancy </a:t>
            </a:r>
            <a:r>
              <a:rPr lang="en-US" sz="24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Searby</a:t>
            </a:r>
            <a:endParaRPr lang="en-US"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sz="2400" dirty="0" smtClean="0">
                <a:latin typeface="Helvetica Neue"/>
                <a:ea typeface="Helvetica Neue"/>
                <a:cs typeface="Helvetica Neue"/>
                <a:sym typeface="Helvetica Neue"/>
              </a:rPr>
              <a:t>&amp; </a:t>
            </a:r>
            <a:r>
              <a:rPr lang="en-US" sz="24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WGCapD</a:t>
            </a:r>
            <a:r>
              <a:rPr lang="en-US" sz="24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Members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FCFF961-337D-0043-8FC6-166A3179D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750" y="4191000"/>
            <a:ext cx="4144210" cy="2362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DBE56C-FC7F-484F-882A-6588AD3E0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572" y="2489199"/>
            <a:ext cx="1520027" cy="15200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60834" t="29259" r="26667" b="45556"/>
          <a:stretch/>
        </p:blipFill>
        <p:spPr>
          <a:xfrm>
            <a:off x="6400800" y="2475753"/>
            <a:ext cx="137160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172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49593AB-4AE5-1947-B27A-C956D3855C1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81FDE0-7689-5345-92DC-75DC2391C61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/>
              <a:t>Summary of Work Plan Highlights</a:t>
            </a:r>
          </a:p>
          <a:p>
            <a:r>
              <a:rPr lang="en-US" sz="2800" dirty="0"/>
              <a:t>Implementation of training calendar used also by </a:t>
            </a:r>
            <a:r>
              <a:rPr lang="en-US" sz="2800" dirty="0" err="1"/>
              <a:t>VLab</a:t>
            </a:r>
            <a:r>
              <a:rPr lang="en-US" sz="2800" dirty="0"/>
              <a:t> and WMO Global Campus (For Endorsement)</a:t>
            </a:r>
          </a:p>
          <a:p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6D4A50A-6099-F84F-936F-146FC541D39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Overview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5201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r>
              <a:rPr lang="en-US" dirty="0"/>
              <a:t>CEOS Work Plan 2018-2020v0 – </a:t>
            </a:r>
            <a:r>
              <a:rPr lang="en-US" dirty="0" err="1"/>
              <a:t>WGCapD’s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11</a:t>
            </a:r>
            <a:r>
              <a:rPr lang="en-US" dirty="0"/>
              <a:t> deliverables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Global activities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CB-28, 30, 31: MOOCs on Radar Backscatter, SAR applications, LCLUC</a:t>
            </a:r>
          </a:p>
          <a:p>
            <a:pPr lvl="2"/>
            <a:r>
              <a:rPr lang="en-US" dirty="0"/>
              <a:t>CB-29: Webinar series on multiple topics, e.g. </a:t>
            </a:r>
            <a:r>
              <a:rPr lang="en-US" dirty="0" smtClean="0"/>
              <a:t>GEOGLAM, </a:t>
            </a:r>
            <a:r>
              <a:rPr lang="en-US" dirty="0" smtClean="0">
                <a:solidFill>
                  <a:schemeClr val="tx2"/>
                </a:solidFill>
              </a:rPr>
              <a:t>Hyperspectral Remote Sensing </a:t>
            </a:r>
            <a:r>
              <a:rPr lang="en-US" dirty="0">
                <a:solidFill>
                  <a:schemeClr val="tx2"/>
                </a:solidFill>
              </a:rPr>
              <a:t>and </a:t>
            </a:r>
            <a:r>
              <a:rPr lang="en-US" dirty="0"/>
              <a:t>disasters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Regional activities – training in GEO regions</a:t>
            </a:r>
          </a:p>
          <a:p>
            <a:pPr lvl="2"/>
            <a:r>
              <a:rPr lang="en-US" dirty="0"/>
              <a:t>CB-20, 26, 27: </a:t>
            </a:r>
            <a:r>
              <a:rPr lang="en-US" dirty="0" err="1"/>
              <a:t>AmeriGEOSS</a:t>
            </a:r>
            <a:r>
              <a:rPr lang="en-US" dirty="0"/>
              <a:t>, </a:t>
            </a:r>
            <a:r>
              <a:rPr lang="en-US" dirty="0" err="1"/>
              <a:t>AfriGEOSS</a:t>
            </a:r>
            <a:r>
              <a:rPr lang="en-US" dirty="0"/>
              <a:t>, AOGEOSS</a:t>
            </a:r>
          </a:p>
          <a:p>
            <a:pPr lvl="2"/>
            <a:r>
              <a:rPr lang="en-US" dirty="0"/>
              <a:t>CB-32: Regional hands-on training in land cover land use change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CB infrastructure </a:t>
            </a:r>
          </a:p>
          <a:p>
            <a:pPr lvl="2"/>
            <a:r>
              <a:rPr lang="en-US" dirty="0"/>
              <a:t>CB-21: portal-based access to CB and training resources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WG collaborations</a:t>
            </a:r>
          </a:p>
          <a:p>
            <a:pPr lvl="2"/>
            <a:r>
              <a:rPr lang="en-US" dirty="0"/>
              <a:t>CB-19: SDG AHT awareness building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FDA-5: FDA´s awareness building and outreach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304800"/>
            <a:ext cx="6019800" cy="533400"/>
          </a:xfrm>
        </p:spPr>
        <p:txBody>
          <a:bodyPr/>
          <a:lstStyle/>
          <a:p>
            <a:pPr algn="ctr"/>
            <a:r>
              <a:rPr lang="en-US" sz="2800" dirty="0"/>
              <a:t>Overview of </a:t>
            </a:r>
            <a:r>
              <a:rPr lang="en-US" sz="2800" dirty="0" err="1"/>
              <a:t>WGCapD</a:t>
            </a:r>
            <a:r>
              <a:rPr lang="en-US" sz="2800" dirty="0"/>
              <a:t> Work Plan</a:t>
            </a:r>
          </a:p>
        </p:txBody>
      </p:sp>
    </p:spTree>
    <p:extLst>
      <p:ext uri="{BB962C8B-B14F-4D97-AF65-F5344CB8AC3E}">
        <p14:creationId xmlns:p14="http://schemas.microsoft.com/office/powerpoint/2010/main" val="326647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143000"/>
            <a:ext cx="9220200" cy="5715000"/>
          </a:xfrm>
        </p:spPr>
        <p:txBody>
          <a:bodyPr/>
          <a:lstStyle/>
          <a:p>
            <a:pPr marL="0" indent="0">
              <a:buNone/>
            </a:pPr>
            <a:endParaRPr lang="en-US" sz="1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CB-28</a:t>
            </a:r>
            <a:r>
              <a:rPr lang="en-US" sz="1600" dirty="0">
                <a:solidFill>
                  <a:srgbClr val="0070C0"/>
                </a:solidFill>
              </a:rPr>
              <a:t>, 30, 31: Massive On-line Courses (MOOCs) on Radar Backscatter, SAR applications, LCLUC</a:t>
            </a:r>
          </a:p>
          <a:p>
            <a:r>
              <a:rPr lang="en-US" sz="1600" dirty="0">
                <a:solidFill>
                  <a:srgbClr val="0070C0"/>
                </a:solidFill>
              </a:rPr>
              <a:t>CB-28: MOOC on </a:t>
            </a:r>
            <a:r>
              <a:rPr lang="en-US" sz="1600" b="1" dirty="0">
                <a:solidFill>
                  <a:srgbClr val="00B050"/>
                </a:solidFill>
              </a:rPr>
              <a:t>Radar Backscatter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Due Q1 </a:t>
            </a:r>
            <a:r>
              <a:rPr lang="en-US" sz="1600" dirty="0" smtClean="0">
                <a:solidFill>
                  <a:schemeClr val="tx1"/>
                </a:solidFill>
              </a:rPr>
              <a:t>2019; DLR </a:t>
            </a:r>
            <a:r>
              <a:rPr lang="en-US" sz="1600" dirty="0" err="1">
                <a:solidFill>
                  <a:schemeClr val="tx1"/>
                </a:solidFill>
              </a:rPr>
              <a:t>SAREdu</a:t>
            </a:r>
            <a:r>
              <a:rPr lang="en-US" sz="1600" dirty="0">
                <a:solidFill>
                  <a:schemeClr val="tx1"/>
                </a:solidFill>
              </a:rPr>
              <a:t> with </a:t>
            </a:r>
            <a:r>
              <a:rPr lang="en-US" sz="1600" dirty="0" smtClean="0">
                <a:solidFill>
                  <a:schemeClr val="tx1"/>
                </a:solidFill>
              </a:rPr>
              <a:t>FSU-Jenna</a:t>
            </a: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rgbClr val="0070C0"/>
                </a:solidFill>
              </a:rPr>
              <a:t>CB-30</a:t>
            </a:r>
            <a:r>
              <a:rPr lang="en-US" sz="1600" dirty="0">
                <a:solidFill>
                  <a:srgbClr val="0070C0"/>
                </a:solidFill>
              </a:rPr>
              <a:t>: MOOC on </a:t>
            </a:r>
            <a:r>
              <a:rPr lang="en-US" sz="1600" b="1" dirty="0">
                <a:solidFill>
                  <a:srgbClr val="00B050"/>
                </a:solidFill>
              </a:rPr>
              <a:t>SAR Applications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Due </a:t>
            </a:r>
            <a:r>
              <a:rPr lang="en-US" sz="1600" dirty="0" smtClean="0">
                <a:solidFill>
                  <a:schemeClr val="tx1"/>
                </a:solidFill>
              </a:rPr>
              <a:t>Q1 </a:t>
            </a:r>
            <a:r>
              <a:rPr lang="en-US" sz="1600" dirty="0" smtClean="0">
                <a:solidFill>
                  <a:schemeClr val="tx1"/>
                </a:solidFill>
              </a:rPr>
              <a:t>2019; ESA </a:t>
            </a:r>
            <a:r>
              <a:rPr lang="en-US" sz="1600" dirty="0">
                <a:solidFill>
                  <a:schemeClr val="tx1"/>
                </a:solidFill>
              </a:rPr>
              <a:t>and DLR</a:t>
            </a: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CB-31: MOOC on </a:t>
            </a:r>
            <a:r>
              <a:rPr lang="en-US" sz="1600" b="1" dirty="0">
                <a:solidFill>
                  <a:schemeClr val="tx1"/>
                </a:solidFill>
              </a:rPr>
              <a:t>LCLUC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Due Q4 </a:t>
            </a:r>
            <a:r>
              <a:rPr lang="en-US" sz="1600" dirty="0" smtClean="0">
                <a:solidFill>
                  <a:schemeClr val="tx1"/>
                </a:solidFill>
              </a:rPr>
              <a:t>2019; ESA</a:t>
            </a:r>
            <a:r>
              <a:rPr lang="en-US" sz="1600" dirty="0">
                <a:solidFill>
                  <a:schemeClr val="tx1"/>
                </a:solidFill>
              </a:rPr>
              <a:t>, DLR, </a:t>
            </a:r>
            <a:r>
              <a:rPr lang="en-US" sz="1600" dirty="0" smtClean="0">
                <a:solidFill>
                  <a:schemeClr val="tx1"/>
                </a:solidFill>
              </a:rPr>
              <a:t>CSA</a:t>
            </a: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CB-29</a:t>
            </a:r>
            <a:r>
              <a:rPr lang="en-US" sz="1600" dirty="0">
                <a:solidFill>
                  <a:srgbClr val="0070C0"/>
                </a:solidFill>
              </a:rPr>
              <a:t>: Webinar series on multiple topics, e.g. GEOGLAM and disasters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Due Q3 2019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ISRO with support of NASA, DLR, other theme specialists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Webinars on GEOGLAM, Hyperspectral Remote Sensing, disasters, </a:t>
            </a:r>
            <a:r>
              <a:rPr lang="en-US" sz="1600" dirty="0" smtClean="0">
                <a:solidFill>
                  <a:schemeClr val="tx1"/>
                </a:solidFill>
              </a:rPr>
              <a:t>May </a:t>
            </a:r>
            <a:r>
              <a:rPr lang="en-US" sz="1600" dirty="0">
                <a:solidFill>
                  <a:schemeClr val="tx1"/>
                </a:solidFill>
              </a:rPr>
              <a:t>– July 2019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AU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304800"/>
            <a:ext cx="601980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Global Activities</a:t>
            </a:r>
          </a:p>
        </p:txBody>
      </p:sp>
    </p:spTree>
    <p:extLst>
      <p:ext uri="{BB962C8B-B14F-4D97-AF65-F5344CB8AC3E}">
        <p14:creationId xmlns:p14="http://schemas.microsoft.com/office/powerpoint/2010/main" val="1144467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-152400" y="1809008"/>
            <a:ext cx="6400800" cy="5048992"/>
          </a:xfrm>
        </p:spPr>
        <p:txBody>
          <a:bodyPr/>
          <a:lstStyle/>
          <a:p>
            <a:r>
              <a:rPr lang="en-US" sz="1800" dirty="0">
                <a:solidFill>
                  <a:srgbClr val="0070C0"/>
                </a:solidFill>
              </a:rPr>
              <a:t>CB-20: </a:t>
            </a:r>
            <a:r>
              <a:rPr lang="en-US" sz="1800" dirty="0" err="1">
                <a:solidFill>
                  <a:srgbClr val="0070C0"/>
                </a:solidFill>
              </a:rPr>
              <a:t>AmeriGEOSS</a:t>
            </a:r>
            <a:r>
              <a:rPr lang="en-US" sz="1800" dirty="0">
                <a:solidFill>
                  <a:srgbClr val="0070C0"/>
                </a:solidFill>
              </a:rPr>
              <a:t> (Aug 6 – 10, 2018, Brazil)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Due Q4 2018 - </a:t>
            </a:r>
            <a:r>
              <a:rPr lang="en-US" sz="1800" b="1" dirty="0">
                <a:solidFill>
                  <a:schemeClr val="tx1"/>
                </a:solidFill>
              </a:rPr>
              <a:t>Completed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ESA and INPE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ESA trained INPE trainer, INPE led training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NASA </a:t>
            </a:r>
            <a:r>
              <a:rPr lang="en-US" sz="1800" dirty="0">
                <a:solidFill>
                  <a:schemeClr val="tx1"/>
                </a:solidFill>
              </a:rPr>
              <a:t>also presented an overview of the CEOS </a:t>
            </a:r>
            <a:r>
              <a:rPr lang="en-US" sz="1800" dirty="0" err="1">
                <a:solidFill>
                  <a:schemeClr val="tx1"/>
                </a:solidFill>
              </a:rPr>
              <a:t>WGCapD</a:t>
            </a:r>
            <a:r>
              <a:rPr lang="en-US" sz="1800" dirty="0">
                <a:solidFill>
                  <a:schemeClr val="tx1"/>
                </a:solidFill>
              </a:rPr>
              <a:t> at </a:t>
            </a:r>
            <a:r>
              <a:rPr lang="en-US" sz="1800" dirty="0" err="1">
                <a:solidFill>
                  <a:schemeClr val="tx1"/>
                </a:solidFill>
              </a:rPr>
              <a:t>AmeriGEOSS</a:t>
            </a:r>
            <a:r>
              <a:rPr lang="en-US" sz="1800" dirty="0">
                <a:solidFill>
                  <a:schemeClr val="tx1"/>
                </a:solidFill>
              </a:rPr>
              <a:t> Symposium.</a:t>
            </a:r>
          </a:p>
          <a:p>
            <a:pPr marL="457200" lvl="1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AU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213756"/>
            <a:ext cx="601980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Regional Activities – Training in GEO Regions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74E1E1B-CDD1-8546-96CB-619FED3C9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453" y="1681034"/>
            <a:ext cx="3479347" cy="17264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0C1CF95-E592-4A4B-BF50-6E118B126C55}"/>
              </a:ext>
            </a:extLst>
          </p:cNvPr>
          <p:cNvSpPr/>
          <p:nvPr/>
        </p:nvSpPr>
        <p:spPr>
          <a:xfrm>
            <a:off x="76200" y="120083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1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CB-20, 26, 27: </a:t>
            </a:r>
            <a:r>
              <a:rPr lang="en-US" sz="2400" dirty="0" err="1" smtClean="0">
                <a:solidFill>
                  <a:srgbClr val="0070C0"/>
                </a:solidFill>
              </a:rPr>
              <a:t>AmeriGEOSS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38353F3-5AEE-9144-AA79-C3FA7C6EFDEA}"/>
              </a:ext>
            </a:extLst>
          </p:cNvPr>
          <p:cNvSpPr/>
          <p:nvPr/>
        </p:nvSpPr>
        <p:spPr>
          <a:xfrm>
            <a:off x="76200" y="3871839"/>
            <a:ext cx="8487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1"/>
            <a:r>
              <a:rPr lang="en-US" sz="2400" dirty="0">
                <a:solidFill>
                  <a:srgbClr val="0070C0"/>
                </a:solidFill>
              </a:rPr>
              <a:t>CB-20, 26, 27: 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AfriGEOSS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 txBox="1">
            <a:spLocks/>
          </p:cNvSpPr>
          <p:nvPr/>
        </p:nvSpPr>
        <p:spPr>
          <a:xfrm>
            <a:off x="76200" y="4489909"/>
            <a:ext cx="4749800" cy="5029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dirty="0" smtClean="0">
                <a:solidFill>
                  <a:srgbClr val="0070C0"/>
                </a:solidFill>
              </a:rPr>
              <a:t>CB-26: </a:t>
            </a:r>
            <a:r>
              <a:rPr lang="en-US" dirty="0" err="1" smtClean="0">
                <a:solidFill>
                  <a:srgbClr val="0070C0"/>
                </a:solidFill>
              </a:rPr>
              <a:t>AfriGEOSS</a:t>
            </a:r>
            <a:r>
              <a:rPr lang="en-US" dirty="0" smtClean="0">
                <a:solidFill>
                  <a:srgbClr val="0070C0"/>
                </a:solidFill>
              </a:rPr>
              <a:t> (training June 22 – 25, 2018, Gabon)</a:t>
            </a:r>
          </a:p>
          <a:p>
            <a:pPr lvl="1" defTabSz="914400"/>
            <a:r>
              <a:rPr lang="en-US" dirty="0" smtClean="0">
                <a:solidFill>
                  <a:schemeClr val="tx1"/>
                </a:solidFill>
              </a:rPr>
              <a:t>Due Q4 2018 - </a:t>
            </a:r>
            <a:r>
              <a:rPr lang="en-US" b="1" dirty="0" smtClean="0">
                <a:solidFill>
                  <a:schemeClr val="tx1"/>
                </a:solidFill>
              </a:rPr>
              <a:t>Completed</a:t>
            </a:r>
          </a:p>
          <a:p>
            <a:pPr lvl="1" defTabSz="914400"/>
            <a:r>
              <a:rPr lang="en-US" dirty="0" smtClean="0">
                <a:solidFill>
                  <a:schemeClr val="tx1"/>
                </a:solidFill>
              </a:rPr>
              <a:t>ESA, NASA, and UK National Centre for Earth Observation</a:t>
            </a:r>
          </a:p>
          <a:p>
            <a:pPr marL="0" indent="0" defTabSz="914400">
              <a:buFont typeface="Arial"/>
              <a:buNone/>
            </a:pPr>
            <a:endParaRPr lang="en-AU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F72F860-15E4-DA40-A2EE-6B3CA3C52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750" y="4090086"/>
            <a:ext cx="348460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5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" y="1295400"/>
            <a:ext cx="9144000" cy="5715000"/>
          </a:xfrm>
        </p:spPr>
        <p:txBody>
          <a:bodyPr/>
          <a:lstStyle/>
          <a:p>
            <a:pPr marL="68581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CB-20, 26, 27: </a:t>
            </a:r>
            <a:r>
              <a:rPr lang="en-US" sz="2800" dirty="0" err="1">
                <a:solidFill>
                  <a:srgbClr val="0070C0"/>
                </a:solidFill>
              </a:rPr>
              <a:t>AmeriGEOSS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dirty="0" err="1">
                <a:solidFill>
                  <a:srgbClr val="0070C0"/>
                </a:solidFill>
              </a:rPr>
              <a:t>AfriGEOSS</a:t>
            </a:r>
            <a:r>
              <a:rPr lang="en-US" sz="2800" dirty="0">
                <a:solidFill>
                  <a:srgbClr val="0070C0"/>
                </a:solidFill>
              </a:rPr>
              <a:t>, AOGEOSS, continued</a:t>
            </a:r>
          </a:p>
          <a:p>
            <a:r>
              <a:rPr lang="en-US" sz="2400" dirty="0">
                <a:solidFill>
                  <a:srgbClr val="0070C0"/>
                </a:solidFill>
              </a:rPr>
              <a:t>CB-27: AOGEOSS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Due Q4 2020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ISRO, others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Focusing on EO for SDG training program/webinar with SDG AHT and regional space agencies with target of Q4 2019 or Q1 2020.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CB-32: Regional hands-on training in land cover land use change</a:t>
            </a:r>
            <a:endParaRPr lang="en-US" sz="2400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Due Q4 2019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ESA and NASA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NASA discussing regional training with GISTDA in 2019, coordinating with ESA.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152400"/>
            <a:ext cx="601980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Regional Activities – Training in GEO Regions</a:t>
            </a:r>
          </a:p>
        </p:txBody>
      </p:sp>
    </p:spTree>
    <p:extLst>
      <p:ext uri="{BB962C8B-B14F-4D97-AF65-F5344CB8AC3E}">
        <p14:creationId xmlns:p14="http://schemas.microsoft.com/office/powerpoint/2010/main" val="7072195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838200"/>
            <a:ext cx="9144000" cy="5715000"/>
          </a:xfrm>
        </p:spPr>
        <p:txBody>
          <a:bodyPr/>
          <a:lstStyle/>
          <a:p>
            <a:pPr marL="68581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31173" indent="0">
              <a:buNone/>
            </a:pPr>
            <a:r>
              <a:rPr lang="en-US" sz="2800" dirty="0">
                <a:solidFill>
                  <a:srgbClr val="00B050"/>
                </a:solidFill>
              </a:rPr>
              <a:t>WG collaborations</a:t>
            </a:r>
          </a:p>
          <a:p>
            <a:pPr marL="31173" indent="0">
              <a:buNone/>
            </a:pPr>
            <a:r>
              <a:rPr lang="en-US" sz="1600" dirty="0">
                <a:solidFill>
                  <a:srgbClr val="0070C0"/>
                </a:solidFill>
              </a:rPr>
              <a:t>CB-19: SDG AHT awareness building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Due Q4 2018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Liaison from SDG AHT to </a:t>
            </a:r>
            <a:r>
              <a:rPr lang="en-US" sz="1600" dirty="0" err="1">
                <a:solidFill>
                  <a:schemeClr val="tx1"/>
                </a:solidFill>
              </a:rPr>
              <a:t>WGCapD</a:t>
            </a:r>
            <a:r>
              <a:rPr lang="en-US" sz="1600" dirty="0">
                <a:solidFill>
                  <a:schemeClr val="tx1"/>
                </a:solidFill>
              </a:rPr>
              <a:t> for this action: Argie </a:t>
            </a:r>
            <a:r>
              <a:rPr lang="en-US" sz="1600" dirty="0" err="1">
                <a:solidFill>
                  <a:schemeClr val="tx1"/>
                </a:solidFill>
              </a:rPr>
              <a:t>Kavvada</a:t>
            </a:r>
            <a:r>
              <a:rPr lang="en-US" sz="1600" dirty="0">
                <a:solidFill>
                  <a:schemeClr val="tx1"/>
                </a:solidFill>
              </a:rPr>
              <a:t>/NASA</a:t>
            </a:r>
          </a:p>
          <a:p>
            <a:pPr lvl="1"/>
            <a:r>
              <a:rPr lang="en-AU" sz="1600" dirty="0">
                <a:solidFill>
                  <a:schemeClr val="tx1"/>
                </a:solidFill>
              </a:rPr>
              <a:t>Planning awareness webinar to CEOS and associated </a:t>
            </a:r>
            <a:r>
              <a:rPr lang="en-AU" sz="1600" dirty="0" smtClean="0">
                <a:solidFill>
                  <a:schemeClr val="tx1"/>
                </a:solidFill>
              </a:rPr>
              <a:t>community</a:t>
            </a:r>
            <a:endParaRPr lang="en-AU" sz="1600" dirty="0"/>
          </a:p>
          <a:p>
            <a:pPr marL="31173" indent="0">
              <a:buNone/>
            </a:pPr>
            <a:r>
              <a:rPr lang="en-US" sz="1600" dirty="0">
                <a:solidFill>
                  <a:srgbClr val="0070C0"/>
                </a:solidFill>
              </a:rPr>
              <a:t>SDG AHT collaboration for upcoming workplan</a:t>
            </a:r>
            <a:endParaRPr lang="en-US" sz="1600" dirty="0"/>
          </a:p>
          <a:p>
            <a:pPr lvl="1"/>
            <a:r>
              <a:rPr lang="en-AU" sz="1600" dirty="0">
                <a:solidFill>
                  <a:schemeClr val="tx1"/>
                </a:solidFill>
              </a:rPr>
              <a:t>Start with 2 mature indicators 6.6.1 (water) and 11.3.1 (Urban) </a:t>
            </a:r>
          </a:p>
          <a:p>
            <a:pPr lvl="1"/>
            <a:r>
              <a:rPr lang="en-AU" sz="1600" dirty="0">
                <a:solidFill>
                  <a:schemeClr val="tx1"/>
                </a:solidFill>
              </a:rPr>
              <a:t>Determine if need to name a different liaison for these next steps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70C0"/>
                </a:solidFill>
              </a:rPr>
              <a:t>FDA-5: FDA´s awareness building and </a:t>
            </a:r>
            <a:r>
              <a:rPr lang="en-US" sz="1600" dirty="0" smtClean="0">
                <a:solidFill>
                  <a:srgbClr val="0070C0"/>
                </a:solidFill>
              </a:rPr>
              <a:t>outreach</a:t>
            </a:r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US" sz="1600" dirty="0"/>
              <a:t>Due Q2 2019</a:t>
            </a:r>
          </a:p>
          <a:p>
            <a:pPr lvl="1"/>
            <a:r>
              <a:rPr lang="en-US" sz="1600" dirty="0"/>
              <a:t>WGISS Technology subgroup co-chairs to serve as liaison to </a:t>
            </a:r>
            <a:r>
              <a:rPr lang="en-US" sz="1600" dirty="0" err="1"/>
              <a:t>WGCapD</a:t>
            </a:r>
            <a:endParaRPr lang="en-US" sz="1600" dirty="0"/>
          </a:p>
          <a:p>
            <a:pPr lvl="1"/>
            <a:r>
              <a:rPr lang="en-US" sz="1600" dirty="0" err="1"/>
              <a:t>WGCapD</a:t>
            </a:r>
            <a:r>
              <a:rPr lang="en-US" sz="1600" dirty="0"/>
              <a:t> will support WGISS in their development of a series of awareness-level (1 hour?) webinars targeting potential users of FDA technologies. </a:t>
            </a:r>
          </a:p>
          <a:p>
            <a:pPr lvl="1"/>
            <a:r>
              <a:rPr lang="en-US" sz="1600" dirty="0"/>
              <a:t>Potential topics include:  Analysis Ready Data and CARD4L, Exploitation and Application Platforms, Data cubes, Data and Information Access Services (DIAS’s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304800"/>
            <a:ext cx="601980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WG Collaborations</a:t>
            </a:r>
          </a:p>
        </p:txBody>
      </p:sp>
    </p:spTree>
    <p:extLst>
      <p:ext uri="{BB962C8B-B14F-4D97-AF65-F5344CB8AC3E}">
        <p14:creationId xmlns:p14="http://schemas.microsoft.com/office/powerpoint/2010/main" val="37451292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1295400"/>
            <a:ext cx="9067800" cy="5715000"/>
          </a:xfrm>
        </p:spPr>
        <p:txBody>
          <a:bodyPr/>
          <a:lstStyle/>
          <a:p>
            <a:pPr marL="68581" indent="0">
              <a:buNone/>
            </a:pPr>
            <a:r>
              <a:rPr lang="en-US" sz="2800" dirty="0">
                <a:solidFill>
                  <a:srgbClr val="00B050"/>
                </a:solidFill>
              </a:rPr>
              <a:t>Infrastructure</a:t>
            </a:r>
          </a:p>
          <a:p>
            <a:pPr marL="68581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CB-21: portal-based access to CB and training resources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Due Q4 2020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NASA, DLR, ISRO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Held side meeting Tuesday with CGMS </a:t>
            </a:r>
            <a:r>
              <a:rPr lang="en-US" sz="2400" dirty="0" err="1">
                <a:solidFill>
                  <a:schemeClr val="tx1"/>
                </a:solidFill>
              </a:rPr>
              <a:t>VLab</a:t>
            </a:r>
            <a:r>
              <a:rPr lang="en-US" sz="2400" dirty="0">
                <a:solidFill>
                  <a:schemeClr val="tx1"/>
                </a:solidFill>
              </a:rPr>
              <a:t> to explore use of CGMS </a:t>
            </a:r>
            <a:r>
              <a:rPr lang="en-US" sz="2400" dirty="0" err="1">
                <a:solidFill>
                  <a:schemeClr val="tx1"/>
                </a:solidFill>
              </a:rPr>
              <a:t>VLab</a:t>
            </a:r>
            <a:r>
              <a:rPr lang="en-US" sz="2400" dirty="0">
                <a:solidFill>
                  <a:schemeClr val="tx1"/>
                </a:solidFill>
              </a:rPr>
              <a:t> Calendar (have API), WMO Global Campus library catalog, and share best practices.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304800"/>
            <a:ext cx="601980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090588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295400"/>
            <a:ext cx="9296400" cy="5715000"/>
          </a:xfrm>
        </p:spPr>
        <p:txBody>
          <a:bodyPr/>
          <a:lstStyle/>
          <a:p>
            <a:pPr marL="411481"/>
            <a:r>
              <a:rPr lang="en-US" sz="2400" dirty="0">
                <a:solidFill>
                  <a:srgbClr val="0070C0"/>
                </a:solidFill>
              </a:rPr>
              <a:t>Side meeting held during CEOS SIT TW included 10 in-room and 5 on-line participants</a:t>
            </a:r>
          </a:p>
          <a:p>
            <a:pPr marL="837508" lvl="1"/>
            <a:r>
              <a:rPr lang="en-US" dirty="0" err="1">
                <a:solidFill>
                  <a:schemeClr val="tx1"/>
                </a:solidFill>
              </a:rPr>
              <a:t>VLab</a:t>
            </a:r>
            <a:r>
              <a:rPr lang="en-US" dirty="0">
                <a:solidFill>
                  <a:schemeClr val="tx1"/>
                </a:solidFill>
              </a:rPr>
              <a:t> (TSO, EUMETSAT, WMO) and </a:t>
            </a:r>
          </a:p>
          <a:p>
            <a:pPr marL="837508" lvl="1"/>
            <a:r>
              <a:rPr lang="en-US" dirty="0">
                <a:solidFill>
                  <a:schemeClr val="tx1"/>
                </a:solidFill>
              </a:rPr>
              <a:t>CEOS (SEO, WGISS, </a:t>
            </a:r>
            <a:r>
              <a:rPr lang="en-US" dirty="0" err="1">
                <a:solidFill>
                  <a:schemeClr val="tx1"/>
                </a:solidFill>
              </a:rPr>
              <a:t>WGDisasters</a:t>
            </a:r>
            <a:r>
              <a:rPr lang="en-US" dirty="0">
                <a:solidFill>
                  <a:schemeClr val="tx1"/>
                </a:solidFill>
              </a:rPr>
              <a:t>, SDG AHT, GEOGLAM, SST VC, </a:t>
            </a:r>
            <a:r>
              <a:rPr lang="en-US" dirty="0" err="1">
                <a:solidFill>
                  <a:schemeClr val="tx1"/>
                </a:solidFill>
              </a:rPr>
              <a:t>WGCapD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411481"/>
            <a:r>
              <a:rPr lang="en-US" sz="2400" dirty="0">
                <a:solidFill>
                  <a:srgbClr val="0070C0"/>
                </a:solidFill>
              </a:rPr>
              <a:t>Discussed Training Calendar, Resource Library, Best Practices</a:t>
            </a:r>
          </a:p>
          <a:p>
            <a:pPr marL="411481"/>
            <a:r>
              <a:rPr lang="en-US" sz="2400" dirty="0">
                <a:solidFill>
                  <a:srgbClr val="0070C0"/>
                </a:solidFill>
              </a:rPr>
              <a:t>Agreed to request endorsement from CEOS Plenary for implementation of training calendar used also by </a:t>
            </a:r>
            <a:r>
              <a:rPr lang="en-US" sz="2400" dirty="0" err="1">
                <a:solidFill>
                  <a:srgbClr val="0070C0"/>
                </a:solidFill>
              </a:rPr>
              <a:t>VLab</a:t>
            </a:r>
            <a:r>
              <a:rPr lang="en-US" sz="2400" dirty="0">
                <a:solidFill>
                  <a:srgbClr val="0070C0"/>
                </a:solidFill>
              </a:rPr>
              <a:t> and WMO Global Campus</a:t>
            </a:r>
          </a:p>
          <a:p>
            <a:pPr marL="914400" lvl="2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228600"/>
            <a:ext cx="601980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Background: Training Calendar</a:t>
            </a:r>
          </a:p>
          <a:p>
            <a:pPr algn="ctr"/>
            <a:r>
              <a:rPr lang="en-US" sz="1800" dirty="0"/>
              <a:t>CB-21: portal-based access to CB and training resources</a:t>
            </a:r>
          </a:p>
        </p:txBody>
      </p:sp>
    </p:spTree>
    <p:extLst>
      <p:ext uri="{BB962C8B-B14F-4D97-AF65-F5344CB8AC3E}">
        <p14:creationId xmlns:p14="http://schemas.microsoft.com/office/powerpoint/2010/main" val="21411890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10054</TotalTime>
  <Words>1970</Words>
  <Application>Microsoft Macintosh PowerPoint</Application>
  <PresentationFormat>On-screen Show (4:3)</PresentationFormat>
  <Paragraphs>219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 Bold</vt:lpstr>
      <vt:lpstr>Avenir Roman</vt:lpstr>
      <vt:lpstr>Calibri</vt:lpstr>
      <vt:lpstr>Courier New</vt:lpstr>
      <vt:lpstr>Helvetica</vt:lpstr>
      <vt:lpstr>Helvetica Neue</vt:lpstr>
      <vt:lpstr>Noto Sans Symbols</vt:lpstr>
      <vt:lpstr>Proxima Nova Regular</vt:lpstr>
      <vt:lpstr>Symbol</vt:lpstr>
      <vt:lpstr>Times New Roman</vt:lpstr>
      <vt:lpstr>Wingdings</vt:lpstr>
      <vt:lpstr>Arial</vt:lpstr>
      <vt:lpstr>Default</vt:lpstr>
      <vt:lpstr>WGCapD: Working Group on Capacity Building and Data Democracy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273</cp:revision>
  <dcterms:modified xsi:type="dcterms:W3CDTF">2018-10-16T09:09:51Z</dcterms:modified>
</cp:coreProperties>
</file>