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82" r:id="rId4"/>
    <p:sldId id="267" r:id="rId5"/>
    <p:sldId id="266" r:id="rId6"/>
    <p:sldId id="293" r:id="rId7"/>
    <p:sldId id="275" r:id="rId8"/>
    <p:sldId id="274" r:id="rId9"/>
    <p:sldId id="271" r:id="rId10"/>
    <p:sldId id="294" r:id="rId11"/>
    <p:sldId id="283" r:id="rId12"/>
    <p:sldId id="296" r:id="rId13"/>
    <p:sldId id="289" r:id="rId14"/>
    <p:sldId id="297" r:id="rId15"/>
    <p:sldId id="277" r:id="rId16"/>
    <p:sldId id="278" r:id="rId17"/>
    <p:sldId id="285" r:id="rId18"/>
    <p:sldId id="287" r:id="rId19"/>
    <p:sldId id="288" r:id="rId2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/>
    <p:restoredTop sz="94731"/>
  </p:normalViewPr>
  <p:slideViewPr>
    <p:cSldViewPr>
      <p:cViewPr varScale="1">
        <p:scale>
          <a:sx n="97" d="100"/>
          <a:sy n="97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adcalnet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lvalportal.ceos.org/events" TargetMode="Externa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WGCV Report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09600" y="37338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Kurt Thome (NASA)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Cindy </a:t>
            </a:r>
            <a:r>
              <a:rPr lang="en-US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Ong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(CSIRO)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6.1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 – 18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 smtClean="0"/>
              <a:t>L1 top-of-atmosphere interoperability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5562600" cy="413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219200"/>
            <a:ext cx="9067800" cy="1066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CV-15: L1 top-of-atmosphere interoperability deadline has been changed from Q4 2017 to Q4 2019 </a:t>
            </a:r>
            <a:r>
              <a:rPr lang="en-US" dirty="0" smtClean="0">
                <a:latin typeface="Arial"/>
                <a:cs typeface="Arial"/>
              </a:rPr>
              <a:t>based on outcomes from WGCV-44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828800"/>
            <a:ext cx="3657600" cy="4724400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Rely </a:t>
            </a:r>
            <a:r>
              <a:rPr lang="en-US" dirty="0" smtClean="0">
                <a:latin typeface="Arial"/>
                <a:cs typeface="Arial"/>
              </a:rPr>
              <a:t>on </a:t>
            </a:r>
            <a:r>
              <a:rPr lang="en-US" dirty="0">
                <a:latin typeface="Arial"/>
                <a:cs typeface="Arial"/>
              </a:rPr>
              <a:t>existing material across multiple GSICS and WGCV activities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RadCalNet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Solar Irradiance Spectrum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Fiducial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reference </a:t>
            </a:r>
            <a:r>
              <a:rPr lang="en-US" dirty="0" smtClean="0">
                <a:latin typeface="Arial"/>
                <a:cs typeface="Arial"/>
              </a:rPr>
              <a:t>measurements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SI</a:t>
            </a:r>
            <a:r>
              <a:rPr lang="en-US" dirty="0">
                <a:latin typeface="Arial"/>
                <a:cs typeface="Arial"/>
              </a:rPr>
              <a:t>-traceability and good </a:t>
            </a:r>
            <a:r>
              <a:rPr lang="en-US" dirty="0" smtClean="0">
                <a:latin typeface="Arial"/>
                <a:cs typeface="Arial"/>
              </a:rPr>
              <a:t>practices</a:t>
            </a:r>
          </a:p>
          <a:p>
            <a:r>
              <a:rPr lang="en-US" dirty="0">
                <a:latin typeface="Arial"/>
                <a:cs typeface="Arial"/>
              </a:rPr>
              <a:t>Mid-December </a:t>
            </a:r>
            <a:r>
              <a:rPr lang="en-US" dirty="0" err="1">
                <a:latin typeface="Arial"/>
                <a:cs typeface="Arial"/>
              </a:rPr>
              <a:t>telecon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will develop </a:t>
            </a:r>
            <a:r>
              <a:rPr lang="en-US" dirty="0">
                <a:latin typeface="Arial"/>
                <a:cs typeface="Arial"/>
              </a:rPr>
              <a:t>activities for Q1 2019 </a:t>
            </a:r>
            <a:r>
              <a:rPr lang="en-US" dirty="0" smtClean="0">
                <a:latin typeface="Arial"/>
                <a:cs typeface="Arial"/>
              </a:rPr>
              <a:t>for </a:t>
            </a:r>
            <a:r>
              <a:rPr lang="en-US" dirty="0">
                <a:latin typeface="Arial"/>
                <a:cs typeface="Arial"/>
              </a:rPr>
              <a:t>follow up at March IVOS Subgroup </a:t>
            </a:r>
            <a:r>
              <a:rPr lang="en-US" dirty="0" smtClean="0">
                <a:latin typeface="Arial"/>
                <a:cs typeface="Arial"/>
              </a:rPr>
              <a:t>meeting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741212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9D93BD9-DB8C-B844-8502-2F3EF75664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>
                <a:solidFill>
                  <a:srgbClr val="1F497D"/>
                </a:solidFill>
                <a:latin typeface="Helvetica"/>
                <a:ea typeface="Helvetica"/>
              </a:rPr>
              <a:pPr defTabSz="914400"/>
              <a:t>11</a:t>
            </a:fld>
            <a:endParaRPr dirty="0">
              <a:solidFill>
                <a:srgbClr val="1F497D"/>
              </a:solidFill>
              <a:latin typeface="Helvetica"/>
              <a:ea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01CC6A-2E3F-C945-83E4-0688EABC86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610600" cy="304800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CV</a:t>
            </a:r>
            <a:r>
              <a:rPr lang="en-AU" dirty="0"/>
              <a:t>-14: Report on application of approaches for cloud masking will involve understanding impacts on CARD4L</a:t>
            </a:r>
            <a:r>
              <a:rPr lang="en-US" dirty="0"/>
              <a:t> (LSI-VC)</a:t>
            </a:r>
            <a:endParaRPr lang="en-AU" dirty="0"/>
          </a:p>
          <a:p>
            <a:pPr algn="l" rtl="0"/>
            <a:r>
              <a:rPr lang="en-AU" dirty="0"/>
              <a:t>CV-17: </a:t>
            </a:r>
            <a:r>
              <a:rPr lang="en-US" dirty="0"/>
              <a:t>Surface reflectance validation also will prompt interactions on CARD4L</a:t>
            </a:r>
            <a:endParaRPr lang="en-AU" dirty="0"/>
          </a:p>
          <a:p>
            <a:pPr algn="l" rtl="0"/>
            <a:r>
              <a:rPr lang="en-US" dirty="0"/>
              <a:t>CV-18: Greenhouse gas reference standards for interoperability will lead to work with AC-VC</a:t>
            </a:r>
          </a:p>
          <a:p>
            <a:pPr algn="l" rtl="0"/>
            <a:r>
              <a:rPr lang="en-US" dirty="0"/>
              <a:t>CV-19: Biomass validation protocols will involve </a:t>
            </a:r>
            <a:r>
              <a:rPr lang="en-US" dirty="0" err="1"/>
              <a:t>WGClimate</a:t>
            </a:r>
            <a:endParaRPr lang="en-AU" dirty="0"/>
          </a:p>
          <a:p>
            <a:r>
              <a:rPr lang="en-AU" dirty="0"/>
              <a:t>Formalize those interactions already occurring at the subgroup levels</a:t>
            </a:r>
          </a:p>
          <a:p>
            <a:pPr lvl="1"/>
            <a:r>
              <a:rPr lang="en-AU" dirty="0" err="1"/>
              <a:t>Fiducial</a:t>
            </a:r>
            <a:r>
              <a:rPr lang="en-AU" dirty="0"/>
              <a:t> reference measurements (FRMs) for validation of surface temperature is a collaboration between WGCV IVOS/LPV and SST-VC</a:t>
            </a:r>
          </a:p>
          <a:p>
            <a:pPr lvl="1"/>
            <a:r>
              <a:rPr lang="en-GB" dirty="0"/>
              <a:t>Ocean Colour FRM comparisons for OCR-VC and IOCCG</a:t>
            </a:r>
            <a:endParaRPr lang="en-AU" dirty="0"/>
          </a:p>
          <a:p>
            <a:pPr marL="342900" indent="-342900" algn="l" rtl="0">
              <a:spcBef>
                <a:spcPts val="500"/>
              </a:spcBef>
              <a:buSzPct val="100000"/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1C3DCB-4A4E-4944-BEF2-4BB85F5B1E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Synergies amongst teams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31242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WGCV-43 meeting hosted by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INPE and joint with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WGISS-45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6" name="Picture 5" descr="Group_Pic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4267200"/>
            <a:ext cx="502595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6000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5867400" cy="2743200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b="1" dirty="0"/>
              <a:t>CV-</a:t>
            </a:r>
            <a:r>
              <a:rPr lang="en-US" b="1" dirty="0" smtClean="0"/>
              <a:t>17: Continental </a:t>
            </a:r>
            <a:r>
              <a:rPr lang="en-US" b="1" dirty="0"/>
              <a:t>scale surface reflectance </a:t>
            </a:r>
            <a:r>
              <a:rPr lang="en-US" b="1" dirty="0" smtClean="0"/>
              <a:t>validation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Document </a:t>
            </a:r>
            <a:r>
              <a:rPr lang="en-US" dirty="0"/>
              <a:t>being developed from results shown at WGCV-</a:t>
            </a:r>
            <a:r>
              <a:rPr lang="en-US" dirty="0" smtClean="0"/>
              <a:t>44 for approval at </a:t>
            </a:r>
            <a:r>
              <a:rPr lang="en-US" dirty="0"/>
              <a:t>WGCV-</a:t>
            </a:r>
            <a:r>
              <a:rPr lang="en-US" dirty="0" smtClean="0"/>
              <a:t>45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Leveraging activities of multiple agencies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Results will have direct impacts on CARD4L as well as ACIX II</a:t>
            </a:r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Surface reflectance validation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81600" y="4114800"/>
            <a:ext cx="3962400" cy="2743200"/>
            <a:chOff x="3991618" y="817355"/>
            <a:chExt cx="4801866" cy="3875146"/>
          </a:xfrm>
        </p:grpSpPr>
        <p:pic>
          <p:nvPicPr>
            <p:cNvPr id="6" name="Picture 2" descr="C:\Users\u65672\Pictures\Field Measure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736" y="817355"/>
              <a:ext cx="2686748" cy="1807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u65672\Pictures\FieldMeasure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360" y="2607557"/>
              <a:ext cx="2265124" cy="208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u65672\Pictures\FieldMeasure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618" y="2607558"/>
              <a:ext cx="2666520" cy="2084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619" y="817355"/>
              <a:ext cx="2410198" cy="1807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4" descr="C:\GA WorkSpace\DEA SR Validation Workshop\PNGS\PIN-20MAY18-CSIRO\PIN_20MAY18_CSIRO_Landsat8_Fig11_SatFieldLocatio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141" y="12954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2" y="3810000"/>
            <a:ext cx="5124956" cy="1752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28600" y="5562600"/>
            <a:ext cx="36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7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7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7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7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26748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DEA Validation Workshop</a:t>
            </a:r>
            <a: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26748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26748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26748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Brisbane 16-17 August 2018</a:t>
            </a:r>
            <a:endParaRPr kumimoji="0" lang="en-US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26748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9043274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0400"/>
            <a:ext cx="2973294" cy="28985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6613754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839200" cy="2209800"/>
          </a:xfrm>
        </p:spPr>
        <p:txBody>
          <a:bodyPr/>
          <a:lstStyle/>
          <a:p>
            <a:r>
              <a:rPr lang="en-US" b="1" dirty="0" smtClean="0"/>
              <a:t>CV</a:t>
            </a:r>
            <a:r>
              <a:rPr lang="en-US" b="1" dirty="0"/>
              <a:t>-</a:t>
            </a:r>
            <a:r>
              <a:rPr lang="en-US" b="1" dirty="0" smtClean="0"/>
              <a:t>18: Greenhouse </a:t>
            </a:r>
            <a:r>
              <a:rPr lang="en-US" b="1" dirty="0"/>
              <a:t>gas reference standards for </a:t>
            </a:r>
            <a:r>
              <a:rPr lang="en-US" b="1" dirty="0" smtClean="0"/>
              <a:t>interoperability </a:t>
            </a:r>
          </a:p>
          <a:p>
            <a:r>
              <a:rPr lang="en-US" dirty="0" smtClean="0"/>
              <a:t>Led by </a:t>
            </a:r>
            <a:r>
              <a:rPr lang="en-US" dirty="0"/>
              <a:t>Atmospheric Composition Subgroup (ACSG</a:t>
            </a:r>
            <a:r>
              <a:rPr lang="en-US" dirty="0" smtClean="0"/>
              <a:t>)</a:t>
            </a:r>
          </a:p>
          <a:p>
            <a:r>
              <a:rPr lang="en-GB" dirty="0" smtClean="0"/>
              <a:t>Improvements</a:t>
            </a:r>
            <a:r>
              <a:rPr lang="en-GB" dirty="0"/>
              <a:t>/gaps in the (inter-)calibration of sensors (in cooperation with GSICS and across </a:t>
            </a:r>
            <a:r>
              <a:rPr lang="en-GB" dirty="0" smtClean="0"/>
              <a:t>WGCV</a:t>
            </a:r>
          </a:p>
          <a:p>
            <a:r>
              <a:rPr lang="en-GB" dirty="0" smtClean="0"/>
              <a:t>Level</a:t>
            </a:r>
            <a:r>
              <a:rPr lang="en-GB" dirty="0"/>
              <a:t>-2 validation infrastructures (</a:t>
            </a:r>
            <a:r>
              <a:rPr lang="en-GB" dirty="0" smtClean="0"/>
              <a:t>algorithm </a:t>
            </a:r>
            <a:r>
              <a:rPr lang="en-GB" dirty="0"/>
              <a:t>inter-comparisons, geographical/geophysical gaps for FRMs, etc.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Greenhouse gas references</a:t>
            </a:r>
            <a:endParaRPr lang="en-US" dirty="0"/>
          </a:p>
        </p:txBody>
      </p:sp>
      <p:sp>
        <p:nvSpPr>
          <p:cNvPr id="42" name="正方形/長方形 4"/>
          <p:cNvSpPr/>
          <p:nvPr/>
        </p:nvSpPr>
        <p:spPr>
          <a:xfrm>
            <a:off x="0" y="6096000"/>
            <a:ext cx="2971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</a:rPr>
              <a:t>GOSAT </a:t>
            </a:r>
            <a:r>
              <a:rPr lang="en-US" altLang="ja-JP" sz="1600" dirty="0" smtClean="0">
                <a:solidFill>
                  <a:schemeClr val="tx1"/>
                </a:solidFill>
              </a:rPr>
              <a:t>target observations over NYC</a:t>
            </a:r>
            <a:endParaRPr lang="ja-JP" altLang="en-US" sz="1600" dirty="0"/>
          </a:p>
        </p:txBody>
      </p:sp>
      <p:pic>
        <p:nvPicPr>
          <p:cNvPr id="44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390" y="3297423"/>
            <a:ext cx="2371302" cy="2755223"/>
          </a:xfrm>
          <a:prstGeom prst="rect">
            <a:avLst/>
          </a:prstGeom>
        </p:spPr>
      </p:pic>
      <p:pic>
        <p:nvPicPr>
          <p:cNvPr id="45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538" y="3434177"/>
            <a:ext cx="2356893" cy="2738448"/>
          </a:xfrm>
          <a:prstGeom prst="rect">
            <a:avLst/>
          </a:prstGeom>
        </p:spPr>
      </p:pic>
      <p:pic>
        <p:nvPicPr>
          <p:cNvPr id="46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862" y="5399693"/>
            <a:ext cx="1376670" cy="130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正方形/長方形 9"/>
          <p:cNvSpPr/>
          <p:nvPr/>
        </p:nvSpPr>
        <p:spPr>
          <a:xfrm>
            <a:off x="4588648" y="6052646"/>
            <a:ext cx="34275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GOSAT and NASA AJAX over RRV, NV 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Coutesy of Iraci et al.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8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532992"/>
            <a:ext cx="1624299" cy="1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59910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19200"/>
            <a:ext cx="8686800" cy="4724400"/>
          </a:xfrm>
        </p:spPr>
        <p:txBody>
          <a:bodyPr/>
          <a:lstStyle/>
          <a:p>
            <a:r>
              <a:rPr lang="en-US" b="1" dirty="0" smtClean="0"/>
              <a:t>CV-19 (Biomass validation protocols) </a:t>
            </a:r>
            <a:r>
              <a:rPr lang="en-US" dirty="0"/>
              <a:t>is underway within the Land Product Validation </a:t>
            </a:r>
            <a:r>
              <a:rPr lang="en-US" dirty="0" smtClean="0"/>
              <a:t>Subgroup</a:t>
            </a:r>
          </a:p>
          <a:p>
            <a:r>
              <a:rPr lang="en-US" dirty="0" smtClean="0"/>
              <a:t>Initial </a:t>
            </a:r>
            <a:r>
              <a:rPr lang="en-US" dirty="0"/>
              <a:t>set of protocols planned by the end of 2018 and more formal documentation in </a:t>
            </a:r>
            <a:r>
              <a:rPr lang="en-US" dirty="0" smtClean="0"/>
              <a:t>2019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Biomass validation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14557"/>
            <a:ext cx="7010400" cy="42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44610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05800" cy="4724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12/2018	25</a:t>
            </a:r>
            <a:r>
              <a:rPr lang="en-US" baseline="30000" dirty="0" smtClean="0"/>
              <a:t>th</a:t>
            </a:r>
            <a:r>
              <a:rPr lang="en-US" dirty="0"/>
              <a:t> SAR </a:t>
            </a:r>
            <a:r>
              <a:rPr lang="en-US" dirty="0" smtClean="0"/>
              <a:t>Subgroup Workshop hosted by CONAE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Buenos </a:t>
            </a:r>
            <a:r>
              <a:rPr lang="en-US" dirty="0"/>
              <a:t>Aries, </a:t>
            </a:r>
            <a:r>
              <a:rPr lang="en-US" dirty="0" smtClean="0"/>
              <a:t>Argentina</a:t>
            </a:r>
          </a:p>
          <a:p>
            <a:pPr>
              <a:spcBef>
                <a:spcPts val="0"/>
              </a:spcBef>
            </a:pPr>
            <a:r>
              <a:rPr lang="en-AU" dirty="0" smtClean="0"/>
              <a:t>3/2019	IVOS </a:t>
            </a:r>
            <a:r>
              <a:rPr lang="en-AU" dirty="0"/>
              <a:t>Subgroup will hold a meeting at CSIRO in </a:t>
            </a:r>
            <a:endParaRPr lang="en-AU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AU" dirty="0"/>
              <a:t>	</a:t>
            </a:r>
            <a:r>
              <a:rPr lang="en-AU" dirty="0" smtClean="0"/>
              <a:t>	Perth</a:t>
            </a:r>
            <a:r>
              <a:rPr lang="en-AU" dirty="0"/>
              <a:t>, </a:t>
            </a:r>
            <a:r>
              <a:rPr lang="en-AU" dirty="0" smtClean="0"/>
              <a:t>Australia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6/2019</a:t>
            </a:r>
            <a:r>
              <a:rPr lang="en-US" b="1" dirty="0" smtClean="0"/>
              <a:t>	</a:t>
            </a:r>
            <a:r>
              <a:rPr lang="en-US" dirty="0" smtClean="0"/>
              <a:t>Workshop </a:t>
            </a:r>
            <a:r>
              <a:rPr lang="en-US" dirty="0"/>
              <a:t>on state of the art for pre-flight </a:t>
            </a:r>
            <a:r>
              <a:rPr lang="en-US" dirty="0" smtClean="0"/>
              <a:t>calibration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techniques (CV-3)</a:t>
            </a:r>
          </a:p>
          <a:p>
            <a:pPr marL="316923" indent="-285750">
              <a:spcBef>
                <a:spcPts val="0"/>
              </a:spcBef>
            </a:pPr>
            <a:r>
              <a:rPr lang="en-US" dirty="0" smtClean="0"/>
              <a:t>7/2019	WGCV-45 hosted by CSIRO in Perth, Australia</a:t>
            </a:r>
          </a:p>
          <a:p>
            <a:endParaRPr lang="en-US" sz="1800" dirty="0"/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endParaRPr 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806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r>
              <a:rPr lang="en-US" dirty="0" smtClean="0"/>
              <a:t>Work </a:t>
            </a:r>
            <a:r>
              <a:rPr lang="en-US" dirty="0"/>
              <a:t>Plan progress is proceeding at a good </a:t>
            </a:r>
            <a:r>
              <a:rPr lang="en-US" dirty="0" smtClean="0"/>
              <a:t>pace</a:t>
            </a:r>
          </a:p>
          <a:p>
            <a:pPr lvl="1"/>
            <a:r>
              <a:rPr lang="en-US" dirty="0" smtClean="0"/>
              <a:t>All actions are proceeding </a:t>
            </a:r>
          </a:p>
          <a:p>
            <a:pPr lvl="1"/>
            <a:r>
              <a:rPr lang="en-US" dirty="0" smtClean="0"/>
              <a:t>Paths forward to completion are in place for all actions</a:t>
            </a:r>
          </a:p>
          <a:p>
            <a:r>
              <a:rPr lang="en-US" dirty="0" smtClean="0"/>
              <a:t>WGCV </a:t>
            </a:r>
            <a:r>
              <a:rPr lang="en-US" dirty="0"/>
              <a:t>interactions with other groups continues to provide challenges and progress</a:t>
            </a:r>
          </a:p>
          <a:p>
            <a:pPr lvl="1"/>
            <a:r>
              <a:rPr lang="en-US" dirty="0" smtClean="0"/>
              <a:t>Interactions with VCs and WGs are advancing </a:t>
            </a:r>
            <a:r>
              <a:rPr lang="en-US" dirty="0"/>
              <a:t>WGCV activities</a:t>
            </a:r>
          </a:p>
          <a:p>
            <a:pPr lvl="1"/>
            <a:r>
              <a:rPr lang="en-US" dirty="0"/>
              <a:t>Cross-cutting activities are creating new links between the subgroups</a:t>
            </a:r>
          </a:p>
          <a:p>
            <a:r>
              <a:rPr lang="en-US" dirty="0" smtClean="0"/>
              <a:t>Attendance </a:t>
            </a:r>
            <a:r>
              <a:rPr lang="en-US" dirty="0"/>
              <a:t>and participation by CEOS member agencies at the Working </a:t>
            </a:r>
            <a:r>
              <a:rPr lang="en-US" dirty="0" smtClean="0"/>
              <a:t>Group </a:t>
            </a:r>
            <a:r>
              <a:rPr lang="en-US" dirty="0"/>
              <a:t>and Subgroup levels is </a:t>
            </a:r>
            <a:r>
              <a:rPr lang="en-US" dirty="0" smtClean="0"/>
              <a:t>strong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842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Vice-Chair Nomination</a:t>
            </a:r>
            <a:endParaRPr lang="en-US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Endorsement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12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18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/>
              <a:t>Working Group Vice Chair Nomination</a:t>
            </a:r>
          </a:p>
          <a:p>
            <a:r>
              <a:rPr lang="en-US" dirty="0" smtClean="0"/>
              <a:t>Current Chair term terminates with CEOS plenary 32</a:t>
            </a:r>
          </a:p>
          <a:p>
            <a:r>
              <a:rPr lang="en-US" dirty="0" smtClean="0"/>
              <a:t>Need of Vice Chair nomination</a:t>
            </a:r>
          </a:p>
          <a:p>
            <a:endParaRPr lang="en-US" dirty="0"/>
          </a:p>
          <a:p>
            <a:r>
              <a:rPr lang="en-US" dirty="0" smtClean="0"/>
              <a:t>Candidate: </a:t>
            </a:r>
            <a:r>
              <a:rPr lang="en-US" dirty="0"/>
              <a:t>Akihiko </a:t>
            </a:r>
            <a:r>
              <a:rPr lang="en-US" dirty="0" err="1" smtClean="0"/>
              <a:t>Kuze</a:t>
            </a:r>
            <a:endParaRPr lang="en-US" dirty="0"/>
          </a:p>
          <a:p>
            <a:r>
              <a:rPr lang="en-US" altLang="ja-JP" dirty="0" smtClean="0"/>
              <a:t>GOSAT </a:t>
            </a:r>
            <a:r>
              <a:rPr lang="en-US" altLang="ja-JP" dirty="0"/>
              <a:t>project team, </a:t>
            </a:r>
            <a:r>
              <a:rPr lang="en-US" altLang="ja-JP" dirty="0" smtClean="0"/>
              <a:t>JAXA</a:t>
            </a:r>
          </a:p>
          <a:p>
            <a:r>
              <a:rPr lang="en-US" altLang="ja-JP" dirty="0" smtClean="0"/>
              <a:t>Greenhouse </a:t>
            </a:r>
            <a:r>
              <a:rPr lang="en-US" altLang="ja-JP" dirty="0"/>
              <a:t>gases Observing Satellite (GOSAT) project for 15 years </a:t>
            </a:r>
            <a:r>
              <a:rPr lang="en-US" altLang="ja-JP" dirty="0" smtClean="0"/>
              <a:t>developing </a:t>
            </a:r>
            <a:r>
              <a:rPr lang="en-US" altLang="ja-JP" dirty="0"/>
              <a:t>on-board instruments, calibrations and </a:t>
            </a:r>
            <a:r>
              <a:rPr lang="en-US" altLang="ja-JP" dirty="0" smtClean="0"/>
              <a:t>operation</a:t>
            </a:r>
          </a:p>
          <a:p>
            <a:r>
              <a:rPr lang="en-US" altLang="ja-JP" dirty="0" smtClean="0"/>
              <a:t>Level </a:t>
            </a:r>
            <a:r>
              <a:rPr lang="en-US" altLang="ja-JP" dirty="0"/>
              <a:t>0-1 processing of GOSAT data and the GOSAT Level 1 </a:t>
            </a:r>
            <a:r>
              <a:rPr lang="en-US" altLang="ja-JP" dirty="0" smtClean="0"/>
              <a:t>products</a:t>
            </a:r>
            <a:endParaRPr lang="en-US" dirty="0" smtClean="0"/>
          </a:p>
          <a:p>
            <a:r>
              <a:rPr lang="en-US" dirty="0" smtClean="0"/>
              <a:t>CEOS WGCV recommends the nomination of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Kuze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u="sng" dirty="0" smtClean="0"/>
              <a:t>Request for endorsement</a:t>
            </a:r>
            <a:r>
              <a:rPr lang="en-US" b="1" i="1" u="sng" dirty="0"/>
              <a:t> </a:t>
            </a:r>
            <a:r>
              <a:rPr lang="en-US" b="1" i="1" u="sng" dirty="0" smtClean="0"/>
              <a:t>of </a:t>
            </a:r>
            <a:r>
              <a:rPr lang="en-US" b="1" i="1" u="sng" dirty="0" err="1" smtClean="0"/>
              <a:t>Dr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Kuze</a:t>
            </a:r>
            <a:r>
              <a:rPr lang="en-US" b="1" i="1" u="sng" dirty="0" smtClean="0"/>
              <a:t> as incoming Vice-Chair 2018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lang="en-US" dirty="0" smtClean="0"/>
              <a:t>Endorsement Vice Chair Nomination</a:t>
            </a:r>
            <a:endParaRPr lang="en-US" dirty="0"/>
          </a:p>
        </p:txBody>
      </p:sp>
      <p:pic>
        <p:nvPicPr>
          <p:cNvPr id="6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242060"/>
            <a:ext cx="1981200" cy="255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833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5943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New </a:t>
            </a:r>
            <a:r>
              <a:rPr lang="en-US" dirty="0" smtClean="0"/>
              <a:t>WGCV Chair </a:t>
            </a: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Cindy </a:t>
            </a:r>
            <a:r>
              <a:rPr lang="en-US" b="1" dirty="0" err="1" smtClean="0"/>
              <a:t>Ong</a:t>
            </a:r>
            <a:r>
              <a:rPr lang="en-US" b="1" dirty="0" smtClean="0"/>
              <a:t> </a:t>
            </a:r>
            <a:r>
              <a:rPr lang="en-US" dirty="0" smtClean="0"/>
              <a:t>–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Principal Research Scientist @ CSIRO</a:t>
            </a:r>
          </a:p>
          <a:p>
            <a:r>
              <a:rPr lang="en-US" dirty="0"/>
              <a:t>Expertise in ground-based and airborne-based</a:t>
            </a:r>
            <a:br>
              <a:rPr lang="en-US" dirty="0"/>
            </a:br>
            <a:r>
              <a:rPr lang="en-US" dirty="0"/>
              <a:t>remote sensing (imagers &amp; optical sensors)</a:t>
            </a:r>
          </a:p>
          <a:p>
            <a:r>
              <a:rPr lang="en-US" dirty="0" smtClean="0"/>
              <a:t>Current </a:t>
            </a:r>
            <a:r>
              <a:rPr lang="en-US" dirty="0"/>
              <a:t>research </a:t>
            </a:r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Greenhouse </a:t>
            </a:r>
            <a:r>
              <a:rPr lang="en-US" dirty="0"/>
              <a:t>Gas detection including sensor </a:t>
            </a:r>
            <a:r>
              <a:rPr lang="en-US" dirty="0" smtClean="0"/>
              <a:t>development </a:t>
            </a:r>
          </a:p>
          <a:p>
            <a:pPr lvl="1"/>
            <a:r>
              <a:rPr lang="en-US" dirty="0" smtClean="0"/>
              <a:t>Quantification </a:t>
            </a:r>
            <a:r>
              <a:rPr lang="en-US" dirty="0"/>
              <a:t>and monitoring of methane and other environmental impacts related to the onshore gas </a:t>
            </a:r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Calibration </a:t>
            </a:r>
            <a:r>
              <a:rPr lang="en-US" dirty="0"/>
              <a:t>and validation of optical earth observation </a:t>
            </a:r>
            <a:r>
              <a:rPr lang="en-US" dirty="0" smtClean="0"/>
              <a:t>sensors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WGCV Chair Handover</a:t>
            </a:r>
            <a:endParaRPr lang="en-US" dirty="0"/>
          </a:p>
        </p:txBody>
      </p:sp>
      <p:pic>
        <p:nvPicPr>
          <p:cNvPr id="5" name="Picture 4" descr="IMG_9790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464" y="1371600"/>
            <a:ext cx="266953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1056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r>
              <a:rPr lang="en-US" dirty="0"/>
              <a:t>Key activities from </a:t>
            </a:r>
            <a:r>
              <a:rPr lang="en-US" dirty="0" smtClean="0"/>
              <a:t>2018</a:t>
            </a:r>
            <a:endParaRPr lang="en-US" dirty="0"/>
          </a:p>
          <a:p>
            <a:pPr lvl="1"/>
            <a:r>
              <a:rPr lang="en-US" dirty="0"/>
              <a:t>CEOS Work Plan Deliverables</a:t>
            </a:r>
          </a:p>
          <a:p>
            <a:pPr lvl="1"/>
            <a:r>
              <a:rPr lang="en-US" dirty="0" smtClean="0"/>
              <a:t>Highlighted with discussions related to ACIX</a:t>
            </a:r>
            <a:r>
              <a:rPr lang="en-US" dirty="0"/>
              <a:t>, RADCALNET, </a:t>
            </a:r>
            <a:r>
              <a:rPr lang="en-US" dirty="0" smtClean="0"/>
              <a:t>Carbon, WGCV subgroups</a:t>
            </a:r>
          </a:p>
          <a:p>
            <a:pPr lvl="1"/>
            <a:r>
              <a:rPr lang="en-US" dirty="0"/>
              <a:t>Interactions with other </a:t>
            </a:r>
            <a:r>
              <a:rPr lang="en-US" dirty="0" smtClean="0"/>
              <a:t>entities</a:t>
            </a:r>
            <a:endParaRPr lang="en-US" dirty="0"/>
          </a:p>
          <a:p>
            <a:r>
              <a:rPr lang="en-US" dirty="0"/>
              <a:t>Meetings / Workshops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WGCV report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28956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WGCV-44 meeting hosted by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EUMETSAT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9950DC-A1A6-2D44-A26F-BC170A398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520" y="3397674"/>
            <a:ext cx="6126480" cy="34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810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E73CEA3-511A-4048-BD35-90B431BC73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>
                <a:solidFill>
                  <a:srgbClr val="1F497D"/>
                </a:solidFill>
                <a:latin typeface="Helvetica"/>
                <a:ea typeface="Helvetica"/>
              </a:rPr>
              <a:pPr defTabSz="914400"/>
              <a:t>3</a:t>
            </a:fld>
            <a:endParaRPr dirty="0">
              <a:solidFill>
                <a:srgbClr val="1F497D"/>
              </a:solidFill>
              <a:latin typeface="Helvetica"/>
              <a:ea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A00BC8-B7D5-774F-A211-7398B3710C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6858000" cy="5257800"/>
          </a:xfrm>
        </p:spPr>
        <p:txBody>
          <a:bodyPr/>
          <a:lstStyle/>
          <a:p>
            <a:r>
              <a:rPr lang="en-US" dirty="0" smtClean="0"/>
              <a:t>Recent major achievements</a:t>
            </a:r>
            <a:endParaRPr lang="en-US" dirty="0"/>
          </a:p>
          <a:p>
            <a:pPr lvl="1"/>
            <a:r>
              <a:rPr lang="en-US" dirty="0" smtClean="0"/>
              <a:t>ACIX </a:t>
            </a:r>
            <a:r>
              <a:rPr lang="en-US" dirty="0"/>
              <a:t>(CV-13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RadCalNet</a:t>
            </a:r>
            <a:r>
              <a:rPr lang="en-US" dirty="0" smtClean="0"/>
              <a:t> </a:t>
            </a:r>
            <a:r>
              <a:rPr lang="en-US" dirty="0"/>
              <a:t>(CV-</a:t>
            </a:r>
            <a:r>
              <a:rPr lang="en-US" dirty="0" smtClean="0"/>
              <a:t>9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Solar </a:t>
            </a:r>
            <a:r>
              <a:rPr lang="en-US" dirty="0"/>
              <a:t>Irradiance Model (CV-16)</a:t>
            </a:r>
          </a:p>
          <a:p>
            <a:pPr lvl="1"/>
            <a:r>
              <a:rPr lang="en-US" dirty="0"/>
              <a:t>LPV </a:t>
            </a:r>
            <a:r>
              <a:rPr lang="en-US" dirty="0" err="1"/>
              <a:t>SuperSites</a:t>
            </a:r>
            <a:r>
              <a:rPr lang="en-US" dirty="0"/>
              <a:t> (CV-12, CARB-19)</a:t>
            </a:r>
          </a:p>
          <a:p>
            <a:r>
              <a:rPr lang="en-AU" dirty="0"/>
              <a:t>Improved reporting of achievements to ensure their utility to CEOS agencies</a:t>
            </a:r>
          </a:p>
          <a:p>
            <a:pPr lvl="1"/>
            <a:r>
              <a:rPr lang="en-AU" dirty="0"/>
              <a:t>CEOS </a:t>
            </a:r>
            <a:r>
              <a:rPr lang="en-AU" dirty="0" smtClean="0"/>
              <a:t>WGCV website (completes CV-01)</a:t>
            </a:r>
            <a:endParaRPr lang="en-AU" dirty="0"/>
          </a:p>
          <a:p>
            <a:pPr lvl="1"/>
            <a:r>
              <a:rPr lang="en-AU" dirty="0"/>
              <a:t>Other outreach methods</a:t>
            </a:r>
          </a:p>
          <a:p>
            <a:r>
              <a:rPr lang="en-US" dirty="0"/>
              <a:t>Near-term planned activities</a:t>
            </a:r>
          </a:p>
          <a:p>
            <a:pPr lvl="1"/>
            <a:r>
              <a:rPr lang="en-US" dirty="0"/>
              <a:t>CARD4L assessment (CV-17)</a:t>
            </a:r>
            <a:endParaRPr lang="en-AU" dirty="0"/>
          </a:p>
          <a:p>
            <a:pPr lvl="1"/>
            <a:r>
              <a:rPr lang="en-AU" dirty="0"/>
              <a:t>Joint WGISS activities </a:t>
            </a:r>
          </a:p>
          <a:p>
            <a:pPr lvl="1"/>
            <a:r>
              <a:rPr lang="en-AU" dirty="0"/>
              <a:t>GSICS Level 1 interoperability (CV-15)</a:t>
            </a:r>
          </a:p>
          <a:p>
            <a:pPr lvl="1"/>
            <a:r>
              <a:rPr lang="en-AU" dirty="0"/>
              <a:t>Carbon actions including GHGs (CV-18) and biomass (CV-19)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C5F1EF-87D8-8E4B-AFE0-5C38B7B510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 rtl="0"/>
            <a:r>
              <a:rPr lang="en-US" dirty="0"/>
              <a:t>WGCV Achievements and Planned Outcomes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186871"/>
            <a:ext cx="2789517" cy="1918529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6332" y="5042174"/>
            <a:ext cx="2277668" cy="1815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16B878-DF97-4409-BD76-53FB95E91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382" y="1167286"/>
            <a:ext cx="2507618" cy="1880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750" y="990600"/>
            <a:ext cx="1455450" cy="13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350" y="1752600"/>
            <a:ext cx="1455450" cy="13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4654697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86800" cy="152400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b="1" dirty="0"/>
              <a:t>CV-9 (Radiometric Calibration Network (RADCALNET)) is </a:t>
            </a:r>
            <a:r>
              <a:rPr lang="en-US" b="1" dirty="0" smtClean="0"/>
              <a:t>complete</a:t>
            </a:r>
            <a:endParaRPr lang="en-US" b="1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Network of instrumented sites </a:t>
            </a:r>
            <a:r>
              <a:rPr lang="en-US" dirty="0" smtClean="0"/>
              <a:t>for radiometric </a:t>
            </a:r>
            <a:r>
              <a:rPr lang="en-US" dirty="0"/>
              <a:t>c</a:t>
            </a:r>
            <a:r>
              <a:rPr lang="en-US" dirty="0" smtClean="0"/>
              <a:t>alibration of optical sensors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Opening </a:t>
            </a:r>
            <a:r>
              <a:rPr lang="en-US" dirty="0"/>
              <a:t>of </a:t>
            </a:r>
            <a:r>
              <a:rPr lang="en-US" dirty="0" err="1" smtClean="0"/>
              <a:t>RadCalNet</a:t>
            </a:r>
            <a:r>
              <a:rPr lang="en-US" dirty="0" smtClean="0"/>
              <a:t> </a:t>
            </a:r>
            <a:r>
              <a:rPr lang="en-US" dirty="0"/>
              <a:t>portal (</a:t>
            </a:r>
            <a:r>
              <a:rPr lang="en-US" dirty="0">
                <a:hlinkClick r:id="rId2"/>
              </a:rPr>
              <a:t>https://www.radcalnet.org</a:t>
            </a:r>
            <a:r>
              <a:rPr lang="en-US" dirty="0"/>
              <a:t>) </a:t>
            </a:r>
            <a:r>
              <a:rPr lang="en-US" dirty="0" smtClean="0"/>
              <a:t>on </a:t>
            </a:r>
            <a:r>
              <a:rPr lang="en-US" dirty="0"/>
              <a:t>July 24, </a:t>
            </a:r>
            <a:r>
              <a:rPr lang="en-US" dirty="0" smtClean="0"/>
              <a:t>2018 </a:t>
            </a:r>
            <a:endParaRPr lang="en-US" sz="4000" dirty="0"/>
          </a:p>
          <a:p>
            <a:r>
              <a:rPr lang="en-US" dirty="0" smtClean="0"/>
              <a:t>Method developed for admitting new sites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RadCalNet</a:t>
            </a:r>
            <a:r>
              <a:rPr lang="en-US" dirty="0" smtClean="0"/>
              <a:t> - </a:t>
            </a:r>
            <a:r>
              <a:rPr lang="en-US" dirty="0"/>
              <a:t>Radiometric Calibration Network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667000"/>
            <a:ext cx="9067800" cy="411063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0339" y="2667000"/>
            <a:ext cx="3200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840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ACIX II and CMIX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41082" cy="360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>
            <a:stCxn id="16" idx="2"/>
          </p:cNvCxnSpPr>
          <p:nvPr/>
        </p:nvCxnSpPr>
        <p:spPr>
          <a:xfrm flipH="1">
            <a:off x="7315201" y="2398929"/>
            <a:ext cx="1062788" cy="126656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615989" y="1752600"/>
            <a:ext cx="1524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</a:rPr>
              <a:t>You 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 here for ACIX II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1469118"/>
            <a:ext cx="5394960" cy="356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5029200"/>
            <a:ext cx="7086600" cy="1600200"/>
          </a:xfrm>
        </p:spPr>
        <p:txBody>
          <a:bodyPr/>
          <a:lstStyle/>
          <a:p>
            <a:pPr marL="31173" indent="0">
              <a:buNone/>
            </a:pPr>
            <a:r>
              <a:rPr lang="en-US" sz="1800" b="1" dirty="0" smtClean="0"/>
              <a:t>CV-14: Report </a:t>
            </a:r>
            <a:r>
              <a:rPr lang="en-US" sz="1800" b="1" dirty="0"/>
              <a:t>on application of approaches for </a:t>
            </a:r>
            <a:endParaRPr lang="en-US" sz="1800" b="1" dirty="0" smtClean="0"/>
          </a:p>
          <a:p>
            <a:pPr marL="31173" indent="0">
              <a:spcBef>
                <a:spcPts val="0"/>
              </a:spcBef>
              <a:buNone/>
            </a:pPr>
            <a:r>
              <a:rPr lang="en-US" sz="1800" b="1" dirty="0" smtClean="0"/>
              <a:t>cloud </a:t>
            </a:r>
            <a:r>
              <a:rPr lang="en-US" sz="1800" b="1" dirty="0"/>
              <a:t>masking</a:t>
            </a:r>
            <a:r>
              <a:rPr lang="en-US" sz="1800" b="1" dirty="0" smtClean="0"/>
              <a:t>)</a:t>
            </a:r>
          </a:p>
          <a:p>
            <a:pPr marL="374073"/>
            <a:r>
              <a:rPr lang="en-US" sz="1800" dirty="0" smtClean="0"/>
              <a:t>Deadline </a:t>
            </a:r>
            <a:r>
              <a:rPr lang="en-US" sz="1800" dirty="0"/>
              <a:t>has been adjusted to Q2 </a:t>
            </a:r>
            <a:r>
              <a:rPr lang="en-US" sz="1800" dirty="0" smtClean="0"/>
              <a:t>2020</a:t>
            </a:r>
          </a:p>
          <a:p>
            <a:pPr marL="374073"/>
            <a:r>
              <a:rPr lang="en-US" sz="1800" dirty="0" smtClean="0"/>
              <a:t>Based on ACIX example</a:t>
            </a:r>
            <a:endParaRPr lang="en-US" sz="1800" b="1" dirty="0"/>
          </a:p>
        </p:txBody>
      </p:sp>
      <p:sp>
        <p:nvSpPr>
          <p:cNvPr id="46" name="Rectangle 45"/>
          <p:cNvSpPr/>
          <p:nvPr/>
        </p:nvSpPr>
        <p:spPr>
          <a:xfrm>
            <a:off x="3886200" y="1134912"/>
            <a:ext cx="5253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CV-13: </a:t>
            </a:r>
            <a:r>
              <a:rPr lang="en-US" b="1" dirty="0" err="1"/>
              <a:t>Intercomparison</a:t>
            </a:r>
            <a:r>
              <a:rPr lang="en-US" b="1" dirty="0"/>
              <a:t> of atmospheric correction </a:t>
            </a:r>
            <a:r>
              <a:rPr lang="en-US" b="1" dirty="0" smtClean="0"/>
              <a:t>models </a:t>
            </a:r>
            <a:r>
              <a:rPr lang="en-US" dirty="0" smtClean="0"/>
              <a:t>is completed with summary report on Cal/Val portal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59668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r>
              <a:rPr lang="en-US" dirty="0"/>
              <a:t>Workshop for Cloud Mask </a:t>
            </a:r>
            <a:r>
              <a:rPr lang="en-US" dirty="0" err="1"/>
              <a:t>Intercomparison</a:t>
            </a:r>
            <a:r>
              <a:rPr lang="en-US" dirty="0"/>
              <a:t> Experiment (CMIX)   and ACIX II scheduled for October 17-18 in Washington, DC, USA</a:t>
            </a:r>
          </a:p>
          <a:p>
            <a:r>
              <a:rPr lang="en-US" dirty="0" smtClean="0"/>
              <a:t>ACIX II/CMIX workshop 		17-18 October 2018</a:t>
            </a:r>
          </a:p>
          <a:p>
            <a:r>
              <a:rPr lang="en-US" dirty="0" smtClean="0"/>
              <a:t>Results submission 			15 March 2019</a:t>
            </a:r>
          </a:p>
          <a:p>
            <a:r>
              <a:rPr lang="en-US" dirty="0" smtClean="0"/>
              <a:t>Analysis report			May 2019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ACIX II/CMIX workshop		June 2019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ACIX II and CMIX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B20C89-44FF-1C46-9793-2B56EAA20288}"/>
              </a:ext>
            </a:extLst>
          </p:cNvPr>
          <p:cNvSpPr txBox="1"/>
          <p:nvPr/>
        </p:nvSpPr>
        <p:spPr>
          <a:xfrm>
            <a:off x="2209800" y="5171926"/>
            <a:ext cx="6934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ea typeface="+mj-ea"/>
              </a:rPr>
              <a:t>     23</a:t>
            </a:r>
            <a:r>
              <a:rPr lang="en-GB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ea typeface="+mj-ea"/>
              </a:rPr>
              <a:t> </a:t>
            </a:r>
            <a:r>
              <a:rPr lang="en-GB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ea typeface="+mj-ea"/>
              </a:rPr>
              <a:t>Atmospheric Correction and/or Cloud Masking </a:t>
            </a:r>
            <a:r>
              <a:rPr lang="en-GB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ea typeface="+mj-ea"/>
              </a:rPr>
              <a:t>Processors</a:t>
            </a:r>
          </a:p>
          <a:p>
            <a:pPr>
              <a:spcAft>
                <a:spcPts val="300"/>
              </a:spcAft>
            </a:pPr>
            <a:r>
              <a:rPr lang="en-GB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</a:rPr>
              <a:t>    7</a:t>
            </a:r>
            <a:r>
              <a:rPr lang="en-GB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</a:rPr>
              <a:t> </a:t>
            </a:r>
            <a:r>
              <a:rPr lang="en-GB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</a:rPr>
              <a:t>Countries: France, Germany, UK, Belgium, USA, India, </a:t>
            </a:r>
            <a:r>
              <a:rPr lang="en-GB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</a:rPr>
              <a:t>China</a:t>
            </a:r>
          </a:p>
          <a:p>
            <a:pPr>
              <a:spcAft>
                <a:spcPts val="300"/>
              </a:spcAft>
            </a:pP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</a:rPr>
              <a:t>18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</a:rPr>
              <a:t> Space Agencies, Research Institutes, Universities,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</a:rPr>
              <a:t>Companies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Avenir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FE93822-1A7F-1C45-9B24-9DA552B0D4F9}"/>
              </a:ext>
            </a:extLst>
          </p:cNvPr>
          <p:cNvGrpSpPr>
            <a:grpSpLocks noChangeAspect="1"/>
          </p:cNvGrpSpPr>
          <p:nvPr/>
        </p:nvGrpSpPr>
        <p:grpSpPr>
          <a:xfrm>
            <a:off x="115523" y="3982307"/>
            <a:ext cx="5303520" cy="2719000"/>
            <a:chOff x="4740812" y="3258821"/>
            <a:chExt cx="3713871" cy="1904022"/>
          </a:xfrm>
        </p:grpSpPr>
        <p:pic>
          <p:nvPicPr>
            <p:cNvPr id="8" name="Picture 7" descr="/var/folders/bz/1jjw17jd31bgbjpyg7dsmyhm0000gp/T/com.microsoft.Word/Content.MSO/8E0D7DE1.tmp">
              <a:extLst>
                <a:ext uri="{FF2B5EF4-FFF2-40B4-BE49-F238E27FC236}">
                  <a16:creationId xmlns:a16="http://schemas.microsoft.com/office/drawing/2014/main" xmlns="" id="{2C99C17D-B89E-4247-BBAB-9F5FDB08CD5E}"/>
                </a:ext>
              </a:extLst>
            </p:cNvPr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03" t="29716" r="20681" b="6348"/>
            <a:stretch/>
          </p:blipFill>
          <p:spPr bwMode="auto">
            <a:xfrm>
              <a:off x="4740812" y="3258821"/>
              <a:ext cx="3713871" cy="19040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01A1867-2500-B849-B2B6-A81B49ED6E15}"/>
                </a:ext>
              </a:extLst>
            </p:cNvPr>
            <p:cNvSpPr txBox="1"/>
            <p:nvPr/>
          </p:nvSpPr>
          <p:spPr>
            <a:xfrm>
              <a:off x="5001227" y="3587262"/>
              <a:ext cx="647259" cy="25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7.4%</a:t>
              </a:r>
            </a:p>
          </p:txBody>
        </p:sp>
      </p:grp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5600C922-6185-5346-9144-58AA3631068C}"/>
              </a:ext>
            </a:extLst>
          </p:cNvPr>
          <p:cNvSpPr txBox="1">
            <a:spLocks/>
          </p:cNvSpPr>
          <p:nvPr/>
        </p:nvSpPr>
        <p:spPr>
          <a:xfrm>
            <a:off x="194878" y="3754681"/>
            <a:ext cx="3861083" cy="2923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ACIX II and </a:t>
            </a:r>
            <a:r>
              <a:rPr 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Roman"/>
                <a:cs typeface="Avenir Roman"/>
              </a:rPr>
              <a:t>CMIX </a:t>
            </a:r>
            <a:r>
              <a:rPr lang="en-US" sz="1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Participants as of Sept. 1</a:t>
            </a:r>
            <a:endParaRPr lang="en-US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0637960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b="1" dirty="0" smtClean="0"/>
              <a:t>CV-16: Report </a:t>
            </a:r>
            <a:r>
              <a:rPr lang="en-US" b="1" dirty="0"/>
              <a:t>on outcomes from GSICS/CEOS reference Solar Spectrum </a:t>
            </a:r>
            <a:r>
              <a:rPr lang="en-US" b="1" dirty="0" smtClean="0"/>
              <a:t>evaluation </a:t>
            </a:r>
            <a:r>
              <a:rPr lang="en-US" b="1" dirty="0"/>
              <a:t>is </a:t>
            </a:r>
            <a:r>
              <a:rPr lang="en-US" b="1" dirty="0" smtClean="0"/>
              <a:t>complete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Solar spectral </a:t>
            </a:r>
            <a:r>
              <a:rPr lang="en-US" dirty="0"/>
              <a:t>irradiance model </a:t>
            </a:r>
            <a:r>
              <a:rPr lang="en-US" dirty="0" smtClean="0"/>
              <a:t>can be found through the </a:t>
            </a:r>
            <a:r>
              <a:rPr lang="en-US" dirty="0"/>
              <a:t>Cal/Val Portal website: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calvalportal.ceos.org/events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Solar Irradiance Spectrum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819400"/>
            <a:ext cx="5761282" cy="396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76600"/>
            <a:ext cx="3429000" cy="2667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61587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620" y="1836019"/>
            <a:ext cx="4526180" cy="2659781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Cooperation with GSICS</a:t>
            </a:r>
          </a:p>
          <a:p>
            <a:r>
              <a:rPr lang="en-US" dirty="0" smtClean="0"/>
              <a:t>Identification of cooperation</a:t>
            </a:r>
            <a:br>
              <a:rPr lang="en-US" dirty="0" smtClean="0"/>
            </a:br>
            <a:r>
              <a:rPr lang="en-US" dirty="0" smtClean="0"/>
              <a:t>priorities and concluded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cf</a:t>
            </a:r>
            <a:r>
              <a:rPr lang="en-US" dirty="0" smtClean="0"/>
              <a:t> </a:t>
            </a:r>
            <a:r>
              <a:rPr lang="en-US" b="1" dirty="0" smtClean="0"/>
              <a:t>CV-03 and CV-15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Cooperation on subgroup level &amp;</a:t>
            </a:r>
            <a:br>
              <a:rPr lang="en-US" dirty="0" smtClean="0"/>
            </a:br>
            <a:r>
              <a:rPr lang="en-US" dirty="0" smtClean="0"/>
              <a:t>working group level which includes</a:t>
            </a:r>
            <a:br>
              <a:rPr lang="en-US" dirty="0" smtClean="0"/>
            </a:br>
            <a:r>
              <a:rPr lang="en-US" dirty="0" smtClean="0"/>
              <a:t>joint meetings of sub-groups</a:t>
            </a:r>
          </a:p>
          <a:p>
            <a:r>
              <a:rPr lang="en-US" dirty="0" smtClean="0"/>
              <a:t>WGCV chair observer @ GSICS-EP</a:t>
            </a:r>
          </a:p>
          <a:p>
            <a:r>
              <a:rPr lang="en-US" dirty="0" smtClean="0"/>
              <a:t>GRWG chair observer @ WGCV</a:t>
            </a:r>
            <a:endParaRPr lang="en-US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Others</a:t>
            </a:r>
          </a:p>
          <a:p>
            <a:r>
              <a:rPr lang="en-US" dirty="0" smtClean="0"/>
              <a:t>Interaction with IOCCG </a:t>
            </a:r>
            <a:r>
              <a:rPr lang="en-US" dirty="0" err="1" smtClean="0"/>
              <a:t>wrt</a:t>
            </a:r>
            <a:r>
              <a:rPr lang="en-US" dirty="0" smtClean="0"/>
              <a:t> Cal/Val ocean color</a:t>
            </a:r>
          </a:p>
          <a:p>
            <a:r>
              <a:rPr lang="en-US" dirty="0" smtClean="0"/>
              <a:t>Participation on LSI VC </a:t>
            </a:r>
            <a:r>
              <a:rPr lang="en-US" dirty="0" err="1" smtClean="0"/>
              <a:t>telecons</a:t>
            </a:r>
            <a:endParaRPr lang="en-US" dirty="0" smtClean="0"/>
          </a:p>
          <a:p>
            <a:r>
              <a:rPr lang="en-US" dirty="0" smtClean="0"/>
              <a:t>Combined meeting with WGISS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Interaction with other 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598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19200"/>
            <a:ext cx="8763000" cy="5410200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b="1" dirty="0" smtClean="0"/>
              <a:t>CV-15: L1 </a:t>
            </a:r>
            <a:r>
              <a:rPr lang="en-US" b="1" dirty="0"/>
              <a:t>top-of-atmosphere </a:t>
            </a:r>
            <a:r>
              <a:rPr lang="en-US" b="1" dirty="0" smtClean="0"/>
              <a:t>interoperability </a:t>
            </a:r>
            <a:r>
              <a:rPr lang="en-US" b="1" dirty="0"/>
              <a:t>deadline has been changed from Q4 2017 to Q4 </a:t>
            </a:r>
            <a:r>
              <a:rPr lang="en-US" b="1" dirty="0" smtClean="0"/>
              <a:t>2019 </a:t>
            </a:r>
            <a:r>
              <a:rPr lang="en-US" dirty="0" smtClean="0"/>
              <a:t>based on outcomes from WGCV-44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Rely on existing </a:t>
            </a:r>
            <a:r>
              <a:rPr lang="en-US" dirty="0"/>
              <a:t>material across multiple GSICS and WGCV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err="1" smtClean="0"/>
              <a:t>RadCalNet</a:t>
            </a:r>
            <a:endParaRPr lang="en-US" dirty="0" smtClean="0"/>
          </a:p>
          <a:p>
            <a:pPr lvl="1"/>
            <a:r>
              <a:rPr lang="en-US" dirty="0" smtClean="0"/>
              <a:t>Solar irradiance spectrum</a:t>
            </a:r>
          </a:p>
          <a:p>
            <a:pPr lvl="1"/>
            <a:r>
              <a:rPr lang="en-US" dirty="0" smtClean="0"/>
              <a:t>Fiducial reference measurements</a:t>
            </a:r>
          </a:p>
          <a:p>
            <a:r>
              <a:rPr lang="en-US" dirty="0" smtClean="0"/>
              <a:t>Mid-December </a:t>
            </a:r>
            <a:r>
              <a:rPr lang="en-US" dirty="0" err="1" smtClean="0"/>
              <a:t>telecon</a:t>
            </a:r>
            <a:r>
              <a:rPr lang="en-US" dirty="0" smtClean="0"/>
              <a:t> to develop activities for Q1 2019 with follow up at March IVOS Subgroup meeting</a:t>
            </a:r>
          </a:p>
          <a:p>
            <a:pPr marL="342900" lvl="1" indent="-342900">
              <a:buFont typeface="Arial"/>
              <a:buChar char="•"/>
            </a:pPr>
            <a:r>
              <a:rPr lang="en-US" b="1" dirty="0"/>
              <a:t>FDA-</a:t>
            </a:r>
            <a:r>
              <a:rPr lang="en-US" b="1" dirty="0" smtClean="0"/>
              <a:t>12: Inventory </a:t>
            </a:r>
            <a:r>
              <a:rPr lang="en-US" b="1" dirty="0"/>
              <a:t>of space data product formats used by CEOS </a:t>
            </a:r>
            <a:r>
              <a:rPr lang="en-US" b="1" dirty="0" smtClean="0"/>
              <a:t>agencies</a:t>
            </a:r>
          </a:p>
          <a:p>
            <a:pPr marL="762692" lvl="2" indent="-342900">
              <a:buFont typeface="Arial"/>
              <a:buChar char="•"/>
            </a:pPr>
            <a:r>
              <a:rPr lang="en-US" dirty="0" smtClean="0"/>
              <a:t>Related </a:t>
            </a:r>
            <a:r>
              <a:rPr lang="en-US" dirty="0"/>
              <a:t>to L1 top-of-atmosphere </a:t>
            </a:r>
            <a:r>
              <a:rPr lang="en-US" dirty="0" smtClean="0"/>
              <a:t>interoperability</a:t>
            </a:r>
          </a:p>
          <a:p>
            <a:pPr marL="762692" lvl="2" indent="-342900">
              <a:buFont typeface="Arial"/>
              <a:buChar char="•"/>
            </a:pPr>
            <a:r>
              <a:rPr lang="en-US" dirty="0" smtClean="0"/>
              <a:t>Provide </a:t>
            </a:r>
            <a:r>
              <a:rPr lang="en-US" dirty="0"/>
              <a:t>guidance </a:t>
            </a:r>
            <a:r>
              <a:rPr lang="en-US" dirty="0" smtClean="0"/>
              <a:t>on </a:t>
            </a:r>
            <a:r>
              <a:rPr lang="en-US" dirty="0"/>
              <a:t>appropriate quality indicators </a:t>
            </a:r>
            <a:r>
              <a:rPr lang="en-US" dirty="0" smtClean="0"/>
              <a:t>to </a:t>
            </a:r>
            <a:r>
              <a:rPr lang="en-US" dirty="0"/>
              <a:t>facilitate </a:t>
            </a:r>
            <a:r>
              <a:rPr lang="en-US" dirty="0" smtClean="0"/>
              <a:t>interoperability</a:t>
            </a:r>
          </a:p>
          <a:p>
            <a:pPr marL="762692" lvl="2" indent="-342900">
              <a:buFont typeface="Arial"/>
              <a:buChar char="•"/>
            </a:pPr>
            <a:r>
              <a:rPr lang="en-US" dirty="0" smtClean="0"/>
              <a:t>Joint </a:t>
            </a:r>
            <a:r>
              <a:rPr lang="en-US" dirty="0" err="1"/>
              <a:t>telecon</a:t>
            </a:r>
            <a:r>
              <a:rPr lang="en-US" dirty="0"/>
              <a:t> between WGISS and WGCV </a:t>
            </a:r>
            <a:r>
              <a:rPr lang="en-US" dirty="0" smtClean="0"/>
              <a:t>in Dec</a:t>
            </a:r>
            <a:r>
              <a:rPr lang="en-US" dirty="0"/>
              <a:t>. </a:t>
            </a:r>
            <a:r>
              <a:rPr lang="en-US" dirty="0" smtClean="0"/>
              <a:t>2018 covering data </a:t>
            </a:r>
            <a:r>
              <a:rPr lang="en-US" dirty="0"/>
              <a:t>formats and </a:t>
            </a:r>
            <a:r>
              <a:rPr lang="en-US" dirty="0" smtClean="0"/>
              <a:t>interoperability; quality </a:t>
            </a:r>
            <a:r>
              <a:rPr lang="en-US" dirty="0"/>
              <a:t>indicators in discovery </a:t>
            </a:r>
            <a:r>
              <a:rPr lang="en-US" dirty="0" smtClean="0"/>
              <a:t>metadata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Level 1 </a:t>
            </a:r>
            <a:r>
              <a:rPr lang="en-US" dirty="0" err="1" smtClean="0"/>
              <a:t>Interoperatibility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36529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11772</TotalTime>
  <Words>1097</Words>
  <Application>Microsoft Macintosh PowerPoint</Application>
  <PresentationFormat>On-screen Show (4:3)</PresentationFormat>
  <Paragraphs>177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</vt:lpstr>
      <vt:lpstr>WGCV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Thome , Kurtis J. (GSFC-6180)</cp:lastModifiedBy>
  <cp:revision>184</cp:revision>
  <dcterms:modified xsi:type="dcterms:W3CDTF">2018-10-12T11:34:06Z</dcterms:modified>
</cp:coreProperties>
</file>