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 id="2147483667" r:id="rId3"/>
    <p:sldMasterId id="2147483679" r:id="rId4"/>
  </p:sldMasterIdLst>
  <p:notesMasterIdLst>
    <p:notesMasterId r:id="rId15"/>
  </p:notesMasterIdLst>
  <p:sldIdLst>
    <p:sldId id="260" r:id="rId5"/>
    <p:sldId id="624" r:id="rId6"/>
    <p:sldId id="625" r:id="rId7"/>
    <p:sldId id="621" r:id="rId8"/>
    <p:sldId id="622" r:id="rId9"/>
    <p:sldId id="626" r:id="rId10"/>
    <p:sldId id="604" r:id="rId11"/>
    <p:sldId id="623" r:id="rId12"/>
    <p:sldId id="627" r:id="rId13"/>
    <p:sldId id="298"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1"/>
    <p:restoredTop sz="94709"/>
  </p:normalViewPr>
  <p:slideViewPr>
    <p:cSldViewPr>
      <p:cViewPr varScale="1">
        <p:scale>
          <a:sx n="110" d="100"/>
          <a:sy n="110" d="100"/>
        </p:scale>
        <p:origin x="17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2149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0678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2094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6</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0014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7</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66456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8</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20145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9</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1510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10</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017672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00996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85673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9018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2466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5933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9138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32975071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401191762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219208289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a:t>Datacube Training Workshop</a:t>
            </a:r>
          </a:p>
        </p:txBody>
      </p:sp>
      <p:sp>
        <p:nvSpPr>
          <p:cNvPr id="5" name="Rectangle 4"/>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836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10/17/18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87722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17320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3852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0372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79928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49189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77CBB-7FF8-A647-84E2-FD8D184D816C}" type="datetimeFigureOut">
              <a:rPr lang="en-US" smtClean="0">
                <a:solidFill>
                  <a:prstClr val="black">
                    <a:tint val="75000"/>
                  </a:prstClr>
                </a:solidFill>
              </a:rPr>
              <a:pPr/>
              <a:t>10/17/18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01100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4226082145"/>
      </p:ext>
    </p:extLst>
  </p:cSld>
  <p:clrMap bg1="lt1" tx1="dk1" bg2="lt2" tx2="dk2" accent1="accent1" accent2="accent2" accent3="accent3" accent4="accent4" accent5="accent5" accent6="accent6" hlink="hlink" folHlink="folHlink"/>
  <p:sldLayoutIdLst>
    <p:sldLayoutId id="2147483665" r:id="rId1"/>
    <p:sldLayoutId id="2147483666"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EE77CBB-7FF8-A647-84E2-FD8D184D816C}" type="datetimeFigureOut">
              <a:rPr lang="en-US" kern="1200" smtClean="0">
                <a:solidFill>
                  <a:prstClr val="black">
                    <a:tint val="75000"/>
                  </a:prstClr>
                </a:solidFill>
                <a:latin typeface="Calibri" panose="020F0502020204030204"/>
                <a:ea typeface=""/>
                <a:cs typeface=""/>
              </a:rPr>
              <a:pPr defTabSz="914400" rtl="0"/>
              <a:t>10/17/18</a:t>
            </a:fld>
            <a:endParaRPr lang="en-US" kern="1200" dirty="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dirty="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1F4F5C41-3E26-134C-AA1F-71DA5E70300F}" type="slidenum">
              <a:rPr lang="en-US" kern="1200" smtClean="0">
                <a:solidFill>
                  <a:prstClr val="black">
                    <a:tint val="75000"/>
                  </a:prstClr>
                </a:solidFill>
                <a:latin typeface="Calibri" panose="020F0502020204030204"/>
                <a:ea typeface=""/>
                <a:cs typeface=""/>
              </a:rPr>
              <a:pPr defTabSz="914400" rtl="0"/>
              <a:t>‹#›</a:t>
            </a:fld>
            <a:endParaRPr lang="en-US" kern="1200" dirty="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38805072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dirty="0"/>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13934874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1981200"/>
            <a:ext cx="69210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Data Cubes and FDA </a:t>
            </a:r>
            <a:br>
              <a:rPr lang="en-US" sz="4200" b="1" dirty="0">
                <a:solidFill>
                  <a:srgbClr val="FFFFFF"/>
                </a:solidFill>
                <a:latin typeface="+mj-lt"/>
              </a:rPr>
            </a:br>
            <a:r>
              <a:rPr lang="en-US" sz="4200" b="1" dirty="0">
                <a:solidFill>
                  <a:srgbClr val="FFFFFF"/>
                </a:solidFill>
                <a:latin typeface="+mj-lt"/>
              </a:rPr>
              <a:t>Pilot Status Report</a:t>
            </a:r>
            <a:endParaRPr sz="4200" b="1" dirty="0">
              <a:solidFill>
                <a:srgbClr val="FFFFFF"/>
              </a:solidFill>
              <a:latin typeface="+mj-lt"/>
            </a:endParaRPr>
          </a:p>
        </p:txBody>
      </p:sp>
      <p:sp>
        <p:nvSpPr>
          <p:cNvPr id="11" name="Shape 11"/>
          <p:cNvSpPr/>
          <p:nvPr/>
        </p:nvSpPr>
        <p:spPr>
          <a:xfrm>
            <a:off x="609600" y="3581400"/>
            <a:ext cx="4810858" cy="3124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Brian Killough, NASA, CEOS SEO</a:t>
            </a: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CEOS Plenary 2018</a:t>
            </a: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Agenda Item 7.2</a:t>
            </a: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Brussels, Belgium</a:t>
            </a: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17 – 18 October 2018</a:t>
            </a: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533400"/>
            <a:ext cx="2507906" cy="993132"/>
          </a:xfrm>
          <a:prstGeom prst="rect">
            <a:avLst/>
          </a:prstGeom>
          <a:ln w="12700">
            <a:miter lim="400000"/>
          </a:ln>
        </p:spPr>
      </p:pic>
      <p:sp>
        <p:nvSpPr>
          <p:cNvPr id="5" name="Shape 10"/>
          <p:cNvSpPr txBox="1">
            <a:spLocks/>
          </p:cNvSpPr>
          <p:nvPr/>
        </p:nvSpPr>
        <p:spPr>
          <a:xfrm>
            <a:off x="622789" y="15240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17072132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09800" y="228600"/>
            <a:ext cx="4572000" cy="707886"/>
          </a:xfrm>
        </p:spPr>
        <p:txBody>
          <a:bodyPr wrap="square">
            <a:spAutoFit/>
          </a:bodyPr>
          <a:lstStyle/>
          <a:p>
            <a:pPr algn="l" eaLnBrk="1" hangingPunct="1"/>
            <a:r>
              <a:rPr lang="en-US" sz="4000" b="1" dirty="0">
                <a:latin typeface="Tahoma" charset="0"/>
                <a:ea typeface="ＭＳ Ｐゴシック" charset="0"/>
                <a:cs typeface="ＭＳ Ｐゴシック" charset="0"/>
              </a:rPr>
              <a:t>Plans for 2019</a:t>
            </a:r>
            <a:endParaRPr lang="en-US" sz="44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228600" y="1364257"/>
            <a:ext cx="8686800" cy="526514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sz="2000" kern="1200" dirty="0">
                <a:latin typeface="Calibri" charset="0"/>
                <a:ea typeface="ＭＳ Ｐゴシック" charset="0"/>
                <a:cs typeface="Calibri" charset="0"/>
              </a:rPr>
              <a:t>3</a:t>
            </a:r>
            <a:r>
              <a:rPr lang="en-US" sz="2000" kern="1200" baseline="30000" dirty="0">
                <a:latin typeface="Calibri" charset="0"/>
                <a:ea typeface="ＭＳ Ｐゴシック" charset="0"/>
                <a:cs typeface="Calibri" charset="0"/>
              </a:rPr>
              <a:t>rd</a:t>
            </a:r>
            <a:r>
              <a:rPr lang="en-US" sz="2000" kern="1200" dirty="0">
                <a:latin typeface="Calibri" charset="0"/>
                <a:ea typeface="ＭＳ Ｐゴシック" charset="0"/>
                <a:cs typeface="Calibri" charset="0"/>
              </a:rPr>
              <a:t> Annual ODC Technical Meeting in Canberra, Australia in Feb 2019. </a:t>
            </a:r>
          </a:p>
          <a:p>
            <a:pPr marL="295275" indent="-295275" algn="l" defTabSz="914400" rtl="0">
              <a:buSzPct val="120000"/>
              <a:buFont typeface="Wingdings" charset="2"/>
              <a:buChar char="§"/>
            </a:pPr>
            <a:r>
              <a:rPr lang="en-US" sz="2000" kern="1200" dirty="0">
                <a:latin typeface="Calibri" charset="0"/>
                <a:ea typeface="ＭＳ Ｐゴシック" charset="0"/>
                <a:cs typeface="Calibri" charset="0"/>
              </a:rPr>
              <a:t>Support the new CEOS Chair (VNSC) initiatives promoting the use of CEOS ARD in the Mekong region and using the Open Data Cube. </a:t>
            </a:r>
          </a:p>
          <a:p>
            <a:pPr marL="295275" indent="-295275" algn="l" defTabSz="914400" rtl="0">
              <a:buSzPct val="120000"/>
              <a:buFont typeface="Wingdings" charset="2"/>
              <a:buChar char="§"/>
            </a:pPr>
            <a:r>
              <a:rPr lang="en-US" sz="2000" kern="1200" dirty="0">
                <a:latin typeface="Calibri" charset="0"/>
                <a:ea typeface="ＭＳ Ｐゴシック" charset="0"/>
                <a:cs typeface="Calibri" charset="0"/>
              </a:rPr>
              <a:t>Support training and capacity building for the Africa Regional Data Cube countries.</a:t>
            </a:r>
          </a:p>
          <a:p>
            <a:pPr marL="295275" indent="-295275" algn="l" defTabSz="914400" rtl="0">
              <a:buSzPct val="120000"/>
              <a:buFont typeface="Wingdings" charset="2"/>
              <a:buChar char="§"/>
            </a:pPr>
            <a:r>
              <a:rPr lang="en-US" sz="2000" kern="1200" dirty="0">
                <a:latin typeface="Calibri" charset="0"/>
                <a:ea typeface="ＭＳ Ｐゴシック" charset="0"/>
                <a:cs typeface="Calibri" charset="0"/>
              </a:rPr>
              <a:t>Work with the multi-agency Open Data Cube team to develop an end-to-end infrastructure release including an </a:t>
            </a:r>
            <a:r>
              <a:rPr lang="en-US" sz="2000" u="sng" kern="1200" dirty="0">
                <a:latin typeface="Calibri" charset="0"/>
                <a:ea typeface="ＭＳ Ｐゴシック" charset="0"/>
                <a:cs typeface="Calibri" charset="0"/>
              </a:rPr>
              <a:t>application library of algorithms</a:t>
            </a:r>
            <a:r>
              <a:rPr lang="en-US" sz="2000" kern="1200" dirty="0">
                <a:latin typeface="Calibri" charset="0"/>
                <a:ea typeface="ＭＳ Ｐゴシック" charset="0"/>
                <a:cs typeface="Calibri" charset="0"/>
              </a:rPr>
              <a:t>. Continue to progress country prototypes and capture “lessons learned”.</a:t>
            </a:r>
          </a:p>
          <a:p>
            <a:pPr marL="295275" indent="-295275" algn="l" defTabSz="914400" rtl="0">
              <a:buSzPct val="120000"/>
              <a:buFont typeface="Wingdings" charset="2"/>
              <a:buChar char="§"/>
            </a:pPr>
            <a:r>
              <a:rPr lang="en-US" sz="2000" kern="1200" dirty="0">
                <a:latin typeface="Calibri" charset="0"/>
                <a:ea typeface="ＭＳ Ｐゴシック" charset="0"/>
                <a:cs typeface="Calibri" charset="0"/>
              </a:rPr>
              <a:t>Enhance the use of CEOS satellite data through future data architectures (e.g. DIAS, Open Data Cube) yielding improvements in time series analyses and solutions for developing countries.</a:t>
            </a:r>
          </a:p>
          <a:p>
            <a:pPr marL="295275" indent="-295275" algn="l" defTabSz="914400" rtl="0">
              <a:buSzPct val="120000"/>
              <a:buFont typeface="Wingdings" charset="2"/>
              <a:buChar char="§"/>
            </a:pPr>
            <a:r>
              <a:rPr lang="en-US" sz="2000" kern="1200" dirty="0">
                <a:latin typeface="Calibri" charset="0"/>
                <a:ea typeface="ＭＳ Ｐゴシック" charset="0"/>
                <a:cs typeface="Calibri" charset="0"/>
              </a:rPr>
              <a:t>Develop and test new </a:t>
            </a:r>
            <a:r>
              <a:rPr lang="en-US" sz="2000" kern="1200">
                <a:latin typeface="Calibri" charset="0"/>
                <a:ea typeface="ＭＳ Ｐゴシック" charset="0"/>
                <a:cs typeface="Calibri" charset="0"/>
              </a:rPr>
              <a:t>user-driven Open Data Cube </a:t>
            </a:r>
            <a:r>
              <a:rPr lang="en-US" sz="2000" kern="1200" dirty="0">
                <a:latin typeface="Calibri" charset="0"/>
                <a:ea typeface="ＭＳ Ｐゴシック" charset="0"/>
                <a:cs typeface="Calibri" charset="0"/>
              </a:rPr>
              <a:t>applications with high impact to global users. For example ... UN-SDGs (water extent, land change, urbanization), illegal mining, optical/radar interoperability and machine learning.</a:t>
            </a:r>
          </a:p>
        </p:txBody>
      </p:sp>
    </p:spTree>
    <p:extLst>
      <p:ext uri="{BB962C8B-B14F-4D97-AF65-F5344CB8AC3E}">
        <p14:creationId xmlns:p14="http://schemas.microsoft.com/office/powerpoint/2010/main" val="131497423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AGRI-08: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Vietnam Data Cube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Now operational due to support from CSIRO. </a:t>
            </a:r>
            <a:r>
              <a:rPr lang="en-AU" sz="2000" b="1" kern="1200" dirty="0">
                <a:solidFill>
                  <a:srgbClr val="FF0000"/>
                </a:solidFill>
                <a:latin typeface="Calibri" charset="0"/>
                <a:ea typeface="ＭＳ Ｐゴシック" charset="0"/>
                <a:cs typeface="Calibri" charset="0"/>
              </a:rPr>
              <a:t>COMPLETE</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AGRI-09: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GEOGLAM Rangelands (RAPP) Data Cubes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Demo in place in Kenya (with Livestock Institute). </a:t>
            </a:r>
            <a:r>
              <a:rPr lang="en-AU" sz="2000" b="1" kern="1200" dirty="0">
                <a:solidFill>
                  <a:srgbClr val="FF0000"/>
                </a:solidFill>
                <a:latin typeface="Calibri" charset="0"/>
                <a:ea typeface="ＭＳ Ｐゴシック" charset="0"/>
                <a:cs typeface="Calibri" charset="0"/>
              </a:rPr>
              <a:t>COMPLETE</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CARB-18: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Colombia Data Cube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Now operational and being used as part of their forest monitoring workflow. </a:t>
            </a:r>
            <a:r>
              <a:rPr kumimoji="0" lang="en-AU" sz="2000" b="1" i="0" u="none" strike="noStrike" kern="1200" cap="none" spc="0" normalizeH="0" baseline="0" noProof="0" dirty="0">
                <a:ln>
                  <a:noFill/>
                </a:ln>
                <a:solidFill>
                  <a:srgbClr val="FF0000"/>
                </a:solidFill>
                <a:effectLst/>
                <a:uLnTx/>
                <a:uFillTx/>
                <a:latin typeface="Calibri" charset="0"/>
                <a:ea typeface="ＭＳ Ｐゴシック" charset="0"/>
                <a:cs typeface="Calibri" charset="0"/>
                <a:sym typeface="Arial Bold"/>
              </a:rPr>
              <a:t>COMPLETE</a:t>
            </a:r>
          </a:p>
          <a:p>
            <a:pPr marL="264536" indent="-265113" algn="l" defTabSz="914400" rtl="0">
              <a:buSzPct val="120000"/>
              <a:buFont typeface="Wingdings" charset="2"/>
              <a:buChar char="§"/>
              <a:defRPr/>
            </a:pPr>
            <a:r>
              <a:rPr lang="en-AU" sz="2000" kern="1200" dirty="0">
                <a:latin typeface="Calibri" charset="0"/>
                <a:ea typeface="ＭＳ Ｐゴシック" charset="0"/>
                <a:cs typeface="Calibri" charset="0"/>
              </a:rPr>
              <a:t>FDA-02: </a:t>
            </a:r>
            <a:r>
              <a:rPr lang="en-AU" sz="2000" b="1" kern="1200" dirty="0">
                <a:latin typeface="Calibri" charset="0"/>
                <a:ea typeface="ＭＳ Ｐゴシック" charset="0"/>
                <a:cs typeface="Calibri" charset="0"/>
              </a:rPr>
              <a:t>Collaborative Data Cube Development </a:t>
            </a:r>
            <a:r>
              <a:rPr lang="en-AU" sz="2000" kern="1200" dirty="0">
                <a:latin typeface="Calibri" charset="0"/>
                <a:ea typeface="ＭＳ Ｐゴシック" charset="0"/>
                <a:cs typeface="Calibri" charset="0"/>
              </a:rPr>
              <a:t>... the initiative has made significant progress with support from several agencies. </a:t>
            </a:r>
            <a:r>
              <a:rPr lang="en-AU" sz="2000" b="1" kern="1200" dirty="0">
                <a:solidFill>
                  <a:srgbClr val="00B050"/>
                </a:solidFill>
                <a:latin typeface="Calibri" charset="0"/>
                <a:ea typeface="ＭＳ Ｐゴシック" charset="0"/>
                <a:cs typeface="Calibri" charset="0"/>
              </a:rPr>
              <a:t>PROGRESSING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SDG-03: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Contribution of EO to SDGs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Data Cube team is developing 3 algorithms to specifically address SDGs for demo at the </a:t>
            </a:r>
            <a:r>
              <a:rPr kumimoji="0" lang="en-AU" sz="2000" b="0" i="0" u="sng"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GEO Plenary</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a:t>
            </a:r>
            <a:r>
              <a:rPr kumimoji="0" lang="en-AU" sz="2000" b="1" i="0" u="none" strike="noStrike" kern="1200" cap="none" spc="0" normalizeH="0" baseline="0" noProof="0" dirty="0">
                <a:ln>
                  <a:noFill/>
                </a:ln>
                <a:solidFill>
                  <a:srgbClr val="00B050"/>
                </a:solidFill>
                <a:effectLst/>
                <a:uLnTx/>
                <a:uFillTx/>
                <a:latin typeface="Calibri" charset="0"/>
                <a:ea typeface="ＭＳ Ｐゴシック" charset="0"/>
                <a:cs typeface="Calibri" charset="0"/>
                <a:sym typeface="Arial Bold"/>
              </a:rPr>
              <a:t>PROGRESSING</a:t>
            </a:r>
          </a:p>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VC-31: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CARD4L Evaluation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Data Cubes are routinely using ARD (based on CARD4L requirements) and providing feedback to LSI-VC on such use. </a:t>
            </a:r>
            <a:r>
              <a:rPr lang="en-AU" sz="2000" b="1" kern="1200" dirty="0">
                <a:solidFill>
                  <a:srgbClr val="00B050"/>
                </a:solidFill>
                <a:latin typeface="Calibri" charset="0"/>
                <a:ea typeface="ＭＳ Ｐゴシック" charset="0"/>
                <a:cs typeface="Calibri" charset="0"/>
              </a:rPr>
              <a:t>PROGRESSING</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133600" y="304800"/>
            <a:ext cx="5257800" cy="523220"/>
          </a:xfrm>
        </p:spPr>
        <p:txBody>
          <a:bodyPr wrap="square">
            <a:spAutoFit/>
          </a:bodyPr>
          <a:lstStyle/>
          <a:p>
            <a:pPr algn="l" eaLnBrk="1" hangingPunct="1"/>
            <a:r>
              <a:rPr lang="en-US" sz="2800" b="1" dirty="0">
                <a:latin typeface="Tahoma" charset="0"/>
                <a:ea typeface="ＭＳ Ｐゴシック" charset="0"/>
                <a:cs typeface="ＭＳ Ｐゴシック" charset="0"/>
              </a:rPr>
              <a:t>Relevant CEOS Deliverables</a:t>
            </a:r>
          </a:p>
        </p:txBody>
      </p:sp>
    </p:spTree>
    <p:extLst>
      <p:ext uri="{BB962C8B-B14F-4D97-AF65-F5344CB8AC3E}">
        <p14:creationId xmlns:p14="http://schemas.microsoft.com/office/powerpoint/2010/main" val="141543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2954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21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ODC = Open Data Cube </a:t>
            </a: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t>
            </a:r>
            <a:r>
              <a:rPr kumimoji="0" lang="en-AU" sz="2100" b="1" i="0" u="none" strike="noStrike" kern="1200" cap="none" spc="0" normalizeH="0" baseline="0" noProof="0" dirty="0">
                <a:ln>
                  <a:noFill/>
                </a:ln>
                <a:solidFill>
                  <a:srgbClr val="0070C0"/>
                </a:solidFill>
                <a:effectLst/>
                <a:uLnTx/>
                <a:uFillTx/>
                <a:latin typeface="Calibri" charset="0"/>
                <a:ea typeface="ＭＳ Ｐゴシック" charset="0"/>
                <a:cs typeface="Calibri" charset="0"/>
                <a:sym typeface="Arial Bold"/>
              </a:rPr>
              <a:t>www.opendatacube.org</a:t>
            </a: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Started by several “ODC Partner” organizations in Jan 2017 as an open source data management solution with a community of contributors and users.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“ODC Partners” are ... GA, CSIRO, NASA-SEO, USGS, and </a:t>
            </a:r>
            <a:b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b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UK-Catapult. They meet monthly (via telecon) and have a detailed work plan.</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“ODC Steering Council” manages the technical development and open source code repository (https://github.com/opendatacube)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21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CDC = CEOS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An ”extension” of the ODC goals to demonstrate data </a:t>
            </a:r>
            <a:b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b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cubes around the world and maximize the impact of </a:t>
            </a:r>
            <a:b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b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CEOS satellite data with a focus on developing countries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1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Focused on ARD, user needs, and global capacity building</a:t>
            </a:r>
          </a:p>
        </p:txBody>
      </p:sp>
      <p:sp>
        <p:nvSpPr>
          <p:cNvPr id="6" name="Title 1"/>
          <p:cNvSpPr>
            <a:spLocks noGrp="1"/>
          </p:cNvSpPr>
          <p:nvPr>
            <p:ph type="title"/>
          </p:nvPr>
        </p:nvSpPr>
        <p:spPr>
          <a:xfrm>
            <a:off x="2133600" y="304800"/>
            <a:ext cx="5257800" cy="584775"/>
          </a:xfrm>
        </p:spPr>
        <p:txBody>
          <a:bodyPr wrap="square">
            <a:spAutoFit/>
          </a:bodyPr>
          <a:lstStyle/>
          <a:p>
            <a:pPr algn="l" eaLnBrk="1" hangingPunct="1"/>
            <a:r>
              <a:rPr lang="en-US" b="1" dirty="0">
                <a:latin typeface="Tahoma" charset="0"/>
                <a:ea typeface="ＭＳ Ｐゴシック" charset="0"/>
                <a:cs typeface="ＭＳ Ｐゴシック" charset="0"/>
              </a:rPr>
              <a:t>What is ODC and CDC?</a:t>
            </a:r>
          </a:p>
        </p:txBody>
      </p:sp>
      <p:pic>
        <p:nvPicPr>
          <p:cNvPr id="5" name="Picture 4">
            <a:extLst>
              <a:ext uri="{FF2B5EF4-FFF2-40B4-BE49-F238E27FC236}">
                <a16:creationId xmlns:a16="http://schemas.microsoft.com/office/drawing/2014/main" id="{83299E37-B4FD-D140-B458-C50C975344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6536" y="5052934"/>
            <a:ext cx="1499432" cy="1721403"/>
          </a:xfrm>
          <a:prstGeom prst="rect">
            <a:avLst/>
          </a:prstGeom>
        </p:spPr>
      </p:pic>
    </p:spTree>
    <p:extLst>
      <p:ext uri="{BB962C8B-B14F-4D97-AF65-F5344CB8AC3E}">
        <p14:creationId xmlns:p14="http://schemas.microsoft.com/office/powerpoint/2010/main" val="23296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4" y="303303"/>
            <a:ext cx="7991475" cy="612796"/>
          </a:xfrm>
          <a:ln w="12700">
            <a:miter lim="400000"/>
          </a:ln>
        </p:spPr>
        <p:txBody>
          <a:bodyPr wrap="square" lIns="0" tIns="0" rIns="0" bIns="0">
            <a:spAutoFit/>
          </a:bodyPr>
          <a:lstStyle/>
          <a:p>
            <a:pPr algn="l"/>
            <a:r>
              <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49 countries in 20 months</a:t>
            </a:r>
          </a:p>
        </p:txBody>
      </p:sp>
      <p:pic>
        <p:nvPicPr>
          <p:cNvPr id="8" name="Picture 7"/>
          <p:cNvPicPr>
            <a:picLocks noChangeAspect="1"/>
          </p:cNvPicPr>
          <p:nvPr/>
        </p:nvPicPr>
        <p:blipFill>
          <a:blip r:embed="rId2"/>
          <a:stretch>
            <a:fillRect/>
          </a:stretch>
        </p:blipFill>
        <p:spPr>
          <a:xfrm>
            <a:off x="59921" y="1066800"/>
            <a:ext cx="9017212" cy="4936542"/>
          </a:xfrm>
          <a:prstGeom prst="rect">
            <a:avLst/>
          </a:prstGeom>
        </p:spPr>
      </p:pic>
      <p:grpSp>
        <p:nvGrpSpPr>
          <p:cNvPr id="9" name="Group 8"/>
          <p:cNvGrpSpPr/>
          <p:nvPr/>
        </p:nvGrpSpPr>
        <p:grpSpPr>
          <a:xfrm>
            <a:off x="5686965" y="4789857"/>
            <a:ext cx="3476763" cy="1150246"/>
            <a:chOff x="5286237" y="4993746"/>
            <a:chExt cx="3476763" cy="1150246"/>
          </a:xfrm>
        </p:grpSpPr>
        <p:sp>
          <p:nvSpPr>
            <p:cNvPr id="10" name="Cube 9"/>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1" name="Cube 10"/>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2" name="TextBox 11"/>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Operational</a:t>
              </a:r>
            </a:p>
          </p:txBody>
        </p:sp>
        <p:sp>
          <p:nvSpPr>
            <p:cNvPr id="13" name="TextBox 12"/>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Development</a:t>
              </a:r>
            </a:p>
          </p:txBody>
        </p:sp>
        <p:sp>
          <p:nvSpPr>
            <p:cNvPr id="14" name="Cube 13"/>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5" name="TextBox 14"/>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Review or Expressed Interest</a:t>
              </a:r>
            </a:p>
          </p:txBody>
        </p:sp>
      </p:grpSp>
      <p:sp>
        <p:nvSpPr>
          <p:cNvPr id="16" name="Cube 15"/>
          <p:cNvSpPr>
            <a:spLocks noChangeAspect="1"/>
          </p:cNvSpPr>
          <p:nvPr/>
        </p:nvSpPr>
        <p:spPr>
          <a:xfrm>
            <a:off x="8229600" y="4551398"/>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17" name="Picture 16"/>
          <p:cNvPicPr>
            <a:picLocks noChangeAspect="1"/>
          </p:cNvPicPr>
          <p:nvPr/>
        </p:nvPicPr>
        <p:blipFill>
          <a:blip r:embed="rId3"/>
          <a:stretch>
            <a:fillRect/>
          </a:stretch>
        </p:blipFill>
        <p:spPr>
          <a:xfrm>
            <a:off x="4343400" y="2011071"/>
            <a:ext cx="304800" cy="317500"/>
          </a:xfrm>
          <a:prstGeom prst="rect">
            <a:avLst/>
          </a:prstGeom>
        </p:spPr>
      </p:pic>
      <p:sp>
        <p:nvSpPr>
          <p:cNvPr id="18" name="Cube 17"/>
          <p:cNvSpPr>
            <a:spLocks noChangeAspect="1"/>
          </p:cNvSpPr>
          <p:nvPr/>
        </p:nvSpPr>
        <p:spPr>
          <a:xfrm>
            <a:off x="1700022" y="3701574"/>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0" name="Cube 19"/>
          <p:cNvSpPr>
            <a:spLocks noChangeAspect="1"/>
          </p:cNvSpPr>
          <p:nvPr/>
        </p:nvSpPr>
        <p:spPr>
          <a:xfrm>
            <a:off x="7338822" y="31681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1" name="Cube 20"/>
          <p:cNvSpPr>
            <a:spLocks noChangeAspect="1"/>
          </p:cNvSpPr>
          <p:nvPr/>
        </p:nvSpPr>
        <p:spPr>
          <a:xfrm>
            <a:off x="5029200" y="19348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2" name="Cube 21"/>
          <p:cNvSpPr>
            <a:spLocks noChangeAspect="1"/>
          </p:cNvSpPr>
          <p:nvPr/>
        </p:nvSpPr>
        <p:spPr>
          <a:xfrm>
            <a:off x="8382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4" name="Cube 23"/>
          <p:cNvSpPr>
            <a:spLocks noChangeAspect="1"/>
          </p:cNvSpPr>
          <p:nvPr/>
        </p:nvSpPr>
        <p:spPr>
          <a:xfrm>
            <a:off x="7162800" y="3154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5" name="Cube 24"/>
          <p:cNvSpPr>
            <a:spLocks noChangeAspect="1"/>
          </p:cNvSpPr>
          <p:nvPr/>
        </p:nvSpPr>
        <p:spPr>
          <a:xfrm>
            <a:off x="6528709"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6" name="Cube 25"/>
          <p:cNvSpPr>
            <a:spLocks noChangeAspect="1"/>
          </p:cNvSpPr>
          <p:nvPr/>
        </p:nvSpPr>
        <p:spPr>
          <a:xfrm>
            <a:off x="4724400" y="2239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8" name="Cube 27"/>
          <p:cNvSpPr>
            <a:spLocks noChangeAspect="1"/>
          </p:cNvSpPr>
          <p:nvPr/>
        </p:nvSpPr>
        <p:spPr>
          <a:xfrm>
            <a:off x="1804309" y="4144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9" name="Cube 28"/>
          <p:cNvSpPr>
            <a:spLocks noChangeAspect="1"/>
          </p:cNvSpPr>
          <p:nvPr/>
        </p:nvSpPr>
        <p:spPr>
          <a:xfrm>
            <a:off x="1295400" y="3200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1" name="Cube 30"/>
          <p:cNvSpPr>
            <a:spLocks noChangeAspect="1"/>
          </p:cNvSpPr>
          <p:nvPr/>
        </p:nvSpPr>
        <p:spPr>
          <a:xfrm>
            <a:off x="1447800" y="33223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2" name="Cube 31"/>
          <p:cNvSpPr>
            <a:spLocks noChangeAspect="1"/>
          </p:cNvSpPr>
          <p:nvPr/>
        </p:nvSpPr>
        <p:spPr>
          <a:xfrm>
            <a:off x="990600" y="1858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3" name="Cube 32"/>
          <p:cNvSpPr>
            <a:spLocks noChangeAspect="1"/>
          </p:cNvSpPr>
          <p:nvPr/>
        </p:nvSpPr>
        <p:spPr>
          <a:xfrm>
            <a:off x="1956709" y="47999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4" name="Cube 33"/>
          <p:cNvSpPr>
            <a:spLocks noChangeAspect="1"/>
          </p:cNvSpPr>
          <p:nvPr/>
        </p:nvSpPr>
        <p:spPr>
          <a:xfrm>
            <a:off x="53340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5" name="Cube 34"/>
          <p:cNvSpPr>
            <a:spLocks noChangeAspect="1"/>
          </p:cNvSpPr>
          <p:nvPr/>
        </p:nvSpPr>
        <p:spPr>
          <a:xfrm>
            <a:off x="4825509" y="3419622"/>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7" name="Cube 36"/>
          <p:cNvSpPr>
            <a:spLocks noChangeAspect="1"/>
          </p:cNvSpPr>
          <p:nvPr/>
        </p:nvSpPr>
        <p:spPr>
          <a:xfrm>
            <a:off x="8839200" y="4119868"/>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8" name="Cube 37"/>
          <p:cNvSpPr>
            <a:spLocks noChangeAspect="1"/>
          </p:cNvSpPr>
          <p:nvPr/>
        </p:nvSpPr>
        <p:spPr>
          <a:xfrm>
            <a:off x="8738509"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9" name="Cube 38"/>
          <p:cNvSpPr>
            <a:spLocks noChangeAspect="1"/>
          </p:cNvSpPr>
          <p:nvPr/>
        </p:nvSpPr>
        <p:spPr>
          <a:xfrm>
            <a:off x="8915400"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0" name="Cube 39"/>
          <p:cNvSpPr>
            <a:spLocks noChangeAspect="1"/>
          </p:cNvSpPr>
          <p:nvPr/>
        </p:nvSpPr>
        <p:spPr>
          <a:xfrm>
            <a:off x="2362200" y="4876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1" name="Cube 40"/>
          <p:cNvSpPr>
            <a:spLocks noChangeAspect="1"/>
          </p:cNvSpPr>
          <p:nvPr/>
        </p:nvSpPr>
        <p:spPr>
          <a:xfrm>
            <a:off x="68580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2" name="Cube 41"/>
          <p:cNvSpPr>
            <a:spLocks noChangeAspect="1"/>
          </p:cNvSpPr>
          <p:nvPr/>
        </p:nvSpPr>
        <p:spPr>
          <a:xfrm>
            <a:off x="8357509" y="2392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6" name="Cube 45"/>
          <p:cNvSpPr>
            <a:spLocks noChangeAspect="1"/>
          </p:cNvSpPr>
          <p:nvPr/>
        </p:nvSpPr>
        <p:spPr>
          <a:xfrm>
            <a:off x="4852309" y="4754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7" name="Cube 46"/>
          <p:cNvSpPr>
            <a:spLocks noChangeAspect="1"/>
          </p:cNvSpPr>
          <p:nvPr/>
        </p:nvSpPr>
        <p:spPr>
          <a:xfrm>
            <a:off x="2514600" y="4190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8" name="Cube 47"/>
          <p:cNvSpPr>
            <a:spLocks noChangeAspect="1"/>
          </p:cNvSpPr>
          <p:nvPr/>
        </p:nvSpPr>
        <p:spPr>
          <a:xfrm>
            <a:off x="8839200" y="5257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9" name="Cube 48"/>
          <p:cNvSpPr>
            <a:spLocks noChangeAspect="1"/>
          </p:cNvSpPr>
          <p:nvPr/>
        </p:nvSpPr>
        <p:spPr>
          <a:xfrm>
            <a:off x="6629400" y="35045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0" name="Cube 49"/>
          <p:cNvSpPr>
            <a:spLocks noChangeAspect="1"/>
          </p:cNvSpPr>
          <p:nvPr/>
        </p:nvSpPr>
        <p:spPr>
          <a:xfrm>
            <a:off x="5486400" y="17824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1" name="Cube 50"/>
          <p:cNvSpPr>
            <a:spLocks noChangeAspect="1"/>
          </p:cNvSpPr>
          <p:nvPr/>
        </p:nvSpPr>
        <p:spPr>
          <a:xfrm>
            <a:off x="5334000" y="2133600"/>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2" name="Cube 51"/>
          <p:cNvSpPr>
            <a:spLocks noChangeAspect="1"/>
          </p:cNvSpPr>
          <p:nvPr/>
        </p:nvSpPr>
        <p:spPr>
          <a:xfrm>
            <a:off x="4953000" y="2161266"/>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3" name="Cube 52"/>
          <p:cNvSpPr>
            <a:spLocks noChangeAspect="1"/>
          </p:cNvSpPr>
          <p:nvPr/>
        </p:nvSpPr>
        <p:spPr>
          <a:xfrm>
            <a:off x="5919109" y="2620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4" name="Cube 53"/>
          <p:cNvSpPr>
            <a:spLocks noChangeAspect="1"/>
          </p:cNvSpPr>
          <p:nvPr/>
        </p:nvSpPr>
        <p:spPr>
          <a:xfrm>
            <a:off x="3886200" y="17965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5" name="TextBox 54"/>
          <p:cNvSpPr txBox="1"/>
          <p:nvPr/>
        </p:nvSpPr>
        <p:spPr>
          <a:xfrm>
            <a:off x="79852" y="6307575"/>
            <a:ext cx="87309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Helvetica" charset="0"/>
                <a:ea typeface="Helvetica" charset="0"/>
                <a:cs typeface="Helvetica" charset="0"/>
              </a:rPr>
              <a:t>Operational: </a:t>
            </a:r>
            <a:r>
              <a:rPr kumimoji="0" lang="en-US" sz="1400" b="0" i="0" u="none" strike="noStrike" kern="0" cap="none" spc="0" normalizeH="0" baseline="0" noProof="0" dirty="0">
                <a:ln>
                  <a:noFill/>
                </a:ln>
                <a:solidFill>
                  <a:srgbClr val="FFFF00"/>
                </a:solidFill>
                <a:effectLst/>
                <a:uLnTx/>
                <a:uFillTx/>
                <a:latin typeface="Helvetica" charset="0"/>
                <a:ea typeface="Helvetica" charset="0"/>
                <a:cs typeface="Helvetica" charset="0"/>
              </a:rPr>
              <a:t>Australia, Colombia, Switzerland, Taiwan, Kenya, Tanzania, Ghana, Sierra Leone, Senegal</a:t>
            </a:r>
            <a:endParaRPr kumimoji="0" lang="en-US" sz="1800" b="0" i="0" u="none" strike="noStrike" kern="0" cap="none" spc="0" normalizeH="0" baseline="0" noProof="0" dirty="0">
              <a:ln>
                <a:noFill/>
              </a:ln>
              <a:solidFill>
                <a:srgbClr val="FFFF00"/>
              </a:solidFill>
              <a:effectLst/>
              <a:uLnTx/>
              <a:uFillTx/>
              <a:latin typeface="Helvetica" charset="0"/>
              <a:ea typeface="Helvetica" charset="0"/>
              <a:cs typeface="Helvetica" charset="0"/>
            </a:endParaRPr>
          </a:p>
        </p:txBody>
      </p:sp>
      <p:sp>
        <p:nvSpPr>
          <p:cNvPr id="57" name="TextBox 56"/>
          <p:cNvSpPr txBox="1"/>
          <p:nvPr/>
        </p:nvSpPr>
        <p:spPr>
          <a:xfrm>
            <a:off x="5197654" y="4788694"/>
            <a:ext cx="441147" cy="1231106"/>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9</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6</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34</a:t>
            </a:r>
          </a:p>
        </p:txBody>
      </p:sp>
      <p:sp>
        <p:nvSpPr>
          <p:cNvPr id="56" name="Cube 55"/>
          <p:cNvSpPr>
            <a:spLocks noChangeAspect="1"/>
          </p:cNvSpPr>
          <p:nvPr/>
        </p:nvSpPr>
        <p:spPr>
          <a:xfrm>
            <a:off x="966109" y="2331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8" name="Cube 57"/>
          <p:cNvSpPr>
            <a:spLocks noChangeAspect="1"/>
          </p:cNvSpPr>
          <p:nvPr/>
        </p:nvSpPr>
        <p:spPr>
          <a:xfrm>
            <a:off x="8915400" y="4648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9" name="Cube 58"/>
          <p:cNvSpPr>
            <a:spLocks noChangeAspect="1"/>
          </p:cNvSpPr>
          <p:nvPr/>
        </p:nvSpPr>
        <p:spPr>
          <a:xfrm>
            <a:off x="7900309"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0" name="Cube 59"/>
          <p:cNvSpPr>
            <a:spLocks noChangeAspect="1"/>
          </p:cNvSpPr>
          <p:nvPr/>
        </p:nvSpPr>
        <p:spPr>
          <a:xfrm>
            <a:off x="7239000" y="3733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1" name="Cube 60"/>
          <p:cNvSpPr>
            <a:spLocks noChangeAspect="1"/>
          </p:cNvSpPr>
          <p:nvPr/>
        </p:nvSpPr>
        <p:spPr>
          <a:xfrm>
            <a:off x="1524000" y="3474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2" name="Picture 61"/>
          <p:cNvPicPr>
            <a:picLocks noChangeAspect="1"/>
          </p:cNvPicPr>
          <p:nvPr/>
        </p:nvPicPr>
        <p:blipFill>
          <a:blip r:embed="rId3"/>
          <a:stretch>
            <a:fillRect/>
          </a:stretch>
        </p:blipFill>
        <p:spPr>
          <a:xfrm>
            <a:off x="7772400" y="2882900"/>
            <a:ext cx="304800" cy="317500"/>
          </a:xfrm>
          <a:prstGeom prst="rect">
            <a:avLst/>
          </a:prstGeom>
        </p:spPr>
      </p:pic>
      <p:sp>
        <p:nvSpPr>
          <p:cNvPr id="68" name="Cube 67"/>
          <p:cNvSpPr>
            <a:spLocks noChangeAspect="1"/>
          </p:cNvSpPr>
          <p:nvPr/>
        </p:nvSpPr>
        <p:spPr>
          <a:xfrm>
            <a:off x="7391400" y="26811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9" name="Picture 68">
            <a:extLst>
              <a:ext uri="{FF2B5EF4-FFF2-40B4-BE49-F238E27FC236}">
                <a16:creationId xmlns:a16="http://schemas.microsoft.com/office/drawing/2014/main" id="{A04862B1-F5C7-EC46-89B7-D6A57FBD8A6D}"/>
              </a:ext>
            </a:extLst>
          </p:cNvPr>
          <p:cNvPicPr>
            <a:picLocks noChangeAspect="1"/>
          </p:cNvPicPr>
          <p:nvPr/>
        </p:nvPicPr>
        <p:blipFill>
          <a:blip r:embed="rId3"/>
          <a:stretch>
            <a:fillRect/>
          </a:stretch>
        </p:blipFill>
        <p:spPr>
          <a:xfrm>
            <a:off x="3581400" y="3111500"/>
            <a:ext cx="304800" cy="317500"/>
          </a:xfrm>
          <a:prstGeom prst="rect">
            <a:avLst/>
          </a:prstGeom>
        </p:spPr>
      </p:pic>
      <p:pic>
        <p:nvPicPr>
          <p:cNvPr id="70" name="Picture 69">
            <a:extLst>
              <a:ext uri="{FF2B5EF4-FFF2-40B4-BE49-F238E27FC236}">
                <a16:creationId xmlns:a16="http://schemas.microsoft.com/office/drawing/2014/main" id="{9B5A222A-D9AE-8D4A-B397-9E18C6AEB3C3}"/>
              </a:ext>
            </a:extLst>
          </p:cNvPr>
          <p:cNvPicPr>
            <a:picLocks noChangeAspect="1"/>
          </p:cNvPicPr>
          <p:nvPr/>
        </p:nvPicPr>
        <p:blipFill>
          <a:blip r:embed="rId3"/>
          <a:stretch>
            <a:fillRect/>
          </a:stretch>
        </p:blipFill>
        <p:spPr>
          <a:xfrm>
            <a:off x="3862578" y="3234331"/>
            <a:ext cx="304800" cy="317500"/>
          </a:xfrm>
          <a:prstGeom prst="rect">
            <a:avLst/>
          </a:prstGeom>
        </p:spPr>
      </p:pic>
      <p:pic>
        <p:nvPicPr>
          <p:cNvPr id="71" name="Picture 70">
            <a:extLst>
              <a:ext uri="{FF2B5EF4-FFF2-40B4-BE49-F238E27FC236}">
                <a16:creationId xmlns:a16="http://schemas.microsoft.com/office/drawing/2014/main" id="{B06823DC-A87E-5F48-A1C7-7AFFEAA490EC}"/>
              </a:ext>
            </a:extLst>
          </p:cNvPr>
          <p:cNvPicPr>
            <a:picLocks noChangeAspect="1"/>
          </p:cNvPicPr>
          <p:nvPr/>
        </p:nvPicPr>
        <p:blipFill>
          <a:blip r:embed="rId3"/>
          <a:stretch>
            <a:fillRect/>
          </a:stretch>
        </p:blipFill>
        <p:spPr>
          <a:xfrm>
            <a:off x="3581400" y="3429000"/>
            <a:ext cx="304800" cy="317500"/>
          </a:xfrm>
          <a:prstGeom prst="rect">
            <a:avLst/>
          </a:prstGeom>
        </p:spPr>
      </p:pic>
      <p:pic>
        <p:nvPicPr>
          <p:cNvPr id="72" name="Picture 71">
            <a:extLst>
              <a:ext uri="{FF2B5EF4-FFF2-40B4-BE49-F238E27FC236}">
                <a16:creationId xmlns:a16="http://schemas.microsoft.com/office/drawing/2014/main" id="{F9A1D457-B03D-294F-BD94-59A1FE36FB21}"/>
              </a:ext>
            </a:extLst>
          </p:cNvPr>
          <p:cNvPicPr>
            <a:picLocks noChangeAspect="1"/>
          </p:cNvPicPr>
          <p:nvPr/>
        </p:nvPicPr>
        <p:blipFill>
          <a:blip r:embed="rId3"/>
          <a:stretch>
            <a:fillRect/>
          </a:stretch>
        </p:blipFill>
        <p:spPr>
          <a:xfrm>
            <a:off x="5021152" y="3586162"/>
            <a:ext cx="304800" cy="317500"/>
          </a:xfrm>
          <a:prstGeom prst="rect">
            <a:avLst/>
          </a:prstGeom>
        </p:spPr>
      </p:pic>
      <p:pic>
        <p:nvPicPr>
          <p:cNvPr id="73" name="Picture 72">
            <a:extLst>
              <a:ext uri="{FF2B5EF4-FFF2-40B4-BE49-F238E27FC236}">
                <a16:creationId xmlns:a16="http://schemas.microsoft.com/office/drawing/2014/main" id="{AE612395-73BC-3846-89A8-4ECC34041F3C}"/>
              </a:ext>
            </a:extLst>
          </p:cNvPr>
          <p:cNvPicPr>
            <a:picLocks noChangeAspect="1"/>
          </p:cNvPicPr>
          <p:nvPr/>
        </p:nvPicPr>
        <p:blipFill>
          <a:blip r:embed="rId3"/>
          <a:stretch>
            <a:fillRect/>
          </a:stretch>
        </p:blipFill>
        <p:spPr>
          <a:xfrm>
            <a:off x="5013573" y="3914795"/>
            <a:ext cx="304800" cy="317500"/>
          </a:xfrm>
          <a:prstGeom prst="rect">
            <a:avLst/>
          </a:prstGeom>
        </p:spPr>
      </p:pic>
      <p:sp>
        <p:nvSpPr>
          <p:cNvPr id="75" name="Cube 74">
            <a:extLst>
              <a:ext uri="{FF2B5EF4-FFF2-40B4-BE49-F238E27FC236}">
                <a16:creationId xmlns:a16="http://schemas.microsoft.com/office/drawing/2014/main" id="{E70F0B3B-A62D-414A-93C5-E4A4CB1BA7E2}"/>
              </a:ext>
            </a:extLst>
          </p:cNvPr>
          <p:cNvSpPr>
            <a:spLocks noChangeAspect="1"/>
          </p:cNvSpPr>
          <p:nvPr/>
        </p:nvSpPr>
        <p:spPr>
          <a:xfrm>
            <a:off x="4267200" y="1905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6" name="Cube 75">
            <a:extLst>
              <a:ext uri="{FF2B5EF4-FFF2-40B4-BE49-F238E27FC236}">
                <a16:creationId xmlns:a16="http://schemas.microsoft.com/office/drawing/2014/main" id="{7F044420-2E74-2D4E-ABC1-73F29097BBB7}"/>
              </a:ext>
            </a:extLst>
          </p:cNvPr>
          <p:cNvSpPr>
            <a:spLocks noChangeAspect="1"/>
          </p:cNvSpPr>
          <p:nvPr/>
        </p:nvSpPr>
        <p:spPr>
          <a:xfrm>
            <a:off x="4495800" y="1828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7" name="Cube 76">
            <a:extLst>
              <a:ext uri="{FF2B5EF4-FFF2-40B4-BE49-F238E27FC236}">
                <a16:creationId xmlns:a16="http://schemas.microsoft.com/office/drawing/2014/main" id="{A65CAA06-FDA3-4645-A825-4923E82D0569}"/>
              </a:ext>
            </a:extLst>
          </p:cNvPr>
          <p:cNvSpPr>
            <a:spLocks noChangeAspect="1"/>
          </p:cNvSpPr>
          <p:nvPr/>
        </p:nvSpPr>
        <p:spPr>
          <a:xfrm>
            <a:off x="6236155" y="2761459"/>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8" name="Cube 77">
            <a:extLst>
              <a:ext uri="{FF2B5EF4-FFF2-40B4-BE49-F238E27FC236}">
                <a16:creationId xmlns:a16="http://schemas.microsoft.com/office/drawing/2014/main" id="{76604CF0-8164-0D48-9D03-68A2EC7052D1}"/>
              </a:ext>
            </a:extLst>
          </p:cNvPr>
          <p:cNvSpPr>
            <a:spLocks noChangeAspect="1"/>
          </p:cNvSpPr>
          <p:nvPr/>
        </p:nvSpPr>
        <p:spPr>
          <a:xfrm>
            <a:off x="38617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9" name="Cube 78">
            <a:extLst>
              <a:ext uri="{FF2B5EF4-FFF2-40B4-BE49-F238E27FC236}">
                <a16:creationId xmlns:a16="http://schemas.microsoft.com/office/drawing/2014/main" id="{9746E552-6D29-4049-B9B5-1BD351975835}"/>
              </a:ext>
            </a:extLst>
          </p:cNvPr>
          <p:cNvSpPr>
            <a:spLocks noChangeAspect="1"/>
          </p:cNvSpPr>
          <p:nvPr/>
        </p:nvSpPr>
        <p:spPr>
          <a:xfrm>
            <a:off x="40141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0" name="Cube 79">
            <a:extLst>
              <a:ext uri="{FF2B5EF4-FFF2-40B4-BE49-F238E27FC236}">
                <a16:creationId xmlns:a16="http://schemas.microsoft.com/office/drawing/2014/main" id="{B4E2A084-1933-FB4B-B359-2B8B9792ACA1}"/>
              </a:ext>
            </a:extLst>
          </p:cNvPr>
          <p:cNvSpPr>
            <a:spLocks noChangeAspect="1"/>
          </p:cNvSpPr>
          <p:nvPr/>
        </p:nvSpPr>
        <p:spPr>
          <a:xfrm>
            <a:off x="7620000" y="3779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1" name="Cube 80">
            <a:extLst>
              <a:ext uri="{FF2B5EF4-FFF2-40B4-BE49-F238E27FC236}">
                <a16:creationId xmlns:a16="http://schemas.microsoft.com/office/drawing/2014/main" id="{EE8A4857-86DC-3B47-A3EA-E4316B3927F7}"/>
              </a:ext>
            </a:extLst>
          </p:cNvPr>
          <p:cNvSpPr>
            <a:spLocks noChangeAspect="1"/>
          </p:cNvSpPr>
          <p:nvPr/>
        </p:nvSpPr>
        <p:spPr>
          <a:xfrm>
            <a:off x="1118509" y="3124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Tree>
    <p:extLst>
      <p:ext uri="{BB962C8B-B14F-4D97-AF65-F5344CB8AC3E}">
        <p14:creationId xmlns:p14="http://schemas.microsoft.com/office/powerpoint/2010/main" val="10448982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Africa Regional Data Cube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76200" y="1219200"/>
            <a:ext cx="8858250"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Launched in May 2018 for 5 countries (Kenya, Tanzania, Sierra Leone, Senegal, Ghana). Initially based on Landsat ARD, with S1, S2 and ALOS coming soon!</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Supported by Amazon (donated cloud services) and GPSDD (training)</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Recent web-based remote training for Ghana (July 31), Tanzania (Aug 16, Oct 9-12), and Sierra Leone (Aug 24). </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Initial support has been focused on desired use-cases for each country.</a:t>
            </a:r>
          </a:p>
        </p:txBody>
      </p:sp>
      <p:pic>
        <p:nvPicPr>
          <p:cNvPr id="3" name="Picture 2">
            <a:extLst>
              <a:ext uri="{FF2B5EF4-FFF2-40B4-BE49-F238E27FC236}">
                <a16:creationId xmlns:a16="http://schemas.microsoft.com/office/drawing/2014/main" id="{5113F79D-4BC1-D246-95A0-36B948165B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3999" y="5008928"/>
            <a:ext cx="3690937" cy="1685557"/>
          </a:xfrm>
          <a:prstGeom prst="rect">
            <a:avLst/>
          </a:prstGeom>
        </p:spPr>
      </p:pic>
      <p:sp>
        <p:nvSpPr>
          <p:cNvPr id="7" name="Content Placeholder 2">
            <a:extLst>
              <a:ext uri="{FF2B5EF4-FFF2-40B4-BE49-F238E27FC236}">
                <a16:creationId xmlns:a16="http://schemas.microsoft.com/office/drawing/2014/main" id="{A99FD51D-1681-6049-9F20-9AE82DD890C9}"/>
              </a:ext>
            </a:extLst>
          </p:cNvPr>
          <p:cNvSpPr txBox="1">
            <a:spLocks/>
          </p:cNvSpPr>
          <p:nvPr/>
        </p:nvSpPr>
        <p:spPr>
          <a:xfrm>
            <a:off x="-1" y="3276600"/>
            <a:ext cx="5150643"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Kenya:</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Refugee </a:t>
            </a:r>
            <a:r>
              <a:rPr lang="en-AU" sz="1800" kern="1200" dirty="0">
                <a:latin typeface="Calibri" charset="0"/>
                <a:ea typeface="ＭＳ Ｐゴシック" charset="0"/>
                <a:cs typeface="Calibri" charset="0"/>
              </a:rPr>
              <a:t>c</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amp expansion, deforestation and vegetation extent, livestock rangelands</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Tanzania:</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deforestation, mining, urbanization, agriculture</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Ghana:</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Illegal mining </a:t>
            </a:r>
            <a:r>
              <a:rPr kumimoji="0" lang="en-AU" sz="1800" b="0" i="0" u="none" strike="noStrike" kern="1200" cap="none" spc="0" normalizeH="0" baseline="0" noProof="0" dirty="0">
                <a:ln>
                  <a:noFill/>
                </a:ln>
                <a:solidFill>
                  <a:srgbClr val="FF0000"/>
                </a:solidFill>
                <a:effectLst/>
                <a:uLnTx/>
                <a:uFillTx/>
                <a:latin typeface="Calibri" charset="0"/>
                <a:ea typeface="ＭＳ Ｐゴシック" charset="0"/>
                <a:cs typeface="Calibri" charset="0"/>
                <a:sym typeface="Arial Bold"/>
              </a:rPr>
              <a:t>(on right)</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Sierra Leone: </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Flooding and urbanization </a:t>
            </a:r>
            <a:r>
              <a:rPr kumimoji="0" lang="en-AU" sz="1800" b="0" i="0" u="none" strike="noStrike" kern="1200" cap="none" spc="0" normalizeH="0" baseline="0" noProof="0" dirty="0">
                <a:ln>
                  <a:noFill/>
                </a:ln>
                <a:solidFill>
                  <a:srgbClr val="FF0000"/>
                </a:solidFill>
                <a:effectLst/>
                <a:uLnTx/>
                <a:uFillTx/>
                <a:latin typeface="Calibri" charset="0"/>
                <a:ea typeface="ＭＳ Ｐゴシック" charset="0"/>
                <a:cs typeface="Calibri" charset="0"/>
                <a:sym typeface="Arial Bold"/>
              </a:rPr>
              <a:t>(below)</a:t>
            </a:r>
          </a:p>
        </p:txBody>
      </p:sp>
      <p:pic>
        <p:nvPicPr>
          <p:cNvPr id="4" name="Picture 3">
            <a:extLst>
              <a:ext uri="{FF2B5EF4-FFF2-40B4-BE49-F238E27FC236}">
                <a16:creationId xmlns:a16="http://schemas.microsoft.com/office/drawing/2014/main" id="{9F03DDD6-9EE3-2F4F-9F1E-660A513FB2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3998" y="3205672"/>
            <a:ext cx="1624647" cy="1594928"/>
          </a:xfrm>
          <a:prstGeom prst="rect">
            <a:avLst/>
          </a:prstGeom>
        </p:spPr>
      </p:pic>
      <p:pic>
        <p:nvPicPr>
          <p:cNvPr id="5" name="Picture 4">
            <a:extLst>
              <a:ext uri="{FF2B5EF4-FFF2-40B4-BE49-F238E27FC236}">
                <a16:creationId xmlns:a16="http://schemas.microsoft.com/office/drawing/2014/main" id="{6D5BF25F-DC09-A249-BF26-543E94EFD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2000" y="3218372"/>
            <a:ext cx="1601762" cy="1582228"/>
          </a:xfrm>
          <a:prstGeom prst="rect">
            <a:avLst/>
          </a:prstGeom>
        </p:spPr>
      </p:pic>
      <p:pic>
        <p:nvPicPr>
          <p:cNvPr id="6" name="Picture 5">
            <a:extLst>
              <a:ext uri="{FF2B5EF4-FFF2-40B4-BE49-F238E27FC236}">
                <a16:creationId xmlns:a16="http://schemas.microsoft.com/office/drawing/2014/main" id="{B6155A94-07A5-044C-8D90-A3DBFEDE7E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6656" y="5319148"/>
            <a:ext cx="3265550" cy="1310252"/>
          </a:xfrm>
          <a:prstGeom prst="rect">
            <a:avLst/>
          </a:prstGeom>
        </p:spPr>
      </p:pic>
      <p:pic>
        <p:nvPicPr>
          <p:cNvPr id="9" name="Picture 8">
            <a:extLst>
              <a:ext uri="{FF2B5EF4-FFF2-40B4-BE49-F238E27FC236}">
                <a16:creationId xmlns:a16="http://schemas.microsoft.com/office/drawing/2014/main" id="{1AD5CAAF-369B-134C-BA20-0302624B44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5815" y="5290343"/>
            <a:ext cx="1640354" cy="1404143"/>
          </a:xfrm>
          <a:prstGeom prst="rect">
            <a:avLst/>
          </a:prstGeom>
        </p:spPr>
      </p:pic>
    </p:spTree>
    <p:extLst>
      <p:ext uri="{BB962C8B-B14F-4D97-AF65-F5344CB8AC3E}">
        <p14:creationId xmlns:p14="http://schemas.microsoft.com/office/powerpoint/2010/main" val="408040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28600"/>
            <a:ext cx="5181600" cy="646331"/>
          </a:xfrm>
        </p:spPr>
        <p:txBody>
          <a:bodyPr wrap="square">
            <a:spAutoFit/>
          </a:bodyPr>
          <a:lstStyle/>
          <a:p>
            <a:pPr algn="l" eaLnBrk="1" hangingPunct="1"/>
            <a:r>
              <a:rPr lang="en-US" sz="3600" b="1" dirty="0">
                <a:latin typeface="Tahoma" charset="0"/>
                <a:ea typeface="ＭＳ Ｐゴシック" charset="0"/>
                <a:cs typeface="ＭＳ Ｐゴシック" charset="0"/>
              </a:rPr>
              <a:t>Digital Earth Africa</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5" name="Content Placeholder 2">
            <a:extLst>
              <a:ext uri="{FF2B5EF4-FFF2-40B4-BE49-F238E27FC236}">
                <a16:creationId xmlns:a16="http://schemas.microsoft.com/office/drawing/2014/main" id="{5D1DFB20-3FDF-3B48-A2BC-BF68C6894EEE}"/>
              </a:ext>
            </a:extLst>
          </p:cNvPr>
          <p:cNvSpPr txBox="1">
            <a:spLocks/>
          </p:cNvSpPr>
          <p:nvPr/>
        </p:nvSpPr>
        <p:spPr>
          <a:xfrm>
            <a:off x="228600" y="1371600"/>
            <a:ext cx="67056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24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 new Data Cube initiative ...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1" i="0" u="none" strike="noStrike" kern="1200" cap="none" spc="0" normalizeH="0" baseline="0" noProof="0" dirty="0">
                <a:ln>
                  <a:noFill/>
                </a:ln>
                <a:solidFill>
                  <a:srgbClr val="FF0000"/>
                </a:solidFill>
                <a:effectLst/>
                <a:uLnTx/>
                <a:uFillTx/>
                <a:latin typeface="Calibri" charset="0"/>
                <a:ea typeface="ＭＳ Ｐゴシック" charset="0"/>
                <a:cs typeface="Calibri" charset="0"/>
                <a:sym typeface="Arial Bold"/>
              </a:rPr>
              <a:t>Digital Earth Africa</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a new initiative undergoing planning to develop a full-continent EO program based on the Open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effort is led by Stuart Minchen (Geoscience Australia) and Steven Ramage (GEO)</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 new Steering Committee has been formed to serve as an advisory body to provide inputs and recommendations on institutional arrangements, stakeholder engagement and </a:t>
            </a:r>
            <a:r>
              <a:rPr lang="en-AU" sz="1800" kern="1200" dirty="0">
                <a:latin typeface="Calibri" charset="0"/>
                <a:ea typeface="ＭＳ Ｐゴシック" charset="0"/>
                <a:cs typeface="Calibri" charset="0"/>
              </a:rPr>
              <a:t>implementation</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plans.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Steering Committee includes representatives from GA (lead), GEO, World Economic Forum (WEF), SANSA and CEOS.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Brian Killough (NASA SEO) is the </a:t>
            </a:r>
            <a:r>
              <a:rPr kumimoji="0" lang="en-AU" sz="1800" b="0" i="0" u="sng"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CEOS representative </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on the Steering Committee. He has relevant experience with the Africa Regional Data Cube (ARDC) which is seen as a prototype to Digital Earth Africa. This role is active through the end of 2019 and is supported by NASA management. </a:t>
            </a:r>
            <a:endParaRPr kumimoji="0" lang="en-AU" sz="1800" b="1" i="0" u="none" strike="noStrike" kern="1200" cap="none" spc="0" normalizeH="0" baseline="0" noProof="0" dirty="0">
              <a:ln>
                <a:noFill/>
              </a:ln>
              <a:solidFill>
                <a:srgbClr val="00B050"/>
              </a:solidFill>
              <a:effectLst/>
              <a:uLnTx/>
              <a:uFillTx/>
              <a:latin typeface="Calibri" charset="0"/>
              <a:ea typeface="ＭＳ Ｐゴシック" charset="0"/>
              <a:cs typeface="Calibri" charset="0"/>
              <a:sym typeface="Arial Bold"/>
            </a:endParaRPr>
          </a:p>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endPar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pic>
        <p:nvPicPr>
          <p:cNvPr id="2" name="Picture 1">
            <a:extLst>
              <a:ext uri="{FF2B5EF4-FFF2-40B4-BE49-F238E27FC236}">
                <a16:creationId xmlns:a16="http://schemas.microsoft.com/office/drawing/2014/main" id="{0F0A5C77-70C5-D547-BBC2-1C72A8CD3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1800" y="1600199"/>
            <a:ext cx="2133600" cy="2117395"/>
          </a:xfrm>
          <a:prstGeom prst="rect">
            <a:avLst/>
          </a:prstGeom>
        </p:spPr>
      </p:pic>
    </p:spTree>
    <p:extLst>
      <p:ext uri="{BB962C8B-B14F-4D97-AF65-F5344CB8AC3E}">
        <p14:creationId xmlns:p14="http://schemas.microsoft.com/office/powerpoint/2010/main" val="385370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Analysis Ready Data (ARD) is no longer a desire of global users, but is now becoming a </a:t>
            </a:r>
            <a:r>
              <a:rPr kumimoji="0" lang="en-AU"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requirement and an expectation.</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Data Cube pilots are an ideal way to prove the </a:t>
            </a:r>
            <a:r>
              <a:rPr kumimoji="0" lang="en-AU"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benefits of ARD</a:t>
            </a:r>
            <a:r>
              <a:rPr kumimoji="0" lang="en-AU"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as every pilot is using ARD. Most global users (not scientists or commercial groups) DO NOT desire, or feel comfortable, making their own ARD, but want it provided.</a:t>
            </a:r>
            <a:endParaRPr kumimoji="0" lang="en-AU"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There is a </a:t>
            </a:r>
            <a:r>
              <a:rPr kumimoji="0" lang="en-AU"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growing interest in radar data</a:t>
            </a:r>
            <a:r>
              <a:rPr kumimoji="0" lang="en-AU"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but few users understand its benefits or know how to use this data. Data Cube pilots are a great place to demonstrate open source radar algorithms on ARD.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CEOS needs to make it easier for global users to get ARD. </a:t>
            </a:r>
            <a:r>
              <a:rPr lang="en-AU" kern="1200" dirty="0">
                <a:latin typeface="Calibri" charset="0"/>
                <a:ea typeface="ＭＳ Ｐゴシック" charset="0"/>
                <a:cs typeface="Calibri" charset="0"/>
              </a:rPr>
              <a:t>Pre-processing of data by satellite agencies or by “data aggregators” can allow ARD to be accessed by global users. </a:t>
            </a:r>
            <a:r>
              <a:rPr kumimoji="0" lang="en-AU"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a:t>
            </a:r>
          </a:p>
        </p:txBody>
      </p:sp>
      <p:sp>
        <p:nvSpPr>
          <p:cNvPr id="6" name="Title 1"/>
          <p:cNvSpPr>
            <a:spLocks noGrp="1"/>
          </p:cNvSpPr>
          <p:nvPr>
            <p:ph type="title"/>
          </p:nvPr>
        </p:nvSpPr>
        <p:spPr>
          <a:xfrm>
            <a:off x="2209800" y="228600"/>
            <a:ext cx="4800600" cy="646331"/>
          </a:xfrm>
        </p:spPr>
        <p:txBody>
          <a:bodyPr wrap="square">
            <a:spAutoFit/>
          </a:bodyPr>
          <a:lstStyle/>
          <a:p>
            <a:pPr algn="l" eaLnBrk="1" hangingPunct="1"/>
            <a:r>
              <a:rPr lang="en-US" sz="3600" b="1" dirty="0">
                <a:latin typeface="Tahoma" charset="0"/>
                <a:ea typeface="ＭＳ Ｐゴシック" charset="0"/>
                <a:cs typeface="ＭＳ Ｐゴシック" charset="0"/>
              </a:rPr>
              <a:t>Thoughts on ARD</a:t>
            </a:r>
            <a:endParaRPr lang="en-US" sz="36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93455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295400"/>
            <a:ext cx="8712866"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2000" b="1" i="0" u="none" strike="noStrike" kern="1200" cap="none" spc="0" normalizeH="0" baseline="0" noProof="0" dirty="0">
                <a:ln>
                  <a:noFill/>
                </a:ln>
                <a:solidFill>
                  <a:srgbClr val="0070C0"/>
                </a:solidFill>
                <a:effectLst/>
                <a:uLnTx/>
                <a:uFillTx/>
                <a:latin typeface="Calibri" charset="0"/>
                <a:ea typeface="ＭＳ Ｐゴシック" charset="0"/>
                <a:cs typeface="Calibri" charset="0"/>
                <a:sym typeface="Arial Bold"/>
              </a:rPr>
              <a:t>Data Cubes with CEOS ARD are having a global impact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Switzerland</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their Data Cube to develop new snow detection algorithms and develop time series snow coverage maps.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UK-Rhea (</a:t>
            </a:r>
            <a:r>
              <a:rPr kumimoji="0" lang="en-AU" sz="1900" b="0" i="0" u="sng"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commercial company</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develop a drought monitoring system for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Uganda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UK-Catapult is leading the “Common Sensing Project” to monitor climate change resilience in the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Pacific Islands </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using a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Taiwan</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monitor forest and vegetation restoration in landslide areas.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Uruguay</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adjust their water sampling approach to coincide with satellite overpasses in order to improve water quality data in their reservoirs.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Gates Foundation </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is using water extent time series data from the Lake Chad Data Cube to compare with their population density maps to strategically supply polio vaccines to small villages around the lake. Many of these villages become "isolated" during the rainy season and are only accessible for a small portion of the year.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1336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More Data Cube Use-Cases</a:t>
            </a:r>
            <a:endParaRPr lang="en-US" sz="28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77366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04800"/>
            <a:ext cx="5334000" cy="461665"/>
          </a:xfrm>
        </p:spPr>
        <p:txBody>
          <a:bodyPr wrap="square">
            <a:spAutoFit/>
          </a:bodyPr>
          <a:lstStyle/>
          <a:p>
            <a:pPr algn="l" eaLnBrk="1" hangingPunct="1"/>
            <a:r>
              <a:rPr lang="en-US" sz="2400" b="1" dirty="0">
                <a:latin typeface="Tahoma" charset="0"/>
                <a:ea typeface="ＭＳ Ｐゴシック" charset="0"/>
                <a:cs typeface="ＭＳ Ｐゴシック" charset="0"/>
              </a:rPr>
              <a:t>More Data Exploitation Platforms</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5" name="Content Placeholder 2">
            <a:extLst>
              <a:ext uri="{FF2B5EF4-FFF2-40B4-BE49-F238E27FC236}">
                <a16:creationId xmlns:a16="http://schemas.microsoft.com/office/drawing/2014/main" id="{5D1DFB20-3FDF-3B48-A2BC-BF68C6894EEE}"/>
              </a:ext>
            </a:extLst>
          </p:cNvPr>
          <p:cNvSpPr txBox="1">
            <a:spLocks/>
          </p:cNvSpPr>
          <p:nvPr/>
        </p:nvSpPr>
        <p:spPr>
          <a:xfrm>
            <a:off x="228600" y="1219200"/>
            <a:ext cx="7010400"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endPar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GEOSS Common Infrastructure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(GCI) is a GEO foundational task to discover and access GEOSS datasets and services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ESA’s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Thematic Exploitation Platforms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(TEPs) utilize a theme-based collaborative virtual environment with EO data and tools.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European Commission’s new Copernicus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Data and Information Access Services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(DIAS) platform will allow users efficient access to Sentinel data and computing resources. The ODC team (thru Geoscience Australia) is investigating options with several vendors to install the ODC technology on DIAS and run algorithms with Sentinel data.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Google Earth Engine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ODC team is working with Google to take advantage of their ARD datasets and COG formats. Integrating GEE community algorithms are next. Many users worry about the commercial dependency and lack of organized algorithms.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pic>
        <p:nvPicPr>
          <p:cNvPr id="2" name="Picture 1">
            <a:extLst>
              <a:ext uri="{FF2B5EF4-FFF2-40B4-BE49-F238E27FC236}">
                <a16:creationId xmlns:a16="http://schemas.microsoft.com/office/drawing/2014/main" id="{284B1A1C-7FD4-6B4F-84D8-5581C8C93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8005" y="2438400"/>
            <a:ext cx="1441195" cy="777337"/>
          </a:xfrm>
          <a:prstGeom prst="rect">
            <a:avLst/>
          </a:prstGeom>
        </p:spPr>
      </p:pic>
      <p:pic>
        <p:nvPicPr>
          <p:cNvPr id="3" name="Picture 2">
            <a:extLst>
              <a:ext uri="{FF2B5EF4-FFF2-40B4-BE49-F238E27FC236}">
                <a16:creationId xmlns:a16="http://schemas.microsoft.com/office/drawing/2014/main" id="{A5292C2D-8237-0648-99A4-F5A8E2050F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6819" y="3657600"/>
            <a:ext cx="1286181" cy="1130280"/>
          </a:xfrm>
          <a:prstGeom prst="rect">
            <a:avLst/>
          </a:prstGeom>
        </p:spPr>
      </p:pic>
      <p:pic>
        <p:nvPicPr>
          <p:cNvPr id="4" name="Picture 3">
            <a:extLst>
              <a:ext uri="{FF2B5EF4-FFF2-40B4-BE49-F238E27FC236}">
                <a16:creationId xmlns:a16="http://schemas.microsoft.com/office/drawing/2014/main" id="{9213B9A1-7970-2C41-B871-58A12E106D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4803" y="5194300"/>
            <a:ext cx="1299489" cy="1282700"/>
          </a:xfrm>
          <a:prstGeom prst="rect">
            <a:avLst/>
          </a:prstGeom>
        </p:spPr>
      </p:pic>
      <p:pic>
        <p:nvPicPr>
          <p:cNvPr id="6" name="Picture 5">
            <a:extLst>
              <a:ext uri="{FF2B5EF4-FFF2-40B4-BE49-F238E27FC236}">
                <a16:creationId xmlns:a16="http://schemas.microsoft.com/office/drawing/2014/main" id="{CBD6B45C-8DC8-4447-99A7-D502EE5095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9305" y="1752600"/>
            <a:ext cx="1984695" cy="609931"/>
          </a:xfrm>
          <a:prstGeom prst="rect">
            <a:avLst/>
          </a:prstGeom>
        </p:spPr>
      </p:pic>
    </p:spTree>
    <p:extLst>
      <p:ext uri="{BB962C8B-B14F-4D97-AF65-F5344CB8AC3E}">
        <p14:creationId xmlns:p14="http://schemas.microsoft.com/office/powerpoint/2010/main" val="1693368533"/>
      </p:ext>
    </p:extLst>
  </p:cSld>
  <p:clrMapOvr>
    <a:masterClrMapping/>
  </p:clrMapOvr>
  <p:transition spd="slow">
    <p:wipe dir="r"/>
  </p:transition>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10426</TotalTime>
  <Words>1178</Words>
  <Application>Microsoft Macintosh PowerPoint</Application>
  <PresentationFormat>On-screen Show (4:3)</PresentationFormat>
  <Paragraphs>81</Paragraphs>
  <Slides>10</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vt:i4>
      </vt:variant>
    </vt:vector>
  </HeadingPairs>
  <TitlesOfParts>
    <vt:vector size="27" baseType="lpstr">
      <vt:lpstr>Arial Unicode MS</vt:lpstr>
      <vt:lpstr>ＭＳ Ｐゴシック</vt:lpstr>
      <vt:lpstr>Arial</vt:lpstr>
      <vt:lpstr>Arial Bold</vt:lpstr>
      <vt:lpstr>Avenir Roman</vt:lpstr>
      <vt:lpstr>Calibri</vt:lpstr>
      <vt:lpstr>Calibri Light</vt:lpstr>
      <vt:lpstr>Century Gothic</vt:lpstr>
      <vt:lpstr>Droid Serif</vt:lpstr>
      <vt:lpstr>Helvetica</vt:lpstr>
      <vt:lpstr>Tahoma</vt:lpstr>
      <vt:lpstr>Times New Roman</vt:lpstr>
      <vt:lpstr>Wingdings</vt:lpstr>
      <vt:lpstr>Default</vt:lpstr>
      <vt:lpstr>3_Default</vt:lpstr>
      <vt:lpstr>2_Office Theme</vt:lpstr>
      <vt:lpstr>2_Default</vt:lpstr>
      <vt:lpstr>Data Cubes and FDA  Pilot Status Report</vt:lpstr>
      <vt:lpstr>Relevant CEOS Deliverables</vt:lpstr>
      <vt:lpstr>What is ODC and CDC?</vt:lpstr>
      <vt:lpstr>49 countries in 20 months</vt:lpstr>
      <vt:lpstr>Africa Regional Data Cube</vt:lpstr>
      <vt:lpstr>Digital Earth Africa</vt:lpstr>
      <vt:lpstr>Thoughts on ARD</vt:lpstr>
      <vt:lpstr>More Data Cube Use-Cases</vt:lpstr>
      <vt:lpstr>More Data Exploitation Platforms</vt:lpstr>
      <vt:lpstr>Plans for 2019</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191</cp:revision>
  <dcterms:modified xsi:type="dcterms:W3CDTF">2018-10-17T10:43:06Z</dcterms:modified>
</cp:coreProperties>
</file>