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332" r:id="rId3"/>
    <p:sldId id="300" r:id="rId4"/>
    <p:sldId id="301" r:id="rId5"/>
    <p:sldId id="302" r:id="rId6"/>
    <p:sldId id="304" r:id="rId7"/>
    <p:sldId id="282" r:id="rId8"/>
    <p:sldId id="305" r:id="rId9"/>
    <p:sldId id="306" r:id="rId10"/>
    <p:sldId id="312" r:id="rId11"/>
    <p:sldId id="327" r:id="rId12"/>
    <p:sldId id="307" r:id="rId13"/>
    <p:sldId id="324" r:id="rId14"/>
    <p:sldId id="326" r:id="rId15"/>
    <p:sldId id="314" r:id="rId16"/>
    <p:sldId id="316" r:id="rId17"/>
    <p:sldId id="317" r:id="rId18"/>
    <p:sldId id="293" r:id="rId19"/>
    <p:sldId id="308" r:id="rId20"/>
    <p:sldId id="309" r:id="rId21"/>
    <p:sldId id="310" r:id="rId22"/>
    <p:sldId id="328" r:id="rId23"/>
    <p:sldId id="272" r:id="rId24"/>
    <p:sldId id="273" r:id="rId25"/>
    <p:sldId id="329" r:id="rId26"/>
    <p:sldId id="330" r:id="rId27"/>
    <p:sldId id="277" r:id="rId28"/>
    <p:sldId id="298" r:id="rId29"/>
    <p:sldId id="320" r:id="rId30"/>
    <p:sldId id="296" r:id="rId31"/>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5"/>
    <p:restoredTop sz="74132" autoAdjust="0"/>
  </p:normalViewPr>
  <p:slideViewPr>
    <p:cSldViewPr>
      <p:cViewPr varScale="1">
        <p:scale>
          <a:sx n="82" d="100"/>
          <a:sy n="82" d="100"/>
        </p:scale>
        <p:origin x="-1936"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AB7B8-1AA7-0C48-8636-BFB7DD8A2789}"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7A031DA-D692-CB4B-8EB3-90606A10053D}">
      <dgm:prSet phldrT="[Text]"/>
      <dgm:spPr>
        <a:solidFill>
          <a:schemeClr val="accent1">
            <a:lumMod val="75000"/>
          </a:schemeClr>
        </a:solidFill>
      </dgm:spPr>
      <dgm:t>
        <a:bodyPr/>
        <a:lstStyle/>
        <a:p>
          <a:r>
            <a:rPr lang="en-US" b="1" dirty="0"/>
            <a:t>(2017-2018)</a:t>
          </a:r>
        </a:p>
        <a:p>
          <a:r>
            <a:rPr lang="en-US" dirty="0"/>
            <a:t>Sent Provider DIF-9 to DIF-10 QA/Triage Reports.</a:t>
          </a:r>
        </a:p>
      </dgm:t>
    </dgm:pt>
    <dgm:pt modelId="{6E634E05-92F0-D74E-A8B6-F9EA807A3059}" type="parTrans" cxnId="{AD141BE3-9DCC-DF49-9AC6-FB6B79128D2C}">
      <dgm:prSet/>
      <dgm:spPr/>
      <dgm:t>
        <a:bodyPr/>
        <a:lstStyle/>
        <a:p>
          <a:endParaRPr lang="en-US"/>
        </a:p>
      </dgm:t>
    </dgm:pt>
    <dgm:pt modelId="{C93FB218-A3F8-E94F-9D48-AE617ECB16EF}" type="sibTrans" cxnId="{AD141BE3-9DCC-DF49-9AC6-FB6B79128D2C}">
      <dgm:prSet/>
      <dgm:spPr/>
      <dgm:t>
        <a:bodyPr/>
        <a:lstStyle/>
        <a:p>
          <a:endParaRPr lang="en-US"/>
        </a:p>
      </dgm:t>
    </dgm:pt>
    <dgm:pt modelId="{4DF81082-0E18-3E48-9214-5041362B08B4}">
      <dgm:prSet phldrT="[Text]"/>
      <dgm:spPr>
        <a:solidFill>
          <a:schemeClr val="accent1">
            <a:lumMod val="75000"/>
          </a:schemeClr>
        </a:solidFill>
      </dgm:spPr>
      <dgm:t>
        <a:bodyPr/>
        <a:lstStyle/>
        <a:p>
          <a:r>
            <a:rPr lang="en-US" dirty="0"/>
            <a:t>May 1, 2018</a:t>
          </a:r>
        </a:p>
        <a:p>
          <a:r>
            <a:rPr lang="en-US" dirty="0"/>
            <a:t> Start migrating existing non-NASA EOSDIS DIF-9 records to DIF-10.</a:t>
          </a:r>
        </a:p>
      </dgm:t>
    </dgm:pt>
    <dgm:pt modelId="{8908D4B5-6900-F741-9F99-F9DB43BBEA54}" type="parTrans" cxnId="{C0757B06-37CF-AA4E-8E16-E60B9904194D}">
      <dgm:prSet/>
      <dgm:spPr/>
      <dgm:t>
        <a:bodyPr/>
        <a:lstStyle/>
        <a:p>
          <a:endParaRPr lang="en-US"/>
        </a:p>
      </dgm:t>
    </dgm:pt>
    <dgm:pt modelId="{46C7B69A-19E1-7A40-A424-99D3EF739634}" type="sibTrans" cxnId="{C0757B06-37CF-AA4E-8E16-E60B9904194D}">
      <dgm:prSet/>
      <dgm:spPr/>
      <dgm:t>
        <a:bodyPr/>
        <a:lstStyle/>
        <a:p>
          <a:endParaRPr lang="en-US"/>
        </a:p>
      </dgm:t>
    </dgm:pt>
    <dgm:pt modelId="{EB4B148C-F83C-4B44-A563-0D3A8AFAD972}">
      <dgm:prSet/>
      <dgm:spPr>
        <a:solidFill>
          <a:schemeClr val="accent1">
            <a:lumMod val="75000"/>
          </a:schemeClr>
        </a:solidFill>
      </dgm:spPr>
      <dgm:t>
        <a:bodyPr/>
        <a:lstStyle/>
        <a:p>
          <a:r>
            <a:rPr lang="en-US" dirty="0"/>
            <a:t>2019 (First quarter)</a:t>
          </a:r>
        </a:p>
        <a:p>
          <a:r>
            <a:rPr lang="en-US" dirty="0"/>
            <a:t>Plan to have all metadata records transition.</a:t>
          </a:r>
        </a:p>
      </dgm:t>
    </dgm:pt>
    <dgm:pt modelId="{1507BBB6-C732-B844-89E9-363CC4E8CEFD}" type="parTrans" cxnId="{00511E4C-1AD3-DF41-9EC1-A5FBBBC9CB63}">
      <dgm:prSet/>
      <dgm:spPr/>
      <dgm:t>
        <a:bodyPr/>
        <a:lstStyle/>
        <a:p>
          <a:endParaRPr lang="en-US"/>
        </a:p>
      </dgm:t>
    </dgm:pt>
    <dgm:pt modelId="{AE4CE02B-24D5-2D4A-BED1-A7F369FF0D33}" type="sibTrans" cxnId="{00511E4C-1AD3-DF41-9EC1-A5FBBBC9CB63}">
      <dgm:prSet/>
      <dgm:spPr/>
      <dgm:t>
        <a:bodyPr/>
        <a:lstStyle/>
        <a:p>
          <a:endParaRPr lang="en-US"/>
        </a:p>
      </dgm:t>
    </dgm:pt>
    <dgm:pt modelId="{E79905EB-889F-B644-BE27-F1BE0AAB246A}" type="pres">
      <dgm:prSet presAssocID="{06CAB7B8-1AA7-0C48-8636-BFB7DD8A2789}" presName="Name0" presStyleCnt="0">
        <dgm:presLayoutVars>
          <dgm:dir/>
          <dgm:animLvl val="lvl"/>
          <dgm:resizeHandles val="exact"/>
        </dgm:presLayoutVars>
      </dgm:prSet>
      <dgm:spPr/>
      <dgm:t>
        <a:bodyPr/>
        <a:lstStyle/>
        <a:p>
          <a:endParaRPr lang="en-US"/>
        </a:p>
      </dgm:t>
    </dgm:pt>
    <dgm:pt modelId="{152DBEF9-77DE-344F-A80E-7D7EDD89C483}" type="pres">
      <dgm:prSet presAssocID="{67A031DA-D692-CB4B-8EB3-90606A10053D}" presName="parTxOnly" presStyleLbl="node1" presStyleIdx="0" presStyleCnt="3">
        <dgm:presLayoutVars>
          <dgm:chMax val="0"/>
          <dgm:chPref val="0"/>
          <dgm:bulletEnabled val="1"/>
        </dgm:presLayoutVars>
      </dgm:prSet>
      <dgm:spPr/>
      <dgm:t>
        <a:bodyPr/>
        <a:lstStyle/>
        <a:p>
          <a:endParaRPr lang="en-US"/>
        </a:p>
      </dgm:t>
    </dgm:pt>
    <dgm:pt modelId="{C039FDFF-A7AA-984B-BD7C-946036FB4BDC}" type="pres">
      <dgm:prSet presAssocID="{C93FB218-A3F8-E94F-9D48-AE617ECB16EF}" presName="parTxOnlySpace" presStyleCnt="0"/>
      <dgm:spPr/>
    </dgm:pt>
    <dgm:pt modelId="{0428233A-32E4-FC4B-A5F4-0A3F2C6DA0F9}" type="pres">
      <dgm:prSet presAssocID="{4DF81082-0E18-3E48-9214-5041362B08B4}" presName="parTxOnly" presStyleLbl="node1" presStyleIdx="1" presStyleCnt="3">
        <dgm:presLayoutVars>
          <dgm:chMax val="0"/>
          <dgm:chPref val="0"/>
          <dgm:bulletEnabled val="1"/>
        </dgm:presLayoutVars>
      </dgm:prSet>
      <dgm:spPr/>
      <dgm:t>
        <a:bodyPr/>
        <a:lstStyle/>
        <a:p>
          <a:endParaRPr lang="en-US"/>
        </a:p>
      </dgm:t>
    </dgm:pt>
    <dgm:pt modelId="{38598CC9-17CF-4440-859C-DE82F8B0CDC1}" type="pres">
      <dgm:prSet presAssocID="{46C7B69A-19E1-7A40-A424-99D3EF739634}" presName="parTxOnlySpace" presStyleCnt="0"/>
      <dgm:spPr/>
    </dgm:pt>
    <dgm:pt modelId="{74FE8AED-599D-244E-9601-1AC195BD5909}" type="pres">
      <dgm:prSet presAssocID="{EB4B148C-F83C-4B44-A563-0D3A8AFAD972}" presName="parTxOnly" presStyleLbl="node1" presStyleIdx="2" presStyleCnt="3">
        <dgm:presLayoutVars>
          <dgm:chMax val="0"/>
          <dgm:chPref val="0"/>
          <dgm:bulletEnabled val="1"/>
        </dgm:presLayoutVars>
      </dgm:prSet>
      <dgm:spPr/>
      <dgm:t>
        <a:bodyPr/>
        <a:lstStyle/>
        <a:p>
          <a:endParaRPr lang="en-US"/>
        </a:p>
      </dgm:t>
    </dgm:pt>
  </dgm:ptLst>
  <dgm:cxnLst>
    <dgm:cxn modelId="{0F8BBC29-A9D3-2146-BFE3-8D4D3FD9A7DD}" type="presOf" srcId="{06CAB7B8-1AA7-0C48-8636-BFB7DD8A2789}" destId="{E79905EB-889F-B644-BE27-F1BE0AAB246A}" srcOrd="0" destOrd="0" presId="urn:microsoft.com/office/officeart/2005/8/layout/chevron1"/>
    <dgm:cxn modelId="{C0757B06-37CF-AA4E-8E16-E60B9904194D}" srcId="{06CAB7B8-1AA7-0C48-8636-BFB7DD8A2789}" destId="{4DF81082-0E18-3E48-9214-5041362B08B4}" srcOrd="1" destOrd="0" parTransId="{8908D4B5-6900-F741-9F99-F9DB43BBEA54}" sibTransId="{46C7B69A-19E1-7A40-A424-99D3EF739634}"/>
    <dgm:cxn modelId="{D8FA4758-5F3F-A649-99F2-0AC5CFEE611E}" type="presOf" srcId="{67A031DA-D692-CB4B-8EB3-90606A10053D}" destId="{152DBEF9-77DE-344F-A80E-7D7EDD89C483}" srcOrd="0" destOrd="0" presId="urn:microsoft.com/office/officeart/2005/8/layout/chevron1"/>
    <dgm:cxn modelId="{00511E4C-1AD3-DF41-9EC1-A5FBBBC9CB63}" srcId="{06CAB7B8-1AA7-0C48-8636-BFB7DD8A2789}" destId="{EB4B148C-F83C-4B44-A563-0D3A8AFAD972}" srcOrd="2" destOrd="0" parTransId="{1507BBB6-C732-B844-89E9-363CC4E8CEFD}" sibTransId="{AE4CE02B-24D5-2D4A-BED1-A7F369FF0D33}"/>
    <dgm:cxn modelId="{6F7D35DA-1354-7542-9EFF-3DE6A660FC4F}" type="presOf" srcId="{4DF81082-0E18-3E48-9214-5041362B08B4}" destId="{0428233A-32E4-FC4B-A5F4-0A3F2C6DA0F9}" srcOrd="0" destOrd="0" presId="urn:microsoft.com/office/officeart/2005/8/layout/chevron1"/>
    <dgm:cxn modelId="{AD141BE3-9DCC-DF49-9AC6-FB6B79128D2C}" srcId="{06CAB7B8-1AA7-0C48-8636-BFB7DD8A2789}" destId="{67A031DA-D692-CB4B-8EB3-90606A10053D}" srcOrd="0" destOrd="0" parTransId="{6E634E05-92F0-D74E-A8B6-F9EA807A3059}" sibTransId="{C93FB218-A3F8-E94F-9D48-AE617ECB16EF}"/>
    <dgm:cxn modelId="{6ED96A5E-D51C-7140-97CA-6865DD6534DB}" type="presOf" srcId="{EB4B148C-F83C-4B44-A563-0D3A8AFAD972}" destId="{74FE8AED-599D-244E-9601-1AC195BD5909}" srcOrd="0" destOrd="0" presId="urn:microsoft.com/office/officeart/2005/8/layout/chevron1"/>
    <dgm:cxn modelId="{29136E6D-AF17-0749-96FB-42AFCE7E65F8}" type="presParOf" srcId="{E79905EB-889F-B644-BE27-F1BE0AAB246A}" destId="{152DBEF9-77DE-344F-A80E-7D7EDD89C483}" srcOrd="0" destOrd="0" presId="urn:microsoft.com/office/officeart/2005/8/layout/chevron1"/>
    <dgm:cxn modelId="{052ED87A-7888-7F4A-B73F-E2F45FD0D74D}" type="presParOf" srcId="{E79905EB-889F-B644-BE27-F1BE0AAB246A}" destId="{C039FDFF-A7AA-984B-BD7C-946036FB4BDC}" srcOrd="1" destOrd="0" presId="urn:microsoft.com/office/officeart/2005/8/layout/chevron1"/>
    <dgm:cxn modelId="{4563A448-08EB-A14C-99EA-7FA6AD0D4298}" type="presParOf" srcId="{E79905EB-889F-B644-BE27-F1BE0AAB246A}" destId="{0428233A-32E4-FC4B-A5F4-0A3F2C6DA0F9}" srcOrd="2" destOrd="0" presId="urn:microsoft.com/office/officeart/2005/8/layout/chevron1"/>
    <dgm:cxn modelId="{D0C48EAB-82ED-EA41-8202-21E4C0578E93}" type="presParOf" srcId="{E79905EB-889F-B644-BE27-F1BE0AAB246A}" destId="{38598CC9-17CF-4440-859C-DE82F8B0CDC1}" srcOrd="3" destOrd="0" presId="urn:microsoft.com/office/officeart/2005/8/layout/chevron1"/>
    <dgm:cxn modelId="{904D81A6-6837-E84D-AEC6-FC4BD7C5C203}" type="presParOf" srcId="{E79905EB-889F-B644-BE27-F1BE0AAB246A}" destId="{74FE8AED-599D-244E-9601-1AC195BD5909}"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DBEF9-77DE-344F-A80E-7D7EDD89C483}">
      <dsp:nvSpPr>
        <dsp:cNvPr id="0" name=""/>
        <dsp:cNvSpPr/>
      </dsp:nvSpPr>
      <dsp:spPr>
        <a:xfrm>
          <a:off x="1452"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b="1" kern="1200" dirty="0"/>
            <a:t>(2017-2018)</a:t>
          </a:r>
        </a:p>
        <a:p>
          <a:pPr lvl="0" algn="ctr" defTabSz="400050">
            <a:lnSpc>
              <a:spcPct val="90000"/>
            </a:lnSpc>
            <a:spcBef>
              <a:spcPct val="0"/>
            </a:spcBef>
            <a:spcAft>
              <a:spcPct val="35000"/>
            </a:spcAft>
          </a:pPr>
          <a:r>
            <a:rPr lang="en-US" sz="900" kern="1200" dirty="0"/>
            <a:t>Sent Provider DIF-9 to DIF-10 QA/Triage Reports.</a:t>
          </a:r>
        </a:p>
      </dsp:txBody>
      <dsp:txXfrm>
        <a:off x="355376" y="179476"/>
        <a:ext cx="1061771" cy="707847"/>
      </dsp:txXfrm>
    </dsp:sp>
    <dsp:sp modelId="{0428233A-32E4-FC4B-A5F4-0A3F2C6DA0F9}">
      <dsp:nvSpPr>
        <dsp:cNvPr id="0" name=""/>
        <dsp:cNvSpPr/>
      </dsp:nvSpPr>
      <dsp:spPr>
        <a:xfrm>
          <a:off x="1594109"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a:t>May 1, 2018</a:t>
          </a:r>
        </a:p>
        <a:p>
          <a:pPr lvl="0" algn="ctr" defTabSz="400050">
            <a:lnSpc>
              <a:spcPct val="90000"/>
            </a:lnSpc>
            <a:spcBef>
              <a:spcPct val="0"/>
            </a:spcBef>
            <a:spcAft>
              <a:spcPct val="35000"/>
            </a:spcAft>
          </a:pPr>
          <a:r>
            <a:rPr lang="en-US" sz="900" kern="1200" dirty="0"/>
            <a:t> Start migrating existing non-NASA EOSDIS DIF-9 records to DIF-10.</a:t>
          </a:r>
        </a:p>
      </dsp:txBody>
      <dsp:txXfrm>
        <a:off x="1948033" y="179476"/>
        <a:ext cx="1061771" cy="707847"/>
      </dsp:txXfrm>
    </dsp:sp>
    <dsp:sp modelId="{74FE8AED-599D-244E-9601-1AC195BD5909}">
      <dsp:nvSpPr>
        <dsp:cNvPr id="0" name=""/>
        <dsp:cNvSpPr/>
      </dsp:nvSpPr>
      <dsp:spPr>
        <a:xfrm>
          <a:off x="3186766"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a:t>2019 (First quarter)</a:t>
          </a:r>
        </a:p>
        <a:p>
          <a:pPr lvl="0" algn="ctr" defTabSz="400050">
            <a:lnSpc>
              <a:spcPct val="90000"/>
            </a:lnSpc>
            <a:spcBef>
              <a:spcPct val="0"/>
            </a:spcBef>
            <a:spcAft>
              <a:spcPct val="35000"/>
            </a:spcAft>
          </a:pPr>
          <a:r>
            <a:rPr lang="en-US" sz="900" kern="1200" dirty="0"/>
            <a:t>Plan to have all metadata records transition.</a:t>
          </a:r>
        </a:p>
      </dsp:txBody>
      <dsp:txXfrm>
        <a:off x="3540690" y="179476"/>
        <a:ext cx="1061771" cy="70784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07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047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GB" sz="1800" b="1" dirty="0" smtClean="0"/>
              <a:t>WGISS is supporting the FDA ad-hoc team in the drafting of a white paper on</a:t>
            </a:r>
            <a:r>
              <a:rPr lang="en-GB" sz="1800" b="1" baseline="0" dirty="0" smtClean="0"/>
              <a:t> to establish a common description </a:t>
            </a:r>
            <a:r>
              <a:rPr lang="en-US" sz="1800" b="1" kern="0" dirty="0" smtClean="0">
                <a:solidFill>
                  <a:prstClr val="black"/>
                </a:solidFill>
                <a:latin typeface="Helvetica"/>
              </a:rPr>
              <a:t>of Future Data Architecture functional blocks and interfaces </a:t>
            </a:r>
            <a:endParaRPr lang="en-GB" sz="1800" b="1" baseline="0" dirty="0" smtClean="0"/>
          </a:p>
          <a:p>
            <a:pPr marL="0" indent="0">
              <a:buNone/>
            </a:pPr>
            <a:endParaRPr lang="en-GB" sz="1800" b="1" baseline="0" dirty="0" smtClean="0"/>
          </a:p>
          <a:p>
            <a:pPr marL="0" indent="0">
              <a:buNone/>
            </a:pPr>
            <a:r>
              <a:rPr lang="en-GB" sz="1800" b="1" baseline="0" dirty="0" smtClean="0"/>
              <a:t>There is large </a:t>
            </a:r>
            <a:r>
              <a:rPr lang="en-GB" sz="1800" b="1" dirty="0" smtClean="0"/>
              <a:t>consensus </a:t>
            </a:r>
            <a:r>
              <a:rPr lang="en-GB" sz="1800" b="1" dirty="0"/>
              <a:t>that a common architectural model and terminology will:</a:t>
            </a:r>
          </a:p>
          <a:p>
            <a:pPr lvl="2"/>
            <a:r>
              <a:rPr lang="en-GB" b="1" dirty="0"/>
              <a:t>facilitate interagency dialog  		</a:t>
            </a:r>
          </a:p>
          <a:p>
            <a:pPr lvl="2"/>
            <a:r>
              <a:rPr lang="en-GB" b="1" dirty="0"/>
              <a:t>enable identification of interfaces </a:t>
            </a:r>
          </a:p>
          <a:p>
            <a:pPr lvl="2"/>
            <a:r>
              <a:rPr lang="en-GB" b="1" dirty="0"/>
              <a:t>enable work on standardisation once interfaces identified </a:t>
            </a:r>
            <a:endParaRPr lang="en-GB" b="1" dirty="0" smtClean="0"/>
          </a:p>
          <a:p>
            <a:r>
              <a:rPr lang="en-GB" b="1" dirty="0" smtClean="0"/>
              <a:t>So we are working on a unified pretty diagram based on 5 viewpoints to convey all the necessary knowledge. </a:t>
            </a:r>
          </a:p>
          <a:p>
            <a:pPr marL="285750" indent="-285750" defTabSz="457200"/>
            <a:r>
              <a:rPr lang="en-US" dirty="0" smtClean="0"/>
              <a:t>Building on WGISS Discovery and Access Infrastructure with a system wide view</a:t>
            </a:r>
          </a:p>
          <a:p>
            <a:pPr marL="285750" indent="-285750" defTabSz="457200"/>
            <a:r>
              <a:rPr lang="en-US" dirty="0" smtClean="0"/>
              <a:t>Emphasis on what is changing: Analysis, Cloud, consumer EO</a:t>
            </a:r>
          </a:p>
          <a:p>
            <a:r>
              <a:rPr lang="en-GB" b="1" dirty="0" smtClean="0"/>
              <a:t>Technology and Engineering viewpoints link directly to the open source software and FDA inventory activities.</a:t>
            </a:r>
            <a:endParaRPr lang="en-GB" b="1" dirty="0"/>
          </a:p>
          <a:p>
            <a:endParaRPr lang="en-US" dirty="0"/>
          </a:p>
        </p:txBody>
      </p:sp>
    </p:spTree>
    <p:extLst>
      <p:ext uri="{BB962C8B-B14F-4D97-AF65-F5344CB8AC3E}">
        <p14:creationId xmlns:p14="http://schemas.microsoft.com/office/powerpoint/2010/main" val="1926472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000" dirty="0" smtClean="0"/>
          </a:p>
          <a:p>
            <a:pPr marL="0" indent="0">
              <a:buNone/>
            </a:pPr>
            <a:r>
              <a:rPr lang="en-GB" sz="2400" b="1" dirty="0" smtClean="0"/>
              <a:t>Consensus that an inventory of “EO use environments” is a useful exercise that will provide insight into the EO ecosystem</a:t>
            </a:r>
          </a:p>
          <a:p>
            <a:endParaRPr lang="en-US" dirty="0" smtClean="0"/>
          </a:p>
          <a:p>
            <a:endParaRPr lang="en-US" dirty="0" smtClean="0"/>
          </a:p>
          <a:p>
            <a:pPr marL="514350" indent="-514350">
              <a:buFont typeface="+mj-lt"/>
              <a:buAutoNum type="arabicPeriod"/>
            </a:pPr>
            <a:r>
              <a:rPr lang="en-US" sz="2400" dirty="0" smtClean="0"/>
              <a:t>Template defined in coordination with FDA-AHT</a:t>
            </a:r>
          </a:p>
          <a:p>
            <a:pPr marL="514350" indent="-514350">
              <a:buFont typeface="+mj-lt"/>
              <a:buAutoNum type="arabicPeriod"/>
            </a:pPr>
            <a:r>
              <a:rPr lang="en-US" sz="2400" dirty="0" smtClean="0"/>
              <a:t>Inventory being filled-up with information collected from different sources</a:t>
            </a:r>
            <a:endParaRPr lang="en-US" sz="2000" dirty="0" smtClean="0"/>
          </a:p>
          <a:p>
            <a:endParaRPr lang="en-US" dirty="0"/>
          </a:p>
        </p:txBody>
      </p:sp>
    </p:spTree>
    <p:extLst>
      <p:ext uri="{BB962C8B-B14F-4D97-AF65-F5344CB8AC3E}">
        <p14:creationId xmlns:p14="http://schemas.microsoft.com/office/powerpoint/2010/main" val="379406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2400" b="1" dirty="0" smtClean="0">
                <a:effectLst/>
                <a:latin typeface="+mn-lt"/>
                <a:ea typeface="+mn-ea"/>
                <a:cs typeface="+mn-cs"/>
                <a:sym typeface="Avenir Roman"/>
              </a:rPr>
              <a:t>USER METRICS CONCEPT OVERVIEW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Objectives and needs </a:t>
            </a:r>
            <a:r>
              <a:rPr lang="mr-IN" sz="2400" b="1" dirty="0" smtClean="0">
                <a:effectLst/>
                <a:latin typeface="+mn-lt"/>
                <a:ea typeface="+mn-ea"/>
                <a:cs typeface="+mn-cs"/>
                <a:sym typeface="Avenir Roman"/>
              </a:rPr>
              <a:t>–</a:t>
            </a:r>
            <a:r>
              <a:rPr lang="en-GB" sz="2400" b="1" dirty="0" smtClean="0">
                <a:effectLst/>
                <a:latin typeface="+mn-lt"/>
                <a:ea typeface="+mn-ea"/>
                <a:cs typeface="+mn-cs"/>
                <a:sym typeface="Avenir Roman"/>
              </a:rPr>
              <a:t> Why</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Data Usage Metrics Categories </a:t>
            </a:r>
            <a:r>
              <a:rPr lang="mr-IN" sz="2400" b="1" dirty="0" smtClean="0">
                <a:effectLst/>
                <a:latin typeface="+mn-lt"/>
                <a:ea typeface="+mn-ea"/>
                <a:cs typeface="+mn-cs"/>
                <a:sym typeface="Avenir Roman"/>
              </a:rPr>
              <a:t>–</a:t>
            </a:r>
            <a:r>
              <a:rPr lang="en-GB" sz="2400" b="1" dirty="0" smtClean="0">
                <a:effectLst/>
                <a:latin typeface="+mn-lt"/>
                <a:ea typeface="+mn-ea"/>
                <a:cs typeface="+mn-cs"/>
                <a:sym typeface="Avenir Roman"/>
              </a:rPr>
              <a:t> Which</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Data Usage Metrics Collection – When and How</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DEFINITION</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Assumptions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Description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Formatting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Earth Observation Data Offering Metrics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Web and Platform Metrics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Engagement and Satisfaction Metrics</a:t>
            </a:r>
            <a:endParaRPr lang="en-US" sz="2400" b="1" dirty="0" smtClean="0">
              <a:effectLst/>
              <a:latin typeface="+mn-lt"/>
              <a:ea typeface="+mn-ea"/>
              <a:cs typeface="+mn-cs"/>
              <a:sym typeface="Avenir Roman"/>
            </a:endParaRPr>
          </a:p>
          <a:p>
            <a:endParaRPr lang="en-GB"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FROM THIRD PARTIES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ANNEX A – Examples of statistics and INDICATORS</a:t>
            </a:r>
            <a:endParaRPr lang="en-US" sz="2400" b="1" dirty="0" smtClean="0">
              <a:effectLst/>
              <a:latin typeface="+mn-lt"/>
              <a:ea typeface="+mn-ea"/>
              <a:cs typeface="+mn-cs"/>
              <a:sym typeface="Avenir Roman"/>
            </a:endParaRPr>
          </a:p>
          <a:p>
            <a:r>
              <a:rPr lang="en-GB" sz="2400" dirty="0" smtClean="0">
                <a:effectLst/>
                <a:latin typeface="+mn-lt"/>
                <a:ea typeface="+mn-ea"/>
                <a:cs typeface="+mn-cs"/>
                <a:sym typeface="Avenir Roman"/>
              </a:rPr>
              <a:t>ANNEX B - List of Software for Statistics and User Metrics generation</a:t>
            </a:r>
            <a:r>
              <a:rPr lang="en-US" dirty="0" smtClean="0">
                <a:effectLst/>
              </a:rPr>
              <a:t> </a:t>
            </a:r>
            <a:endParaRPr lang="en-US" dirty="0"/>
          </a:p>
        </p:txBody>
      </p:sp>
    </p:spTree>
    <p:extLst>
      <p:ext uri="{BB962C8B-B14F-4D97-AF65-F5344CB8AC3E}">
        <p14:creationId xmlns:p14="http://schemas.microsoft.com/office/powerpoint/2010/main" val="330056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lvl="0" indent="0">
              <a:buNone/>
            </a:pPr>
            <a:r>
              <a:rPr lang="en-US" b="1" dirty="0" smtClean="0"/>
              <a:t>Objective:</a:t>
            </a:r>
            <a:r>
              <a:rPr lang="en-US" b="1" dirty="0" smtClean="0">
                <a:solidFill>
                  <a:srgbClr val="0000FF"/>
                </a:solidFill>
              </a:rPr>
              <a:t> </a:t>
            </a:r>
            <a:r>
              <a:rPr lang="en-US" b="1" dirty="0" smtClean="0"/>
              <a:t>Implement a prototype carbon data portal to facilitate the discoverability and accessibility of ECV products and space-borne </a:t>
            </a:r>
            <a:r>
              <a:rPr lang="en-US" b="1" dirty="0" err="1" smtClean="0"/>
              <a:t>CDRs.</a:t>
            </a:r>
            <a:r>
              <a:rPr lang="en-US" b="1" dirty="0" smtClean="0"/>
              <a:t> The portal will seamlessly access data both in CWIC and FedEO to provide necessary data and services to the carbon science community of both CEOS and GEOSS.</a:t>
            </a:r>
          </a:p>
          <a:p>
            <a:pPr marL="0" lvl="0" indent="0">
              <a:buNone/>
            </a:pPr>
            <a:endParaRPr lang="en-US" sz="1800" b="1" dirty="0" smtClean="0"/>
          </a:p>
          <a:p>
            <a:pPr marL="0" lvl="0" indent="0">
              <a:buNone/>
            </a:pPr>
            <a:r>
              <a:rPr lang="en-US" b="1" dirty="0" smtClean="0"/>
              <a:t>Approach: prototype developed by WGISS in coordination with CEOS Carbon Team and WGClimate Carbon (requirements and use cases provision/validation).</a:t>
            </a:r>
          </a:p>
          <a:p>
            <a:pPr marL="0" indent="0">
              <a:buNone/>
            </a:pPr>
            <a:endParaRPr lang="en-US" sz="1800" b="1" dirty="0" smtClean="0"/>
          </a:p>
          <a:p>
            <a:pPr marL="0" indent="0">
              <a:buNone/>
            </a:pPr>
            <a:r>
              <a:rPr lang="en-US" b="1" dirty="0" smtClean="0"/>
              <a:t>Status: </a:t>
            </a:r>
            <a:r>
              <a:rPr lang="en-US" dirty="0" smtClean="0"/>
              <a:t>Several iterations held between WGISS and Carbon teams. Carbon Portal latest version (August 2018) with Carbon Team for review/feedback.</a:t>
            </a:r>
          </a:p>
          <a:p>
            <a:pPr marL="0" indent="0">
              <a:buNone/>
            </a:pPr>
            <a:endParaRPr lang="en-US" sz="1800" dirty="0" smtClean="0"/>
          </a:p>
          <a:p>
            <a:pPr marL="0" indent="0">
              <a:buNone/>
            </a:pPr>
            <a:r>
              <a:rPr lang="en-US" b="1" dirty="0" smtClean="0"/>
              <a:t>Next steps: </a:t>
            </a:r>
            <a:r>
              <a:rPr lang="en-US" dirty="0" smtClean="0"/>
              <a:t>1) Improve discoverability of ECV/CDR key datasets for Carbon Community and functionalities based on received feedback; 2) Open-up portal to wider user community to gather additional feedback (target end October 2018).</a:t>
            </a:r>
            <a:endParaRPr lang="en-US" sz="105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514350" indent="-514350">
              <a:buFont typeface="+mj-lt"/>
              <a:buAutoNum type="arabicPeriod"/>
            </a:pPr>
            <a:r>
              <a:rPr lang="en-US" sz="1600" b="1" dirty="0" smtClean="0"/>
              <a:t>Relevancy Ranking of Data Search Results</a:t>
            </a:r>
          </a:p>
          <a:p>
            <a:pPr lvl="1"/>
            <a:r>
              <a:rPr lang="en-US" sz="1600" dirty="0" smtClean="0"/>
              <a:t>14</a:t>
            </a:r>
            <a:r>
              <a:rPr lang="en-US" sz="1600" baseline="30000" dirty="0" smtClean="0"/>
              <a:t>th</a:t>
            </a:r>
            <a:r>
              <a:rPr lang="en-US" sz="1600" dirty="0" smtClean="0"/>
              <a:t> of March 2017</a:t>
            </a:r>
          </a:p>
          <a:p>
            <a:pPr lvl="2"/>
            <a:r>
              <a:rPr lang="en-US" sz="1400" dirty="0" smtClean="0"/>
              <a:t>Stefano </a:t>
            </a:r>
            <a:r>
              <a:rPr lang="en-US" sz="1400" dirty="0" err="1" smtClean="0"/>
              <a:t>Nativi</a:t>
            </a:r>
            <a:r>
              <a:rPr lang="en-US" sz="1400" dirty="0" smtClean="0"/>
              <a:t> (GEOSS EVOLVE)</a:t>
            </a:r>
          </a:p>
          <a:p>
            <a:pPr lvl="2"/>
            <a:r>
              <a:rPr lang="en-US" sz="1400" dirty="0" smtClean="0"/>
              <a:t>Chris Lynnes and James Norton (NASA)</a:t>
            </a:r>
            <a:endParaRPr lang="en-US" sz="1600" dirty="0" smtClean="0"/>
          </a:p>
          <a:p>
            <a:pPr marL="514350" indent="-514350">
              <a:buFont typeface="+mj-lt"/>
              <a:buAutoNum type="arabicPeriod"/>
            </a:pPr>
            <a:r>
              <a:rPr lang="en-US" sz="1600" b="1" dirty="0" smtClean="0"/>
              <a:t>Data Cubes for Large Scale Data Analytics</a:t>
            </a:r>
          </a:p>
          <a:p>
            <a:pPr lvl="1"/>
            <a:r>
              <a:rPr lang="en-US" sz="1600" dirty="0" smtClean="0"/>
              <a:t>19</a:t>
            </a:r>
            <a:r>
              <a:rPr lang="en-US" sz="1600" baseline="30000" dirty="0" smtClean="0"/>
              <a:t>th</a:t>
            </a:r>
            <a:r>
              <a:rPr lang="en-US" sz="1600" dirty="0" smtClean="0"/>
              <a:t> of June 2017</a:t>
            </a:r>
          </a:p>
          <a:p>
            <a:pPr lvl="2"/>
            <a:r>
              <a:rPr lang="en-US" sz="1400" dirty="0" smtClean="0"/>
              <a:t>Rob Woodcock (CSIRO)</a:t>
            </a:r>
          </a:p>
          <a:p>
            <a:pPr lvl="2"/>
            <a:r>
              <a:rPr lang="en-US" sz="1400" dirty="0" smtClean="0"/>
              <a:t>Brian </a:t>
            </a:r>
            <a:r>
              <a:rPr lang="en-US" sz="1400" dirty="0" err="1" smtClean="0"/>
              <a:t>Killough</a:t>
            </a:r>
            <a:r>
              <a:rPr lang="en-US" sz="1400" dirty="0" smtClean="0"/>
              <a:t> (CEOS SEO)</a:t>
            </a:r>
            <a:endParaRPr lang="en-US" sz="1600" dirty="0" smtClean="0"/>
          </a:p>
          <a:p>
            <a:pPr marL="514350" indent="-514350">
              <a:buFont typeface="+mj-lt"/>
              <a:buAutoNum type="arabicPeriod"/>
            </a:pPr>
            <a:r>
              <a:rPr lang="en-US" sz="1600" b="1" dirty="0" smtClean="0"/>
              <a:t>Burgeoning Role of Python for Earth Observation Data Analysis </a:t>
            </a:r>
          </a:p>
          <a:p>
            <a:pPr lvl="1"/>
            <a:r>
              <a:rPr lang="en-US" sz="1600" dirty="0" smtClean="0"/>
              <a:t>22</a:t>
            </a:r>
            <a:r>
              <a:rPr lang="en-US" sz="1600" baseline="30000" dirty="0" smtClean="0"/>
              <a:t>nd</a:t>
            </a:r>
            <a:r>
              <a:rPr lang="en-US" sz="1600" dirty="0" smtClean="0"/>
              <a:t> of August 2017</a:t>
            </a:r>
          </a:p>
          <a:p>
            <a:pPr lvl="2"/>
            <a:r>
              <a:rPr lang="en-US" sz="1400" dirty="0" smtClean="0"/>
              <a:t>Syed </a:t>
            </a:r>
            <a:r>
              <a:rPr lang="en-US" sz="1400" dirty="0" err="1" smtClean="0"/>
              <a:t>Rizvi</a:t>
            </a:r>
            <a:r>
              <a:rPr lang="en-US" sz="1400" dirty="0" smtClean="0"/>
              <a:t> (Open Data Cube)</a:t>
            </a:r>
          </a:p>
          <a:p>
            <a:pPr lvl="2"/>
            <a:r>
              <a:rPr lang="en-US" sz="1400" dirty="0" smtClean="0"/>
              <a:t>Rich </a:t>
            </a:r>
            <a:r>
              <a:rPr lang="en-US" sz="1400" dirty="0" err="1" smtClean="0"/>
              <a:t>Signell</a:t>
            </a:r>
            <a:r>
              <a:rPr lang="en-US" sz="1400" dirty="0" smtClean="0"/>
              <a:t> (USGS)</a:t>
            </a:r>
          </a:p>
          <a:p>
            <a:pPr lvl="2"/>
            <a:r>
              <a:rPr lang="en-US" sz="1400" dirty="0" err="1" smtClean="0"/>
              <a:t>Alber</a:t>
            </a:r>
            <a:r>
              <a:rPr lang="en-US" sz="1400" dirty="0" smtClean="0"/>
              <a:t> Sanchez (INPE)</a:t>
            </a:r>
          </a:p>
          <a:p>
            <a:pPr marL="514350" indent="-514350" rtl="0">
              <a:buFont typeface="+mj-lt"/>
              <a:buAutoNum type="arabicPeriod"/>
            </a:pPr>
            <a:r>
              <a:rPr lang="en-US" sz="1600" b="1" dirty="0" smtClean="0"/>
              <a:t>The OGC Coverage Standards Suite:  Introduction and Overview</a:t>
            </a:r>
          </a:p>
          <a:p>
            <a:pPr lvl="1" rtl="0"/>
            <a:r>
              <a:rPr lang="en-US" sz="1600" dirty="0" smtClean="0"/>
              <a:t>19</a:t>
            </a:r>
            <a:r>
              <a:rPr lang="en-US" sz="1600" baseline="30000" dirty="0" smtClean="0"/>
              <a:t>th</a:t>
            </a:r>
            <a:r>
              <a:rPr lang="en-US" sz="1600" dirty="0" smtClean="0"/>
              <a:t> of January 2018</a:t>
            </a:r>
          </a:p>
          <a:p>
            <a:pPr lvl="2" rtl="0"/>
            <a:r>
              <a:rPr lang="en-US" sz="1400" dirty="0" err="1" smtClean="0"/>
              <a:t>Dr</a:t>
            </a:r>
            <a:r>
              <a:rPr lang="en-US" sz="1400" dirty="0" smtClean="0"/>
              <a:t> Peter Baumann (</a:t>
            </a:r>
            <a:r>
              <a:rPr lang="en-US" sz="1400" dirty="0" err="1" smtClean="0"/>
              <a:t>Rasdaman</a:t>
            </a:r>
            <a:r>
              <a:rPr lang="en-US" sz="1400" dirty="0" smtClean="0"/>
              <a:t>)</a:t>
            </a:r>
            <a:endParaRPr lang="en-US" sz="1800" dirty="0" smtClean="0"/>
          </a:p>
          <a:p>
            <a:pPr marL="457200" indent="-457200">
              <a:buFont typeface="+mj-lt"/>
              <a:buAutoNum type="arabicPeriod"/>
            </a:pPr>
            <a:r>
              <a:rPr lang="en-US" sz="1600" b="1" dirty="0" smtClean="0"/>
              <a:t>Scrum and scale agile methods</a:t>
            </a:r>
          </a:p>
          <a:p>
            <a:pPr lvl="1" rtl="0"/>
            <a:r>
              <a:rPr lang="en-US" sz="1600" dirty="0" smtClean="0"/>
              <a:t>31</a:t>
            </a:r>
            <a:r>
              <a:rPr lang="en-US" sz="1600" baseline="30000" dirty="0" smtClean="0"/>
              <a:t>st</a:t>
            </a:r>
            <a:r>
              <a:rPr lang="en-US" sz="1600" dirty="0" smtClean="0"/>
              <a:t> of July 2018</a:t>
            </a:r>
          </a:p>
          <a:p>
            <a:pPr lvl="2" rtl="0"/>
            <a:r>
              <a:rPr lang="en-US" sz="1400" dirty="0" smtClean="0"/>
              <a:t>Ms. Dana Shum (Raytheon NASA)</a:t>
            </a:r>
          </a:p>
          <a:p>
            <a:endParaRPr lang="en-US" dirty="0"/>
          </a:p>
        </p:txBody>
      </p:sp>
    </p:spTree>
    <p:extLst>
      <p:ext uri="{BB962C8B-B14F-4D97-AF65-F5344CB8AC3E}">
        <p14:creationId xmlns:p14="http://schemas.microsoft.com/office/powerpoint/2010/main" val="127043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effectLst/>
                <a:latin typeface="+mn-lt"/>
                <a:ea typeface="+mn-ea"/>
                <a:cs typeface="+mn-cs"/>
                <a:sym typeface="Avenir Roman"/>
              </a:rPr>
              <a:t>Recent advances in technology open the floor for new and innovative approaches for data exploitation and use and require an adaptation and evolution of the approaches, infrastructures and services provided by CEOS agencies. WGISS contribution and role in providing a forum for technical exchange and sharing, and for the definition and prototyping of common and interoperable approaches and architectures for data management and exploitation will become more and more central for CEOS agencies and for CEOS as a whole in support to the achievement of its objectives</a:t>
            </a:r>
            <a:r>
              <a:rPr lang="en-US" dirty="0" smtClean="0">
                <a:effectLst/>
              </a:rPr>
              <a:t> </a:t>
            </a:r>
            <a:endParaRPr lang="en-US" dirty="0"/>
          </a:p>
        </p:txBody>
      </p:sp>
    </p:spTree>
    <p:extLst>
      <p:ext uri="{BB962C8B-B14F-4D97-AF65-F5344CB8AC3E}">
        <p14:creationId xmlns:p14="http://schemas.microsoft.com/office/powerpoint/2010/main" val="3807405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sz="2400" dirty="0" smtClean="0">
                <a:effectLst/>
                <a:latin typeface="+mn-lt"/>
                <a:ea typeface="+mn-ea"/>
                <a:cs typeface="+mn-cs"/>
                <a:sym typeface="Avenir Roman"/>
              </a:rPr>
              <a:t>WGISS best aligns with CGMS Working Group (WG) IV Global Data Dissemination. Many members of WGISS (e.g. NOAA, NASA EUMETSAT </a:t>
            </a:r>
            <a:r>
              <a:rPr lang="en-US" sz="2400" dirty="0" err="1" smtClean="0">
                <a:effectLst/>
                <a:latin typeface="+mn-lt"/>
                <a:ea typeface="+mn-ea"/>
                <a:cs typeface="+mn-cs"/>
                <a:sym typeface="Avenir Roman"/>
              </a:rPr>
              <a:t>etc</a:t>
            </a:r>
            <a:r>
              <a:rPr lang="en-US" sz="2400" dirty="0" smtClean="0">
                <a:effectLst/>
                <a:latin typeface="+mn-lt"/>
                <a:ea typeface="+mn-ea"/>
                <a:cs typeface="+mn-cs"/>
                <a:sym typeface="Avenir Roman"/>
              </a:rPr>
              <a:t>) are also members of CGMS. In the past, WGISS members have participated in WG IV to respond to CGMS action items. As an example, in response to CGMS action item # A44.03 (identify how far WGISS Interoperable standards were adopted), WGISS provided a list of CEOS agencies who have implemented CEOS </a:t>
            </a:r>
            <a:r>
              <a:rPr lang="en-US" sz="2400" dirty="0" err="1" smtClean="0">
                <a:effectLst/>
                <a:latin typeface="+mn-lt"/>
                <a:ea typeface="+mn-ea"/>
                <a:cs typeface="+mn-cs"/>
                <a:sym typeface="Avenir Roman"/>
              </a:rPr>
              <a:t>Opensearch</a:t>
            </a:r>
            <a:r>
              <a:rPr lang="en-US" sz="2400" dirty="0" smtClean="0">
                <a:effectLst/>
                <a:latin typeface="+mn-lt"/>
                <a:ea typeface="+mn-ea"/>
                <a:cs typeface="+mn-cs"/>
                <a:sym typeface="Avenir Roman"/>
              </a:rPr>
              <a:t> Best Practices: EUMETSAT, NASA, ESA, CNES, USGS, JAXA, ISRO (NRSC) and CCMEO.</a:t>
            </a:r>
          </a:p>
          <a:p>
            <a:endParaRPr lang="en-US" dirty="0"/>
          </a:p>
        </p:txBody>
      </p:sp>
    </p:spTree>
    <p:extLst>
      <p:ext uri="{BB962C8B-B14F-4D97-AF65-F5344CB8AC3E}">
        <p14:creationId xmlns:p14="http://schemas.microsoft.com/office/powerpoint/2010/main" val="3768171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817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3233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318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91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127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103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2400" b="1" i="1" dirty="0" smtClean="0">
                <a:effectLst/>
                <a:latin typeface="+mn-lt"/>
                <a:ea typeface="+mn-ea"/>
                <a:cs typeface="+mn-cs"/>
                <a:sym typeface="Avenir Roman"/>
              </a:rPr>
              <a:t>WGISS Connected Data Assets Operational Systems (IDN, CWIC, </a:t>
            </a:r>
            <a:r>
              <a:rPr lang="en-US" sz="2400" b="1" i="1" dirty="0" err="1" smtClean="0">
                <a:effectLst/>
                <a:latin typeface="+mn-lt"/>
                <a:ea typeface="+mn-ea"/>
                <a:cs typeface="+mn-cs"/>
                <a:sym typeface="Avenir Roman"/>
              </a:rPr>
              <a:t>FedEO</a:t>
            </a:r>
            <a:r>
              <a:rPr lang="en-US" sz="2400" b="1" i="1" dirty="0" smtClean="0">
                <a:effectLst/>
                <a:latin typeface="+mn-lt"/>
                <a:ea typeface="+mn-ea"/>
                <a:cs typeface="+mn-cs"/>
                <a:sym typeface="Avenir Roman"/>
              </a:rPr>
              <a:t>):</a:t>
            </a:r>
            <a:endParaRPr lang="en-US" sz="2400" dirty="0" smtClean="0">
              <a:effectLst/>
              <a:latin typeface="+mn-lt"/>
              <a:ea typeface="+mn-ea"/>
              <a:cs typeface="+mn-cs"/>
              <a:sym typeface="Avenir Roman"/>
            </a:endParaRPr>
          </a:p>
          <a:p>
            <a:pPr lvl="0"/>
            <a:r>
              <a:rPr lang="en-US" sz="2400" dirty="0" smtClean="0">
                <a:effectLst/>
                <a:latin typeface="+mn-lt"/>
                <a:ea typeface="+mn-ea"/>
                <a:cs typeface="+mn-cs"/>
                <a:sym typeface="Avenir Roman"/>
              </a:rPr>
              <a:t>Is maintained and operated in coordination among different agencies (System Level Team) and implements the OpenSearch Interoperability Best Practice defined in WGISS.</a:t>
            </a:r>
          </a:p>
          <a:p>
            <a:pPr lvl="0"/>
            <a:r>
              <a:rPr lang="en-US" sz="2400" dirty="0" smtClean="0">
                <a:effectLst/>
                <a:latin typeface="+mn-lt"/>
                <a:ea typeface="+mn-ea"/>
                <a:cs typeface="+mn-cs"/>
                <a:sym typeface="Avenir Roman"/>
              </a:rPr>
              <a:t>Provides a single entry point for GEO (</a:t>
            </a:r>
            <a:r>
              <a:rPr lang="en-US" sz="2400" dirty="0" err="1" smtClean="0">
                <a:effectLst/>
                <a:latin typeface="+mn-lt"/>
                <a:ea typeface="+mn-ea"/>
                <a:cs typeface="+mn-cs"/>
                <a:sym typeface="Avenir Roman"/>
              </a:rPr>
              <a:t>GEOPortal</a:t>
            </a:r>
            <a:r>
              <a:rPr lang="en-US" sz="2400" dirty="0" smtClean="0">
                <a:effectLst/>
                <a:latin typeface="+mn-lt"/>
                <a:ea typeface="+mn-ea"/>
                <a:cs typeface="+mn-cs"/>
                <a:sym typeface="Avenir Roman"/>
              </a:rPr>
              <a:t>) to discover and access CEOS agencies data.</a:t>
            </a:r>
          </a:p>
          <a:p>
            <a:pPr lvl="0"/>
            <a:r>
              <a:rPr lang="en-US" sz="2400" dirty="0" smtClean="0">
                <a:effectLst/>
                <a:latin typeface="+mn-lt"/>
                <a:ea typeface="+mn-ea"/>
                <a:cs typeface="+mn-cs"/>
                <a:sym typeface="Avenir Roman"/>
              </a:rPr>
              <a:t>Is being enlarged with new partners and continuously populated with additional Collections (e.g. ECVs/CDRs inventories from </a:t>
            </a:r>
            <a:r>
              <a:rPr lang="en-US" sz="2400" dirty="0" err="1" smtClean="0">
                <a:effectLst/>
                <a:latin typeface="+mn-lt"/>
                <a:ea typeface="+mn-ea"/>
                <a:cs typeface="+mn-cs"/>
                <a:sym typeface="Avenir Roman"/>
              </a:rPr>
              <a:t>WGClimate</a:t>
            </a:r>
            <a:r>
              <a:rPr lang="en-US" sz="2400" dirty="0" smtClean="0">
                <a:effectLst/>
                <a:latin typeface="+mn-lt"/>
                <a:ea typeface="+mn-ea"/>
                <a:cs typeface="+mn-cs"/>
                <a:sym typeface="Avenir Roman"/>
              </a:rPr>
              <a:t>).</a:t>
            </a:r>
          </a:p>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b="1" dirty="0" smtClean="0"/>
              <a:t>Objective</a:t>
            </a:r>
            <a:r>
              <a:rPr lang="en-US" dirty="0" smtClean="0"/>
              <a:t>: </a:t>
            </a:r>
            <a:r>
              <a:rPr lang="en-US" b="1" dirty="0" smtClean="0">
                <a:solidFill>
                  <a:srgbClr val="FF0000"/>
                </a:solidFill>
                <a:effectLst>
                  <a:outerShdw blurRad="38100" dist="38100" dir="2700000" algn="tl">
                    <a:srgbClr val="000000">
                      <a:alpha val="43137"/>
                    </a:srgbClr>
                  </a:outerShdw>
                </a:effectLst>
              </a:rPr>
              <a:t>facilitate discoverability and accessibility of ECV Products and space-born CDRs relevant for the CEOS Carbon Action via WGISS Interoperability Systems &amp; Standards (FedEO/CWIC/IDN, OpenSearch).</a:t>
            </a:r>
          </a:p>
          <a:p>
            <a:pPr lvl="0"/>
            <a:endParaRPr lang="en-US" sz="2000" dirty="0" smtClean="0"/>
          </a:p>
          <a:p>
            <a:pPr lvl="0"/>
            <a:r>
              <a:rPr lang="en-US" b="1" dirty="0" smtClean="0"/>
              <a:t>Approach</a:t>
            </a:r>
            <a:r>
              <a:rPr lang="en-US" dirty="0" smtClean="0"/>
              <a:t>: start from results of WGClimate Questionnaire for ECV Inventory population; tailoring for Carbon Action and gaps identification </a:t>
            </a:r>
            <a:r>
              <a:rPr lang="en-US" dirty="0" err="1" smtClean="0"/>
              <a:t>wrt</a:t>
            </a:r>
            <a:r>
              <a:rPr lang="en-US" dirty="0" smtClean="0"/>
              <a:t> data records already discoverable/accessible through WGISS systems. </a:t>
            </a:r>
          </a:p>
          <a:p>
            <a:pPr lvl="0"/>
            <a:endParaRPr lang="en-US" sz="2000" dirty="0" smtClean="0"/>
          </a:p>
          <a:p>
            <a:pPr lvl="0"/>
            <a:r>
              <a:rPr lang="en-US" b="1" dirty="0" smtClean="0"/>
              <a:t>Additional Resources</a:t>
            </a:r>
            <a:r>
              <a:rPr lang="en-US" dirty="0" smtClean="0"/>
              <a:t>: support from WGClimate and experts for priorities setting; activities at data providers’ side to be carried out by relevant entities.</a:t>
            </a:r>
          </a:p>
          <a:p>
            <a:pPr marL="342900" indent="-342900">
              <a:buFont typeface="+mj-lt"/>
              <a:buAutoNum type="alphaLcParenR"/>
            </a:pPr>
            <a:endParaRPr lang="en-US" dirty="0" smtClean="0"/>
          </a:p>
          <a:p>
            <a:pPr marL="342900" indent="-342900">
              <a:buFont typeface="+mj-lt"/>
              <a:buAutoNum type="alphaLcParenR"/>
            </a:pPr>
            <a:r>
              <a:rPr lang="en-US" dirty="0" smtClean="0"/>
              <a:t>496 out of 913 considered (417 out of 913 not considered because future collections).</a:t>
            </a:r>
          </a:p>
          <a:p>
            <a:pPr marL="342900" indent="-342900">
              <a:buFont typeface="+mj-lt"/>
              <a:buAutoNum type="alphaLcParenR"/>
            </a:pPr>
            <a:r>
              <a:rPr lang="en-US" dirty="0" smtClean="0"/>
              <a:t>288 out of 496 registered in IDN with granule/product accessible via CWIC infrastructure</a:t>
            </a:r>
          </a:p>
          <a:p>
            <a:pPr marL="342900" indent="-342900">
              <a:buFont typeface="+mj-lt"/>
              <a:buAutoNum type="alphaLcParenR"/>
            </a:pPr>
            <a:r>
              <a:rPr lang="en-US" dirty="0" smtClean="0"/>
              <a:t>4 out of 496 registered in IDN with IDN granule/product accessible via CNES infrastructure </a:t>
            </a:r>
          </a:p>
          <a:p>
            <a:pPr marL="342900" indent="-342900">
              <a:buFont typeface="+mj-lt"/>
              <a:buAutoNum type="alphaLcParenR"/>
            </a:pPr>
            <a:r>
              <a:rPr lang="en-US" b="1" dirty="0" smtClean="0">
                <a:solidFill>
                  <a:srgbClr val="0000FF"/>
                </a:solidFill>
              </a:rPr>
              <a:t>204 out of 496 not registered in IDN </a:t>
            </a:r>
          </a:p>
          <a:p>
            <a:endParaRPr lang="en-US" dirty="0"/>
          </a:p>
        </p:txBody>
      </p:sp>
    </p:spTree>
    <p:extLst>
      <p:ext uri="{BB962C8B-B14F-4D97-AF65-F5344CB8AC3E}">
        <p14:creationId xmlns:p14="http://schemas.microsoft.com/office/powerpoint/2010/main" val="116023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2"/>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2"/>
            <a:ext cx="26670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CEOS Plenary, 17-18 October </a:t>
            </a:r>
            <a:r>
              <a:rPr lang="en-AU" sz="1100" i="1" dirty="0">
                <a:solidFill>
                  <a:schemeClr val="tx2"/>
                </a:solidFill>
                <a:latin typeface="+mj-ea"/>
                <a:ea typeface="+mj-ea"/>
                <a:cs typeface="Proxima Nova Regular"/>
                <a:sym typeface="Proxima Nova Regular"/>
              </a:rPr>
              <a:t>2018</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22748CEA-2573-439B-8ADB-B1D3E9BE0BFF}" type="datetimeFigureOut">
              <a:rPr lang="en-US" kern="0" smtClean="0">
                <a:solidFill>
                  <a:srgbClr val="002569"/>
                </a:solidFill>
              </a:rPr>
              <a:pPr fontAlgn="auto">
                <a:spcBef>
                  <a:spcPts val="0"/>
                </a:spcBef>
                <a:spcAft>
                  <a:spcPts val="0"/>
                </a:spcAft>
              </a:pPr>
              <a:t>17/10/18</a:t>
            </a:fld>
            <a:endParaRPr lang="en-US" kern="0">
              <a:solidFill>
                <a:srgbClr val="002569"/>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kern="0">
              <a:solidFill>
                <a:srgbClr val="002569"/>
              </a:solidFill>
            </a:endParaRPr>
          </a:p>
        </p:txBody>
      </p:sp>
      <p:sp>
        <p:nvSpPr>
          <p:cNvPr id="6" name="Slide Number Placeholder 5"/>
          <p:cNvSpPr>
            <a:spLocks noGrp="1"/>
          </p:cNvSpPr>
          <p:nvPr>
            <p:ph type="sldNum" sz="quarter" idx="12"/>
          </p:nvPr>
        </p:nvSpPr>
        <p:spPr/>
        <p:txBody>
          <a:bodyPr/>
          <a:lstStyle/>
          <a:p>
            <a:fld id="{806C71DD-B2CE-4CF7-92F0-F691A3034D74}" type="slidenum">
              <a:rPr lang="en-US" smtClean="0"/>
              <a:pPr/>
              <a:t>‹#›</a:t>
            </a:fld>
            <a:endParaRPr lang="en-US"/>
          </a:p>
        </p:txBody>
      </p:sp>
    </p:spTree>
    <p:extLst>
      <p:ext uri="{BB962C8B-B14F-4D97-AF65-F5344CB8AC3E}">
        <p14:creationId xmlns:p14="http://schemas.microsoft.com/office/powerpoint/2010/main" val="319217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3"/>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90" y="666750"/>
            <a:ext cx="4810857" cy="1874838"/>
          </a:xfrm>
          <a:prstGeom prst="rect">
            <a:avLst/>
          </a:prstGeo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8" y="2722566"/>
            <a:ext cx="4826977" cy="1093787"/>
          </a:xfrm>
          <a:prstGeom prst="rect">
            <a:avLst/>
          </a:prstGeo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extLst>
      <p:ext uri="{BB962C8B-B14F-4D97-AF65-F5344CB8AC3E}">
        <p14:creationId xmlns:p14="http://schemas.microsoft.com/office/powerpoint/2010/main" val="389942837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1"/>
            <a:ext cx="1905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xmlns:p14="http://schemas.microsoft.com/office/powerpoint/2010/mai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gi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jpeg"/><Relationship Id="rId13" Type="http://schemas.openxmlformats.org/officeDocument/2006/relationships/image" Target="../media/image25.jpeg"/><Relationship Id="rId14" Type="http://schemas.openxmlformats.org/officeDocument/2006/relationships/image" Target="../media/image26.jpeg"/><Relationship Id="rId15" Type="http://schemas.openxmlformats.org/officeDocument/2006/relationships/image" Target="../media/image27.jpeg"/><Relationship Id="rId16" Type="http://schemas.openxmlformats.org/officeDocument/2006/relationships/image" Target="../media/image28.jpeg"/><Relationship Id="rId17" Type="http://schemas.openxmlformats.org/officeDocument/2006/relationships/image" Target="../media/image29.jpeg"/><Relationship Id="rId18" Type="http://schemas.openxmlformats.org/officeDocument/2006/relationships/image" Target="../media/image30.jpe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gif"/><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gif"/><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gif"/></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hyperlink" Target="mailto:Mirko.Albani@esa.int"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90" y="2514602"/>
            <a:ext cx="68448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latin typeface="+mj-lt"/>
              </a:rPr>
              <a:t>Working Group on Information Systems and Services (WGISS)</a:t>
            </a:r>
            <a:endParaRPr sz="3600" b="1" dirty="0">
              <a:solidFill>
                <a:srgbClr val="FFFFFF"/>
              </a:solidFill>
              <a:latin typeface="+mj-lt"/>
            </a:endParaRPr>
          </a:p>
        </p:txBody>
      </p:sp>
      <p:sp>
        <p:nvSpPr>
          <p:cNvPr id="11" name="Shape 11"/>
          <p:cNvSpPr/>
          <p:nvPr/>
        </p:nvSpPr>
        <p:spPr>
          <a:xfrm>
            <a:off x="622790" y="3759202"/>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Mirko Albani, ESA, WGISS Chair</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CEOS Plenary 2018 </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Agenda</a:t>
            </a:r>
            <a:r>
              <a:rPr dirty="0" smtClean="0">
                <a:solidFill>
                  <a:srgbClr val="FFFFFF"/>
                </a:solidFill>
                <a:latin typeface="+mj-lt"/>
                <a:ea typeface="Arial Bold"/>
                <a:cs typeface="Arial Bold"/>
                <a:sym typeface="Arial Bold"/>
              </a:rPr>
              <a:t>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r>
              <a:rPr lang="en-US" dirty="0" smtClean="0">
                <a:solidFill>
                  <a:srgbClr val="FFFFFF"/>
                </a:solidFill>
                <a:latin typeface="+mj-lt"/>
                <a:ea typeface="Arial Bold"/>
                <a:cs typeface="Arial Bold"/>
                <a:sym typeface="Arial Bold"/>
              </a:rPr>
              <a:t>5.2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Brussels, Belgium</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17 </a:t>
            </a:r>
            <a:r>
              <a:rPr lang="en-AU" dirty="0">
                <a:solidFill>
                  <a:srgbClr val="FFFFFF"/>
                </a:solidFill>
                <a:latin typeface="+mj-lt"/>
                <a:ea typeface="Arial Bold"/>
                <a:cs typeface="Arial Bold"/>
                <a:sym typeface="Arial Bold"/>
              </a:rPr>
              <a:t>– </a:t>
            </a:r>
            <a:r>
              <a:rPr lang="en-AU" dirty="0" smtClean="0">
                <a:solidFill>
                  <a:srgbClr val="FFFFFF"/>
                </a:solidFill>
                <a:latin typeface="+mj-lt"/>
                <a:ea typeface="Arial Bold"/>
                <a:cs typeface="Arial Bold"/>
                <a:sym typeface="Arial Bold"/>
              </a:rPr>
              <a:t>18 October </a:t>
            </a:r>
            <a:r>
              <a:rPr lang="en-AU" dirty="0">
                <a:solidFill>
                  <a:srgbClr val="FFFFFF"/>
                </a:solidFill>
                <a:latin typeface="+mj-lt"/>
                <a:ea typeface="Arial Bold"/>
                <a:cs typeface="Arial Bold"/>
                <a:sym typeface="Arial Bold"/>
              </a:rPr>
              <a:t>2018</a:t>
            </a:r>
            <a:endParaRPr dirty="0">
              <a:solidFill>
                <a:srgbClr val="FFFFFF"/>
              </a:solidFill>
              <a:latin typeface="+mj-lt"/>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90" y="2246636"/>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295400"/>
            <a:ext cx="9144000" cy="5257800"/>
          </a:xfrm>
          <a:prstGeom prst="rect">
            <a:avLst/>
          </a:prstGeom>
        </p:spPr>
      </p:pic>
      <p:sp>
        <p:nvSpPr>
          <p:cNvPr id="95" name="Shape 95"/>
          <p:cNvSpPr txBox="1">
            <a:spLocks noGrp="1"/>
          </p:cNvSpPr>
          <p:nvPr>
            <p:ph type="title"/>
          </p:nvPr>
        </p:nvSpPr>
        <p:spPr>
          <a:xfrm>
            <a:off x="1502120" y="205318"/>
            <a:ext cx="6423699" cy="632882"/>
          </a:xfrm>
          <a:prstGeom prst="rect">
            <a:avLst/>
          </a:prstGeom>
        </p:spPr>
        <p:txBody>
          <a:bodyPr lIns="91425" tIns="91425" rIns="91425" bIns="91425" anchor="b" anchorCtr="0">
            <a:normAutofit/>
          </a:bodyPr>
          <a:lstStyle/>
          <a:p>
            <a:pPr algn="ctr"/>
            <a:r>
              <a:rPr lang="en-US" sz="2400" b="1" dirty="0" smtClean="0">
                <a:latin typeface="+mj-lt"/>
              </a:rPr>
              <a:t>CEOS data in GEOSS</a:t>
            </a:r>
            <a:endParaRPr lang="en-US" sz="2400" b="1" dirty="0">
              <a:latin typeface="+mj-lt"/>
            </a:endParaRPr>
          </a:p>
        </p:txBody>
      </p:sp>
      <p:grpSp>
        <p:nvGrpSpPr>
          <p:cNvPr id="4" name="Group 3"/>
          <p:cNvGrpSpPr/>
          <p:nvPr/>
        </p:nvGrpSpPr>
        <p:grpSpPr>
          <a:xfrm>
            <a:off x="6248400" y="2617933"/>
            <a:ext cx="2743200" cy="582467"/>
            <a:chOff x="1770529" y="5755907"/>
            <a:chExt cx="5163671" cy="582467"/>
          </a:xfrm>
        </p:grpSpPr>
        <p:sp>
          <p:nvSpPr>
            <p:cNvPr id="5" name="Rectangle 4"/>
            <p:cNvSpPr/>
            <p:nvPr/>
          </p:nvSpPr>
          <p:spPr>
            <a:xfrm>
              <a:off x="1770529" y="5755907"/>
              <a:ext cx="5163671"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a:t>
              </a:r>
              <a:r>
                <a:rPr lang="en-US" sz="1400" b="1" dirty="0" smtClean="0">
                  <a:latin typeface="Helvetica"/>
                  <a:cs typeface="Helvetica"/>
                </a:rPr>
                <a:t>-12</a:t>
              </a:r>
              <a:r>
                <a:rPr lang="en-US" sz="1400" dirty="0" smtClean="0">
                  <a:latin typeface="Helvetica"/>
                  <a:cs typeface="Helvetica"/>
                </a:rPr>
                <a:t>: </a:t>
              </a:r>
              <a:r>
                <a:rPr lang="en-US" sz="1400" dirty="0">
                  <a:latin typeface="Helvetica"/>
                  <a:cs typeface="Helvetica"/>
                </a:rPr>
                <a:t>CEOS data </a:t>
              </a:r>
              <a:r>
                <a:rPr lang="en-US" sz="1400" dirty="0" smtClean="0">
                  <a:latin typeface="Helvetica"/>
                  <a:cs typeface="Helvetica"/>
                </a:rPr>
                <a:t>	holdings </a:t>
              </a:r>
              <a:r>
                <a:rPr lang="en-US" sz="1400" dirty="0">
                  <a:latin typeface="Helvetica"/>
                  <a:cs typeface="Helvetica"/>
                </a:rPr>
                <a:t>reported in GEO</a:t>
              </a:r>
              <a:endParaRPr lang="en-US" sz="1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464" y="5888049"/>
              <a:ext cx="598677" cy="297925"/>
            </a:xfrm>
            <a:prstGeom prst="rect">
              <a:avLst/>
            </a:prstGeom>
          </p:spPr>
        </p:pic>
      </p:grpSp>
      <p:sp>
        <p:nvSpPr>
          <p:cNvPr id="7" name="Oval 6"/>
          <p:cNvSpPr/>
          <p:nvPr/>
        </p:nvSpPr>
        <p:spPr>
          <a:xfrm>
            <a:off x="1143000" y="25286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CWIC</a:t>
            </a:r>
            <a:endParaRPr kumimoji="0" lang="en-US" sz="1800" b="0" i="0" u="none" strike="noStrike" cap="none" spc="0" normalizeH="0" baseline="0" dirty="0">
              <a:ln>
                <a:noFill/>
              </a:ln>
              <a:solidFill>
                <a:srgbClr val="002569"/>
              </a:solidFill>
              <a:effectLst/>
              <a:uFillTx/>
            </a:endParaRPr>
          </a:p>
        </p:txBody>
      </p:sp>
      <p:sp>
        <p:nvSpPr>
          <p:cNvPr id="10" name="Oval 9"/>
          <p:cNvSpPr/>
          <p:nvPr/>
        </p:nvSpPr>
        <p:spPr>
          <a:xfrm>
            <a:off x="2895600" y="26810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FedEO</a:t>
            </a:r>
            <a:endParaRPr kumimoji="0" lang="en-US" sz="1800" b="0" i="0" u="none" strike="noStrike" cap="none" spc="0" normalizeH="0" baseline="0" dirty="0">
              <a:ln>
                <a:noFill/>
              </a:ln>
              <a:solidFill>
                <a:srgbClr val="002569"/>
              </a:solidFill>
              <a:effectLst/>
              <a:uFillTx/>
            </a:endParaRPr>
          </a:p>
        </p:txBody>
      </p:sp>
      <p:sp>
        <p:nvSpPr>
          <p:cNvPr id="9" name="TextBox 8"/>
          <p:cNvSpPr txBox="1"/>
          <p:nvPr/>
        </p:nvSpPr>
        <p:spPr>
          <a:xfrm>
            <a:off x="1676400" y="1143000"/>
            <a:ext cx="6314800" cy="369332"/>
          </a:xfrm>
          <a:prstGeom prst="rect">
            <a:avLst/>
          </a:prstGeom>
          <a:noFill/>
        </p:spPr>
        <p:txBody>
          <a:bodyPr wrap="none" rtlCol="0">
            <a:spAutoFit/>
          </a:bodyPr>
          <a:lstStyle/>
          <a:p>
            <a:r>
              <a:rPr lang="en-US" b="1" dirty="0" smtClean="0"/>
              <a:t>GEOSS PLATFORM DISCOVERABLE DATA PRODUCTS</a:t>
            </a:r>
            <a:endParaRPr lang="en-US" b="1" dirty="0"/>
          </a:p>
        </p:txBody>
      </p:sp>
    </p:spTree>
    <p:extLst>
      <p:ext uri="{BB962C8B-B14F-4D97-AF65-F5344CB8AC3E}">
        <p14:creationId xmlns:p14="http://schemas.microsoft.com/office/powerpoint/2010/main" val="357198249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828800" y="304800"/>
            <a:ext cx="5867400" cy="533400"/>
          </a:xfrm>
        </p:spPr>
        <p:txBody>
          <a:bodyPr/>
          <a:lstStyle/>
          <a:p>
            <a:pPr algn="ctr"/>
            <a:r>
              <a:rPr lang="en-US" b="1" dirty="0" smtClean="0"/>
              <a:t>Support from data providers</a:t>
            </a:r>
            <a:endParaRPr lang="en-US" b="1" dirty="0"/>
          </a:p>
        </p:txBody>
      </p:sp>
      <p:sp>
        <p:nvSpPr>
          <p:cNvPr id="17" name="Rectangle 16"/>
          <p:cNvSpPr/>
          <p:nvPr/>
        </p:nvSpPr>
        <p:spPr>
          <a:xfrm>
            <a:off x="3581400" y="1981200"/>
            <a:ext cx="5530392" cy="3416320"/>
          </a:xfrm>
          <a:prstGeom prst="rect">
            <a:avLst/>
          </a:prstGeom>
          <a:noFill/>
        </p:spPr>
        <p:txBody>
          <a:bodyPr wrap="square" lIns="91440" tIns="45720" rIns="91440" bIns="45720">
            <a:spAutoFit/>
          </a:bodyPr>
          <a:lstStyle/>
          <a:p>
            <a:pPr algn="ctr"/>
            <a:r>
              <a:rPr lang="en-US" sz="5400" b="1" dirty="0" smtClean="0">
                <a:ln w="18000">
                  <a:solidFill>
                    <a:srgbClr val="000000"/>
                  </a:solidFill>
                  <a:prstDash val="solid"/>
                  <a:miter lim="800000"/>
                </a:ln>
                <a:noFill/>
                <a:effectLst>
                  <a:outerShdw blurRad="25500" dist="23000" dir="7020000" algn="tl">
                    <a:srgbClr val="000000">
                      <a:alpha val="50000"/>
                    </a:srgbClr>
                  </a:outerShdw>
                </a:effectLst>
              </a:rPr>
              <a:t>Did you register your </a:t>
            </a:r>
          </a:p>
          <a:p>
            <a:pPr algn="ctr"/>
            <a:r>
              <a:rPr lang="en-US" sz="5400" b="1" dirty="0" smtClean="0">
                <a:ln w="18000">
                  <a:solidFill>
                    <a:srgbClr val="000000"/>
                  </a:solidFill>
                  <a:prstDash val="solid"/>
                  <a:miter lim="800000"/>
                </a:ln>
                <a:noFill/>
                <a:effectLst>
                  <a:outerShdw blurRad="25500" dist="23000" dir="7020000" algn="tl">
                    <a:srgbClr val="000000">
                      <a:alpha val="50000"/>
                    </a:srgbClr>
                  </a:outerShdw>
                </a:effectLst>
              </a:rPr>
              <a:t>data in the CEOS IDN ?</a:t>
            </a:r>
            <a:endParaRPr lang="en-US" sz="5400" b="1" dirty="0">
              <a:ln w="18000">
                <a:solidFill>
                  <a:srgbClr val="000000"/>
                </a:solidFill>
                <a:prstDash val="solid"/>
                <a:miter lim="800000"/>
              </a:ln>
              <a:noFill/>
              <a:effectLst>
                <a:outerShdw blurRad="25500" dist="23000" dir="7020000" algn="tl">
                  <a:srgbClr val="000000">
                    <a:alpha val="50000"/>
                  </a:srgbClr>
                </a:outerShdw>
              </a:effectLst>
            </a:endParaRPr>
          </a:p>
        </p:txBody>
      </p:sp>
      <p:pic>
        <p:nvPicPr>
          <p:cNvPr id="6" name="Picture 5"/>
          <p:cNvPicPr>
            <a:picLocks noChangeAspect="1"/>
          </p:cNvPicPr>
          <p:nvPr/>
        </p:nvPicPr>
        <p:blipFill>
          <a:blip r:embed="rId3"/>
          <a:stretch>
            <a:fillRect/>
          </a:stretch>
        </p:blipFill>
        <p:spPr>
          <a:xfrm>
            <a:off x="1" y="1143000"/>
            <a:ext cx="4419599" cy="5638800"/>
          </a:xfrm>
          <a:prstGeom prst="rect">
            <a:avLst/>
          </a:prstGeom>
        </p:spPr>
      </p:pic>
    </p:spTree>
    <p:extLst>
      <p:ext uri="{BB962C8B-B14F-4D97-AF65-F5344CB8AC3E}">
        <p14:creationId xmlns:p14="http://schemas.microsoft.com/office/powerpoint/2010/main" val="31255667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0" y="914400"/>
            <a:ext cx="7367781" cy="1044388"/>
          </a:xfrm>
        </p:spPr>
        <p:txBody>
          <a:bodyPr/>
          <a:lstStyle/>
          <a:p>
            <a:r>
              <a:rPr lang="en-GB" dirty="0" smtClean="0"/>
              <a:t>Interoperability and Use </a:t>
            </a:r>
            <a:br>
              <a:rPr lang="en-GB" dirty="0" smtClean="0"/>
            </a:br>
            <a:r>
              <a:rPr lang="en-GB" sz="2000" dirty="0" smtClean="0"/>
              <a:t>(including Future data Architectures) </a:t>
            </a:r>
            <a:br>
              <a:rPr lang="en-GB" sz="2000" dirty="0" smtClean="0"/>
            </a:br>
            <a:endParaRPr lang="en-GB" sz="2000" dirty="0"/>
          </a:p>
        </p:txBody>
      </p:sp>
      <p:sp>
        <p:nvSpPr>
          <p:cNvPr id="3" name="Subtitle 2"/>
          <p:cNvSpPr>
            <a:spLocks noGrp="1"/>
          </p:cNvSpPr>
          <p:nvPr>
            <p:ph type="subTitle" sz="quarter" idx="1"/>
          </p:nvPr>
        </p:nvSpPr>
        <p:spPr>
          <a:xfrm>
            <a:off x="4191000" y="2133600"/>
            <a:ext cx="4572000" cy="1093787"/>
          </a:xfrm>
        </p:spPr>
        <p:txBody>
          <a:bodyPr/>
          <a:lstStyle/>
          <a:p>
            <a:r>
              <a:rPr lang="en-US" dirty="0"/>
              <a:t>WGISS accomplishes its </a:t>
            </a:r>
            <a:r>
              <a:rPr lang="en-US" dirty="0" smtClean="0"/>
              <a:t>interoperability and data use efforts through the </a:t>
            </a:r>
            <a:r>
              <a:rPr lang="en-US" b="1" i="1" dirty="0" smtClean="0"/>
              <a:t>Interoperability </a:t>
            </a:r>
            <a:r>
              <a:rPr lang="en-US" b="1" i="1" dirty="0"/>
              <a:t>I</a:t>
            </a:r>
            <a:r>
              <a:rPr lang="en-US" b="1" i="1" dirty="0" smtClean="0"/>
              <a:t>nterest </a:t>
            </a:r>
            <a:r>
              <a:rPr lang="en-US" b="1" i="1" dirty="0"/>
              <a:t>G</a:t>
            </a:r>
            <a:r>
              <a:rPr lang="en-US" b="1" i="1" dirty="0" smtClean="0"/>
              <a:t>roup</a:t>
            </a:r>
            <a:r>
              <a:rPr lang="en-US" dirty="0" smtClean="0"/>
              <a:t>.</a:t>
            </a:r>
            <a:endParaRPr lang="en-US" dirty="0"/>
          </a:p>
          <a:p>
            <a:pPr marL="285750" indent="-285750">
              <a:buFont typeface="Arial"/>
              <a:buChar char="•"/>
            </a:pPr>
            <a:endParaRPr lang="en-US" dirty="0"/>
          </a:p>
          <a:p>
            <a:endParaRPr lang="en-GB" dirty="0"/>
          </a:p>
        </p:txBody>
      </p:sp>
      <p:pic>
        <p:nvPicPr>
          <p:cNvPr id="5" name="Picture 2" descr="D:\Utilisateurs\morenor\Documents\MemoCNES\servicetvi\vds\interop\page centrale interop\Nouveau dossier\type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32" y="5143426"/>
            <a:ext cx="914400" cy="665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tilisateurs\morenor\Documents\MemoCNES\servicetvi\vds\interop\page centrale interop\Nouveau dossier\type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46" y="6095027"/>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Utilisateurs\morenor\Documents\MemoCNES\servicetvi\vds\interop\page centrale interop\Nouveau dossier\type_c_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7" y="5046233"/>
            <a:ext cx="914400" cy="798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Utilisateurs\morenor\Documents\MemoCNES\servicetvi\vds\interop\page centrale interop\Nouveau dossier\type_c_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97" y="5994150"/>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Utilisateurs\morenor\Documents\MemoCNES\servicetvi\vds\interop\page centrale interop\Nouveau dossier\type_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6637" y="5037951"/>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Utilisateurs\morenor\Documents\MemoCNES\servicetvi\vds\interop\page centrale interop\Nouveau dossier\type_e_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237" y="6037012"/>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Utilisateurs\morenor\Documents\MemoCNES\servicetvi\vds\interop\page centrale interop\Nouveau dossier\type_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5625" y="6016627"/>
            <a:ext cx="914400" cy="841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D:\Utilisateurs\morenor\Documents\MemoCNES\servicetvi\vds\interop\page centrale interop\Nouveau dossier\type_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301" y="5005314"/>
            <a:ext cx="1066496" cy="902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Utilisateurs\morenor\Documents\MemoCNES\servicetvi\vds\interop\page centrale interop\Nouveau dossier\type_i_2_broch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7897" y="5860305"/>
            <a:ext cx="1250580" cy="9671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D:\Utilisateurs\morenor\Documents\MemoCNES\servicetvi\vds\interop\page centrale interop\Nouveau dossier\type_i_3_broch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1507" y="5932913"/>
            <a:ext cx="1140758" cy="8219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D:\Utilisateurs\morenor\Documents\MemoCNES\servicetvi\vds\interop\page centrale interop\Nouveau dossier\type_j.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0206" y="5978999"/>
            <a:ext cx="981434" cy="7923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D:\Utilisateurs\morenor\Documents\MemoCNES\servicetvi\vds\interop\page centrale interop\Nouveau dossier\type_k.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2530" y="6016626"/>
            <a:ext cx="1082781" cy="8232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D:\Utilisateurs\morenor\Documents\MemoCNES\servicetvi\vds\interop\page centrale interop\Nouveau dossier\type_l.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8953" y="5037951"/>
            <a:ext cx="1048468" cy="8318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D:\Utilisateurs\morenor\Documents\MemoCNES\servicetvi\vds\interop\page centrale interop\Nouveau dossier\type_m.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45314" y="4951179"/>
            <a:ext cx="1070594" cy="821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D:\Utilisateurs\morenor\Documents\MemoCNES\servicetvi\vds\interop\page centrale interop\Nouveau dossier\type_n_2_broch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58617" y="4986022"/>
            <a:ext cx="1344613" cy="9413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D:\Utilisateurs\morenor\Documents\MemoCNES\servicetvi\vds\interop\page centrale interop\Nouveau dossier\type_n_3_broch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03230" y="4986024"/>
            <a:ext cx="1040771" cy="7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151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5410200" cy="533400"/>
          </a:xfrm>
        </p:spPr>
        <p:txBody>
          <a:bodyPr/>
          <a:lstStyle/>
          <a:p>
            <a:pPr algn="ctr"/>
            <a:r>
              <a:rPr lang="en-US" b="1" dirty="0" smtClean="0"/>
              <a:t>Interoperability and Use</a:t>
            </a:r>
          </a:p>
          <a:p>
            <a:pPr algn="ctr"/>
            <a:r>
              <a:rPr lang="en-US" b="1" dirty="0" smtClean="0"/>
              <a:t>FDA </a:t>
            </a:r>
            <a:r>
              <a:rPr lang="en-US" b="1" dirty="0"/>
              <a:t>Themes supported via WGISS</a:t>
            </a:r>
          </a:p>
          <a:p>
            <a:endParaRPr lang="en-US" dirty="0"/>
          </a:p>
        </p:txBody>
      </p:sp>
      <p:sp>
        <p:nvSpPr>
          <p:cNvPr id="6" name="Content Placeholder 7"/>
          <p:cNvSpPr>
            <a:spLocks noGrp="1"/>
          </p:cNvSpPr>
          <p:nvPr>
            <p:ph sz="quarter" idx="10"/>
          </p:nvPr>
        </p:nvSpPr>
        <p:spPr>
          <a:xfrm>
            <a:off x="228600" y="1295400"/>
            <a:ext cx="8686800" cy="5029200"/>
          </a:xfrm>
        </p:spPr>
        <p:txBody>
          <a:bodyPr/>
          <a:lstStyle/>
          <a:p>
            <a:pPr defTabSz="914400"/>
            <a:r>
              <a:rPr lang="en-US" sz="1800" b="1" dirty="0"/>
              <a:t>CEOS Analysis Ready Data (ARD)</a:t>
            </a:r>
            <a:endParaRPr lang="en-US" sz="1600" b="1" dirty="0"/>
          </a:p>
          <a:p>
            <a:pPr lvl="1"/>
            <a:r>
              <a:rPr lang="en-US" sz="1400" dirty="0"/>
              <a:t>Develop and provision CARD4L-compliant optical and/or </a:t>
            </a:r>
            <a:r>
              <a:rPr lang="en-US" sz="1400" dirty="0" smtClean="0"/>
              <a:t>SAR </a:t>
            </a:r>
            <a:r>
              <a:rPr lang="en-US" sz="1400" dirty="0"/>
              <a:t>products</a:t>
            </a:r>
          </a:p>
          <a:p>
            <a:pPr lvl="1"/>
            <a:r>
              <a:rPr lang="en-US" sz="1400" dirty="0"/>
              <a:t>Examine ARD for ocean and atmosphere domains</a:t>
            </a:r>
          </a:p>
          <a:p>
            <a:pPr defTabSz="914400"/>
            <a:endParaRPr lang="en-US" sz="1400" b="1" dirty="0"/>
          </a:p>
          <a:p>
            <a:pPr defTabSz="914400"/>
            <a:r>
              <a:rPr lang="en-US" sz="1800" b="1" dirty="0"/>
              <a:t>Interoperable Free and Open Tools</a:t>
            </a:r>
          </a:p>
          <a:p>
            <a:pPr lvl="1" defTabSz="914400"/>
            <a:r>
              <a:rPr lang="en-US" sz="1400" dirty="0"/>
              <a:t>Continue supporting the CEOS Data Cube (CDC) initiative</a:t>
            </a:r>
          </a:p>
          <a:p>
            <a:pPr lvl="1" defTabSz="914400"/>
            <a:r>
              <a:rPr lang="en-US" sz="1400" dirty="0"/>
              <a:t>Demonstrate new technologies through ongoing support of ‘pilot projects’ and consideration of alternate candidate architectures</a:t>
            </a:r>
          </a:p>
          <a:p>
            <a:pPr defTabSz="914400"/>
            <a:r>
              <a:rPr lang="en-US" sz="1800" b="1" dirty="0" smtClean="0"/>
              <a:t>Data</a:t>
            </a:r>
            <a:r>
              <a:rPr lang="en-US" sz="1800" b="1" dirty="0"/>
              <a:t>, Processing, and Architecture Interface Standards</a:t>
            </a:r>
          </a:p>
          <a:p>
            <a:pPr lvl="1"/>
            <a:r>
              <a:rPr lang="en-US" sz="1400" dirty="0"/>
              <a:t>Develop standards for pixel-level data discovery, access, and common analytical processing requests (e.g., cloud free mosaics of ARD) exploiting EO satellite data among various CEOS exploitation platforms</a:t>
            </a:r>
          </a:p>
          <a:p>
            <a:pPr defTabSz="914400"/>
            <a:r>
              <a:rPr lang="en-US" sz="1800" b="1" dirty="0" smtClean="0"/>
              <a:t>Analytical </a:t>
            </a:r>
            <a:r>
              <a:rPr lang="en-US" sz="1800" b="1" dirty="0"/>
              <a:t>Processing Capabilities</a:t>
            </a:r>
          </a:p>
          <a:p>
            <a:pPr lvl="1"/>
            <a:r>
              <a:rPr lang="en-US" sz="1400" dirty="0"/>
              <a:t>Prototype portable web-based analytical processing APIs/Web Services that work across CEOS exploitation platforms in full computing environments for time series and other analysis</a:t>
            </a:r>
          </a:p>
          <a:p>
            <a:endParaRPr lang="en-US" sz="1050" b="1" dirty="0"/>
          </a:p>
          <a:p>
            <a:pPr defTabSz="914400"/>
            <a:r>
              <a:rPr lang="en-US" sz="1800" b="1" dirty="0"/>
              <a:t>User Metrics</a:t>
            </a:r>
          </a:p>
          <a:p>
            <a:pPr lvl="1" defTabSz="914400"/>
            <a:r>
              <a:rPr lang="en-US" sz="1400" dirty="0"/>
              <a:t>Develop a data use metrics framework through which agencies can contribute to how EO data is being used, rather than just downloaded data quantities</a:t>
            </a:r>
          </a:p>
        </p:txBody>
      </p:sp>
      <p:grpSp>
        <p:nvGrpSpPr>
          <p:cNvPr id="7" name="Group 6"/>
          <p:cNvGrpSpPr/>
          <p:nvPr/>
        </p:nvGrpSpPr>
        <p:grpSpPr>
          <a:xfrm>
            <a:off x="228600" y="1295400"/>
            <a:ext cx="8534400" cy="845195"/>
            <a:chOff x="457200" y="1295400"/>
            <a:chExt cx="8534400" cy="1075701"/>
          </a:xfrm>
        </p:grpSpPr>
        <p:sp>
          <p:nvSpPr>
            <p:cNvPr id="8" name="Rectangle 7"/>
            <p:cNvSpPr/>
            <p:nvPr/>
          </p:nvSpPr>
          <p:spPr>
            <a:xfrm>
              <a:off x="609600" y="1695392"/>
              <a:ext cx="7620000" cy="675709"/>
            </a:xfrm>
            <a:prstGeom prst="rect">
              <a:avLst/>
            </a:prstGeom>
            <a:solidFill>
              <a:srgbClr val="FFFFFF"/>
            </a:solidFill>
          </p:spPr>
          <p:txBody>
            <a:bodyPr wrap="square">
              <a:spAutoFit/>
            </a:bodyPr>
            <a:lstStyle/>
            <a:p>
              <a:r>
                <a:rPr lang="en-GB" b="1" dirty="0" smtClean="0">
                  <a:solidFill>
                    <a:schemeClr val="accent6"/>
                  </a:solidFill>
                </a:rPr>
                <a:t>Block A: Analysis </a:t>
              </a:r>
              <a:r>
                <a:rPr lang="en-GB" b="1" dirty="0">
                  <a:solidFill>
                    <a:schemeClr val="accent6"/>
                  </a:solidFill>
                </a:rPr>
                <a:t>Ready </a:t>
              </a:r>
              <a:r>
                <a:rPr lang="en-GB" b="1" dirty="0" smtClean="0">
                  <a:solidFill>
                    <a:schemeClr val="accent6"/>
                  </a:solidFill>
                </a:rPr>
                <a:t>Data, CARD4L and interoperable products</a:t>
              </a:r>
            </a:p>
            <a:p>
              <a:endParaRPr lang="en-GB" sz="1050" b="1" dirty="0">
                <a:solidFill>
                  <a:schemeClr val="accent6"/>
                </a:solidFill>
              </a:endParaRPr>
            </a:p>
          </p:txBody>
        </p:sp>
        <p:sp>
          <p:nvSpPr>
            <p:cNvPr id="9" name="Rounded Rectangle 8"/>
            <p:cNvSpPr/>
            <p:nvPr/>
          </p:nvSpPr>
          <p:spPr>
            <a:xfrm>
              <a:off x="457200" y="1295400"/>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grpSp>
      <p:grpSp>
        <p:nvGrpSpPr>
          <p:cNvPr id="11" name="Group 10"/>
          <p:cNvGrpSpPr/>
          <p:nvPr/>
        </p:nvGrpSpPr>
        <p:grpSpPr>
          <a:xfrm>
            <a:off x="228600" y="2125007"/>
            <a:ext cx="8534400" cy="3549193"/>
            <a:chOff x="457200" y="2362200"/>
            <a:chExt cx="8534400" cy="3312000"/>
          </a:xfrm>
        </p:grpSpPr>
        <p:sp>
          <p:nvSpPr>
            <p:cNvPr id="12" name="Rounded Rectangle 11"/>
            <p:cNvSpPr/>
            <p:nvPr/>
          </p:nvSpPr>
          <p:spPr>
            <a:xfrm>
              <a:off x="457200" y="2362200"/>
              <a:ext cx="8534400" cy="3312000"/>
            </a:xfrm>
            <a:prstGeom prst="roundRect">
              <a:avLst>
                <a:gd name="adj" fmla="val 5791"/>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3" name="Rectangle 12"/>
            <p:cNvSpPr/>
            <p:nvPr/>
          </p:nvSpPr>
          <p:spPr>
            <a:xfrm>
              <a:off x="604605" y="2414476"/>
              <a:ext cx="7924800" cy="344649"/>
            </a:xfrm>
            <a:prstGeom prst="rect">
              <a:avLst/>
            </a:prstGeom>
            <a:solidFill>
              <a:srgbClr val="FFFFFF"/>
            </a:solidFill>
          </p:spPr>
          <p:txBody>
            <a:bodyPr wrap="square">
              <a:spAutoFit/>
            </a:bodyPr>
            <a:lstStyle/>
            <a:p>
              <a:r>
                <a:rPr lang="en-US" b="1" dirty="0" smtClean="0">
                  <a:solidFill>
                    <a:schemeClr val="accent6"/>
                  </a:solidFill>
                </a:rPr>
                <a:t>Block B: Agency </a:t>
              </a:r>
              <a:r>
                <a:rPr lang="en-US" b="1" dirty="0">
                  <a:solidFill>
                    <a:schemeClr val="accent6"/>
                  </a:solidFill>
                </a:rPr>
                <a:t>roles in stimulating </a:t>
              </a:r>
              <a:r>
                <a:rPr lang="en-GB" b="1" dirty="0">
                  <a:solidFill>
                    <a:schemeClr val="accent6"/>
                  </a:solidFill>
                </a:rPr>
                <a:t>EO “use-environments</a:t>
              </a:r>
              <a:r>
                <a:rPr lang="en-GB" b="1" dirty="0" smtClean="0">
                  <a:solidFill>
                    <a:schemeClr val="accent6"/>
                  </a:solidFill>
                </a:rPr>
                <a:t>”</a:t>
              </a:r>
              <a:endParaRPr lang="en-GB" b="1" dirty="0">
                <a:solidFill>
                  <a:schemeClr val="accent6"/>
                </a:solidFill>
              </a:endParaRPr>
            </a:p>
          </p:txBody>
        </p:sp>
      </p:grpSp>
      <p:grpSp>
        <p:nvGrpSpPr>
          <p:cNvPr id="14" name="Group 13"/>
          <p:cNvGrpSpPr/>
          <p:nvPr/>
        </p:nvGrpSpPr>
        <p:grpSpPr>
          <a:xfrm>
            <a:off x="228600" y="5675744"/>
            <a:ext cx="8534400" cy="1066800"/>
            <a:chOff x="457200" y="5675744"/>
            <a:chExt cx="8534400" cy="1066800"/>
          </a:xfrm>
        </p:grpSpPr>
        <p:sp>
          <p:nvSpPr>
            <p:cNvPr id="15" name="Rounded Rectangle 14"/>
            <p:cNvSpPr/>
            <p:nvPr/>
          </p:nvSpPr>
          <p:spPr>
            <a:xfrm>
              <a:off x="457200" y="5675744"/>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6" name="Rectangle 15"/>
            <p:cNvSpPr/>
            <p:nvPr/>
          </p:nvSpPr>
          <p:spPr>
            <a:xfrm>
              <a:off x="685800" y="6019800"/>
              <a:ext cx="8229600" cy="646331"/>
            </a:xfrm>
            <a:prstGeom prst="rect">
              <a:avLst/>
            </a:prstGeom>
            <a:solidFill>
              <a:srgbClr val="FFFFFF"/>
            </a:solidFill>
          </p:spPr>
          <p:txBody>
            <a:bodyPr wrap="square">
              <a:spAutoFit/>
            </a:bodyPr>
            <a:lstStyle/>
            <a:p>
              <a:r>
                <a:rPr lang="en-GB" b="1" dirty="0" smtClean="0">
                  <a:solidFill>
                    <a:schemeClr val="accent6"/>
                  </a:solidFill>
                </a:rPr>
                <a:t>Block C: </a:t>
              </a:r>
              <a:r>
                <a:rPr lang="en-US" b="1" dirty="0">
                  <a:solidFill>
                    <a:schemeClr val="accent6"/>
                  </a:solidFill>
                </a:rPr>
                <a:t>Earth Observation Resources Analysis and User </a:t>
              </a:r>
              <a:r>
                <a:rPr lang="en-US" b="1" dirty="0" smtClean="0">
                  <a:solidFill>
                    <a:schemeClr val="accent6"/>
                  </a:solidFill>
                </a:rPr>
                <a:t>Metrics</a:t>
              </a:r>
            </a:p>
            <a:p>
              <a:endParaRPr lang="en-GB" b="1" dirty="0" smtClean="0">
                <a:solidFill>
                  <a:schemeClr val="accent6"/>
                </a:solidFill>
              </a:endParaRPr>
            </a:p>
          </p:txBody>
        </p:sp>
      </p:grpSp>
      <p:sp>
        <p:nvSpPr>
          <p:cNvPr id="17" name="Rounded Rectangle 16"/>
          <p:cNvSpPr/>
          <p:nvPr/>
        </p:nvSpPr>
        <p:spPr>
          <a:xfrm rot="19631917">
            <a:off x="2412344" y="3471082"/>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B</a:t>
            </a:r>
            <a:endParaRPr kumimoji="0" lang="en-GB" sz="4400" b="1" i="0" u="none" strike="noStrike" cap="none" spc="0" normalizeH="0" baseline="0" dirty="0">
              <a:ln>
                <a:noFill/>
              </a:ln>
              <a:solidFill>
                <a:srgbClr val="FFC000"/>
              </a:solidFill>
              <a:effectLst/>
              <a:uFillTx/>
            </a:endParaRPr>
          </a:p>
        </p:txBody>
      </p:sp>
      <p:sp>
        <p:nvSpPr>
          <p:cNvPr id="18" name="Rounded Rectangle 17"/>
          <p:cNvSpPr/>
          <p:nvPr/>
        </p:nvSpPr>
        <p:spPr>
          <a:xfrm rot="19631917">
            <a:off x="3598176" y="5092341"/>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C</a:t>
            </a:r>
            <a:endParaRPr kumimoji="0" lang="en-GB" sz="4400" b="1" i="0" u="none" strike="noStrike" cap="none" spc="0" normalizeH="0" baseline="0" dirty="0">
              <a:ln>
                <a:noFill/>
              </a:ln>
              <a:solidFill>
                <a:srgbClr val="FFC000"/>
              </a:solidFill>
              <a:effectLst/>
              <a:uFillTx/>
            </a:endParaRPr>
          </a:p>
        </p:txBody>
      </p:sp>
    </p:spTree>
    <p:extLst>
      <p:ext uri="{BB962C8B-B14F-4D97-AF65-F5344CB8AC3E}">
        <p14:creationId xmlns:p14="http://schemas.microsoft.com/office/powerpoint/2010/main" val="29179995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04781" y="1451728"/>
            <a:ext cx="5086819" cy="285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0"/>
          </p:nvPr>
        </p:nvSpPr>
        <p:spPr>
          <a:xfrm>
            <a:off x="152400" y="2342081"/>
            <a:ext cx="3809999" cy="4211119"/>
          </a:xfrm>
        </p:spPr>
        <p:txBody>
          <a:bodyPr/>
          <a:lstStyle/>
          <a:p>
            <a:pPr marL="285750" indent="-285750" defTabSz="457200"/>
            <a:r>
              <a:rPr lang="en-US" dirty="0" smtClean="0"/>
              <a:t>Multiple viewpoints into the evolving FDA landscape:</a:t>
            </a:r>
          </a:p>
          <a:p>
            <a:pPr marL="711777" lvl="1" indent="-285750" defTabSz="457200"/>
            <a:r>
              <a:rPr lang="en-US" dirty="0" smtClean="0"/>
              <a:t>Enterprise</a:t>
            </a:r>
            <a:r>
              <a:rPr lang="en-US" dirty="0"/>
              <a:t>, Information, Computation, Engineering, Technology</a:t>
            </a:r>
          </a:p>
          <a:p>
            <a:pPr marL="285750" indent="-285750" defTabSz="457200"/>
            <a:endParaRPr lang="en-US" sz="1200" dirty="0" smtClean="0"/>
          </a:p>
          <a:p>
            <a:pPr marL="285750" indent="-285750" defTabSz="457200"/>
            <a:r>
              <a:rPr lang="en-US" dirty="0" smtClean="0"/>
              <a:t>Building </a:t>
            </a:r>
            <a:r>
              <a:rPr lang="en-US" dirty="0"/>
              <a:t>on WGISS Discovery and Access </a:t>
            </a:r>
            <a:r>
              <a:rPr lang="en-US" dirty="0" smtClean="0"/>
              <a:t>Infrastructure with </a:t>
            </a:r>
            <a:r>
              <a:rPr lang="en-US" dirty="0"/>
              <a:t>a system wide view</a:t>
            </a:r>
          </a:p>
          <a:p>
            <a:pPr marL="285750" indent="-285750" defTabSz="457200"/>
            <a:r>
              <a:rPr lang="en-US" dirty="0"/>
              <a:t>Emphasis on what is changing: Analysis, Cloud, consumer EO</a:t>
            </a:r>
          </a:p>
        </p:txBody>
      </p:sp>
      <p:sp>
        <p:nvSpPr>
          <p:cNvPr id="3" name="Content Placeholder 2"/>
          <p:cNvSpPr>
            <a:spLocks noGrp="1"/>
          </p:cNvSpPr>
          <p:nvPr>
            <p:ph sz="quarter" idx="11"/>
          </p:nvPr>
        </p:nvSpPr>
        <p:spPr>
          <a:xfrm>
            <a:off x="1981200" y="152400"/>
            <a:ext cx="5444152" cy="533400"/>
          </a:xfrm>
        </p:spPr>
        <p:txBody>
          <a:bodyPr/>
          <a:lstStyle/>
          <a:p>
            <a:pPr algn="ctr"/>
            <a:r>
              <a:rPr lang="en-US" b="1" dirty="0"/>
              <a:t>FDA </a:t>
            </a:r>
            <a:r>
              <a:rPr lang="en-US" b="1" dirty="0" smtClean="0"/>
              <a:t>Common Description </a:t>
            </a:r>
          </a:p>
          <a:p>
            <a:pPr algn="ctr"/>
            <a:r>
              <a:rPr lang="en-US" b="1" dirty="0" smtClean="0"/>
              <a:t>White </a:t>
            </a:r>
            <a:r>
              <a:rPr lang="en-US" b="1" dirty="0"/>
              <a:t>Paper</a:t>
            </a:r>
          </a:p>
        </p:txBody>
      </p:sp>
      <p:grpSp>
        <p:nvGrpSpPr>
          <p:cNvPr id="4" name="Group 3"/>
          <p:cNvGrpSpPr/>
          <p:nvPr/>
        </p:nvGrpSpPr>
        <p:grpSpPr>
          <a:xfrm>
            <a:off x="152400" y="1207053"/>
            <a:ext cx="5029200" cy="830227"/>
            <a:chOff x="-3393141" y="5667556"/>
            <a:chExt cx="5978987" cy="830227"/>
          </a:xfrm>
        </p:grpSpPr>
        <p:sp>
          <p:nvSpPr>
            <p:cNvPr id="5" name="Rectangle 4"/>
            <p:cNvSpPr/>
            <p:nvPr/>
          </p:nvSpPr>
          <p:spPr>
            <a:xfrm>
              <a:off x="-3393141" y="5667556"/>
              <a:ext cx="5978987"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1" indent="457200" defTabSz="457200">
                <a:lnSpc>
                  <a:spcPct val="115000"/>
                </a:lnSpc>
                <a:spcAft>
                  <a:spcPts val="1000"/>
                </a:spcAft>
              </a:pPr>
              <a:r>
                <a:rPr lang="en-US" sz="1400" b="1" kern="0" dirty="0">
                  <a:solidFill>
                    <a:prstClr val="black"/>
                  </a:solidFill>
                  <a:latin typeface="Helvetica"/>
                  <a:cs typeface="Helvetica"/>
                </a:rPr>
                <a:t>FDA-8</a:t>
              </a:r>
              <a:r>
                <a:rPr lang="en-US" sz="1400" kern="0" dirty="0">
                  <a:solidFill>
                    <a:prstClr val="black"/>
                  </a:solidFill>
                  <a:latin typeface="Helvetica"/>
                  <a:cs typeface="Helvetica"/>
                </a:rPr>
                <a:t>: </a:t>
              </a:r>
              <a:r>
                <a:rPr lang="en-US" sz="1400" kern="0" dirty="0">
                  <a:solidFill>
                    <a:prstClr val="black"/>
                  </a:solidFill>
                  <a:latin typeface="Helvetica"/>
                </a:rPr>
                <a:t>Establish a common description of Future Data Architecture functional blocks and identify interfaces and interoperability approaches </a:t>
              </a:r>
              <a:r>
                <a:rPr lang="en-US" sz="1400" kern="0" dirty="0" smtClean="0">
                  <a:solidFill>
                    <a:prstClr val="black"/>
                  </a:solidFill>
                  <a:latin typeface="Helvetica"/>
                </a:rPr>
                <a:t>(WGISS supporting FDA </a:t>
              </a:r>
              <a:r>
                <a:rPr lang="en-US" sz="1400" kern="0" dirty="0">
                  <a:solidFill>
                    <a:prstClr val="black"/>
                  </a:solidFill>
                  <a:latin typeface="Helvetica"/>
                </a:rPr>
                <a:t>AHT)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5925" y="5709559"/>
              <a:ext cx="297925" cy="268018"/>
            </a:xfrm>
            <a:prstGeom prst="rect">
              <a:avLst/>
            </a:prstGeom>
          </p:spPr>
        </p:pic>
      </p:grpSp>
      <p:pic>
        <p:nvPicPr>
          <p:cNvPr id="9" name="Picture 8">
            <a:extLst>
              <a:ext uri="{FF2B5EF4-FFF2-40B4-BE49-F238E27FC236}">
                <a16:creationId xmlns:a16="http://schemas.microsoft.com/office/drawing/2014/main" xmlns="" id="{255CAD3B-AAFD-4C34-8508-4D96D3B14F6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12997" y="4249462"/>
            <a:ext cx="4797188" cy="2698419"/>
          </a:xfrm>
          <a:prstGeom prst="rect">
            <a:avLst/>
          </a:prstGeom>
        </p:spPr>
      </p:pic>
    </p:spTree>
    <p:extLst>
      <p:ext uri="{BB962C8B-B14F-4D97-AF65-F5344CB8AC3E}">
        <p14:creationId xmlns:p14="http://schemas.microsoft.com/office/powerpoint/2010/main" val="16457520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152400"/>
            <a:ext cx="5444152" cy="533400"/>
          </a:xfrm>
        </p:spPr>
        <p:txBody>
          <a:bodyPr/>
          <a:lstStyle/>
          <a:p>
            <a:pPr algn="l"/>
            <a:r>
              <a:rPr lang="en-US" b="1" dirty="0" smtClean="0"/>
              <a:t>Inventories: 1) FDA Elements; 2) Open </a:t>
            </a:r>
            <a:r>
              <a:rPr lang="en-US" b="1" dirty="0"/>
              <a:t>Source SW and Tools</a:t>
            </a:r>
          </a:p>
          <a:p>
            <a:pPr algn="ctr"/>
            <a:endParaRPr lang="en-US" sz="2000" b="1" dirty="0" smtClean="0"/>
          </a:p>
          <a:p>
            <a:pPr algn="ctr"/>
            <a:endParaRPr lang="en-US" sz="2000" b="1" dirty="0" smtClean="0"/>
          </a:p>
        </p:txBody>
      </p:sp>
      <p:sp>
        <p:nvSpPr>
          <p:cNvPr id="5" name="Rectangle 4"/>
          <p:cNvSpPr/>
          <p:nvPr/>
        </p:nvSpPr>
        <p:spPr>
          <a:xfrm>
            <a:off x="228600" y="1295400"/>
            <a:ext cx="3581400"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FDA-9</a:t>
            </a:r>
            <a:r>
              <a:rPr lang="en-US" sz="1400" dirty="0" smtClean="0">
                <a:latin typeface="+mj-lt"/>
                <a:cs typeface="Helvetica"/>
              </a:rPr>
              <a:t>: </a:t>
            </a:r>
            <a:r>
              <a:rPr lang="en-US" sz="1400" dirty="0">
                <a:latin typeface="+mj-lt"/>
              </a:rPr>
              <a:t>Inventory </a:t>
            </a:r>
            <a:r>
              <a:rPr lang="en-US" sz="1400" dirty="0" smtClean="0">
                <a:latin typeface="+mj-lt"/>
              </a:rPr>
              <a:t>and characterize 	existing </a:t>
            </a:r>
            <a:r>
              <a:rPr lang="en-US" sz="1400" dirty="0">
                <a:latin typeface="+mj-lt"/>
              </a:rPr>
              <a:t>FDAs </a:t>
            </a:r>
            <a:r>
              <a:rPr lang="en-US" sz="1400" dirty="0" smtClean="0">
                <a:latin typeface="+mj-lt"/>
              </a:rPr>
              <a:t>operated </a:t>
            </a:r>
            <a:r>
              <a:rPr lang="en-US" sz="1400" dirty="0">
                <a:latin typeface="+mj-lt"/>
              </a:rPr>
              <a:t>by </a:t>
            </a:r>
            <a:r>
              <a:rPr lang="en-US" sz="1400" dirty="0" smtClean="0">
                <a:latin typeface="+mj-lt"/>
              </a:rPr>
              <a:t>both 	public </a:t>
            </a:r>
            <a:r>
              <a:rPr lang="en-US" sz="1400" dirty="0">
                <a:latin typeface="+mj-lt"/>
              </a:rPr>
              <a:t>and private </a:t>
            </a:r>
            <a:r>
              <a:rPr lang="en-US" sz="1400" dirty="0" smtClean="0">
                <a:latin typeface="+mj-lt"/>
              </a:rPr>
              <a:t>entities </a:t>
            </a:r>
            <a:endParaRPr lang="en-US" sz="1400" dirty="0">
              <a:latin typeface="+mj-lt"/>
            </a:endParaRPr>
          </a:p>
        </p:txBody>
      </p:sp>
      <p:pic>
        <p:nvPicPr>
          <p:cNvPr id="14" name="Picture 13"/>
          <p:cNvPicPr>
            <a:picLocks noChangeAspect="1"/>
          </p:cNvPicPr>
          <p:nvPr/>
        </p:nvPicPr>
        <p:blipFill>
          <a:blip r:embed="rId3"/>
          <a:stretch>
            <a:fillRect/>
          </a:stretch>
        </p:blipFill>
        <p:spPr>
          <a:xfrm>
            <a:off x="4038600" y="1371600"/>
            <a:ext cx="4976538" cy="2057400"/>
          </a:xfrm>
          <a:prstGeom prst="rect">
            <a:avLst/>
          </a:prstGeom>
        </p:spPr>
      </p:pic>
      <p:sp>
        <p:nvSpPr>
          <p:cNvPr id="20" name="Content Placeholder 1"/>
          <p:cNvSpPr txBox="1">
            <a:spLocks/>
          </p:cNvSpPr>
          <p:nvPr/>
        </p:nvSpPr>
        <p:spPr>
          <a:xfrm>
            <a:off x="152400" y="5105400"/>
            <a:ext cx="4191000" cy="1305076"/>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dirty="0" smtClean="0"/>
              <a:t>Inventory and tracking tool to access identified CEOS agencies SW and tools for data use being </a:t>
            </a:r>
            <a:r>
              <a:rPr lang="en-US" sz="1800" dirty="0" err="1" smtClean="0"/>
              <a:t>finalised</a:t>
            </a:r>
            <a:endParaRPr lang="en-US" sz="1600" dirty="0"/>
          </a:p>
        </p:txBody>
      </p:sp>
      <p:pic>
        <p:nvPicPr>
          <p:cNvPr id="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038600"/>
            <a:ext cx="4429342" cy="263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045204"/>
            <a:ext cx="4507819" cy="166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52400" y="3962400"/>
            <a:ext cx="4267200"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FDA-10</a:t>
            </a:r>
            <a:r>
              <a:rPr lang="en-US" sz="1400" dirty="0" smtClean="0">
                <a:latin typeface="+mj-lt"/>
                <a:cs typeface="Helvetica"/>
              </a:rPr>
              <a:t>: </a:t>
            </a:r>
            <a:r>
              <a:rPr lang="en-US" sz="1400" dirty="0" smtClean="0">
                <a:latin typeface="+mj-lt"/>
              </a:rPr>
              <a:t>Inventory </a:t>
            </a:r>
            <a:r>
              <a:rPr lang="en-US" sz="1400" dirty="0">
                <a:latin typeface="+mj-lt"/>
              </a:rPr>
              <a:t>of </a:t>
            </a:r>
            <a:r>
              <a:rPr lang="en-US" sz="1400" dirty="0" smtClean="0">
                <a:latin typeface="+mj-lt"/>
              </a:rPr>
              <a:t>CEOS agencies (</a:t>
            </a:r>
            <a:r>
              <a:rPr lang="en-US" sz="1400" dirty="0">
                <a:latin typeface="+mj-lt"/>
              </a:rPr>
              <a:t>Open </a:t>
            </a:r>
            <a:r>
              <a:rPr lang="en-US" sz="1400" dirty="0" smtClean="0">
                <a:latin typeface="+mj-lt"/>
              </a:rPr>
              <a:t>	Source) Software </a:t>
            </a:r>
            <a:r>
              <a:rPr lang="en-US" sz="1400" dirty="0">
                <a:latin typeface="+mj-lt"/>
              </a:rPr>
              <a:t>and </a:t>
            </a:r>
            <a:r>
              <a:rPr lang="en-US" sz="1400" dirty="0" smtClean="0">
                <a:latin typeface="+mj-lt"/>
              </a:rPr>
              <a:t>Tools and </a:t>
            </a:r>
            <a:r>
              <a:rPr lang="en-US" sz="1400" dirty="0">
                <a:latin typeface="+mj-lt"/>
              </a:rPr>
              <a:t>implement a </a:t>
            </a:r>
            <a:r>
              <a:rPr lang="en-US" sz="1400" dirty="0" smtClean="0">
                <a:latin typeface="+mj-lt"/>
              </a:rPr>
              <a:t>	mechanism </a:t>
            </a:r>
            <a:r>
              <a:rPr lang="en-US" sz="1400" dirty="0">
                <a:latin typeface="+mj-lt"/>
              </a:rPr>
              <a:t>for </a:t>
            </a:r>
            <a:r>
              <a:rPr lang="en-US" sz="1400" dirty="0" smtClean="0">
                <a:latin typeface="+mj-lt"/>
              </a:rPr>
              <a:t>discovery </a:t>
            </a:r>
            <a:r>
              <a:rPr lang="en-US" sz="1400" dirty="0">
                <a:latin typeface="+mj-lt"/>
              </a:rPr>
              <a:t>and access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1600200"/>
            <a:ext cx="304800" cy="297925"/>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267200"/>
            <a:ext cx="304800" cy="297925"/>
          </a:xfrm>
          <a:prstGeom prst="rect">
            <a:avLst/>
          </a:prstGeom>
        </p:spPr>
      </p:pic>
      <p:sp>
        <p:nvSpPr>
          <p:cNvPr id="24" name="Content Placeholder 1"/>
          <p:cNvSpPr txBox="1">
            <a:spLocks/>
          </p:cNvSpPr>
          <p:nvPr/>
        </p:nvSpPr>
        <p:spPr>
          <a:xfrm>
            <a:off x="76200" y="2286000"/>
            <a:ext cx="3962400" cy="1305076"/>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GB" sz="1800" dirty="0" smtClean="0"/>
              <a:t>Inventory of </a:t>
            </a:r>
            <a:r>
              <a:rPr lang="en-GB" sz="1800" dirty="0"/>
              <a:t>“EO use environments” </a:t>
            </a:r>
            <a:r>
              <a:rPr lang="en-GB" sz="1800" dirty="0" smtClean="0"/>
              <a:t>to provide </a:t>
            </a:r>
            <a:r>
              <a:rPr lang="en-GB" sz="1800" dirty="0"/>
              <a:t>insight into the EO </a:t>
            </a:r>
            <a:r>
              <a:rPr lang="en-GB" sz="1800" dirty="0" smtClean="0"/>
              <a:t>ecosystem: </a:t>
            </a:r>
            <a:r>
              <a:rPr lang="en-US" sz="1800" dirty="0" smtClean="0"/>
              <a:t>being filled-up with info collected from WGISS members</a:t>
            </a:r>
            <a:endParaRPr lang="en-US" sz="1600" dirty="0"/>
          </a:p>
        </p:txBody>
      </p:sp>
    </p:spTree>
    <p:extLst>
      <p:ext uri="{BB962C8B-B14F-4D97-AF65-F5344CB8AC3E}">
        <p14:creationId xmlns:p14="http://schemas.microsoft.com/office/powerpoint/2010/main" val="4616282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304800"/>
            <a:ext cx="5444152" cy="533400"/>
          </a:xfrm>
        </p:spPr>
        <p:txBody>
          <a:bodyPr/>
          <a:lstStyle/>
          <a:p>
            <a:pPr algn="ctr"/>
            <a:r>
              <a:rPr lang="en-US" b="1" dirty="0" smtClean="0"/>
              <a:t>FDA Workshops</a:t>
            </a:r>
          </a:p>
        </p:txBody>
      </p:sp>
      <p:grpSp>
        <p:nvGrpSpPr>
          <p:cNvPr id="4" name="Group 3"/>
          <p:cNvGrpSpPr/>
          <p:nvPr/>
        </p:nvGrpSpPr>
        <p:grpSpPr>
          <a:xfrm>
            <a:off x="2362200" y="1371600"/>
            <a:ext cx="5257800" cy="582467"/>
            <a:chOff x="955213" y="5755907"/>
            <a:chExt cx="5978987" cy="582467"/>
          </a:xfrm>
        </p:grpSpPr>
        <p:sp>
          <p:nvSpPr>
            <p:cNvPr id="5" name="Rectangle 4"/>
            <p:cNvSpPr/>
            <p:nvPr/>
          </p:nvSpPr>
          <p:spPr>
            <a:xfrm>
              <a:off x="955213" y="5755907"/>
              <a:ext cx="5978987"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FDA-11</a:t>
              </a:r>
              <a:r>
                <a:rPr lang="en-US" sz="1400" dirty="0" smtClean="0">
                  <a:latin typeface="+mj-lt"/>
                  <a:cs typeface="Helvetica"/>
                </a:rPr>
                <a:t>: </a:t>
              </a:r>
              <a:r>
                <a:rPr lang="en-US" sz="1400" dirty="0" smtClean="0">
                  <a:latin typeface="+mj-lt"/>
                </a:rPr>
                <a:t>Organize sessions</a:t>
              </a:r>
              <a:r>
                <a:rPr lang="en-US" sz="1400" dirty="0">
                  <a:latin typeface="+mj-lt"/>
                </a:rPr>
                <a:t>/workshops </a:t>
              </a:r>
              <a:r>
                <a:rPr lang="en-US" sz="1400" dirty="0" smtClean="0">
                  <a:latin typeface="+mj-lt"/>
                </a:rPr>
                <a:t>on </a:t>
              </a:r>
              <a:r>
                <a:rPr lang="en-US" sz="1400" dirty="0">
                  <a:latin typeface="+mj-lt"/>
                </a:rPr>
                <a:t>FDA systems </a:t>
              </a:r>
              <a:r>
                <a:rPr lang="en-US" sz="1400" dirty="0" smtClean="0">
                  <a:latin typeface="+mj-lt"/>
                </a:rPr>
                <a:t>	pilots </a:t>
              </a:r>
              <a:r>
                <a:rPr lang="en-US" sz="1400" dirty="0">
                  <a:latin typeface="+mj-lt"/>
                </a:rPr>
                <a:t>and </a:t>
              </a:r>
              <a:r>
                <a:rPr lang="en-US" sz="1400" dirty="0" smtClean="0">
                  <a:latin typeface="+mj-lt"/>
                </a:rPr>
                <a:t>interoperability projects (with </a:t>
              </a:r>
              <a:r>
                <a:rPr lang="en-US" sz="1400" dirty="0">
                  <a:latin typeface="+mj-lt"/>
                </a:rPr>
                <a:t>FDA </a:t>
              </a:r>
              <a:r>
                <a:rPr lang="en-US" sz="1400" dirty="0" smtClean="0">
                  <a:latin typeface="+mj-lt"/>
                </a:rPr>
                <a:t>AHT)</a:t>
              </a:r>
              <a:endParaRPr lang="en-US" sz="14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517" y="5908307"/>
              <a:ext cx="297925" cy="268018"/>
            </a:xfrm>
            <a:prstGeom prst="rect">
              <a:avLst/>
            </a:prstGeom>
          </p:spPr>
        </p:pic>
      </p:grpSp>
      <p:pic>
        <p:nvPicPr>
          <p:cNvPr id="7" name="Picture 6"/>
          <p:cNvPicPr>
            <a:picLocks noChangeAspect="1"/>
          </p:cNvPicPr>
          <p:nvPr/>
        </p:nvPicPr>
        <p:blipFill>
          <a:blip r:embed="rId3"/>
          <a:stretch>
            <a:fillRect/>
          </a:stretch>
        </p:blipFill>
        <p:spPr>
          <a:xfrm>
            <a:off x="152400" y="2590800"/>
            <a:ext cx="4587222" cy="2623421"/>
          </a:xfrm>
          <a:prstGeom prst="rect">
            <a:avLst/>
          </a:prstGeom>
        </p:spPr>
      </p:pic>
      <p:pic>
        <p:nvPicPr>
          <p:cNvPr id="8" name="Picture 7"/>
          <p:cNvPicPr>
            <a:picLocks noChangeAspect="1"/>
          </p:cNvPicPr>
          <p:nvPr/>
        </p:nvPicPr>
        <p:blipFill>
          <a:blip r:embed="rId4"/>
          <a:stretch>
            <a:fillRect/>
          </a:stretch>
        </p:blipFill>
        <p:spPr>
          <a:xfrm>
            <a:off x="457200" y="3482982"/>
            <a:ext cx="5410200" cy="3070218"/>
          </a:xfrm>
          <a:prstGeom prst="rect">
            <a:avLst/>
          </a:prstGeom>
        </p:spPr>
      </p:pic>
      <p:pic>
        <p:nvPicPr>
          <p:cNvPr id="9" name="Picture 8"/>
          <p:cNvPicPr>
            <a:picLocks noChangeAspect="1"/>
          </p:cNvPicPr>
          <p:nvPr/>
        </p:nvPicPr>
        <p:blipFill>
          <a:blip r:embed="rId5"/>
          <a:stretch>
            <a:fillRect/>
          </a:stretch>
        </p:blipFill>
        <p:spPr>
          <a:xfrm rot="19883905">
            <a:off x="-161325" y="3963277"/>
            <a:ext cx="4914900" cy="533400"/>
          </a:xfrm>
          <a:prstGeom prst="rect">
            <a:avLst/>
          </a:prstGeom>
        </p:spPr>
      </p:pic>
      <p:sp>
        <p:nvSpPr>
          <p:cNvPr id="11" name="Rectangle 10"/>
          <p:cNvSpPr/>
          <p:nvPr/>
        </p:nvSpPr>
        <p:spPr>
          <a:xfrm>
            <a:off x="627472" y="6062246"/>
            <a:ext cx="3944528" cy="338554"/>
          </a:xfrm>
          <a:prstGeom prst="rect">
            <a:avLst/>
          </a:prstGeom>
        </p:spPr>
        <p:txBody>
          <a:bodyPr wrap="square">
            <a:spAutoFit/>
          </a:bodyPr>
          <a:lstStyle/>
          <a:p>
            <a:r>
              <a:rPr lang="en-US" sz="1600" b="1" dirty="0">
                <a:latin typeface="+mj-lt"/>
              </a:rPr>
              <a:t>http://</a:t>
            </a:r>
            <a:r>
              <a:rPr lang="en-US" sz="1600" b="1" dirty="0" err="1">
                <a:latin typeface="+mj-lt"/>
              </a:rPr>
              <a:t>ceos.org</a:t>
            </a:r>
            <a:r>
              <a:rPr lang="en-US" sz="1600" b="1" dirty="0">
                <a:latin typeface="+mj-lt"/>
              </a:rPr>
              <a:t>/</a:t>
            </a:r>
            <a:r>
              <a:rPr lang="en-US" sz="1600" b="1" dirty="0" smtClean="0">
                <a:latin typeface="+mj-lt"/>
              </a:rPr>
              <a:t>meetings</a:t>
            </a:r>
            <a:r>
              <a:rPr lang="en-US" sz="1600" b="1" dirty="0">
                <a:latin typeface="+mj-lt"/>
              </a:rPr>
              <a:t>/wgiss-45/</a:t>
            </a:r>
          </a:p>
        </p:txBody>
      </p:sp>
      <p:pic>
        <p:nvPicPr>
          <p:cNvPr id="2" name="Picture 1"/>
          <p:cNvPicPr>
            <a:picLocks noChangeAspect="1"/>
          </p:cNvPicPr>
          <p:nvPr/>
        </p:nvPicPr>
        <p:blipFill>
          <a:blip r:embed="rId6"/>
          <a:stretch>
            <a:fillRect/>
          </a:stretch>
        </p:blipFill>
        <p:spPr>
          <a:xfrm>
            <a:off x="4724400" y="2057400"/>
            <a:ext cx="4206785" cy="4800600"/>
          </a:xfrm>
          <a:prstGeom prst="rect">
            <a:avLst/>
          </a:prstGeom>
        </p:spPr>
      </p:pic>
      <p:pic>
        <p:nvPicPr>
          <p:cNvPr id="13" name="Picture 12"/>
          <p:cNvPicPr>
            <a:picLocks noChangeAspect="1"/>
          </p:cNvPicPr>
          <p:nvPr/>
        </p:nvPicPr>
        <p:blipFill>
          <a:blip r:embed="rId7"/>
          <a:stretch>
            <a:fillRect/>
          </a:stretch>
        </p:blipFill>
        <p:spPr>
          <a:xfrm rot="19953386">
            <a:off x="4674864" y="3428321"/>
            <a:ext cx="4299477" cy="1786078"/>
          </a:xfrm>
          <a:prstGeom prst="rect">
            <a:avLst/>
          </a:prstGeom>
        </p:spPr>
      </p:pic>
    </p:spTree>
    <p:extLst>
      <p:ext uri="{BB962C8B-B14F-4D97-AF65-F5344CB8AC3E}">
        <p14:creationId xmlns:p14="http://schemas.microsoft.com/office/powerpoint/2010/main" val="40529460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304800"/>
            <a:ext cx="5444152" cy="533400"/>
          </a:xfrm>
        </p:spPr>
        <p:txBody>
          <a:bodyPr/>
          <a:lstStyle/>
          <a:p>
            <a:pPr algn="ctr"/>
            <a:r>
              <a:rPr lang="en-US" b="1" dirty="0" smtClean="0"/>
              <a:t>EO Data Usage Best Practice</a:t>
            </a:r>
          </a:p>
        </p:txBody>
      </p:sp>
      <p:grpSp>
        <p:nvGrpSpPr>
          <p:cNvPr id="4" name="Group 3"/>
          <p:cNvGrpSpPr/>
          <p:nvPr/>
        </p:nvGrpSpPr>
        <p:grpSpPr>
          <a:xfrm>
            <a:off x="3352800" y="1295400"/>
            <a:ext cx="4419600" cy="334707"/>
            <a:chOff x="955213" y="5755907"/>
            <a:chExt cx="5978987" cy="334707"/>
          </a:xfrm>
        </p:grpSpPr>
        <p:sp>
          <p:nvSpPr>
            <p:cNvPr id="5" name="Rectangle 4"/>
            <p:cNvSpPr/>
            <p:nvPr/>
          </p:nvSpPr>
          <p:spPr>
            <a:xfrm>
              <a:off x="955213" y="5755907"/>
              <a:ext cx="5978987" cy="3347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FDA-13</a:t>
              </a:r>
              <a:r>
                <a:rPr lang="en-US" sz="1400" dirty="0" smtClean="0">
                  <a:latin typeface="+mj-lt"/>
                  <a:cs typeface="Helvetica"/>
                </a:rPr>
                <a:t>: </a:t>
              </a:r>
              <a:r>
                <a:rPr lang="en-US" sz="1400" dirty="0">
                  <a:latin typeface="+mj-lt"/>
                </a:rPr>
                <a:t>Develop a User Metrics Best </a:t>
              </a:r>
              <a:r>
                <a:rPr lang="en-US" sz="1400" dirty="0" smtClean="0">
                  <a:latin typeface="+mj-lt"/>
                </a:rPr>
                <a:t>Practice</a:t>
              </a:r>
              <a:endParaRPr lang="en-US" sz="1400"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517" y="5792689"/>
              <a:ext cx="308873" cy="268018"/>
            </a:xfrm>
            <a:prstGeom prst="rect">
              <a:avLst/>
            </a:prstGeom>
          </p:spPr>
        </p:pic>
      </p:grpSp>
      <p:pic>
        <p:nvPicPr>
          <p:cNvPr id="8" name="Picture 7"/>
          <p:cNvPicPr>
            <a:picLocks noChangeAspect="1"/>
          </p:cNvPicPr>
          <p:nvPr/>
        </p:nvPicPr>
        <p:blipFill>
          <a:blip r:embed="rId4"/>
          <a:stretch>
            <a:fillRect/>
          </a:stretch>
        </p:blipFill>
        <p:spPr>
          <a:xfrm>
            <a:off x="304800" y="1295400"/>
            <a:ext cx="2706541" cy="3581400"/>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3505200" y="2133600"/>
            <a:ext cx="2057400" cy="1423904"/>
          </a:xfrm>
          <a:prstGeom prst="rect">
            <a:avLst/>
          </a:prstGeom>
        </p:spPr>
      </p:pic>
      <p:sp>
        <p:nvSpPr>
          <p:cNvPr id="10" name="TextBox 9"/>
          <p:cNvSpPr txBox="1"/>
          <p:nvPr/>
        </p:nvSpPr>
        <p:spPr>
          <a:xfrm>
            <a:off x="5867400" y="1981200"/>
            <a:ext cx="2895600" cy="1549142"/>
          </a:xfrm>
          <a:prstGeom prst="rect">
            <a:avLst/>
          </a:prstGeom>
          <a:noFill/>
        </p:spPr>
        <p:txBody>
          <a:bodyPr wrap="square" rtlCol="0">
            <a:spAutoFit/>
          </a:bodyPr>
          <a:lstStyle/>
          <a:p>
            <a:pPr marL="457200" indent="-457200">
              <a:lnSpc>
                <a:spcPct val="150000"/>
              </a:lnSpc>
              <a:buFont typeface="+mj-lt"/>
              <a:buAutoNum type="arabicPeriod"/>
            </a:pPr>
            <a:r>
              <a:rPr lang="en-US" sz="1600" kern="1200" dirty="0" smtClean="0"/>
              <a:t>EO Data Offer Metrics</a:t>
            </a:r>
          </a:p>
          <a:p>
            <a:pPr marL="457200" indent="-457200">
              <a:lnSpc>
                <a:spcPct val="150000"/>
              </a:lnSpc>
              <a:buFont typeface="+mj-lt"/>
              <a:buAutoNum type="arabicPeriod"/>
            </a:pPr>
            <a:r>
              <a:rPr lang="en-US" sz="1600" kern="1200" dirty="0" smtClean="0"/>
              <a:t>Web/Platform Metrics</a:t>
            </a:r>
          </a:p>
          <a:p>
            <a:pPr marL="457200" indent="-457200">
              <a:lnSpc>
                <a:spcPct val="150000"/>
              </a:lnSpc>
              <a:buFont typeface="+mj-lt"/>
              <a:buAutoNum type="arabicPeriod"/>
            </a:pPr>
            <a:r>
              <a:rPr lang="en-US" sz="1600" kern="1200" dirty="0" smtClean="0"/>
              <a:t>User Engagement and Satisfaction Metrics</a:t>
            </a:r>
            <a:endParaRPr lang="en-US" sz="1600" kern="1200" dirty="0"/>
          </a:p>
        </p:txBody>
      </p:sp>
      <p:grpSp>
        <p:nvGrpSpPr>
          <p:cNvPr id="12" name="Group 11"/>
          <p:cNvGrpSpPr/>
          <p:nvPr/>
        </p:nvGrpSpPr>
        <p:grpSpPr>
          <a:xfrm>
            <a:off x="6324600" y="4114800"/>
            <a:ext cx="2609507" cy="2417205"/>
            <a:chOff x="5153025" y="1101725"/>
            <a:chExt cx="3413126" cy="3338513"/>
          </a:xfrm>
        </p:grpSpPr>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l="27150" t="13663" r="26999" b="6903"/>
            <a:stretch>
              <a:fillRect/>
            </a:stretch>
          </p:blipFill>
          <p:spPr bwMode="auto">
            <a:xfrm>
              <a:off x="5194301" y="1101725"/>
              <a:ext cx="3371850" cy="2628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49"/>
            <p:cNvGrpSpPr>
              <a:grpSpLocks/>
            </p:cNvGrpSpPr>
            <p:nvPr/>
          </p:nvGrpSpPr>
          <p:grpSpPr bwMode="auto">
            <a:xfrm>
              <a:off x="5153025" y="4078288"/>
              <a:ext cx="3148013" cy="361950"/>
              <a:chOff x="987400" y="4284168"/>
              <a:chExt cx="2936331" cy="453291"/>
            </a:xfrm>
          </p:grpSpPr>
          <p:grpSp>
            <p:nvGrpSpPr>
              <p:cNvPr id="15" name="Group 50"/>
              <p:cNvGrpSpPr>
                <a:grpSpLocks/>
              </p:cNvGrpSpPr>
              <p:nvPr/>
            </p:nvGrpSpPr>
            <p:grpSpPr bwMode="auto">
              <a:xfrm>
                <a:off x="987400" y="4284168"/>
                <a:ext cx="585880" cy="243493"/>
                <a:chOff x="907577" y="4277124"/>
                <a:chExt cx="585880" cy="243493"/>
              </a:xfrm>
            </p:grpSpPr>
            <p:sp>
              <p:nvSpPr>
                <p:cNvPr id="31" name="Rectangle 8"/>
                <p:cNvSpPr>
                  <a:spLocks noChangeArrowheads="1"/>
                </p:cNvSpPr>
                <p:nvPr/>
              </p:nvSpPr>
              <p:spPr bwMode="auto">
                <a:xfrm>
                  <a:off x="907577" y="4277124"/>
                  <a:ext cx="585880" cy="190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32" name="Rectangle 14"/>
                <p:cNvSpPr>
                  <a:spLocks noChangeArrowheads="1"/>
                </p:cNvSpPr>
                <p:nvPr/>
              </p:nvSpPr>
              <p:spPr bwMode="auto">
                <a:xfrm>
                  <a:off x="1032351" y="4310818"/>
                  <a:ext cx="336333"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1-100</a:t>
                  </a:r>
                  <a:endParaRPr lang="en-US" sz="800">
                    <a:latin typeface="Arial" charset="0"/>
                    <a:cs typeface="Arial" charset="0"/>
                  </a:endParaRPr>
                </a:p>
              </p:txBody>
            </p:sp>
          </p:grpSp>
          <p:grpSp>
            <p:nvGrpSpPr>
              <p:cNvPr id="16" name="Group 51"/>
              <p:cNvGrpSpPr>
                <a:grpSpLocks/>
              </p:cNvGrpSpPr>
              <p:nvPr/>
            </p:nvGrpSpPr>
            <p:grpSpPr bwMode="auto">
              <a:xfrm>
                <a:off x="2147595" y="4284170"/>
                <a:ext cx="610290" cy="243491"/>
                <a:chOff x="2274954" y="4297365"/>
                <a:chExt cx="610290" cy="243491"/>
              </a:xfrm>
            </p:grpSpPr>
            <p:sp>
              <p:nvSpPr>
                <p:cNvPr id="29" name="Rectangle 10"/>
                <p:cNvSpPr>
                  <a:spLocks noChangeArrowheads="1"/>
                </p:cNvSpPr>
                <p:nvPr/>
              </p:nvSpPr>
              <p:spPr bwMode="auto">
                <a:xfrm>
                  <a:off x="2274954" y="4297365"/>
                  <a:ext cx="610290" cy="1905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30" name="Rectangle 16"/>
                <p:cNvSpPr>
                  <a:spLocks noChangeArrowheads="1"/>
                </p:cNvSpPr>
                <p:nvPr/>
              </p:nvSpPr>
              <p:spPr bwMode="auto">
                <a:xfrm>
                  <a:off x="2351529" y="4331057"/>
                  <a:ext cx="457142"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200-399</a:t>
                  </a:r>
                  <a:endParaRPr lang="en-US" sz="800">
                    <a:latin typeface="Arial" charset="0"/>
                    <a:cs typeface="Arial" charset="0"/>
                  </a:endParaRPr>
                </a:p>
              </p:txBody>
            </p:sp>
          </p:grpSp>
          <p:grpSp>
            <p:nvGrpSpPr>
              <p:cNvPr id="17" name="Group 52"/>
              <p:cNvGrpSpPr>
                <a:grpSpLocks/>
              </p:cNvGrpSpPr>
              <p:nvPr/>
            </p:nvGrpSpPr>
            <p:grpSpPr bwMode="auto">
              <a:xfrm>
                <a:off x="2757887" y="4284168"/>
                <a:ext cx="574316" cy="453291"/>
                <a:chOff x="3021080" y="4297363"/>
                <a:chExt cx="574316" cy="453291"/>
              </a:xfrm>
            </p:grpSpPr>
            <p:sp>
              <p:nvSpPr>
                <p:cNvPr id="27" name="Rectangle 11"/>
                <p:cNvSpPr>
                  <a:spLocks noChangeArrowheads="1"/>
                </p:cNvSpPr>
                <p:nvPr/>
              </p:nvSpPr>
              <p:spPr bwMode="auto">
                <a:xfrm>
                  <a:off x="3021080" y="4297363"/>
                  <a:ext cx="574316" cy="1905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8" name="Rectangle 17"/>
                <p:cNvSpPr>
                  <a:spLocks noChangeArrowheads="1"/>
                </p:cNvSpPr>
                <p:nvPr/>
              </p:nvSpPr>
              <p:spPr bwMode="auto">
                <a:xfrm>
                  <a:off x="3086169" y="4331057"/>
                  <a:ext cx="444141" cy="41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dirty="0">
                      <a:solidFill>
                        <a:srgbClr val="000000"/>
                      </a:solidFill>
                      <a:latin typeface="Calibri" charset="0"/>
                      <a:cs typeface="Arial" charset="0"/>
                    </a:rPr>
                    <a:t>400-799</a:t>
                  </a:r>
                  <a:endParaRPr lang="en-US" sz="800" dirty="0">
                    <a:latin typeface="Arial" charset="0"/>
                    <a:cs typeface="Arial" charset="0"/>
                  </a:endParaRPr>
                </a:p>
              </p:txBody>
            </p:sp>
          </p:grpSp>
          <p:grpSp>
            <p:nvGrpSpPr>
              <p:cNvPr id="18" name="Group 53"/>
              <p:cNvGrpSpPr>
                <a:grpSpLocks/>
              </p:cNvGrpSpPr>
              <p:nvPr/>
            </p:nvGrpSpPr>
            <p:grpSpPr bwMode="auto">
              <a:xfrm>
                <a:off x="3332203" y="4284168"/>
                <a:ext cx="591528" cy="243494"/>
                <a:chOff x="3722756" y="4297363"/>
                <a:chExt cx="591528" cy="243494"/>
              </a:xfrm>
            </p:grpSpPr>
            <p:sp>
              <p:nvSpPr>
                <p:cNvPr id="25" name="Rectangle 12"/>
                <p:cNvSpPr>
                  <a:spLocks noChangeArrowheads="1"/>
                </p:cNvSpPr>
                <p:nvPr/>
              </p:nvSpPr>
              <p:spPr bwMode="auto">
                <a:xfrm>
                  <a:off x="3722756" y="4297363"/>
                  <a:ext cx="591528" cy="1905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6" name="Rectangle 18"/>
                <p:cNvSpPr>
                  <a:spLocks noChangeArrowheads="1"/>
                </p:cNvSpPr>
                <p:nvPr/>
              </p:nvSpPr>
              <p:spPr bwMode="auto">
                <a:xfrm>
                  <a:off x="3911041" y="4331059"/>
                  <a:ext cx="308893"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chemeClr val="bg1"/>
                      </a:solidFill>
                      <a:latin typeface="Calibri" charset="0"/>
                      <a:cs typeface="Arial" charset="0"/>
                    </a:rPr>
                    <a:t>&gt;800</a:t>
                  </a:r>
                  <a:endParaRPr lang="en-US" sz="800">
                    <a:solidFill>
                      <a:schemeClr val="bg1"/>
                    </a:solidFill>
                    <a:latin typeface="Arial" charset="0"/>
                    <a:cs typeface="Arial" charset="0"/>
                  </a:endParaRPr>
                </a:p>
              </p:txBody>
            </p:sp>
          </p:grpSp>
          <p:sp>
            <p:nvSpPr>
              <p:cNvPr id="19" name="Rectangle 19"/>
              <p:cNvSpPr>
                <a:spLocks noChangeArrowheads="1"/>
              </p:cNvSpPr>
              <p:nvPr/>
            </p:nvSpPr>
            <p:spPr bwMode="auto">
              <a:xfrm>
                <a:off x="1912154" y="4498975"/>
                <a:ext cx="1560450" cy="2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b="1" i="1" dirty="0">
                    <a:solidFill>
                      <a:srgbClr val="000000"/>
                    </a:solidFill>
                    <a:latin typeface="Calibri" charset="0"/>
                    <a:cs typeface="Arial" charset="0"/>
                  </a:rPr>
                  <a:t>Number of user projects</a:t>
                </a:r>
                <a:endParaRPr lang="en-US" sz="1200" dirty="0">
                  <a:latin typeface="Arial" charset="0"/>
                  <a:cs typeface="Arial" charset="0"/>
                </a:endParaRPr>
              </a:p>
            </p:txBody>
          </p:sp>
          <p:grpSp>
            <p:nvGrpSpPr>
              <p:cNvPr id="20" name="Group 55"/>
              <p:cNvGrpSpPr>
                <a:grpSpLocks/>
              </p:cNvGrpSpPr>
              <p:nvPr/>
            </p:nvGrpSpPr>
            <p:grpSpPr bwMode="auto">
              <a:xfrm>
                <a:off x="1573280" y="4284168"/>
                <a:ext cx="574316" cy="243494"/>
                <a:chOff x="1573280" y="4297363"/>
                <a:chExt cx="574316" cy="243494"/>
              </a:xfrm>
            </p:grpSpPr>
            <p:sp>
              <p:nvSpPr>
                <p:cNvPr id="21" name="Rectangle 9"/>
                <p:cNvSpPr>
                  <a:spLocks noChangeArrowheads="1"/>
                </p:cNvSpPr>
                <p:nvPr/>
              </p:nvSpPr>
              <p:spPr bwMode="auto">
                <a:xfrm>
                  <a:off x="1573280" y="4297363"/>
                  <a:ext cx="574316" cy="1905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2" name="Rectangle 15"/>
                <p:cNvSpPr>
                  <a:spLocks noChangeArrowheads="1"/>
                </p:cNvSpPr>
                <p:nvPr/>
              </p:nvSpPr>
              <p:spPr bwMode="auto">
                <a:xfrm>
                  <a:off x="1596140" y="4331059"/>
                  <a:ext cx="528597"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100-199</a:t>
                  </a:r>
                  <a:endParaRPr lang="en-US" sz="800">
                    <a:latin typeface="Arial" charset="0"/>
                    <a:cs typeface="Arial" charset="0"/>
                  </a:endParaRPr>
                </a:p>
              </p:txBody>
            </p:sp>
            <p:sp>
              <p:nvSpPr>
                <p:cNvPr id="23" name="Line 24"/>
                <p:cNvSpPr>
                  <a:spLocks noChangeShapeType="1"/>
                </p:cNvSpPr>
                <p:nvPr/>
              </p:nvSpPr>
              <p:spPr bwMode="auto">
                <a:xfrm flipV="1">
                  <a:off x="1573281" y="4391820"/>
                  <a:ext cx="1284" cy="1587"/>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Rectangle 25"/>
                <p:cNvSpPr>
                  <a:spLocks noChangeArrowheads="1"/>
                </p:cNvSpPr>
                <p:nvPr/>
              </p:nvSpPr>
              <p:spPr bwMode="auto">
                <a:xfrm>
                  <a:off x="1573280" y="4388645"/>
                  <a:ext cx="45719" cy="793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grpSp>
        </p:grpSp>
      </p:grpSp>
      <p:pic>
        <p:nvPicPr>
          <p:cNvPr id="33" name="Picture 32"/>
          <p:cNvPicPr>
            <a:picLocks noChangeAspect="1"/>
          </p:cNvPicPr>
          <p:nvPr/>
        </p:nvPicPr>
        <p:blipFill>
          <a:blip r:embed="rId7"/>
          <a:stretch>
            <a:fillRect/>
          </a:stretch>
        </p:blipFill>
        <p:spPr>
          <a:xfrm>
            <a:off x="457200" y="5181600"/>
            <a:ext cx="2819400" cy="1542462"/>
          </a:xfrm>
          <a:prstGeom prst="rect">
            <a:avLst/>
          </a:prstGeom>
        </p:spPr>
      </p:pic>
      <p:pic>
        <p:nvPicPr>
          <p:cNvPr id="11" name="Picture 1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129" t="6616" r="15419" b="4429"/>
          <a:stretch/>
        </p:blipFill>
        <p:spPr bwMode="auto">
          <a:xfrm>
            <a:off x="3657600" y="4495800"/>
            <a:ext cx="2404624" cy="1828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25103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148442"/>
            <a:ext cx="5444152" cy="533400"/>
          </a:xfrm>
        </p:spPr>
        <p:txBody>
          <a:bodyPr/>
          <a:lstStyle/>
          <a:p>
            <a:pPr algn="ctr"/>
            <a:r>
              <a:rPr lang="en-US" b="1" dirty="0" smtClean="0"/>
              <a:t>Federated Identity Management (SSO) White paper</a:t>
            </a:r>
          </a:p>
        </p:txBody>
      </p:sp>
      <p:grpSp>
        <p:nvGrpSpPr>
          <p:cNvPr id="6" name="Group 5"/>
          <p:cNvGrpSpPr/>
          <p:nvPr/>
        </p:nvGrpSpPr>
        <p:grpSpPr>
          <a:xfrm>
            <a:off x="3810000" y="1295402"/>
            <a:ext cx="5257800" cy="582467"/>
            <a:chOff x="955213" y="5755907"/>
            <a:chExt cx="5978987" cy="582467"/>
          </a:xfrm>
        </p:grpSpPr>
        <p:sp>
          <p:nvSpPr>
            <p:cNvPr id="7" name="Rectangle 6"/>
            <p:cNvSpPr/>
            <p:nvPr/>
          </p:nvSpPr>
          <p:spPr>
            <a:xfrm>
              <a:off x="955213" y="5755907"/>
              <a:ext cx="5978987"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DATA-14</a:t>
              </a:r>
              <a:r>
                <a:rPr lang="en-US" sz="1400" dirty="0" smtClean="0">
                  <a:latin typeface="+mj-lt"/>
                  <a:cs typeface="Helvetica"/>
                </a:rPr>
                <a:t>: </a:t>
              </a:r>
              <a:r>
                <a:rPr lang="en-US" sz="1400" dirty="0">
                  <a:latin typeface="+mj-lt"/>
                </a:rPr>
                <a:t>Develop a </a:t>
              </a:r>
              <a:r>
                <a:rPr lang="en-US" sz="1400" dirty="0">
                  <a:latin typeface="Helvetica"/>
                  <a:cs typeface="Helvetica"/>
                </a:rPr>
                <a:t>White Paper on </a:t>
              </a:r>
              <a:r>
                <a:rPr lang="en-US" sz="1400" dirty="0" smtClean="0">
                  <a:latin typeface="Helvetica"/>
                  <a:cs typeface="Helvetica"/>
                </a:rPr>
                <a:t>Single </a:t>
              </a:r>
              <a:r>
                <a:rPr lang="en-US" sz="1400" dirty="0">
                  <a:latin typeface="Helvetica"/>
                  <a:cs typeface="Helvetica"/>
                </a:rPr>
                <a:t>Sign-On </a:t>
              </a:r>
              <a:r>
                <a:rPr lang="en-US" sz="1400" dirty="0" smtClean="0">
                  <a:latin typeface="Helvetica"/>
                  <a:cs typeface="Helvetica"/>
                </a:rPr>
                <a:t>	(</a:t>
              </a:r>
              <a:r>
                <a:rPr lang="en-US" sz="1400" dirty="0">
                  <a:latin typeface="Helvetica"/>
                  <a:cs typeface="Helvetica"/>
                </a:rPr>
                <a:t>SSO) authentication </a:t>
              </a:r>
              <a:endParaRPr lang="en-US" sz="1400" dirty="0">
                <a:latin typeface="+mj-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517" y="5792689"/>
              <a:ext cx="297925" cy="268018"/>
            </a:xfrm>
            <a:prstGeom prst="rect">
              <a:avLst/>
            </a:prstGeom>
          </p:spPr>
        </p:pic>
      </p:grpSp>
      <p:pic>
        <p:nvPicPr>
          <p:cNvPr id="9" name="Picture 8"/>
          <p:cNvPicPr>
            <a:picLocks noChangeAspect="1"/>
          </p:cNvPicPr>
          <p:nvPr/>
        </p:nvPicPr>
        <p:blipFill>
          <a:blip r:embed="rId3"/>
          <a:stretch>
            <a:fillRect/>
          </a:stretch>
        </p:blipFill>
        <p:spPr>
          <a:xfrm>
            <a:off x="152400" y="2057400"/>
            <a:ext cx="4067117" cy="2728491"/>
          </a:xfrm>
          <a:prstGeom prst="rect">
            <a:avLst/>
          </a:prstGeom>
        </p:spPr>
      </p:pic>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3" t="5427" r="2655" b="4943"/>
          <a:stretch/>
        </p:blipFill>
        <p:spPr bwMode="auto">
          <a:xfrm>
            <a:off x="5486400" y="2286000"/>
            <a:ext cx="3354576" cy="34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419600"/>
            <a:ext cx="3794794" cy="2176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83993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5068128" cy="501650"/>
          </a:xfrm>
        </p:spPr>
        <p:txBody>
          <a:bodyPr/>
          <a:lstStyle/>
          <a:p>
            <a:pPr algn="ctr">
              <a:spcBef>
                <a:spcPts val="500"/>
              </a:spcBef>
              <a:buSzPct val="100000"/>
            </a:pPr>
            <a:r>
              <a:rPr lang="en-US" sz="2400" b="1" dirty="0">
                <a:solidFill>
                  <a:schemeClr val="bg1"/>
                </a:solidFill>
                <a:latin typeface="+mj-lt"/>
              </a:rPr>
              <a:t>WGISS Carbon </a:t>
            </a:r>
            <a:r>
              <a:rPr lang="en-US" sz="2400" b="1" dirty="0" smtClean="0">
                <a:solidFill>
                  <a:schemeClr val="bg1"/>
                </a:solidFill>
                <a:latin typeface="+mj-lt"/>
              </a:rPr>
              <a:t>Community Portal</a:t>
            </a:r>
            <a:endParaRPr lang="en-US" sz="2400" b="1" dirty="0">
              <a:solidFill>
                <a:schemeClr val="bg1"/>
              </a:solidFill>
              <a:latin typeface="+mj-lt"/>
            </a:endParaRPr>
          </a:p>
        </p:txBody>
      </p:sp>
      <p:pic>
        <p:nvPicPr>
          <p:cNvPr id="28674" name="Picture 2"/>
          <p:cNvPicPr>
            <a:picLocks noChangeAspect="1" noChangeArrowheads="1"/>
          </p:cNvPicPr>
          <p:nvPr/>
        </p:nvPicPr>
        <p:blipFill>
          <a:blip r:embed="rId3"/>
          <a:srcRect/>
          <a:stretch>
            <a:fillRect/>
          </a:stretch>
        </p:blipFill>
        <p:spPr bwMode="auto">
          <a:xfrm>
            <a:off x="5228474" y="4572000"/>
            <a:ext cx="3763126" cy="2158420"/>
          </a:xfrm>
          <a:prstGeom prst="rect">
            <a:avLst/>
          </a:prstGeom>
          <a:noFill/>
          <a:ln w="9525">
            <a:noFill/>
            <a:miter lim="800000"/>
            <a:headEnd/>
            <a:tailEnd/>
          </a:ln>
        </p:spPr>
      </p:pic>
      <p:grpSp>
        <p:nvGrpSpPr>
          <p:cNvPr id="4" name="Group 3"/>
          <p:cNvGrpSpPr/>
          <p:nvPr/>
        </p:nvGrpSpPr>
        <p:grpSpPr>
          <a:xfrm>
            <a:off x="228600" y="5867400"/>
            <a:ext cx="2514600" cy="582466"/>
            <a:chOff x="1770529" y="5755907"/>
            <a:chExt cx="5163671" cy="319809"/>
          </a:xfrm>
        </p:grpSpPr>
        <p:sp>
          <p:nvSpPr>
            <p:cNvPr id="5" name="Rectangle 4"/>
            <p:cNvSpPr/>
            <p:nvPr/>
          </p:nvSpPr>
          <p:spPr>
            <a:xfrm>
              <a:off x="1770529" y="5755907"/>
              <a:ext cx="5163671" cy="31980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CARB-15</a:t>
              </a:r>
              <a:r>
                <a:rPr lang="en-US" sz="1400" dirty="0" smtClean="0">
                  <a:latin typeface="+mj-lt"/>
                  <a:cs typeface="Helvetica"/>
                </a:rPr>
                <a:t>: </a:t>
              </a:r>
              <a:r>
                <a:rPr lang="en-US" sz="1400" dirty="0">
                  <a:latin typeface="+mj-lt"/>
                </a:rPr>
                <a:t>Carbon Data </a:t>
              </a:r>
              <a:r>
                <a:rPr lang="en-US" sz="1400" dirty="0" smtClean="0">
                  <a:latin typeface="+mj-lt"/>
                </a:rPr>
                <a:t> 	Portal </a:t>
              </a:r>
              <a:r>
                <a:rPr lang="en-US" sz="1400" dirty="0">
                  <a:latin typeface="+mj-lt"/>
                </a:rPr>
                <a:t>prototype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3479" y="5839588"/>
              <a:ext cx="625900" cy="167354"/>
            </a:xfrm>
            <a:prstGeom prst="rect">
              <a:avLst/>
            </a:prstGeom>
          </p:spPr>
        </p:pic>
      </p:grpSp>
      <p:sp>
        <p:nvSpPr>
          <p:cNvPr id="7" name="Content Placeholder 2"/>
          <p:cNvSpPr>
            <a:spLocks noGrp="1"/>
          </p:cNvSpPr>
          <p:nvPr>
            <p:ph idx="4294967295"/>
          </p:nvPr>
        </p:nvSpPr>
        <p:spPr>
          <a:xfrm>
            <a:off x="76200" y="1371600"/>
            <a:ext cx="2819400" cy="4191000"/>
          </a:xfrm>
          <a:prstGeom prst="rect">
            <a:avLst/>
          </a:prstGeom>
        </p:spPr>
        <p:style>
          <a:lnRef idx="2">
            <a:schemeClr val="accent1"/>
          </a:lnRef>
          <a:fillRef idx="1">
            <a:schemeClr val="lt1"/>
          </a:fillRef>
          <a:effectRef idx="0">
            <a:schemeClr val="accent1"/>
          </a:effectRef>
          <a:fontRef idx="minor">
            <a:schemeClr val="dk1"/>
          </a:fontRef>
        </p:style>
        <p:txBody>
          <a:bodyPr/>
          <a:lstStyle/>
          <a:p>
            <a:r>
              <a:rPr lang="en-US" sz="1600" dirty="0"/>
              <a:t>Special </a:t>
            </a:r>
            <a:r>
              <a:rPr lang="en-US" sz="1600" dirty="0" smtClean="0"/>
              <a:t>regions: G</a:t>
            </a:r>
            <a:r>
              <a:rPr lang="en-US" sz="1400" dirty="0" smtClean="0"/>
              <a:t>lobal, RECCAP, </a:t>
            </a:r>
            <a:r>
              <a:rPr lang="en-US" sz="1400" dirty="0" err="1" smtClean="0"/>
              <a:t>TransCom</a:t>
            </a:r>
            <a:r>
              <a:rPr lang="en-US" sz="1400" dirty="0" smtClean="0"/>
              <a:t>, Country Names, ECV Inventory)</a:t>
            </a:r>
            <a:endParaRPr lang="en-US" sz="1200" dirty="0"/>
          </a:p>
          <a:p>
            <a:r>
              <a:rPr lang="en-US" sz="1600" dirty="0"/>
              <a:t>Temporal Searches: support for time range and specific </a:t>
            </a:r>
            <a:r>
              <a:rPr lang="en-US" sz="1600" dirty="0" smtClean="0"/>
              <a:t>date</a:t>
            </a:r>
            <a:endParaRPr lang="en-US" sz="1200" dirty="0"/>
          </a:p>
          <a:p>
            <a:r>
              <a:rPr lang="en-US" sz="1600" dirty="0"/>
              <a:t>Pre-defined </a:t>
            </a:r>
            <a:r>
              <a:rPr lang="en-US" sz="1600" dirty="0" smtClean="0"/>
              <a:t>Carbon topics</a:t>
            </a:r>
            <a:r>
              <a:rPr lang="en-US" sz="1600" dirty="0"/>
              <a:t>/datasets: </a:t>
            </a:r>
            <a:r>
              <a:rPr lang="en-US" sz="1600" dirty="0" smtClean="0"/>
              <a:t>(A</a:t>
            </a:r>
            <a:r>
              <a:rPr lang="en-US" sz="1400" dirty="0" smtClean="0"/>
              <a:t>tmospheric, Ecosystem, Ocean, Mixed</a:t>
            </a:r>
            <a:r>
              <a:rPr lang="en-US" sz="1400" dirty="0"/>
              <a:t>-</a:t>
            </a:r>
            <a:r>
              <a:rPr lang="en-US" sz="1400" dirty="0" smtClean="0"/>
              <a:t>Theme)</a:t>
            </a:r>
          </a:p>
          <a:p>
            <a:r>
              <a:rPr lang="en-US" sz="1600" dirty="0" smtClean="0"/>
              <a:t>Keywords (auto-completion with IDN Science Keywords)</a:t>
            </a:r>
          </a:p>
          <a:p>
            <a:r>
              <a:rPr lang="en-US" sz="1600" dirty="0" smtClean="0"/>
              <a:t>Return records from both CWIC and </a:t>
            </a:r>
            <a:r>
              <a:rPr lang="en-US" sz="1600" dirty="0" err="1" smtClean="0"/>
              <a:t>FedEO</a:t>
            </a:r>
            <a:endParaRPr lang="en-US" sz="1600" dirty="0"/>
          </a:p>
        </p:txBody>
      </p:sp>
      <p:pic>
        <p:nvPicPr>
          <p:cNvPr id="8" name="Picture 2"/>
          <p:cNvPicPr>
            <a:picLocks noChangeAspect="1" noChangeArrowheads="1"/>
          </p:cNvPicPr>
          <p:nvPr/>
        </p:nvPicPr>
        <p:blipFill>
          <a:blip r:embed="rId5"/>
          <a:srcRect/>
          <a:stretch>
            <a:fillRect/>
          </a:stretch>
        </p:blipFill>
        <p:spPr bwMode="auto">
          <a:xfrm>
            <a:off x="2971800" y="1219200"/>
            <a:ext cx="5138449" cy="3124200"/>
          </a:xfrm>
          <a:prstGeom prst="rect">
            <a:avLst/>
          </a:prstGeom>
          <a:noFill/>
          <a:ln w="9525">
            <a:noFill/>
            <a:miter lim="800000"/>
            <a:headEnd/>
            <a:tailEnd/>
          </a:ln>
        </p:spPr>
      </p:pic>
      <p:sp>
        <p:nvSpPr>
          <p:cNvPr id="9" name="Oval Callout 8"/>
          <p:cNvSpPr/>
          <p:nvPr/>
        </p:nvSpPr>
        <p:spPr bwMode="auto">
          <a:xfrm>
            <a:off x="2942474" y="4495800"/>
            <a:ext cx="2239574" cy="2209800"/>
          </a:xfrm>
          <a:prstGeom prst="wedgeEllipseCallout">
            <a:avLst>
              <a:gd name="adj1" fmla="val 79314"/>
              <a:gd name="adj2" fmla="val -7722"/>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smtClean="0">
              <a:ln>
                <a:noFill/>
              </a:ln>
              <a:solidFill>
                <a:srgbClr val="000000"/>
              </a:solidFill>
              <a:effectLst/>
              <a:latin typeface="Tahoma" pitchFamily="34" charset="0"/>
            </a:endParaRPr>
          </a:p>
        </p:txBody>
      </p:sp>
      <p:pic>
        <p:nvPicPr>
          <p:cNvPr id="3" name="Picture 2"/>
          <p:cNvPicPr>
            <a:picLocks noChangeAspect="1"/>
          </p:cNvPicPr>
          <p:nvPr/>
        </p:nvPicPr>
        <p:blipFill>
          <a:blip r:embed="rId6"/>
          <a:stretch>
            <a:fillRect/>
          </a:stretch>
        </p:blipFill>
        <p:spPr>
          <a:xfrm>
            <a:off x="3323475" y="4800600"/>
            <a:ext cx="1524000" cy="1629741"/>
          </a:xfrm>
          <a:prstGeom prst="rect">
            <a:avLst/>
          </a:prstGeom>
        </p:spPr>
      </p:pic>
      <p:sp>
        <p:nvSpPr>
          <p:cNvPr id="11" name="Oval 10"/>
          <p:cNvSpPr/>
          <p:nvPr/>
        </p:nvSpPr>
        <p:spPr>
          <a:xfrm>
            <a:off x="3399674" y="49529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12" name="Oval 11"/>
          <p:cNvSpPr/>
          <p:nvPr/>
        </p:nvSpPr>
        <p:spPr>
          <a:xfrm>
            <a:off x="3323474" y="57911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pic>
        <p:nvPicPr>
          <p:cNvPr id="13" name="Picture 6"/>
          <p:cNvPicPr>
            <a:picLocks noChangeAspect="1" noChangeArrowheads="1"/>
          </p:cNvPicPr>
          <p:nvPr/>
        </p:nvPicPr>
        <p:blipFill>
          <a:blip r:embed="rId7"/>
          <a:srcRect/>
          <a:stretch>
            <a:fillRect/>
          </a:stretch>
        </p:blipFill>
        <p:spPr bwMode="auto">
          <a:xfrm>
            <a:off x="5791200" y="1219200"/>
            <a:ext cx="3352800" cy="1366200"/>
          </a:xfrm>
          <a:prstGeom prst="rect">
            <a:avLst/>
          </a:prstGeom>
          <a:noFill/>
          <a:ln w="9525">
            <a:noFill/>
            <a:miter lim="800000"/>
            <a:headEnd/>
            <a:tailEnd/>
          </a:ln>
        </p:spPr>
      </p:pic>
      <p:pic>
        <p:nvPicPr>
          <p:cNvPr id="14" name="Picture 5"/>
          <p:cNvPicPr>
            <a:picLocks noChangeAspect="1" noChangeArrowheads="1"/>
          </p:cNvPicPr>
          <p:nvPr/>
        </p:nvPicPr>
        <p:blipFill>
          <a:blip r:embed="rId8"/>
          <a:srcRect/>
          <a:stretch>
            <a:fillRect/>
          </a:stretch>
        </p:blipFill>
        <p:spPr bwMode="auto">
          <a:xfrm>
            <a:off x="6934200" y="2057400"/>
            <a:ext cx="2150959" cy="2209800"/>
          </a:xfrm>
          <a:prstGeom prst="rect">
            <a:avLst/>
          </a:prstGeom>
          <a:noFill/>
          <a:ln w="9525">
            <a:noFill/>
            <a:miter lim="800000"/>
            <a:headEnd/>
            <a:tailEnd/>
          </a:ln>
        </p:spPr>
      </p:pic>
    </p:spTree>
    <p:extLst>
      <p:ext uri="{BB962C8B-B14F-4D97-AF65-F5344CB8AC3E}">
        <p14:creationId xmlns:p14="http://schemas.microsoft.com/office/powerpoint/2010/main" val="33447755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981200" y="228600"/>
            <a:ext cx="4953000" cy="533400"/>
          </a:xfrm>
        </p:spPr>
        <p:txBody>
          <a:bodyPr/>
          <a:lstStyle/>
          <a:p>
            <a:pPr algn="ctr"/>
            <a:r>
              <a:rPr lang="en-US" b="1" dirty="0" smtClean="0"/>
              <a:t>WGISS Scope</a:t>
            </a:r>
            <a:endParaRPr lang="en-US" b="1" dirty="0"/>
          </a:p>
        </p:txBody>
      </p:sp>
      <p:sp>
        <p:nvSpPr>
          <p:cNvPr id="5" name="Content Placeholder 4"/>
          <p:cNvSpPr>
            <a:spLocks noGrp="1"/>
          </p:cNvSpPr>
          <p:nvPr>
            <p:ph sz="quarter" idx="10"/>
          </p:nvPr>
        </p:nvSpPr>
        <p:spPr>
          <a:xfrm>
            <a:off x="228600" y="1295400"/>
            <a:ext cx="8610600" cy="5509199"/>
          </a:xfrm>
          <a:prstGeom prst="rect">
            <a:avLst/>
          </a:prstGeom>
        </p:spPr>
        <p:txBody>
          <a:bodyPr wrap="square">
            <a:spAutoFit/>
          </a:bodyPr>
          <a:lstStyle/>
          <a:p>
            <a:r>
              <a:rPr lang="en-US" sz="2400" dirty="0" smtClean="0"/>
              <a:t>WGISS is </a:t>
            </a:r>
            <a:r>
              <a:rPr lang="en-US" sz="2400" dirty="0"/>
              <a:t>a subsidiary body supporting </a:t>
            </a:r>
            <a:r>
              <a:rPr lang="en-US" sz="2400" dirty="0" smtClean="0"/>
              <a:t>CEOS</a:t>
            </a:r>
          </a:p>
          <a:p>
            <a:pPr marL="742950" lvl="1" indent="-285750">
              <a:spcBef>
                <a:spcPts val="1100"/>
              </a:spcBef>
              <a:buFont typeface="Wingdings" charset="2"/>
              <a:buChar char="Ø"/>
            </a:pPr>
            <a:r>
              <a:rPr lang="en-US" dirty="0" smtClean="0"/>
              <a:t>Promotes </a:t>
            </a:r>
            <a:r>
              <a:rPr lang="en-US" dirty="0"/>
              <a:t>collaboration in the development of systems and services that manage and supply </a:t>
            </a:r>
            <a:r>
              <a:rPr lang="en-US" dirty="0" smtClean="0"/>
              <a:t>Earth Observation data;</a:t>
            </a:r>
            <a:endParaRPr lang="en-US" dirty="0"/>
          </a:p>
          <a:p>
            <a:pPr marL="742950" lvl="1" indent="-285750">
              <a:spcBef>
                <a:spcPts val="1100"/>
              </a:spcBef>
              <a:buFont typeface="Wingdings" charset="2"/>
              <a:buChar char="Ø"/>
            </a:pPr>
            <a:r>
              <a:rPr lang="en-US" dirty="0"/>
              <a:t>C</a:t>
            </a:r>
            <a:r>
              <a:rPr lang="en-US" dirty="0" smtClean="0"/>
              <a:t>reates </a:t>
            </a:r>
            <a:r>
              <a:rPr lang="en-US" dirty="0"/>
              <a:t>and demonstrates prototypes supporting CEOS and Group on Earth Observation (GEO) </a:t>
            </a:r>
            <a:r>
              <a:rPr lang="en-US" dirty="0" smtClean="0"/>
              <a:t>requirements;</a:t>
            </a:r>
          </a:p>
          <a:p>
            <a:pPr marL="742950" lvl="1" indent="-285750">
              <a:spcBef>
                <a:spcPts val="1100"/>
              </a:spcBef>
              <a:buFont typeface="Wingdings" charset="2"/>
              <a:buChar char="Ø"/>
            </a:pPr>
            <a:r>
              <a:rPr lang="en-US" dirty="0" smtClean="0"/>
              <a:t>Addresses </a:t>
            </a:r>
            <a:r>
              <a:rPr lang="en-US" dirty="0"/>
              <a:t>the internal management of EO data, the creation of information systems and the delivery of interoperable services. </a:t>
            </a:r>
            <a:endParaRPr lang="en-US" dirty="0" smtClean="0"/>
          </a:p>
          <a:p>
            <a:endParaRPr lang="en-US" sz="2400" dirty="0" smtClean="0"/>
          </a:p>
          <a:p>
            <a:r>
              <a:rPr lang="en-US" sz="2400" dirty="0" smtClean="0"/>
              <a:t>The </a:t>
            </a:r>
            <a:r>
              <a:rPr lang="en-US" sz="2400" dirty="0"/>
              <a:t>activities and expertise of WGISS </a:t>
            </a:r>
            <a:r>
              <a:rPr lang="en-US" sz="2400" b="1" dirty="0"/>
              <a:t>span the full range of the information life cycle </a:t>
            </a:r>
            <a:r>
              <a:rPr lang="en-US" sz="2400" dirty="0"/>
              <a:t>from the </a:t>
            </a:r>
            <a:r>
              <a:rPr lang="en-US" sz="2400" i="1" dirty="0"/>
              <a:t>requirements and metadata definition for the initial ingestion of satellite data into archives through to the incorporation of derived information into end-user applications</a:t>
            </a:r>
            <a:r>
              <a:rPr lang="en-US" sz="2400" dirty="0"/>
              <a:t>. </a:t>
            </a:r>
          </a:p>
          <a:p>
            <a:endParaRPr lang="en-US" sz="2400" dirty="0"/>
          </a:p>
        </p:txBody>
      </p:sp>
    </p:spTree>
    <p:extLst>
      <p:ext uri="{BB962C8B-B14F-4D97-AF65-F5344CB8AC3E}">
        <p14:creationId xmlns:p14="http://schemas.microsoft.com/office/powerpoint/2010/main" val="42837275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739588"/>
          </a:xfrm>
        </p:spPr>
        <p:txBody>
          <a:bodyPr/>
          <a:lstStyle/>
          <a:p>
            <a:r>
              <a:rPr lang="en-GB" dirty="0" smtClean="0"/>
              <a:t>Technology Exploration </a:t>
            </a:r>
            <a:endParaRPr lang="en-GB" dirty="0"/>
          </a:p>
        </p:txBody>
      </p:sp>
      <p:sp>
        <p:nvSpPr>
          <p:cNvPr id="3" name="Subtitle 2"/>
          <p:cNvSpPr>
            <a:spLocks noGrp="1"/>
          </p:cNvSpPr>
          <p:nvPr>
            <p:ph type="subTitle" sz="quarter" idx="1"/>
          </p:nvPr>
        </p:nvSpPr>
        <p:spPr>
          <a:xfrm>
            <a:off x="4114800" y="1676400"/>
            <a:ext cx="4826977" cy="1676400"/>
          </a:xfrm>
        </p:spPr>
        <p:txBody>
          <a:bodyPr/>
          <a:lstStyle/>
          <a:p>
            <a:r>
              <a:rPr lang="en-US" dirty="0" smtClean="0"/>
              <a:t>The </a:t>
            </a:r>
            <a:r>
              <a:rPr lang="en-US" b="1" i="1" dirty="0" smtClean="0"/>
              <a:t>Technology Exploration interest </a:t>
            </a:r>
            <a:r>
              <a:rPr lang="en-US" b="1" i="1" dirty="0"/>
              <a:t>group </a:t>
            </a:r>
            <a:r>
              <a:rPr lang="en-US" dirty="0" smtClean="0"/>
              <a:t>serves </a:t>
            </a:r>
            <a:r>
              <a:rPr lang="en-US" dirty="0"/>
              <a:t>as a forum for exchange of technical information and lessons-learned experience about current and trending </a:t>
            </a:r>
            <a:r>
              <a:rPr lang="en-US" dirty="0" smtClean="0"/>
              <a:t>technologies</a:t>
            </a:r>
            <a:r>
              <a:rPr lang="en-US" dirty="0"/>
              <a:t>, services and other WWW / Internet related software technologies. </a:t>
            </a:r>
          </a:p>
          <a:p>
            <a:pPr marL="285750" indent="-285750">
              <a:buFont typeface="Arial"/>
              <a:buChar char="•"/>
            </a:pPr>
            <a:endParaRPr lang="en-US" dirty="0"/>
          </a:p>
          <a:p>
            <a:endParaRPr lang="en-GB" dirty="0"/>
          </a:p>
        </p:txBody>
      </p:sp>
      <p:pic>
        <p:nvPicPr>
          <p:cNvPr id="4" name="Picture 2" descr="http://blog.atomiclearning.com/highed/sites/blogs.atomiclearning.com/files/images/bigstock-lightbulb-vec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029200"/>
            <a:ext cx="1106463" cy="1707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715000" y="5105400"/>
            <a:ext cx="2799645" cy="1574800"/>
          </a:xfrm>
          <a:prstGeom prst="rect">
            <a:avLst/>
          </a:prstGeom>
          <a:effectLst>
            <a:softEdge rad="127000"/>
          </a:effectLst>
        </p:spPr>
      </p:pic>
      <p:pic>
        <p:nvPicPr>
          <p:cNvPr id="6" name="Picture 5"/>
          <p:cNvPicPr>
            <a:picLocks noChangeAspect="1"/>
          </p:cNvPicPr>
          <p:nvPr/>
        </p:nvPicPr>
        <p:blipFill>
          <a:blip r:embed="rId5"/>
          <a:stretch>
            <a:fillRect/>
          </a:stretch>
        </p:blipFill>
        <p:spPr>
          <a:xfrm>
            <a:off x="1066800" y="4768613"/>
            <a:ext cx="1508009" cy="2067585"/>
          </a:xfrm>
          <a:prstGeom prst="rect">
            <a:avLst/>
          </a:prstGeom>
        </p:spPr>
      </p:pic>
    </p:spTree>
    <p:extLst>
      <p:ext uri="{BB962C8B-B14F-4D97-AF65-F5344CB8AC3E}">
        <p14:creationId xmlns:p14="http://schemas.microsoft.com/office/powerpoint/2010/main" val="2345404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a:r>
              <a:rPr lang="en-US" b="1" dirty="0" smtClean="0"/>
              <a:t>Technology Activities</a:t>
            </a:r>
            <a:endParaRPr lang="en-US" b="1" dirty="0"/>
          </a:p>
          <a:p>
            <a:endParaRPr lang="en-US" dirty="0"/>
          </a:p>
        </p:txBody>
      </p:sp>
      <p:sp>
        <p:nvSpPr>
          <p:cNvPr id="5" name="Content Placeholder 1"/>
          <p:cNvSpPr>
            <a:spLocks noGrp="1"/>
          </p:cNvSpPr>
          <p:nvPr>
            <p:ph sz="quarter" idx="10"/>
          </p:nvPr>
        </p:nvSpPr>
        <p:spPr>
          <a:xfrm>
            <a:off x="76200" y="1295400"/>
            <a:ext cx="3657600" cy="2971800"/>
          </a:xfrm>
        </p:spPr>
        <p:txBody>
          <a:bodyPr/>
          <a:lstStyle/>
          <a:p>
            <a:pPr marL="0" indent="0">
              <a:buNone/>
            </a:pPr>
            <a:r>
              <a:rPr lang="en-US" sz="1600" b="1" dirty="0" smtClean="0"/>
              <a:t>Past Technology Webinars</a:t>
            </a:r>
          </a:p>
          <a:p>
            <a:pPr marL="514350" indent="-514350">
              <a:buFont typeface="+mj-lt"/>
              <a:buAutoNum type="arabicPeriod"/>
            </a:pPr>
            <a:r>
              <a:rPr lang="en-US" sz="1600" dirty="0" smtClean="0"/>
              <a:t>Relevancy Ranking of Data Search Results</a:t>
            </a:r>
          </a:p>
          <a:p>
            <a:pPr marL="514350" indent="-514350">
              <a:buFont typeface="+mj-lt"/>
              <a:buAutoNum type="arabicPeriod"/>
            </a:pPr>
            <a:r>
              <a:rPr lang="en-US" sz="1600" dirty="0" smtClean="0"/>
              <a:t>Data Cubes for Large Scale Data Analytics</a:t>
            </a:r>
          </a:p>
          <a:p>
            <a:pPr marL="514350" indent="-514350">
              <a:buFont typeface="+mj-lt"/>
              <a:buAutoNum type="arabicPeriod"/>
            </a:pPr>
            <a:r>
              <a:rPr lang="en-US" sz="1600" dirty="0" smtClean="0"/>
              <a:t>Burgeoning Role of Python for Earth Observation Data Analysis </a:t>
            </a:r>
          </a:p>
          <a:p>
            <a:pPr marL="514350" indent="-514350" rtl="0">
              <a:buFont typeface="+mj-lt"/>
              <a:buAutoNum type="arabicPeriod"/>
            </a:pPr>
            <a:r>
              <a:rPr lang="en-US" sz="1600" dirty="0" smtClean="0"/>
              <a:t>The </a:t>
            </a:r>
            <a:r>
              <a:rPr lang="en-US" sz="1600" dirty="0"/>
              <a:t>OGC Coverage Standards Suite</a:t>
            </a:r>
            <a:r>
              <a:rPr lang="en-US" sz="1600" dirty="0" smtClean="0"/>
              <a:t>:</a:t>
            </a:r>
            <a:r>
              <a:rPr lang="en-US" sz="1600" dirty="0"/>
              <a:t> </a:t>
            </a:r>
            <a:r>
              <a:rPr lang="en-US" sz="1600" dirty="0" smtClean="0"/>
              <a:t>Introduction </a:t>
            </a:r>
            <a:r>
              <a:rPr lang="en-US" sz="1600" dirty="0"/>
              <a:t>and Overview</a:t>
            </a:r>
          </a:p>
          <a:p>
            <a:pPr marL="457200" indent="-457200">
              <a:buFont typeface="+mj-lt"/>
              <a:buAutoNum type="arabicPeriod"/>
            </a:pPr>
            <a:r>
              <a:rPr lang="en-US" sz="1600" dirty="0" smtClean="0"/>
              <a:t>Scrum </a:t>
            </a:r>
            <a:r>
              <a:rPr lang="en-US" sz="1600" dirty="0"/>
              <a:t>and scale agile </a:t>
            </a:r>
            <a:r>
              <a:rPr lang="en-US" sz="1600" dirty="0" smtClean="0"/>
              <a:t>methods</a:t>
            </a:r>
          </a:p>
          <a:p>
            <a:pPr marL="0" indent="0">
              <a:buNone/>
            </a:pPr>
            <a:endParaRPr lang="en-US" sz="1600" dirty="0"/>
          </a:p>
          <a:p>
            <a:pPr marL="0" indent="0">
              <a:buNone/>
            </a:pPr>
            <a:r>
              <a:rPr lang="en-US" sz="1600" b="1" dirty="0" smtClean="0"/>
              <a:t>Future Webinars being </a:t>
            </a:r>
            <a:r>
              <a:rPr lang="en-US" sz="1600" b="1" dirty="0" err="1" smtClean="0"/>
              <a:t>organised</a:t>
            </a:r>
            <a:r>
              <a:rPr lang="en-US" sz="1600" b="1" dirty="0" smtClean="0"/>
              <a:t> in cooperation with WGCapD: more end user oriented</a:t>
            </a:r>
            <a:endParaRPr lang="en-US" sz="1600" b="1" dirty="0"/>
          </a:p>
          <a:p>
            <a:pPr marL="914400" lvl="2" indent="0" rtl="0">
              <a:buNone/>
            </a:pPr>
            <a:endParaRPr lang="en-US" sz="1400" dirty="0"/>
          </a:p>
        </p:txBody>
      </p:sp>
      <p:sp>
        <p:nvSpPr>
          <p:cNvPr id="6" name="Rectangle 5"/>
          <p:cNvSpPr/>
          <p:nvPr/>
        </p:nvSpPr>
        <p:spPr>
          <a:xfrm>
            <a:off x="5867400" y="1600200"/>
            <a:ext cx="320040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dirty="0"/>
              <a:t>Joint webinars and advertising with:</a:t>
            </a:r>
          </a:p>
          <a:p>
            <a:pPr marL="285750" lvl="1" indent="-285750">
              <a:buFont typeface="Arial" panose="020B0604020202020204" pitchFamily="34" charset="0"/>
              <a:buChar char="•"/>
            </a:pPr>
            <a:r>
              <a:rPr lang="en-US" sz="1400" dirty="0" err="1"/>
              <a:t>WGCapD</a:t>
            </a:r>
            <a:endParaRPr lang="en-US" sz="1400" dirty="0"/>
          </a:p>
          <a:p>
            <a:pPr marL="285750" lvl="1" indent="-285750">
              <a:buFont typeface="Arial" panose="020B0604020202020204" pitchFamily="34" charset="0"/>
              <a:buChar char="•"/>
            </a:pPr>
            <a:r>
              <a:rPr lang="en-US" sz="1400" dirty="0"/>
              <a:t>NextGEOSS</a:t>
            </a:r>
          </a:p>
          <a:p>
            <a:pPr marL="285750" lvl="1" indent="-285750">
              <a:buFont typeface="Arial" panose="020B0604020202020204" pitchFamily="34" charset="0"/>
              <a:buChar char="•"/>
            </a:pPr>
            <a:r>
              <a:rPr lang="en-US" sz="1400" dirty="0"/>
              <a:t>GEOSS Evolve</a:t>
            </a:r>
          </a:p>
          <a:p>
            <a:pPr marL="285750" lvl="1" indent="-285750">
              <a:buFont typeface="Arial" panose="020B0604020202020204" pitchFamily="34" charset="0"/>
              <a:buChar char="•"/>
            </a:pPr>
            <a:r>
              <a:rPr lang="en-US" sz="1400" dirty="0" smtClean="0"/>
              <a:t>Federation of Earth Science Information Partners (ESIP)</a:t>
            </a:r>
            <a:endParaRPr lang="en-US" sz="1400" dirty="0"/>
          </a:p>
        </p:txBody>
      </p:sp>
      <p:sp>
        <p:nvSpPr>
          <p:cNvPr id="7" name="Rectangle 6"/>
          <p:cNvSpPr/>
          <p:nvPr/>
        </p:nvSpPr>
        <p:spPr>
          <a:xfrm>
            <a:off x="4114800" y="3352800"/>
            <a:ext cx="4827241"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100" dirty="0"/>
              <a:t>http://ceos.org/ourwork/workinggroups/wgiss/technology-exploration</a:t>
            </a:r>
            <a:r>
              <a:rPr lang="en-US" sz="1200"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295400"/>
            <a:ext cx="1981200" cy="1981200"/>
          </a:xfrm>
          <a:prstGeom prst="rect">
            <a:avLst/>
          </a:prstGeom>
        </p:spPr>
      </p:pic>
      <p:grpSp>
        <p:nvGrpSpPr>
          <p:cNvPr id="9" name="Group 8"/>
          <p:cNvGrpSpPr/>
          <p:nvPr/>
        </p:nvGrpSpPr>
        <p:grpSpPr>
          <a:xfrm>
            <a:off x="4419600" y="4038600"/>
            <a:ext cx="4343400" cy="582467"/>
            <a:chOff x="1770529" y="5755907"/>
            <a:chExt cx="4247536" cy="582467"/>
          </a:xfrm>
        </p:grpSpPr>
        <p:sp>
          <p:nvSpPr>
            <p:cNvPr id="10" name="Rectangle 9"/>
            <p:cNvSpPr/>
            <p:nvPr/>
          </p:nvSpPr>
          <p:spPr>
            <a:xfrm>
              <a:off x="1770529" y="5755907"/>
              <a:ext cx="4247536"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a:t>
              </a:r>
              <a:r>
                <a:rPr lang="en-US" sz="1400" b="1" dirty="0" smtClean="0">
                  <a:latin typeface="Helvetica"/>
                  <a:cs typeface="Helvetica"/>
                </a:rPr>
                <a:t>-11</a:t>
              </a:r>
              <a:r>
                <a:rPr lang="en-US" sz="1400" dirty="0" smtClean="0">
                  <a:latin typeface="Helvetica"/>
                  <a:cs typeface="Helvetica"/>
                </a:rPr>
                <a:t>: </a:t>
              </a:r>
              <a:r>
                <a:rPr lang="en-US" sz="1400" dirty="0">
                  <a:latin typeface="Helvetica"/>
                  <a:cs typeface="Helvetica"/>
                </a:rPr>
                <a:t>Data and Technology </a:t>
              </a:r>
              <a:r>
                <a:rPr lang="en-US" sz="1400" dirty="0" smtClean="0">
                  <a:latin typeface="Helvetica"/>
                  <a:cs typeface="Helvetica"/>
                </a:rPr>
                <a:t>Exploration 	webinars </a:t>
              </a:r>
              <a:r>
                <a:rPr lang="en-US" sz="1400" dirty="0">
                  <a:latin typeface="Helvetica"/>
                  <a:cs typeface="Helvetica"/>
                </a:rPr>
                <a:t>and workshops</a:t>
              </a:r>
              <a:endParaRPr lang="en-US" sz="1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029" y="5908307"/>
              <a:ext cx="297925" cy="297925"/>
            </a:xfrm>
            <a:prstGeom prst="rect">
              <a:avLst/>
            </a:prstGeom>
          </p:spPr>
        </p:pic>
      </p:grpSp>
      <p:grpSp>
        <p:nvGrpSpPr>
          <p:cNvPr id="12" name="Group 11"/>
          <p:cNvGrpSpPr/>
          <p:nvPr/>
        </p:nvGrpSpPr>
        <p:grpSpPr>
          <a:xfrm>
            <a:off x="4419600" y="4800600"/>
            <a:ext cx="4343400" cy="523220"/>
            <a:chOff x="1770529" y="5755907"/>
            <a:chExt cx="5163671" cy="523220"/>
          </a:xfrm>
        </p:grpSpPr>
        <p:sp>
          <p:nvSpPr>
            <p:cNvPr id="13" name="Rectangle 12"/>
            <p:cNvSpPr/>
            <p:nvPr/>
          </p:nvSpPr>
          <p:spPr>
            <a:xfrm>
              <a:off x="1770529" y="5755907"/>
              <a:ext cx="516367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1" dirty="0" smtClean="0">
                  <a:latin typeface="+mj-lt"/>
                  <a:cs typeface="Helvetica"/>
                </a:rPr>
                <a:t>	FDA-5</a:t>
              </a:r>
              <a:r>
                <a:rPr lang="en-US" sz="1400" dirty="0" smtClean="0">
                  <a:latin typeface="+mj-lt"/>
                  <a:cs typeface="Helvetica"/>
                </a:rPr>
                <a:t>: </a:t>
              </a:r>
              <a:r>
                <a:rPr lang="en-US" sz="1400" dirty="0" smtClean="0">
                  <a:latin typeface="Helvetica"/>
                  <a:cs typeface="Helvetica"/>
                </a:rPr>
                <a:t>P</a:t>
              </a:r>
              <a:r>
                <a:rPr lang="en-US" sz="1400" dirty="0">
                  <a:latin typeface="Helvetica"/>
                  <a:cs typeface="Helvetica"/>
                </a:rPr>
                <a:t>romote awareness of FDAs (support </a:t>
              </a:r>
              <a:r>
                <a:rPr lang="en-US" sz="1400" dirty="0" smtClean="0">
                  <a:latin typeface="Helvetica"/>
                  <a:cs typeface="Helvetica"/>
                </a:rPr>
                <a:t>	WGCapD</a:t>
              </a:r>
              <a:r>
                <a:rPr lang="en-US" sz="1400" dirty="0">
                  <a:latin typeface="Helvetica"/>
                  <a:cs typeface="Helvetica"/>
                </a:rPr>
                <a:t>)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710" y="5868889"/>
              <a:ext cx="362363" cy="268018"/>
            </a:xfrm>
            <a:prstGeom prst="rect">
              <a:avLst/>
            </a:prstGeom>
          </p:spPr>
        </p:pic>
      </p:grpSp>
      <p:sp>
        <p:nvSpPr>
          <p:cNvPr id="15" name="Content Placeholder 1"/>
          <p:cNvSpPr txBox="1">
            <a:spLocks/>
          </p:cNvSpPr>
          <p:nvPr/>
        </p:nvSpPr>
        <p:spPr>
          <a:xfrm>
            <a:off x="2286000" y="5638800"/>
            <a:ext cx="6019800" cy="670709"/>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600" b="1" dirty="0" smtClean="0"/>
              <a:t>Technology Session at WGISS#46 </a:t>
            </a:r>
            <a:r>
              <a:rPr lang="en-US" sz="1600" dirty="0" smtClean="0"/>
              <a:t>will address Artificial Intelligence, Machine Learning and other “disrupting” technologies</a:t>
            </a:r>
          </a:p>
        </p:txBody>
      </p:sp>
    </p:spTree>
    <p:extLst>
      <p:ext uri="{BB962C8B-B14F-4D97-AF65-F5344CB8AC3E}">
        <p14:creationId xmlns:p14="http://schemas.microsoft.com/office/powerpoint/2010/main" val="24153260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1398400"/>
            <a:ext cx="7367781" cy="1344800"/>
          </a:xfrm>
        </p:spPr>
        <p:txBody>
          <a:bodyPr/>
          <a:lstStyle/>
          <a:p>
            <a:r>
              <a:rPr lang="en-GB" sz="4000" dirty="0" smtClean="0"/>
              <a:t>WGISS Cooperation</a:t>
            </a:r>
            <a:endParaRPr lang="en-GB" sz="4000" dirty="0"/>
          </a:p>
        </p:txBody>
      </p:sp>
      <p:pic>
        <p:nvPicPr>
          <p:cNvPr id="3" name="Picture 2"/>
          <p:cNvPicPr>
            <a:picLocks noChangeAspect="1"/>
          </p:cNvPicPr>
          <p:nvPr/>
        </p:nvPicPr>
        <p:blipFill>
          <a:blip r:embed="rId3"/>
          <a:stretch>
            <a:fillRect/>
          </a:stretch>
        </p:blipFill>
        <p:spPr>
          <a:xfrm>
            <a:off x="1371600" y="4907280"/>
            <a:ext cx="2438400" cy="1950720"/>
          </a:xfrm>
          <a:prstGeom prst="rect">
            <a:avLst/>
          </a:prstGeom>
        </p:spPr>
      </p:pic>
      <p:pic>
        <p:nvPicPr>
          <p:cNvPr id="4" name="Picture 3"/>
          <p:cNvPicPr>
            <a:picLocks noChangeAspect="1"/>
          </p:cNvPicPr>
          <p:nvPr/>
        </p:nvPicPr>
        <p:blipFill>
          <a:blip r:embed="rId4"/>
          <a:stretch>
            <a:fillRect/>
          </a:stretch>
        </p:blipFill>
        <p:spPr>
          <a:xfrm>
            <a:off x="4800600" y="4953000"/>
            <a:ext cx="2692400" cy="1730829"/>
          </a:xfrm>
          <a:prstGeom prst="rect">
            <a:avLst/>
          </a:prstGeom>
        </p:spPr>
      </p:pic>
    </p:spTree>
    <p:extLst>
      <p:ext uri="{BB962C8B-B14F-4D97-AF65-F5344CB8AC3E}">
        <p14:creationId xmlns:p14="http://schemas.microsoft.com/office/powerpoint/2010/main" val="902412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152400" y="1371600"/>
            <a:ext cx="8839200" cy="5257800"/>
          </a:xfrm>
        </p:spPr>
        <p:txBody>
          <a:bodyPr/>
          <a:lstStyle/>
          <a:p>
            <a:pPr>
              <a:spcBef>
                <a:spcPts val="600"/>
              </a:spcBef>
            </a:pPr>
            <a:r>
              <a:rPr lang="en-US" b="1" u="sng" dirty="0"/>
              <a:t>CEOS Carbon </a:t>
            </a:r>
            <a:r>
              <a:rPr lang="en-US" b="1" u="sng" dirty="0" smtClean="0"/>
              <a:t>Team</a:t>
            </a:r>
            <a:r>
              <a:rPr lang="en-US" b="1" dirty="0" smtClean="0"/>
              <a:t> - </a:t>
            </a:r>
            <a:r>
              <a:rPr lang="en-US" sz="1800" b="1" dirty="0" smtClean="0"/>
              <a:t>Ongoing</a:t>
            </a:r>
            <a:r>
              <a:rPr lang="en-US" sz="1800" dirty="0" smtClean="0"/>
              <a:t> </a:t>
            </a:r>
            <a:r>
              <a:rPr lang="en-US" sz="1800" dirty="0"/>
              <a:t>development of prototype Carbon </a:t>
            </a:r>
            <a:r>
              <a:rPr lang="en-US" sz="1800" dirty="0" smtClean="0"/>
              <a:t>Portal </a:t>
            </a:r>
            <a:r>
              <a:rPr lang="en-US" sz="1800" b="1" dirty="0" smtClean="0"/>
              <a:t>(CARB-15)</a:t>
            </a:r>
            <a:endParaRPr lang="en-US" sz="1800" b="1" dirty="0"/>
          </a:p>
          <a:p>
            <a:pPr lvl="0">
              <a:spcBef>
                <a:spcPts val="600"/>
              </a:spcBef>
            </a:pPr>
            <a:endParaRPr lang="en-AU" sz="1000" b="1" u="sng" dirty="0"/>
          </a:p>
          <a:p>
            <a:pPr>
              <a:spcBef>
                <a:spcPts val="600"/>
              </a:spcBef>
            </a:pPr>
            <a:r>
              <a:rPr lang="en-AU" b="1" u="sng" dirty="0" smtClean="0"/>
              <a:t>WGClimate</a:t>
            </a:r>
            <a:r>
              <a:rPr lang="en-AU" dirty="0" smtClean="0"/>
              <a:t> - </a:t>
            </a:r>
            <a:r>
              <a:rPr lang="en-AU" sz="1800" b="1" dirty="0" smtClean="0"/>
              <a:t>Ongoing</a:t>
            </a:r>
            <a:r>
              <a:rPr lang="en-AU" sz="1800" dirty="0" smtClean="0"/>
              <a:t> </a:t>
            </a:r>
            <a:r>
              <a:rPr lang="en-AU" sz="1800" dirty="0"/>
              <a:t>review of </a:t>
            </a:r>
            <a:r>
              <a:rPr lang="en-AU" sz="1800" b="1" i="1" dirty="0"/>
              <a:t>ECV inventory </a:t>
            </a:r>
            <a:r>
              <a:rPr lang="en-AU" sz="1800" dirty="0"/>
              <a:t>to ensure CDRs access through WGISS Connected Data Assets </a:t>
            </a:r>
            <a:r>
              <a:rPr lang="en-AU" sz="1800" dirty="0" smtClean="0"/>
              <a:t>Infrastructure </a:t>
            </a:r>
            <a:r>
              <a:rPr lang="en-AU" sz="1800" b="1" dirty="0" smtClean="0"/>
              <a:t>(DATA-9)</a:t>
            </a:r>
            <a:endParaRPr lang="en-AU" sz="1800" b="1" dirty="0"/>
          </a:p>
          <a:p>
            <a:pPr lvl="0">
              <a:spcBef>
                <a:spcPts val="600"/>
              </a:spcBef>
            </a:pPr>
            <a:endParaRPr lang="en-AU" sz="1000" b="1" u="sng" dirty="0" smtClean="0"/>
          </a:p>
          <a:p>
            <a:pPr lvl="0">
              <a:spcBef>
                <a:spcPts val="600"/>
              </a:spcBef>
            </a:pPr>
            <a:r>
              <a:rPr lang="en-AU" b="1" u="sng" dirty="0" smtClean="0"/>
              <a:t>WGDisasters</a:t>
            </a:r>
            <a:r>
              <a:rPr lang="en-AU" b="1" dirty="0" smtClean="0"/>
              <a:t> </a:t>
            </a:r>
            <a:r>
              <a:rPr lang="mr-IN" b="1" dirty="0" smtClean="0"/>
              <a:t>–</a:t>
            </a:r>
            <a:r>
              <a:rPr lang="en-AU" b="1" dirty="0" smtClean="0"/>
              <a:t> </a:t>
            </a:r>
            <a:r>
              <a:rPr lang="en-AU" sz="1800" b="1" dirty="0" smtClean="0"/>
              <a:t>Opportunity identified</a:t>
            </a:r>
            <a:r>
              <a:rPr lang="en-AU" sz="1800" dirty="0" smtClean="0"/>
              <a:t>: generic recovery observatory highlighted as possible cooperation area during WGDisasters meeting#10, to be further discussed.</a:t>
            </a:r>
            <a:endParaRPr lang="en-AU" sz="1600" b="1" u="sng" dirty="0">
              <a:solidFill>
                <a:srgbClr val="FF0000"/>
              </a:solidFill>
            </a:endParaRPr>
          </a:p>
          <a:p>
            <a:pPr marL="0" indent="0">
              <a:spcBef>
                <a:spcPts val="600"/>
              </a:spcBef>
              <a:buNone/>
            </a:pPr>
            <a:endParaRPr lang="en-US" sz="1000" dirty="0"/>
          </a:p>
          <a:p>
            <a:r>
              <a:rPr lang="en-AU" b="1" u="sng" dirty="0"/>
              <a:t>WGCV</a:t>
            </a:r>
            <a:r>
              <a:rPr lang="en-AU" b="1" dirty="0"/>
              <a:t> </a:t>
            </a:r>
            <a:r>
              <a:rPr lang="mr-IN" dirty="0"/>
              <a:t>–</a:t>
            </a:r>
            <a:r>
              <a:rPr lang="en-AU" dirty="0"/>
              <a:t> </a:t>
            </a:r>
            <a:r>
              <a:rPr lang="en-AU" sz="1800" b="1" dirty="0"/>
              <a:t>Ongoing</a:t>
            </a:r>
            <a:r>
              <a:rPr lang="en-AU" sz="1800" dirty="0"/>
              <a:t> around four different topics: </a:t>
            </a:r>
          </a:p>
          <a:p>
            <a:pPr lvl="1"/>
            <a:r>
              <a:rPr lang="en-CA" sz="1600" dirty="0"/>
              <a:t>Data Formats and Interoperability in the framework of FDA	</a:t>
            </a:r>
            <a:endParaRPr lang="en-GB" sz="1600" dirty="0"/>
          </a:p>
          <a:p>
            <a:pPr lvl="1"/>
            <a:r>
              <a:rPr lang="en-GB" sz="1600" dirty="0"/>
              <a:t>Quality Indicators in Discovery Metadata</a:t>
            </a:r>
          </a:p>
          <a:p>
            <a:pPr lvl="1"/>
            <a:r>
              <a:rPr lang="en-GB" sz="1600" dirty="0"/>
              <a:t>CEOS Data Cubes and CEOS Test Sites Data Access in support of WGCV Activities</a:t>
            </a:r>
          </a:p>
          <a:p>
            <a:pPr lvl="1"/>
            <a:r>
              <a:rPr lang="en-GB" sz="1600" dirty="0"/>
              <a:t>Standardization and Best Practices</a:t>
            </a:r>
            <a:endParaRPr lang="en-US" sz="1100" b="1" dirty="0"/>
          </a:p>
          <a:p>
            <a:pPr lvl="1">
              <a:spcBef>
                <a:spcPts val="600"/>
              </a:spcBef>
            </a:pPr>
            <a:endParaRPr lang="en-US" sz="1800" dirty="0">
              <a:solidFill>
                <a:srgbClr val="FF0000"/>
              </a:solidFill>
            </a:endParaRPr>
          </a:p>
          <a:p>
            <a:pPr marL="457200" indent="-457200">
              <a:buFont typeface="+mj-lt"/>
              <a:buAutoNum type="arabicPeriod"/>
            </a:pPr>
            <a:endParaRPr lang="en-GB" sz="1800" b="1" dirty="0"/>
          </a:p>
          <a:p>
            <a:pPr>
              <a:spcBef>
                <a:spcPts val="600"/>
              </a:spcBef>
            </a:pPr>
            <a:endParaRPr lang="en-AU" sz="1800" b="1" dirty="0"/>
          </a:p>
          <a:p>
            <a:pPr lvl="1">
              <a:spcBef>
                <a:spcPts val="600"/>
              </a:spcBef>
            </a:pPr>
            <a:endParaRPr lang="en-US" sz="1800" dirty="0">
              <a:solidFill>
                <a:srgbClr val="FF0000"/>
              </a:solidFill>
            </a:endParaRPr>
          </a:p>
        </p:txBody>
      </p:sp>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a:xfrm>
            <a:off x="2209800" y="304800"/>
            <a:ext cx="4953000" cy="533400"/>
          </a:xfrm>
        </p:spPr>
        <p:txBody>
          <a:bodyPr/>
          <a:lstStyle/>
          <a:p>
            <a:pPr algn="ctr"/>
            <a:r>
              <a:rPr lang="en-US" b="1" dirty="0" smtClean="0"/>
              <a:t>Cooperation with other groups</a:t>
            </a:r>
            <a:endParaRPr lang="en-US" b="1" dirty="0"/>
          </a:p>
        </p:txBody>
      </p:sp>
    </p:spTree>
    <p:extLst>
      <p:ext uri="{BB962C8B-B14F-4D97-AF65-F5344CB8AC3E}">
        <p14:creationId xmlns:p14="http://schemas.microsoft.com/office/powerpoint/2010/main" val="4263633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8593" y="1264504"/>
            <a:ext cx="8872261" cy="5441096"/>
          </a:xfrm>
        </p:spPr>
        <p:txBody>
          <a:bodyPr/>
          <a:lstStyle/>
          <a:p>
            <a:r>
              <a:rPr lang="en-US" b="1" dirty="0"/>
              <a:t>Virtual Constellations</a:t>
            </a:r>
            <a:r>
              <a:rPr lang="en-US" dirty="0"/>
              <a:t> </a:t>
            </a:r>
            <a:r>
              <a:rPr lang="mr-IN" dirty="0" smtClean="0"/>
              <a:t>–</a:t>
            </a:r>
            <a:r>
              <a:rPr lang="en-US" dirty="0" smtClean="0"/>
              <a:t> </a:t>
            </a:r>
            <a:r>
              <a:rPr lang="en-US" sz="1800" b="1" dirty="0" smtClean="0"/>
              <a:t>Opportunity identified</a:t>
            </a:r>
            <a:r>
              <a:rPr lang="en-US" sz="1800" dirty="0" smtClean="0"/>
              <a:t>: update </a:t>
            </a:r>
            <a:r>
              <a:rPr lang="en-US" sz="1800" dirty="0"/>
              <a:t>the inventory of Virtual Constellations datasets and ensure discoverability/accessibility through WGISS Connected Data Assets </a:t>
            </a:r>
            <a:r>
              <a:rPr lang="en-US" sz="1800" dirty="0" smtClean="0"/>
              <a:t>infrastructure</a:t>
            </a:r>
            <a:endParaRPr lang="en-US" sz="1800" dirty="0"/>
          </a:p>
          <a:p>
            <a:pPr marL="0" indent="0">
              <a:spcBef>
                <a:spcPts val="600"/>
              </a:spcBef>
              <a:buNone/>
            </a:pPr>
            <a:endParaRPr lang="en-US" sz="1050" b="1" dirty="0" smtClean="0"/>
          </a:p>
          <a:p>
            <a:pPr>
              <a:spcBef>
                <a:spcPts val="600"/>
              </a:spcBef>
            </a:pPr>
            <a:r>
              <a:rPr lang="en-AU" b="1" u="sng" dirty="0"/>
              <a:t>WGCapD</a:t>
            </a:r>
            <a:r>
              <a:rPr lang="en-AU" b="1" dirty="0"/>
              <a:t> - </a:t>
            </a:r>
            <a:r>
              <a:rPr lang="en-US" sz="1800" b="1" dirty="0"/>
              <a:t>Ongoing</a:t>
            </a:r>
            <a:r>
              <a:rPr lang="en-US" sz="1800" dirty="0"/>
              <a:t>: WGISS Technology webinars and FDA events publicized through </a:t>
            </a:r>
            <a:r>
              <a:rPr lang="en-US" sz="1800" dirty="0" smtClean="0"/>
              <a:t>WGCapD, upcoming ones </a:t>
            </a:r>
            <a:r>
              <a:rPr lang="en-US" sz="1800" dirty="0" err="1" smtClean="0"/>
              <a:t>organised</a:t>
            </a:r>
            <a:r>
              <a:rPr lang="en-US" sz="1800" dirty="0" smtClean="0"/>
              <a:t> in cooperation </a:t>
            </a:r>
            <a:r>
              <a:rPr lang="en-US" sz="1800" b="1" dirty="0"/>
              <a:t>(DATA-11 &amp; FDA-5)</a:t>
            </a:r>
          </a:p>
          <a:p>
            <a:pPr>
              <a:spcBef>
                <a:spcPts val="600"/>
              </a:spcBef>
            </a:pPr>
            <a:endParaRPr lang="en-US" sz="1050" b="1" u="sng" dirty="0" smtClean="0"/>
          </a:p>
          <a:p>
            <a:pPr>
              <a:spcBef>
                <a:spcPts val="600"/>
              </a:spcBef>
            </a:pPr>
            <a:r>
              <a:rPr lang="en-US" b="1" u="sng" dirty="0"/>
              <a:t>SEO</a:t>
            </a:r>
            <a:r>
              <a:rPr lang="en-US" b="1" dirty="0"/>
              <a:t> - Ongoing:</a:t>
            </a:r>
            <a:r>
              <a:rPr lang="en-US" dirty="0"/>
              <a:t> </a:t>
            </a:r>
            <a:r>
              <a:rPr lang="en-US" sz="1800" dirty="0"/>
              <a:t>COVE tool harvesting metadata from WGISS Connected Data Assets Infrastructure</a:t>
            </a:r>
          </a:p>
          <a:p>
            <a:pPr>
              <a:spcBef>
                <a:spcPts val="600"/>
              </a:spcBef>
            </a:pPr>
            <a:endParaRPr lang="en-US" sz="1050" b="1" u="sng" dirty="0" smtClean="0"/>
          </a:p>
          <a:p>
            <a:pPr>
              <a:spcBef>
                <a:spcPts val="600"/>
              </a:spcBef>
            </a:pPr>
            <a:r>
              <a:rPr lang="en-US" b="1" u="sng" dirty="0" smtClean="0"/>
              <a:t>CGMS</a:t>
            </a:r>
            <a:r>
              <a:rPr lang="en-US" b="1" dirty="0" smtClean="0"/>
              <a:t> </a:t>
            </a:r>
            <a:r>
              <a:rPr lang="en-US" b="1" dirty="0"/>
              <a:t>- Ongoing: </a:t>
            </a:r>
            <a:r>
              <a:rPr lang="en-US" sz="1800" dirty="0"/>
              <a:t>Working Group (WG) IV Global Data Dissemination</a:t>
            </a:r>
            <a:endParaRPr lang="en-US" sz="1800" b="1" dirty="0"/>
          </a:p>
          <a:p>
            <a:pPr>
              <a:spcBef>
                <a:spcPts val="600"/>
              </a:spcBef>
            </a:pPr>
            <a:endParaRPr lang="en-US" sz="1050" b="1" dirty="0"/>
          </a:p>
          <a:p>
            <a:pPr>
              <a:spcBef>
                <a:spcPts val="600"/>
              </a:spcBef>
            </a:pPr>
            <a:r>
              <a:rPr lang="en-US" b="1" u="sng" dirty="0"/>
              <a:t>ESIP</a:t>
            </a:r>
            <a:r>
              <a:rPr lang="en-US" b="1" dirty="0"/>
              <a:t> - Ongoing: </a:t>
            </a:r>
            <a:r>
              <a:rPr lang="en-US" sz="1800" dirty="0"/>
              <a:t>exchange of information and best practices on data stewardship</a:t>
            </a:r>
          </a:p>
          <a:p>
            <a:pPr>
              <a:spcBef>
                <a:spcPts val="600"/>
              </a:spcBef>
            </a:pPr>
            <a:endParaRPr lang="en-US" sz="1600" b="1" u="sng" dirty="0" smtClean="0"/>
          </a:p>
        </p:txBody>
      </p:sp>
      <p:sp>
        <p:nvSpPr>
          <p:cNvPr id="3" name="Content Placeholder 2"/>
          <p:cNvSpPr>
            <a:spLocks noGrp="1"/>
          </p:cNvSpPr>
          <p:nvPr>
            <p:ph sz="quarter" idx="11"/>
          </p:nvPr>
        </p:nvSpPr>
        <p:spPr>
          <a:xfrm>
            <a:off x="1981200" y="221708"/>
            <a:ext cx="5444152" cy="533400"/>
          </a:xfrm>
        </p:spPr>
        <p:txBody>
          <a:bodyPr/>
          <a:lstStyle/>
          <a:p>
            <a:pPr algn="ctr"/>
            <a:r>
              <a:rPr lang="en-US" b="1" dirty="0" smtClean="0"/>
              <a:t>Cooperation with other </a:t>
            </a:r>
            <a:r>
              <a:rPr lang="en-US" b="1" dirty="0"/>
              <a:t>g</a:t>
            </a:r>
            <a:r>
              <a:rPr lang="en-US" b="1" dirty="0" smtClean="0"/>
              <a:t>roups</a:t>
            </a:r>
            <a:endParaRPr lang="en-US" b="1" dirty="0"/>
          </a:p>
        </p:txBody>
      </p:sp>
    </p:spTree>
    <p:extLst>
      <p:ext uri="{BB962C8B-B14F-4D97-AF65-F5344CB8AC3E}">
        <p14:creationId xmlns:p14="http://schemas.microsoft.com/office/powerpoint/2010/main" val="36589502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8593" y="1340704"/>
            <a:ext cx="8872261" cy="5136296"/>
          </a:xfrm>
        </p:spPr>
        <p:txBody>
          <a:bodyPr/>
          <a:lstStyle/>
          <a:p>
            <a:pPr marL="0" indent="0">
              <a:spcBef>
                <a:spcPts val="600"/>
              </a:spcBef>
              <a:buNone/>
            </a:pPr>
            <a:r>
              <a:rPr lang="en-US" b="1" u="sng" dirty="0" smtClean="0"/>
              <a:t>GEO</a:t>
            </a:r>
            <a:r>
              <a:rPr lang="en-US" b="1" dirty="0" smtClean="0"/>
              <a:t> </a:t>
            </a:r>
            <a:r>
              <a:rPr lang="en-US" b="1" dirty="0"/>
              <a:t>- Ongoing: </a:t>
            </a:r>
          </a:p>
          <a:p>
            <a:pPr lvl="1">
              <a:spcBef>
                <a:spcPts val="600"/>
              </a:spcBef>
            </a:pPr>
            <a:r>
              <a:rPr lang="en-US" sz="1800" dirty="0" smtClean="0"/>
              <a:t>GEOSS Platform accessing WGISS CDA infrastructure for CEOS agencies data discovery and access</a:t>
            </a:r>
          </a:p>
          <a:p>
            <a:pPr lvl="1">
              <a:spcBef>
                <a:spcPts val="600"/>
              </a:spcBef>
            </a:pPr>
            <a:r>
              <a:rPr lang="en-US" sz="1800" dirty="0" smtClean="0"/>
              <a:t>WGISS </a:t>
            </a:r>
            <a:r>
              <a:rPr lang="en-US" sz="1800" dirty="0"/>
              <a:t>contributing to GEOSS-EVOLVE </a:t>
            </a:r>
            <a:r>
              <a:rPr lang="en-US" sz="1800" dirty="0" smtClean="0"/>
              <a:t>initiative</a:t>
            </a:r>
            <a:endParaRPr lang="en-US" sz="1800" dirty="0"/>
          </a:p>
          <a:p>
            <a:pPr lvl="1">
              <a:spcBef>
                <a:spcPts val="600"/>
              </a:spcBef>
            </a:pPr>
            <a:r>
              <a:rPr lang="en-US" sz="1800" dirty="0"/>
              <a:t>Participation &amp; support to GEOSS Data Providers </a:t>
            </a:r>
            <a:endParaRPr lang="en-US" sz="1800" dirty="0" smtClean="0"/>
          </a:p>
          <a:p>
            <a:pPr marL="457200" lvl="1" indent="0">
              <a:spcBef>
                <a:spcPts val="600"/>
              </a:spcBef>
              <a:buNone/>
            </a:pPr>
            <a:r>
              <a:rPr lang="en-US" sz="1800" dirty="0"/>
              <a:t>	</a:t>
            </a:r>
            <a:r>
              <a:rPr lang="en-US" sz="1800" dirty="0" smtClean="0"/>
              <a:t>Workshops </a:t>
            </a:r>
            <a:r>
              <a:rPr lang="en-US" sz="1800" dirty="0"/>
              <a:t>(e.g. “User Metrics” </a:t>
            </a:r>
            <a:r>
              <a:rPr lang="en-US" sz="1800" dirty="0" smtClean="0"/>
              <a:t>session, May 2018) </a:t>
            </a:r>
            <a:endParaRPr lang="en-US" sz="1800" dirty="0"/>
          </a:p>
          <a:p>
            <a:pPr lvl="1">
              <a:spcBef>
                <a:spcPts val="600"/>
              </a:spcBef>
            </a:pPr>
            <a:r>
              <a:rPr lang="en-US" sz="1800" dirty="0" smtClean="0"/>
              <a:t>Contribution </a:t>
            </a:r>
            <a:r>
              <a:rPr lang="en-US" sz="1800" dirty="0"/>
              <a:t>to </a:t>
            </a:r>
            <a:r>
              <a:rPr lang="en-US" sz="1800" dirty="0" smtClean="0"/>
              <a:t>CEOS booth at GEO Plenary</a:t>
            </a:r>
          </a:p>
          <a:p>
            <a:pPr lvl="1">
              <a:spcBef>
                <a:spcPts val="600"/>
              </a:spcBef>
            </a:pPr>
            <a:r>
              <a:rPr lang="en-US" sz="1800" dirty="0" smtClean="0"/>
              <a:t>WGISS represented in </a:t>
            </a:r>
            <a:r>
              <a:rPr lang="en-US" sz="1800" dirty="0" err="1" smtClean="0"/>
              <a:t>NextGEOSS</a:t>
            </a:r>
            <a:r>
              <a:rPr lang="en-US" sz="1800" dirty="0" smtClean="0"/>
              <a:t> Advisory Board</a:t>
            </a:r>
          </a:p>
          <a:p>
            <a:pPr marL="457200" lvl="1" indent="0">
              <a:spcBef>
                <a:spcPts val="600"/>
              </a:spcBef>
              <a:buNone/>
            </a:pPr>
            <a:r>
              <a:rPr lang="en-US" sz="1800" dirty="0" smtClean="0"/>
              <a:t>	and Working </a:t>
            </a:r>
            <a:r>
              <a:rPr lang="en-US" sz="1800" dirty="0"/>
              <a:t>with </a:t>
            </a:r>
            <a:r>
              <a:rPr lang="en-US" sz="1800" dirty="0" err="1"/>
              <a:t>NextGEOSS</a:t>
            </a:r>
            <a:r>
              <a:rPr lang="en-US" sz="1800" dirty="0"/>
              <a:t> on federated </a:t>
            </a:r>
            <a:endParaRPr lang="en-US" sz="1800" dirty="0" smtClean="0"/>
          </a:p>
          <a:p>
            <a:pPr marL="457200" lvl="1" indent="0">
              <a:spcBef>
                <a:spcPts val="600"/>
              </a:spcBef>
              <a:buNone/>
            </a:pPr>
            <a:r>
              <a:rPr lang="en-US" sz="1800" dirty="0"/>
              <a:t>	</a:t>
            </a:r>
            <a:r>
              <a:rPr lang="en-US" sz="1800" dirty="0" smtClean="0"/>
              <a:t>authentication </a:t>
            </a:r>
            <a:r>
              <a:rPr lang="en-US" sz="1800" dirty="0"/>
              <a:t>technology </a:t>
            </a:r>
            <a:r>
              <a:rPr lang="en-US" sz="1800" dirty="0" smtClean="0"/>
              <a:t>solutions</a:t>
            </a:r>
          </a:p>
          <a:p>
            <a:pPr lvl="1">
              <a:spcBef>
                <a:spcPts val="600"/>
              </a:spcBef>
            </a:pPr>
            <a:r>
              <a:rPr lang="en-US" sz="1800" dirty="0" smtClean="0"/>
              <a:t>Joint Workshop on GEOSS-WGISS </a:t>
            </a:r>
          </a:p>
          <a:p>
            <a:pPr marL="457200" lvl="1" indent="0">
              <a:spcBef>
                <a:spcPts val="600"/>
              </a:spcBef>
              <a:buNone/>
            </a:pPr>
            <a:r>
              <a:rPr lang="en-US" sz="1800" dirty="0" smtClean="0"/>
              <a:t>	interoperability and FDA at </a:t>
            </a:r>
            <a:r>
              <a:rPr lang="en-US" sz="1800" dirty="0"/>
              <a:t>WGISIS#</a:t>
            </a:r>
            <a:r>
              <a:rPr lang="en-US" sz="1800" dirty="0" smtClean="0"/>
              <a:t>43 </a:t>
            </a:r>
          </a:p>
          <a:p>
            <a:pPr marL="457200" lvl="1" indent="0">
              <a:spcBef>
                <a:spcPts val="600"/>
              </a:spcBef>
              <a:buNone/>
            </a:pPr>
            <a:r>
              <a:rPr lang="en-US" sz="1800" dirty="0"/>
              <a:t>	</a:t>
            </a:r>
            <a:r>
              <a:rPr lang="en-US" sz="1800" dirty="0" smtClean="0"/>
              <a:t>and upcoming WGISS#46</a:t>
            </a:r>
          </a:p>
          <a:p>
            <a:pPr lvl="1">
              <a:spcBef>
                <a:spcPts val="600"/>
              </a:spcBef>
            </a:pPr>
            <a:r>
              <a:rPr lang="en-US" sz="1800" dirty="0" smtClean="0"/>
              <a:t>WGISS representative will be proposed as </a:t>
            </a:r>
          </a:p>
          <a:p>
            <a:pPr marL="457200" lvl="1" indent="0">
              <a:spcBef>
                <a:spcPts val="600"/>
              </a:spcBef>
              <a:buNone/>
            </a:pPr>
            <a:r>
              <a:rPr lang="en-US" sz="1800" dirty="0"/>
              <a:t>	</a:t>
            </a:r>
            <a:r>
              <a:rPr lang="en-US" sz="1800" dirty="0" smtClean="0"/>
              <a:t>member of GEOSS Expert Advisory Group</a:t>
            </a:r>
            <a:endParaRPr lang="en-US" sz="2400" b="1" dirty="0" smtClean="0"/>
          </a:p>
          <a:p>
            <a:pPr>
              <a:spcBef>
                <a:spcPts val="600"/>
              </a:spcBef>
            </a:pPr>
            <a:endParaRPr lang="en-US" sz="2400" b="1" dirty="0"/>
          </a:p>
          <a:p>
            <a:pPr>
              <a:spcBef>
                <a:spcPts val="600"/>
              </a:spcBef>
            </a:pPr>
            <a:endParaRPr lang="en-US" sz="2400" b="1" dirty="0" smtClean="0"/>
          </a:p>
          <a:p>
            <a:pPr marL="0" indent="0">
              <a:spcBef>
                <a:spcPts val="600"/>
              </a:spcBef>
              <a:buNone/>
            </a:pPr>
            <a:endParaRPr lang="en-US" sz="1400" b="1" dirty="0" smtClean="0"/>
          </a:p>
        </p:txBody>
      </p:sp>
      <p:sp>
        <p:nvSpPr>
          <p:cNvPr id="3" name="Content Placeholder 2"/>
          <p:cNvSpPr>
            <a:spLocks noGrp="1"/>
          </p:cNvSpPr>
          <p:nvPr>
            <p:ph sz="quarter" idx="11"/>
          </p:nvPr>
        </p:nvSpPr>
        <p:spPr>
          <a:xfrm>
            <a:off x="1981200" y="221708"/>
            <a:ext cx="5444152" cy="533400"/>
          </a:xfrm>
        </p:spPr>
        <p:txBody>
          <a:bodyPr/>
          <a:lstStyle/>
          <a:p>
            <a:pPr algn="ctr"/>
            <a:r>
              <a:rPr lang="en-US" b="1" dirty="0" smtClean="0"/>
              <a:t>Cooperation with other </a:t>
            </a:r>
            <a:r>
              <a:rPr lang="en-US" b="1" dirty="0"/>
              <a:t>g</a:t>
            </a:r>
            <a:r>
              <a:rPr lang="en-US" b="1" dirty="0" smtClean="0"/>
              <a:t>roups</a:t>
            </a:r>
            <a:endParaRPr lang="en-US" b="1" dirty="0"/>
          </a:p>
        </p:txBody>
      </p:sp>
      <p:pic>
        <p:nvPicPr>
          <p:cNvPr id="4" name="Picture 3"/>
          <p:cNvPicPr>
            <a:picLocks noChangeAspect="1"/>
          </p:cNvPicPr>
          <p:nvPr/>
        </p:nvPicPr>
        <p:blipFill>
          <a:blip r:embed="rId3"/>
          <a:stretch>
            <a:fillRect/>
          </a:stretch>
        </p:blipFill>
        <p:spPr>
          <a:xfrm>
            <a:off x="6324600" y="3579111"/>
            <a:ext cx="2819400" cy="3176652"/>
          </a:xfrm>
          <a:prstGeom prst="rect">
            <a:avLst/>
          </a:prstGeom>
        </p:spPr>
      </p:pic>
    </p:spTree>
    <p:extLst>
      <p:ext uri="{BB962C8B-B14F-4D97-AF65-F5344CB8AC3E}">
        <p14:creationId xmlns:p14="http://schemas.microsoft.com/office/powerpoint/2010/main" val="19930165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p:txBody>
          <a:bodyPr/>
          <a:lstStyle/>
          <a:p>
            <a:pPr algn="ctr"/>
            <a:r>
              <a:rPr lang="en-US" b="1" dirty="0"/>
              <a:t>WGISS </a:t>
            </a:r>
            <a:r>
              <a:rPr lang="en-US" b="1" dirty="0" smtClean="0"/>
              <a:t>Information</a:t>
            </a:r>
            <a:endParaRPr lang="en-US" b="1" dirty="0"/>
          </a:p>
        </p:txBody>
      </p:sp>
      <p:pic>
        <p:nvPicPr>
          <p:cNvPr id="5" name="Picture 4"/>
          <p:cNvPicPr>
            <a:picLocks noChangeAspect="1"/>
          </p:cNvPicPr>
          <p:nvPr/>
        </p:nvPicPr>
        <p:blipFill>
          <a:blip r:embed="rId3"/>
          <a:stretch>
            <a:fillRect/>
          </a:stretch>
        </p:blipFill>
        <p:spPr>
          <a:xfrm>
            <a:off x="0" y="1066800"/>
            <a:ext cx="9144000" cy="4715913"/>
          </a:xfrm>
          <a:prstGeom prst="rect">
            <a:avLst/>
          </a:prstGeom>
        </p:spPr>
      </p:pic>
      <p:sp>
        <p:nvSpPr>
          <p:cNvPr id="6" name="Rectangle 5"/>
          <p:cNvSpPr/>
          <p:nvPr/>
        </p:nvSpPr>
        <p:spPr>
          <a:xfrm>
            <a:off x="685800" y="5867400"/>
            <a:ext cx="7696200" cy="523220"/>
          </a:xfrm>
          <a:prstGeom prst="rect">
            <a:avLst/>
          </a:prstGeom>
        </p:spPr>
        <p:txBody>
          <a:bodyPr wrap="square">
            <a:spAutoFit/>
          </a:bodyPr>
          <a:lstStyle/>
          <a:p>
            <a:r>
              <a:rPr lang="en-US" sz="2800" dirty="0"/>
              <a:t>http://</a:t>
            </a:r>
            <a:r>
              <a:rPr lang="en-US" sz="2800" dirty="0" err="1"/>
              <a:t>ceos.org</a:t>
            </a:r>
            <a:r>
              <a:rPr lang="en-US" sz="2800" dirty="0"/>
              <a:t>/</a:t>
            </a:r>
            <a:r>
              <a:rPr lang="en-US" sz="2800" dirty="0" err="1"/>
              <a:t>ourwork</a:t>
            </a:r>
            <a:r>
              <a:rPr lang="en-US" sz="2800" dirty="0"/>
              <a:t>/</a:t>
            </a:r>
            <a:r>
              <a:rPr lang="en-US" sz="2800" dirty="0" err="1"/>
              <a:t>workinggroups</a:t>
            </a:r>
            <a:r>
              <a:rPr lang="en-US" sz="2800" dirty="0"/>
              <a:t>/</a:t>
            </a:r>
            <a:r>
              <a:rPr lang="en-US" sz="2800" dirty="0" err="1"/>
              <a:t>wgiss</a:t>
            </a:r>
            <a:r>
              <a:rPr lang="en-US" sz="2800" dirty="0"/>
              <a:t>/</a:t>
            </a:r>
          </a:p>
        </p:txBody>
      </p:sp>
    </p:spTree>
    <p:extLst>
      <p:ext uri="{BB962C8B-B14F-4D97-AF65-F5344CB8AC3E}">
        <p14:creationId xmlns:p14="http://schemas.microsoft.com/office/powerpoint/2010/main" val="30240218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76200" y="1295400"/>
            <a:ext cx="8915400" cy="5257800"/>
          </a:xfrm>
        </p:spPr>
        <p:txBody>
          <a:bodyPr/>
          <a:lstStyle/>
          <a:p>
            <a:pPr lvl="0"/>
            <a:r>
              <a:rPr lang="en-US" dirty="0"/>
              <a:t>Interagency coordination working well, good cooperation spirit</a:t>
            </a:r>
          </a:p>
          <a:p>
            <a:pPr marL="0" indent="0">
              <a:buNone/>
            </a:pPr>
            <a:endParaRPr lang="en-US" sz="1100" dirty="0" smtClean="0"/>
          </a:p>
          <a:p>
            <a:r>
              <a:rPr lang="en-US" dirty="0" smtClean="0"/>
              <a:t>Healthy </a:t>
            </a:r>
            <a:r>
              <a:rPr lang="en-US" dirty="0"/>
              <a:t>p</a:t>
            </a:r>
            <a:r>
              <a:rPr lang="en-US" dirty="0" smtClean="0"/>
              <a:t>articipation </a:t>
            </a:r>
            <a:r>
              <a:rPr lang="en-US" dirty="0"/>
              <a:t>to </a:t>
            </a:r>
            <a:r>
              <a:rPr lang="en-US" dirty="0" smtClean="0"/>
              <a:t>meetings (average 20-25 people)</a:t>
            </a:r>
          </a:p>
          <a:p>
            <a:pPr lvl="1"/>
            <a:r>
              <a:rPr lang="en-US" sz="1800" dirty="0"/>
              <a:t>Some members attending all meetings (e.g. NASA, NOAA, USGS, CNES, ESA, </a:t>
            </a:r>
            <a:r>
              <a:rPr lang="en-US" sz="1800" dirty="0" smtClean="0"/>
              <a:t>CSIRO</a:t>
            </a:r>
            <a:r>
              <a:rPr lang="en-US" sz="1800" dirty="0"/>
              <a:t>, JAXA, RADI, AOE </a:t>
            </a:r>
            <a:r>
              <a:rPr lang="en-US" sz="1800" dirty="0" smtClean="0"/>
              <a:t>CAS) </a:t>
            </a:r>
          </a:p>
          <a:p>
            <a:pPr lvl="1"/>
            <a:r>
              <a:rPr lang="en-US" sz="1800" dirty="0"/>
              <a:t>O</a:t>
            </a:r>
            <a:r>
              <a:rPr lang="en-US" sz="1800" dirty="0" smtClean="0"/>
              <a:t>thers </a:t>
            </a:r>
            <a:r>
              <a:rPr lang="en-US" sz="1800" dirty="0"/>
              <a:t>attending sporadically depending on meeting location and topics under discussion</a:t>
            </a:r>
            <a:endParaRPr lang="en-US" sz="1800" dirty="0">
              <a:solidFill>
                <a:srgbClr val="FF0000"/>
              </a:solidFill>
            </a:endParaRPr>
          </a:p>
          <a:p>
            <a:pPr marL="0" indent="0">
              <a:buNone/>
            </a:pPr>
            <a:endParaRPr lang="en-US" sz="1100" dirty="0" smtClean="0"/>
          </a:p>
          <a:p>
            <a:pPr marL="342900" lvl="1" indent="-342900">
              <a:buFont typeface="Arial"/>
              <a:buChar char="•"/>
            </a:pPr>
            <a:r>
              <a:rPr lang="en-US" dirty="0"/>
              <a:t>S</a:t>
            </a:r>
            <a:r>
              <a:rPr lang="en-US" dirty="0" smtClean="0"/>
              <a:t>table </a:t>
            </a:r>
            <a:r>
              <a:rPr lang="en-US" dirty="0"/>
              <a:t>participation from all </a:t>
            </a:r>
            <a:r>
              <a:rPr lang="en-US" dirty="0" smtClean="0"/>
              <a:t>agencies would increase WGISS activities impact and capability to respond to CEOS 2018-20 Work Plan </a:t>
            </a:r>
            <a:endParaRPr lang="en-US" dirty="0"/>
          </a:p>
          <a:p>
            <a:pPr lvl="1"/>
            <a:r>
              <a:rPr lang="en-US" sz="1800" dirty="0" smtClean="0"/>
              <a:t>Organization </a:t>
            </a:r>
            <a:r>
              <a:rPr lang="en-US" sz="1800" dirty="0"/>
              <a:t>of targeted events during WGISS weeks </a:t>
            </a:r>
            <a:r>
              <a:rPr lang="en-US" sz="1800" dirty="0" smtClean="0"/>
              <a:t>proved </a:t>
            </a:r>
            <a:r>
              <a:rPr lang="en-US" sz="1800" dirty="0"/>
              <a:t>to attract more </a:t>
            </a:r>
            <a:r>
              <a:rPr lang="en-US" sz="1800" dirty="0" smtClean="0"/>
              <a:t>participants</a:t>
            </a:r>
            <a:r>
              <a:rPr lang="en-US" sz="1800" dirty="0"/>
              <a:t> </a:t>
            </a:r>
            <a:r>
              <a:rPr lang="en-US" sz="1800" dirty="0" smtClean="0"/>
              <a:t>(e.g. CEOS/GEO technical workshop, FDA sessions)</a:t>
            </a:r>
          </a:p>
          <a:p>
            <a:pPr lvl="1"/>
            <a:r>
              <a:rPr lang="en-US" sz="1800" dirty="0" smtClean="0"/>
              <a:t>Promotional material being developed and actions being undertaken to enlarge engagement</a:t>
            </a:r>
          </a:p>
        </p:txBody>
      </p:sp>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p:txBody>
          <a:bodyPr/>
          <a:lstStyle/>
          <a:p>
            <a:pPr algn="ctr"/>
            <a:r>
              <a:rPr lang="en-US" b="1" dirty="0"/>
              <a:t>WGISS </a:t>
            </a:r>
            <a:r>
              <a:rPr lang="en-US" b="1" dirty="0" smtClean="0"/>
              <a:t>Health Status </a:t>
            </a:r>
            <a:endParaRPr lang="en-US" b="1" dirty="0"/>
          </a:p>
        </p:txBody>
      </p:sp>
    </p:spTree>
    <p:extLst>
      <p:ext uri="{BB962C8B-B14F-4D97-AF65-F5344CB8AC3E}">
        <p14:creationId xmlns:p14="http://schemas.microsoft.com/office/powerpoint/2010/main" val="29419097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885084"/>
            <a:ext cx="8153400" cy="1723452"/>
          </a:xfrm>
        </p:spPr>
        <p:txBody>
          <a:bodyPr/>
          <a:lstStyle/>
          <a:p>
            <a:pPr marL="0" lvl="0" indent="0" algn="ctr">
              <a:buNone/>
            </a:pPr>
            <a:r>
              <a:rPr lang="en-US" sz="2800" dirty="0">
                <a:effectLst>
                  <a:outerShdw blurRad="38100" dist="38100" dir="2700000" algn="tl">
                    <a:srgbClr val="000000">
                      <a:alpha val="43137"/>
                    </a:srgbClr>
                  </a:outerShdw>
                </a:effectLst>
              </a:rPr>
              <a:t>WGISS Vice Chair Nomination </a:t>
            </a:r>
            <a:r>
              <a:rPr lang="en-US" sz="2800" dirty="0" smtClean="0">
                <a:effectLst>
                  <a:outerShdw blurRad="38100" dist="38100" dir="2700000" algn="tl">
                    <a:srgbClr val="000000">
                      <a:alpha val="43137"/>
                    </a:srgbClr>
                  </a:outerShdw>
                </a:effectLst>
              </a:rPr>
              <a:t>for the period October 2019 </a:t>
            </a:r>
            <a:r>
              <a:rPr lang="mr-IN" sz="2800" dirty="0" smtClean="0">
                <a:effectLst>
                  <a:outerShdw blurRad="38100" dist="38100" dir="2700000" algn="tl">
                    <a:srgbClr val="000000">
                      <a:alpha val="43137"/>
                    </a:srgbClr>
                  </a:outerShdw>
                </a:effectLst>
              </a:rPr>
              <a:t>–</a:t>
            </a:r>
            <a:r>
              <a:rPr lang="en-US" sz="2800" dirty="0" smtClean="0">
                <a:effectLst>
                  <a:outerShdw blurRad="38100" dist="38100" dir="2700000" algn="tl">
                    <a:srgbClr val="000000">
                      <a:alpha val="43137"/>
                    </a:srgbClr>
                  </a:outerShdw>
                </a:effectLst>
              </a:rPr>
              <a:t> October 21 </a:t>
            </a:r>
          </a:p>
          <a:p>
            <a:pPr marL="0" lvl="0" indent="0" algn="ctr">
              <a:buNone/>
            </a:pPr>
            <a:endParaRPr lang="en-US" sz="2800" dirty="0">
              <a:effectLst>
                <a:outerShdw blurRad="38100" dist="38100" dir="2700000" algn="tl">
                  <a:srgbClr val="000000">
                    <a:alpha val="43137"/>
                  </a:srgbClr>
                </a:outerShdw>
              </a:effectLst>
            </a:endParaRPr>
          </a:p>
        </p:txBody>
      </p:sp>
      <p:sp>
        <p:nvSpPr>
          <p:cNvPr id="4" name="Content Placeholder 3"/>
          <p:cNvSpPr>
            <a:spLocks noGrp="1"/>
          </p:cNvSpPr>
          <p:nvPr>
            <p:ph sz="quarter" idx="11"/>
          </p:nvPr>
        </p:nvSpPr>
        <p:spPr>
          <a:xfrm>
            <a:off x="2209800" y="304800"/>
            <a:ext cx="4953000" cy="533400"/>
          </a:xfrm>
        </p:spPr>
        <p:txBody>
          <a:bodyPr/>
          <a:lstStyle/>
          <a:p>
            <a:r>
              <a:rPr lang="en-US" b="1" dirty="0" smtClean="0"/>
              <a:t>Vice Chair Nomination</a:t>
            </a:r>
            <a:endParaRPr lang="en-US" b="1" dirty="0"/>
          </a:p>
        </p:txBody>
      </p:sp>
      <p:pic>
        <p:nvPicPr>
          <p:cNvPr id="3074" name="Picture 2" descr="Image result for hiring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820" y="3985719"/>
            <a:ext cx="7039262" cy="111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700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6200" y="1600200"/>
            <a:ext cx="3124200" cy="4419600"/>
          </a:xfrm>
        </p:spPr>
        <p:txBody>
          <a:bodyPr/>
          <a:lstStyle/>
          <a:p>
            <a:pPr marL="0" indent="0">
              <a:buNone/>
            </a:pPr>
            <a:endParaRPr kumimoji="1" lang="en-US" sz="1800" dirty="0" smtClean="0"/>
          </a:p>
          <a:p>
            <a:pPr>
              <a:buFont typeface="Wingdings" panose="05000000000000000000" pitchFamily="2" charset="2"/>
              <a:buChar char="q"/>
            </a:pPr>
            <a:r>
              <a:rPr lang="en-US" sz="1800" dirty="0" smtClean="0"/>
              <a:t>WGISS#46  hosted by DLR - Oberpfaffenhofen, Germany (22-25 October 2018</a:t>
            </a:r>
            <a:r>
              <a:rPr lang="en-US" sz="1800" dirty="0"/>
              <a:t>)</a:t>
            </a:r>
          </a:p>
          <a:p>
            <a:pPr lvl="1"/>
            <a:r>
              <a:rPr lang="en-US" sz="1800" dirty="0" smtClean="0"/>
              <a:t>CEOS/GEO FDA and Interoperability Workshop</a:t>
            </a:r>
            <a:endParaRPr kumimoji="1" lang="en-US" sz="1800" dirty="0" smtClean="0"/>
          </a:p>
          <a:p>
            <a:pPr marL="0" indent="0">
              <a:buNone/>
            </a:pPr>
            <a:endParaRPr kumimoji="1" lang="en-US" sz="1800" dirty="0"/>
          </a:p>
          <a:p>
            <a:pPr marL="0" indent="0">
              <a:buNone/>
            </a:pPr>
            <a:endParaRPr kumimoji="1" lang="en-US" sz="1800" dirty="0" smtClean="0"/>
          </a:p>
          <a:p>
            <a:pPr marL="0" indent="0">
              <a:buNone/>
            </a:pPr>
            <a:endParaRPr kumimoji="1" lang="en-US" sz="1800" dirty="0"/>
          </a:p>
          <a:p>
            <a:pPr marL="0" indent="0">
              <a:buNone/>
            </a:pPr>
            <a:endParaRPr kumimoji="1" lang="en-US" sz="1800" dirty="0"/>
          </a:p>
          <a:p>
            <a:pPr>
              <a:buFont typeface="Wingdings" panose="05000000000000000000" pitchFamily="2" charset="2"/>
              <a:buChar char="q"/>
            </a:pPr>
            <a:r>
              <a:rPr kumimoji="1" lang="en-US" sz="1800" dirty="0" smtClean="0"/>
              <a:t>WGISS#47 </a:t>
            </a:r>
            <a:r>
              <a:rPr kumimoji="1" lang="en-US" sz="1800" dirty="0"/>
              <a:t>– </a:t>
            </a:r>
            <a:r>
              <a:rPr kumimoji="1" lang="en-US" sz="1800" dirty="0" smtClean="0"/>
              <a:t>March/April 2019, hosted by NOAA</a:t>
            </a:r>
          </a:p>
          <a:p>
            <a:endParaRPr lang="en-US" dirty="0"/>
          </a:p>
          <a:p>
            <a:pPr>
              <a:buFont typeface="Wingdings" panose="05000000000000000000" pitchFamily="2" charset="2"/>
              <a:buChar char="q"/>
            </a:pPr>
            <a:endParaRPr lang="en-US" sz="1800" dirty="0"/>
          </a:p>
          <a:p>
            <a:endParaRPr lang="en-US" dirty="0"/>
          </a:p>
        </p:txBody>
      </p:sp>
      <p:sp>
        <p:nvSpPr>
          <p:cNvPr id="4" name="Content Placeholder 3"/>
          <p:cNvSpPr>
            <a:spLocks noGrp="1"/>
          </p:cNvSpPr>
          <p:nvPr>
            <p:ph sz="quarter" idx="11"/>
          </p:nvPr>
        </p:nvSpPr>
        <p:spPr/>
        <p:txBody>
          <a:bodyPr/>
          <a:lstStyle/>
          <a:p>
            <a:r>
              <a:rPr lang="en-US" b="1" dirty="0"/>
              <a:t>Upcoming Meetings</a:t>
            </a:r>
          </a:p>
        </p:txBody>
      </p:sp>
      <p:grpSp>
        <p:nvGrpSpPr>
          <p:cNvPr id="13" name="Group 12"/>
          <p:cNvGrpSpPr/>
          <p:nvPr/>
        </p:nvGrpSpPr>
        <p:grpSpPr>
          <a:xfrm>
            <a:off x="3352800" y="1752600"/>
            <a:ext cx="5562600" cy="3657600"/>
            <a:chOff x="53356" y="116632"/>
            <a:chExt cx="9829948" cy="5548288"/>
          </a:xfrm>
        </p:grpSpPr>
        <p:pic>
          <p:nvPicPr>
            <p:cNvPr id="14" name="Picture 2" descr="http://www.dlr.de/dlr/en/Portaldata/1/Resources/bilder/portal/oberpfaffenhofen/Luftb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6" y="116632"/>
              <a:ext cx="9829948" cy="552654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bwMode="auto">
            <a:xfrm>
              <a:off x="5961112" y="2636912"/>
              <a:ext cx="3816424" cy="360040"/>
            </a:xfrm>
            <a:prstGeom prst="line">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5601072" y="2924944"/>
              <a:ext cx="504056" cy="2592288"/>
            </a:xfrm>
            <a:prstGeom prst="line">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105128" y="3013583"/>
              <a:ext cx="3672408" cy="2542255"/>
            </a:xfrm>
            <a:prstGeom prst="rect">
              <a:avLst/>
            </a:prstGeom>
            <a:noFill/>
            <a:ln w="19050"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bwMode="auto">
            <a:xfrm>
              <a:off x="5601072" y="2636912"/>
              <a:ext cx="360040" cy="288032"/>
            </a:xfrm>
            <a:prstGeom prst="rect">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ts val="2600"/>
                </a:lnSpc>
                <a:spcBef>
                  <a:spcPct val="0"/>
                </a:spcBef>
                <a:spcAft>
                  <a:spcPct val="0"/>
                </a:spcAft>
                <a:buClrTx/>
                <a:buSzTx/>
                <a:buFontTx/>
                <a:buChar char="-"/>
                <a:tabLst/>
              </a:pPr>
              <a:endParaRPr kumimoji="0" lang="en-US" sz="1800" b="0" i="0" u="none" strike="noStrike" cap="none" normalizeH="0" baseline="0">
                <a:ln>
                  <a:noFill/>
                </a:ln>
                <a:solidFill>
                  <a:schemeClr val="tx1"/>
                </a:solidFill>
                <a:effectLst/>
                <a:latin typeface="Arial" charset="0"/>
                <a:ea typeface="ヒラギノ角ゴ Pro W3" charset="-128"/>
                <a:cs typeface="Arial" charset="0"/>
              </a:endParaRPr>
            </a:p>
          </p:txBody>
        </p:sp>
        <p:sp>
          <p:nvSpPr>
            <p:cNvPr id="19" name="Text Box 9"/>
            <p:cNvSpPr txBox="1">
              <a:spLocks noChangeArrowheads="1"/>
            </p:cNvSpPr>
            <p:nvPr/>
          </p:nvSpPr>
          <p:spPr bwMode="auto">
            <a:xfrm>
              <a:off x="6099083" y="4754959"/>
              <a:ext cx="3767402" cy="90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mn-ea"/>
                </a:rPr>
                <a:t>DLR Earth Observation Center </a:t>
              </a:r>
            </a:p>
          </p:txBody>
        </p:sp>
        <p:sp>
          <p:nvSpPr>
            <p:cNvPr id="20" name="Text Box 9"/>
            <p:cNvSpPr txBox="1">
              <a:spLocks noChangeArrowheads="1"/>
            </p:cNvSpPr>
            <p:nvPr/>
          </p:nvSpPr>
          <p:spPr bwMode="auto">
            <a:xfrm>
              <a:off x="56456" y="188640"/>
              <a:ext cx="38250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srgbClr val="FFFFFF"/>
                  </a:solidFill>
                  <a:effectLst>
                    <a:outerShdw blurRad="38100" dist="38100" dir="2700000" algn="tl">
                      <a:srgbClr val="000000">
                        <a:alpha val="43137"/>
                      </a:srgbClr>
                    </a:outerShdw>
                  </a:effectLst>
                  <a:ea typeface="+mn-ea"/>
                </a:rPr>
                <a:t>DLR-Oberpfaffenhofen</a:t>
              </a:r>
            </a:p>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outerShdw blurRad="38100" dist="38100" dir="2700000" algn="tl">
                      <a:srgbClr val="000000">
                        <a:alpha val="43137"/>
                      </a:srgbClr>
                    </a:outerShdw>
                  </a:effectLst>
                  <a:ea typeface="+mn-ea"/>
                </a:rPr>
                <a:t>near Munich, Germany</a:t>
              </a:r>
              <a:endParaRPr kumimoji="0" lang="en-US" sz="20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mn-ea"/>
              </a:endParaRPr>
            </a:p>
          </p:txBody>
        </p:sp>
        <p:sp>
          <p:nvSpPr>
            <p:cNvPr id="22" name="Text Box 9"/>
            <p:cNvSpPr txBox="1">
              <a:spLocks noChangeArrowheads="1"/>
            </p:cNvSpPr>
            <p:nvPr/>
          </p:nvSpPr>
          <p:spPr bwMode="auto">
            <a:xfrm rot="20173759">
              <a:off x="8397292" y="866765"/>
              <a:ext cx="1466965" cy="257369"/>
            </a:xfrm>
            <a:prstGeom prst="rect">
              <a:avLst/>
            </a:prstGeom>
            <a:solidFill>
              <a:schemeClr val="bg2">
                <a:lumMod val="90000"/>
                <a:alpha val="50196"/>
              </a:schemeClr>
            </a:solidFill>
            <a:ln>
              <a:noFill/>
            </a:ln>
            <a:effectLst/>
            <a:extLst/>
          </p:spPr>
          <p:txBody>
            <a:bodyPr wrap="squar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noProof="0">
                  <a:solidFill>
                    <a:srgbClr val="FFFFFF"/>
                  </a:solidFill>
                  <a:effectLst>
                    <a:outerShdw blurRad="38100" dist="38100" dir="2700000" algn="tl">
                      <a:srgbClr val="000000">
                        <a:alpha val="43137"/>
                      </a:srgbClr>
                    </a:outerShdw>
                  </a:effectLst>
                  <a:ea typeface="+mn-ea"/>
                </a:rPr>
                <a:t>Munich 30 km  </a:t>
              </a:r>
              <a:r>
                <a:rPr lang="en-US" sz="1200" b="1" kern="0" noProof="0">
                  <a:solidFill>
                    <a:srgbClr val="FFFFFF"/>
                  </a:solidFill>
                  <a:effectLst>
                    <a:outerShdw blurRad="38100" dist="38100" dir="2700000" algn="tl">
                      <a:srgbClr val="000000">
                        <a:alpha val="43137"/>
                      </a:srgbClr>
                    </a:outerShdw>
                  </a:effectLst>
                  <a:ea typeface="+mn-ea"/>
                  <a:sym typeface="Wingdings" panose="05000000000000000000" pitchFamily="2" charset="2"/>
                </a:rPr>
                <a:t></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mn-ea"/>
              </a:endParaRPr>
            </a:p>
          </p:txBody>
        </p:sp>
        <p:pic>
          <p:nvPicPr>
            <p:cNvPr id="23" name="Picture 3" descr="D:\DLR_Logos\Signet_weiss.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97016" y="1916832"/>
              <a:ext cx="612708" cy="504056"/>
            </a:xfrm>
            <a:prstGeom prst="rect">
              <a:avLst/>
            </a:prstGeom>
            <a:noFill/>
            <a:effectLst>
              <a:outerShdw blurRad="190500" dist="38100" dir="2700000" algn="tl" rotWithShape="0">
                <a:srgbClr val="000000">
                  <a:alpha val="25000"/>
                </a:srgbClr>
              </a:outerShdw>
            </a:effectLst>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8464" y="2060848"/>
              <a:ext cx="2793815" cy="3490819"/>
              <a:chOff x="128464" y="1772816"/>
              <a:chExt cx="3024336" cy="3778851"/>
            </a:xfrm>
            <a:effectLst>
              <a:outerShdw blurRad="50800" dist="38100" dir="2700000" algn="tl" rotWithShape="0">
                <a:prstClr val="black">
                  <a:alpha val="40000"/>
                </a:prstClr>
              </a:outerShdw>
            </a:effectLst>
          </p:grpSpPr>
          <p:pic>
            <p:nvPicPr>
              <p:cNvPr id="27" name="Picture 5" descr="http://www.dlr.de/dlr/Portaldata/1/Resources/portal_bilder/2017/2017_2/DLR_Standorte_neu.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28464" y="1772816"/>
                <a:ext cx="3024336" cy="3778851"/>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bwMode="auto">
              <a:xfrm>
                <a:off x="1808510" y="4983212"/>
                <a:ext cx="144016" cy="144016"/>
              </a:xfrm>
              <a:prstGeom prst="ellipse">
                <a:avLst/>
              </a:prstGeom>
              <a:solidFill>
                <a:srgbClr val="FF000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ts val="2600"/>
                  </a:lnSpc>
                  <a:spcBef>
                    <a:spcPct val="0"/>
                  </a:spcBef>
                  <a:spcAft>
                    <a:spcPct val="0"/>
                  </a:spcAft>
                  <a:buClrTx/>
                  <a:buSzTx/>
                  <a:buFontTx/>
                  <a:buChar char="-"/>
                  <a:tabLst/>
                </a:pPr>
                <a:endParaRPr kumimoji="0" lang="en-US" sz="1800" b="0" i="0" u="none" strike="noStrike" cap="none" normalizeH="0" baseline="0">
                  <a:ln>
                    <a:noFill/>
                  </a:ln>
                  <a:solidFill>
                    <a:schemeClr val="tx1"/>
                  </a:solidFill>
                  <a:effectLst/>
                  <a:latin typeface="Arial" charset="0"/>
                  <a:ea typeface="ヒラギノ角ゴ Pro W3" charset="-128"/>
                  <a:cs typeface="Arial" charset="0"/>
                </a:endParaRPr>
              </a:p>
            </p:txBody>
          </p:sp>
        </p:grpSp>
        <p:sp>
          <p:nvSpPr>
            <p:cNvPr id="26" name="Text Box 9"/>
            <p:cNvSpPr txBox="1">
              <a:spLocks noChangeArrowheads="1"/>
            </p:cNvSpPr>
            <p:nvPr/>
          </p:nvSpPr>
          <p:spPr bwMode="auto">
            <a:xfrm>
              <a:off x="3152800" y="4581127"/>
              <a:ext cx="2794914" cy="447605"/>
            </a:xfrm>
            <a:prstGeom prst="rect">
              <a:avLst/>
            </a:prstGeom>
            <a:solidFill>
              <a:schemeClr val="bg2">
                <a:lumMod val="90000"/>
                <a:alpha val="50196"/>
              </a:schemeClr>
            </a:solidFill>
            <a:ln>
              <a:noFill/>
            </a:ln>
            <a:effectLst/>
            <a:extLst/>
          </p:spPr>
          <p:txBody>
            <a:bodyPr wrap="squar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noProof="0" dirty="0" smtClean="0">
                  <a:solidFill>
                    <a:srgbClr val="FFFFFF"/>
                  </a:solidFill>
                  <a:effectLst>
                    <a:outerShdw blurRad="38100" dist="38100" dir="2700000" algn="tl">
                      <a:srgbClr val="000000">
                        <a:alpha val="43137"/>
                      </a:srgbClr>
                    </a:outerShdw>
                  </a:effectLst>
                  <a:ea typeface="+mn-ea"/>
                </a:rPr>
                <a:t>Oberpfaffenhofen</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mn-ea"/>
              </a:endParaRPr>
            </a:p>
          </p:txBody>
        </p:sp>
      </p:grpSp>
    </p:spTree>
    <p:extLst>
      <p:ext uri="{BB962C8B-B14F-4D97-AF65-F5344CB8AC3E}">
        <p14:creationId xmlns:p14="http://schemas.microsoft.com/office/powerpoint/2010/main" val="13127229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3</a:t>
            </a:fld>
            <a:endParaRPr lang="uk-UA" dirty="0"/>
          </a:p>
        </p:txBody>
      </p:sp>
      <p:sp>
        <p:nvSpPr>
          <p:cNvPr id="4" name="Content Placeholder 3"/>
          <p:cNvSpPr>
            <a:spLocks noGrp="1"/>
          </p:cNvSpPr>
          <p:nvPr>
            <p:ph sz="quarter" idx="11"/>
          </p:nvPr>
        </p:nvSpPr>
        <p:spPr/>
        <p:txBody>
          <a:bodyPr/>
          <a:lstStyle/>
          <a:p>
            <a:pPr algn="ctr"/>
            <a:r>
              <a:rPr lang="en-US" b="1" dirty="0" smtClean="0"/>
              <a:t>Outline</a:t>
            </a:r>
            <a:endParaRPr lang="en-US" b="1" dirty="0"/>
          </a:p>
        </p:txBody>
      </p:sp>
      <p:sp>
        <p:nvSpPr>
          <p:cNvPr id="5" name="Rectangle 4"/>
          <p:cNvSpPr/>
          <p:nvPr/>
        </p:nvSpPr>
        <p:spPr>
          <a:xfrm>
            <a:off x="609600" y="1752600"/>
            <a:ext cx="8001000" cy="3416320"/>
          </a:xfrm>
          <a:prstGeom prst="rect">
            <a:avLst/>
          </a:prstGeom>
        </p:spPr>
        <p:txBody>
          <a:bodyPr wrap="square">
            <a:spAutoFit/>
          </a:bodyPr>
          <a:lstStyle/>
          <a:p>
            <a:pPr marL="342900" indent="-342900">
              <a:buFont typeface="Wingdings" panose="05000000000000000000" pitchFamily="2" charset="2"/>
              <a:buChar char="q"/>
            </a:pPr>
            <a:r>
              <a:rPr lang="en-US" sz="2400" dirty="0"/>
              <a:t>Data </a:t>
            </a:r>
            <a:r>
              <a:rPr lang="en-US" sz="2400" dirty="0" smtClean="0"/>
              <a:t>Preservation and Stewardship </a:t>
            </a:r>
          </a:p>
          <a:p>
            <a:endParaRPr lang="en-US" sz="2400" dirty="0" smtClean="0"/>
          </a:p>
          <a:p>
            <a:pPr marL="342900" indent="-342900">
              <a:buFont typeface="Wingdings" panose="05000000000000000000" pitchFamily="2" charset="2"/>
              <a:buChar char="q"/>
            </a:pPr>
            <a:r>
              <a:rPr lang="en-US" sz="2400" dirty="0" smtClean="0"/>
              <a:t>Data Discovery and Access </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Interoperability and Use (including FDA)</a:t>
            </a:r>
            <a:endParaRPr lang="en-US" sz="2400" dirty="0"/>
          </a:p>
          <a:p>
            <a:endParaRPr lang="en-US" sz="2400" dirty="0" smtClean="0"/>
          </a:p>
          <a:p>
            <a:pPr marL="342900" indent="-342900">
              <a:buFont typeface="Wingdings" panose="05000000000000000000" pitchFamily="2" charset="2"/>
              <a:buChar char="q"/>
            </a:pPr>
            <a:r>
              <a:rPr lang="en-US" sz="2400" dirty="0" smtClean="0"/>
              <a:t>Technology Exploration</a:t>
            </a:r>
          </a:p>
          <a:p>
            <a:endParaRPr lang="en-US" sz="2400" dirty="0"/>
          </a:p>
          <a:p>
            <a:pPr marL="342900" indent="-342900">
              <a:buFont typeface="Wingdings" panose="05000000000000000000" pitchFamily="2" charset="2"/>
              <a:buChar char="q"/>
            </a:pPr>
            <a:r>
              <a:rPr lang="en-US" sz="2400" dirty="0" smtClean="0"/>
              <a:t>Cooperation within and outside CEOS</a:t>
            </a:r>
          </a:p>
        </p:txBody>
      </p:sp>
      <p:grpSp>
        <p:nvGrpSpPr>
          <p:cNvPr id="3" name="Group 2"/>
          <p:cNvGrpSpPr/>
          <p:nvPr/>
        </p:nvGrpSpPr>
        <p:grpSpPr>
          <a:xfrm>
            <a:off x="1981200" y="5638800"/>
            <a:ext cx="4267200" cy="340093"/>
            <a:chOff x="2133600" y="5984507"/>
            <a:chExt cx="4267200" cy="340093"/>
          </a:xfrm>
        </p:grpSpPr>
        <p:sp>
          <p:nvSpPr>
            <p:cNvPr id="6" name="Rectangle 5"/>
            <p:cNvSpPr/>
            <p:nvPr/>
          </p:nvSpPr>
          <p:spPr>
            <a:xfrm>
              <a:off x="2133600" y="5984507"/>
              <a:ext cx="4267200" cy="34009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lnSpc>
                  <a:spcPct val="115000"/>
                </a:lnSpc>
                <a:spcBef>
                  <a:spcPts val="0"/>
                </a:spcBef>
                <a:spcAft>
                  <a:spcPts val="1000"/>
                </a:spcAft>
              </a:pPr>
              <a:r>
                <a:rPr lang="en-US" sz="1400" dirty="0" smtClean="0"/>
                <a:t>       CEOS 2018 – 2020 Work Plan Action Items</a:t>
              </a:r>
              <a:endParaRPr lang="en-US" sz="1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6019800"/>
              <a:ext cx="297925" cy="297925"/>
            </a:xfrm>
            <a:prstGeom prst="rect">
              <a:avLst/>
            </a:prstGeom>
          </p:spPr>
        </p:pic>
      </p:grpSp>
    </p:spTree>
    <p:extLst>
      <p:ext uri="{BB962C8B-B14F-4D97-AF65-F5344CB8AC3E}">
        <p14:creationId xmlns:p14="http://schemas.microsoft.com/office/powerpoint/2010/main" val="19865134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k you languages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524999" cy="73576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a:spLocks noGrp="1"/>
          </p:cNvSpPr>
          <p:nvPr>
            <p:ph sz="quarter" idx="10"/>
          </p:nvPr>
        </p:nvSpPr>
        <p:spPr>
          <a:xfrm>
            <a:off x="304800" y="5410200"/>
            <a:ext cx="5867400" cy="685800"/>
          </a:xfrm>
        </p:spPr>
        <p:txBody>
          <a:bodyPr/>
          <a:lstStyle/>
          <a:p>
            <a:pPr marL="68581" indent="0" rtl="0">
              <a:buNone/>
            </a:pPr>
            <a:r>
              <a:rPr lang="en-US" sz="2800" b="1" dirty="0" smtClean="0">
                <a:hlinkClick r:id="rId4"/>
              </a:rPr>
              <a:t>Contact: </a:t>
            </a:r>
          </a:p>
          <a:p>
            <a:pPr marL="68581" indent="0" rtl="0">
              <a:buNone/>
            </a:pPr>
            <a:r>
              <a:rPr lang="en-US" b="1" dirty="0" smtClean="0">
                <a:hlinkClick r:id="rId4"/>
              </a:rPr>
              <a:t>Mirko.Albani@esa.int</a:t>
            </a:r>
            <a:endParaRPr lang="en-US" b="1" dirty="0" smtClean="0"/>
          </a:p>
        </p:txBody>
      </p:sp>
    </p:spTree>
    <p:extLst>
      <p:ext uri="{BB962C8B-B14F-4D97-AF65-F5344CB8AC3E}">
        <p14:creationId xmlns:p14="http://schemas.microsoft.com/office/powerpoint/2010/main" val="4511193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891988"/>
          </a:xfrm>
        </p:spPr>
        <p:txBody>
          <a:bodyPr/>
          <a:lstStyle/>
          <a:p>
            <a:r>
              <a:rPr lang="en-GB" dirty="0" smtClean="0"/>
              <a:t>Data Preservation and Stewardship</a:t>
            </a:r>
            <a:endParaRPr lang="en-GB" sz="2400" dirty="0"/>
          </a:p>
        </p:txBody>
      </p:sp>
      <p:sp>
        <p:nvSpPr>
          <p:cNvPr id="3" name="Subtitle 2"/>
          <p:cNvSpPr>
            <a:spLocks noGrp="1"/>
          </p:cNvSpPr>
          <p:nvPr>
            <p:ph type="subTitle" sz="quarter" idx="1"/>
          </p:nvPr>
        </p:nvSpPr>
        <p:spPr>
          <a:xfrm>
            <a:off x="4038600" y="2057400"/>
            <a:ext cx="4903177" cy="1093787"/>
          </a:xfrm>
        </p:spPr>
        <p:txBody>
          <a:bodyPr/>
          <a:lstStyle/>
          <a:p>
            <a:r>
              <a:rPr lang="en-US" dirty="0"/>
              <a:t>WGISS accomplishes its Data Preservation and Curation efforts through the </a:t>
            </a:r>
            <a:r>
              <a:rPr lang="en-US" b="1" i="1" dirty="0" smtClean="0"/>
              <a:t>Data </a:t>
            </a:r>
            <a:r>
              <a:rPr lang="en-US" b="1" i="1" dirty="0"/>
              <a:t>Stewardship Interest Group (DSIG)</a:t>
            </a:r>
          </a:p>
          <a:p>
            <a:endParaRPr lang="en-GB" dirty="0"/>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r="17003"/>
          <a:stretch>
            <a:fillRect/>
          </a:stretch>
        </p:blipFill>
        <p:spPr bwMode="auto">
          <a:xfrm>
            <a:off x="1295400" y="4953000"/>
            <a:ext cx="2973387"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a:extLst>
              <a:ext uri="{28A0092B-C50C-407E-A947-70E740481C1C}">
                <a14:useLocalDpi xmlns:a14="http://schemas.microsoft.com/office/drawing/2010/main" val="0"/>
              </a:ext>
            </a:extLst>
          </a:blip>
          <a:srcRect r="8591" b="4614"/>
          <a:stretch>
            <a:fillRect/>
          </a:stretch>
        </p:blipFill>
        <p:spPr bwMode="auto">
          <a:xfrm>
            <a:off x="5562600" y="4923652"/>
            <a:ext cx="2133600" cy="19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84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4953000" cy="533400"/>
          </a:xfrm>
        </p:spPr>
        <p:txBody>
          <a:bodyPr/>
          <a:lstStyle/>
          <a:p>
            <a:pPr algn="ctr"/>
            <a:r>
              <a:rPr lang="en-GB" altLang="en-US" b="1" dirty="0">
                <a:ea typeface="ＭＳ Ｐゴシック" charset="0"/>
                <a:cs typeface="Arial Bold" panose="020B0704020202020204" pitchFamily="34" charset="0"/>
              </a:rPr>
              <a:t>Data Stewardship Best Practices</a:t>
            </a:r>
            <a:br>
              <a:rPr lang="en-GB" altLang="en-US" b="1" dirty="0">
                <a:ea typeface="ＭＳ Ｐゴシック" charset="0"/>
                <a:cs typeface="Arial Bold" panose="020B0704020202020204" pitchFamily="34" charset="0"/>
              </a:rPr>
            </a:br>
            <a:r>
              <a:rPr lang="en-US" b="1" dirty="0">
                <a:ea typeface="ＭＳ Ｐゴシック" charset="0"/>
                <a:cs typeface="Arial Bold" panose="020B0704020202020204" pitchFamily="34" charset="0"/>
              </a:rPr>
              <a:t>Document Tree </a:t>
            </a:r>
            <a:endParaRPr lang="en-US" b="1" dirty="0"/>
          </a:p>
        </p:txBody>
      </p:sp>
      <p:sp>
        <p:nvSpPr>
          <p:cNvPr id="40" name="Rectangle 39"/>
          <p:cNvSpPr/>
          <p:nvPr/>
        </p:nvSpPr>
        <p:spPr>
          <a:xfrm>
            <a:off x="4856315" y="6641894"/>
            <a:ext cx="4572000" cy="215444"/>
          </a:xfrm>
          <a:prstGeom prst="rect">
            <a:avLst/>
          </a:prstGeom>
        </p:spPr>
        <p:txBody>
          <a:bodyPr>
            <a:spAutoFit/>
          </a:bodyPr>
          <a:lstStyle/>
          <a:p>
            <a:r>
              <a:rPr lang="en-US" sz="800" dirty="0" smtClean="0"/>
              <a:t>Image Source: http</a:t>
            </a:r>
            <a:r>
              <a:rPr lang="en-US" sz="800" dirty="0"/>
              <a:t>://eastenders.wikia.com/wiki/File:Under-construction.png</a:t>
            </a:r>
          </a:p>
        </p:txBody>
      </p:sp>
      <p:grpSp>
        <p:nvGrpSpPr>
          <p:cNvPr id="47" name="Group 46"/>
          <p:cNvGrpSpPr/>
          <p:nvPr/>
        </p:nvGrpSpPr>
        <p:grpSpPr>
          <a:xfrm>
            <a:off x="0" y="1164285"/>
            <a:ext cx="9144000" cy="5816254"/>
            <a:chOff x="0" y="1041746"/>
            <a:chExt cx="9144000" cy="5816254"/>
          </a:xfrm>
        </p:grpSpPr>
        <p:sp>
          <p:nvSpPr>
            <p:cNvPr id="49" name="Rectangle 48"/>
            <p:cNvSpPr/>
            <p:nvPr/>
          </p:nvSpPr>
          <p:spPr bwMode="auto">
            <a:xfrm>
              <a:off x="0" y="3400425"/>
              <a:ext cx="9144000" cy="3457575"/>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Technical Documents</a:t>
              </a:r>
              <a:endParaRPr lang="en-US" sz="1600" b="1">
                <a:solidFill>
                  <a:schemeClr val="tx1"/>
                </a:solidFill>
                <a:latin typeface="Calibri" panose="020F0502020204030204" pitchFamily="34" charset="0"/>
                <a:ea typeface="ＭＳ Ｐゴシック" charset="0"/>
                <a:cs typeface="+mn-cs"/>
              </a:endParaRPr>
            </a:p>
          </p:txBody>
        </p:sp>
        <p:sp>
          <p:nvSpPr>
            <p:cNvPr id="50" name="Rectangle 49"/>
            <p:cNvSpPr/>
            <p:nvPr/>
          </p:nvSpPr>
          <p:spPr bwMode="auto">
            <a:xfrm>
              <a:off x="11028" y="1041746"/>
              <a:ext cx="9132971" cy="2376488"/>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Policy Documents</a:t>
              </a:r>
              <a:endParaRPr lang="en-US" sz="1600" b="1">
                <a:solidFill>
                  <a:schemeClr val="tx1"/>
                </a:solidFill>
                <a:latin typeface="Calibri" panose="020F0502020204030204" pitchFamily="34" charset="0"/>
                <a:ea typeface="ＭＳ Ｐゴシック" charset="0"/>
                <a:cs typeface="+mn-cs"/>
              </a:endParaRPr>
            </a:p>
          </p:txBody>
        </p:sp>
        <p:sp>
          <p:nvSpPr>
            <p:cNvPr id="51" name="Rectangle 50"/>
            <p:cNvSpPr>
              <a:spLocks noChangeArrowheads="1"/>
            </p:cNvSpPr>
            <p:nvPr/>
          </p:nvSpPr>
          <p:spPr bwMode="auto">
            <a:xfrm>
              <a:off x="4071265" y="3562696"/>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Reference Model for Data Stewardship</a:t>
              </a:r>
              <a:endParaRPr lang="en-US" sz="1400" b="1" kern="0" dirty="0">
                <a:solidFill>
                  <a:prstClr val="black"/>
                </a:solidFill>
                <a:latin typeface="Calibri"/>
                <a:ea typeface="+mn-ea"/>
                <a:cs typeface="+mn-cs"/>
              </a:endParaRPr>
            </a:p>
          </p:txBody>
        </p:sp>
        <p:sp>
          <p:nvSpPr>
            <p:cNvPr id="52" name="Rectangle 51"/>
            <p:cNvSpPr>
              <a:spLocks noChangeArrowheads="1"/>
            </p:cNvSpPr>
            <p:nvPr/>
          </p:nvSpPr>
          <p:spPr bwMode="auto">
            <a:xfrm>
              <a:off x="2324821" y="5848696"/>
              <a:ext cx="1514475"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EO Data Set</a:t>
              </a:r>
              <a:br>
                <a:rPr lang="en-US" sz="1100" b="1" kern="0" smtClean="0">
                  <a:solidFill>
                    <a:prstClr val="black"/>
                  </a:solidFill>
                  <a:latin typeface="Calibri"/>
                  <a:ea typeface="+mn-ea"/>
                  <a:cs typeface="+mn-cs"/>
                </a:rPr>
              </a:br>
              <a:r>
                <a:rPr lang="en-US" sz="1100" b="1" kern="0" smtClean="0">
                  <a:solidFill>
                    <a:prstClr val="black"/>
                  </a:solidFill>
                  <a:latin typeface="Calibri"/>
                  <a:ea typeface="+mn-ea"/>
                  <a:cs typeface="+mn-cs"/>
                </a:rPr>
                <a:t>Consolidation Process</a:t>
              </a:r>
              <a:endParaRPr lang="en-US" sz="1100" b="1" kern="0">
                <a:solidFill>
                  <a:prstClr val="black"/>
                </a:solidFill>
                <a:latin typeface="Calibri"/>
                <a:ea typeface="+mn-ea"/>
                <a:cs typeface="+mn-cs"/>
              </a:endParaRPr>
            </a:p>
          </p:txBody>
        </p:sp>
        <p:sp>
          <p:nvSpPr>
            <p:cNvPr id="53" name="Rectangle 52"/>
            <p:cNvSpPr>
              <a:spLocks noChangeArrowheads="1"/>
            </p:cNvSpPr>
            <p:nvPr/>
          </p:nvSpPr>
          <p:spPr bwMode="auto">
            <a:xfrm>
              <a:off x="3286510" y="4830461"/>
              <a:ext cx="90449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EO Data Preservation Guidelines</a:t>
              </a:r>
              <a:endParaRPr lang="en-US" sz="1100" b="1" kern="0">
                <a:solidFill>
                  <a:schemeClr val="tx1"/>
                </a:solidFill>
                <a:latin typeface="Calibri"/>
                <a:ea typeface="+mn-ea"/>
                <a:cs typeface="+mn-cs"/>
              </a:endParaRPr>
            </a:p>
          </p:txBody>
        </p:sp>
        <p:sp>
          <p:nvSpPr>
            <p:cNvPr id="54" name="Rectangle 53"/>
            <p:cNvSpPr>
              <a:spLocks noChangeArrowheads="1"/>
            </p:cNvSpPr>
            <p:nvPr/>
          </p:nvSpPr>
          <p:spPr bwMode="auto">
            <a:xfrm>
              <a:off x="6781800" y="3611261"/>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a:solidFill>
                    <a:prstClr val="black"/>
                  </a:solidFill>
                  <a:latin typeface="Calibri"/>
                  <a:ea typeface="+mn-ea"/>
                  <a:cs typeface="+mn-cs"/>
                </a:rPr>
                <a:t>Glossary of Acronyms and Terms</a:t>
              </a:r>
            </a:p>
          </p:txBody>
        </p:sp>
        <p:sp>
          <p:nvSpPr>
            <p:cNvPr id="55" name="Rectangle 54"/>
            <p:cNvSpPr>
              <a:spLocks noChangeArrowheads="1"/>
            </p:cNvSpPr>
            <p:nvPr/>
          </p:nvSpPr>
          <p:spPr bwMode="auto">
            <a:xfrm>
              <a:off x="4049713" y="1066498"/>
              <a:ext cx="1589087" cy="792163"/>
            </a:xfrm>
            <a:prstGeom prst="rect">
              <a:avLst/>
            </a:prstGeom>
            <a:solidFill>
              <a:srgbClr val="3366FF"/>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CEOS Agencies EO Space Data Sets</a:t>
              </a:r>
              <a:endParaRPr lang="en-US" sz="1400" b="1" kern="0" dirty="0">
                <a:solidFill>
                  <a:prstClr val="black"/>
                </a:solidFill>
                <a:latin typeface="Calibri"/>
                <a:ea typeface="+mn-ea"/>
                <a:cs typeface="+mn-cs"/>
              </a:endParaRPr>
            </a:p>
          </p:txBody>
        </p:sp>
        <p:cxnSp>
          <p:nvCxnSpPr>
            <p:cNvPr id="57" name="Straight Arrow Connector 29"/>
            <p:cNvCxnSpPr>
              <a:cxnSpLocks noChangeShapeType="1"/>
              <a:stCxn id="61" idx="2"/>
              <a:endCxn id="51" idx="0"/>
            </p:cNvCxnSpPr>
            <p:nvPr/>
          </p:nvCxnSpPr>
          <p:spPr bwMode="auto">
            <a:xfrm flipH="1">
              <a:off x="4827709" y="3114374"/>
              <a:ext cx="10991" cy="448322"/>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58" name="Rectangle 57"/>
            <p:cNvSpPr>
              <a:spLocks noChangeArrowheads="1"/>
            </p:cNvSpPr>
            <p:nvPr/>
          </p:nvSpPr>
          <p:spPr bwMode="auto">
            <a:xfrm>
              <a:off x="4267200" y="4830461"/>
              <a:ext cx="1052348"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Preserved Data </a:t>
              </a:r>
            </a:p>
            <a:p>
              <a:pPr algn="ctr" fontAlgn="auto">
                <a:spcBef>
                  <a:spcPts val="0"/>
                </a:spcBef>
                <a:spcAft>
                  <a:spcPts val="0"/>
                </a:spcAft>
                <a:defRPr/>
              </a:pPr>
              <a:r>
                <a:rPr lang="en-US" sz="1100" b="1" kern="0" smtClean="0">
                  <a:solidFill>
                    <a:schemeClr val="tx1"/>
                  </a:solidFill>
                  <a:latin typeface="Calibri"/>
                  <a:ea typeface="+mn-ea"/>
                  <a:cs typeface="+mn-cs"/>
                </a:rPr>
                <a:t>Set Content</a:t>
              </a:r>
              <a:endParaRPr lang="en-US" sz="1100" b="1" kern="0">
                <a:solidFill>
                  <a:schemeClr val="tx1"/>
                </a:solidFill>
                <a:latin typeface="Calibri"/>
                <a:ea typeface="+mn-ea"/>
                <a:cs typeface="+mn-cs"/>
              </a:endParaRPr>
            </a:p>
          </p:txBody>
        </p:sp>
        <p:sp>
          <p:nvSpPr>
            <p:cNvPr id="59" name="Rectangle 58"/>
            <p:cNvSpPr>
              <a:spLocks noChangeArrowheads="1"/>
            </p:cNvSpPr>
            <p:nvPr/>
          </p:nvSpPr>
          <p:spPr bwMode="auto">
            <a:xfrm>
              <a:off x="7322465" y="4830461"/>
              <a:ext cx="983335"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Persistent Identifiers Best Practice</a:t>
              </a:r>
              <a:endParaRPr lang="en-US" sz="1100" b="1" kern="0">
                <a:solidFill>
                  <a:prstClr val="black"/>
                </a:solidFill>
                <a:latin typeface="Calibri"/>
                <a:ea typeface="+mn-ea"/>
                <a:cs typeface="+mn-cs"/>
              </a:endParaRPr>
            </a:p>
          </p:txBody>
        </p:sp>
        <p:sp>
          <p:nvSpPr>
            <p:cNvPr id="60" name="Rectangle 59"/>
            <p:cNvSpPr>
              <a:spLocks noChangeArrowheads="1"/>
            </p:cNvSpPr>
            <p:nvPr/>
          </p:nvSpPr>
          <p:spPr bwMode="auto">
            <a:xfrm>
              <a:off x="990600" y="2239662"/>
              <a:ext cx="1512887" cy="838200"/>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dirty="0">
                  <a:solidFill>
                    <a:prstClr val="black"/>
                  </a:solidFill>
                  <a:latin typeface="Calibri"/>
                  <a:ea typeface="+mn-ea"/>
                  <a:cs typeface="+mn-cs"/>
                </a:rPr>
                <a:t>Data Purge Alert Procedure &amp; White Paper</a:t>
              </a:r>
            </a:p>
          </p:txBody>
        </p:sp>
        <p:sp>
          <p:nvSpPr>
            <p:cNvPr id="61" name="Rectangle 60"/>
            <p:cNvSpPr>
              <a:spLocks noChangeArrowheads="1"/>
            </p:cNvSpPr>
            <p:nvPr/>
          </p:nvSpPr>
          <p:spPr bwMode="auto">
            <a:xfrm>
              <a:off x="3810000" y="2239661"/>
              <a:ext cx="2057400" cy="874713"/>
            </a:xfrm>
            <a:prstGeom prst="rect">
              <a:avLst/>
            </a:prstGeom>
            <a:solidFill>
              <a:srgbClr val="9DC7B3"/>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a:solidFill>
                    <a:schemeClr val="tx1"/>
                  </a:solidFill>
                  <a:latin typeface="Calibri"/>
                  <a:ea typeface="+mn-ea"/>
                  <a:cs typeface="+mn-cs"/>
                </a:rPr>
                <a:t>Individual organizations'</a:t>
              </a:r>
              <a:br>
                <a:rPr lang="en-US" sz="1400" b="1" kern="0" dirty="0">
                  <a:solidFill>
                    <a:schemeClr val="tx1"/>
                  </a:solidFill>
                  <a:latin typeface="Calibri"/>
                  <a:ea typeface="+mn-ea"/>
                  <a:cs typeface="+mn-cs"/>
                </a:rPr>
              </a:br>
              <a:r>
                <a:rPr lang="en-US" sz="1400" b="1" kern="0" dirty="0">
                  <a:solidFill>
                    <a:schemeClr val="tx1"/>
                  </a:solidFill>
                  <a:latin typeface="Calibri"/>
                  <a:ea typeface="+mn-ea"/>
                  <a:cs typeface="+mn-cs"/>
                </a:rPr>
                <a:t> policies (stewardship, access, ...)</a:t>
              </a:r>
            </a:p>
          </p:txBody>
        </p:sp>
        <p:cxnSp>
          <p:nvCxnSpPr>
            <p:cNvPr id="62" name="Straight Arrow Connector 37"/>
            <p:cNvCxnSpPr>
              <a:cxnSpLocks noChangeShapeType="1"/>
              <a:endCxn id="51" idx="2"/>
            </p:cNvCxnSpPr>
            <p:nvPr/>
          </p:nvCxnSpPr>
          <p:spPr bwMode="auto">
            <a:xfrm flipV="1">
              <a:off x="4825327" y="4354859"/>
              <a:ext cx="3175" cy="338137"/>
            </a:xfrm>
            <a:prstGeom prst="straightConnector1">
              <a:avLst/>
            </a:prstGeom>
            <a:noFill/>
            <a:ln w="19050">
              <a:solidFill>
                <a:srgbClr val="4F6228"/>
              </a:solidFill>
              <a:round/>
              <a:headEnd/>
              <a:tailEnd type="arrow" w="med" len="med"/>
            </a:ln>
            <a:extLst>
              <a:ext uri="{909E8E84-426E-40dd-AFC4-6F175D3DCCD1}">
                <a14:hiddenFill xmlns:a14="http://schemas.microsoft.com/office/drawing/2010/main">
                  <a:noFill/>
                </a14:hiddenFill>
              </a:ext>
            </a:extLst>
          </p:spPr>
        </p:cxnSp>
        <p:sp>
          <p:nvSpPr>
            <p:cNvPr id="63" name="TextBox 2"/>
            <p:cNvSpPr txBox="1">
              <a:spLocks noChangeArrowheads="1"/>
            </p:cNvSpPr>
            <p:nvPr/>
          </p:nvSpPr>
          <p:spPr bwMode="auto">
            <a:xfrm>
              <a:off x="3505200" y="3077861"/>
              <a:ext cx="13782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a:t>
              </a:r>
            </a:p>
            <a:p>
              <a:pPr eaLnBrk="1" hangingPunct="1"/>
              <a:r>
                <a:rPr lang="en-US" sz="1000" b="1" dirty="0" smtClean="0">
                  <a:solidFill>
                    <a:schemeClr val="tx1"/>
                  </a:solidFill>
                </a:rPr>
                <a:t>Reference</a:t>
              </a:r>
              <a:endParaRPr lang="en-US" sz="1000" b="1" dirty="0">
                <a:solidFill>
                  <a:schemeClr val="tx1"/>
                </a:solidFill>
              </a:endParaRPr>
            </a:p>
          </p:txBody>
        </p:sp>
        <p:sp>
          <p:nvSpPr>
            <p:cNvPr id="64" name="Rectangle 63"/>
            <p:cNvSpPr>
              <a:spLocks noChangeArrowheads="1"/>
            </p:cNvSpPr>
            <p:nvPr/>
          </p:nvSpPr>
          <p:spPr bwMode="auto">
            <a:xfrm>
              <a:off x="3996769" y="5836961"/>
              <a:ext cx="1512888"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400" b="1" smtClean="0">
                  <a:solidFill>
                    <a:srgbClr val="000000"/>
                  </a:solidFill>
                  <a:latin typeface="Calibri" charset="0"/>
                </a:rPr>
                <a:t>…</a:t>
              </a:r>
              <a:endParaRPr lang="en-US" sz="1400" b="1">
                <a:solidFill>
                  <a:srgbClr val="000000"/>
                </a:solidFill>
                <a:latin typeface="Calibri" charset="0"/>
              </a:endParaRPr>
            </a:p>
          </p:txBody>
        </p:sp>
        <p:sp>
          <p:nvSpPr>
            <p:cNvPr id="65" name="TextBox 29"/>
            <p:cNvSpPr txBox="1">
              <a:spLocks noChangeArrowheads="1"/>
            </p:cNvSpPr>
            <p:nvPr/>
          </p:nvSpPr>
          <p:spPr bwMode="auto">
            <a:xfrm>
              <a:off x="4044950" y="4355798"/>
              <a:ext cx="7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smtClean="0">
                  <a:solidFill>
                    <a:schemeClr val="tx1"/>
                  </a:solidFill>
                </a:rPr>
                <a:t>Support</a:t>
              </a:r>
              <a:endParaRPr lang="en-US" sz="1000" b="1">
                <a:solidFill>
                  <a:schemeClr val="tx1"/>
                </a:solidFill>
              </a:endParaRPr>
            </a:p>
          </p:txBody>
        </p:sp>
        <p:sp>
          <p:nvSpPr>
            <p:cNvPr id="66" name="TextBox 71"/>
            <p:cNvSpPr txBox="1">
              <a:spLocks noChangeArrowheads="1"/>
            </p:cNvSpPr>
            <p:nvPr/>
          </p:nvSpPr>
          <p:spPr bwMode="auto">
            <a:xfrm>
              <a:off x="445415" y="5866159"/>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Technical implementation procedures</a:t>
              </a:r>
              <a:endParaRPr lang="en-US" sz="1000" b="1" i="1">
                <a:solidFill>
                  <a:schemeClr val="tx1"/>
                </a:solidFill>
              </a:endParaRPr>
            </a:p>
          </p:txBody>
        </p:sp>
        <p:sp>
          <p:nvSpPr>
            <p:cNvPr id="67" name="TextBox 72"/>
            <p:cNvSpPr txBox="1">
              <a:spLocks noChangeArrowheads="1"/>
            </p:cNvSpPr>
            <p:nvPr/>
          </p:nvSpPr>
          <p:spPr bwMode="auto">
            <a:xfrm>
              <a:off x="381000" y="5059061"/>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Guidelines and best practices on specific topics</a:t>
              </a:r>
              <a:endParaRPr lang="en-US" sz="1000" b="1" i="1">
                <a:solidFill>
                  <a:schemeClr val="tx1"/>
                </a:solidFill>
              </a:endParaRPr>
            </a:p>
          </p:txBody>
        </p:sp>
        <p:sp>
          <p:nvSpPr>
            <p:cNvPr id="68" name="TextBox 76"/>
            <p:cNvSpPr txBox="1">
              <a:spLocks noChangeArrowheads="1"/>
            </p:cNvSpPr>
            <p:nvPr/>
          </p:nvSpPr>
          <p:spPr bwMode="auto">
            <a:xfrm>
              <a:off x="445415" y="3883371"/>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General guidelines and best practices</a:t>
              </a:r>
              <a:endParaRPr lang="en-US" sz="1000" b="1" i="1">
                <a:solidFill>
                  <a:schemeClr val="tx1"/>
                </a:solidFill>
              </a:endParaRPr>
            </a:p>
          </p:txBody>
        </p:sp>
        <p:sp>
          <p:nvSpPr>
            <p:cNvPr id="69" name="Rectangle 67"/>
            <p:cNvSpPr>
              <a:spLocks noChangeArrowheads="1"/>
            </p:cNvSpPr>
            <p:nvPr/>
          </p:nvSpPr>
          <p:spPr bwMode="auto">
            <a:xfrm>
              <a:off x="2174202" y="4715221"/>
              <a:ext cx="6769100" cy="2087563"/>
            </a:xfrm>
            <a:prstGeom prst="rect">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Rectangle 69"/>
            <p:cNvSpPr>
              <a:spLocks noChangeArrowheads="1"/>
            </p:cNvSpPr>
            <p:nvPr/>
          </p:nvSpPr>
          <p:spPr bwMode="auto">
            <a:xfrm>
              <a:off x="2286000" y="4830461"/>
              <a:ext cx="91440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100" b="1" smtClean="0">
                  <a:solidFill>
                    <a:schemeClr val="tx1"/>
                  </a:solidFill>
                  <a:latin typeface="Calibri" charset="0"/>
                </a:rPr>
                <a:t>Preservation Workflow</a:t>
              </a:r>
              <a:endParaRPr lang="en-US" sz="1100" b="1">
                <a:solidFill>
                  <a:schemeClr val="tx1"/>
                </a:solidFill>
                <a:latin typeface="Calibri" charset="0"/>
              </a:endParaRPr>
            </a:p>
          </p:txBody>
        </p:sp>
        <p:cxnSp>
          <p:nvCxnSpPr>
            <p:cNvPr id="73" name="Straight Arrow Connector 37"/>
            <p:cNvCxnSpPr>
              <a:cxnSpLocks noChangeShapeType="1"/>
              <a:stCxn id="55" idx="2"/>
              <a:endCxn id="61" idx="0"/>
            </p:cNvCxnSpPr>
            <p:nvPr/>
          </p:nvCxnSpPr>
          <p:spPr bwMode="auto">
            <a:xfrm flipH="1">
              <a:off x="4838700" y="1858661"/>
              <a:ext cx="5557" cy="381000"/>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74" name="TextBox 116"/>
            <p:cNvSpPr txBox="1">
              <a:spLocks noChangeArrowheads="1"/>
            </p:cNvSpPr>
            <p:nvPr/>
          </p:nvSpPr>
          <p:spPr bwMode="auto">
            <a:xfrm>
              <a:off x="3962400" y="1858661"/>
              <a:ext cx="9163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Applied to</a:t>
              </a:r>
              <a:endParaRPr lang="en-US" sz="1000" b="1" dirty="0">
                <a:solidFill>
                  <a:schemeClr val="tx1"/>
                </a:solidFill>
              </a:endParaRPr>
            </a:p>
          </p:txBody>
        </p:sp>
        <p:sp>
          <p:nvSpPr>
            <p:cNvPr id="79" name="Rectangle 78"/>
            <p:cNvSpPr>
              <a:spLocks noChangeArrowheads="1"/>
            </p:cNvSpPr>
            <p:nvPr/>
          </p:nvSpPr>
          <p:spPr bwMode="auto">
            <a:xfrm>
              <a:off x="5395291" y="4830461"/>
              <a:ext cx="929309"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Associated Knowledge Preservation</a:t>
              </a:r>
              <a:endParaRPr lang="en-US" sz="1100" b="1" kern="0">
                <a:solidFill>
                  <a:schemeClr val="tx1"/>
                </a:solidFill>
                <a:latin typeface="Calibri"/>
                <a:ea typeface="+mn-ea"/>
                <a:cs typeface="+mn-cs"/>
              </a:endParaRPr>
            </a:p>
          </p:txBody>
        </p:sp>
        <p:sp>
          <p:nvSpPr>
            <p:cNvPr id="80" name="Rectangle 79"/>
            <p:cNvSpPr>
              <a:spLocks noChangeArrowheads="1"/>
            </p:cNvSpPr>
            <p:nvPr/>
          </p:nvSpPr>
          <p:spPr bwMode="auto">
            <a:xfrm>
              <a:off x="6400800" y="4830461"/>
              <a:ext cx="850993"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WGISS Maturity Matrix</a:t>
              </a:r>
              <a:endParaRPr lang="en-US" sz="1100" b="1" kern="0">
                <a:solidFill>
                  <a:schemeClr val="tx1"/>
                </a:solidFill>
                <a:latin typeface="Calibri"/>
                <a:ea typeface="+mn-ea"/>
                <a:cs typeface="+mn-cs"/>
              </a:endParaRPr>
            </a:p>
          </p:txBody>
        </p:sp>
      </p:grpSp>
      <p:cxnSp>
        <p:nvCxnSpPr>
          <p:cNvPr id="90" name="Straight Arrow Connector 29"/>
          <p:cNvCxnSpPr>
            <a:cxnSpLocks noChangeShapeType="1"/>
            <a:stCxn id="61" idx="1"/>
            <a:endCxn id="60" idx="3"/>
          </p:cNvCxnSpPr>
          <p:nvPr/>
        </p:nvCxnSpPr>
        <p:spPr bwMode="auto">
          <a:xfrm flipH="1" flipV="1">
            <a:off x="2503488" y="2781301"/>
            <a:ext cx="1306513" cy="18256"/>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91" name="TextBox 2"/>
          <p:cNvSpPr txBox="1">
            <a:spLocks noChangeArrowheads="1"/>
          </p:cNvSpPr>
          <p:nvPr/>
        </p:nvSpPr>
        <p:spPr bwMode="auto">
          <a:xfrm>
            <a:off x="2514600" y="2362200"/>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Reference</a:t>
            </a:r>
            <a:endParaRPr lang="en-US" sz="1000" b="1" dirty="0">
              <a:solidFill>
                <a:schemeClr val="tx1"/>
              </a:solidFill>
            </a:endParaRPr>
          </a:p>
        </p:txBody>
      </p:sp>
      <p:sp>
        <p:nvSpPr>
          <p:cNvPr id="28" name="Explosion 2 27"/>
          <p:cNvSpPr/>
          <p:nvPr/>
        </p:nvSpPr>
        <p:spPr>
          <a:xfrm>
            <a:off x="6477000" y="755218"/>
            <a:ext cx="2667000" cy="2421132"/>
          </a:xfrm>
          <a:prstGeom prst="irregularSeal2">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fontAlgn="auto">
              <a:spcBef>
                <a:spcPts val="0"/>
              </a:spcBef>
              <a:spcAft>
                <a:spcPts val="0"/>
              </a:spcAft>
              <a:defRPr/>
            </a:pPr>
            <a:r>
              <a:rPr lang="en-US" sz="1600" b="1" dirty="0">
                <a:solidFill>
                  <a:schemeClr val="tx1"/>
                </a:solidFill>
                <a:latin typeface="Calibri"/>
              </a:rPr>
              <a:t>EO Data Stewardship </a:t>
            </a:r>
            <a:br>
              <a:rPr lang="en-US" sz="1600" b="1" dirty="0">
                <a:solidFill>
                  <a:schemeClr val="tx1"/>
                </a:solidFill>
                <a:latin typeface="Calibri"/>
              </a:rPr>
            </a:br>
            <a:r>
              <a:rPr lang="en-US" sz="1600" b="1" dirty="0">
                <a:solidFill>
                  <a:schemeClr val="tx1"/>
                </a:solidFill>
                <a:latin typeface="Calibri"/>
              </a:rPr>
              <a:t>Cooperative Framework</a:t>
            </a:r>
          </a:p>
        </p:txBody>
      </p:sp>
      <p:sp>
        <p:nvSpPr>
          <p:cNvPr id="2" name="Rectangle 1"/>
          <p:cNvSpPr/>
          <p:nvPr/>
        </p:nvSpPr>
        <p:spPr>
          <a:xfrm rot="20118232">
            <a:off x="1433976" y="2967335"/>
            <a:ext cx="6276077" cy="1754327"/>
          </a:xfrm>
          <a:prstGeom prst="rect">
            <a:avLst/>
          </a:prstGeom>
          <a:solidFill>
            <a:schemeClr val="bg1">
              <a:lumMod val="75000"/>
              <a:alpha val="87000"/>
            </a:schemeClr>
          </a:solidFill>
          <a:effectLst>
            <a:softEdge rad="76200"/>
          </a:effectLst>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Recommended for </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 </a:t>
            </a:r>
          </a:p>
        </p:txBody>
      </p:sp>
    </p:spTree>
    <p:extLst>
      <p:ext uri="{BB962C8B-B14F-4D97-AF65-F5344CB8AC3E}">
        <p14:creationId xmlns:p14="http://schemas.microsoft.com/office/powerpoint/2010/main" val="6544084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497933" y="533400"/>
            <a:ext cx="6655468" cy="1040000"/>
          </a:xfrm>
        </p:spPr>
        <p:txBody>
          <a:bodyPr/>
          <a:lstStyle/>
          <a:p>
            <a:r>
              <a:rPr lang="en-GB" dirty="0" smtClean="0"/>
              <a:t>Discovery &amp; Access</a:t>
            </a:r>
            <a:endParaRPr lang="en-GB" dirty="0"/>
          </a:p>
        </p:txBody>
      </p:sp>
      <p:sp>
        <p:nvSpPr>
          <p:cNvPr id="20" name="Subtitle 2"/>
          <p:cNvSpPr txBox="1">
            <a:spLocks/>
          </p:cNvSpPr>
          <p:nvPr/>
        </p:nvSpPr>
        <p:spPr>
          <a:xfrm>
            <a:off x="3962400" y="1828800"/>
            <a:ext cx="4826977" cy="1093787"/>
          </a:xfrm>
          <a:prstGeom prst="rect">
            <a:avLst/>
          </a:prstGeom>
        </p:spPr>
        <p:txBody>
          <a:bodyPr/>
          <a:lstStyle>
            <a:lvl1pPr marL="0" indent="0">
              <a:spcBef>
                <a:spcPts val="500"/>
              </a:spcBef>
              <a:buSzPct val="100000"/>
              <a:buFont typeface="Arial"/>
              <a:buNone/>
              <a:defRPr sz="1800">
                <a:solidFill>
                  <a:schemeClr val="bg1"/>
                </a:solidFill>
                <a:latin typeface="Century Gothic" pitchFamily="34" charset="0"/>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dirty="0" smtClean="0"/>
              <a:t>WGISS accomplishes its Data Discovery and Access efforts through the </a:t>
            </a:r>
            <a:r>
              <a:rPr lang="en-US" b="1" i="1" dirty="0" smtClean="0"/>
              <a:t>WGISS Connected Data Assets System Level Team (SLT)</a:t>
            </a:r>
            <a:endParaRPr lang="en-GB" b="1" i="1" dirty="0"/>
          </a:p>
        </p:txBody>
      </p:sp>
      <p:pic>
        <p:nvPicPr>
          <p:cNvPr id="25" name="Picture 24"/>
          <p:cNvPicPr>
            <a:picLocks noChangeAspect="1"/>
          </p:cNvPicPr>
          <p:nvPr/>
        </p:nvPicPr>
        <p:blipFill>
          <a:blip r:embed="rId3"/>
          <a:stretch>
            <a:fillRect/>
          </a:stretch>
        </p:blipFill>
        <p:spPr>
          <a:xfrm>
            <a:off x="6477000" y="4989808"/>
            <a:ext cx="2260600" cy="1714608"/>
          </a:xfrm>
          <a:prstGeom prst="rect">
            <a:avLst/>
          </a:prstGeom>
        </p:spPr>
      </p:pic>
      <p:pic>
        <p:nvPicPr>
          <p:cNvPr id="26" name="Picture 25"/>
          <p:cNvPicPr>
            <a:picLocks noChangeAspect="1"/>
          </p:cNvPicPr>
          <p:nvPr/>
        </p:nvPicPr>
        <p:blipFill>
          <a:blip r:embed="rId4"/>
          <a:stretch>
            <a:fillRect/>
          </a:stretch>
        </p:blipFill>
        <p:spPr>
          <a:xfrm>
            <a:off x="304800" y="5029200"/>
            <a:ext cx="2590800" cy="1725871"/>
          </a:xfrm>
          <a:prstGeom prst="rect">
            <a:avLst/>
          </a:prstGeom>
        </p:spPr>
      </p:pic>
      <p:pic>
        <p:nvPicPr>
          <p:cNvPr id="27" name="Picture 26"/>
          <p:cNvPicPr>
            <a:picLocks noChangeAspect="1"/>
          </p:cNvPicPr>
          <p:nvPr/>
        </p:nvPicPr>
        <p:blipFill>
          <a:blip r:embed="rId5"/>
          <a:stretch>
            <a:fillRect/>
          </a:stretch>
        </p:blipFill>
        <p:spPr>
          <a:xfrm>
            <a:off x="3276600" y="5029200"/>
            <a:ext cx="2514600" cy="1677238"/>
          </a:xfrm>
          <a:prstGeom prst="rect">
            <a:avLst/>
          </a:prstGeom>
        </p:spPr>
      </p:pic>
    </p:spTree>
    <p:extLst>
      <p:ext uri="{BB962C8B-B14F-4D97-AF65-F5344CB8AC3E}">
        <p14:creationId xmlns:p14="http://schemas.microsoft.com/office/powerpoint/2010/main" val="2477839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828800" y="304800"/>
            <a:ext cx="5867400" cy="533400"/>
          </a:xfrm>
        </p:spPr>
        <p:txBody>
          <a:bodyPr/>
          <a:lstStyle/>
          <a:p>
            <a:pPr algn="ctr"/>
            <a:r>
              <a:rPr lang="en-US" b="1" dirty="0" smtClean="0"/>
              <a:t>WGISS Connected Data Assets (CDA)</a:t>
            </a:r>
            <a:endParaRPr lang="en-US" b="1"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81202"/>
            <a:ext cx="6096000" cy="4309601"/>
          </a:xfrm>
          <a:prstGeom prst="rect">
            <a:avLst/>
          </a:prstGeom>
        </p:spPr>
      </p:pic>
      <p:sp>
        <p:nvSpPr>
          <p:cNvPr id="3" name="Rectangle 2"/>
          <p:cNvSpPr/>
          <p:nvPr/>
        </p:nvSpPr>
        <p:spPr>
          <a:xfrm>
            <a:off x="228600" y="1219200"/>
            <a:ext cx="8534400" cy="707886"/>
          </a:xfrm>
          <a:prstGeom prst="rect">
            <a:avLst/>
          </a:prstGeom>
        </p:spPr>
        <p:txBody>
          <a:bodyPr wrap="square">
            <a:spAutoFit/>
          </a:bodyPr>
          <a:lstStyle/>
          <a:p>
            <a:pPr lvl="0" algn="l"/>
            <a:r>
              <a:rPr lang="en-US" sz="2000" dirty="0" smtClean="0">
                <a:sym typeface="Avenir Roman"/>
              </a:rPr>
              <a:t>Relying on </a:t>
            </a:r>
            <a:r>
              <a:rPr lang="en-US" sz="2000" b="1" i="1" dirty="0" smtClean="0">
                <a:sym typeface="Avenir Roman"/>
              </a:rPr>
              <a:t>IDN/CWIC/FedEO components</a:t>
            </a:r>
            <a:r>
              <a:rPr lang="en-US" sz="2000" dirty="0" smtClean="0">
                <a:sym typeface="Avenir Roman"/>
              </a:rPr>
              <a:t>, provides </a:t>
            </a:r>
            <a:r>
              <a:rPr lang="en-US" sz="2000" dirty="0">
                <a:sym typeface="Avenir Roman"/>
              </a:rPr>
              <a:t>a single entry point for external clients to discover and access CEOS agencies </a:t>
            </a:r>
            <a:r>
              <a:rPr lang="en-US" sz="2000" dirty="0" smtClean="0">
                <a:sym typeface="Avenir Roman"/>
              </a:rPr>
              <a:t>data</a:t>
            </a:r>
            <a:endParaRPr lang="en-US" sz="2800" dirty="0"/>
          </a:p>
        </p:txBody>
      </p:sp>
      <p:pic>
        <p:nvPicPr>
          <p:cNvPr id="8" name="Content Placeholder 3"/>
          <p:cNvPicPr>
            <a:picLocks noChangeAspect="1"/>
          </p:cNvPicPr>
          <p:nvPr/>
        </p:nvPicPr>
        <p:blipFill rotWithShape="1">
          <a:blip r:embed="rId4"/>
          <a:srcRect l="12310" t="10915" r="12072"/>
          <a:stretch/>
        </p:blipFill>
        <p:spPr>
          <a:xfrm>
            <a:off x="6096001" y="4343400"/>
            <a:ext cx="2916195" cy="1828800"/>
          </a:xfrm>
          <a:prstGeom prst="rect">
            <a:avLst/>
          </a:prstGeom>
        </p:spPr>
      </p:pic>
      <p:sp>
        <p:nvSpPr>
          <p:cNvPr id="2" name="Rectangle 1"/>
          <p:cNvSpPr/>
          <p:nvPr/>
        </p:nvSpPr>
        <p:spPr>
          <a:xfrm>
            <a:off x="6400800" y="1981201"/>
            <a:ext cx="2514600" cy="2215991"/>
          </a:xfrm>
          <a:prstGeom prst="rect">
            <a:avLst/>
          </a:prstGeom>
        </p:spPr>
        <p:txBody>
          <a:bodyPr wrap="square">
            <a:spAutoFit/>
          </a:bodyPr>
          <a:lstStyle/>
          <a:p>
            <a:r>
              <a:rPr lang="en-US" i="1" dirty="0" smtClean="0">
                <a:sym typeface="Avenir Roman"/>
              </a:rPr>
              <a:t>Search</a:t>
            </a:r>
            <a:r>
              <a:rPr lang="en-US" dirty="0" smtClean="0">
                <a:sym typeface="Avenir Roman"/>
              </a:rPr>
              <a:t> </a:t>
            </a:r>
            <a:r>
              <a:rPr lang="en-US" dirty="0">
                <a:sym typeface="Avenir Roman"/>
              </a:rPr>
              <a:t>over 32,000 collections in the </a:t>
            </a:r>
            <a:r>
              <a:rPr lang="en-US" dirty="0" smtClean="0">
                <a:sym typeface="Avenir Roman"/>
              </a:rPr>
              <a:t>IDN</a:t>
            </a:r>
          </a:p>
          <a:p>
            <a:endParaRPr lang="en-US" sz="1200" i="1" dirty="0" smtClean="0">
              <a:sym typeface="Avenir Roman"/>
            </a:endParaRPr>
          </a:p>
          <a:p>
            <a:r>
              <a:rPr lang="en-US" i="1" dirty="0" smtClean="0">
                <a:sym typeface="Avenir Roman"/>
              </a:rPr>
              <a:t>Access</a:t>
            </a:r>
            <a:r>
              <a:rPr lang="en-US" dirty="0" smtClean="0">
                <a:sym typeface="Avenir Roman"/>
              </a:rPr>
              <a:t> </a:t>
            </a:r>
            <a:r>
              <a:rPr lang="en-US" dirty="0">
                <a:sym typeface="Avenir Roman"/>
              </a:rPr>
              <a:t>over 5000 collections with associated over 300+ million granules (granule search)</a:t>
            </a:r>
          </a:p>
        </p:txBody>
      </p:sp>
      <p:grpSp>
        <p:nvGrpSpPr>
          <p:cNvPr id="9" name="Group 8"/>
          <p:cNvGrpSpPr/>
          <p:nvPr/>
        </p:nvGrpSpPr>
        <p:grpSpPr>
          <a:xfrm>
            <a:off x="3124200" y="6248402"/>
            <a:ext cx="5943600" cy="582467"/>
            <a:chOff x="1600200" y="5070107"/>
            <a:chExt cx="5943600" cy="582467"/>
          </a:xfrm>
        </p:grpSpPr>
        <p:sp>
          <p:nvSpPr>
            <p:cNvPr id="10" name="Rectangle 9"/>
            <p:cNvSpPr/>
            <p:nvPr/>
          </p:nvSpPr>
          <p:spPr>
            <a:xfrm>
              <a:off x="1600200" y="5070107"/>
              <a:ext cx="5943600"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mj-lt"/>
                </a:rPr>
                <a:t>DATA-2</a:t>
              </a:r>
              <a:r>
                <a:rPr lang="en-US" sz="1400" dirty="0">
                  <a:latin typeface="+mj-lt"/>
                </a:rPr>
                <a:t>: Full representation of CEOS Agency datasets in the </a:t>
              </a:r>
              <a:r>
                <a:rPr lang="en-US" sz="1400" dirty="0" smtClean="0">
                  <a:latin typeface="+mj-lt"/>
                </a:rPr>
                <a:t>    	IDN </a:t>
              </a:r>
              <a:r>
                <a:rPr lang="en-US" sz="1400" dirty="0">
                  <a:latin typeface="+mj-lt"/>
                </a:rPr>
                <a:t>and accessibility via supported WGISS systems and standards</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5222507"/>
              <a:ext cx="297925" cy="297925"/>
            </a:xfrm>
            <a:prstGeom prst="rect">
              <a:avLst/>
            </a:prstGeom>
          </p:spPr>
        </p:pic>
      </p:grpSp>
    </p:spTree>
    <p:extLst>
      <p:ext uri="{BB962C8B-B14F-4D97-AF65-F5344CB8AC3E}">
        <p14:creationId xmlns:p14="http://schemas.microsoft.com/office/powerpoint/2010/main" val="21878137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524000" y="228600"/>
            <a:ext cx="6423699" cy="632882"/>
          </a:xfrm>
          <a:prstGeom prst="rect">
            <a:avLst/>
          </a:prstGeom>
        </p:spPr>
        <p:txBody>
          <a:bodyPr lIns="91425" tIns="91425" rIns="91425" bIns="91425" anchor="b" anchorCtr="0">
            <a:noAutofit/>
          </a:bodyPr>
          <a:lstStyle/>
          <a:p>
            <a:pPr algn="ctr"/>
            <a:r>
              <a:rPr lang="en-US" sz="2400" b="1" dirty="0" smtClean="0">
                <a:latin typeface="+mj-lt"/>
              </a:rPr>
              <a:t>WGISS </a:t>
            </a:r>
            <a:r>
              <a:rPr lang="en-US" sz="2400" b="1" dirty="0">
                <a:latin typeface="+mj-lt"/>
              </a:rPr>
              <a:t>Connected Data Assets (CDA)</a:t>
            </a:r>
          </a:p>
        </p:txBody>
      </p:sp>
      <p:sp>
        <p:nvSpPr>
          <p:cNvPr id="34" name="Content Placeholder 2"/>
          <p:cNvSpPr>
            <a:spLocks noGrp="1"/>
          </p:cNvSpPr>
          <p:nvPr>
            <p:ph idx="1"/>
          </p:nvPr>
        </p:nvSpPr>
        <p:spPr>
          <a:xfrm>
            <a:off x="152400" y="1219200"/>
            <a:ext cx="8839200" cy="5562600"/>
          </a:xfrm>
        </p:spPr>
        <p:txBody>
          <a:bodyPr/>
          <a:lstStyle/>
          <a:p>
            <a:pPr lvl="0"/>
            <a:r>
              <a:rPr lang="en-US" sz="2000" dirty="0" smtClean="0">
                <a:latin typeface="+mj-lt"/>
                <a:sym typeface="Avenir Roman"/>
              </a:rPr>
              <a:t>System Level Team (SLT) coordinates maintenance and operations. </a:t>
            </a:r>
            <a:endParaRPr lang="en-US" sz="1100" dirty="0">
              <a:latin typeface="+mj-lt"/>
              <a:sym typeface="Avenir Roman"/>
            </a:endParaRPr>
          </a:p>
          <a:p>
            <a:pPr lvl="0"/>
            <a:endParaRPr lang="en-US" sz="1100" dirty="0" smtClean="0">
              <a:latin typeface="+mj-lt"/>
              <a:sym typeface="Avenir Roman"/>
            </a:endParaRPr>
          </a:p>
          <a:p>
            <a:pPr marL="0" lvl="0" indent="0">
              <a:buNone/>
            </a:pPr>
            <a:endParaRPr lang="en-US" sz="1100" dirty="0" smtClean="0">
              <a:latin typeface="+mj-lt"/>
              <a:sym typeface="Avenir Roman"/>
            </a:endParaRPr>
          </a:p>
          <a:p>
            <a:pPr lvl="0"/>
            <a:r>
              <a:rPr lang="en-US" sz="2000" dirty="0" smtClean="0">
                <a:latin typeface="+mj-lt"/>
                <a:sym typeface="Avenir Roman"/>
              </a:rPr>
              <a:t>Client Portals:</a:t>
            </a:r>
            <a:endParaRPr lang="en-US" sz="2800" dirty="0">
              <a:latin typeface="+mj-lt"/>
            </a:endParaRPr>
          </a:p>
          <a:p>
            <a:pPr marL="742950" lvl="1" indent="-285750">
              <a:buFont typeface="Wingdings" charset="2"/>
              <a:buChar char="Ø"/>
            </a:pPr>
            <a:r>
              <a:rPr lang="en-US" sz="1600" dirty="0">
                <a:latin typeface="+mj-lt"/>
                <a:cs typeface="Arial" panose="020B0604020202020204" pitchFamily="34" charset="0"/>
              </a:rPr>
              <a:t>GEOSS Platform (</a:t>
            </a:r>
            <a:r>
              <a:rPr lang="en-US" sz="1600" dirty="0" smtClean="0">
                <a:latin typeface="+mj-lt"/>
                <a:cs typeface="Arial" panose="020B0604020202020204" pitchFamily="34" charset="0"/>
              </a:rPr>
              <a:t>GEO Portal)</a:t>
            </a:r>
            <a:endParaRPr lang="en-US" sz="1600" dirty="0">
              <a:latin typeface="+mj-lt"/>
              <a:cs typeface="Arial" panose="020B0604020202020204" pitchFamily="34" charset="0"/>
            </a:endParaRPr>
          </a:p>
          <a:p>
            <a:pPr marL="742950" lvl="1" indent="-285750">
              <a:buFont typeface="Wingdings" charset="2"/>
              <a:buChar char="Ø"/>
            </a:pPr>
            <a:r>
              <a:rPr lang="en-US" sz="1600" dirty="0" smtClean="0">
                <a:latin typeface="+mj-lt"/>
                <a:cs typeface="Arial" panose="020B0604020202020204" pitchFamily="34" charset="0"/>
              </a:rPr>
              <a:t>AMERIGEOSS </a:t>
            </a:r>
            <a:r>
              <a:rPr lang="en-US" sz="1600" dirty="0">
                <a:latin typeface="+mj-lt"/>
                <a:cs typeface="Arial" panose="020B0604020202020204" pitchFamily="34" charset="0"/>
              </a:rPr>
              <a:t>Portal  </a:t>
            </a:r>
          </a:p>
          <a:p>
            <a:pPr marL="742950" lvl="1" indent="-285750">
              <a:buFont typeface="Wingdings" charset="2"/>
              <a:buChar char="Ø"/>
            </a:pPr>
            <a:r>
              <a:rPr lang="en-US" sz="1600" dirty="0">
                <a:latin typeface="+mj-lt"/>
                <a:cs typeface="Arial" panose="020B0604020202020204" pitchFamily="34" charset="0"/>
              </a:rPr>
              <a:t>ESA </a:t>
            </a:r>
            <a:r>
              <a:rPr lang="en-US" sz="1600" dirty="0" err="1">
                <a:latin typeface="+mj-lt"/>
                <a:cs typeface="Arial" panose="020B0604020202020204" pitchFamily="34" charset="0"/>
              </a:rPr>
              <a:t>EOPortal</a:t>
            </a:r>
            <a:r>
              <a:rPr lang="en-US" sz="1600" dirty="0">
                <a:latin typeface="+mj-lt"/>
                <a:cs typeface="Arial" panose="020B0604020202020204" pitchFamily="34" charset="0"/>
              </a:rPr>
              <a:t> </a:t>
            </a:r>
          </a:p>
          <a:p>
            <a:pPr marL="742950" lvl="1" indent="-285750">
              <a:buFont typeface="Wingdings" charset="2"/>
              <a:buChar char="Ø"/>
            </a:pPr>
            <a:r>
              <a:rPr lang="en-US" sz="1600" dirty="0" smtClean="0">
                <a:latin typeface="+mj-lt"/>
                <a:cs typeface="Arial" panose="020B0604020202020204" pitchFamily="34" charset="0"/>
              </a:rPr>
              <a:t>CEOS COVE </a:t>
            </a:r>
            <a:r>
              <a:rPr lang="en-US" sz="1600" dirty="0">
                <a:latin typeface="+mj-lt"/>
                <a:cs typeface="Arial" panose="020B0604020202020204" pitchFamily="34" charset="0"/>
              </a:rPr>
              <a:t>T</a:t>
            </a:r>
            <a:r>
              <a:rPr lang="en-US" sz="1600" dirty="0" smtClean="0">
                <a:latin typeface="+mj-lt"/>
                <a:cs typeface="Arial" panose="020B0604020202020204" pitchFamily="34" charset="0"/>
              </a:rPr>
              <a:t>ool</a:t>
            </a:r>
            <a:endParaRPr lang="en-US" sz="1600" dirty="0">
              <a:latin typeface="+mj-lt"/>
              <a:cs typeface="Arial" panose="020B0604020202020204" pitchFamily="34" charset="0"/>
            </a:endParaRPr>
          </a:p>
          <a:p>
            <a:pPr marL="742950" lvl="1" indent="-285750">
              <a:buFont typeface="Wingdings" charset="2"/>
              <a:buChar char="Ø"/>
            </a:pPr>
            <a:r>
              <a:rPr lang="en-US" sz="1600" dirty="0">
                <a:latin typeface="+mj-lt"/>
                <a:cs typeface="Arial" panose="020B0604020202020204" pitchFamily="34" charset="0"/>
              </a:rPr>
              <a:t>CEOS Carbon Portal</a:t>
            </a:r>
            <a:endParaRPr lang="en-US" sz="1600" dirty="0">
              <a:latin typeface="+mj-lt"/>
              <a:cs typeface="Arial" panose="020B0604020202020204" pitchFamily="34" charset="0"/>
              <a:sym typeface="Avenir Roman"/>
            </a:endParaRPr>
          </a:p>
          <a:p>
            <a:pPr lvl="0"/>
            <a:endParaRPr lang="en-US" sz="1100" dirty="0" smtClean="0">
              <a:latin typeface="+mj-lt"/>
              <a:sym typeface="Avenir Roman"/>
            </a:endParaRPr>
          </a:p>
          <a:p>
            <a:pPr lvl="0"/>
            <a:r>
              <a:rPr lang="en-US" sz="2000" dirty="0" smtClean="0">
                <a:latin typeface="+mj-lt"/>
                <a:sym typeface="Avenir Roman"/>
              </a:rPr>
              <a:t>Being </a:t>
            </a:r>
            <a:r>
              <a:rPr lang="en-US" sz="2000" dirty="0">
                <a:latin typeface="+mj-lt"/>
                <a:sym typeface="Avenir Roman"/>
              </a:rPr>
              <a:t>enlarged with new partners and continuously populated with additional </a:t>
            </a:r>
            <a:r>
              <a:rPr lang="en-US" sz="2000" dirty="0" smtClean="0">
                <a:latin typeface="+mj-lt"/>
                <a:sym typeface="Avenir Roman"/>
              </a:rPr>
              <a:t>data collections, for example: </a:t>
            </a:r>
          </a:p>
          <a:p>
            <a:pPr marL="742950" lvl="1" indent="-285750">
              <a:buFont typeface="Wingdings" charset="2"/>
              <a:buChar char="Ø"/>
            </a:pPr>
            <a:r>
              <a:rPr lang="en-US" sz="1600" dirty="0" smtClean="0">
                <a:latin typeface="+mj-lt"/>
                <a:cs typeface="Arial" panose="020B0604020202020204" pitchFamily="34" charset="0"/>
                <a:sym typeface="Avenir Roman"/>
              </a:rPr>
              <a:t>ECVs/CDRs in coordination with WGClimate, COVERAGE Team, CEOS Carbon Team</a:t>
            </a:r>
          </a:p>
          <a:p>
            <a:pPr marL="742950" lvl="1" indent="-285750">
              <a:buFont typeface="Wingdings" charset="2"/>
              <a:buChar char="Ø"/>
            </a:pPr>
            <a:r>
              <a:rPr lang="en-US" sz="1600" dirty="0" smtClean="0">
                <a:latin typeface="+mj-lt"/>
                <a:cs typeface="Arial" panose="020B0604020202020204" pitchFamily="34" charset="0"/>
              </a:rPr>
              <a:t>ESA Heritage and Earth Explorer Missions (11 million granules)</a:t>
            </a:r>
          </a:p>
          <a:p>
            <a:pPr marL="742950" lvl="1" indent="-285750">
              <a:buFont typeface="Wingdings" charset="2"/>
              <a:buChar char="Ø"/>
            </a:pPr>
            <a:r>
              <a:rPr lang="en-US" sz="1600" dirty="0" smtClean="0">
                <a:latin typeface="+mj-lt"/>
                <a:cs typeface="Arial" panose="020B0604020202020204" pitchFamily="34" charset="0"/>
              </a:rPr>
              <a:t>NOAA </a:t>
            </a:r>
            <a:r>
              <a:rPr lang="en-US" sz="1600" dirty="0">
                <a:latin typeface="+mj-lt"/>
                <a:cs typeface="Arial" panose="020B0604020202020204" pitchFamily="34" charset="0"/>
              </a:rPr>
              <a:t>One Stop </a:t>
            </a:r>
            <a:r>
              <a:rPr lang="en-US" sz="1600" dirty="0" smtClean="0">
                <a:latin typeface="+mj-lt"/>
                <a:cs typeface="Arial" panose="020B0604020202020204" pitchFamily="34" charset="0"/>
              </a:rPr>
              <a:t>(over </a:t>
            </a:r>
            <a:r>
              <a:rPr lang="en-US" sz="1600" dirty="0">
                <a:latin typeface="+mj-lt"/>
                <a:cs typeface="Arial" panose="020B0604020202020204" pitchFamily="34" charset="0"/>
              </a:rPr>
              <a:t>100 million </a:t>
            </a:r>
            <a:r>
              <a:rPr lang="en-US" sz="1600" dirty="0" smtClean="0">
                <a:latin typeface="+mj-lt"/>
                <a:cs typeface="Arial" panose="020B0604020202020204" pitchFamily="34" charset="0"/>
              </a:rPr>
              <a:t>granules)</a:t>
            </a:r>
            <a:endParaRPr lang="en-US" sz="1600" dirty="0">
              <a:latin typeface="+mj-lt"/>
              <a:cs typeface="Arial" panose="020B0604020202020204" pitchFamily="34" charset="0"/>
            </a:endParaRPr>
          </a:p>
          <a:p>
            <a:pPr marL="742950" lvl="1" indent="-285750">
              <a:buFont typeface="Wingdings" charset="2"/>
              <a:buChar char="Ø"/>
            </a:pPr>
            <a:r>
              <a:rPr lang="en-US" sz="1600" dirty="0" smtClean="0">
                <a:latin typeface="+mj-lt"/>
                <a:cs typeface="Arial" panose="020B0604020202020204" pitchFamily="34" charset="0"/>
              </a:rPr>
              <a:t>National </a:t>
            </a:r>
            <a:r>
              <a:rPr lang="en-US" sz="1600" dirty="0">
                <a:latin typeface="+mj-lt"/>
                <a:cs typeface="Arial" panose="020B0604020202020204" pitchFamily="34" charset="0"/>
              </a:rPr>
              <a:t>Remote Sensing Center of China (NRSCC</a:t>
            </a:r>
            <a:r>
              <a:rPr lang="en-US" sz="1600" dirty="0" smtClean="0">
                <a:latin typeface="+mj-lt"/>
                <a:cs typeface="Arial" panose="020B0604020202020204" pitchFamily="34" charset="0"/>
              </a:rPr>
              <a:t>) now active participant in WGISS CDA (</a:t>
            </a:r>
            <a:r>
              <a:rPr lang="en-US" sz="1600" dirty="0">
                <a:latin typeface="+mj-lt"/>
                <a:cs typeface="Arial" panose="020B0604020202020204" pitchFamily="34" charset="0"/>
              </a:rPr>
              <a:t>35 millions granules</a:t>
            </a:r>
            <a:r>
              <a:rPr lang="en-US" sz="1600" dirty="0" smtClean="0">
                <a:latin typeface="+mj-lt"/>
                <a:cs typeface="Arial" panose="020B0604020202020204" pitchFamily="34" charset="0"/>
              </a:rPr>
              <a:t>)</a:t>
            </a:r>
            <a:endParaRPr lang="en-US" sz="1600" dirty="0">
              <a:latin typeface="+mj-lt"/>
              <a:cs typeface="Arial" panose="020B0604020202020204" pitchFamily="34" charset="0"/>
            </a:endParaRPr>
          </a:p>
        </p:txBody>
      </p:sp>
      <p:grpSp>
        <p:nvGrpSpPr>
          <p:cNvPr id="4" name="Group 3"/>
          <p:cNvGrpSpPr/>
          <p:nvPr/>
        </p:nvGrpSpPr>
        <p:grpSpPr>
          <a:xfrm>
            <a:off x="4191000" y="3303733"/>
            <a:ext cx="4724400" cy="582467"/>
            <a:chOff x="1687244" y="4003305"/>
            <a:chExt cx="5163671" cy="582467"/>
          </a:xfrm>
        </p:grpSpPr>
        <p:sp>
          <p:nvSpPr>
            <p:cNvPr id="5" name="Rectangle 4"/>
            <p:cNvSpPr/>
            <p:nvPr/>
          </p:nvSpPr>
          <p:spPr>
            <a:xfrm>
              <a:off x="1687244" y="4003305"/>
              <a:ext cx="5163671"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DATA-8</a:t>
              </a:r>
              <a:r>
                <a:rPr lang="en-US" sz="1400" dirty="0">
                  <a:latin typeface="Helvetica"/>
                  <a:cs typeface="Helvetica"/>
                </a:rPr>
                <a:t>: Maintain and evolve WGISS Connected </a:t>
              </a:r>
              <a:r>
                <a:rPr lang="en-US" sz="1400" dirty="0" smtClean="0">
                  <a:latin typeface="Helvetica"/>
                  <a:cs typeface="Helvetica"/>
                </a:rPr>
                <a:t>	Data	Assets Infrastructure </a:t>
              </a:r>
              <a:r>
                <a:rPr lang="en-US" sz="1400" dirty="0">
                  <a:latin typeface="Helvetica"/>
                  <a:cs typeface="Helvetica"/>
                </a:rPr>
                <a:t>and </a:t>
              </a:r>
              <a:r>
                <a:rPr lang="en-US" sz="1400" dirty="0" smtClean="0">
                  <a:latin typeface="Helvetica"/>
                  <a:cs typeface="Helvetica"/>
                </a:rPr>
                <a:t>Systems</a:t>
              </a:r>
              <a:endParaRPr lang="en-US"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814" y="4155705"/>
              <a:ext cx="333140" cy="297925"/>
            </a:xfrm>
            <a:prstGeom prst="rect">
              <a:avLst/>
            </a:prstGeom>
          </p:spPr>
        </p:pic>
      </p:grpSp>
      <p:graphicFrame>
        <p:nvGraphicFramePr>
          <p:cNvPr id="7" name="Content Placeholder 5"/>
          <p:cNvGraphicFramePr>
            <a:graphicFrameLocks/>
          </p:cNvGraphicFramePr>
          <p:nvPr>
            <p:extLst>
              <p:ext uri="{D42A27DB-BD31-4B8C-83A1-F6EECF244321}">
                <p14:modId xmlns:p14="http://schemas.microsoft.com/office/powerpoint/2010/main" val="3277215724"/>
              </p:ext>
            </p:extLst>
          </p:nvPr>
        </p:nvGraphicFramePr>
        <p:xfrm>
          <a:off x="4186162" y="1676400"/>
          <a:ext cx="4957838" cy="106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5029200" y="2590800"/>
            <a:ext cx="3639939" cy="276999"/>
          </a:xfrm>
          <a:prstGeom prst="rect">
            <a:avLst/>
          </a:prstGeom>
        </p:spPr>
        <p:txBody>
          <a:bodyPr wrap="none">
            <a:spAutoFit/>
          </a:bodyPr>
          <a:lstStyle/>
          <a:p>
            <a:r>
              <a:rPr lang="en-US" sz="1200" kern="1200" dirty="0" smtClean="0"/>
              <a:t>Example IDN: DIF</a:t>
            </a:r>
            <a:r>
              <a:rPr lang="en-US" sz="1200" kern="1200" dirty="0"/>
              <a:t>-9 to DIF-10 Transition Schedule </a:t>
            </a:r>
          </a:p>
        </p:txBody>
      </p:sp>
    </p:spTree>
    <p:extLst>
      <p:ext uri="{BB962C8B-B14F-4D97-AF65-F5344CB8AC3E}">
        <p14:creationId xmlns:p14="http://schemas.microsoft.com/office/powerpoint/2010/main" val="276593618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6200" y="2172267"/>
            <a:ext cx="2377074"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50000"/>
              </a:lnSpc>
            </a:pPr>
            <a:endParaRPr lang="en-US" dirty="0"/>
          </a:p>
        </p:txBody>
      </p:sp>
      <p:sp>
        <p:nvSpPr>
          <p:cNvPr id="5" name="Oval 4"/>
          <p:cNvSpPr/>
          <p:nvPr/>
        </p:nvSpPr>
        <p:spPr>
          <a:xfrm>
            <a:off x="2667000" y="2133602"/>
            <a:ext cx="2263104"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417</a:t>
            </a:r>
          </a:p>
        </p:txBody>
      </p:sp>
      <p:sp>
        <p:nvSpPr>
          <p:cNvPr id="7" name="TextBox 6"/>
          <p:cNvSpPr txBox="1"/>
          <p:nvPr/>
        </p:nvSpPr>
        <p:spPr>
          <a:xfrm>
            <a:off x="1143000" y="1219202"/>
            <a:ext cx="6017242" cy="461665"/>
          </a:xfrm>
          <a:prstGeom prst="rect">
            <a:avLst/>
          </a:prstGeom>
          <a:noFill/>
        </p:spPr>
        <p:txBody>
          <a:bodyPr wrap="none" rtlCol="0">
            <a:spAutoFit/>
          </a:bodyPr>
          <a:lstStyle/>
          <a:p>
            <a:r>
              <a:rPr lang="en-US" sz="2400" b="1" dirty="0"/>
              <a:t>913 </a:t>
            </a:r>
            <a:r>
              <a:rPr lang="en-US" sz="2400" b="1" dirty="0" smtClean="0"/>
              <a:t>ECV/CDRs from ECV Inventory V2.0</a:t>
            </a:r>
            <a:endParaRPr lang="en-US" sz="2400" b="1" dirty="0"/>
          </a:p>
        </p:txBody>
      </p:sp>
      <p:sp>
        <p:nvSpPr>
          <p:cNvPr id="10" name="TextBox 9"/>
          <p:cNvSpPr txBox="1"/>
          <p:nvPr/>
        </p:nvSpPr>
        <p:spPr>
          <a:xfrm>
            <a:off x="612747" y="1776283"/>
            <a:ext cx="1313180" cy="369332"/>
          </a:xfrm>
          <a:prstGeom prst="rect">
            <a:avLst/>
          </a:prstGeom>
          <a:noFill/>
        </p:spPr>
        <p:txBody>
          <a:bodyPr wrap="none" rtlCol="0">
            <a:spAutoFit/>
          </a:bodyPr>
          <a:lstStyle/>
          <a:p>
            <a:r>
              <a:rPr lang="en-US" b="1" dirty="0" smtClean="0"/>
              <a:t>CURRENT</a:t>
            </a:r>
            <a:endParaRPr lang="en-US" b="1" dirty="0"/>
          </a:p>
        </p:txBody>
      </p:sp>
      <p:sp>
        <p:nvSpPr>
          <p:cNvPr id="11" name="TextBox 10"/>
          <p:cNvSpPr txBox="1"/>
          <p:nvPr/>
        </p:nvSpPr>
        <p:spPr>
          <a:xfrm>
            <a:off x="2895600" y="1783633"/>
            <a:ext cx="1843684" cy="369332"/>
          </a:xfrm>
          <a:prstGeom prst="rect">
            <a:avLst/>
          </a:prstGeom>
          <a:noFill/>
        </p:spPr>
        <p:txBody>
          <a:bodyPr wrap="square" rtlCol="0">
            <a:spAutoFit/>
          </a:bodyPr>
          <a:lstStyle/>
          <a:p>
            <a:pPr algn="ctr"/>
            <a:r>
              <a:rPr lang="en-US" b="1" dirty="0" smtClean="0"/>
              <a:t>FUTURE</a:t>
            </a:r>
            <a:endParaRPr lang="en-US" b="1" dirty="0"/>
          </a:p>
        </p:txBody>
      </p:sp>
      <p:sp>
        <p:nvSpPr>
          <p:cNvPr id="12" name="TextBox 11"/>
          <p:cNvSpPr txBox="1"/>
          <p:nvPr/>
        </p:nvSpPr>
        <p:spPr>
          <a:xfrm>
            <a:off x="457200" y="3276600"/>
            <a:ext cx="1723737" cy="369332"/>
          </a:xfrm>
          <a:prstGeom prst="rect">
            <a:avLst/>
          </a:prstGeom>
          <a:noFill/>
        </p:spPr>
        <p:txBody>
          <a:bodyPr wrap="none" rtlCol="0">
            <a:spAutoFit/>
          </a:bodyPr>
          <a:lstStyle/>
          <a:p>
            <a:r>
              <a:rPr lang="en-US" b="1" dirty="0">
                <a:solidFill>
                  <a:schemeClr val="bg1"/>
                </a:solidFill>
              </a:rPr>
              <a:t>204 not in IDN</a:t>
            </a:r>
          </a:p>
        </p:txBody>
      </p:sp>
      <p:sp>
        <p:nvSpPr>
          <p:cNvPr id="16" name="Title 1"/>
          <p:cNvSpPr>
            <a:spLocks noGrp="1"/>
          </p:cNvSpPr>
          <p:nvPr>
            <p:ph type="title"/>
          </p:nvPr>
        </p:nvSpPr>
        <p:spPr>
          <a:xfrm>
            <a:off x="457200" y="152400"/>
            <a:ext cx="82296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sz="2400" b="1" dirty="0">
                <a:latin typeface="+mj-lt"/>
                <a:cs typeface="Arial Bold" panose="020B0704020202020204" pitchFamily="34" charset="0"/>
              </a:rPr>
              <a:t>ECVs/CDRs Discovery and Access </a:t>
            </a:r>
            <a:r>
              <a:rPr lang="en-US" sz="2400" b="1" dirty="0" smtClean="0">
                <a:latin typeface="+mj-lt"/>
                <a:cs typeface="Arial Bold" panose="020B0704020202020204" pitchFamily="34" charset="0"/>
              </a:rPr>
              <a:t/>
            </a:r>
            <a:br>
              <a:rPr lang="en-US" sz="2400" b="1" dirty="0" smtClean="0">
                <a:latin typeface="+mj-lt"/>
                <a:cs typeface="Arial Bold" panose="020B0704020202020204" pitchFamily="34" charset="0"/>
              </a:rPr>
            </a:br>
            <a:r>
              <a:rPr lang="en-US" sz="2400" b="1" dirty="0" smtClean="0">
                <a:latin typeface="+mj-lt"/>
                <a:cs typeface="Arial Bold" panose="020B0704020202020204" pitchFamily="34" charset="0"/>
              </a:rPr>
              <a:t>through </a:t>
            </a:r>
            <a:r>
              <a:rPr lang="en-US" sz="2400" b="1" dirty="0">
                <a:latin typeface="+mj-lt"/>
                <a:cs typeface="Arial Bold" panose="020B0704020202020204" pitchFamily="34" charset="0"/>
              </a:rPr>
              <a:t>WGISS Systems</a:t>
            </a:r>
          </a:p>
        </p:txBody>
      </p:sp>
      <p:sp>
        <p:nvSpPr>
          <p:cNvPr id="18" name="TextBox 17"/>
          <p:cNvSpPr txBox="1"/>
          <p:nvPr/>
        </p:nvSpPr>
        <p:spPr>
          <a:xfrm>
            <a:off x="838200" y="2743200"/>
            <a:ext cx="877163" cy="584776"/>
          </a:xfrm>
          <a:prstGeom prst="rect">
            <a:avLst/>
          </a:prstGeom>
          <a:noFill/>
        </p:spPr>
        <p:txBody>
          <a:bodyPr wrap="none" rtlCol="0">
            <a:spAutoFit/>
          </a:bodyPr>
          <a:lstStyle/>
          <a:p>
            <a:r>
              <a:rPr lang="en-US" sz="3200" b="1" dirty="0" smtClean="0">
                <a:solidFill>
                  <a:schemeClr val="bg1"/>
                </a:solidFill>
                <a:latin typeface="+mn-lt"/>
              </a:rPr>
              <a:t>496</a:t>
            </a:r>
            <a:endParaRPr lang="en-US" sz="3200" b="1" dirty="0">
              <a:solidFill>
                <a:schemeClr val="bg1"/>
              </a:solidFill>
              <a:latin typeface="+mn-lt"/>
            </a:endParaRPr>
          </a:p>
        </p:txBody>
      </p:sp>
      <p:sp>
        <p:nvSpPr>
          <p:cNvPr id="20" name="TextBox 19"/>
          <p:cNvSpPr txBox="1"/>
          <p:nvPr/>
        </p:nvSpPr>
        <p:spPr>
          <a:xfrm>
            <a:off x="152401" y="4343402"/>
            <a:ext cx="8878472" cy="2031325"/>
          </a:xfrm>
          <a:prstGeom prst="rect">
            <a:avLst/>
          </a:prstGeom>
          <a:noFill/>
        </p:spPr>
        <p:txBody>
          <a:bodyPr wrap="square" rtlCol="0">
            <a:spAutoFit/>
          </a:bodyPr>
          <a:lstStyle/>
          <a:p>
            <a:r>
              <a:rPr lang="en-US" b="1" dirty="0" smtClean="0"/>
              <a:t>Progress and next steps</a:t>
            </a:r>
          </a:p>
          <a:p>
            <a:pPr marL="285750" indent="-285750">
              <a:buFont typeface="Arial"/>
              <a:buChar char="•"/>
            </a:pPr>
            <a:r>
              <a:rPr lang="en-US" dirty="0" smtClean="0"/>
              <a:t>Providers and </a:t>
            </a:r>
            <a:r>
              <a:rPr lang="en-US" dirty="0" err="1" smtClean="0"/>
              <a:t>PoCs</a:t>
            </a:r>
            <a:r>
              <a:rPr lang="en-US" dirty="0" smtClean="0"/>
              <a:t> responsible of the 204 datasets not registered in IDN preliminarily contacted</a:t>
            </a:r>
            <a:endParaRPr lang="en-US" dirty="0"/>
          </a:p>
          <a:p>
            <a:pPr marL="285750" indent="-285750">
              <a:buFont typeface="Arial"/>
              <a:buChar char="•"/>
            </a:pPr>
            <a:endParaRPr lang="en-US" dirty="0"/>
          </a:p>
          <a:p>
            <a:pPr marL="285750" indent="-285750">
              <a:buFont typeface="Arial"/>
              <a:buChar char="•"/>
            </a:pPr>
            <a:r>
              <a:rPr lang="en-US" dirty="0" smtClean="0"/>
              <a:t>First batch of datasets being addressed: will be registered by Q4 2018</a:t>
            </a:r>
          </a:p>
          <a:p>
            <a:pPr marL="285750" indent="-285750">
              <a:buFont typeface="Arial"/>
              <a:buChar char="•"/>
            </a:pPr>
            <a:r>
              <a:rPr lang="en-US" dirty="0" smtClean="0"/>
              <a:t>Second batch will be addressed in coordination with WGClimate in the frame of ECV Inventory update to V3. Completion by Q4 2019</a:t>
            </a:r>
          </a:p>
        </p:txBody>
      </p:sp>
      <p:grpSp>
        <p:nvGrpSpPr>
          <p:cNvPr id="17" name="Group 16"/>
          <p:cNvGrpSpPr/>
          <p:nvPr/>
        </p:nvGrpSpPr>
        <p:grpSpPr>
          <a:xfrm>
            <a:off x="5380320" y="2895601"/>
            <a:ext cx="3611281" cy="582467"/>
            <a:chOff x="1937099" y="5222507"/>
            <a:chExt cx="3747826" cy="793274"/>
          </a:xfrm>
        </p:grpSpPr>
        <p:sp>
          <p:nvSpPr>
            <p:cNvPr id="19" name="Rectangle 18"/>
            <p:cNvSpPr/>
            <p:nvPr/>
          </p:nvSpPr>
          <p:spPr>
            <a:xfrm>
              <a:off x="1937099" y="5222507"/>
              <a:ext cx="3747826" cy="79327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a:t>
              </a:r>
              <a:r>
                <a:rPr lang="en-US" sz="1400" b="1" dirty="0" smtClean="0">
                  <a:latin typeface="Helvetica"/>
                  <a:cs typeface="Helvetica"/>
                </a:rPr>
                <a:t>-9</a:t>
              </a:r>
              <a:r>
                <a:rPr lang="en-US" sz="1400" dirty="0" smtClean="0">
                  <a:latin typeface="Helvetica"/>
                  <a:cs typeface="Helvetica"/>
                </a:rPr>
                <a:t>: </a:t>
              </a:r>
              <a:r>
                <a:rPr lang="en-US" sz="1400" dirty="0">
                  <a:latin typeface="Helvetica"/>
                  <a:cs typeface="Helvetica"/>
                </a:rPr>
                <a:t>ECVs/CDRs Discovery </a:t>
              </a:r>
              <a:r>
                <a:rPr lang="en-US" sz="1400" dirty="0" smtClean="0">
                  <a:latin typeface="Helvetica"/>
                  <a:cs typeface="Helvetica"/>
                </a:rPr>
                <a:t>	and Access through </a:t>
              </a:r>
              <a:r>
                <a:rPr lang="en-US" sz="1400" dirty="0">
                  <a:latin typeface="Helvetica"/>
                  <a:cs typeface="Helvetica"/>
                </a:rPr>
                <a:t>WGISS </a:t>
              </a:r>
              <a:r>
                <a:rPr lang="en-US" sz="1400" dirty="0" smtClean="0">
                  <a:latin typeface="Helvetica"/>
                  <a:cs typeface="Helvetica"/>
                </a:rPr>
                <a:t>Systems</a:t>
              </a:r>
              <a:endParaRPr lang="en-US" sz="1400"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192" y="5451107"/>
              <a:ext cx="297925" cy="394069"/>
            </a:xfrm>
            <a:prstGeom prst="rect">
              <a:avLst/>
            </a:prstGeom>
          </p:spPr>
        </p:pic>
      </p:grpSp>
    </p:spTree>
    <p:extLst>
      <p:ext uri="{BB962C8B-B14F-4D97-AF65-F5344CB8AC3E}">
        <p14:creationId xmlns:p14="http://schemas.microsoft.com/office/powerpoint/2010/main" val="16969246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15953</TotalTime>
  <Words>2496</Words>
  <Application>Microsoft Macintosh PowerPoint</Application>
  <PresentationFormat>On-screen Show (4:3)</PresentationFormat>
  <Paragraphs>335</Paragraphs>
  <Slides>30</Slides>
  <Notes>27</Notes>
  <HiddenSlides>1</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vt:lpstr>
      <vt:lpstr>Working Group on Information Systems and Services (WGISS)</vt:lpstr>
      <vt:lpstr>PowerPoint Presentation</vt:lpstr>
      <vt:lpstr>PowerPoint Presentation</vt:lpstr>
      <vt:lpstr>Data Preservation and Stewardship</vt:lpstr>
      <vt:lpstr>PowerPoint Presentation</vt:lpstr>
      <vt:lpstr>Discovery &amp; Access</vt:lpstr>
      <vt:lpstr>PowerPoint Presentation</vt:lpstr>
      <vt:lpstr>WGISS Connected Data Assets (CDA)</vt:lpstr>
      <vt:lpstr>ECVs/CDRs Discovery and Access  through WGISS Systems</vt:lpstr>
      <vt:lpstr>CEOS data in GEOSS</vt:lpstr>
      <vt:lpstr>PowerPoint Presentation</vt:lpstr>
      <vt:lpstr>Interoperability and Use  (including Future data Architectures)  </vt:lpstr>
      <vt:lpstr>PowerPoint Presentation</vt:lpstr>
      <vt:lpstr>PowerPoint Presentation</vt:lpstr>
      <vt:lpstr>PowerPoint Presentation</vt:lpstr>
      <vt:lpstr>PowerPoint Presentation</vt:lpstr>
      <vt:lpstr>PowerPoint Presentation</vt:lpstr>
      <vt:lpstr>PowerPoint Presentation</vt:lpstr>
      <vt:lpstr>WGISS Carbon Community Portal</vt:lpstr>
      <vt:lpstr>Technology Exploration </vt:lpstr>
      <vt:lpstr>PowerPoint Presentation</vt:lpstr>
      <vt:lpstr>WGISS Cooperation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Mirko Albani</cp:lastModifiedBy>
  <cp:revision>606</cp:revision>
  <dcterms:modified xsi:type="dcterms:W3CDTF">2018-10-17T13:47:57Z</dcterms:modified>
</cp:coreProperties>
</file>