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4"/>
  </p:sldMasterIdLst>
  <p:notesMasterIdLst>
    <p:notesMasterId r:id="rId21"/>
  </p:notesMasterIdLst>
  <p:sldIdLst>
    <p:sldId id="256" r:id="rId5"/>
    <p:sldId id="326" r:id="rId6"/>
    <p:sldId id="333" r:id="rId7"/>
    <p:sldId id="327" r:id="rId8"/>
    <p:sldId id="276" r:id="rId9"/>
    <p:sldId id="334" r:id="rId10"/>
    <p:sldId id="329" r:id="rId11"/>
    <p:sldId id="318" r:id="rId12"/>
    <p:sldId id="315" r:id="rId13"/>
    <p:sldId id="323" r:id="rId14"/>
    <p:sldId id="319" r:id="rId15"/>
    <p:sldId id="324" r:id="rId16"/>
    <p:sldId id="322" r:id="rId17"/>
    <p:sldId id="317" r:id="rId18"/>
    <p:sldId id="332" r:id="rId19"/>
    <p:sldId id="336"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72"/>
    <p:restoredTop sz="94679"/>
  </p:normalViewPr>
  <p:slideViewPr>
    <p:cSldViewPr snapToGrid="0" snapToObjects="1">
      <p:cViewPr>
        <p:scale>
          <a:sx n="102" d="100"/>
          <a:sy n="102" d="100"/>
        </p:scale>
        <p:origin x="-534" y="1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7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9A64BE-CACF-4CEE-A925-28596A754FAC}" type="datetimeFigureOut">
              <a:rPr lang="en-GB" smtClean="0"/>
              <a:t>10/10/2018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116527-64FD-4ADC-8819-9BFA1E8A93FB}" type="slidenum">
              <a:rPr lang="en-GB" smtClean="0"/>
              <a:t>‹#›</a:t>
            </a:fld>
            <a:endParaRPr lang="en-GB"/>
          </a:p>
        </p:txBody>
      </p:sp>
    </p:spTree>
    <p:extLst>
      <p:ext uri="{BB962C8B-B14F-4D97-AF65-F5344CB8AC3E}">
        <p14:creationId xmlns:p14="http://schemas.microsoft.com/office/powerpoint/2010/main" val="2330352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16527-64FD-4ADC-8819-9BFA1E8A93FB}" type="slidenum">
              <a:rPr lang="en-GB" smtClean="0"/>
              <a:t>14</a:t>
            </a:fld>
            <a:endParaRPr lang="en-GB"/>
          </a:p>
        </p:txBody>
      </p:sp>
    </p:spTree>
    <p:extLst>
      <p:ext uri="{BB962C8B-B14F-4D97-AF65-F5344CB8AC3E}">
        <p14:creationId xmlns:p14="http://schemas.microsoft.com/office/powerpoint/2010/main" val="442891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23"/>
            <a:ext cx="7772400" cy="1102519"/>
          </a:xfrm>
        </p:spPr>
        <p:txBody>
          <a:bodyPr/>
          <a:lstStyle/>
          <a:p>
            <a:r>
              <a:rPr lang="fr-CH"/>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
        <p:nvSpPr>
          <p:cNvPr id="4" name="Footer Placeholder 3"/>
          <p:cNvSpPr>
            <a:spLocks noGrp="1"/>
          </p:cNvSpPr>
          <p:nvPr>
            <p:ph type="ftr" sz="quarter" idx="13"/>
          </p:nvPr>
        </p:nvSpPr>
        <p:spPr/>
        <p:txBody>
          <a:bodyPr/>
          <a:lstStyle/>
          <a:p>
            <a:r>
              <a:rPr lang="en-GB"/>
              <a:t>2018 CEOS Plenary, Brussels, Belgium</a:t>
            </a:r>
          </a:p>
        </p:txBody>
      </p:sp>
      <p:pic>
        <p:nvPicPr>
          <p:cNvPr id="7"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8023"/>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4_Default">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lstStyle/>
          <a:p>
            <a:r>
              <a:t>Title Text</a:t>
            </a:r>
          </a:p>
        </p:txBody>
      </p:sp>
      <p:sp>
        <p:nvSpPr>
          <p:cNvPr id="68" name="Shape 6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9" name="Shape 69"/>
          <p:cNvSpPr>
            <a:spLocks noGrp="1"/>
          </p:cNvSpPr>
          <p:nvPr>
            <p:ph type="sldNum" sz="quarter" idx="2"/>
          </p:nvPr>
        </p:nvSpPr>
        <p:spPr>
          <a:prstGeom prst="rect">
            <a:avLst/>
          </a:prstGeom>
        </p:spPr>
        <p:txBody>
          <a:bodyPr/>
          <a:lstStyle/>
          <a:p>
            <a:fld id="{86CB4B4D-7CA3-9044-876B-883B54F8677D}" type="slidenum">
              <a:t>‹#›</a:t>
            </a:fld>
            <a:endParaRPr/>
          </a:p>
        </p:txBody>
      </p:sp>
      <p:sp>
        <p:nvSpPr>
          <p:cNvPr id="5" name="Footer Placeholder 4">
            <a:extLst>
              <a:ext uri="{FF2B5EF4-FFF2-40B4-BE49-F238E27FC236}">
                <a16:creationId xmlns:a16="http://schemas.microsoft.com/office/drawing/2014/main" xmlns="" id="{483671D5-050B-8E4B-8DCF-2603498F8F9E}"/>
              </a:ext>
            </a:extLst>
          </p:cNvPr>
          <p:cNvSpPr>
            <a:spLocks noGrp="1"/>
          </p:cNvSpPr>
          <p:nvPr>
            <p:ph type="ftr" sz="quarter" idx="13"/>
          </p:nvPr>
        </p:nvSpPr>
        <p:spPr>
          <a:xfrm>
            <a:off x="3124200" y="4767264"/>
            <a:ext cx="2895600" cy="273844"/>
          </a:xfrm>
        </p:spPr>
        <p:txBody>
          <a:bodyPr/>
          <a:lstStyle/>
          <a:p>
            <a:r>
              <a:rPr lang="en-GB"/>
              <a:t>2018 CEOS Plenary, Brussels, Belgium</a:t>
            </a:r>
          </a:p>
        </p:txBody>
      </p:sp>
    </p:spTree>
    <p:extLst>
      <p:ext uri="{BB962C8B-B14F-4D97-AF65-F5344CB8AC3E}">
        <p14:creationId xmlns:p14="http://schemas.microsoft.com/office/powerpoint/2010/main" val="23987516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63771"/>
            <a:ext cx="1988820" cy="1285875"/>
          </a:xfrm>
          <a:prstGeom prst="rect">
            <a:avLst/>
          </a:prstGeom>
        </p:spPr>
      </p:pic>
      <p:sp>
        <p:nvSpPr>
          <p:cNvPr id="4" name="Footer Placeholder 3"/>
          <p:cNvSpPr>
            <a:spLocks noGrp="1"/>
          </p:cNvSpPr>
          <p:nvPr>
            <p:ph type="ftr" sz="quarter" idx="13"/>
          </p:nvPr>
        </p:nvSpPr>
        <p:spPr/>
        <p:txBody>
          <a:bodyPr/>
          <a:lstStyle/>
          <a:p>
            <a:r>
              <a:rPr lang="en-GB"/>
              <a:t>2018 CEOS Plenary, Brussels, Belgium</a:t>
            </a:r>
          </a:p>
        </p:txBody>
      </p:sp>
      <p:pic>
        <p:nvPicPr>
          <p:cNvPr id="8" name="Picture 7"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63771"/>
            <a:ext cx="1988820" cy="1285875"/>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
        <p:nvSpPr>
          <p:cNvPr id="4" name="Footer Placeholder 3"/>
          <p:cNvSpPr>
            <a:spLocks noGrp="1"/>
          </p:cNvSpPr>
          <p:nvPr>
            <p:ph type="ftr" sz="quarter" idx="13"/>
          </p:nvPr>
        </p:nvSpPr>
        <p:spPr/>
        <p:txBody>
          <a:bodyPr/>
          <a:lstStyle/>
          <a:p>
            <a:r>
              <a:rPr lang="en-GB"/>
              <a:t>2018 CEOS Plenary, Brussels, Belgium</a:t>
            </a:r>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
        <p:nvSpPr>
          <p:cNvPr id="5" name="Footer Placeholder 4"/>
          <p:cNvSpPr>
            <a:spLocks noGrp="1"/>
          </p:cNvSpPr>
          <p:nvPr>
            <p:ph type="ftr" sz="quarter" idx="13"/>
          </p:nvPr>
        </p:nvSpPr>
        <p:spPr/>
        <p:txBody>
          <a:bodyPr/>
          <a:lstStyle/>
          <a:p>
            <a:r>
              <a:rPr lang="en-GB"/>
              <a:t>2018 CEOS Plenary, Brussels, Belgium</a:t>
            </a:r>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
        <p:nvSpPr>
          <p:cNvPr id="7" name="Footer Placeholder 6"/>
          <p:cNvSpPr>
            <a:spLocks noGrp="1"/>
          </p:cNvSpPr>
          <p:nvPr>
            <p:ph type="ftr" sz="quarter" idx="13"/>
          </p:nvPr>
        </p:nvSpPr>
        <p:spPr/>
        <p:txBody>
          <a:bodyPr/>
          <a:lstStyle/>
          <a:p>
            <a:r>
              <a:rPr lang="en-GB"/>
              <a:t>2018 CEOS Plenary, Brussels, Belgium</a:t>
            </a:r>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
        <p:nvSpPr>
          <p:cNvPr id="3" name="Footer Placeholder 2"/>
          <p:cNvSpPr>
            <a:spLocks noGrp="1"/>
          </p:cNvSpPr>
          <p:nvPr>
            <p:ph type="ftr" sz="quarter" idx="13"/>
          </p:nvPr>
        </p:nvSpPr>
        <p:spPr/>
        <p:txBody>
          <a:bodyPr/>
          <a:lstStyle/>
          <a:p>
            <a:r>
              <a:rPr lang="en-GB"/>
              <a:t>2018 CEOS Plenary, Brussels, Belgium</a:t>
            </a:r>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
        <p:nvSpPr>
          <p:cNvPr id="2" name="Footer Placeholder 1"/>
          <p:cNvSpPr>
            <a:spLocks noGrp="1"/>
          </p:cNvSpPr>
          <p:nvPr>
            <p:ph type="ftr" sz="quarter" idx="13"/>
          </p:nvPr>
        </p:nvSpPr>
        <p:spPr/>
        <p:txBody>
          <a:bodyPr/>
          <a:lstStyle/>
          <a:p>
            <a:r>
              <a:rPr lang="en-GB"/>
              <a:t>2018 CEOS Plenary, Brussels, Belgium</a:t>
            </a:r>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
        <p:nvSpPr>
          <p:cNvPr id="5" name="Footer Placeholder 4"/>
          <p:cNvSpPr>
            <a:spLocks noGrp="1"/>
          </p:cNvSpPr>
          <p:nvPr>
            <p:ph type="ftr" sz="quarter" idx="13"/>
          </p:nvPr>
        </p:nvSpPr>
        <p:spPr/>
        <p:txBody>
          <a:bodyPr/>
          <a:lstStyle/>
          <a:p>
            <a:r>
              <a:rPr lang="en-GB"/>
              <a:t>2018 CEOS Plenary, Brussels, Belgium</a:t>
            </a:r>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a:t>Drag picture to placeholder or click icon to add</a:t>
            </a:r>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
        <p:nvSpPr>
          <p:cNvPr id="5" name="Footer Placeholder 4"/>
          <p:cNvSpPr>
            <a:spLocks noGrp="1"/>
          </p:cNvSpPr>
          <p:nvPr>
            <p:ph type="ftr" sz="quarter" idx="13"/>
          </p:nvPr>
        </p:nvSpPr>
        <p:spPr/>
        <p:txBody>
          <a:bodyPr/>
          <a:lstStyle/>
          <a:p>
            <a:r>
              <a:rPr lang="en-GB"/>
              <a:t>2018 CEOS Plenary, Brussels, Belgium</a:t>
            </a:r>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mo2016_powerpoint_standard_v2-2.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3863771"/>
            <a:ext cx="1988820" cy="1285875"/>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CH"/>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sp>
        <p:nvSpPr>
          <p:cNvPr id="4" name="Footer Placeholder 3"/>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2018 CEOS Plenary, Brussels, Belgium</a:t>
            </a:r>
          </a:p>
        </p:txBody>
      </p:sp>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wmo.int/pages/prog/www/wigos/index_en.html"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wmo.int/pages/prog/www/OSY/GOS-RRR.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1911" y="1491109"/>
            <a:ext cx="8229600" cy="307614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0090"/>
                </a:solidFill>
              </a:rPr>
              <a:t>Vision for WMO Integrated Global Observing System (WIGOS) in 2040</a:t>
            </a:r>
          </a:p>
          <a:p>
            <a:r>
              <a:rPr lang="en-US" sz="2800" i="1" dirty="0">
                <a:solidFill>
                  <a:srgbClr val="000090"/>
                </a:solidFill>
              </a:rPr>
              <a:t>Context, purpose, scope, and current status</a:t>
            </a:r>
          </a:p>
          <a:p>
            <a:endParaRPr lang="fr-CH" sz="2800" dirty="0">
              <a:solidFill>
                <a:srgbClr val="000090"/>
              </a:solidFill>
            </a:endParaRPr>
          </a:p>
          <a:p>
            <a:r>
              <a:rPr lang="fr-CH" sz="2800" dirty="0">
                <a:solidFill>
                  <a:srgbClr val="000090"/>
                </a:solidFill>
              </a:rPr>
              <a:t>Fernando Belda and Lars Peter Riishojgaard</a:t>
            </a:r>
          </a:p>
          <a:p>
            <a:r>
              <a:rPr lang="fr-CH" sz="2800" dirty="0">
                <a:solidFill>
                  <a:srgbClr val="000090"/>
                </a:solidFill>
              </a:rPr>
              <a:t>WMO Secretariat</a:t>
            </a:r>
            <a:endParaRPr lang="en-US" sz="2100" dirty="0">
              <a:solidFill>
                <a:srgbClr val="000090"/>
              </a:solidFill>
            </a:endParaRPr>
          </a:p>
          <a:p>
            <a:endParaRPr lang="en-US" sz="2100" dirty="0">
              <a:solidFill>
                <a:srgbClr val="000090"/>
              </a:solidFill>
            </a:endParaRPr>
          </a:p>
          <a:p>
            <a:endParaRPr lang="en-US" sz="2100" dirty="0">
              <a:solidFill>
                <a:srgbClr val="000090"/>
              </a:solidFill>
            </a:endParaRPr>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93279"/>
            <a:ext cx="8229600" cy="857250"/>
          </a:xfrm>
        </p:spPr>
        <p:txBody>
          <a:bodyPr>
            <a:normAutofit/>
          </a:bodyPr>
          <a:lstStyle/>
          <a:p>
            <a:r>
              <a:rPr lang="en-AU" sz="3600" dirty="0"/>
              <a:t>Timeline</a:t>
            </a:r>
          </a:p>
        </p:txBody>
      </p:sp>
      <p:sp>
        <p:nvSpPr>
          <p:cNvPr id="3" name="Content Placeholder 2"/>
          <p:cNvSpPr>
            <a:spLocks noGrp="1"/>
          </p:cNvSpPr>
          <p:nvPr>
            <p:ph idx="1"/>
          </p:nvPr>
        </p:nvSpPr>
        <p:spPr>
          <a:xfrm>
            <a:off x="228600" y="1046700"/>
            <a:ext cx="8686800" cy="3906302"/>
          </a:xfrm>
        </p:spPr>
        <p:txBody>
          <a:bodyPr>
            <a:noAutofit/>
          </a:bodyPr>
          <a:lstStyle/>
          <a:p>
            <a:r>
              <a:rPr lang="en-AU" sz="2000" b="1" dirty="0"/>
              <a:t>CGMS-43 </a:t>
            </a:r>
            <a:r>
              <a:rPr lang="en-AU" sz="2000" dirty="0"/>
              <a:t>(Boulder, May 2015): In anticipation of discussions to take place at WMO Congress-17, WMO briefed Plenary on the rationale for the new “Vision”; this action was  taken in response to a report from ET-SAT in 2014;</a:t>
            </a:r>
          </a:p>
          <a:p>
            <a:r>
              <a:rPr lang="en-AU" sz="2000" b="1" dirty="0"/>
              <a:t>CGMS-44 </a:t>
            </a:r>
            <a:r>
              <a:rPr lang="en-AU" sz="2000" dirty="0"/>
              <a:t>(</a:t>
            </a:r>
            <a:r>
              <a:rPr lang="en-AU" sz="2000" dirty="0" err="1"/>
              <a:t>Biot</a:t>
            </a:r>
            <a:r>
              <a:rPr lang="en-AU" sz="2000" dirty="0"/>
              <a:t>, June 2016): WMO (ET/SAT) briefed Plenary on initial development of “Vision for Space-based Components of WIGOS in 2040”;</a:t>
            </a:r>
          </a:p>
          <a:p>
            <a:r>
              <a:rPr lang="en-AU" sz="2000" b="1" dirty="0"/>
              <a:t>CGMS-45 </a:t>
            </a:r>
            <a:r>
              <a:rPr lang="en-AU" sz="2000" dirty="0"/>
              <a:t>(</a:t>
            </a:r>
            <a:r>
              <a:rPr lang="en-AU" sz="2000" dirty="0" err="1"/>
              <a:t>Jeju</a:t>
            </a:r>
            <a:r>
              <a:rPr lang="en-AU" sz="2000" dirty="0"/>
              <a:t>, June 2017): WMO provided briefing on development of “Vision for Surface-based Components of WIGOS in 2040” and plans for an integrated Vision document; CGMS agencies invited to comment;</a:t>
            </a:r>
          </a:p>
          <a:p>
            <a:r>
              <a:rPr lang="en-AU" sz="2000" b="1" dirty="0"/>
              <a:t>CGMS-46 </a:t>
            </a:r>
            <a:r>
              <a:rPr lang="en-AU" sz="2000" dirty="0"/>
              <a:t>(Bengaluru, June 2018): First draft of integrated “Vision for WIGOS in 2040” presented as WMO-WP-01.</a:t>
            </a:r>
          </a:p>
        </p:txBody>
      </p:sp>
      <p:sp>
        <p:nvSpPr>
          <p:cNvPr id="6" name="Shape 312"/>
          <p:cNvSpPr txBox="1">
            <a:spLocks/>
          </p:cNvSpPr>
          <p:nvPr/>
        </p:nvSpPr>
        <p:spPr>
          <a:xfrm>
            <a:off x="357562" y="216374"/>
            <a:ext cx="8468927" cy="594143"/>
          </a:xfrm>
          <a:prstGeom prst="rect">
            <a:avLst/>
          </a:prstGeom>
          <a:solidFill>
            <a:schemeClr val="tx2">
              <a:lumMod val="20000"/>
              <a:lumOff val="80000"/>
            </a:schemeClr>
          </a:solidFill>
          <a:ln w="22225">
            <a:solidFill>
              <a:srgbClr val="000090"/>
            </a:solidFill>
          </a:ln>
        </p:spPr>
        <p:txBody>
          <a:bodyPr vert="horz" lIns="91440" tIns="45720" rIns="91440" bIns="45720" rtlCol="0" anchor="ctr">
            <a:normAutofit/>
          </a:bodyPr>
          <a:lstStyle>
            <a:lvl1pPr algn="ctr" defTabSz="678941" rtl="0" eaLnBrk="1" latinLnBrk="0" hangingPunct="1">
              <a:spcBef>
                <a:spcPct val="0"/>
              </a:spcBef>
              <a:buNone/>
              <a:defRPr sz="2700" b="1" kern="1200">
                <a:solidFill>
                  <a:schemeClr val="accent2"/>
                </a:solidFill>
                <a:latin typeface="Arial"/>
                <a:ea typeface="Arial"/>
                <a:cs typeface="Arial"/>
                <a:sym typeface="Arial"/>
              </a:defRPr>
            </a:lvl1pPr>
          </a:lstStyle>
          <a:p>
            <a:r>
              <a:rPr lang="fr-CH" sz="2800" dirty="0">
                <a:solidFill>
                  <a:srgbClr val="000090"/>
                </a:solidFill>
              </a:rPr>
              <a:t>CGMS Involvement in </a:t>
            </a:r>
            <a:r>
              <a:rPr lang="fr-CH" sz="2800" i="1" dirty="0">
                <a:solidFill>
                  <a:srgbClr val="000090"/>
                </a:solidFill>
              </a:rPr>
              <a:t>Vision</a:t>
            </a:r>
            <a:r>
              <a:rPr lang="fr-CH" sz="2800" dirty="0">
                <a:solidFill>
                  <a:srgbClr val="000090"/>
                </a:solidFill>
              </a:rPr>
              <a:t> Development</a:t>
            </a:r>
            <a:endParaRPr lang="fr-CH" sz="2800" i="1" dirty="0">
              <a:solidFill>
                <a:srgbClr val="000090"/>
              </a:solidFill>
            </a:endParaRPr>
          </a:p>
        </p:txBody>
      </p:sp>
      <p:sp>
        <p:nvSpPr>
          <p:cNvPr id="2" name="Fußzeilenplatzhalter 1">
            <a:extLst>
              <a:ext uri="{FF2B5EF4-FFF2-40B4-BE49-F238E27FC236}">
                <a16:creationId xmlns:a16="http://schemas.microsoft.com/office/drawing/2014/main" xmlns="" id="{C1D4ED6D-ACC1-D947-B620-AF69A38FCC1A}"/>
              </a:ext>
            </a:extLst>
          </p:cNvPr>
          <p:cNvSpPr>
            <a:spLocks noGrp="1"/>
          </p:cNvSpPr>
          <p:nvPr>
            <p:ph type="ftr" sz="quarter" idx="13"/>
          </p:nvPr>
        </p:nvSpPr>
        <p:spPr/>
        <p:txBody>
          <a:bodyPr/>
          <a:lstStyle/>
          <a:p>
            <a:r>
              <a:rPr lang="en-GB"/>
              <a:t>2018 CEOS Plenary, Brussels, Belgium</a:t>
            </a:r>
          </a:p>
        </p:txBody>
      </p:sp>
      <p:sp>
        <p:nvSpPr>
          <p:cNvPr id="5" name="Foliennummernplatzhalter 4">
            <a:extLst>
              <a:ext uri="{FF2B5EF4-FFF2-40B4-BE49-F238E27FC236}">
                <a16:creationId xmlns:a16="http://schemas.microsoft.com/office/drawing/2014/main" xmlns="" id="{4423E325-758A-7F48-A8D7-9F00F66EB705}"/>
              </a:ext>
            </a:extLst>
          </p:cNvPr>
          <p:cNvSpPr>
            <a:spLocks noGrp="1"/>
          </p:cNvSpPr>
          <p:nvPr>
            <p:ph type="sldNum" sz="quarter" idx="12"/>
          </p:nvPr>
        </p:nvSpPr>
        <p:spPr/>
        <p:txBody>
          <a:bodyPr/>
          <a:lstStyle/>
          <a:p>
            <a:fld id="{9259AF2F-52C6-9B46-B8B2-0579234AE62E}" type="slidenum">
              <a:rPr lang="en-US" smtClean="0"/>
              <a:t>10</a:t>
            </a:fld>
            <a:endParaRPr lang="en-US"/>
          </a:p>
        </p:txBody>
      </p:sp>
    </p:spTree>
    <p:extLst>
      <p:ext uri="{BB962C8B-B14F-4D97-AF65-F5344CB8AC3E}">
        <p14:creationId xmlns:p14="http://schemas.microsoft.com/office/powerpoint/2010/main" val="2028383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9398"/>
            <a:ext cx="8686800" cy="3906302"/>
          </a:xfrm>
        </p:spPr>
        <p:txBody>
          <a:bodyPr>
            <a:noAutofit/>
          </a:bodyPr>
          <a:lstStyle/>
          <a:p>
            <a:pPr>
              <a:lnSpc>
                <a:spcPct val="90000"/>
              </a:lnSpc>
            </a:pPr>
            <a:r>
              <a:rPr lang="en-AU" sz="2400" dirty="0"/>
              <a:t>Chapter I; Context, purpose, scope</a:t>
            </a:r>
          </a:p>
          <a:p>
            <a:pPr lvl="1">
              <a:lnSpc>
                <a:spcPct val="90000"/>
              </a:lnSpc>
            </a:pPr>
            <a:r>
              <a:rPr lang="en-AU" sz="2000" dirty="0"/>
              <a:t>Why a new vision, what are the main drivers of change; what does the concept of “integration” in WIGOS entail;</a:t>
            </a:r>
          </a:p>
          <a:p>
            <a:pPr>
              <a:lnSpc>
                <a:spcPct val="90000"/>
              </a:lnSpc>
            </a:pPr>
            <a:r>
              <a:rPr lang="en-AU" sz="2400" dirty="0"/>
              <a:t>Chapter II; Space-based WIGOS components</a:t>
            </a:r>
          </a:p>
          <a:p>
            <a:pPr lvl="1">
              <a:lnSpc>
                <a:spcPct val="90000"/>
              </a:lnSpc>
            </a:pPr>
            <a:r>
              <a:rPr lang="en-AU" sz="2000" dirty="0"/>
              <a:t>Trends in Requirements and Capabilities; text and tables introducing the four tiers of space-based systems contributing to WIGOS; </a:t>
            </a:r>
          </a:p>
          <a:p>
            <a:pPr>
              <a:lnSpc>
                <a:spcPct val="90000"/>
              </a:lnSpc>
            </a:pPr>
            <a:r>
              <a:rPr lang="en-AU" sz="2400" dirty="0"/>
              <a:t>Chapter III; Surface-based WIGOS components</a:t>
            </a:r>
          </a:p>
          <a:p>
            <a:pPr lvl="1">
              <a:lnSpc>
                <a:spcPct val="90000"/>
              </a:lnSpc>
            </a:pPr>
            <a:r>
              <a:rPr lang="en-AU" sz="2000" dirty="0"/>
              <a:t>Trends and issues (technology, requirements, private sector involvement, commoditization of sensors, processing, communication, …); tables of available and emerging technologies.</a:t>
            </a:r>
          </a:p>
        </p:txBody>
      </p:sp>
      <p:sp>
        <p:nvSpPr>
          <p:cNvPr id="6" name="Shape 312"/>
          <p:cNvSpPr txBox="1">
            <a:spLocks/>
          </p:cNvSpPr>
          <p:nvPr/>
        </p:nvSpPr>
        <p:spPr>
          <a:xfrm>
            <a:off x="357562" y="216374"/>
            <a:ext cx="8468927" cy="594143"/>
          </a:xfrm>
          <a:prstGeom prst="rect">
            <a:avLst/>
          </a:prstGeom>
          <a:solidFill>
            <a:schemeClr val="tx2">
              <a:lumMod val="20000"/>
              <a:lumOff val="80000"/>
            </a:schemeClr>
          </a:solidFill>
          <a:ln w="22225">
            <a:solidFill>
              <a:srgbClr val="000090"/>
            </a:solidFill>
          </a:ln>
        </p:spPr>
        <p:txBody>
          <a:bodyPr vert="horz" lIns="91440" tIns="45720" rIns="91440" bIns="45720" rtlCol="0" anchor="ctr">
            <a:normAutofit/>
          </a:bodyPr>
          <a:lstStyle>
            <a:lvl1pPr algn="ctr" defTabSz="678941" rtl="0" eaLnBrk="1" latinLnBrk="0" hangingPunct="1">
              <a:spcBef>
                <a:spcPct val="0"/>
              </a:spcBef>
              <a:buNone/>
              <a:defRPr sz="2700" b="1" kern="1200">
                <a:solidFill>
                  <a:schemeClr val="accent2"/>
                </a:solidFill>
                <a:latin typeface="Arial"/>
                <a:ea typeface="Arial"/>
                <a:cs typeface="Arial"/>
                <a:sym typeface="Arial"/>
              </a:defRPr>
            </a:lvl1pPr>
          </a:lstStyle>
          <a:p>
            <a:r>
              <a:rPr lang="fr-CH" sz="2800" dirty="0">
                <a:solidFill>
                  <a:srgbClr val="000090"/>
                </a:solidFill>
              </a:rPr>
              <a:t>Document Structure</a:t>
            </a:r>
            <a:endParaRPr lang="fr-CH" sz="2800" i="1" dirty="0">
              <a:solidFill>
                <a:srgbClr val="000090"/>
              </a:solidFill>
            </a:endParaRPr>
          </a:p>
        </p:txBody>
      </p:sp>
      <p:sp>
        <p:nvSpPr>
          <p:cNvPr id="2" name="Fußzeilenplatzhalter 1">
            <a:extLst>
              <a:ext uri="{FF2B5EF4-FFF2-40B4-BE49-F238E27FC236}">
                <a16:creationId xmlns:a16="http://schemas.microsoft.com/office/drawing/2014/main" xmlns="" id="{F4EE3C7C-780E-4D4A-A7DF-9A582329BF48}"/>
              </a:ext>
            </a:extLst>
          </p:cNvPr>
          <p:cNvSpPr>
            <a:spLocks noGrp="1"/>
          </p:cNvSpPr>
          <p:nvPr>
            <p:ph type="ftr" sz="quarter" idx="13"/>
          </p:nvPr>
        </p:nvSpPr>
        <p:spPr/>
        <p:txBody>
          <a:bodyPr/>
          <a:lstStyle/>
          <a:p>
            <a:r>
              <a:rPr lang="en-GB"/>
              <a:t>2018 CEOS Plenary, Brussels, Belgium</a:t>
            </a:r>
          </a:p>
        </p:txBody>
      </p:sp>
      <p:sp>
        <p:nvSpPr>
          <p:cNvPr id="4" name="Foliennummernplatzhalter 3">
            <a:extLst>
              <a:ext uri="{FF2B5EF4-FFF2-40B4-BE49-F238E27FC236}">
                <a16:creationId xmlns:a16="http://schemas.microsoft.com/office/drawing/2014/main" xmlns="" id="{A738E1EB-111E-7D41-8EEB-178D511BDBB0}"/>
              </a:ext>
            </a:extLst>
          </p:cNvPr>
          <p:cNvSpPr>
            <a:spLocks noGrp="1"/>
          </p:cNvSpPr>
          <p:nvPr>
            <p:ph type="sldNum" sz="quarter" idx="12"/>
          </p:nvPr>
        </p:nvSpPr>
        <p:spPr/>
        <p:txBody>
          <a:bodyPr/>
          <a:lstStyle/>
          <a:p>
            <a:fld id="{9259AF2F-52C6-9B46-B8B2-0579234AE62E}" type="slidenum">
              <a:rPr lang="en-US" smtClean="0"/>
              <a:t>11</a:t>
            </a:fld>
            <a:endParaRPr lang="en-US"/>
          </a:p>
        </p:txBody>
      </p:sp>
    </p:spTree>
    <p:extLst>
      <p:ext uri="{BB962C8B-B14F-4D97-AF65-F5344CB8AC3E}">
        <p14:creationId xmlns:p14="http://schemas.microsoft.com/office/powerpoint/2010/main" val="2875558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18098"/>
            <a:ext cx="8686800" cy="3906302"/>
          </a:xfrm>
        </p:spPr>
        <p:txBody>
          <a:bodyPr>
            <a:noAutofit/>
          </a:bodyPr>
          <a:lstStyle/>
          <a:p>
            <a:pPr>
              <a:spcBef>
                <a:spcPts val="200"/>
              </a:spcBef>
            </a:pPr>
            <a:r>
              <a:rPr lang="en-AU" sz="2000" b="1" u="sng" dirty="0">
                <a:latin typeface="Calibri"/>
                <a:cs typeface="Calibri"/>
              </a:rPr>
              <a:t>The Vision describes a four-tier constellation</a:t>
            </a:r>
            <a:r>
              <a:rPr lang="en-AU" sz="2000" dirty="0">
                <a:latin typeface="Calibri"/>
                <a:cs typeface="Calibri"/>
              </a:rPr>
              <a:t>:</a:t>
            </a:r>
          </a:p>
          <a:p>
            <a:pPr lvl="1">
              <a:spcBef>
                <a:spcPts val="200"/>
              </a:spcBef>
              <a:buFont typeface="+mj-lt"/>
              <a:buAutoNum type="arabicPeriod"/>
            </a:pPr>
            <a:r>
              <a:rPr lang="en-US" sz="1800" b="1" dirty="0">
                <a:solidFill>
                  <a:srgbClr val="000000"/>
                </a:solidFill>
                <a:latin typeface="Calibri"/>
                <a:ea typeface="Verdana"/>
                <a:cs typeface="Calibri"/>
              </a:rPr>
              <a:t>Backbone system with specified orbital configuration and measurement approaches</a:t>
            </a:r>
          </a:p>
          <a:p>
            <a:pPr lvl="1">
              <a:spcBef>
                <a:spcPts val="200"/>
              </a:spcBef>
            </a:pPr>
            <a:r>
              <a:rPr lang="en-US" sz="1800" dirty="0">
                <a:solidFill>
                  <a:srgbClr val="000000"/>
                </a:solidFill>
                <a:latin typeface="Calibri"/>
                <a:ea typeface="Verdana"/>
                <a:cs typeface="Calibri"/>
              </a:rPr>
              <a:t>Basis for Members’ commitments, should respond to the vital data needs; similar to the current CGMS baseline with addition of newly mature capabilities</a:t>
            </a:r>
          </a:p>
          <a:p>
            <a:pPr marL="800100" lvl="1" indent="-342900">
              <a:spcBef>
                <a:spcPts val="200"/>
              </a:spcBef>
              <a:buFont typeface="+mj-lt"/>
              <a:buAutoNum type="arabicPeriod" startAt="2"/>
            </a:pPr>
            <a:r>
              <a:rPr lang="en-US" sz="1800" b="1" dirty="0">
                <a:solidFill>
                  <a:srgbClr val="000000"/>
                </a:solidFill>
                <a:latin typeface="Calibri"/>
                <a:ea typeface="Verdana"/>
                <a:cs typeface="Calibri"/>
              </a:rPr>
              <a:t>Backbone system with open orbit configuration and flexibility to optimize the implementation</a:t>
            </a:r>
          </a:p>
          <a:p>
            <a:pPr lvl="1">
              <a:spcBef>
                <a:spcPts val="200"/>
              </a:spcBef>
            </a:pPr>
            <a:r>
              <a:rPr lang="en-US" sz="1800" dirty="0">
                <a:solidFill>
                  <a:srgbClr val="000000"/>
                </a:solidFill>
                <a:latin typeface="Calibri"/>
                <a:ea typeface="Verdana"/>
                <a:cs typeface="Calibri"/>
              </a:rPr>
              <a:t>Basis for open contributions of WMO Members, responding to target data goals</a:t>
            </a:r>
          </a:p>
          <a:p>
            <a:pPr marL="800100" lvl="1" indent="-342900">
              <a:spcBef>
                <a:spcPts val="200"/>
              </a:spcBef>
              <a:buFont typeface="+mj-lt"/>
              <a:buAutoNum type="arabicPeriod" startAt="3"/>
            </a:pPr>
            <a:r>
              <a:rPr lang="en-US" sz="1800" b="1" dirty="0">
                <a:solidFill>
                  <a:srgbClr val="000000"/>
                </a:solidFill>
                <a:latin typeface="Calibri"/>
                <a:ea typeface="Verdana"/>
                <a:cs typeface="Calibri"/>
              </a:rPr>
              <a:t>Operational pathfinders, and technology and science demonstrators</a:t>
            </a:r>
          </a:p>
          <a:p>
            <a:pPr lvl="1">
              <a:spcBef>
                <a:spcPts val="200"/>
              </a:spcBef>
            </a:pPr>
            <a:r>
              <a:rPr lang="en-US" sz="1800" dirty="0">
                <a:solidFill>
                  <a:srgbClr val="000000"/>
                </a:solidFill>
                <a:latin typeface="Calibri"/>
                <a:ea typeface="Verdana"/>
                <a:cs typeface="Calibri"/>
              </a:rPr>
              <a:t>Responding to R&amp;D needs</a:t>
            </a:r>
          </a:p>
          <a:p>
            <a:pPr marL="800100" lvl="1" indent="-342900">
              <a:spcBef>
                <a:spcPts val="200"/>
              </a:spcBef>
              <a:buFont typeface="+mj-lt"/>
              <a:buAutoNum type="arabicPeriod" startAt="4"/>
            </a:pPr>
            <a:r>
              <a:rPr lang="en-US" sz="1800" b="1" dirty="0">
                <a:solidFill>
                  <a:srgbClr val="000000"/>
                </a:solidFill>
                <a:latin typeface="Calibri"/>
                <a:ea typeface="Verdana"/>
                <a:cs typeface="Calibri"/>
              </a:rPr>
              <a:t>Additional capabilities</a:t>
            </a:r>
            <a:endParaRPr lang="en-US" sz="1800" dirty="0">
              <a:solidFill>
                <a:srgbClr val="000000"/>
              </a:solidFill>
              <a:latin typeface="Calibri"/>
              <a:ea typeface="Verdana"/>
              <a:cs typeface="Calibri"/>
            </a:endParaRPr>
          </a:p>
          <a:p>
            <a:pPr lvl="1">
              <a:spcBef>
                <a:spcPts val="200"/>
              </a:spcBef>
            </a:pPr>
            <a:r>
              <a:rPr lang="en-US" sz="1800" dirty="0">
                <a:solidFill>
                  <a:srgbClr val="000000"/>
                </a:solidFill>
                <a:latin typeface="Calibri"/>
                <a:ea typeface="Verdana"/>
                <a:cs typeface="Calibri"/>
              </a:rPr>
              <a:t>contributed by WMO Members and third parties including governmental, academic or commercial initiatives</a:t>
            </a:r>
            <a:endParaRPr lang="en-AU" sz="1800" dirty="0">
              <a:latin typeface="Calibri"/>
              <a:cs typeface="Calibri"/>
            </a:endParaRPr>
          </a:p>
        </p:txBody>
      </p:sp>
      <p:sp>
        <p:nvSpPr>
          <p:cNvPr id="6" name="Shape 312"/>
          <p:cNvSpPr txBox="1">
            <a:spLocks/>
          </p:cNvSpPr>
          <p:nvPr/>
        </p:nvSpPr>
        <p:spPr>
          <a:xfrm>
            <a:off x="357562" y="216374"/>
            <a:ext cx="8468927" cy="594143"/>
          </a:xfrm>
          <a:prstGeom prst="rect">
            <a:avLst/>
          </a:prstGeom>
          <a:solidFill>
            <a:schemeClr val="tx2">
              <a:lumMod val="20000"/>
              <a:lumOff val="80000"/>
            </a:schemeClr>
          </a:solidFill>
          <a:ln w="22225">
            <a:solidFill>
              <a:srgbClr val="000090"/>
            </a:solidFill>
          </a:ln>
        </p:spPr>
        <p:txBody>
          <a:bodyPr vert="horz" lIns="91440" tIns="45720" rIns="91440" bIns="45720" rtlCol="0" anchor="ctr">
            <a:normAutofit/>
          </a:bodyPr>
          <a:lstStyle>
            <a:lvl1pPr algn="ctr" defTabSz="678941" rtl="0" eaLnBrk="1" latinLnBrk="0" hangingPunct="1">
              <a:spcBef>
                <a:spcPct val="0"/>
              </a:spcBef>
              <a:buNone/>
              <a:defRPr sz="2700" b="1" kern="1200">
                <a:solidFill>
                  <a:schemeClr val="accent2"/>
                </a:solidFill>
                <a:latin typeface="Arial"/>
                <a:ea typeface="Arial"/>
                <a:cs typeface="Arial"/>
                <a:sym typeface="Arial"/>
              </a:defRPr>
            </a:lvl1pPr>
          </a:lstStyle>
          <a:p>
            <a:r>
              <a:rPr lang="fr-CH" sz="2800" dirty="0">
                <a:solidFill>
                  <a:srgbClr val="000090"/>
                </a:solidFill>
              </a:rPr>
              <a:t>Chapter II (Space-based WIGOS Components)</a:t>
            </a:r>
            <a:endParaRPr lang="fr-CH" sz="2800" i="1" dirty="0">
              <a:solidFill>
                <a:srgbClr val="000090"/>
              </a:solidFill>
            </a:endParaRPr>
          </a:p>
        </p:txBody>
      </p:sp>
      <p:sp>
        <p:nvSpPr>
          <p:cNvPr id="2" name="Fußzeilenplatzhalter 1">
            <a:extLst>
              <a:ext uri="{FF2B5EF4-FFF2-40B4-BE49-F238E27FC236}">
                <a16:creationId xmlns:a16="http://schemas.microsoft.com/office/drawing/2014/main" xmlns="" id="{6A014723-897C-7541-B2E5-C5E545646264}"/>
              </a:ext>
            </a:extLst>
          </p:cNvPr>
          <p:cNvSpPr>
            <a:spLocks noGrp="1"/>
          </p:cNvSpPr>
          <p:nvPr>
            <p:ph type="ftr" sz="quarter" idx="13"/>
          </p:nvPr>
        </p:nvSpPr>
        <p:spPr/>
        <p:txBody>
          <a:bodyPr/>
          <a:lstStyle/>
          <a:p>
            <a:r>
              <a:rPr lang="en-GB"/>
              <a:t>2018 CEOS Plenary, Brussels, Belgium</a:t>
            </a:r>
          </a:p>
        </p:txBody>
      </p:sp>
      <p:sp>
        <p:nvSpPr>
          <p:cNvPr id="4" name="Foliennummernplatzhalter 3">
            <a:extLst>
              <a:ext uri="{FF2B5EF4-FFF2-40B4-BE49-F238E27FC236}">
                <a16:creationId xmlns:a16="http://schemas.microsoft.com/office/drawing/2014/main" xmlns="" id="{FAAA2E7D-CF0E-3A4D-9A08-04C659B5478D}"/>
              </a:ext>
            </a:extLst>
          </p:cNvPr>
          <p:cNvSpPr>
            <a:spLocks noGrp="1"/>
          </p:cNvSpPr>
          <p:nvPr>
            <p:ph type="sldNum" sz="quarter" idx="12"/>
          </p:nvPr>
        </p:nvSpPr>
        <p:spPr/>
        <p:txBody>
          <a:bodyPr/>
          <a:lstStyle/>
          <a:p>
            <a:fld id="{9259AF2F-52C6-9B46-B8B2-0579234AE62E}" type="slidenum">
              <a:rPr lang="en-US" smtClean="0"/>
              <a:t>12</a:t>
            </a:fld>
            <a:endParaRPr lang="en-US"/>
          </a:p>
        </p:txBody>
      </p:sp>
    </p:spTree>
    <p:extLst>
      <p:ext uri="{BB962C8B-B14F-4D97-AF65-F5344CB8AC3E}">
        <p14:creationId xmlns:p14="http://schemas.microsoft.com/office/powerpoint/2010/main" val="3061225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12"/>
          <p:cNvSpPr txBox="1">
            <a:spLocks/>
          </p:cNvSpPr>
          <p:nvPr/>
        </p:nvSpPr>
        <p:spPr>
          <a:xfrm>
            <a:off x="357562" y="216372"/>
            <a:ext cx="8468927" cy="875830"/>
          </a:xfrm>
          <a:prstGeom prst="rect">
            <a:avLst/>
          </a:prstGeom>
          <a:solidFill>
            <a:schemeClr val="bg1">
              <a:lumMod val="95000"/>
            </a:schemeClr>
          </a:solidFill>
          <a:ln w="25400">
            <a:solidFill>
              <a:schemeClr val="bg1">
                <a:lumMod val="50000"/>
              </a:schemeClr>
            </a:solidFill>
          </a:ln>
        </p:spPr>
        <p:txBody>
          <a:bodyPr vert="horz" lIns="91440" tIns="45720" rIns="91440" bIns="45720" rtlCol="0" anchor="ctr">
            <a:normAutofit fontScale="92500" lnSpcReduction="10000"/>
          </a:bodyPr>
          <a:lstStyle>
            <a:lvl1pPr algn="ctr" defTabSz="678941" rtl="0" eaLnBrk="1" latinLnBrk="0" hangingPunct="1">
              <a:spcBef>
                <a:spcPct val="0"/>
              </a:spcBef>
              <a:buNone/>
              <a:defRPr sz="2700" b="1" kern="1200">
                <a:solidFill>
                  <a:schemeClr val="accent2"/>
                </a:solidFill>
                <a:latin typeface="Arial"/>
                <a:ea typeface="Arial"/>
                <a:cs typeface="Arial"/>
                <a:sym typeface="Arial"/>
              </a:defRPr>
            </a:lvl1pPr>
          </a:lstStyle>
          <a:p>
            <a:r>
              <a:rPr lang="en-GB" sz="2800" dirty="0">
                <a:solidFill>
                  <a:srgbClr val="000090"/>
                </a:solidFill>
              </a:rPr>
              <a:t>WIGOS Vision, CGMS Baseline, WIGOS Gap Analysis and CGMS Risk Assessment </a:t>
            </a:r>
            <a:endParaRPr lang="en-GB" sz="2800" i="1" dirty="0">
              <a:solidFill>
                <a:srgbClr val="000090"/>
              </a:solidFill>
            </a:endParaRPr>
          </a:p>
        </p:txBody>
      </p:sp>
      <p:sp>
        <p:nvSpPr>
          <p:cNvPr id="11" name="TextBox 10"/>
          <p:cNvSpPr txBox="1"/>
          <p:nvPr/>
        </p:nvSpPr>
        <p:spPr>
          <a:xfrm>
            <a:off x="8407400" y="4279900"/>
            <a:ext cx="184666" cy="369332"/>
          </a:xfrm>
          <a:prstGeom prst="rect">
            <a:avLst/>
          </a:prstGeom>
          <a:noFill/>
        </p:spPr>
        <p:txBody>
          <a:bodyPr wrap="none" rtlCol="0">
            <a:spAutoFit/>
          </a:bodyPr>
          <a:lstStyle/>
          <a:p>
            <a:endParaRPr lang="en-US" dirty="0"/>
          </a:p>
        </p:txBody>
      </p:sp>
      <p:sp>
        <p:nvSpPr>
          <p:cNvPr id="4" name="TextBox 3"/>
          <p:cNvSpPr txBox="1"/>
          <p:nvPr/>
        </p:nvSpPr>
        <p:spPr>
          <a:xfrm>
            <a:off x="901700" y="1257300"/>
            <a:ext cx="5029200" cy="707886"/>
          </a:xfrm>
          <a:prstGeom prst="rect">
            <a:avLst/>
          </a:prstGeom>
          <a:solidFill>
            <a:schemeClr val="accent3">
              <a:lumMod val="20000"/>
              <a:lumOff val="80000"/>
            </a:schemeClr>
          </a:solidFill>
          <a:ln w="38100">
            <a:solidFill>
              <a:schemeClr val="accent3">
                <a:lumMod val="50000"/>
              </a:schemeClr>
            </a:solidFill>
          </a:ln>
        </p:spPr>
        <p:txBody>
          <a:bodyPr wrap="square" rtlCol="0">
            <a:spAutoFit/>
          </a:bodyPr>
          <a:lstStyle/>
          <a:p>
            <a:pPr algn="ctr"/>
            <a:r>
              <a:rPr lang="en-US" sz="2000" b="1" dirty="0"/>
              <a:t>Vision for WIGOS</a:t>
            </a:r>
            <a:r>
              <a:rPr lang="en-US" sz="2000" dirty="0"/>
              <a:t> (Chapter II, Tier I);</a:t>
            </a:r>
          </a:p>
          <a:p>
            <a:pPr algn="ctr"/>
            <a:r>
              <a:rPr lang="en-US" sz="2000" dirty="0"/>
              <a:t>(Idealized) user view of CGMS Baseline</a:t>
            </a:r>
          </a:p>
        </p:txBody>
      </p:sp>
      <p:sp>
        <p:nvSpPr>
          <p:cNvPr id="7" name="TextBox 6"/>
          <p:cNvSpPr txBox="1"/>
          <p:nvPr/>
        </p:nvSpPr>
        <p:spPr>
          <a:xfrm>
            <a:off x="1041400" y="2514605"/>
            <a:ext cx="5156200" cy="1015663"/>
          </a:xfrm>
          <a:prstGeom prst="rect">
            <a:avLst/>
          </a:prstGeom>
          <a:solidFill>
            <a:schemeClr val="accent1">
              <a:lumMod val="20000"/>
              <a:lumOff val="80000"/>
            </a:schemeClr>
          </a:solidFill>
          <a:ln w="38100">
            <a:solidFill>
              <a:srgbClr val="000090"/>
            </a:solidFill>
          </a:ln>
        </p:spPr>
        <p:txBody>
          <a:bodyPr wrap="square" rtlCol="0">
            <a:spAutoFit/>
          </a:bodyPr>
          <a:lstStyle/>
          <a:p>
            <a:pPr algn="ctr"/>
            <a:r>
              <a:rPr lang="en-US" sz="2000" b="1" dirty="0"/>
              <a:t>CGMS Baseline </a:t>
            </a:r>
            <a:r>
              <a:rPr lang="en-US" sz="2000" dirty="0"/>
              <a:t>(see WG-III Report);</a:t>
            </a:r>
          </a:p>
          <a:p>
            <a:pPr algn="ctr"/>
            <a:r>
              <a:rPr lang="en-US" sz="2000" dirty="0"/>
              <a:t>system committed to by CGMS Members;</a:t>
            </a:r>
          </a:p>
          <a:p>
            <a:pPr algn="ctr"/>
            <a:r>
              <a:rPr lang="en-US" sz="2000" dirty="0"/>
              <a:t>will be included in the </a:t>
            </a:r>
            <a:r>
              <a:rPr lang="en-US" sz="2000" i="1" u="sng" dirty="0"/>
              <a:t>Manual on WIGOS</a:t>
            </a:r>
          </a:p>
        </p:txBody>
      </p:sp>
      <p:sp>
        <p:nvSpPr>
          <p:cNvPr id="8" name="TextBox 7"/>
          <p:cNvSpPr txBox="1"/>
          <p:nvPr/>
        </p:nvSpPr>
        <p:spPr>
          <a:xfrm>
            <a:off x="838200" y="3975100"/>
            <a:ext cx="5168900" cy="707886"/>
          </a:xfrm>
          <a:prstGeom prst="rect">
            <a:avLst/>
          </a:prstGeom>
          <a:solidFill>
            <a:schemeClr val="accent6">
              <a:lumMod val="20000"/>
              <a:lumOff val="80000"/>
            </a:schemeClr>
          </a:solidFill>
          <a:ln w="38100">
            <a:solidFill>
              <a:srgbClr val="660066"/>
            </a:solidFill>
          </a:ln>
        </p:spPr>
        <p:txBody>
          <a:bodyPr wrap="square" rtlCol="0">
            <a:spAutoFit/>
          </a:bodyPr>
          <a:lstStyle/>
          <a:p>
            <a:pPr algn="ctr"/>
            <a:r>
              <a:rPr lang="en-US" sz="2000" b="1" dirty="0"/>
              <a:t>Space-based component of WIGOS</a:t>
            </a:r>
            <a:r>
              <a:rPr lang="en-US" sz="2000" dirty="0"/>
              <a:t>;</a:t>
            </a:r>
          </a:p>
          <a:p>
            <a:pPr algn="ctr"/>
            <a:r>
              <a:rPr lang="en-US" sz="2000" dirty="0"/>
              <a:t>system actually operating/will be operating</a:t>
            </a:r>
          </a:p>
        </p:txBody>
      </p:sp>
      <p:sp>
        <p:nvSpPr>
          <p:cNvPr id="9" name="Hexagon 8"/>
          <p:cNvSpPr/>
          <p:nvPr/>
        </p:nvSpPr>
        <p:spPr>
          <a:xfrm>
            <a:off x="5930900" y="1339000"/>
            <a:ext cx="2832100" cy="1219199"/>
          </a:xfrm>
          <a:prstGeom prst="hexagon">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a:t>Gap analysis </a:t>
            </a:r>
            <a:r>
              <a:rPr lang="en-US" dirty="0"/>
              <a:t>(WMO); e.g. due  to missing Tier I components; </a:t>
            </a:r>
          </a:p>
          <a:p>
            <a:pPr algn="ctr"/>
            <a:r>
              <a:rPr lang="en-US" dirty="0"/>
              <a:t>four-year cycle</a:t>
            </a:r>
          </a:p>
        </p:txBody>
      </p:sp>
      <p:sp>
        <p:nvSpPr>
          <p:cNvPr id="10" name="Hexagon 9"/>
          <p:cNvSpPr/>
          <p:nvPr/>
        </p:nvSpPr>
        <p:spPr>
          <a:xfrm>
            <a:off x="5981700" y="3276600"/>
            <a:ext cx="2832100" cy="1371600"/>
          </a:xfrm>
          <a:prstGeom prst="hexagon">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a:t>Risk assessment </a:t>
            </a:r>
            <a:r>
              <a:rPr lang="en-US" dirty="0"/>
              <a:t>(CGMS), e.g. due to on-orbit or launch failures, budgets; annually</a:t>
            </a:r>
          </a:p>
        </p:txBody>
      </p:sp>
      <p:sp>
        <p:nvSpPr>
          <p:cNvPr id="12" name="Up-Down Arrow 11"/>
          <p:cNvSpPr/>
          <p:nvPr/>
        </p:nvSpPr>
        <p:spPr>
          <a:xfrm>
            <a:off x="5181608" y="1977886"/>
            <a:ext cx="337819" cy="498614"/>
          </a:xfrm>
          <a:prstGeom prst="upDown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Up-Down Arrow 12"/>
          <p:cNvSpPr/>
          <p:nvPr/>
        </p:nvSpPr>
        <p:spPr>
          <a:xfrm>
            <a:off x="5130808" y="3501886"/>
            <a:ext cx="337819" cy="498614"/>
          </a:xfrm>
          <a:prstGeom prst="upDown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ußzeilenplatzhalter 1">
            <a:extLst>
              <a:ext uri="{FF2B5EF4-FFF2-40B4-BE49-F238E27FC236}">
                <a16:creationId xmlns:a16="http://schemas.microsoft.com/office/drawing/2014/main" xmlns="" id="{7AB3F91D-9790-D942-A9E0-54A1CFC36CA7}"/>
              </a:ext>
            </a:extLst>
          </p:cNvPr>
          <p:cNvSpPr>
            <a:spLocks noGrp="1"/>
          </p:cNvSpPr>
          <p:nvPr>
            <p:ph type="ftr" sz="quarter" idx="13"/>
          </p:nvPr>
        </p:nvSpPr>
        <p:spPr/>
        <p:txBody>
          <a:bodyPr/>
          <a:lstStyle/>
          <a:p>
            <a:r>
              <a:rPr lang="en-GB" dirty="0"/>
              <a:t>2018 CEOS Plenary, Brussels, Belgium</a:t>
            </a:r>
          </a:p>
        </p:txBody>
      </p:sp>
      <p:sp>
        <p:nvSpPr>
          <p:cNvPr id="3" name="Foliennummernplatzhalter 2">
            <a:extLst>
              <a:ext uri="{FF2B5EF4-FFF2-40B4-BE49-F238E27FC236}">
                <a16:creationId xmlns:a16="http://schemas.microsoft.com/office/drawing/2014/main" xmlns="" id="{242883ED-B308-BA48-947A-7800D8F73D9C}"/>
              </a:ext>
            </a:extLst>
          </p:cNvPr>
          <p:cNvSpPr>
            <a:spLocks noGrp="1"/>
          </p:cNvSpPr>
          <p:nvPr>
            <p:ph type="sldNum" sz="quarter" idx="12"/>
          </p:nvPr>
        </p:nvSpPr>
        <p:spPr/>
        <p:txBody>
          <a:bodyPr/>
          <a:lstStyle/>
          <a:p>
            <a:fld id="{9259AF2F-52C6-9B46-B8B2-0579234AE62E}" type="slidenum">
              <a:rPr lang="en-US" smtClean="0"/>
              <a:t>13</a:t>
            </a:fld>
            <a:endParaRPr lang="en-US"/>
          </a:p>
        </p:txBody>
      </p:sp>
    </p:spTree>
    <p:extLst>
      <p:ext uri="{BB962C8B-B14F-4D97-AF65-F5344CB8AC3E}">
        <p14:creationId xmlns:p14="http://schemas.microsoft.com/office/powerpoint/2010/main" val="341485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p:cNvSpPr>
          <p:nvPr>
            <p:ph type="title"/>
          </p:nvPr>
        </p:nvSpPr>
        <p:spPr>
          <a:prstGeom prst="rect">
            <a:avLst/>
          </a:prstGeom>
          <a:solidFill>
            <a:schemeClr val="tx2">
              <a:lumMod val="20000"/>
              <a:lumOff val="80000"/>
            </a:schemeClr>
          </a:solidFill>
          <a:ln>
            <a:solidFill>
              <a:srgbClr val="000090"/>
            </a:solidFill>
          </a:ln>
        </p:spPr>
        <p:txBody>
          <a:bodyPr anchor="ctr">
            <a:normAutofit/>
          </a:bodyPr>
          <a:lstStyle>
            <a:lvl1pPr algn="ctr" defTabSz="678941">
              <a:defRPr sz="2700" b="1">
                <a:solidFill>
                  <a:schemeClr val="accent2"/>
                </a:solidFill>
                <a:latin typeface="Arial"/>
                <a:ea typeface="Arial"/>
                <a:cs typeface="Arial"/>
                <a:sym typeface="Arial"/>
              </a:defRPr>
            </a:lvl1pPr>
          </a:lstStyle>
          <a:p>
            <a:r>
              <a:rPr lang="fr-CH" sz="2800" dirty="0">
                <a:solidFill>
                  <a:srgbClr val="000090"/>
                </a:solidFill>
              </a:rPr>
              <a:t>Next steps</a:t>
            </a:r>
            <a:endParaRPr sz="2800" i="1" dirty="0">
              <a:solidFill>
                <a:srgbClr val="000090"/>
              </a:solidFill>
            </a:endParaRPr>
          </a:p>
        </p:txBody>
      </p:sp>
      <p:sp>
        <p:nvSpPr>
          <p:cNvPr id="313" name="Shape 313"/>
          <p:cNvSpPr>
            <a:spLocks noGrp="1"/>
          </p:cNvSpPr>
          <p:nvPr>
            <p:ph idx="1"/>
          </p:nvPr>
        </p:nvSpPr>
        <p:spPr>
          <a:prstGeom prst="rect">
            <a:avLst/>
          </a:prstGeom>
        </p:spPr>
        <p:txBody>
          <a:bodyPr>
            <a:noAutofit/>
          </a:bodyPr>
          <a:lstStyle/>
          <a:p>
            <a:pPr defTabSz="782863">
              <a:spcBef>
                <a:spcPts val="600"/>
              </a:spcBef>
              <a:buSzPct val="100000"/>
              <a:defRPr sz="2300">
                <a:latin typeface="Arial"/>
                <a:ea typeface="Arial"/>
                <a:cs typeface="Arial"/>
                <a:sym typeface="Arial"/>
              </a:defRPr>
            </a:pPr>
            <a:r>
              <a:rPr lang="fr-CH" sz="2000" dirty="0"/>
              <a:t>On June 22 WMO Executive Council endorsed </a:t>
            </a:r>
            <a:r>
              <a:rPr lang="fr-CH" sz="2000" i="1" dirty="0"/>
              <a:t>Vision</a:t>
            </a:r>
            <a:r>
              <a:rPr lang="fr-CH" sz="2000" dirty="0"/>
              <a:t> development as part of its WIGOS deliberations and recommended submitting document in its final form to Congress-18 in 2019;</a:t>
            </a:r>
          </a:p>
          <a:p>
            <a:pPr defTabSz="782863">
              <a:spcBef>
                <a:spcPts val="600"/>
              </a:spcBef>
              <a:buSzPct val="100000"/>
              <a:defRPr sz="2300">
                <a:latin typeface="Arial"/>
                <a:ea typeface="Arial"/>
                <a:cs typeface="Arial"/>
                <a:sym typeface="Arial"/>
              </a:defRPr>
            </a:pPr>
            <a:r>
              <a:rPr lang="fr-CH" sz="2000" dirty="0"/>
              <a:t>Final round of consultation taking place now (October/November 2018), prior to translation into all WMO languages and dissemination to all Members for review in preparation for Congress;</a:t>
            </a:r>
          </a:p>
          <a:p>
            <a:pPr lvl="1" defTabSz="782863">
              <a:spcBef>
                <a:spcPts val="600"/>
              </a:spcBef>
              <a:buSzPct val="100000"/>
              <a:defRPr sz="2300">
                <a:latin typeface="Arial"/>
                <a:ea typeface="Arial"/>
                <a:cs typeface="Arial"/>
                <a:sym typeface="Arial"/>
              </a:defRPr>
            </a:pPr>
            <a:r>
              <a:rPr lang="fr-CH" sz="2000" dirty="0"/>
              <a:t>Consultations include all WMO technical commissions and program areas, (GCOS and GCW), CGMS, CEOS, …</a:t>
            </a:r>
          </a:p>
          <a:p>
            <a:pPr marL="618423" lvl="1" indent="-218373" defTabSz="782863">
              <a:lnSpc>
                <a:spcPct val="90000"/>
              </a:lnSpc>
              <a:spcBef>
                <a:spcPts val="700"/>
              </a:spcBef>
              <a:buSzPct val="100000"/>
              <a:buChar char="•"/>
              <a:defRPr sz="2300">
                <a:latin typeface="Arial"/>
                <a:ea typeface="Arial"/>
                <a:cs typeface="Arial"/>
                <a:sym typeface="Arial"/>
              </a:defRPr>
            </a:pPr>
            <a:endParaRPr lang="fr-CH" sz="2000" dirty="0"/>
          </a:p>
        </p:txBody>
      </p:sp>
      <p:sp>
        <p:nvSpPr>
          <p:cNvPr id="5" name="Slide Number Placeholder 1"/>
          <p:cNvSpPr>
            <a:spLocks noGrp="1"/>
          </p:cNvSpPr>
          <p:nvPr>
            <p:ph type="sldNum" sz="quarter" idx="12"/>
          </p:nvPr>
        </p:nvSpPr>
        <p:spPr>
          <a:prstGeom prst="rect">
            <a:avLst/>
          </a:prstGeom>
        </p:spPr>
        <p:txBody>
          <a:bodyPr/>
          <a:lstStyle/>
          <a:p>
            <a:pPr algn="r"/>
            <a:fld id="{9259AF2F-52C6-9B46-B8B2-0579234AE62E}" type="slidenum">
              <a:rPr lang="en-US" sz="1400" smtClean="0"/>
              <a:pPr algn="r"/>
              <a:t>14</a:t>
            </a:fld>
            <a:endParaRPr lang="en-US" sz="1400" dirty="0"/>
          </a:p>
        </p:txBody>
      </p:sp>
      <p:sp>
        <p:nvSpPr>
          <p:cNvPr id="2" name="Fußzeilenplatzhalter 1">
            <a:extLst>
              <a:ext uri="{FF2B5EF4-FFF2-40B4-BE49-F238E27FC236}">
                <a16:creationId xmlns:a16="http://schemas.microsoft.com/office/drawing/2014/main" xmlns="" id="{10336686-FE3C-4943-B08E-4F8AEBC4DB6E}"/>
              </a:ext>
            </a:extLst>
          </p:cNvPr>
          <p:cNvSpPr>
            <a:spLocks noGrp="1"/>
          </p:cNvSpPr>
          <p:nvPr>
            <p:ph type="ftr" sz="quarter" idx="13"/>
          </p:nvPr>
        </p:nvSpPr>
        <p:spPr/>
        <p:txBody>
          <a:bodyPr/>
          <a:lstStyle/>
          <a:p>
            <a:r>
              <a:rPr lang="en-GB"/>
              <a:t>2018 CEOS Plenary, Brussels, Belgium</a:t>
            </a:r>
          </a:p>
        </p:txBody>
      </p:sp>
    </p:spTree>
    <p:extLst>
      <p:ext uri="{BB962C8B-B14F-4D97-AF65-F5344CB8AC3E}">
        <p14:creationId xmlns:p14="http://schemas.microsoft.com/office/powerpoint/2010/main" val="365064934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F434F185-4B7F-A949-BC1B-5F22D91ED533}"/>
              </a:ext>
            </a:extLst>
          </p:cNvPr>
          <p:cNvSpPr>
            <a:spLocks noGrp="1"/>
          </p:cNvSpPr>
          <p:nvPr>
            <p:ph idx="1"/>
          </p:nvPr>
        </p:nvSpPr>
        <p:spPr>
          <a:xfrm>
            <a:off x="457200" y="925974"/>
            <a:ext cx="8229600" cy="3841289"/>
          </a:xfrm>
        </p:spPr>
        <p:txBody>
          <a:bodyPr>
            <a:normAutofit fontScale="92500" lnSpcReduction="10000"/>
          </a:bodyPr>
          <a:lstStyle/>
          <a:p>
            <a:r>
              <a:rPr lang="en-GB" sz="2400" dirty="0"/>
              <a:t>The Vision for WIGOS 2040 should also include reference to the planned GHG missions that are expected to be deployed in the coming years, and well within the 2040 timeframe</a:t>
            </a:r>
          </a:p>
          <a:p>
            <a:r>
              <a:rPr lang="en-GB" sz="2400" dirty="0"/>
              <a:t>The recently finalized CEOS AC/VC GHG Team Whitepaper on “A  constellation architecture for monitoring carbon dioxide and methane from space” should provide helpful input</a:t>
            </a:r>
          </a:p>
          <a:p>
            <a:r>
              <a:rPr lang="en-GB" sz="2400" dirty="0"/>
              <a:t>CEOS is kindly requested to provide guidance to WMO how the findings of the Whitepaper could be best integrated into the Vision document, and in particular, be reflected in the tier table</a:t>
            </a:r>
          </a:p>
          <a:p>
            <a:r>
              <a:rPr lang="en-GB" sz="2400" dirty="0"/>
              <a:t>WMO would be grateful to receive this input at the earliest possible opportunity, ideally before the end of October 2018</a:t>
            </a:r>
          </a:p>
        </p:txBody>
      </p:sp>
      <p:sp>
        <p:nvSpPr>
          <p:cNvPr id="4" name="Foliennummernplatzhalter 3">
            <a:extLst>
              <a:ext uri="{FF2B5EF4-FFF2-40B4-BE49-F238E27FC236}">
                <a16:creationId xmlns:a16="http://schemas.microsoft.com/office/drawing/2014/main" xmlns="" id="{FF8F1902-910E-A84B-BD4B-356C2A09650C}"/>
              </a:ext>
            </a:extLst>
          </p:cNvPr>
          <p:cNvSpPr>
            <a:spLocks noGrp="1"/>
          </p:cNvSpPr>
          <p:nvPr>
            <p:ph type="sldNum" sz="quarter" idx="12"/>
          </p:nvPr>
        </p:nvSpPr>
        <p:spPr/>
        <p:txBody>
          <a:bodyPr/>
          <a:lstStyle/>
          <a:p>
            <a:fld id="{9259AF2F-52C6-9B46-B8B2-0579234AE62E}" type="slidenum">
              <a:rPr lang="en-US" smtClean="0"/>
              <a:t>15</a:t>
            </a:fld>
            <a:endParaRPr lang="en-US"/>
          </a:p>
        </p:txBody>
      </p:sp>
      <p:sp>
        <p:nvSpPr>
          <p:cNvPr id="5" name="Fußzeilenplatzhalter 4">
            <a:extLst>
              <a:ext uri="{FF2B5EF4-FFF2-40B4-BE49-F238E27FC236}">
                <a16:creationId xmlns:a16="http://schemas.microsoft.com/office/drawing/2014/main" xmlns="" id="{6585979F-9815-D24F-B015-C6964F4378E5}"/>
              </a:ext>
            </a:extLst>
          </p:cNvPr>
          <p:cNvSpPr>
            <a:spLocks noGrp="1"/>
          </p:cNvSpPr>
          <p:nvPr>
            <p:ph type="ftr" sz="quarter" idx="13"/>
          </p:nvPr>
        </p:nvSpPr>
        <p:spPr/>
        <p:txBody>
          <a:bodyPr/>
          <a:lstStyle/>
          <a:p>
            <a:r>
              <a:rPr lang="en-GB" dirty="0"/>
              <a:t>2018 CEOS Plenary, Brussels, Belgium</a:t>
            </a:r>
          </a:p>
        </p:txBody>
      </p:sp>
      <p:sp>
        <p:nvSpPr>
          <p:cNvPr id="6" name="Shape 312">
            <a:extLst>
              <a:ext uri="{FF2B5EF4-FFF2-40B4-BE49-F238E27FC236}">
                <a16:creationId xmlns:a16="http://schemas.microsoft.com/office/drawing/2014/main" xmlns="" id="{F2CA039B-53CB-294D-98FE-DDFCE44590AB}"/>
              </a:ext>
            </a:extLst>
          </p:cNvPr>
          <p:cNvSpPr txBox="1">
            <a:spLocks/>
          </p:cNvSpPr>
          <p:nvPr/>
        </p:nvSpPr>
        <p:spPr>
          <a:xfrm>
            <a:off x="357562" y="216374"/>
            <a:ext cx="8468927" cy="594143"/>
          </a:xfrm>
          <a:prstGeom prst="rect">
            <a:avLst/>
          </a:prstGeom>
          <a:solidFill>
            <a:schemeClr val="tx2">
              <a:lumMod val="20000"/>
              <a:lumOff val="80000"/>
            </a:schemeClr>
          </a:solidFill>
          <a:ln>
            <a:solidFill>
              <a:srgbClr val="000090"/>
            </a:solidFill>
          </a:ln>
        </p:spPr>
        <p:txBody>
          <a:bodyPr vert="horz" lIns="91440" tIns="45720" rIns="91440" bIns="45720" rtlCol="0" anchor="ctr">
            <a:normAutofit/>
          </a:bodyPr>
          <a:lstStyle>
            <a:lvl1pPr algn="ctr" defTabSz="678941" rtl="0" eaLnBrk="1" latinLnBrk="0" hangingPunct="1">
              <a:spcBef>
                <a:spcPct val="0"/>
              </a:spcBef>
              <a:buNone/>
              <a:defRPr sz="2700" b="1" kern="1200">
                <a:solidFill>
                  <a:schemeClr val="accent2"/>
                </a:solidFill>
                <a:latin typeface="Arial"/>
                <a:ea typeface="Arial"/>
                <a:cs typeface="Arial"/>
                <a:sym typeface="Arial"/>
              </a:defRPr>
            </a:lvl1pPr>
          </a:lstStyle>
          <a:p>
            <a:r>
              <a:rPr lang="fr-CH" sz="2800" dirty="0">
                <a:solidFill>
                  <a:srgbClr val="000090"/>
                </a:solidFill>
              </a:rPr>
              <a:t>GHG Missions and </a:t>
            </a:r>
            <a:r>
              <a:rPr lang="fr-CH" sz="2800">
                <a:solidFill>
                  <a:srgbClr val="000090"/>
                </a:solidFill>
              </a:rPr>
              <a:t>the Vision for WIGOS in 2040</a:t>
            </a:r>
            <a:endParaRPr lang="fr-CH" sz="2800" i="1" dirty="0">
              <a:solidFill>
                <a:srgbClr val="000090"/>
              </a:solidFill>
            </a:endParaRPr>
          </a:p>
        </p:txBody>
      </p:sp>
    </p:spTree>
    <p:extLst>
      <p:ext uri="{BB962C8B-B14F-4D97-AF65-F5344CB8AC3E}">
        <p14:creationId xmlns:p14="http://schemas.microsoft.com/office/powerpoint/2010/main" val="1113823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1911" y="1491109"/>
            <a:ext cx="8229600" cy="307614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0090"/>
                </a:solidFill>
              </a:rPr>
              <a:t>Thank you very much for your attention</a:t>
            </a:r>
            <a:endParaRPr lang="en-US" sz="4000" b="1" dirty="0">
              <a:solidFill>
                <a:srgbClr val="000090"/>
              </a:solidFill>
            </a:endParaRPr>
          </a:p>
          <a:p>
            <a:endParaRPr lang="fr-CH" sz="2800" dirty="0">
              <a:solidFill>
                <a:srgbClr val="000090"/>
              </a:solidFill>
            </a:endParaRPr>
          </a:p>
          <a:p>
            <a:r>
              <a:rPr lang="fr-CH" sz="2800" dirty="0" smtClean="0">
                <a:solidFill>
                  <a:srgbClr val="000090"/>
                </a:solidFill>
              </a:rPr>
              <a:t>WMO </a:t>
            </a:r>
            <a:r>
              <a:rPr lang="fr-CH" sz="2800" dirty="0">
                <a:solidFill>
                  <a:srgbClr val="000090"/>
                </a:solidFill>
              </a:rPr>
              <a:t>Secretariat</a:t>
            </a:r>
            <a:endParaRPr lang="en-US" sz="2100" dirty="0">
              <a:solidFill>
                <a:srgbClr val="000090"/>
              </a:solidFill>
            </a:endParaRPr>
          </a:p>
          <a:p>
            <a:endParaRPr lang="en-US" sz="2100" dirty="0">
              <a:solidFill>
                <a:srgbClr val="000090"/>
              </a:solidFill>
            </a:endParaRPr>
          </a:p>
          <a:p>
            <a:endParaRPr lang="en-US" sz="2100" dirty="0">
              <a:solidFill>
                <a:srgbClr val="000090"/>
              </a:solidFill>
            </a:endParaRPr>
          </a:p>
        </p:txBody>
      </p:sp>
    </p:spTree>
    <p:extLst>
      <p:ext uri="{BB962C8B-B14F-4D97-AF65-F5344CB8AC3E}">
        <p14:creationId xmlns:p14="http://schemas.microsoft.com/office/powerpoint/2010/main" val="2364554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xmlns="" id="{A0D8BA7D-2379-9648-904E-B5A33DFE1590}"/>
              </a:ext>
            </a:extLst>
          </p:cNvPr>
          <p:cNvSpPr>
            <a:spLocks noGrp="1"/>
          </p:cNvSpPr>
          <p:nvPr>
            <p:ph type="ftr" sz="quarter" idx="13"/>
          </p:nvPr>
        </p:nvSpPr>
        <p:spPr>
          <a:xfrm>
            <a:off x="3124200" y="4767264"/>
            <a:ext cx="2895600" cy="273844"/>
          </a:xfrm>
        </p:spPr>
        <p:txBody>
          <a:bodyPr/>
          <a:lstStyle/>
          <a:p>
            <a:r>
              <a:rPr lang="en-GB" dirty="0"/>
              <a:t>2018 CEOS Plenary, Brussels, Belgium</a:t>
            </a:r>
          </a:p>
        </p:txBody>
      </p:sp>
      <p:sp>
        <p:nvSpPr>
          <p:cNvPr id="238" name="Shape 238"/>
          <p:cNvSpPr>
            <a:spLocks noGrp="1"/>
          </p:cNvSpPr>
          <p:nvPr>
            <p:ph type="title"/>
          </p:nvPr>
        </p:nvSpPr>
        <p:spPr>
          <a:xfrm>
            <a:off x="250824" y="141679"/>
            <a:ext cx="8713790" cy="971912"/>
          </a:xfrm>
          <a:prstGeom prst="rect">
            <a:avLst/>
          </a:prstGeom>
          <a:solidFill>
            <a:schemeClr val="tx2">
              <a:lumMod val="20000"/>
              <a:lumOff val="80000"/>
            </a:schemeClr>
          </a:solidFill>
          <a:ln w="25400">
            <a:solidFill>
              <a:srgbClr val="000090"/>
            </a:solidFill>
          </a:ln>
        </p:spPr>
        <p:txBody>
          <a:bodyPr anchor="ctr">
            <a:noAutofit/>
          </a:bodyPr>
          <a:lstStyle>
            <a:lvl1pPr algn="ctr" defTabSz="914400">
              <a:defRPr sz="3600" b="1">
                <a:solidFill>
                  <a:schemeClr val="accent2"/>
                </a:solidFill>
                <a:latin typeface="Arial"/>
                <a:ea typeface="Arial"/>
                <a:cs typeface="Arial"/>
                <a:sym typeface="Arial"/>
              </a:defRPr>
            </a:lvl1pPr>
          </a:lstStyle>
          <a:p>
            <a:r>
              <a:rPr sz="2400" dirty="0">
                <a:solidFill>
                  <a:srgbClr val="000090"/>
                </a:solidFill>
              </a:rPr>
              <a:t>What is </a:t>
            </a:r>
            <a:r>
              <a:rPr lang="fr-CH" sz="2400" dirty="0">
                <a:solidFill>
                  <a:srgbClr val="000090"/>
                </a:solidFill>
              </a:rPr>
              <a:t>the </a:t>
            </a:r>
            <a:r>
              <a:rPr sz="2400" dirty="0">
                <a:solidFill>
                  <a:srgbClr val="000090"/>
                </a:solidFill>
              </a:rPr>
              <a:t>W</a:t>
            </a:r>
            <a:r>
              <a:rPr lang="fr-CH" sz="2400" dirty="0">
                <a:solidFill>
                  <a:srgbClr val="000090"/>
                </a:solidFill>
              </a:rPr>
              <a:t>MO Integrated Global Observing System (W</a:t>
            </a:r>
            <a:r>
              <a:rPr sz="2400" dirty="0">
                <a:solidFill>
                  <a:srgbClr val="000090"/>
                </a:solidFill>
              </a:rPr>
              <a:t>IGOS</a:t>
            </a:r>
            <a:r>
              <a:rPr lang="fr-CH" sz="2400" dirty="0">
                <a:solidFill>
                  <a:srgbClr val="000090"/>
                </a:solidFill>
              </a:rPr>
              <a:t>)</a:t>
            </a:r>
            <a:r>
              <a:rPr sz="2400" dirty="0">
                <a:solidFill>
                  <a:srgbClr val="000090"/>
                </a:solidFill>
              </a:rPr>
              <a:t>?</a:t>
            </a:r>
          </a:p>
        </p:txBody>
      </p:sp>
      <p:sp>
        <p:nvSpPr>
          <p:cNvPr id="239" name="Shape 239"/>
          <p:cNvSpPr>
            <a:spLocks noGrp="1"/>
          </p:cNvSpPr>
          <p:nvPr>
            <p:ph type="body" idx="1"/>
          </p:nvPr>
        </p:nvSpPr>
        <p:spPr>
          <a:xfrm>
            <a:off x="212725" y="1177093"/>
            <a:ext cx="8713790" cy="3731237"/>
          </a:xfrm>
          <a:prstGeom prst="rect">
            <a:avLst/>
          </a:prstGeom>
        </p:spPr>
        <p:txBody>
          <a:bodyPr>
            <a:normAutofit fontScale="92500" lnSpcReduction="10000"/>
          </a:bodyPr>
          <a:lstStyle/>
          <a:p>
            <a:pPr marL="428977" indent="-428977" defTabSz="914400">
              <a:spcBef>
                <a:spcPts val="200"/>
              </a:spcBef>
              <a:buSzPct val="100000"/>
              <a:buFont typeface="Arial"/>
              <a:buChar char="•"/>
              <a:defRPr sz="2400">
                <a:latin typeface="Arial"/>
                <a:ea typeface="Arial"/>
                <a:cs typeface="Arial"/>
                <a:sym typeface="Arial"/>
              </a:defRPr>
            </a:pPr>
            <a:r>
              <a:rPr dirty="0"/>
              <a:t>WMO foundational activity addressing the observing needs of the weather, climate, water and environmental services of its Members</a:t>
            </a:r>
          </a:p>
          <a:p>
            <a:pPr marL="428977" indent="-428977" defTabSz="914400">
              <a:spcBef>
                <a:spcPts val="200"/>
              </a:spcBef>
              <a:buSzPct val="100000"/>
              <a:buFont typeface="Arial"/>
              <a:buChar char="•"/>
              <a:defRPr sz="2400">
                <a:latin typeface="Arial"/>
                <a:ea typeface="Arial"/>
                <a:cs typeface="Arial"/>
                <a:sym typeface="Arial"/>
              </a:defRPr>
            </a:pPr>
            <a:r>
              <a:rPr dirty="0"/>
              <a:t>A framework for integrating all WMO observing systems and WMO contributions to co-sponsored observing systems under a common regulatory and management framework </a:t>
            </a:r>
          </a:p>
          <a:p>
            <a:pPr marL="428977" indent="-428977" defTabSz="914400">
              <a:spcBef>
                <a:spcPts val="200"/>
              </a:spcBef>
              <a:buSzPct val="100000"/>
              <a:buFont typeface="Arial"/>
              <a:buChar char="•"/>
              <a:defRPr sz="2400">
                <a:latin typeface="Arial"/>
                <a:ea typeface="Arial"/>
                <a:cs typeface="Arial"/>
                <a:sym typeface="Arial"/>
              </a:defRPr>
            </a:pPr>
            <a:r>
              <a:rPr lang="fr-CH" dirty="0"/>
              <a:t>Overall purpose: </a:t>
            </a:r>
            <a:r>
              <a:rPr lang="fr-CH" b="1" i="1" dirty="0"/>
              <a:t>Provide a solid and well-documented observational basis for all services in the areas of weather, climate and water, acquired in a manner that is as cost-efficient as possible</a:t>
            </a:r>
            <a:endParaRPr lang="fr-CH" sz="1700" b="1" i="1" dirty="0"/>
          </a:p>
          <a:p>
            <a:pPr marL="95250" lvl="1" indent="0" algn="ctr" defTabSz="914400">
              <a:spcBef>
                <a:spcPts val="800"/>
              </a:spcBef>
              <a:buSzPct val="100000"/>
              <a:buNone/>
              <a:defRPr sz="2000">
                <a:latin typeface="Arial"/>
                <a:ea typeface="Arial"/>
                <a:cs typeface="Arial"/>
                <a:sym typeface="Arial"/>
              </a:defRPr>
            </a:pPr>
            <a:r>
              <a:rPr lang="fr-CH" sz="2000" i="1" dirty="0">
                <a:hlinkClick r:id="rId2"/>
              </a:rPr>
              <a:t>WIGOS homepage</a:t>
            </a:r>
            <a:endParaRPr sz="2000" i="1" dirty="0"/>
          </a:p>
        </p:txBody>
      </p:sp>
      <p:sp>
        <p:nvSpPr>
          <p:cNvPr id="2" name="Foliennummernplatzhalter 1">
            <a:extLst>
              <a:ext uri="{FF2B5EF4-FFF2-40B4-BE49-F238E27FC236}">
                <a16:creationId xmlns:a16="http://schemas.microsoft.com/office/drawing/2014/main" xmlns="" id="{352351E7-5A58-C54A-8CD4-D55B3ADE604D}"/>
              </a:ext>
            </a:extLst>
          </p:cNvPr>
          <p:cNvSpPr>
            <a:spLocks noGrp="1"/>
          </p:cNvSpPr>
          <p:nvPr>
            <p:ph type="sldNum" sz="quarter" idx="2"/>
          </p:nvPr>
        </p:nvSpPr>
        <p:spPr/>
        <p:txBody>
          <a:bodyPr/>
          <a:lstStyle/>
          <a:p>
            <a:fld id="{86CB4B4D-7CA3-9044-876B-883B54F8677D}" type="slidenum">
              <a:rPr lang="de-AT" smtClean="0"/>
              <a:t>2</a:t>
            </a:fld>
            <a:endParaRPr lang="de-AT"/>
          </a:p>
        </p:txBody>
      </p:sp>
    </p:spTree>
    <p:extLst>
      <p:ext uri="{BB962C8B-B14F-4D97-AF65-F5344CB8AC3E}">
        <p14:creationId xmlns:p14="http://schemas.microsoft.com/office/powerpoint/2010/main" val="84972861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xmlns="" id="{966D15D2-6C76-D346-8FBC-163C72652177}"/>
              </a:ext>
            </a:extLst>
          </p:cNvPr>
          <p:cNvSpPr>
            <a:spLocks noGrp="1"/>
          </p:cNvSpPr>
          <p:nvPr>
            <p:ph type="sldNum" sz="quarter" idx="12"/>
          </p:nvPr>
        </p:nvSpPr>
        <p:spPr/>
        <p:txBody>
          <a:bodyPr/>
          <a:lstStyle/>
          <a:p>
            <a:fld id="{9259AF2F-52C6-9B46-B8B2-0579234AE62E}" type="slidenum">
              <a:rPr lang="en-US" smtClean="0"/>
              <a:t>3</a:t>
            </a:fld>
            <a:endParaRPr lang="en-US"/>
          </a:p>
        </p:txBody>
      </p:sp>
      <p:sp>
        <p:nvSpPr>
          <p:cNvPr id="5" name="Fußzeilenplatzhalter 4">
            <a:extLst>
              <a:ext uri="{FF2B5EF4-FFF2-40B4-BE49-F238E27FC236}">
                <a16:creationId xmlns:a16="http://schemas.microsoft.com/office/drawing/2014/main" xmlns="" id="{547B38A1-0383-FC48-B66C-901D3AD0040B}"/>
              </a:ext>
            </a:extLst>
          </p:cNvPr>
          <p:cNvSpPr>
            <a:spLocks noGrp="1"/>
          </p:cNvSpPr>
          <p:nvPr>
            <p:ph type="ftr" sz="quarter" idx="13"/>
          </p:nvPr>
        </p:nvSpPr>
        <p:spPr/>
        <p:txBody>
          <a:bodyPr/>
          <a:lstStyle/>
          <a:p>
            <a:r>
              <a:rPr lang="en-GB"/>
              <a:t>2018 CEOS Plenary, Brussels, Belgium</a:t>
            </a:r>
          </a:p>
        </p:txBody>
      </p:sp>
      <p:sp>
        <p:nvSpPr>
          <p:cNvPr id="6" name="Shape 257">
            <a:extLst>
              <a:ext uri="{FF2B5EF4-FFF2-40B4-BE49-F238E27FC236}">
                <a16:creationId xmlns:a16="http://schemas.microsoft.com/office/drawing/2014/main" xmlns="" id="{886F1B67-8B77-084D-A557-03E1A88517FF}"/>
              </a:ext>
            </a:extLst>
          </p:cNvPr>
          <p:cNvSpPr txBox="1">
            <a:spLocks/>
          </p:cNvSpPr>
          <p:nvPr/>
        </p:nvSpPr>
        <p:spPr>
          <a:xfrm>
            <a:off x="250824" y="141683"/>
            <a:ext cx="8713790" cy="594131"/>
          </a:xfrm>
          <a:prstGeom prst="rect">
            <a:avLst/>
          </a:prstGeom>
          <a:solidFill>
            <a:schemeClr val="tx2">
              <a:lumMod val="20000"/>
              <a:lumOff val="80000"/>
            </a:schemeClr>
          </a:solidFill>
          <a:ln w="31750">
            <a:solidFill>
              <a:srgbClr val="000090"/>
            </a:solidFill>
          </a:ln>
        </p:spPr>
        <p:txBody>
          <a:bodyPr vert="horz" lIns="45718" tIns="45718" rIns="45718" bIns="4571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68680">
              <a:defRPr sz="2400" b="1">
                <a:solidFill>
                  <a:schemeClr val="accent2"/>
                </a:solidFill>
                <a:latin typeface="Arial"/>
                <a:ea typeface="Arial"/>
                <a:cs typeface="Arial"/>
                <a:sym typeface="Arial"/>
              </a:defRPr>
            </a:pPr>
            <a:r>
              <a:rPr lang="de-AT" sz="2400" b="1">
                <a:solidFill>
                  <a:srgbClr val="000090"/>
                </a:solidFill>
                <a:latin typeface="Arial"/>
                <a:ea typeface="Arial"/>
                <a:cs typeface="Arial"/>
                <a:sym typeface="Arial"/>
              </a:rPr>
              <a:t>WMO Application Areas supported by WIGOS</a:t>
            </a:r>
            <a:endParaRPr lang="de-AT" sz="1600" b="1" dirty="0">
              <a:solidFill>
                <a:srgbClr val="000090"/>
              </a:solidFill>
              <a:latin typeface="Arial"/>
              <a:ea typeface="Arial"/>
              <a:cs typeface="Arial"/>
              <a:sym typeface="Arial"/>
            </a:endParaRPr>
          </a:p>
        </p:txBody>
      </p:sp>
      <p:sp>
        <p:nvSpPr>
          <p:cNvPr id="7" name="Shape 258">
            <a:extLst>
              <a:ext uri="{FF2B5EF4-FFF2-40B4-BE49-F238E27FC236}">
                <a16:creationId xmlns:a16="http://schemas.microsoft.com/office/drawing/2014/main" xmlns="" id="{7442C3CD-94C8-6744-87F2-8E847FECCAAE}"/>
              </a:ext>
            </a:extLst>
          </p:cNvPr>
          <p:cNvSpPr txBox="1">
            <a:spLocks/>
          </p:cNvSpPr>
          <p:nvPr/>
        </p:nvSpPr>
        <p:spPr>
          <a:xfrm>
            <a:off x="1111995" y="878453"/>
            <a:ext cx="7257305" cy="3788140"/>
          </a:xfrm>
          <a:prstGeom prst="rect">
            <a:avLst/>
          </a:prstGeom>
          <a:ln>
            <a:solidFill>
              <a:srgbClr val="4F81BD"/>
            </a:solidFill>
          </a:ln>
        </p:spPr>
        <p:txBody>
          <a:bodyPr vert="horz" lIns="45718" tIns="45718" rIns="45718" bIns="4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defTabSz="914400">
              <a:lnSpc>
                <a:spcPct val="90000"/>
              </a:lnSpc>
              <a:buSzPct val="100000"/>
              <a:buFont typeface="+mj-lt"/>
              <a:buAutoNum type="arabicPeriod"/>
              <a:tabLst>
                <a:tab pos="7620000" algn="l"/>
              </a:tabLst>
              <a:defRPr sz="2400">
                <a:latin typeface="Arial"/>
                <a:ea typeface="Arial"/>
                <a:cs typeface="Arial"/>
                <a:sym typeface="Arial"/>
              </a:defRPr>
            </a:pPr>
            <a:r>
              <a:rPr lang="en-GB" sz="1600" dirty="0">
                <a:solidFill>
                  <a:srgbClr val="000090"/>
                </a:solidFill>
                <a:latin typeface="Arial"/>
                <a:ea typeface="Arial"/>
                <a:cs typeface="Arial"/>
                <a:sym typeface="Arial"/>
              </a:rPr>
              <a:t>Global numerical weather prediction </a:t>
            </a:r>
          </a:p>
          <a:p>
            <a:pPr marL="457200" indent="-457200" defTabSz="914400">
              <a:lnSpc>
                <a:spcPct val="90000"/>
              </a:lnSpc>
              <a:buSzPct val="100000"/>
              <a:buFont typeface="+mj-lt"/>
              <a:buAutoNum type="arabicPeriod"/>
              <a:defRPr sz="2400">
                <a:latin typeface="Arial"/>
                <a:ea typeface="Arial"/>
                <a:cs typeface="Arial"/>
                <a:sym typeface="Arial"/>
              </a:defRPr>
            </a:pPr>
            <a:r>
              <a:rPr lang="en-GB" sz="1600" dirty="0">
                <a:solidFill>
                  <a:srgbClr val="000090"/>
                </a:solidFill>
                <a:latin typeface="Arial"/>
                <a:ea typeface="Arial"/>
                <a:cs typeface="Arial"/>
                <a:sym typeface="Arial"/>
              </a:rPr>
              <a:t>High-resolution numerical weather prediction</a:t>
            </a:r>
          </a:p>
          <a:p>
            <a:pPr marL="457200" indent="-457200" defTabSz="914400">
              <a:lnSpc>
                <a:spcPct val="90000"/>
              </a:lnSpc>
              <a:buSzPct val="100000"/>
              <a:buFont typeface="+mj-lt"/>
              <a:buAutoNum type="arabicPeriod"/>
              <a:defRPr sz="2400">
                <a:latin typeface="Arial"/>
                <a:ea typeface="Arial"/>
                <a:cs typeface="Arial"/>
                <a:sym typeface="Arial"/>
              </a:defRPr>
            </a:pPr>
            <a:r>
              <a:rPr lang="en-GB" sz="1600" dirty="0">
                <a:solidFill>
                  <a:srgbClr val="000090"/>
                </a:solidFill>
                <a:latin typeface="Arial"/>
                <a:ea typeface="Arial"/>
                <a:cs typeface="Arial"/>
                <a:sym typeface="Arial"/>
              </a:rPr>
              <a:t>Nowcasting and very short range forecasting </a:t>
            </a:r>
          </a:p>
          <a:p>
            <a:pPr marL="457200" indent="-457200" defTabSz="914400">
              <a:lnSpc>
                <a:spcPct val="90000"/>
              </a:lnSpc>
              <a:buSzPct val="100000"/>
              <a:buFont typeface="+mj-lt"/>
              <a:buAutoNum type="arabicPeriod"/>
              <a:defRPr sz="2400">
                <a:latin typeface="Arial"/>
                <a:ea typeface="Arial"/>
                <a:cs typeface="Arial"/>
                <a:sym typeface="Arial"/>
              </a:defRPr>
            </a:pPr>
            <a:r>
              <a:rPr lang="en-GB" sz="1600" dirty="0">
                <a:solidFill>
                  <a:srgbClr val="000090"/>
                </a:solidFill>
                <a:latin typeface="Arial"/>
                <a:ea typeface="Arial"/>
                <a:cs typeface="Arial"/>
                <a:sym typeface="Arial"/>
              </a:rPr>
              <a:t>Seasonal and inter-annual forecasting </a:t>
            </a:r>
          </a:p>
          <a:p>
            <a:pPr marL="457200" indent="-457200" defTabSz="914400">
              <a:lnSpc>
                <a:spcPct val="90000"/>
              </a:lnSpc>
              <a:buSzPct val="100000"/>
              <a:buFont typeface="+mj-lt"/>
              <a:buAutoNum type="arabicPeriod"/>
              <a:defRPr sz="2400">
                <a:latin typeface="Arial"/>
                <a:ea typeface="Arial"/>
                <a:cs typeface="Arial"/>
                <a:sym typeface="Arial"/>
              </a:defRPr>
            </a:pPr>
            <a:r>
              <a:rPr lang="en-GB" sz="1600" dirty="0">
                <a:solidFill>
                  <a:srgbClr val="000090"/>
                </a:solidFill>
                <a:latin typeface="Arial"/>
                <a:ea typeface="Arial"/>
                <a:cs typeface="Arial"/>
                <a:sym typeface="Arial"/>
              </a:rPr>
              <a:t>Aeronautical meteorology </a:t>
            </a:r>
          </a:p>
          <a:p>
            <a:pPr marL="457200" indent="-457200" defTabSz="914400">
              <a:lnSpc>
                <a:spcPct val="90000"/>
              </a:lnSpc>
              <a:buSzPct val="100000"/>
              <a:buFont typeface="+mj-lt"/>
              <a:buAutoNum type="arabicPeriod"/>
              <a:defRPr sz="2400">
                <a:solidFill>
                  <a:srgbClr val="941100"/>
                </a:solidFill>
                <a:latin typeface="Arial"/>
                <a:ea typeface="Arial"/>
                <a:cs typeface="Arial"/>
                <a:sym typeface="Arial"/>
              </a:defRPr>
            </a:pPr>
            <a:r>
              <a:rPr lang="en-GB" sz="1600" dirty="0">
                <a:solidFill>
                  <a:srgbClr val="000090"/>
                </a:solidFill>
                <a:latin typeface="Arial"/>
                <a:ea typeface="Arial"/>
                <a:cs typeface="Arial"/>
                <a:sym typeface="Arial"/>
              </a:rPr>
              <a:t>Forecasting atmospheric composition</a:t>
            </a:r>
          </a:p>
          <a:p>
            <a:pPr marL="457200" indent="-457200" defTabSz="914400">
              <a:lnSpc>
                <a:spcPct val="90000"/>
              </a:lnSpc>
              <a:buSzPct val="100000"/>
              <a:buFont typeface="+mj-lt"/>
              <a:buAutoNum type="arabicPeriod"/>
              <a:defRPr sz="2400">
                <a:solidFill>
                  <a:srgbClr val="941100"/>
                </a:solidFill>
                <a:latin typeface="Arial"/>
                <a:ea typeface="Arial"/>
                <a:cs typeface="Arial"/>
                <a:sym typeface="Arial"/>
              </a:defRPr>
            </a:pPr>
            <a:r>
              <a:rPr lang="en-GB" sz="1600" dirty="0">
                <a:solidFill>
                  <a:srgbClr val="000090"/>
                </a:solidFill>
                <a:latin typeface="Arial"/>
                <a:ea typeface="Arial"/>
                <a:cs typeface="Arial"/>
                <a:sym typeface="Arial"/>
              </a:rPr>
              <a:t>Monitoring atmospheric composition</a:t>
            </a:r>
          </a:p>
          <a:p>
            <a:pPr marL="457200" indent="-457200" defTabSz="914400">
              <a:lnSpc>
                <a:spcPct val="90000"/>
              </a:lnSpc>
              <a:buSzPct val="100000"/>
              <a:buFont typeface="+mj-lt"/>
              <a:buAutoNum type="arabicPeriod"/>
              <a:defRPr sz="2400">
                <a:solidFill>
                  <a:srgbClr val="941100"/>
                </a:solidFill>
                <a:latin typeface="Arial"/>
                <a:ea typeface="Arial"/>
                <a:cs typeface="Arial"/>
                <a:sym typeface="Arial"/>
              </a:defRPr>
            </a:pPr>
            <a:r>
              <a:rPr lang="en-GB" sz="1600" dirty="0">
                <a:solidFill>
                  <a:srgbClr val="000090"/>
                </a:solidFill>
                <a:latin typeface="Arial"/>
                <a:ea typeface="Arial"/>
                <a:cs typeface="Arial"/>
                <a:sym typeface="Arial"/>
              </a:rPr>
              <a:t>Atmospheric composition for urban applications</a:t>
            </a:r>
          </a:p>
          <a:p>
            <a:pPr marL="457200" indent="-457200" defTabSz="914400">
              <a:lnSpc>
                <a:spcPct val="90000"/>
              </a:lnSpc>
              <a:buSzPct val="100000"/>
              <a:buFont typeface="+mj-lt"/>
              <a:buAutoNum type="arabicPeriod"/>
              <a:defRPr sz="2400">
                <a:solidFill>
                  <a:srgbClr val="941100"/>
                </a:solidFill>
                <a:latin typeface="Arial"/>
                <a:ea typeface="Arial"/>
                <a:cs typeface="Arial"/>
                <a:sym typeface="Arial"/>
              </a:defRPr>
            </a:pPr>
            <a:r>
              <a:rPr lang="en-GB" sz="1600" dirty="0">
                <a:solidFill>
                  <a:srgbClr val="000090"/>
                </a:solidFill>
                <a:latin typeface="Arial"/>
                <a:ea typeface="Arial"/>
                <a:cs typeface="Arial"/>
                <a:sym typeface="Arial"/>
              </a:rPr>
              <a:t>Ocean applications </a:t>
            </a:r>
          </a:p>
          <a:p>
            <a:pPr marL="457200" indent="-457200" defTabSz="914400">
              <a:lnSpc>
                <a:spcPct val="90000"/>
              </a:lnSpc>
              <a:buSzPct val="100000"/>
              <a:buFont typeface="+mj-lt"/>
              <a:buAutoNum type="arabicPeriod"/>
              <a:defRPr sz="2400">
                <a:latin typeface="Arial"/>
                <a:ea typeface="Arial"/>
                <a:cs typeface="Arial"/>
                <a:sym typeface="Arial"/>
              </a:defRPr>
            </a:pPr>
            <a:r>
              <a:rPr lang="en-GB" sz="1600" dirty="0">
                <a:solidFill>
                  <a:srgbClr val="000090"/>
                </a:solidFill>
                <a:latin typeface="Arial"/>
                <a:ea typeface="Arial"/>
                <a:cs typeface="Arial"/>
                <a:sym typeface="Arial"/>
              </a:rPr>
              <a:t> Agricultural meteorology </a:t>
            </a:r>
          </a:p>
          <a:p>
            <a:pPr marL="457200" indent="-457200" defTabSz="914400">
              <a:lnSpc>
                <a:spcPct val="90000"/>
              </a:lnSpc>
              <a:buSzPct val="100000"/>
              <a:buFont typeface="+mj-lt"/>
              <a:buAutoNum type="arabicPeriod"/>
              <a:defRPr sz="2400">
                <a:latin typeface="Arial"/>
                <a:ea typeface="Arial"/>
                <a:cs typeface="Arial"/>
                <a:sym typeface="Arial"/>
              </a:defRPr>
            </a:pPr>
            <a:r>
              <a:rPr lang="en-GB" sz="1600" dirty="0">
                <a:solidFill>
                  <a:srgbClr val="000090"/>
                </a:solidFill>
                <a:latin typeface="Arial"/>
                <a:ea typeface="Arial"/>
                <a:cs typeface="Arial"/>
                <a:sym typeface="Arial"/>
              </a:rPr>
              <a:t> Hydrology </a:t>
            </a:r>
          </a:p>
          <a:p>
            <a:pPr marL="457200" indent="-457200" defTabSz="914400">
              <a:lnSpc>
                <a:spcPct val="90000"/>
              </a:lnSpc>
              <a:buSzPct val="100000"/>
              <a:buFont typeface="+mj-lt"/>
              <a:buAutoNum type="arabicPeriod"/>
              <a:defRPr sz="2400">
                <a:latin typeface="Arial"/>
                <a:ea typeface="Arial"/>
                <a:cs typeface="Arial"/>
                <a:sym typeface="Arial"/>
              </a:defRPr>
            </a:pPr>
            <a:r>
              <a:rPr lang="en-GB" sz="1600" dirty="0">
                <a:solidFill>
                  <a:srgbClr val="000090"/>
                </a:solidFill>
                <a:latin typeface="Arial"/>
                <a:ea typeface="Arial"/>
                <a:cs typeface="Arial"/>
                <a:sym typeface="Arial"/>
              </a:rPr>
              <a:t> Climate monitoring</a:t>
            </a:r>
            <a:endParaRPr lang="en-GB" sz="1600" i="1" dirty="0">
              <a:solidFill>
                <a:srgbClr val="000090"/>
              </a:solidFill>
              <a:latin typeface="Arial"/>
              <a:ea typeface="Arial"/>
              <a:cs typeface="Arial"/>
              <a:sym typeface="Arial"/>
            </a:endParaRPr>
          </a:p>
          <a:p>
            <a:pPr marL="457200" indent="-457200" defTabSz="914400">
              <a:lnSpc>
                <a:spcPct val="90000"/>
              </a:lnSpc>
              <a:buSzPct val="100000"/>
              <a:buFont typeface="+mj-lt"/>
              <a:buAutoNum type="arabicPeriod"/>
              <a:defRPr sz="2400">
                <a:latin typeface="Arial"/>
                <a:ea typeface="Arial"/>
                <a:cs typeface="Arial"/>
                <a:sym typeface="Arial"/>
              </a:defRPr>
            </a:pPr>
            <a:r>
              <a:rPr lang="en-GB" sz="1600" dirty="0">
                <a:solidFill>
                  <a:srgbClr val="000090"/>
                </a:solidFill>
                <a:latin typeface="Arial"/>
                <a:ea typeface="Arial"/>
                <a:cs typeface="Arial"/>
                <a:sym typeface="Arial"/>
              </a:rPr>
              <a:t> Climate applications </a:t>
            </a:r>
          </a:p>
          <a:p>
            <a:pPr marL="457200" indent="-457200" defTabSz="914400">
              <a:lnSpc>
                <a:spcPct val="90000"/>
              </a:lnSpc>
              <a:buSzPct val="100000"/>
              <a:buFont typeface="+mj-lt"/>
              <a:buAutoNum type="arabicPeriod"/>
              <a:defRPr sz="2400">
                <a:latin typeface="Arial"/>
                <a:ea typeface="Arial"/>
                <a:cs typeface="Arial"/>
                <a:sym typeface="Arial"/>
              </a:defRPr>
            </a:pPr>
            <a:r>
              <a:rPr lang="en-GB" sz="1600" dirty="0">
                <a:solidFill>
                  <a:srgbClr val="000090"/>
                </a:solidFill>
                <a:latin typeface="Arial"/>
                <a:ea typeface="Arial"/>
                <a:cs typeface="Arial"/>
                <a:sym typeface="Arial"/>
              </a:rPr>
              <a:t> Space </a:t>
            </a:r>
            <a:r>
              <a:rPr lang="en-GB" sz="1600" dirty="0">
                <a:solidFill>
                  <a:schemeClr val="accent1">
                    <a:lumMod val="75000"/>
                  </a:schemeClr>
                </a:solidFill>
                <a:latin typeface="Arial"/>
                <a:ea typeface="Arial"/>
                <a:cs typeface="Arial"/>
                <a:sym typeface="Arial"/>
              </a:rPr>
              <a:t>weather </a:t>
            </a:r>
          </a:p>
        </p:txBody>
      </p:sp>
    </p:spTree>
    <p:extLst>
      <p:ext uri="{BB962C8B-B14F-4D97-AF65-F5344CB8AC3E}">
        <p14:creationId xmlns:p14="http://schemas.microsoft.com/office/powerpoint/2010/main" val="4273513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3">
                <a:lumMod val="20000"/>
                <a:lumOff val="80000"/>
                <a:alpha val="9000"/>
              </a:schemeClr>
            </a:gs>
            <a:gs pos="100000">
              <a:srgbClr val="000000"/>
            </a:gs>
          </a:gsLst>
          <a:lin ang="19020000" scaled="0"/>
          <a:tileRect/>
        </a:gradFill>
        <a:effectLst/>
      </p:bgPr>
    </p:bg>
    <p:spTree>
      <p:nvGrpSpPr>
        <p:cNvPr id="1" name=""/>
        <p:cNvGrpSpPr/>
        <p:nvPr/>
      </p:nvGrpSpPr>
      <p:grpSpPr>
        <a:xfrm>
          <a:off x="0" y="0"/>
          <a:ext cx="0" cy="0"/>
          <a:chOff x="0" y="0"/>
          <a:chExt cx="0" cy="0"/>
        </a:xfrm>
      </p:grpSpPr>
      <p:sp>
        <p:nvSpPr>
          <p:cNvPr id="241" name="Shape 241"/>
          <p:cNvSpPr>
            <a:spLocks noGrp="1"/>
          </p:cNvSpPr>
          <p:nvPr>
            <p:ph type="body" idx="1"/>
          </p:nvPr>
        </p:nvSpPr>
        <p:spPr>
          <a:xfrm>
            <a:off x="814387" y="1100534"/>
            <a:ext cx="3516313" cy="3560366"/>
          </a:xfrm>
          <a:prstGeom prst="rect">
            <a:avLst/>
          </a:prstGeom>
          <a:solidFill>
            <a:schemeClr val="accent6">
              <a:lumMod val="20000"/>
              <a:lumOff val="80000"/>
              <a:alpha val="71000"/>
            </a:schemeClr>
          </a:solidFill>
          <a:ln w="19050">
            <a:solidFill>
              <a:srgbClr val="000090"/>
            </a:solidFill>
          </a:ln>
        </p:spPr>
        <p:txBody>
          <a:bodyPr>
            <a:normAutofit fontScale="92500" lnSpcReduction="10000"/>
          </a:bodyPr>
          <a:lstStyle/>
          <a:p>
            <a:pPr marL="481658" indent="-481658" defTabSz="914400">
              <a:spcBef>
                <a:spcPts val="1200"/>
              </a:spcBef>
              <a:buSzPct val="100000"/>
              <a:buFont typeface="Arial"/>
              <a:buChar char="•"/>
              <a:defRPr sz="2400">
                <a:latin typeface="Arial"/>
                <a:ea typeface="Arial"/>
                <a:cs typeface="Arial"/>
                <a:sym typeface="Arial"/>
              </a:defRPr>
            </a:pPr>
            <a:r>
              <a:rPr sz="2000" dirty="0"/>
              <a:t>Global Observing System (WWW/</a:t>
            </a:r>
            <a:r>
              <a:rPr sz="2000" b="1" dirty="0"/>
              <a:t>GOS</a:t>
            </a:r>
            <a:r>
              <a:rPr sz="2000" dirty="0"/>
              <a:t>)</a:t>
            </a:r>
          </a:p>
          <a:p>
            <a:pPr marL="481658" indent="-481658" defTabSz="914400">
              <a:spcBef>
                <a:spcPts val="1200"/>
              </a:spcBef>
              <a:buSzPct val="100000"/>
              <a:buFont typeface="Arial"/>
              <a:buChar char="•"/>
              <a:defRPr sz="2400">
                <a:latin typeface="Arial"/>
                <a:ea typeface="Arial"/>
                <a:cs typeface="Arial"/>
                <a:sym typeface="Arial"/>
              </a:defRPr>
            </a:pPr>
            <a:r>
              <a:rPr sz="2000" dirty="0"/>
              <a:t>Observing component of Global Atmospheric Watch (</a:t>
            </a:r>
            <a:r>
              <a:rPr sz="2000" b="1" dirty="0"/>
              <a:t>GAW</a:t>
            </a:r>
            <a:r>
              <a:rPr sz="2000" dirty="0"/>
              <a:t>)</a:t>
            </a:r>
          </a:p>
          <a:p>
            <a:pPr marL="481658" indent="-481658" defTabSz="914400">
              <a:spcBef>
                <a:spcPts val="1200"/>
              </a:spcBef>
              <a:buSzPct val="100000"/>
              <a:buFont typeface="Arial"/>
              <a:buChar char="•"/>
              <a:defRPr sz="2400">
                <a:latin typeface="Arial"/>
                <a:ea typeface="Arial"/>
                <a:cs typeface="Arial"/>
                <a:sym typeface="Arial"/>
              </a:defRPr>
            </a:pPr>
            <a:r>
              <a:rPr sz="2000" dirty="0"/>
              <a:t>WMO Hydrological Observations (including </a:t>
            </a:r>
            <a:r>
              <a:rPr sz="2000" b="1" dirty="0"/>
              <a:t>WHYCOS</a:t>
            </a:r>
            <a:r>
              <a:rPr sz="2000" dirty="0"/>
              <a:t>) </a:t>
            </a:r>
          </a:p>
          <a:p>
            <a:pPr marL="481658" indent="-481658" defTabSz="914400">
              <a:spcBef>
                <a:spcPts val="1200"/>
              </a:spcBef>
              <a:buSzPct val="100000"/>
              <a:buFont typeface="Arial"/>
              <a:buChar char="•"/>
              <a:defRPr sz="2400">
                <a:latin typeface="Arial"/>
                <a:ea typeface="Arial"/>
                <a:cs typeface="Arial"/>
                <a:sym typeface="Arial"/>
              </a:defRPr>
            </a:pPr>
            <a:r>
              <a:rPr sz="2000" dirty="0"/>
              <a:t>Observing component of Global Cryosphere Watch (</a:t>
            </a:r>
            <a:r>
              <a:rPr sz="2000" b="1" dirty="0"/>
              <a:t>GCW</a:t>
            </a:r>
            <a:r>
              <a:rPr sz="2000" dirty="0"/>
              <a:t>)</a:t>
            </a:r>
          </a:p>
        </p:txBody>
      </p:sp>
      <p:pic>
        <p:nvPicPr>
          <p:cNvPr id="246" name="image7.jpeg" descr="GOS-fullsize"/>
          <p:cNvPicPr>
            <a:picLocks noChangeAspect="1"/>
          </p:cNvPicPr>
          <p:nvPr/>
        </p:nvPicPr>
        <p:blipFill>
          <a:blip r:embed="rId2">
            <a:extLst/>
          </a:blip>
          <a:stretch>
            <a:fillRect/>
          </a:stretch>
        </p:blipFill>
        <p:spPr>
          <a:xfrm>
            <a:off x="5059361" y="195258"/>
            <a:ext cx="3258589" cy="2065130"/>
          </a:xfrm>
          <a:prstGeom prst="rect">
            <a:avLst/>
          </a:prstGeom>
          <a:ln w="22225">
            <a:solidFill>
              <a:srgbClr val="000090"/>
            </a:solidFill>
            <a:miter lim="400000"/>
          </a:ln>
        </p:spPr>
      </p:pic>
      <p:pic>
        <p:nvPicPr>
          <p:cNvPr id="245" name="image6.jpeg" descr="156"/>
          <p:cNvPicPr>
            <a:picLocks noChangeAspect="1"/>
          </p:cNvPicPr>
          <p:nvPr/>
        </p:nvPicPr>
        <p:blipFill>
          <a:blip r:embed="rId3">
            <a:extLst/>
          </a:blip>
          <a:stretch>
            <a:fillRect/>
          </a:stretch>
        </p:blipFill>
        <p:spPr>
          <a:xfrm>
            <a:off x="6542083" y="1416041"/>
            <a:ext cx="2485505" cy="1650076"/>
          </a:xfrm>
          <a:prstGeom prst="rect">
            <a:avLst/>
          </a:prstGeom>
          <a:ln w="22225">
            <a:solidFill>
              <a:srgbClr val="000090"/>
            </a:solidFill>
            <a:miter lim="400000"/>
          </a:ln>
        </p:spPr>
      </p:pic>
      <p:pic>
        <p:nvPicPr>
          <p:cNvPr id="244" name="image5.jpeg" descr="WaterSensor1"/>
          <p:cNvPicPr>
            <a:picLocks noChangeAspect="1"/>
          </p:cNvPicPr>
          <p:nvPr/>
        </p:nvPicPr>
        <p:blipFill>
          <a:blip r:embed="rId4">
            <a:extLst/>
          </a:blip>
          <a:stretch>
            <a:fillRect/>
          </a:stretch>
        </p:blipFill>
        <p:spPr>
          <a:xfrm>
            <a:off x="5199062" y="2536825"/>
            <a:ext cx="2743200" cy="1828800"/>
          </a:xfrm>
          <a:prstGeom prst="rect">
            <a:avLst/>
          </a:prstGeom>
          <a:ln w="22225">
            <a:solidFill>
              <a:srgbClr val="000090"/>
            </a:solidFill>
            <a:miter lim="400000"/>
          </a:ln>
        </p:spPr>
      </p:pic>
      <p:pic>
        <p:nvPicPr>
          <p:cNvPr id="243" name="image4.jpeg" descr="atmos_observatories"/>
          <p:cNvPicPr>
            <a:picLocks noChangeAspect="1"/>
          </p:cNvPicPr>
          <p:nvPr/>
        </p:nvPicPr>
        <p:blipFill>
          <a:blip r:embed="rId5">
            <a:extLst/>
          </a:blip>
          <a:stretch>
            <a:fillRect/>
          </a:stretch>
        </p:blipFill>
        <p:spPr>
          <a:xfrm>
            <a:off x="6337442" y="3250800"/>
            <a:ext cx="2564352" cy="1768075"/>
          </a:xfrm>
          <a:prstGeom prst="rect">
            <a:avLst/>
          </a:prstGeom>
          <a:ln w="22225">
            <a:solidFill>
              <a:srgbClr val="000090"/>
            </a:solidFill>
            <a:miter lim="400000"/>
          </a:ln>
        </p:spPr>
      </p:pic>
      <p:sp>
        <p:nvSpPr>
          <p:cNvPr id="242" name="Shape 242"/>
          <p:cNvSpPr/>
          <p:nvPr/>
        </p:nvSpPr>
        <p:spPr>
          <a:xfrm>
            <a:off x="212724" y="197496"/>
            <a:ext cx="4664076" cy="800219"/>
          </a:xfrm>
          <a:prstGeom prst="rect">
            <a:avLst/>
          </a:prstGeom>
          <a:solidFill>
            <a:schemeClr val="tx2">
              <a:lumMod val="20000"/>
              <a:lumOff val="80000"/>
            </a:schemeClr>
          </a:solidFill>
          <a:ln w="25400">
            <a:solidFill>
              <a:srgbClr val="000090"/>
            </a:solidFill>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defRPr sz="3600" b="1" u="sng">
                <a:solidFill>
                  <a:schemeClr val="accent2"/>
                </a:solidFill>
                <a:latin typeface="Arial Narrow"/>
                <a:ea typeface="Arial Narrow"/>
                <a:cs typeface="Arial Narrow"/>
                <a:sym typeface="Arial Narrow"/>
              </a:defRPr>
            </a:lvl1pPr>
          </a:lstStyle>
          <a:p>
            <a:pPr algn="ctr"/>
            <a:r>
              <a:rPr sz="3200" u="none" dirty="0">
                <a:solidFill>
                  <a:srgbClr val="000090"/>
                </a:solidFill>
              </a:rPr>
              <a:t>WIGOS Components</a:t>
            </a:r>
            <a:endParaRPr lang="fr-CH" sz="3200" u="none" dirty="0">
              <a:solidFill>
                <a:srgbClr val="000090"/>
              </a:solidFill>
            </a:endParaRPr>
          </a:p>
          <a:p>
            <a:pPr algn="ctr"/>
            <a:r>
              <a:rPr lang="fr-CH" sz="2000" b="0" i="1" u="none" dirty="0">
                <a:solidFill>
                  <a:srgbClr val="000090"/>
                </a:solidFill>
              </a:rPr>
              <a:t>(by discipline)</a:t>
            </a:r>
            <a:endParaRPr sz="2000" b="0" i="1" u="none" dirty="0">
              <a:solidFill>
                <a:srgbClr val="000090"/>
              </a:solidFill>
            </a:endParaRPr>
          </a:p>
        </p:txBody>
      </p:sp>
      <p:sp>
        <p:nvSpPr>
          <p:cNvPr id="2" name="Foliennummernplatzhalter 1">
            <a:extLst>
              <a:ext uri="{FF2B5EF4-FFF2-40B4-BE49-F238E27FC236}">
                <a16:creationId xmlns:a16="http://schemas.microsoft.com/office/drawing/2014/main" xmlns="" id="{74B1CFC0-7FB2-A345-BF63-C2806C395E90}"/>
              </a:ext>
            </a:extLst>
          </p:cNvPr>
          <p:cNvSpPr>
            <a:spLocks noGrp="1"/>
          </p:cNvSpPr>
          <p:nvPr>
            <p:ph type="sldNum" sz="quarter" idx="2"/>
          </p:nvPr>
        </p:nvSpPr>
        <p:spPr/>
        <p:txBody>
          <a:bodyPr/>
          <a:lstStyle/>
          <a:p>
            <a:fld id="{86CB4B4D-7CA3-9044-876B-883B54F8677D}" type="slidenum">
              <a:rPr lang="de-AT" smtClean="0"/>
              <a:t>4</a:t>
            </a:fld>
            <a:endParaRPr lang="de-AT"/>
          </a:p>
        </p:txBody>
      </p:sp>
      <p:sp>
        <p:nvSpPr>
          <p:cNvPr id="3" name="Fußzeilenplatzhalter 2">
            <a:extLst>
              <a:ext uri="{FF2B5EF4-FFF2-40B4-BE49-F238E27FC236}">
                <a16:creationId xmlns:a16="http://schemas.microsoft.com/office/drawing/2014/main" xmlns="" id="{E2A93202-1619-5A49-A19D-88913F722C98}"/>
              </a:ext>
            </a:extLst>
          </p:cNvPr>
          <p:cNvSpPr>
            <a:spLocks noGrp="1"/>
          </p:cNvSpPr>
          <p:nvPr>
            <p:ph type="ftr" sz="quarter" idx="13"/>
          </p:nvPr>
        </p:nvSpPr>
        <p:spPr/>
        <p:txBody>
          <a:bodyPr/>
          <a:lstStyle/>
          <a:p>
            <a:r>
              <a:rPr lang="en-GB"/>
              <a:t>2018 CEOS Plenary, Brussels, Belgium</a:t>
            </a:r>
          </a:p>
        </p:txBody>
      </p:sp>
    </p:spTree>
    <p:extLst>
      <p:ext uri="{BB962C8B-B14F-4D97-AF65-F5344CB8AC3E}">
        <p14:creationId xmlns:p14="http://schemas.microsoft.com/office/powerpoint/2010/main" val="18095328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1">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12"/>
          <p:cNvSpPr txBox="1">
            <a:spLocks/>
          </p:cNvSpPr>
          <p:nvPr/>
        </p:nvSpPr>
        <p:spPr>
          <a:xfrm>
            <a:off x="1411663" y="177800"/>
            <a:ext cx="6259138" cy="708917"/>
          </a:xfrm>
          <a:prstGeom prst="rect">
            <a:avLst/>
          </a:prstGeom>
          <a:solidFill>
            <a:schemeClr val="accent6">
              <a:lumMod val="20000"/>
              <a:lumOff val="80000"/>
            </a:schemeClr>
          </a:solidFill>
          <a:ln w="25400">
            <a:solidFill>
              <a:srgbClr val="000090"/>
            </a:solidFill>
          </a:ln>
        </p:spPr>
        <p:txBody>
          <a:bodyPr vert="horz" lIns="91440" tIns="45720" rIns="91440" bIns="45720" rtlCol="0" anchor="ctr">
            <a:normAutofit fontScale="92500" lnSpcReduction="20000"/>
          </a:bodyPr>
          <a:lstStyle>
            <a:lvl1pPr algn="ctr" defTabSz="678941" rtl="0" eaLnBrk="1" latinLnBrk="0" hangingPunct="1">
              <a:spcBef>
                <a:spcPct val="0"/>
              </a:spcBef>
              <a:buNone/>
              <a:defRPr sz="2700" b="1" kern="1200">
                <a:solidFill>
                  <a:schemeClr val="accent2"/>
                </a:solidFill>
                <a:latin typeface="Arial"/>
                <a:ea typeface="Arial"/>
                <a:cs typeface="Arial"/>
                <a:sym typeface="Arial"/>
              </a:defRPr>
            </a:lvl1pPr>
          </a:lstStyle>
          <a:p>
            <a:r>
              <a:rPr lang="fr-CH" sz="2800" dirty="0">
                <a:solidFill>
                  <a:srgbClr val="000090"/>
                </a:solidFill>
              </a:rPr>
              <a:t>WIGOS Components</a:t>
            </a:r>
          </a:p>
          <a:p>
            <a:r>
              <a:rPr lang="fr-CH" sz="2300" b="0" i="1" dirty="0">
                <a:solidFill>
                  <a:srgbClr val="000090"/>
                </a:solidFill>
              </a:rPr>
              <a:t>(by operator)</a:t>
            </a:r>
          </a:p>
        </p:txBody>
      </p:sp>
      <p:sp>
        <p:nvSpPr>
          <p:cNvPr id="12" name="TextBox 11"/>
          <p:cNvSpPr txBox="1"/>
          <p:nvPr/>
        </p:nvSpPr>
        <p:spPr>
          <a:xfrm>
            <a:off x="-723900" y="-571500"/>
            <a:ext cx="184666" cy="369332"/>
          </a:xfrm>
          <a:prstGeom prst="rect">
            <a:avLst/>
          </a:prstGeom>
          <a:noFill/>
        </p:spPr>
        <p:txBody>
          <a:bodyPr wrap="none" rtlCol="0">
            <a:spAutoFit/>
          </a:bodyPr>
          <a:lstStyle/>
          <a:p>
            <a:endParaRPr lang="en-US" dirty="0"/>
          </a:p>
        </p:txBody>
      </p:sp>
      <p:pic>
        <p:nvPicPr>
          <p:cNvPr id="13" name="Picture 12" descr="Screen Shot 2018-06-23 at 08.08.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761" y="1530131"/>
            <a:ext cx="3586364" cy="3150906"/>
          </a:xfrm>
          <a:prstGeom prst="rect">
            <a:avLst/>
          </a:prstGeom>
          <a:ln w="22225">
            <a:solidFill>
              <a:srgbClr val="000090"/>
            </a:solidFill>
          </a:ln>
        </p:spPr>
      </p:pic>
      <p:pic>
        <p:nvPicPr>
          <p:cNvPr id="14" name="Picture 13" descr="Screen Shot 2018-06-23 at 08.09.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200" y="927100"/>
            <a:ext cx="3977640" cy="3465576"/>
          </a:xfrm>
          <a:prstGeom prst="rect">
            <a:avLst/>
          </a:prstGeom>
          <a:ln>
            <a:solidFill>
              <a:srgbClr val="000090"/>
            </a:solidFill>
          </a:ln>
        </p:spPr>
      </p:pic>
      <p:pic>
        <p:nvPicPr>
          <p:cNvPr id="15" name="Picture 14" descr="Screen Shot 2018-06-23 at 08.10.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1283" y="1866916"/>
            <a:ext cx="4138682" cy="2727893"/>
          </a:xfrm>
          <a:prstGeom prst="rect">
            <a:avLst/>
          </a:prstGeom>
          <a:ln w="22225">
            <a:solidFill>
              <a:srgbClr val="000090"/>
            </a:solidFill>
          </a:ln>
        </p:spPr>
      </p:pic>
      <p:pic>
        <p:nvPicPr>
          <p:cNvPr id="16" name="Picture 15" descr="Screen Shot 2018-06-23 at 08.11.2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4966" y="1016000"/>
            <a:ext cx="4051804" cy="2233819"/>
          </a:xfrm>
          <a:prstGeom prst="rect">
            <a:avLst/>
          </a:prstGeom>
          <a:ln w="22225">
            <a:solidFill>
              <a:srgbClr val="000090"/>
            </a:solidFill>
          </a:ln>
        </p:spPr>
      </p:pic>
      <p:pic>
        <p:nvPicPr>
          <p:cNvPr id="11" name="Grafik 9" descr="Satellites New GOS Jan 2005"/>
          <p:cNvPicPr preferRelativeResize="0">
            <a:picLocks noChangeArrowheads="1"/>
          </p:cNvPicPr>
          <p:nvPr/>
        </p:nvPicPr>
        <p:blipFill>
          <a:blip r:embed="rId6"/>
          <a:srcRect/>
          <a:stretch>
            <a:fillRect/>
          </a:stretch>
        </p:blipFill>
        <p:spPr bwMode="auto">
          <a:xfrm>
            <a:off x="473078" y="1063229"/>
            <a:ext cx="3678508" cy="2510287"/>
          </a:xfrm>
          <a:prstGeom prst="rect">
            <a:avLst/>
          </a:prstGeom>
          <a:noFill/>
          <a:ln w="19050">
            <a:solidFill>
              <a:srgbClr val="000090"/>
            </a:solidFill>
            <a:miter lim="800000"/>
            <a:headEnd/>
            <a:tailEnd/>
          </a:ln>
        </p:spPr>
      </p:pic>
      <p:sp>
        <p:nvSpPr>
          <p:cNvPr id="2" name="Fußzeilenplatzhalter 1">
            <a:extLst>
              <a:ext uri="{FF2B5EF4-FFF2-40B4-BE49-F238E27FC236}">
                <a16:creationId xmlns:a16="http://schemas.microsoft.com/office/drawing/2014/main" xmlns="" id="{425F660C-BB76-EE45-B6D3-36E9814687C8}"/>
              </a:ext>
            </a:extLst>
          </p:cNvPr>
          <p:cNvSpPr>
            <a:spLocks noGrp="1"/>
          </p:cNvSpPr>
          <p:nvPr>
            <p:ph type="ftr" sz="quarter" idx="13"/>
          </p:nvPr>
        </p:nvSpPr>
        <p:spPr/>
        <p:txBody>
          <a:bodyPr/>
          <a:lstStyle/>
          <a:p>
            <a:r>
              <a:rPr lang="en-GB"/>
              <a:t>2018 CEOS Plenary, Brussels, Belgium</a:t>
            </a:r>
          </a:p>
        </p:txBody>
      </p:sp>
      <p:sp>
        <p:nvSpPr>
          <p:cNvPr id="3" name="Foliennummernplatzhalter 2">
            <a:extLst>
              <a:ext uri="{FF2B5EF4-FFF2-40B4-BE49-F238E27FC236}">
                <a16:creationId xmlns:a16="http://schemas.microsoft.com/office/drawing/2014/main" xmlns="" id="{60E016F2-80A5-E24A-8521-64BD72FD1F24}"/>
              </a:ext>
            </a:extLst>
          </p:cNvPr>
          <p:cNvSpPr>
            <a:spLocks noGrp="1"/>
          </p:cNvSpPr>
          <p:nvPr>
            <p:ph type="sldNum" sz="quarter" idx="12"/>
          </p:nvPr>
        </p:nvSpPr>
        <p:spPr/>
        <p:txBody>
          <a:bodyPr/>
          <a:lstStyle/>
          <a:p>
            <a:fld id="{9259AF2F-52C6-9B46-B8B2-0579234AE62E}" type="slidenum">
              <a:rPr lang="en-US" smtClean="0"/>
              <a:t>5</a:t>
            </a:fld>
            <a:endParaRPr lang="en-US"/>
          </a:p>
        </p:txBody>
      </p:sp>
    </p:spTree>
    <p:extLst>
      <p:ext uri="{BB962C8B-B14F-4D97-AF65-F5344CB8AC3E}">
        <p14:creationId xmlns:p14="http://schemas.microsoft.com/office/powerpoint/2010/main" val="99728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xmlns="" id="{F248E4E2-5538-F24E-9CCE-F6C137437E54}"/>
              </a:ext>
            </a:extLst>
          </p:cNvPr>
          <p:cNvSpPr>
            <a:spLocks noGrp="1"/>
          </p:cNvSpPr>
          <p:nvPr>
            <p:ph type="sldNum" sz="quarter" idx="12"/>
          </p:nvPr>
        </p:nvSpPr>
        <p:spPr/>
        <p:txBody>
          <a:bodyPr/>
          <a:lstStyle/>
          <a:p>
            <a:fld id="{9259AF2F-52C6-9B46-B8B2-0579234AE62E}" type="slidenum">
              <a:rPr lang="en-US" smtClean="0"/>
              <a:t>6</a:t>
            </a:fld>
            <a:endParaRPr lang="en-US"/>
          </a:p>
        </p:txBody>
      </p:sp>
      <p:sp>
        <p:nvSpPr>
          <p:cNvPr id="3" name="Fußzeilenplatzhalter 2">
            <a:extLst>
              <a:ext uri="{FF2B5EF4-FFF2-40B4-BE49-F238E27FC236}">
                <a16:creationId xmlns:a16="http://schemas.microsoft.com/office/drawing/2014/main" xmlns="" id="{14A05BB2-1C66-004A-AA57-CEB874DAB960}"/>
              </a:ext>
            </a:extLst>
          </p:cNvPr>
          <p:cNvSpPr>
            <a:spLocks noGrp="1"/>
          </p:cNvSpPr>
          <p:nvPr>
            <p:ph type="ftr" sz="quarter" idx="13"/>
          </p:nvPr>
        </p:nvSpPr>
        <p:spPr/>
        <p:txBody>
          <a:bodyPr/>
          <a:lstStyle/>
          <a:p>
            <a:r>
              <a:rPr lang="en-GB"/>
              <a:t>2018 CEOS Plenary, Brussels, Belgium</a:t>
            </a:r>
          </a:p>
        </p:txBody>
      </p:sp>
      <p:sp>
        <p:nvSpPr>
          <p:cNvPr id="4" name="Shape 254">
            <a:extLst>
              <a:ext uri="{FF2B5EF4-FFF2-40B4-BE49-F238E27FC236}">
                <a16:creationId xmlns:a16="http://schemas.microsoft.com/office/drawing/2014/main" xmlns="" id="{90156864-D56B-554E-8C01-0F10CD7251E6}"/>
              </a:ext>
            </a:extLst>
          </p:cNvPr>
          <p:cNvSpPr txBox="1">
            <a:spLocks/>
          </p:cNvSpPr>
          <p:nvPr/>
        </p:nvSpPr>
        <p:spPr>
          <a:xfrm>
            <a:off x="250824" y="141681"/>
            <a:ext cx="8713790" cy="594129"/>
          </a:xfrm>
          <a:prstGeom prst="rect">
            <a:avLst/>
          </a:prstGeom>
          <a:solidFill>
            <a:schemeClr val="tx2">
              <a:lumMod val="20000"/>
              <a:lumOff val="80000"/>
            </a:schemeClr>
          </a:solidFill>
          <a:ln w="15875">
            <a:solidFill>
              <a:srgbClr val="000090"/>
            </a:solidFill>
            <a:miter lim="400000"/>
          </a:ln>
          <a:extLst>
            <a:ext uri="{C572A759-6A51-4108-AA02-DFA0A04FC94B}">
              <ma14:wrappingTextBoxFlag xmlns="" xmlns:ma14="http://schemas.microsoft.com/office/mac/drawingml/2011/main" val="1"/>
            </a:ext>
          </a:extLst>
        </p:spPr>
        <p:txBody>
          <a:bodyPr lIns="0" tIns="0" rIns="0" bIns="0" anchor="ctr">
            <a:normAutofit/>
          </a:bodyPr>
          <a:lstStyle>
            <a:lvl1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chemeClr val="accent2"/>
                </a:solidFill>
                <a:uFillTx/>
                <a:latin typeface="Arial"/>
                <a:ea typeface="Arial"/>
                <a:cs typeface="Arial"/>
                <a:sym typeface="Arial"/>
              </a:defRPr>
            </a:lvl1pPr>
            <a:lvl2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2pPr>
            <a:lvl3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3pPr>
            <a:lvl4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4pPr>
            <a:lvl5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5pPr>
            <a:lvl6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6pPr>
            <a:lvl7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7pPr>
            <a:lvl8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8pPr>
            <a:lvl9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9pPr>
          </a:lstStyle>
          <a:p>
            <a:r>
              <a:rPr lang="en-US" dirty="0">
                <a:solidFill>
                  <a:srgbClr val="000090"/>
                </a:solidFill>
              </a:rPr>
              <a:t>Rolling Review of Requirements (RRR)</a:t>
            </a:r>
          </a:p>
        </p:txBody>
      </p:sp>
      <p:sp>
        <p:nvSpPr>
          <p:cNvPr id="5" name="Shape 255">
            <a:extLst>
              <a:ext uri="{FF2B5EF4-FFF2-40B4-BE49-F238E27FC236}">
                <a16:creationId xmlns:a16="http://schemas.microsoft.com/office/drawing/2014/main" xmlns="" id="{09E34FD6-1CE0-CE4D-AA45-8EFADE137667}"/>
              </a:ext>
            </a:extLst>
          </p:cNvPr>
          <p:cNvSpPr txBox="1">
            <a:spLocks/>
          </p:cNvSpPr>
          <p:nvPr/>
        </p:nvSpPr>
        <p:spPr>
          <a:xfrm>
            <a:off x="441327" y="854272"/>
            <a:ext cx="8383699" cy="10914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38666" indent="-338666" defTabSz="914400">
              <a:spcBef>
                <a:spcPts val="1200"/>
              </a:spcBef>
              <a:buSzPct val="100000"/>
              <a:defRPr sz="2400">
                <a:latin typeface="Arial"/>
                <a:ea typeface="Arial"/>
                <a:cs typeface="Arial"/>
                <a:sym typeface="Arial"/>
              </a:defRPr>
            </a:pPr>
            <a:r>
              <a:rPr lang="de-AT" sz="2000">
                <a:latin typeface="Arial"/>
                <a:ea typeface="Arial"/>
                <a:cs typeface="Arial"/>
                <a:sym typeface="Arial"/>
              </a:rPr>
              <a:t>WMO Congress: All WMO and WMO co-sponsored observing systems shall use the RRR to design networks, plan evolution and assess performance.</a:t>
            </a:r>
          </a:p>
          <a:p>
            <a:pPr marL="338666" indent="-338666" defTabSz="914400">
              <a:spcBef>
                <a:spcPts val="1200"/>
              </a:spcBef>
              <a:buSzPct val="100000"/>
              <a:defRPr sz="2400">
                <a:latin typeface="Arial"/>
                <a:ea typeface="Arial"/>
                <a:cs typeface="Arial"/>
                <a:sym typeface="Arial"/>
              </a:defRPr>
            </a:pPr>
            <a:endParaRPr lang="de-AT" sz="2000">
              <a:latin typeface="Arial"/>
              <a:ea typeface="Arial"/>
              <a:cs typeface="Arial"/>
              <a:sym typeface="Arial"/>
            </a:endParaRPr>
          </a:p>
          <a:p>
            <a:pPr marL="338666" indent="-338666" defTabSz="914400">
              <a:spcBef>
                <a:spcPts val="1200"/>
              </a:spcBef>
              <a:buSzPct val="100000"/>
              <a:defRPr sz="2400">
                <a:latin typeface="Arial"/>
                <a:ea typeface="Arial"/>
                <a:cs typeface="Arial"/>
                <a:sym typeface="Arial"/>
              </a:defRPr>
            </a:pPr>
            <a:endParaRPr lang="de-AT" sz="2000" dirty="0">
              <a:latin typeface="Arial"/>
              <a:ea typeface="Arial"/>
              <a:cs typeface="Arial"/>
              <a:sym typeface="Arial"/>
            </a:endParaRPr>
          </a:p>
        </p:txBody>
      </p:sp>
      <p:sp>
        <p:nvSpPr>
          <p:cNvPr id="6" name="Shape 255">
            <a:extLst>
              <a:ext uri="{FF2B5EF4-FFF2-40B4-BE49-F238E27FC236}">
                <a16:creationId xmlns:a16="http://schemas.microsoft.com/office/drawing/2014/main" xmlns="" id="{334C81FF-005A-954A-875E-AE67B542AE5C}"/>
              </a:ext>
            </a:extLst>
          </p:cNvPr>
          <p:cNvSpPr txBox="1">
            <a:spLocks/>
          </p:cNvSpPr>
          <p:nvPr/>
        </p:nvSpPr>
        <p:spPr>
          <a:xfrm>
            <a:off x="323528" y="1961654"/>
            <a:ext cx="3528392" cy="242070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38666" indent="-338666" defTabSz="914400">
              <a:spcBef>
                <a:spcPts val="1200"/>
              </a:spcBef>
              <a:buSzPct val="100000"/>
              <a:defRPr sz="2400">
                <a:latin typeface="Arial"/>
                <a:ea typeface="Arial"/>
                <a:cs typeface="Arial"/>
                <a:sym typeface="Arial"/>
              </a:defRPr>
            </a:pPr>
            <a:r>
              <a:rPr lang="en-US" sz="2000" dirty="0">
                <a:ea typeface="Arial"/>
                <a:cs typeface="Arial"/>
                <a:sym typeface="Arial"/>
              </a:rPr>
              <a:t>The RRR is the process used by WMO to collect, vet and record user requirements for all WMO application areas and match them against observational capabilities</a:t>
            </a:r>
          </a:p>
          <a:p>
            <a:pPr marL="0" lvl="1" indent="0" algn="ctr" defTabSz="914400">
              <a:spcBef>
                <a:spcPts val="1200"/>
              </a:spcBef>
              <a:buSzPct val="100000"/>
              <a:buNone/>
              <a:defRPr sz="2400">
                <a:latin typeface="Arial"/>
                <a:ea typeface="Arial"/>
                <a:cs typeface="Arial"/>
                <a:sym typeface="Arial"/>
              </a:defRPr>
            </a:pPr>
            <a:r>
              <a:rPr lang="en-US" sz="1600" i="1" u="sng" dirty="0">
                <a:hlinkClick r:id="rId2"/>
              </a:rPr>
              <a:t>Rolling Review of Requirements</a:t>
            </a:r>
            <a:endParaRPr lang="en-US" sz="1600" i="1" u="sng" dirty="0"/>
          </a:p>
          <a:p>
            <a:pPr marL="338666" indent="-338666" defTabSz="914400">
              <a:spcBef>
                <a:spcPts val="1200"/>
              </a:spcBef>
              <a:buSzPct val="100000"/>
              <a:defRPr sz="2400">
                <a:latin typeface="Arial"/>
                <a:ea typeface="Arial"/>
                <a:cs typeface="Arial"/>
                <a:sym typeface="Arial"/>
              </a:defRPr>
            </a:pPr>
            <a:endParaRPr lang="en-US" sz="2400" dirty="0">
              <a:ea typeface="Arial"/>
              <a:cs typeface="Arial"/>
              <a:sym typeface="Arial"/>
            </a:endParaRPr>
          </a:p>
        </p:txBody>
      </p:sp>
      <p:pic>
        <p:nvPicPr>
          <p:cNvPr id="7" name="Picture 2">
            <a:extLst>
              <a:ext uri="{FF2B5EF4-FFF2-40B4-BE49-F238E27FC236}">
                <a16:creationId xmlns:a16="http://schemas.microsoft.com/office/drawing/2014/main" xmlns="" id="{32379BF0-432B-FF48-849C-2B80D80EE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290" y="1782630"/>
            <a:ext cx="5010206" cy="289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750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0" y="1033998"/>
            <a:ext cx="7950200" cy="3906302"/>
          </a:xfrm>
        </p:spPr>
        <p:txBody>
          <a:bodyPr>
            <a:noAutofit/>
          </a:bodyPr>
          <a:lstStyle/>
          <a:p>
            <a:pPr>
              <a:lnSpc>
                <a:spcPct val="90000"/>
              </a:lnSpc>
            </a:pPr>
            <a:r>
              <a:rPr lang="en-AU" sz="2400" dirty="0"/>
              <a:t>To serve as reference for WMO Members and other observing system operators, providing context and expected boundary conditions relevant for observing system developments</a:t>
            </a:r>
          </a:p>
          <a:p>
            <a:pPr>
              <a:lnSpc>
                <a:spcPct val="90000"/>
              </a:lnSpc>
            </a:pPr>
            <a:r>
              <a:rPr lang="en-AU" sz="2400" b="1" dirty="0"/>
              <a:t>To inform long-term planning of satellite agencies about expected evolution of WMO user requirements</a:t>
            </a:r>
          </a:p>
          <a:p>
            <a:pPr marL="857250" lvl="1" indent="-457200">
              <a:lnSpc>
                <a:spcPct val="90000"/>
              </a:lnSpc>
            </a:pPr>
            <a:r>
              <a:rPr lang="en-AU" sz="2000" dirty="0"/>
              <a:t> This drives the 2040 timeline; current 2025 Vision too near-term</a:t>
            </a:r>
          </a:p>
          <a:p>
            <a:pPr>
              <a:lnSpc>
                <a:spcPct val="90000"/>
              </a:lnSpc>
            </a:pPr>
            <a:r>
              <a:rPr lang="en-AU" sz="2400" dirty="0"/>
              <a:t>To inform planning efforts of users of observations (NHMSs,  NWP </a:t>
            </a:r>
            <a:r>
              <a:rPr lang="en-AU" sz="2400" dirty="0" err="1"/>
              <a:t>centers</a:t>
            </a:r>
            <a:r>
              <a:rPr lang="en-AU" sz="2400" dirty="0"/>
              <a:t>, …) regarding systems development and required computing and communication capabilities</a:t>
            </a:r>
          </a:p>
        </p:txBody>
      </p:sp>
      <p:sp>
        <p:nvSpPr>
          <p:cNvPr id="6" name="Shape 312"/>
          <p:cNvSpPr txBox="1">
            <a:spLocks/>
          </p:cNvSpPr>
          <p:nvPr/>
        </p:nvSpPr>
        <p:spPr>
          <a:xfrm>
            <a:off x="357562" y="216374"/>
            <a:ext cx="8468927" cy="594143"/>
          </a:xfrm>
          <a:prstGeom prst="rect">
            <a:avLst/>
          </a:prstGeom>
          <a:solidFill>
            <a:schemeClr val="tx2">
              <a:lumMod val="20000"/>
              <a:lumOff val="80000"/>
            </a:schemeClr>
          </a:solidFill>
          <a:ln w="25400">
            <a:solidFill>
              <a:srgbClr val="000090"/>
            </a:solidFill>
          </a:ln>
        </p:spPr>
        <p:txBody>
          <a:bodyPr vert="horz" lIns="91440" tIns="45720" rIns="91440" bIns="45720" rtlCol="0" anchor="ctr">
            <a:normAutofit/>
          </a:bodyPr>
          <a:lstStyle>
            <a:lvl1pPr algn="ctr" defTabSz="678941" rtl="0" eaLnBrk="1" latinLnBrk="0" hangingPunct="1">
              <a:spcBef>
                <a:spcPct val="0"/>
              </a:spcBef>
              <a:buNone/>
              <a:defRPr sz="2700" b="1" kern="1200">
                <a:solidFill>
                  <a:schemeClr val="accent2"/>
                </a:solidFill>
                <a:latin typeface="Arial"/>
                <a:ea typeface="Arial"/>
                <a:cs typeface="Arial"/>
                <a:sym typeface="Arial"/>
              </a:defRPr>
            </a:lvl1pPr>
          </a:lstStyle>
          <a:p>
            <a:r>
              <a:rPr lang="fr-CH" sz="2800" dirty="0">
                <a:solidFill>
                  <a:srgbClr val="000090"/>
                </a:solidFill>
              </a:rPr>
              <a:t>Why a Vision for WIGOS in 2040?</a:t>
            </a:r>
            <a:endParaRPr lang="fr-CH" sz="2800" i="1" dirty="0">
              <a:solidFill>
                <a:srgbClr val="000090"/>
              </a:solidFill>
            </a:endParaRPr>
          </a:p>
        </p:txBody>
      </p:sp>
      <p:sp>
        <p:nvSpPr>
          <p:cNvPr id="2" name="Fußzeilenplatzhalter 1">
            <a:extLst>
              <a:ext uri="{FF2B5EF4-FFF2-40B4-BE49-F238E27FC236}">
                <a16:creationId xmlns:a16="http://schemas.microsoft.com/office/drawing/2014/main" xmlns="" id="{23A7057C-A367-A64F-93B6-3B7BCBE5ED99}"/>
              </a:ext>
            </a:extLst>
          </p:cNvPr>
          <p:cNvSpPr>
            <a:spLocks noGrp="1"/>
          </p:cNvSpPr>
          <p:nvPr>
            <p:ph type="ftr" sz="quarter" idx="13"/>
          </p:nvPr>
        </p:nvSpPr>
        <p:spPr/>
        <p:txBody>
          <a:bodyPr/>
          <a:lstStyle/>
          <a:p>
            <a:r>
              <a:rPr lang="en-GB"/>
              <a:t>2018 CEOS Plenary, Brussels, Belgium</a:t>
            </a:r>
          </a:p>
        </p:txBody>
      </p:sp>
      <p:sp>
        <p:nvSpPr>
          <p:cNvPr id="4" name="Foliennummernplatzhalter 3">
            <a:extLst>
              <a:ext uri="{FF2B5EF4-FFF2-40B4-BE49-F238E27FC236}">
                <a16:creationId xmlns:a16="http://schemas.microsoft.com/office/drawing/2014/main" xmlns="" id="{2FFFDD79-4F09-6F4C-81CA-F8C906A7B73D}"/>
              </a:ext>
            </a:extLst>
          </p:cNvPr>
          <p:cNvSpPr>
            <a:spLocks noGrp="1"/>
          </p:cNvSpPr>
          <p:nvPr>
            <p:ph type="sldNum" sz="quarter" idx="12"/>
          </p:nvPr>
        </p:nvSpPr>
        <p:spPr/>
        <p:txBody>
          <a:bodyPr/>
          <a:lstStyle/>
          <a:p>
            <a:fld id="{9259AF2F-52C6-9B46-B8B2-0579234AE62E}" type="slidenum">
              <a:rPr lang="en-US" smtClean="0"/>
              <a:t>7</a:t>
            </a:fld>
            <a:endParaRPr lang="en-US"/>
          </a:p>
        </p:txBody>
      </p:sp>
    </p:spTree>
    <p:extLst>
      <p:ext uri="{BB962C8B-B14F-4D97-AF65-F5344CB8AC3E}">
        <p14:creationId xmlns:p14="http://schemas.microsoft.com/office/powerpoint/2010/main" val="1770228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00" y="805399"/>
            <a:ext cx="8686800" cy="3906302"/>
          </a:xfrm>
        </p:spPr>
        <p:txBody>
          <a:bodyPr>
            <a:noAutofit/>
          </a:bodyPr>
          <a:lstStyle/>
          <a:p>
            <a:pPr>
              <a:lnSpc>
                <a:spcPct val="90000"/>
              </a:lnSpc>
            </a:pPr>
            <a:r>
              <a:rPr lang="en-AU" sz="2000" u="sng" dirty="0"/>
              <a:t>External to the NMHSs:</a:t>
            </a:r>
          </a:p>
          <a:p>
            <a:pPr lvl="1">
              <a:lnSpc>
                <a:spcPct val="90000"/>
              </a:lnSpc>
            </a:pPr>
            <a:r>
              <a:rPr lang="en-AU" sz="2000" dirty="0"/>
              <a:t>Climate change; new requirements for information on all time scales;</a:t>
            </a:r>
          </a:p>
          <a:p>
            <a:pPr lvl="2">
              <a:lnSpc>
                <a:spcPct val="90000"/>
              </a:lnSpc>
            </a:pPr>
            <a:r>
              <a:rPr lang="en-AU" sz="2000" dirty="0"/>
              <a:t>Support for Paris Agreement, SDGs, Sendai Framework, …;</a:t>
            </a:r>
          </a:p>
          <a:p>
            <a:pPr lvl="1">
              <a:lnSpc>
                <a:spcPct val="90000"/>
              </a:lnSpc>
            </a:pPr>
            <a:r>
              <a:rPr lang="en-AU" sz="2000" dirty="0"/>
              <a:t>New application areas, renewed emphasis on existing application areas </a:t>
            </a:r>
          </a:p>
          <a:p>
            <a:pPr lvl="1">
              <a:lnSpc>
                <a:spcPct val="90000"/>
              </a:lnSpc>
            </a:pPr>
            <a:r>
              <a:rPr lang="en-AU" sz="2000" dirty="0"/>
              <a:t>Demographic changes (urbanization, mass migration, …);</a:t>
            </a:r>
          </a:p>
          <a:p>
            <a:pPr lvl="1">
              <a:lnSpc>
                <a:spcPct val="90000"/>
              </a:lnSpc>
            </a:pPr>
            <a:r>
              <a:rPr lang="en-AU" sz="2000" dirty="0"/>
              <a:t>Increasing overall demand for meteorological information</a:t>
            </a:r>
          </a:p>
          <a:p>
            <a:pPr>
              <a:lnSpc>
                <a:spcPct val="90000"/>
              </a:lnSpc>
            </a:pPr>
            <a:r>
              <a:rPr lang="en-AU" sz="2000" u="sng" dirty="0"/>
              <a:t>Internal to the world of meteorology:</a:t>
            </a:r>
          </a:p>
          <a:p>
            <a:pPr lvl="1">
              <a:lnSpc>
                <a:spcPct val="90000"/>
              </a:lnSpc>
            </a:pPr>
            <a:r>
              <a:rPr lang="en-AU" sz="2000" dirty="0"/>
              <a:t>Evolving technical capabilities (sensing, telecommunication, computing);</a:t>
            </a:r>
          </a:p>
          <a:p>
            <a:pPr lvl="1">
              <a:lnSpc>
                <a:spcPct val="90000"/>
              </a:lnSpc>
            </a:pPr>
            <a:r>
              <a:rPr lang="en-AU" sz="2000" dirty="0"/>
              <a:t>Move toward integrated earth system </a:t>
            </a:r>
            <a:r>
              <a:rPr lang="en-AU" sz="2000" dirty="0" err="1"/>
              <a:t>modeling</a:t>
            </a:r>
            <a:r>
              <a:rPr lang="en-AU" sz="2000" dirty="0"/>
              <a:t>:</a:t>
            </a:r>
          </a:p>
          <a:p>
            <a:pPr lvl="1">
              <a:lnSpc>
                <a:spcPct val="90000"/>
              </a:lnSpc>
            </a:pPr>
            <a:r>
              <a:rPr lang="en-AU" sz="2000" dirty="0"/>
              <a:t>Increasing recognition of economic value of meteorological information;</a:t>
            </a:r>
          </a:p>
          <a:p>
            <a:pPr lvl="2">
              <a:lnSpc>
                <a:spcPct val="90000"/>
              </a:lnSpc>
            </a:pPr>
            <a:r>
              <a:rPr lang="en-AU" sz="2000" dirty="0"/>
              <a:t>Private sector increasingly interested in owning and operating observing systems rather than in selling hardware.</a:t>
            </a:r>
          </a:p>
          <a:p>
            <a:pPr>
              <a:lnSpc>
                <a:spcPct val="90000"/>
              </a:lnSpc>
            </a:pPr>
            <a:endParaRPr lang="en-AU" sz="2000" dirty="0"/>
          </a:p>
        </p:txBody>
      </p:sp>
      <p:sp>
        <p:nvSpPr>
          <p:cNvPr id="6" name="Shape 312"/>
          <p:cNvSpPr txBox="1">
            <a:spLocks/>
          </p:cNvSpPr>
          <p:nvPr/>
        </p:nvSpPr>
        <p:spPr>
          <a:xfrm>
            <a:off x="357562" y="216374"/>
            <a:ext cx="8468927" cy="594143"/>
          </a:xfrm>
          <a:prstGeom prst="rect">
            <a:avLst/>
          </a:prstGeom>
          <a:solidFill>
            <a:schemeClr val="tx2">
              <a:lumMod val="20000"/>
              <a:lumOff val="80000"/>
            </a:schemeClr>
          </a:solidFill>
          <a:ln w="25400">
            <a:solidFill>
              <a:srgbClr val="000090"/>
            </a:solidFill>
          </a:ln>
        </p:spPr>
        <p:txBody>
          <a:bodyPr vert="horz" lIns="91440" tIns="45720" rIns="91440" bIns="45720" rtlCol="0" anchor="ctr">
            <a:normAutofit/>
          </a:bodyPr>
          <a:lstStyle>
            <a:lvl1pPr algn="ctr" defTabSz="678941" rtl="0" eaLnBrk="1" latinLnBrk="0" hangingPunct="1">
              <a:spcBef>
                <a:spcPct val="0"/>
              </a:spcBef>
              <a:buNone/>
              <a:defRPr sz="2700" b="1" kern="1200">
                <a:solidFill>
                  <a:schemeClr val="accent2"/>
                </a:solidFill>
                <a:latin typeface="Arial"/>
                <a:ea typeface="Arial"/>
                <a:cs typeface="Arial"/>
                <a:sym typeface="Arial"/>
              </a:defRPr>
            </a:lvl1pPr>
          </a:lstStyle>
          <a:p>
            <a:r>
              <a:rPr lang="fr-CH" sz="2800" dirty="0">
                <a:solidFill>
                  <a:srgbClr val="000090"/>
                </a:solidFill>
              </a:rPr>
              <a:t>A few of the key drivers behind new </a:t>
            </a:r>
            <a:r>
              <a:rPr lang="fr-CH" sz="2800" i="1" dirty="0">
                <a:solidFill>
                  <a:srgbClr val="000090"/>
                </a:solidFill>
              </a:rPr>
              <a:t>Vision</a:t>
            </a:r>
          </a:p>
        </p:txBody>
      </p:sp>
      <p:sp>
        <p:nvSpPr>
          <p:cNvPr id="2" name="Fußzeilenplatzhalter 1">
            <a:extLst>
              <a:ext uri="{FF2B5EF4-FFF2-40B4-BE49-F238E27FC236}">
                <a16:creationId xmlns:a16="http://schemas.microsoft.com/office/drawing/2014/main" xmlns="" id="{A7542C2C-B1DE-7E46-B7A6-757032030D39}"/>
              </a:ext>
            </a:extLst>
          </p:cNvPr>
          <p:cNvSpPr>
            <a:spLocks noGrp="1"/>
          </p:cNvSpPr>
          <p:nvPr>
            <p:ph type="ftr" sz="quarter" idx="13"/>
          </p:nvPr>
        </p:nvSpPr>
        <p:spPr/>
        <p:txBody>
          <a:bodyPr/>
          <a:lstStyle/>
          <a:p>
            <a:r>
              <a:rPr lang="en-GB"/>
              <a:t>2018 CEOS Plenary, Brussels, Belgium</a:t>
            </a:r>
          </a:p>
        </p:txBody>
      </p:sp>
      <p:sp>
        <p:nvSpPr>
          <p:cNvPr id="4" name="Foliennummernplatzhalter 3">
            <a:extLst>
              <a:ext uri="{FF2B5EF4-FFF2-40B4-BE49-F238E27FC236}">
                <a16:creationId xmlns:a16="http://schemas.microsoft.com/office/drawing/2014/main" xmlns="" id="{05120C3A-D619-B242-9AF8-0B3CFF00B1F2}"/>
              </a:ext>
            </a:extLst>
          </p:cNvPr>
          <p:cNvSpPr>
            <a:spLocks noGrp="1"/>
          </p:cNvSpPr>
          <p:nvPr>
            <p:ph type="sldNum" sz="quarter" idx="12"/>
          </p:nvPr>
        </p:nvSpPr>
        <p:spPr/>
        <p:txBody>
          <a:bodyPr/>
          <a:lstStyle/>
          <a:p>
            <a:fld id="{9259AF2F-52C6-9B46-B8B2-0579234AE62E}" type="slidenum">
              <a:rPr lang="en-US" smtClean="0"/>
              <a:t>8</a:t>
            </a:fld>
            <a:endParaRPr lang="en-US"/>
          </a:p>
        </p:txBody>
      </p:sp>
    </p:spTree>
    <p:extLst>
      <p:ext uri="{BB962C8B-B14F-4D97-AF65-F5344CB8AC3E}">
        <p14:creationId xmlns:p14="http://schemas.microsoft.com/office/powerpoint/2010/main" val="1983136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93279"/>
            <a:ext cx="8229600" cy="857250"/>
          </a:xfrm>
        </p:spPr>
        <p:txBody>
          <a:bodyPr>
            <a:normAutofit/>
          </a:bodyPr>
          <a:lstStyle/>
          <a:p>
            <a:r>
              <a:rPr lang="en-AU" sz="3600" dirty="0"/>
              <a:t>Timeline</a:t>
            </a:r>
          </a:p>
        </p:txBody>
      </p:sp>
      <p:sp>
        <p:nvSpPr>
          <p:cNvPr id="3" name="Content Placeholder 2"/>
          <p:cNvSpPr>
            <a:spLocks noGrp="1"/>
          </p:cNvSpPr>
          <p:nvPr>
            <p:ph idx="1"/>
          </p:nvPr>
        </p:nvSpPr>
        <p:spPr>
          <a:xfrm>
            <a:off x="254000" y="957798"/>
            <a:ext cx="8686800" cy="3906302"/>
          </a:xfrm>
        </p:spPr>
        <p:txBody>
          <a:bodyPr>
            <a:noAutofit/>
          </a:bodyPr>
          <a:lstStyle/>
          <a:p>
            <a:pPr>
              <a:lnSpc>
                <a:spcPct val="90000"/>
              </a:lnSpc>
            </a:pPr>
            <a:r>
              <a:rPr lang="en-AU" sz="2000" dirty="0"/>
              <a:t>17</a:t>
            </a:r>
            <a:r>
              <a:rPr lang="en-AU" sz="2000" baseline="30000" dirty="0"/>
              <a:t>th</a:t>
            </a:r>
            <a:r>
              <a:rPr lang="en-AU" sz="2000" dirty="0"/>
              <a:t> World Meteorological Congress (2015) requested ICG-WIGOS to develop a “Vision for WIGOS in 2040”  and submit for approval at next session in 2019;</a:t>
            </a:r>
          </a:p>
          <a:p>
            <a:pPr>
              <a:lnSpc>
                <a:spcPct val="90000"/>
              </a:lnSpc>
            </a:pPr>
            <a:r>
              <a:rPr lang="en-AU" sz="2000" dirty="0"/>
              <a:t>Expert team meetings and user consultation workshops held in 2015-16 leading to the development of draft “Visions” for space- and surface-based components, respectively;</a:t>
            </a:r>
          </a:p>
          <a:p>
            <a:pPr>
              <a:lnSpc>
                <a:spcPct val="90000"/>
              </a:lnSpc>
            </a:pPr>
            <a:r>
              <a:rPr lang="en-AU" sz="2000" dirty="0"/>
              <a:t>Draft material presented and discussed in various contexts (WMO constituent bodies, CGMS-44, 45, GEO-XIV,…);</a:t>
            </a:r>
          </a:p>
          <a:p>
            <a:pPr>
              <a:lnSpc>
                <a:spcPct val="90000"/>
              </a:lnSpc>
            </a:pPr>
            <a:r>
              <a:rPr lang="en-AU" sz="2000" dirty="0"/>
              <a:t>First draft of an integrated document presented to ICG-WIGOS in January 2018;</a:t>
            </a:r>
          </a:p>
          <a:p>
            <a:pPr lvl="1">
              <a:lnSpc>
                <a:spcPct val="90000"/>
              </a:lnSpc>
            </a:pPr>
            <a:r>
              <a:rPr lang="en-AU" sz="2000" dirty="0"/>
              <a:t>Submitted to CGMS-46 as WMO-WP-01</a:t>
            </a:r>
          </a:p>
          <a:p>
            <a:pPr lvl="1">
              <a:lnSpc>
                <a:spcPct val="90000"/>
              </a:lnSpc>
            </a:pPr>
            <a:r>
              <a:rPr lang="en-AU" sz="2000" dirty="0"/>
              <a:t>Endorsed for finalization and submission to the 18</a:t>
            </a:r>
            <a:r>
              <a:rPr lang="en-AU" sz="2000" baseline="30000" dirty="0"/>
              <a:t>th</a:t>
            </a:r>
            <a:r>
              <a:rPr lang="en-AU" sz="2000" dirty="0"/>
              <a:t> World Meteorological Congress in 2019  by WMO Executive Council in June 2018. </a:t>
            </a:r>
          </a:p>
        </p:txBody>
      </p:sp>
      <p:sp>
        <p:nvSpPr>
          <p:cNvPr id="6" name="Shape 312"/>
          <p:cNvSpPr txBox="1">
            <a:spLocks/>
          </p:cNvSpPr>
          <p:nvPr/>
        </p:nvSpPr>
        <p:spPr>
          <a:xfrm>
            <a:off x="357562" y="216374"/>
            <a:ext cx="8468927" cy="594143"/>
          </a:xfrm>
          <a:prstGeom prst="rect">
            <a:avLst/>
          </a:prstGeom>
          <a:solidFill>
            <a:schemeClr val="tx2">
              <a:lumMod val="20000"/>
              <a:lumOff val="80000"/>
            </a:schemeClr>
          </a:solidFill>
          <a:ln w="25400">
            <a:solidFill>
              <a:srgbClr val="000090"/>
            </a:solidFill>
          </a:ln>
        </p:spPr>
        <p:txBody>
          <a:bodyPr vert="horz" lIns="91440" tIns="45720" rIns="91440" bIns="45720" rtlCol="0" anchor="ctr">
            <a:normAutofit/>
          </a:bodyPr>
          <a:lstStyle>
            <a:lvl1pPr algn="ctr" defTabSz="678941" rtl="0" eaLnBrk="1" latinLnBrk="0" hangingPunct="1">
              <a:spcBef>
                <a:spcPct val="0"/>
              </a:spcBef>
              <a:buNone/>
              <a:defRPr sz="2700" b="1" kern="1200">
                <a:solidFill>
                  <a:schemeClr val="accent2"/>
                </a:solidFill>
                <a:latin typeface="Arial"/>
                <a:ea typeface="Arial"/>
                <a:cs typeface="Arial"/>
                <a:sym typeface="Arial"/>
              </a:defRPr>
            </a:lvl1pPr>
          </a:lstStyle>
          <a:p>
            <a:r>
              <a:rPr lang="fr-CH" sz="2800" dirty="0">
                <a:solidFill>
                  <a:srgbClr val="000090"/>
                </a:solidFill>
              </a:rPr>
              <a:t>Timeline</a:t>
            </a:r>
            <a:endParaRPr lang="fr-CH" sz="2800" i="1" dirty="0">
              <a:solidFill>
                <a:srgbClr val="000090"/>
              </a:solidFill>
            </a:endParaRPr>
          </a:p>
        </p:txBody>
      </p:sp>
      <p:sp>
        <p:nvSpPr>
          <p:cNvPr id="2" name="Fußzeilenplatzhalter 1">
            <a:extLst>
              <a:ext uri="{FF2B5EF4-FFF2-40B4-BE49-F238E27FC236}">
                <a16:creationId xmlns:a16="http://schemas.microsoft.com/office/drawing/2014/main" xmlns="" id="{92353F89-3DF3-864B-842A-6EA5E1A4AA68}"/>
              </a:ext>
            </a:extLst>
          </p:cNvPr>
          <p:cNvSpPr>
            <a:spLocks noGrp="1"/>
          </p:cNvSpPr>
          <p:nvPr>
            <p:ph type="ftr" sz="quarter" idx="13"/>
          </p:nvPr>
        </p:nvSpPr>
        <p:spPr/>
        <p:txBody>
          <a:bodyPr/>
          <a:lstStyle/>
          <a:p>
            <a:r>
              <a:rPr lang="en-GB"/>
              <a:t>2018 CEOS Plenary, Brussels, Belgium</a:t>
            </a:r>
          </a:p>
        </p:txBody>
      </p:sp>
      <p:sp>
        <p:nvSpPr>
          <p:cNvPr id="5" name="Foliennummernplatzhalter 4">
            <a:extLst>
              <a:ext uri="{FF2B5EF4-FFF2-40B4-BE49-F238E27FC236}">
                <a16:creationId xmlns:a16="http://schemas.microsoft.com/office/drawing/2014/main" xmlns="" id="{DF9DB9F7-9610-384E-9CDA-1B07AFA912C4}"/>
              </a:ext>
            </a:extLst>
          </p:cNvPr>
          <p:cNvSpPr>
            <a:spLocks noGrp="1"/>
          </p:cNvSpPr>
          <p:nvPr>
            <p:ph type="sldNum" sz="quarter" idx="12"/>
          </p:nvPr>
        </p:nvSpPr>
        <p:spPr/>
        <p:txBody>
          <a:bodyPr/>
          <a:lstStyle/>
          <a:p>
            <a:fld id="{9259AF2F-52C6-9B46-B8B2-0579234AE62E}" type="slidenum">
              <a:rPr lang="en-US" smtClean="0"/>
              <a:t>9</a:t>
            </a:fld>
            <a:endParaRPr lang="en-US"/>
          </a:p>
        </p:txBody>
      </p:sp>
    </p:spTree>
    <p:extLst>
      <p:ext uri="{BB962C8B-B14F-4D97-AF65-F5344CB8AC3E}">
        <p14:creationId xmlns:p14="http://schemas.microsoft.com/office/powerpoint/2010/main" val="3109765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D60C712157C943B850A5604FE57DB8" ma:contentTypeVersion="" ma:contentTypeDescription="Create a new document." ma:contentTypeScope="" ma:versionID="6542a5a6b887c0fe33325aa4e4fd3639">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F54E3F-057A-413B-BD8F-789497C633A4}">
  <ds:schemaRefs>
    <ds:schemaRef ds:uri="http://purl.org/dc/dcmitype/"/>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purl.org/dc/terms/"/>
    <ds:schemaRef ds:uri="http://schemas.openxmlformats.org/package/2006/metadata/core-properties"/>
  </ds:schemaRefs>
</ds:datastoreItem>
</file>

<file path=customXml/itemProps2.xml><?xml version="1.0" encoding="utf-8"?>
<ds:datastoreItem xmlns:ds="http://schemas.openxmlformats.org/officeDocument/2006/customXml" ds:itemID="{FB704B21-D8F6-4EC7-8E5C-A386CD2D74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D5E028B-FE96-4FCA-8023-0A32AB6BA4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TotalTime>
  <Words>1339</Words>
  <Application>Microsoft Office PowerPoint</Application>
  <PresentationFormat>On-screen Show (16:9)</PresentationFormat>
  <Paragraphs>137</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Theme</vt:lpstr>
      <vt:lpstr>PowerPoint Presentation</vt:lpstr>
      <vt:lpstr>What is the WMO Integrated Global Observing System (WIGOS)?</vt:lpstr>
      <vt:lpstr>PowerPoint Presentation</vt:lpstr>
      <vt:lpstr>PowerPoint Presentation</vt:lpstr>
      <vt:lpstr>PowerPoint Presentation</vt:lpstr>
      <vt:lpstr>PowerPoint Presentation</vt:lpstr>
      <vt:lpstr>PowerPoint Presentation</vt:lpstr>
      <vt:lpstr>PowerPoint Presentation</vt:lpstr>
      <vt:lpstr>Timeline</vt:lpstr>
      <vt:lpstr>Timeline</vt:lpstr>
      <vt:lpstr>PowerPoint Presentation</vt:lpstr>
      <vt:lpstr>PowerPoint Presentation</vt:lpstr>
      <vt:lpstr>PowerPoint Presentation</vt:lpstr>
      <vt:lpstr>Next steps</vt:lpstr>
      <vt:lpstr>PowerPoint Presentation</vt:lpstr>
      <vt:lpstr>PowerPoint Presentation</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CBS-16 / CBS TECO 2016</dc:subject>
  <dc:creator>Author</dc:creator>
  <cp:lastModifiedBy>Fernando Belda Esplugues</cp:lastModifiedBy>
  <cp:revision>161</cp:revision>
  <dcterms:created xsi:type="dcterms:W3CDTF">2016-10-19T09:14:54Z</dcterms:created>
  <dcterms:modified xsi:type="dcterms:W3CDTF">2018-10-10T19:38:05Z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0x010100B2D60C712157C943B850A5604FE57DB8</vt:lpwstr>
  </property>
</Properties>
</file>