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127" r:id="rId2"/>
    <p:sldId id="3128" r:id="rId3"/>
    <p:sldId id="3129" r:id="rId4"/>
    <p:sldId id="3130" r:id="rId5"/>
    <p:sldId id="3131" r:id="rId6"/>
    <p:sldId id="3132" r:id="rId7"/>
    <p:sldId id="3133" r:id="rId8"/>
    <p:sldId id="3134" r:id="rId9"/>
    <p:sldId id="272" r:id="rId10"/>
    <p:sldId id="3135" r:id="rId11"/>
    <p:sldId id="3136" r:id="rId12"/>
    <p:sldId id="3137" r:id="rId13"/>
    <p:sldId id="3138" r:id="rId14"/>
    <p:sldId id="3139" r:id="rId15"/>
    <p:sldId id="3140" r:id="rId16"/>
    <p:sldId id="314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16126D-2825-46FA-A37F-B3EEEF5CF425}" type="datetimeFigureOut">
              <a:rPr lang="en-GB" smtClean="0"/>
              <a:t>17/10/2018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EC5C05-24FF-4F03-9F98-DA1B1450A732}" type="slidenum">
              <a:rPr lang="en-GB" smtClean="0"/>
              <a:t>‹#›</a:t>
            </a:fld>
            <a:endParaRPr lang="en-GB"/>
          </a:p>
        </p:txBody>
      </p:sp>
    </p:spTree>
    <p:extLst>
      <p:ext uri="{BB962C8B-B14F-4D97-AF65-F5344CB8AC3E}">
        <p14:creationId xmlns:p14="http://schemas.microsoft.com/office/powerpoint/2010/main" val="2379883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03123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415321"/>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190783" y="198867"/>
            <a:ext cx="8791780" cy="574516"/>
          </a:xfrm>
        </p:spPr>
        <p:txBody>
          <a:bodyPr/>
          <a:lstStyle/>
          <a:p>
            <a:r>
              <a:rPr lang="en-US" noProof="0"/>
              <a:t>Click to edit Master title style</a:t>
            </a:r>
            <a:endParaRPr lang="en-GB" noProof="0"/>
          </a:p>
        </p:txBody>
      </p:sp>
    </p:spTree>
    <p:extLst>
      <p:ext uri="{BB962C8B-B14F-4D97-AF65-F5344CB8AC3E}">
        <p14:creationId xmlns:p14="http://schemas.microsoft.com/office/powerpoint/2010/main" val="1810936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766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11684000" y="6629401"/>
            <a:ext cx="4064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fld id="{86CB4B4D-7CA3-9044-876B-883B54F8677D}" type="slidenum">
              <a:rPr lang="en-GB" kern="0" smtClean="0">
                <a:solidFill>
                  <a:srgbClr val="1F497D"/>
                </a:solidFill>
              </a:rPr>
              <a:pPr/>
              <a:t>‹#›</a:t>
            </a:fld>
            <a:endParaRPr lang="en-GB" kern="0" dirty="0">
              <a:solidFill>
                <a:srgbClr val="1F497D"/>
              </a:solidFill>
            </a:endParaRPr>
          </a:p>
        </p:txBody>
      </p:sp>
      <p:sp>
        <p:nvSpPr>
          <p:cNvPr id="3" name="Content Placeholder 2"/>
          <p:cNvSpPr>
            <a:spLocks noGrp="1"/>
          </p:cNvSpPr>
          <p:nvPr>
            <p:ph sz="quarter" idx="10"/>
          </p:nvPr>
        </p:nvSpPr>
        <p:spPr>
          <a:xfrm>
            <a:off x="609600" y="1600200"/>
            <a:ext cx="108712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101600" y="6629401"/>
            <a:ext cx="3149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solidFill>
                  <a:srgbClr val="000000"/>
                </a:solidFill>
              </a:defRPr>
            </a:pPr>
            <a:r>
              <a:rPr kumimoji="0" lang="en-AU" sz="1100" b="0" i="1" u="none" strike="noStrike" kern="0" cap="none" spc="0" normalizeH="0" baseline="0" noProof="0" dirty="0">
                <a:ln>
                  <a:noFill/>
                </a:ln>
                <a:solidFill>
                  <a:srgbClr val="1F497D"/>
                </a:solidFill>
                <a:effectLst/>
                <a:uLnTx/>
                <a:uFillTx/>
                <a:latin typeface="Helvetica"/>
                <a:ea typeface="+mj-ea"/>
                <a:cs typeface="Proxima Nova Regular"/>
                <a:sym typeface="Proxima Nova Regular"/>
              </a:rPr>
              <a:t>CEOS Plenary 2018, 17-18 October</a:t>
            </a:r>
            <a:endParaRPr kumimoji="0" sz="1100" b="0" i="1" u="none" strike="noStrike" kern="0" cap="none" spc="0" normalizeH="0" baseline="0" noProof="0" dirty="0">
              <a:ln>
                <a:noFill/>
              </a:ln>
              <a:solidFill>
                <a:srgbClr val="1F497D"/>
              </a:solidFill>
              <a:effectLst/>
              <a:uLnTx/>
              <a:uFillTx/>
              <a:latin typeface="Helvetica"/>
              <a:ea typeface="+mj-ea"/>
              <a:cs typeface="Proxima Nova Regular"/>
              <a:sym typeface="Proxima Nova Regular"/>
            </a:endParaRPr>
          </a:p>
        </p:txBody>
      </p:sp>
      <p:sp>
        <p:nvSpPr>
          <p:cNvPr id="9" name="Content Placeholder 3"/>
          <p:cNvSpPr>
            <a:spLocks noGrp="1"/>
          </p:cNvSpPr>
          <p:nvPr>
            <p:ph sz="quarter" idx="11" hasCustomPrompt="1"/>
          </p:nvPr>
        </p:nvSpPr>
        <p:spPr>
          <a:xfrm>
            <a:off x="2743200" y="304800"/>
            <a:ext cx="6604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extLst>
      <p:ext uri="{BB962C8B-B14F-4D97-AF65-F5344CB8AC3E}">
        <p14:creationId xmlns:p14="http://schemas.microsoft.com/office/powerpoint/2010/main" val="409660079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990600"/>
          </a:xfrm>
          <a:prstGeom prst="rect">
            <a:avLst/>
          </a:prstGeom>
        </p:spPr>
        <p:txBody>
          <a:bodyPr/>
          <a:lstStyle/>
          <a:p>
            <a:r>
              <a:rPr kumimoji="0" lang="en-US"/>
              <a:t>Click to edit Master title style</a:t>
            </a:r>
          </a:p>
        </p:txBody>
      </p:sp>
      <p:sp>
        <p:nvSpPr>
          <p:cNvPr id="6" name="Slide Number Placeholder 5"/>
          <p:cNvSpPr>
            <a:spLocks noGrp="1"/>
          </p:cNvSpPr>
          <p:nvPr>
            <p:ph type="sldNum" sz="quarter" idx="12"/>
          </p:nvPr>
        </p:nvSpPr>
        <p:spPr>
          <a:xfrm>
            <a:off x="816864" y="6356353"/>
            <a:ext cx="670624" cy="230832"/>
          </a:xfrm>
          <a:prstGeom prst="rect">
            <a:avLst/>
          </a:prstGeom>
        </p:spPr>
        <p:txBody>
          <a:bodyPr/>
          <a:lstStyle>
            <a:lvl1pPr>
              <a:defRPr sz="900">
                <a:solidFill>
                  <a:schemeClr val="tx2"/>
                </a:solidFill>
              </a:defRPr>
            </a:lvl1pPr>
          </a:lstStyle>
          <a:p>
            <a:pPr defTabSz="457200"/>
            <a:fld id="{C8E38066-F069-41C9-B38D-47DB557F2632}" type="slidenum">
              <a:rPr lang="en-GB" kern="0" smtClean="0">
                <a:solidFill>
                  <a:srgbClr val="1F497D"/>
                </a:solidFill>
              </a:rPr>
              <a:pPr defTabSz="457200"/>
              <a:t>‹#›</a:t>
            </a:fld>
            <a:endParaRPr lang="en-GB" kern="0" dirty="0">
              <a:solidFill>
                <a:srgbClr val="1F497D"/>
              </a:solidFill>
            </a:endParaRPr>
          </a:p>
        </p:txBody>
      </p:sp>
      <p:sp>
        <p:nvSpPr>
          <p:cNvPr id="8" name="Content Placeholder 7"/>
          <p:cNvSpPr>
            <a:spLocks noGrp="1"/>
          </p:cNvSpPr>
          <p:nvPr>
            <p:ph sz="quarter" idx="1"/>
          </p:nvPr>
        </p:nvSpPr>
        <p:spPr>
          <a:xfrm>
            <a:off x="609600" y="1219200"/>
            <a:ext cx="10972800" cy="4937760"/>
          </a:xfrm>
          <a:prstGeom prst="rect">
            <a:avLst/>
          </a:prstGeo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68185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609600" y="2298701"/>
            <a:ext cx="10972800" cy="3827463"/>
          </a:xfrm>
          <a:prstGeom prst="rect">
            <a:avLst/>
          </a:prstGeom>
        </p:spPr>
        <p:txBody>
          <a:bodyPr/>
          <a:lstStyle>
            <a:lvl1pPr>
              <a:defRPr>
                <a:solidFill>
                  <a:srgbClr val="000000"/>
                </a:solidFill>
                <a:latin typeface="Calibri"/>
              </a:defRPr>
            </a:lvl1pPr>
            <a:lvl2pPr>
              <a:defRPr>
                <a:solidFill>
                  <a:srgbClr val="000000"/>
                </a:solidFill>
                <a:latin typeface="Calibri"/>
              </a:defRPr>
            </a:lvl2pPr>
            <a:lvl3pPr>
              <a:defRPr>
                <a:solidFill>
                  <a:srgbClr val="000000"/>
                </a:solidFill>
                <a:latin typeface="Calibri"/>
              </a:defRPr>
            </a:lvl3pPr>
            <a:lvl4pPr>
              <a:defRPr>
                <a:solidFill>
                  <a:srgbClr val="000000"/>
                </a:solidFill>
                <a:latin typeface="Calibri"/>
              </a:defRPr>
            </a:lvl4pPr>
            <a:lvl5pPr>
              <a:defRPr>
                <a:solidFill>
                  <a:srgbClr val="000000"/>
                </a:solidFill>
                <a:latin typeface="Calibri"/>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userDrawn="1">
            <p:ph type="dt" sz="half" idx="10"/>
          </p:nvPr>
        </p:nvSpPr>
        <p:spPr/>
        <p:txBody>
          <a:bodyPr/>
          <a:lstStyle>
            <a:lvl1pPr>
              <a:defRPr/>
            </a:lvl1pPr>
          </a:lstStyle>
          <a:p>
            <a:pPr defTabSz="457200">
              <a:defRPr/>
            </a:pPr>
            <a:r>
              <a:rPr lang="da-DK" kern="0">
                <a:solidFill>
                  <a:srgbClr val="002569"/>
                </a:solidFill>
              </a:rPr>
              <a:t>Your footnote</a:t>
            </a:r>
          </a:p>
        </p:txBody>
      </p:sp>
      <p:sp>
        <p:nvSpPr>
          <p:cNvPr id="5" name="Pladsholder til diasnummer 5"/>
          <p:cNvSpPr>
            <a:spLocks noGrp="1"/>
          </p:cNvSpPr>
          <p:nvPr userDrawn="1">
            <p:ph type="sldNum" sz="quarter" idx="11"/>
          </p:nvPr>
        </p:nvSpPr>
        <p:spPr/>
        <p:txBody>
          <a:bodyPr/>
          <a:lstStyle>
            <a:lvl1pPr>
              <a:defRPr/>
            </a:lvl1pPr>
          </a:lstStyle>
          <a:p>
            <a:pPr defTabSz="457200">
              <a:defRPr/>
            </a:pPr>
            <a:r>
              <a:rPr lang="da-DK" kern="0">
                <a:solidFill>
                  <a:srgbClr val="002569"/>
                </a:solidFill>
              </a:rPr>
              <a:t>Your Logo</a:t>
            </a:r>
          </a:p>
        </p:txBody>
      </p:sp>
    </p:spTree>
    <p:extLst>
      <p:ext uri="{BB962C8B-B14F-4D97-AF65-F5344CB8AC3E}">
        <p14:creationId xmlns:p14="http://schemas.microsoft.com/office/powerpoint/2010/main" val="4050134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fld id="{1D8BD707-D9CF-40AE-B4C6-C98DA3205C09}" type="datetimeFigureOut">
              <a:rPr lang="en-US" kern="0" smtClean="0">
                <a:solidFill>
                  <a:srgbClr val="002569"/>
                </a:solidFill>
              </a:rPr>
              <a:pPr defTabSz="457200"/>
              <a:t>10/17/2018</a:t>
            </a:fld>
            <a:endParaRPr lang="en-US" kern="0">
              <a:solidFill>
                <a:srgbClr val="002569"/>
              </a:solidFill>
            </a:endParaRPr>
          </a:p>
        </p:txBody>
      </p:sp>
      <p:sp>
        <p:nvSpPr>
          <p:cNvPr id="3" name="Footer Placeholder 2"/>
          <p:cNvSpPr>
            <a:spLocks noGrp="1"/>
          </p:cNvSpPr>
          <p:nvPr>
            <p:ph type="ftr" sz="quarter" idx="11"/>
          </p:nvPr>
        </p:nvSpPr>
        <p:spPr/>
        <p:txBody>
          <a:bodyPr/>
          <a:lstStyle/>
          <a:p>
            <a:pPr defTabSz="457200"/>
            <a:endParaRPr lang="en-US" kern="0">
              <a:solidFill>
                <a:srgbClr val="002569"/>
              </a:solidFill>
            </a:endParaRPr>
          </a:p>
        </p:txBody>
      </p:sp>
      <p:sp>
        <p:nvSpPr>
          <p:cNvPr id="4" name="Slide Number Placeholder 3"/>
          <p:cNvSpPr>
            <a:spLocks noGrp="1"/>
          </p:cNvSpPr>
          <p:nvPr>
            <p:ph type="sldNum" sz="quarter" idx="12"/>
          </p:nvPr>
        </p:nvSpPr>
        <p:spPr/>
        <p:txBody>
          <a:bodyPr/>
          <a:lstStyle/>
          <a:p>
            <a:pPr defTabSz="457200"/>
            <a:fld id="{B6F15528-21DE-4FAA-801E-634DDDAF4B2B}" type="slidenum">
              <a:rPr lang="en-US" kern="0" smtClean="0">
                <a:solidFill>
                  <a:srgbClr val="002569"/>
                </a:solidFill>
              </a:rPr>
              <a:pPr defTabSz="457200"/>
              <a:t>‹#›</a:t>
            </a:fld>
            <a:endParaRPr lang="en-US" kern="0">
              <a:solidFill>
                <a:srgbClr val="002569"/>
              </a:solidFill>
            </a:endParaRPr>
          </a:p>
        </p:txBody>
      </p:sp>
    </p:spTree>
    <p:extLst>
      <p:ext uri="{BB962C8B-B14F-4D97-AF65-F5344CB8AC3E}">
        <p14:creationId xmlns:p14="http://schemas.microsoft.com/office/powerpoint/2010/main" val="506428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lvl1pPr>
              <a:defRPr/>
            </a:lvl1pPr>
          </a:lstStyle>
          <a:p>
            <a:pPr defTabSz="457200"/>
            <a:endParaRPr lang="en-US" altLang="en-US" kern="0">
              <a:solidFill>
                <a:srgbClr val="002569"/>
              </a:solidFill>
            </a:endParaRPr>
          </a:p>
        </p:txBody>
      </p:sp>
      <p:sp>
        <p:nvSpPr>
          <p:cNvPr id="5" name="Footer Placeholder 4"/>
          <p:cNvSpPr>
            <a:spLocks noGrp="1"/>
          </p:cNvSpPr>
          <p:nvPr>
            <p:ph type="ftr" sz="quarter" idx="11"/>
          </p:nvPr>
        </p:nvSpPr>
        <p:spPr/>
        <p:txBody>
          <a:bodyPr/>
          <a:lstStyle>
            <a:lvl1pPr>
              <a:defRPr/>
            </a:lvl1pPr>
          </a:lstStyle>
          <a:p>
            <a:pPr defTabSz="457200"/>
            <a:endParaRPr lang="en-US" altLang="en-US" kern="0">
              <a:solidFill>
                <a:srgbClr val="002569"/>
              </a:solidFill>
            </a:endParaRPr>
          </a:p>
        </p:txBody>
      </p:sp>
      <p:sp>
        <p:nvSpPr>
          <p:cNvPr id="6" name="Slide Number Placeholder 5"/>
          <p:cNvSpPr>
            <a:spLocks noGrp="1"/>
          </p:cNvSpPr>
          <p:nvPr>
            <p:ph type="sldNum" sz="quarter" idx="12"/>
          </p:nvPr>
        </p:nvSpPr>
        <p:spPr/>
        <p:txBody>
          <a:bodyPr/>
          <a:lstStyle>
            <a:lvl1pPr>
              <a:defRPr/>
            </a:lvl1pPr>
          </a:lstStyle>
          <a:p>
            <a:pPr defTabSz="457200"/>
            <a:fld id="{51FEB3E6-3C5D-4B7B-BDF2-8F0A4BA41CBC}" type="slidenum">
              <a:rPr lang="en-US" altLang="en-US" kern="0" smtClean="0">
                <a:solidFill>
                  <a:srgbClr val="002569"/>
                </a:solidFill>
              </a:rPr>
              <a:pPr defTabSz="457200"/>
              <a:t>‹#›</a:t>
            </a:fld>
            <a:endParaRPr lang="en-US" altLang="en-US" kern="0">
              <a:solidFill>
                <a:srgbClr val="002569"/>
              </a:solidFill>
            </a:endParaRPr>
          </a:p>
        </p:txBody>
      </p:sp>
    </p:spTree>
    <p:extLst>
      <p:ext uri="{BB962C8B-B14F-4D97-AF65-F5344CB8AC3E}">
        <p14:creationId xmlns:p14="http://schemas.microsoft.com/office/powerpoint/2010/main" val="569766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タイトルのみ">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a:ln/>
        </p:spPr>
        <p:txBody>
          <a:bodyPr/>
          <a:lstStyle>
            <a:lvl1pPr>
              <a:defRPr/>
            </a:lvl1pPr>
          </a:lstStyle>
          <a:p>
            <a:pPr defTabSz="457200">
              <a:defRPr/>
            </a:pPr>
            <a:endParaRPr lang="en-US" altLang="ja-JP" kern="0" dirty="0">
              <a:solidFill>
                <a:srgbClr val="002569"/>
              </a:solidFill>
            </a:endParaRPr>
          </a:p>
        </p:txBody>
      </p:sp>
      <p:sp>
        <p:nvSpPr>
          <p:cNvPr id="5" name="Rectangle 6"/>
          <p:cNvSpPr>
            <a:spLocks noGrp="1" noChangeArrowheads="1"/>
          </p:cNvSpPr>
          <p:nvPr>
            <p:ph type="sldNum" sz="quarter" idx="12"/>
          </p:nvPr>
        </p:nvSpPr>
        <p:spPr>
          <a:ln/>
        </p:spPr>
        <p:txBody>
          <a:bodyPr/>
          <a:lstStyle>
            <a:lvl1pPr>
              <a:defRPr/>
            </a:lvl1pPr>
          </a:lstStyle>
          <a:p>
            <a:pPr defTabSz="457200">
              <a:defRPr/>
            </a:pPr>
            <a:fld id="{92B7386E-C2F9-4FDD-850A-759F4B31A3FD}" type="slidenum">
              <a:rPr lang="en-US" altLang="ja-JP" kern="0" smtClean="0">
                <a:solidFill>
                  <a:srgbClr val="002569"/>
                </a:solidFill>
              </a:rPr>
              <a:pPr defTabSz="457200">
                <a:defRPr/>
              </a:pPr>
              <a:t>‹#›</a:t>
            </a:fld>
            <a:endParaRPr lang="en-US" altLang="ja-JP" kern="0" dirty="0">
              <a:solidFill>
                <a:srgbClr val="002569"/>
              </a:solidFill>
            </a:endParaRPr>
          </a:p>
        </p:txBody>
      </p:sp>
    </p:spTree>
    <p:extLst>
      <p:ext uri="{BB962C8B-B14F-4D97-AF65-F5344CB8AC3E}">
        <p14:creationId xmlns:p14="http://schemas.microsoft.com/office/powerpoint/2010/main" val="1818465286"/>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제목 슬라이드">
    <p:spTree>
      <p:nvGrpSpPr>
        <p:cNvPr id="1" name=""/>
        <p:cNvGrpSpPr/>
        <p:nvPr/>
      </p:nvGrpSpPr>
      <p:grpSpPr>
        <a:xfrm>
          <a:off x="0" y="0"/>
          <a:ext cx="0" cy="0"/>
          <a:chOff x="0" y="0"/>
          <a:chExt cx="0" cy="0"/>
        </a:xfrm>
      </p:grpSpPr>
      <p:pic>
        <p:nvPicPr>
          <p:cNvPr id="1026" name="Picture 2" descr="C:\Users\USER\Desktop\2.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72" r="24273"/>
          <a:stretch/>
        </p:blipFill>
        <p:spPr bwMode="auto">
          <a:xfrm>
            <a:off x="1723373" y="-30409"/>
            <a:ext cx="10468628" cy="6915793"/>
          </a:xfrm>
          <a:prstGeom prst="rect">
            <a:avLst/>
          </a:prstGeom>
          <a:noFill/>
          <a:extLst>
            <a:ext uri="{909E8E84-426E-40DD-AFC4-6F175D3DCCD1}">
              <a14:hiddenFill xmlns:a14="http://schemas.microsoft.com/office/drawing/2010/main">
                <a:solidFill>
                  <a:srgbClr val="FFFFFF"/>
                </a:solidFill>
              </a14:hiddenFill>
            </a:ext>
          </a:extLst>
        </p:spPr>
      </p:pic>
      <p:sp>
        <p:nvSpPr>
          <p:cNvPr id="8" name="직사각형 7"/>
          <p:cNvSpPr/>
          <p:nvPr userDrawn="1"/>
        </p:nvSpPr>
        <p:spPr>
          <a:xfrm>
            <a:off x="4175787" y="3068960"/>
            <a:ext cx="8016213" cy="3816424"/>
          </a:xfrm>
          <a:prstGeom prst="rect">
            <a:avLst/>
          </a:prstGeom>
          <a:gradFill>
            <a:gsLst>
              <a:gs pos="49000">
                <a:srgbClr val="7030A0">
                  <a:alpha val="26000"/>
                </a:srgbClr>
              </a:gs>
              <a:gs pos="100000">
                <a:schemeClr val="tx2">
                  <a:alpha val="49000"/>
                </a:schemeClr>
              </a:gs>
              <a:gs pos="2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venir Roman"/>
            </a:endParaRPr>
          </a:p>
        </p:txBody>
      </p:sp>
      <p:grpSp>
        <p:nvGrpSpPr>
          <p:cNvPr id="5" name="그룹 4"/>
          <p:cNvGrpSpPr/>
          <p:nvPr userDrawn="1"/>
        </p:nvGrpSpPr>
        <p:grpSpPr>
          <a:xfrm>
            <a:off x="1" y="-30409"/>
            <a:ext cx="7916148" cy="6915793"/>
            <a:chOff x="0" y="-30409"/>
            <a:chExt cx="5937111" cy="6915793"/>
          </a:xfrm>
        </p:grpSpPr>
        <p:sp>
          <p:nvSpPr>
            <p:cNvPr id="3" name="평행 사변형 2"/>
            <p:cNvSpPr/>
            <p:nvPr userDrawn="1"/>
          </p:nvSpPr>
          <p:spPr>
            <a:xfrm>
              <a:off x="1005071" y="-30409"/>
              <a:ext cx="4932040" cy="6915793"/>
            </a:xfrm>
            <a:prstGeom prst="parallelogram">
              <a:avLst>
                <a:gd name="adj" fmla="val 471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venir Roman"/>
              </a:endParaRPr>
            </a:p>
          </p:txBody>
        </p:sp>
        <p:sp>
          <p:nvSpPr>
            <p:cNvPr id="4" name="직사각형 3"/>
            <p:cNvSpPr/>
            <p:nvPr userDrawn="1"/>
          </p:nvSpPr>
          <p:spPr>
            <a:xfrm>
              <a:off x="0" y="-30409"/>
              <a:ext cx="3419872" cy="6915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venir Roman"/>
              </a:endParaRPr>
            </a:p>
          </p:txBody>
        </p:sp>
      </p:grpSp>
      <p:sp>
        <p:nvSpPr>
          <p:cNvPr id="2" name="제목 1"/>
          <p:cNvSpPr>
            <a:spLocks noGrp="1"/>
          </p:cNvSpPr>
          <p:nvPr userDrawn="1">
            <p:ph type="ctrTitle" hasCustomPrompt="1"/>
          </p:nvPr>
        </p:nvSpPr>
        <p:spPr>
          <a:xfrm>
            <a:off x="676549" y="1959262"/>
            <a:ext cx="6489003" cy="1584176"/>
          </a:xfrm>
        </p:spPr>
        <p:txBody>
          <a:bodyPr>
            <a:normAutofit/>
          </a:bodyPr>
          <a:lstStyle>
            <a:lvl1pPr algn="l">
              <a:defRPr lang="ko-KR" altLang="en-US" sz="4000" b="1" i="0" kern="1200" spc="0" baseline="0" dirty="0">
                <a:ln>
                  <a:solidFill>
                    <a:schemeClr val="accent1">
                      <a:shade val="50000"/>
                      <a:alpha val="0"/>
                    </a:schemeClr>
                  </a:solidFill>
                </a:ln>
                <a:solidFill>
                  <a:schemeClr val="tx2"/>
                </a:solidFill>
                <a:latin typeface="Arial" pitchFamily="34" charset="0"/>
                <a:ea typeface="맑은 고딕" panose="020B0503020000020004" pitchFamily="50" charset="-127"/>
                <a:cs typeface="Arial" pitchFamily="34" charset="0"/>
              </a:defRPr>
            </a:lvl1pPr>
          </a:lstStyle>
          <a:p>
            <a:r>
              <a:rPr lang="en-US" altLang="ko-KR" dirty="0"/>
              <a:t>Title</a:t>
            </a:r>
            <a:endParaRPr lang="ko-KR" altLang="en-US" dirty="0"/>
          </a:p>
        </p:txBody>
      </p:sp>
      <p:sp>
        <p:nvSpPr>
          <p:cNvPr id="6" name="텍스트 개체 틀 5"/>
          <p:cNvSpPr>
            <a:spLocks noGrp="1"/>
          </p:cNvSpPr>
          <p:nvPr>
            <p:ph type="body" sz="quarter" idx="10" hasCustomPrompt="1"/>
          </p:nvPr>
        </p:nvSpPr>
        <p:spPr>
          <a:xfrm>
            <a:off x="767816" y="3624297"/>
            <a:ext cx="6480313" cy="432048"/>
          </a:xfrm>
        </p:spPr>
        <p:txBody>
          <a:bodyPr>
            <a:noAutofit/>
          </a:bodyPr>
          <a:lstStyle>
            <a:lvl1pPr marL="0" indent="0" algn="l">
              <a:buFontTx/>
              <a:buNone/>
              <a:defRPr lang="ko-KR" altLang="en-US" sz="2000" b="0" kern="1200" spc="0" baseline="0" dirty="0" smtClean="0">
                <a:ln>
                  <a:solidFill>
                    <a:schemeClr val="accent1">
                      <a:shade val="50000"/>
                      <a:alpha val="0"/>
                    </a:schemeClr>
                  </a:solidFill>
                </a:ln>
                <a:solidFill>
                  <a:schemeClr val="accent1"/>
                </a:solidFill>
                <a:latin typeface="Arial" pitchFamily="34" charset="0"/>
                <a:ea typeface="맑은 고딕" panose="020B0503020000020004" pitchFamily="50" charset="-127"/>
                <a:cs typeface="Arial" pitchFamily="34" charset="0"/>
              </a:defRPr>
            </a:lvl1pPr>
            <a:lvl2pPr marL="457200" indent="0">
              <a:buFontTx/>
              <a:buNone/>
              <a:defRPr lang="ko-KR" altLang="en-US" sz="2800" b="1" kern="1200" spc="-150" dirty="0" smtClean="0">
                <a:ln>
                  <a:solidFill>
                    <a:schemeClr val="accent1">
                      <a:shade val="50000"/>
                      <a:alpha val="0"/>
                    </a:schemeClr>
                  </a:solidFill>
                </a:ln>
                <a:solidFill>
                  <a:schemeClr val="bg1"/>
                </a:solidFill>
                <a:latin typeface="맑은 고딕" panose="020B0503020000020004" pitchFamily="50" charset="-127"/>
                <a:ea typeface="맑은 고딕" panose="020B0503020000020004" pitchFamily="50" charset="-127"/>
                <a:cs typeface="+mn-cs"/>
              </a:defRPr>
            </a:lvl2pPr>
            <a:lvl3pPr marL="914400" indent="0">
              <a:buFontTx/>
              <a:buNone/>
              <a:defRPr lang="ko-KR" altLang="en-US" sz="2800" b="1" kern="1200" spc="-150" dirty="0" smtClean="0">
                <a:ln>
                  <a:solidFill>
                    <a:schemeClr val="accent1">
                      <a:shade val="50000"/>
                      <a:alpha val="0"/>
                    </a:schemeClr>
                  </a:solidFill>
                </a:ln>
                <a:solidFill>
                  <a:schemeClr val="bg1"/>
                </a:solidFill>
                <a:latin typeface="맑은 고딕" panose="020B0503020000020004" pitchFamily="50" charset="-127"/>
                <a:ea typeface="맑은 고딕" panose="020B0503020000020004" pitchFamily="50" charset="-127"/>
                <a:cs typeface="+mn-cs"/>
              </a:defRPr>
            </a:lvl3pPr>
            <a:lvl4pPr marL="1371600" indent="0">
              <a:buFontTx/>
              <a:buNone/>
              <a:defRPr lang="ko-KR" altLang="en-US" sz="2800" b="1" kern="1200" spc="-150" dirty="0" smtClean="0">
                <a:ln>
                  <a:solidFill>
                    <a:schemeClr val="accent1">
                      <a:shade val="50000"/>
                      <a:alpha val="0"/>
                    </a:schemeClr>
                  </a:solidFill>
                </a:ln>
                <a:solidFill>
                  <a:schemeClr val="bg1"/>
                </a:solidFill>
                <a:latin typeface="맑은 고딕" panose="020B0503020000020004" pitchFamily="50" charset="-127"/>
                <a:ea typeface="맑은 고딕" panose="020B0503020000020004" pitchFamily="50" charset="-127"/>
                <a:cs typeface="+mn-cs"/>
              </a:defRPr>
            </a:lvl4pPr>
            <a:lvl5pPr marL="1828800" indent="0">
              <a:buFontTx/>
              <a:buNone/>
              <a:defRPr lang="ko-KR" altLang="en-US" sz="2800" b="1" kern="1200" spc="-150" dirty="0">
                <a:ln>
                  <a:solidFill>
                    <a:schemeClr val="accent1">
                      <a:shade val="50000"/>
                      <a:alpha val="0"/>
                    </a:schemeClr>
                  </a:solidFill>
                </a:ln>
                <a:solidFill>
                  <a:schemeClr val="bg1"/>
                </a:solidFill>
                <a:latin typeface="맑은 고딕" panose="020B0503020000020004" pitchFamily="50" charset="-127"/>
                <a:ea typeface="맑은 고딕" panose="020B0503020000020004" pitchFamily="50" charset="-127"/>
                <a:cs typeface="+mn-cs"/>
              </a:defRPr>
            </a:lvl5pPr>
          </a:lstStyle>
          <a:p>
            <a:pPr lvl="0"/>
            <a:r>
              <a:rPr lang="en-US" altLang="ko-KR" dirty="0"/>
              <a:t>CONTENTS</a:t>
            </a:r>
            <a:endParaRPr lang="ko-KR" altLang="en-US" dirty="0"/>
          </a:p>
        </p:txBody>
      </p:sp>
      <p:sp>
        <p:nvSpPr>
          <p:cNvPr id="18" name="텍스트 개체 틀 5"/>
          <p:cNvSpPr>
            <a:spLocks noGrp="1"/>
          </p:cNvSpPr>
          <p:nvPr>
            <p:ph type="body" sz="quarter" idx="11"/>
          </p:nvPr>
        </p:nvSpPr>
        <p:spPr>
          <a:xfrm>
            <a:off x="-1535874" y="9403851"/>
            <a:ext cx="13727875" cy="348591"/>
          </a:xfrm>
        </p:spPr>
        <p:txBody>
          <a:bodyPr>
            <a:noAutofit/>
          </a:bodyPr>
          <a:lstStyle>
            <a:lvl1pPr marL="0" indent="0" algn="ctr">
              <a:buFontTx/>
              <a:buNone/>
              <a:defRPr lang="ko-KR" altLang="en-US" sz="1800" b="1" kern="1200" spc="-150" dirty="0" smtClean="0">
                <a:ln>
                  <a:solidFill>
                    <a:schemeClr val="accent1">
                      <a:shade val="50000"/>
                      <a:alpha val="0"/>
                    </a:schemeClr>
                  </a:solidFill>
                </a:ln>
                <a:solidFill>
                  <a:schemeClr val="bg1"/>
                </a:solidFill>
                <a:latin typeface="맑은 고딕" panose="020B0503020000020004" pitchFamily="50" charset="-127"/>
                <a:ea typeface="맑은 고딕" panose="020B0503020000020004" pitchFamily="50" charset="-127"/>
                <a:cs typeface="+mn-cs"/>
              </a:defRPr>
            </a:lvl1pPr>
            <a:lvl2pPr marL="457200" indent="0">
              <a:buFontTx/>
              <a:buNone/>
              <a:defRPr lang="ko-KR" altLang="en-US" sz="2800" b="1" kern="1200" spc="-150" dirty="0" smtClean="0">
                <a:ln>
                  <a:solidFill>
                    <a:schemeClr val="accent1">
                      <a:shade val="50000"/>
                      <a:alpha val="0"/>
                    </a:schemeClr>
                  </a:solidFill>
                </a:ln>
                <a:solidFill>
                  <a:schemeClr val="bg1"/>
                </a:solidFill>
                <a:latin typeface="맑은 고딕" panose="020B0503020000020004" pitchFamily="50" charset="-127"/>
                <a:ea typeface="맑은 고딕" panose="020B0503020000020004" pitchFamily="50" charset="-127"/>
                <a:cs typeface="+mn-cs"/>
              </a:defRPr>
            </a:lvl2pPr>
            <a:lvl3pPr marL="914400" indent="0">
              <a:buFontTx/>
              <a:buNone/>
              <a:defRPr lang="ko-KR" altLang="en-US" sz="2800" b="1" kern="1200" spc="-150" dirty="0" smtClean="0">
                <a:ln>
                  <a:solidFill>
                    <a:schemeClr val="accent1">
                      <a:shade val="50000"/>
                      <a:alpha val="0"/>
                    </a:schemeClr>
                  </a:solidFill>
                </a:ln>
                <a:solidFill>
                  <a:schemeClr val="bg1"/>
                </a:solidFill>
                <a:latin typeface="맑은 고딕" panose="020B0503020000020004" pitchFamily="50" charset="-127"/>
                <a:ea typeface="맑은 고딕" panose="020B0503020000020004" pitchFamily="50" charset="-127"/>
                <a:cs typeface="+mn-cs"/>
              </a:defRPr>
            </a:lvl3pPr>
            <a:lvl4pPr marL="1371600" indent="0">
              <a:buFontTx/>
              <a:buNone/>
              <a:defRPr lang="ko-KR" altLang="en-US" sz="2800" b="1" kern="1200" spc="-150" dirty="0" smtClean="0">
                <a:ln>
                  <a:solidFill>
                    <a:schemeClr val="accent1">
                      <a:shade val="50000"/>
                      <a:alpha val="0"/>
                    </a:schemeClr>
                  </a:solidFill>
                </a:ln>
                <a:solidFill>
                  <a:schemeClr val="bg1"/>
                </a:solidFill>
                <a:latin typeface="맑은 고딕" panose="020B0503020000020004" pitchFamily="50" charset="-127"/>
                <a:ea typeface="맑은 고딕" panose="020B0503020000020004" pitchFamily="50" charset="-127"/>
                <a:cs typeface="+mn-cs"/>
              </a:defRPr>
            </a:lvl4pPr>
            <a:lvl5pPr marL="1828800" indent="0">
              <a:buFontTx/>
              <a:buNone/>
              <a:defRPr lang="ko-KR" altLang="en-US" sz="2800" b="1" kern="1200" spc="-150" dirty="0">
                <a:ln>
                  <a:solidFill>
                    <a:schemeClr val="accent1">
                      <a:shade val="50000"/>
                      <a:alpha val="0"/>
                    </a:schemeClr>
                  </a:solidFill>
                </a:ln>
                <a:solidFill>
                  <a:schemeClr val="bg1"/>
                </a:solidFill>
                <a:latin typeface="맑은 고딕" panose="020B0503020000020004" pitchFamily="50" charset="-127"/>
                <a:ea typeface="맑은 고딕" panose="020B0503020000020004" pitchFamily="50" charset="-127"/>
                <a:cs typeface="+mn-cs"/>
              </a:defRPr>
            </a:lvl5pPr>
          </a:lstStyle>
          <a:p>
            <a:pPr lvl="0"/>
            <a:r>
              <a:rPr lang="ko-KR" altLang="en-US" dirty="0"/>
              <a:t>마스터 텍스트 스타일을 편집합니다</a:t>
            </a:r>
          </a:p>
        </p:txBody>
      </p:sp>
      <p:sp>
        <p:nvSpPr>
          <p:cNvPr id="7" name="평행 사변형 6"/>
          <p:cNvSpPr/>
          <p:nvPr userDrawn="1"/>
        </p:nvSpPr>
        <p:spPr>
          <a:xfrm>
            <a:off x="4568607" y="3736616"/>
            <a:ext cx="2112235" cy="3148768"/>
          </a:xfrm>
          <a:prstGeom prst="parallelogram">
            <a:avLst>
              <a:gd name="adj" fmla="val 64929"/>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venir Roman"/>
            </a:endParaRPr>
          </a:p>
        </p:txBody>
      </p:sp>
      <p:sp>
        <p:nvSpPr>
          <p:cNvPr id="21" name="평행 사변형 20"/>
          <p:cNvSpPr/>
          <p:nvPr userDrawn="1"/>
        </p:nvSpPr>
        <p:spPr>
          <a:xfrm>
            <a:off x="6189600" y="-30409"/>
            <a:ext cx="1536171" cy="1499419"/>
          </a:xfrm>
          <a:prstGeom prst="parallelogram">
            <a:avLst>
              <a:gd name="adj" fmla="val 45962"/>
            </a:avLst>
          </a:prstGeom>
          <a:solidFill>
            <a:schemeClr val="accent1">
              <a:lumMod val="60000"/>
              <a:lumOff val="4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venir Roman"/>
            </a:endParaRPr>
          </a:p>
        </p:txBody>
      </p:sp>
      <p:sp>
        <p:nvSpPr>
          <p:cNvPr id="22" name="평행 사변형 21"/>
          <p:cNvSpPr/>
          <p:nvPr userDrawn="1"/>
        </p:nvSpPr>
        <p:spPr>
          <a:xfrm>
            <a:off x="10704513" y="0"/>
            <a:ext cx="1238476" cy="2247632"/>
          </a:xfrm>
          <a:prstGeom prst="parallelogram">
            <a:avLst>
              <a:gd name="adj" fmla="val 82283"/>
            </a:avLst>
          </a:prstGeom>
          <a:gradFill>
            <a:gsLst>
              <a:gs pos="0">
                <a:schemeClr val="accent1">
                  <a:tint val="66000"/>
                  <a:satMod val="160000"/>
                  <a:alpha val="67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venir Roman"/>
            </a:endParaRPr>
          </a:p>
        </p:txBody>
      </p:sp>
      <p:sp>
        <p:nvSpPr>
          <p:cNvPr id="23" name="평행 사변형 22"/>
          <p:cNvSpPr/>
          <p:nvPr userDrawn="1"/>
        </p:nvSpPr>
        <p:spPr>
          <a:xfrm>
            <a:off x="6480043" y="626621"/>
            <a:ext cx="1536171" cy="1499419"/>
          </a:xfrm>
          <a:prstGeom prst="parallelogram">
            <a:avLst>
              <a:gd name="adj" fmla="val 45962"/>
            </a:avLst>
          </a:prstGeom>
          <a:solidFill>
            <a:schemeClr val="tx2">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venir Roman"/>
            </a:endParaRPr>
          </a:p>
        </p:txBody>
      </p:sp>
      <p:sp>
        <p:nvSpPr>
          <p:cNvPr id="15" name="평행 사변형 14"/>
          <p:cNvSpPr/>
          <p:nvPr userDrawn="1"/>
        </p:nvSpPr>
        <p:spPr>
          <a:xfrm>
            <a:off x="9840417" y="658150"/>
            <a:ext cx="1238476" cy="2247632"/>
          </a:xfrm>
          <a:prstGeom prst="parallelogram">
            <a:avLst>
              <a:gd name="adj" fmla="val 82283"/>
            </a:avLst>
          </a:prstGeom>
          <a:gradFill>
            <a:gsLst>
              <a:gs pos="2083">
                <a:schemeClr val="accent1">
                  <a:tint val="66000"/>
                  <a:satMod val="160000"/>
                  <a:alpha val="0"/>
                </a:schemeClr>
              </a:gs>
              <a:gs pos="52000">
                <a:schemeClr val="accent1">
                  <a:tint val="66000"/>
                  <a:satMod val="160000"/>
                  <a:alpha val="36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venir Roman"/>
            </a:endParaRPr>
          </a:p>
        </p:txBody>
      </p:sp>
      <p:pic>
        <p:nvPicPr>
          <p:cNvPr id="1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44" y="6309321"/>
            <a:ext cx="4292761" cy="422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7306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WEkEO / PARTENAIRES">
    <p:spTree>
      <p:nvGrpSpPr>
        <p:cNvPr id="1" name=""/>
        <p:cNvGrpSpPr/>
        <p:nvPr/>
      </p:nvGrpSpPr>
      <p:grpSpPr>
        <a:xfrm>
          <a:off x="0" y="0"/>
          <a:ext cx="0" cy="0"/>
          <a:chOff x="0" y="0"/>
          <a:chExt cx="0" cy="0"/>
        </a:xfrm>
      </p:grpSpPr>
      <p:pic>
        <p:nvPicPr>
          <p:cNvPr id="9" name="Image 8" descr="LogoWekeoPartners_Copernicus_RGB.png"/>
          <p:cNvPicPr>
            <a:picLocks noChangeAspect="1"/>
          </p:cNvPicPr>
          <p:nvPr userDrawn="1"/>
        </p:nvPicPr>
        <p:blipFill>
          <a:blip r:embed="rId2" cstate="print"/>
          <a:stretch>
            <a:fillRect/>
          </a:stretch>
        </p:blipFill>
        <p:spPr>
          <a:xfrm>
            <a:off x="869945" y="2870093"/>
            <a:ext cx="10599651" cy="1926769"/>
          </a:xfrm>
          <a:prstGeom prst="rect">
            <a:avLst/>
          </a:prstGeom>
        </p:spPr>
      </p:pic>
      <p:sp>
        <p:nvSpPr>
          <p:cNvPr id="5" name="Espace réservé du texte 4"/>
          <p:cNvSpPr>
            <a:spLocks noGrp="1"/>
          </p:cNvSpPr>
          <p:nvPr>
            <p:ph type="body" sz="quarter" idx="15"/>
          </p:nvPr>
        </p:nvSpPr>
        <p:spPr>
          <a:xfrm>
            <a:off x="3551767" y="1429642"/>
            <a:ext cx="5088467" cy="1511300"/>
          </a:xfrm>
          <a:prstGeom prst="rect">
            <a:avLst/>
          </a:prstGeom>
        </p:spPr>
        <p:txBody>
          <a:bodyPr/>
          <a:lstStyle>
            <a:lvl1pPr indent="0" algn="ctr">
              <a:buFont typeface="Arial" pitchFamily="34" charset="0"/>
              <a:buNone/>
              <a:defRPr sz="2000">
                <a:solidFill>
                  <a:schemeClr val="tx1"/>
                </a:solidFill>
                <a:latin typeface="Titillium Web SemiBold" pitchFamily="2" charset="0"/>
              </a:defRPr>
            </a:lvl1pPr>
            <a:lvl2pPr indent="0" algn="ctr">
              <a:buFont typeface="Arial" pitchFamily="34" charset="0"/>
              <a:buNone/>
              <a:defRPr sz="2000">
                <a:solidFill>
                  <a:schemeClr val="tx1"/>
                </a:solidFill>
                <a:latin typeface="Titillium Web SemiBold" pitchFamily="2" charset="0"/>
              </a:defRPr>
            </a:lvl2pPr>
            <a:lvl3pPr indent="0" algn="ctr">
              <a:buFont typeface="Arial" pitchFamily="34" charset="0"/>
              <a:buNone/>
              <a:defRPr sz="2000">
                <a:solidFill>
                  <a:schemeClr val="tx1"/>
                </a:solidFill>
                <a:latin typeface="Titillium Web SemiBold" pitchFamily="2" charset="0"/>
              </a:defRPr>
            </a:lvl3pPr>
            <a:lvl4pPr indent="0" algn="ctr">
              <a:buFont typeface="Arial" pitchFamily="34" charset="0"/>
              <a:buNone/>
              <a:defRPr sz="2000">
                <a:solidFill>
                  <a:schemeClr val="tx1"/>
                </a:solidFill>
                <a:latin typeface="Titillium Web SemiBold" pitchFamily="2" charset="0"/>
              </a:defRPr>
            </a:lvl4pPr>
            <a:lvl5pPr indent="0" algn="ctr">
              <a:buFont typeface="Arial" pitchFamily="34" charset="0"/>
              <a:buNone/>
              <a:defRPr sz="2000">
                <a:solidFill>
                  <a:schemeClr val="tx1"/>
                </a:solidFill>
                <a:latin typeface="Titillium Web SemiBold" pitchFamily="2"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695181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9652000" y="6546850"/>
            <a:ext cx="2540000" cy="246221"/>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extLst>
      <p:ext uri="{BB962C8B-B14F-4D97-AF65-F5344CB8AC3E}">
        <p14:creationId xmlns:p14="http://schemas.microsoft.com/office/powerpoint/2010/main" val="29338138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tiff"/><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gif"/><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19.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jpe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jpeg"/><Relationship Id="rId5" Type="http://schemas.openxmlformats.org/officeDocument/2006/relationships/image" Target="../media/image23.png"/><Relationship Id="rId10" Type="http://schemas.openxmlformats.org/officeDocument/2006/relationships/image" Target="../media/image28.jpeg"/><Relationship Id="rId4" Type="http://schemas.openxmlformats.org/officeDocument/2006/relationships/image" Target="../media/image22.png"/><Relationship Id="rId9" Type="http://schemas.openxmlformats.org/officeDocument/2006/relationships/image" Target="../media/image27.jpe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35.jpe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4.png"/><Relationship Id="rId5" Type="http://schemas.microsoft.com/office/2007/relationships/hdphoto" Target="../media/hdphoto3.wdp"/><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3" Type="http://schemas.microsoft.com/office/2007/relationships/hdphoto" Target="../media/hdphoto4.wdp"/><Relationship Id="rId7" Type="http://schemas.microsoft.com/office/2007/relationships/hdphoto" Target="../media/hdphoto5.wdp"/><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10" Type="http://schemas.microsoft.com/office/2007/relationships/hdphoto" Target="../media/hdphoto6.wdp"/><Relationship Id="rId4" Type="http://schemas.openxmlformats.org/officeDocument/2006/relationships/image" Target="../media/image37.png"/><Relationship Id="rId9" Type="http://schemas.openxmlformats.org/officeDocument/2006/relationships/image" Target="../media/image41.png"/></Relationships>
</file>

<file path=ppt/slides/_rels/slide8.xml.rels><?xml version="1.0" encoding="UTF-8" standalone="yes"?>
<Relationships xmlns="http://schemas.openxmlformats.org/package/2006/relationships"><Relationship Id="rId8" Type="http://schemas.openxmlformats.org/officeDocument/2006/relationships/image" Target="../media/image47.tiff"/><Relationship Id="rId3" Type="http://schemas.openxmlformats.org/officeDocument/2006/relationships/image" Target="../media/image42.png"/><Relationship Id="rId7" Type="http://schemas.openxmlformats.org/officeDocument/2006/relationships/image" Target="../media/image46.jpeg"/><Relationship Id="rId12" Type="http://schemas.openxmlformats.org/officeDocument/2006/relationships/image" Target="../media/image51.tif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5.jpeg"/><Relationship Id="rId11" Type="http://schemas.openxmlformats.org/officeDocument/2006/relationships/image" Target="../media/image50.tiff"/><Relationship Id="rId5" Type="http://schemas.openxmlformats.org/officeDocument/2006/relationships/image" Target="../media/image44.tiff"/><Relationship Id="rId10" Type="http://schemas.openxmlformats.org/officeDocument/2006/relationships/image" Target="../media/image49.png"/><Relationship Id="rId4" Type="http://schemas.openxmlformats.org/officeDocument/2006/relationships/image" Target="../media/image43.tiff"/><Relationship Id="rId9" Type="http://schemas.openxmlformats.org/officeDocument/2006/relationships/image" Target="../media/image48.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2146790" y="2514601"/>
            <a:ext cx="7911611"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2800" dirty="0">
                <a:solidFill>
                  <a:schemeClr val="bg1"/>
                </a:solidFill>
              </a:rPr>
              <a:t>THE RUSSIAN SPACE REMOTE SENSING</a:t>
            </a:r>
            <a:br>
              <a:rPr lang="en-US" sz="2800" dirty="0">
                <a:solidFill>
                  <a:schemeClr val="bg1"/>
                </a:solidFill>
              </a:rPr>
            </a:br>
            <a:r>
              <a:rPr lang="en-US" sz="2800" dirty="0">
                <a:solidFill>
                  <a:schemeClr val="bg1"/>
                </a:solidFill>
              </a:rPr>
              <a:t>SYSTEMS</a:t>
            </a:r>
            <a:endParaRPr sz="2800" dirty="0">
              <a:latin typeface="+mj-lt"/>
            </a:endParaRPr>
          </a:p>
        </p:txBody>
      </p:sp>
      <p:sp>
        <p:nvSpPr>
          <p:cNvPr id="11" name="Shape 11"/>
          <p:cNvSpPr/>
          <p:nvPr/>
        </p:nvSpPr>
        <p:spPr>
          <a:xfrm>
            <a:off x="2146789" y="3759201"/>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a:lnSpc>
                <a:spcPct val="150000"/>
              </a:lnSpc>
              <a:defRPr>
                <a:solidFill>
                  <a:srgbClr val="000000"/>
                </a:solidFill>
              </a:defRPr>
            </a:pPr>
            <a:r>
              <a:rPr lang="en-US" kern="0" dirty="0">
                <a:solidFill>
                  <a:srgbClr val="FFFFFF"/>
                </a:solidFill>
                <a:latin typeface="Helvetica"/>
                <a:ea typeface="Arial Bold"/>
                <a:cs typeface="Arial Bold"/>
                <a:sym typeface="Arial Bold"/>
              </a:rPr>
              <a:t>The State Space Corporation ROSCOSMOS</a:t>
            </a:r>
            <a:endParaRPr kern="0" dirty="0">
              <a:solidFill>
                <a:srgbClr val="FFFFFF"/>
              </a:solidFill>
              <a:latin typeface="Helvetica"/>
              <a:ea typeface="Arial Bold"/>
              <a:cs typeface="Arial Bold"/>
              <a:sym typeface="Arial Bold"/>
            </a:endParaRPr>
          </a:p>
          <a:p>
            <a:pPr>
              <a:lnSpc>
                <a:spcPct val="150000"/>
              </a:lnSpc>
              <a:defRPr>
                <a:solidFill>
                  <a:srgbClr val="000000"/>
                </a:solidFill>
              </a:defRPr>
            </a:pPr>
            <a:r>
              <a:rPr lang="en-AU" kern="0" dirty="0">
                <a:solidFill>
                  <a:srgbClr val="FFFFFF"/>
                </a:solidFill>
                <a:latin typeface="Helvetica"/>
                <a:ea typeface="Arial Bold"/>
                <a:cs typeface="Arial Bold"/>
                <a:sym typeface="Arial Bold"/>
              </a:rPr>
              <a:t>CEOS Plenary 2018</a:t>
            </a:r>
          </a:p>
          <a:p>
            <a:pPr>
              <a:lnSpc>
                <a:spcPct val="150000"/>
              </a:lnSpc>
              <a:defRPr>
                <a:solidFill>
                  <a:srgbClr val="000000"/>
                </a:solidFill>
              </a:defRPr>
            </a:pPr>
            <a:r>
              <a:rPr kern="0" dirty="0">
                <a:solidFill>
                  <a:srgbClr val="FFFFFF"/>
                </a:solidFill>
                <a:latin typeface="Helvetica"/>
                <a:ea typeface="Arial Bold"/>
                <a:cs typeface="Arial Bold"/>
                <a:sym typeface="Arial Bold"/>
              </a:rPr>
              <a:t>Agenda Item </a:t>
            </a:r>
            <a:r>
              <a:rPr lang="en-US" kern="0" dirty="0">
                <a:solidFill>
                  <a:srgbClr val="FFFFFF"/>
                </a:solidFill>
                <a:latin typeface="Helvetica"/>
                <a:ea typeface="Arial Bold"/>
                <a:cs typeface="Arial Bold"/>
                <a:sym typeface="Arial Bold"/>
              </a:rPr>
              <a:t>4.3</a:t>
            </a:r>
            <a:endParaRPr kern="0" dirty="0">
              <a:solidFill>
                <a:srgbClr val="FFFFFF"/>
              </a:solidFill>
              <a:latin typeface="Helvetica"/>
              <a:ea typeface="Arial Bold"/>
              <a:cs typeface="Arial Bold"/>
              <a:sym typeface="Arial Bold"/>
            </a:endParaRPr>
          </a:p>
          <a:p>
            <a:pPr>
              <a:lnSpc>
                <a:spcPct val="150000"/>
              </a:lnSpc>
              <a:defRPr>
                <a:solidFill>
                  <a:srgbClr val="000000"/>
                </a:solidFill>
              </a:defRPr>
            </a:pPr>
            <a:r>
              <a:rPr lang="en-US" kern="0" dirty="0">
                <a:solidFill>
                  <a:srgbClr val="FFFFFF"/>
                </a:solidFill>
                <a:latin typeface="Helvetica"/>
                <a:ea typeface="Arial Bold"/>
                <a:cs typeface="Arial Bold"/>
                <a:sym typeface="Arial Bold"/>
              </a:rPr>
              <a:t>Brussels, Belgium</a:t>
            </a:r>
            <a:endParaRPr kern="0" dirty="0">
              <a:solidFill>
                <a:srgbClr val="FFFFFF"/>
              </a:solidFill>
              <a:latin typeface="Helvetica"/>
              <a:ea typeface="Arial Bold"/>
              <a:cs typeface="Arial Bold"/>
              <a:sym typeface="Arial Bold"/>
            </a:endParaRPr>
          </a:p>
          <a:p>
            <a:pPr>
              <a:lnSpc>
                <a:spcPct val="150000"/>
              </a:lnSpc>
              <a:defRPr>
                <a:solidFill>
                  <a:srgbClr val="000000"/>
                </a:solidFill>
              </a:defRPr>
            </a:pPr>
            <a:r>
              <a:rPr lang="en-AU" kern="0" dirty="0">
                <a:solidFill>
                  <a:srgbClr val="FFFFFF"/>
                </a:solidFill>
                <a:latin typeface="Helvetica"/>
                <a:ea typeface="Arial Bold"/>
                <a:cs typeface="Arial Bold"/>
                <a:sym typeface="Arial Bold"/>
              </a:rPr>
              <a:t>17 – 18 October 2018</a:t>
            </a:r>
            <a:endParaRPr kern="0" dirty="0">
              <a:solidFill>
                <a:srgbClr val="FFFFFF"/>
              </a:solidFill>
              <a:latin typeface="Helvetica"/>
              <a:ea typeface="Arial Bold"/>
              <a:cs typeface="Arial Bold"/>
              <a:sym typeface="Arial Bold"/>
            </a:endParaRPr>
          </a:p>
        </p:txBody>
      </p:sp>
      <p:pic>
        <p:nvPicPr>
          <p:cNvPr id="12" name="ceos_logo.png"/>
          <p:cNvPicPr/>
          <p:nvPr/>
        </p:nvPicPr>
        <p:blipFill>
          <a:blip r:embed="rId2">
            <a:extLst/>
          </a:blip>
          <a:stretch>
            <a:fillRect/>
          </a:stretch>
        </p:blipFill>
        <p:spPr>
          <a:xfrm>
            <a:off x="2146789" y="1217405"/>
            <a:ext cx="2507906" cy="993132"/>
          </a:xfrm>
          <a:prstGeom prst="rect">
            <a:avLst/>
          </a:prstGeom>
          <a:ln w="12700">
            <a:miter lim="400000"/>
          </a:ln>
        </p:spPr>
      </p:pic>
      <p:sp>
        <p:nvSpPr>
          <p:cNvPr id="5" name="Shape 10"/>
          <p:cNvSpPr txBox="1">
            <a:spLocks/>
          </p:cNvSpPr>
          <p:nvPr/>
        </p:nvSpPr>
        <p:spPr>
          <a:xfrm>
            <a:off x="2146790" y="2246635"/>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defRPr sz="1800" b="0">
                <a:solidFill>
                  <a:srgbClr val="000000"/>
                </a:solidFill>
              </a:defRPr>
            </a:pPr>
            <a:r>
              <a:rPr lang="en-US" sz="1050" b="0" kern="0" dirty="0">
                <a:solidFill>
                  <a:prstClr val="white">
                    <a:lumMod val="20000"/>
                    <a:lumOff val="80000"/>
                  </a:prstClr>
                </a:solidFill>
                <a:latin typeface="Helvetica"/>
              </a:rPr>
              <a:t>Committee on Earth Observation Satellites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p:txBody>
          <a:bodyPr/>
          <a:lstStyle/>
          <a:p>
            <a:fld id="{86CB4B4D-7CA3-9044-876B-883B54F8677D}" type="slidenum">
              <a:rPr lang="uk-UA" kern="0">
                <a:solidFill>
                  <a:srgbClr val="1F497D"/>
                </a:solidFill>
                <a:latin typeface="Helvetica"/>
              </a:rPr>
              <a:pPr/>
              <a:t>10</a:t>
            </a:fld>
            <a:endParaRPr lang="uk-UA" kern="0" dirty="0">
              <a:solidFill>
                <a:srgbClr val="1F497D"/>
              </a:solidFill>
              <a:latin typeface="Helvetica"/>
            </a:endParaRPr>
          </a:p>
        </p:txBody>
      </p:sp>
      <p:sp>
        <p:nvSpPr>
          <p:cNvPr id="4" name="Объект 3"/>
          <p:cNvSpPr>
            <a:spLocks noGrp="1"/>
          </p:cNvSpPr>
          <p:nvPr>
            <p:ph sz="quarter" idx="11"/>
          </p:nvPr>
        </p:nvSpPr>
        <p:spPr>
          <a:xfrm>
            <a:off x="3505200" y="152400"/>
            <a:ext cx="4953000" cy="533400"/>
          </a:xfrm>
        </p:spPr>
        <p:txBody>
          <a:bodyPr/>
          <a:lstStyle/>
          <a:p>
            <a:r>
              <a:rPr lang="en-US" b="1" dirty="0"/>
              <a:t>United EO constellation of BRICS countries</a:t>
            </a:r>
            <a:endParaRPr lang="ru-RU" dirty="0"/>
          </a:p>
        </p:txBody>
      </p:sp>
      <p:sp>
        <p:nvSpPr>
          <p:cNvPr id="5" name="Rectangle 5"/>
          <p:cNvSpPr>
            <a:spLocks noChangeArrowheads="1"/>
          </p:cNvSpPr>
          <p:nvPr/>
        </p:nvSpPr>
        <p:spPr bwMode="auto">
          <a:xfrm>
            <a:off x="1557528" y="1296713"/>
            <a:ext cx="8932480" cy="1572406"/>
          </a:xfrm>
          <a:prstGeom prst="roundRect">
            <a:avLst>
              <a:gd name="adj" fmla="val 14184"/>
            </a:avLst>
          </a:prstGeom>
          <a:solidFill>
            <a:schemeClr val="accent1">
              <a:lumMod val="20000"/>
              <a:lumOff val="80000"/>
            </a:schemeClr>
          </a:solidFill>
          <a:ln w="12700">
            <a:no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390" tIns="45696" rIns="91390" bIns="45696">
            <a:spAutoFit/>
          </a:bodyPr>
          <a:lstStyle/>
          <a:p>
            <a:pPr algn="just" defTabSz="457200">
              <a:spcBef>
                <a:spcPct val="50000"/>
              </a:spcBef>
              <a:defRPr/>
            </a:pPr>
            <a:r>
              <a:rPr lang="en-US" sz="1600" kern="0" dirty="0">
                <a:solidFill>
                  <a:srgbClr val="4F81BD">
                    <a:lumMod val="50000"/>
                  </a:srgbClr>
                </a:solidFill>
                <a:latin typeface="Avenir Roman"/>
                <a:cs typeface="Arial" pitchFamily="34" charset="0"/>
              </a:rPr>
              <a:t>State Space Corporation ‘Roscosmos’ jointly with Brazil, India, China and South African Republic commenced the United BRICS EO Constellation project within the frame of multilateral cooperation in the sphere of peaceful usage of space.</a:t>
            </a:r>
          </a:p>
          <a:p>
            <a:pPr algn="just" defTabSz="457200">
              <a:spcBef>
                <a:spcPct val="50000"/>
              </a:spcBef>
              <a:defRPr/>
            </a:pPr>
            <a:r>
              <a:rPr lang="en-US" sz="1600" kern="0" dirty="0">
                <a:solidFill>
                  <a:srgbClr val="4F81BD">
                    <a:lumMod val="50000"/>
                  </a:srgbClr>
                </a:solidFill>
                <a:latin typeface="Avenir Roman"/>
                <a:cs typeface="Arial" pitchFamily="34" charset="0"/>
              </a:rPr>
              <a:t>The decision to create such united constellation was made within the frame of the meeting of BRICS representatives in Brazil on Sept 18-20, 2017</a:t>
            </a:r>
            <a:r>
              <a:rPr lang="ru-RU" sz="1600" kern="0" dirty="0">
                <a:solidFill>
                  <a:srgbClr val="4F81BD">
                    <a:lumMod val="50000"/>
                  </a:srgbClr>
                </a:solidFill>
                <a:latin typeface="Avenir Roman"/>
                <a:cs typeface="Arial" pitchFamily="34" charset="0"/>
              </a:rPr>
              <a:t>.</a:t>
            </a:r>
          </a:p>
        </p:txBody>
      </p:sp>
      <p:pic>
        <p:nvPicPr>
          <p:cNvPr id="6" name="Picture 2" descr="ÐÐ°ÑÑÐ¸Ð½ÐºÐ¸ Ð¿Ð¾ Ð·Ð°Ð¿ÑÐ¾ÑÑ 1st BRICS remote sensing summ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4287" y="3200400"/>
            <a:ext cx="5618963" cy="3205480"/>
          </a:xfrm>
          <a:prstGeom prst="rect">
            <a:avLst/>
          </a:prstGeom>
          <a:solidFill>
            <a:schemeClr val="accent1">
              <a:lumMod val="20000"/>
              <a:lumOff val="80000"/>
            </a:schemeClr>
          </a:solidFill>
          <a:ln>
            <a:noFill/>
          </a:ln>
          <a:extLst/>
        </p:spPr>
      </p:pic>
    </p:spTree>
    <p:extLst>
      <p:ext uri="{BB962C8B-B14F-4D97-AF65-F5344CB8AC3E}">
        <p14:creationId xmlns:p14="http://schemas.microsoft.com/office/powerpoint/2010/main" val="232266279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p:txBody>
          <a:bodyPr/>
          <a:lstStyle/>
          <a:p>
            <a:fld id="{86CB4B4D-7CA3-9044-876B-883B54F8677D}" type="slidenum">
              <a:rPr lang="uk-UA" kern="0">
                <a:solidFill>
                  <a:srgbClr val="1F497D"/>
                </a:solidFill>
                <a:latin typeface="Helvetica"/>
              </a:rPr>
              <a:pPr/>
              <a:t>11</a:t>
            </a:fld>
            <a:endParaRPr lang="uk-UA" kern="0" dirty="0">
              <a:solidFill>
                <a:srgbClr val="1F497D"/>
              </a:solidFill>
              <a:latin typeface="Helvetica"/>
            </a:endParaRPr>
          </a:p>
        </p:txBody>
      </p:sp>
      <p:sp>
        <p:nvSpPr>
          <p:cNvPr id="3" name="Объект 2"/>
          <p:cNvSpPr>
            <a:spLocks noGrp="1"/>
          </p:cNvSpPr>
          <p:nvPr>
            <p:ph sz="quarter" idx="10"/>
          </p:nvPr>
        </p:nvSpPr>
        <p:spPr/>
        <p:txBody>
          <a:bodyPr/>
          <a:lstStyle/>
          <a:p>
            <a:endParaRPr lang="ru-RU"/>
          </a:p>
        </p:txBody>
      </p:sp>
      <p:sp>
        <p:nvSpPr>
          <p:cNvPr id="4" name="Объект 3"/>
          <p:cNvSpPr>
            <a:spLocks noGrp="1"/>
          </p:cNvSpPr>
          <p:nvPr>
            <p:ph sz="quarter" idx="11"/>
          </p:nvPr>
        </p:nvSpPr>
        <p:spPr/>
        <p:txBody>
          <a:bodyPr/>
          <a:lstStyle/>
          <a:p>
            <a:r>
              <a:rPr lang="en-US" dirty="0"/>
              <a:t>BRICS CONSTELLATION</a:t>
            </a:r>
            <a:endParaRPr lang="ru-RU" dirty="0"/>
          </a:p>
        </p:txBody>
      </p:sp>
      <p:sp>
        <p:nvSpPr>
          <p:cNvPr id="5" name="Rectangle 5"/>
          <p:cNvSpPr>
            <a:spLocks noChangeArrowheads="1"/>
          </p:cNvSpPr>
          <p:nvPr/>
        </p:nvSpPr>
        <p:spPr bwMode="auto">
          <a:xfrm>
            <a:off x="1826960" y="1488121"/>
            <a:ext cx="8536240" cy="1605862"/>
          </a:xfrm>
          <a:prstGeom prst="roundRect">
            <a:avLst>
              <a:gd name="adj" fmla="val 14184"/>
            </a:avLst>
          </a:prstGeom>
          <a:solidFill>
            <a:schemeClr val="accent1">
              <a:lumMod val="20000"/>
              <a:lumOff val="80000"/>
            </a:schemeClr>
          </a:solidFill>
          <a:ln w="12700">
            <a:no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390" tIns="45696" rIns="91390" bIns="45696">
            <a:spAutoFit/>
          </a:bodyPr>
          <a:lstStyle/>
          <a:p>
            <a:pPr algn="just" defTabSz="457200">
              <a:spcBef>
                <a:spcPct val="50000"/>
              </a:spcBef>
              <a:defRPr/>
            </a:pPr>
            <a:r>
              <a:rPr lang="en-US" kern="0" dirty="0">
                <a:solidFill>
                  <a:srgbClr val="4F81BD">
                    <a:lumMod val="50000"/>
                  </a:srgbClr>
                </a:solidFill>
                <a:latin typeface="Avenir Roman"/>
                <a:cs typeface="Arial" pitchFamily="34" charset="0"/>
              </a:rPr>
              <a:t>The task of this constellation is application of EO data for peaceful purposes and strengthening of international cooperation in the space sphere in order to respond to  global climate changes, to protect the environment, to forecast and prevent disasters as well as their consequences mitigation, and to solve other global tasks with modern space technologies</a:t>
            </a:r>
            <a:r>
              <a:rPr lang="ru-RU" kern="0" dirty="0">
                <a:solidFill>
                  <a:srgbClr val="4F81BD">
                    <a:lumMod val="50000"/>
                  </a:srgbClr>
                </a:solidFill>
                <a:latin typeface="Avenir Roman"/>
                <a:cs typeface="Arial" pitchFamily="34" charset="0"/>
              </a:rPr>
              <a:t>.</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4251" y="3225325"/>
            <a:ext cx="8444607" cy="31871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1776624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p:txBody>
          <a:bodyPr/>
          <a:lstStyle/>
          <a:p>
            <a:fld id="{86CB4B4D-7CA3-9044-876B-883B54F8677D}" type="slidenum">
              <a:rPr lang="uk-UA" kern="0">
                <a:solidFill>
                  <a:srgbClr val="1F497D"/>
                </a:solidFill>
                <a:latin typeface="Helvetica"/>
              </a:rPr>
              <a:pPr/>
              <a:t>12</a:t>
            </a:fld>
            <a:endParaRPr lang="uk-UA" kern="0" dirty="0">
              <a:solidFill>
                <a:srgbClr val="1F497D"/>
              </a:solidFill>
              <a:latin typeface="Helvetica"/>
            </a:endParaRPr>
          </a:p>
        </p:txBody>
      </p:sp>
      <p:sp>
        <p:nvSpPr>
          <p:cNvPr id="4" name="Объект 3"/>
          <p:cNvSpPr>
            <a:spLocks noGrp="1"/>
          </p:cNvSpPr>
          <p:nvPr>
            <p:ph sz="quarter" idx="11"/>
          </p:nvPr>
        </p:nvSpPr>
        <p:spPr>
          <a:xfrm>
            <a:off x="3581400" y="76200"/>
            <a:ext cx="4953000" cy="533400"/>
          </a:xfrm>
        </p:spPr>
        <p:txBody>
          <a:bodyPr/>
          <a:lstStyle/>
          <a:p>
            <a:r>
              <a:rPr lang="en-US" sz="2000" dirty="0"/>
              <a:t>ROSCOSMOS IN INTERNATIONAL</a:t>
            </a:r>
            <a:br>
              <a:rPr lang="en-US" sz="2000" dirty="0"/>
            </a:br>
            <a:r>
              <a:rPr lang="en-US" sz="2000" dirty="0"/>
              <a:t>CHARTER ON SPACE AND MAJOR DISASTERS</a:t>
            </a:r>
          </a:p>
          <a:p>
            <a:endParaRPr lang="ru-RU" sz="2000" dirty="0"/>
          </a:p>
        </p:txBody>
      </p:sp>
      <p:pic>
        <p:nvPicPr>
          <p:cNvPr id="5" name="Рисунок 4" descr="http://spaceinimages.esa.int/var/esa/storage/images/esa_multimedia/images/2011/11/charter_logo/9931541-2-eng-GB/Charter_logo_node_full_image.jpg"/>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7543801" y="4644081"/>
            <a:ext cx="1784627" cy="1714185"/>
          </a:xfrm>
          <a:prstGeom prst="ellipse">
            <a:avLst/>
          </a:prstGeom>
          <a:ln>
            <a:noFill/>
          </a:ln>
          <a:effectLst>
            <a:softEdge rad="112500"/>
          </a:effectLst>
        </p:spPr>
      </p:pic>
      <p:sp>
        <p:nvSpPr>
          <p:cNvPr id="6" name="TextBox 5"/>
          <p:cNvSpPr txBox="1"/>
          <p:nvPr/>
        </p:nvSpPr>
        <p:spPr>
          <a:xfrm>
            <a:off x="1709051" y="4624806"/>
            <a:ext cx="4852231" cy="1699794"/>
          </a:xfrm>
          <a:prstGeom prst="roundRect">
            <a:avLst>
              <a:gd name="adj" fmla="val 9669"/>
            </a:avLst>
          </a:prstGeom>
          <a:solidFill>
            <a:schemeClr val="accent1">
              <a:lumMod val="50000"/>
            </a:schemeClr>
          </a:solidFill>
          <a:ln w="12700" cmpd="sng">
            <a:solidFill>
              <a:schemeClr val="tx2">
                <a:lumMod val="75000"/>
              </a:schemeClr>
            </a:solidFill>
            <a:miter lim="800000"/>
            <a:headEnd/>
            <a:tailEnd/>
          </a:ln>
          <a:effectLst>
            <a:outerShdw blurRad="50800" dist="38100" dir="2700000" algn="tl" rotWithShape="0">
              <a:prstClr val="black">
                <a:alpha val="40000"/>
              </a:prstClr>
            </a:outerShdw>
          </a:effectLst>
        </p:spPr>
        <p:txBody>
          <a:bodyPr lIns="0" tIns="38958" rIns="0" bIns="38958" anchor="ctr"/>
          <a:lstStyle>
            <a:defPPr>
              <a:defRPr lang="ru-RU"/>
            </a:defPPr>
            <a:lvl1pPr marL="85725" indent="182563" eaLnBrk="0" hangingPunct="0">
              <a:lnSpc>
                <a:spcPts val="1600"/>
              </a:lnSpc>
              <a:spcAft>
                <a:spcPts val="700"/>
              </a:spcAft>
              <a:defRPr sz="1600" b="1" u="sng">
                <a:solidFill>
                  <a:schemeClr val="accent2">
                    <a:lumMod val="50000"/>
                  </a:schemeClr>
                </a:solidFill>
                <a:latin typeface="Arial" pitchFamily="34" charset="0"/>
                <a:cs typeface="Arial"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indent="0" defTabSz="457200">
              <a:lnSpc>
                <a:spcPct val="100000"/>
              </a:lnSpc>
              <a:spcAft>
                <a:spcPts val="682"/>
              </a:spcAft>
              <a:defRPr/>
            </a:pPr>
            <a:r>
              <a:rPr lang="en-US" b="0" u="none" kern="0" dirty="0">
                <a:solidFill>
                  <a:prstClr val="white"/>
                </a:solidFill>
                <a:effectLst>
                  <a:outerShdw blurRad="38100" dist="38100" dir="2700000" algn="tl">
                    <a:srgbClr val="000000">
                      <a:alpha val="43137"/>
                    </a:srgbClr>
                  </a:outerShdw>
                </a:effectLst>
              </a:rPr>
              <a:t>The activation of the International Charter on Space and Major Disaster mechanism enables the implementation of international resources of multi-purpose space facilities (more than 40 satellites) in crisis and emergency situations including usage for the benefit of member nations.</a:t>
            </a:r>
            <a:endParaRPr lang="ru-RU" b="0" u="none" kern="0" dirty="0">
              <a:solidFill>
                <a:prstClr val="white"/>
              </a:solidFill>
              <a:effectLst>
                <a:outerShdw blurRad="38100" dist="38100" dir="2700000" algn="tl">
                  <a:srgbClr val="000000">
                    <a:alpha val="43137"/>
                  </a:srgbClr>
                </a:outerShdw>
              </a:effectLst>
            </a:endParaRPr>
          </a:p>
        </p:txBody>
      </p:sp>
      <p:sp>
        <p:nvSpPr>
          <p:cNvPr id="7" name="Заголовок 1"/>
          <p:cNvSpPr txBox="1">
            <a:spLocks/>
          </p:cNvSpPr>
          <p:nvPr/>
        </p:nvSpPr>
        <p:spPr bwMode="auto">
          <a:xfrm>
            <a:off x="6705297" y="1447802"/>
            <a:ext cx="3722260" cy="3047999"/>
          </a:xfrm>
          <a:prstGeom prst="roundRect">
            <a:avLst>
              <a:gd name="adj" fmla="val 3859"/>
            </a:avLst>
          </a:prstGeom>
          <a:solidFill>
            <a:srgbClr val="E7F6FF"/>
          </a:solidFill>
          <a:ln w="12700" cmpd="sng">
            <a:solidFill>
              <a:schemeClr val="tx2">
                <a:lumMod val="75000"/>
              </a:schemeClr>
            </a:solidFill>
            <a:miter lim="800000"/>
            <a:headEnd/>
            <a:tailEnd/>
          </a:ln>
          <a:effectLst>
            <a:outerShdw blurRad="50800" dist="38100" dir="2700000" algn="tl" rotWithShape="0">
              <a:prstClr val="black">
                <a:alpha val="40000"/>
              </a:prstClr>
            </a:outerShdw>
          </a:effectLst>
        </p:spPr>
        <p:txBody>
          <a:bodyPr lIns="0" tIns="38958" rIns="0" bIns="38958" anchor="ctr"/>
          <a:lstStyle/>
          <a:p>
            <a:pPr marL="73055" defTabSz="457200" eaLnBrk="0" hangingPunct="0">
              <a:spcAft>
                <a:spcPts val="597"/>
              </a:spcAft>
              <a:defRPr/>
            </a:pPr>
            <a:r>
              <a:rPr lang="en-US" sz="1400" b="1" kern="0" dirty="0">
                <a:solidFill>
                  <a:srgbClr val="C0504D"/>
                </a:solidFill>
                <a:latin typeface="Arial" pitchFamily="34" charset="0"/>
                <a:cs typeface="Arial" pitchFamily="34" charset="0"/>
              </a:rPr>
              <a:t>On August</a:t>
            </a:r>
            <a:r>
              <a:rPr lang="ru-RU" sz="1400" b="1" kern="0" dirty="0">
                <a:solidFill>
                  <a:srgbClr val="C0504D"/>
                </a:solidFill>
                <a:latin typeface="Arial" pitchFamily="34" charset="0"/>
                <a:cs typeface="Arial" pitchFamily="34" charset="0"/>
              </a:rPr>
              <a:t> 28</a:t>
            </a:r>
            <a:r>
              <a:rPr lang="en-US" sz="1400" b="1" kern="0" dirty="0">
                <a:solidFill>
                  <a:srgbClr val="C0504D"/>
                </a:solidFill>
                <a:latin typeface="Arial" pitchFamily="34" charset="0"/>
                <a:cs typeface="Arial" pitchFamily="34" charset="0"/>
              </a:rPr>
              <a:t>, </a:t>
            </a:r>
            <a:r>
              <a:rPr lang="ru-RU" sz="1400" b="1" kern="0" dirty="0">
                <a:solidFill>
                  <a:srgbClr val="C0504D"/>
                </a:solidFill>
                <a:latin typeface="Arial" pitchFamily="34" charset="0"/>
                <a:cs typeface="Arial" pitchFamily="34" charset="0"/>
              </a:rPr>
              <a:t>2013</a:t>
            </a:r>
            <a:r>
              <a:rPr lang="ru-RU" sz="1400" kern="0" dirty="0">
                <a:solidFill>
                  <a:srgbClr val="C0504D"/>
                </a:solidFill>
                <a:latin typeface="Arial" pitchFamily="34" charset="0"/>
                <a:cs typeface="Arial" pitchFamily="34" charset="0"/>
              </a:rPr>
              <a:t> </a:t>
            </a:r>
            <a:endParaRPr lang="en-US" sz="1400" kern="0" dirty="0">
              <a:solidFill>
                <a:srgbClr val="C0504D"/>
              </a:solidFill>
              <a:latin typeface="Arial" pitchFamily="34" charset="0"/>
              <a:cs typeface="Arial" pitchFamily="34" charset="0"/>
            </a:endParaRPr>
          </a:p>
          <a:p>
            <a:pPr marL="73055" defTabSz="457200" eaLnBrk="0" hangingPunct="0">
              <a:spcAft>
                <a:spcPts val="597"/>
              </a:spcAft>
              <a:defRPr/>
            </a:pPr>
            <a:r>
              <a:rPr lang="en-US" sz="1400" kern="0" dirty="0">
                <a:solidFill>
                  <a:srgbClr val="1F497D"/>
                </a:solidFill>
                <a:latin typeface="Arial" pitchFamily="34" charset="0"/>
                <a:cs typeface="Arial" pitchFamily="34" charset="0"/>
              </a:rPr>
              <a:t>ROSCOSMOS joined the International Charter on Space and </a:t>
            </a:r>
            <a:br>
              <a:rPr lang="en-US" sz="1400" kern="0" dirty="0">
                <a:solidFill>
                  <a:srgbClr val="1F497D"/>
                </a:solidFill>
                <a:latin typeface="Arial" pitchFamily="34" charset="0"/>
                <a:cs typeface="Arial" pitchFamily="34" charset="0"/>
              </a:rPr>
            </a:br>
            <a:r>
              <a:rPr lang="en-US" sz="1400" kern="0" dirty="0">
                <a:solidFill>
                  <a:srgbClr val="1F497D"/>
                </a:solidFill>
                <a:latin typeface="Arial" pitchFamily="34" charset="0"/>
                <a:cs typeface="Arial" pitchFamily="34" charset="0"/>
              </a:rPr>
              <a:t>Major Disasters</a:t>
            </a:r>
            <a:r>
              <a:rPr lang="ru-RU" sz="1400" kern="0" dirty="0">
                <a:solidFill>
                  <a:srgbClr val="1F497D"/>
                </a:solidFill>
                <a:latin typeface="Arial" pitchFamily="34" charset="0"/>
                <a:cs typeface="Arial" pitchFamily="34" charset="0"/>
              </a:rPr>
              <a:t>. </a:t>
            </a:r>
          </a:p>
          <a:p>
            <a:pPr marL="73055" defTabSz="457200" eaLnBrk="0" hangingPunct="0">
              <a:spcAft>
                <a:spcPts val="597"/>
              </a:spcAft>
              <a:defRPr/>
            </a:pPr>
            <a:r>
              <a:rPr lang="en-US" sz="1400" kern="0" dirty="0">
                <a:solidFill>
                  <a:srgbClr val="1F497D"/>
                </a:solidFill>
                <a:latin typeface="Arial" pitchFamily="34" charset="0"/>
                <a:cs typeface="Arial" pitchFamily="34" charset="0"/>
              </a:rPr>
              <a:t>Research Center for Earth Operative Monitoring was assigned as the ROSCOSMOS’ Operator in the Charter</a:t>
            </a:r>
            <a:r>
              <a:rPr lang="ru-RU" sz="1400" kern="0" dirty="0">
                <a:solidFill>
                  <a:srgbClr val="1F497D"/>
                </a:solidFill>
                <a:latin typeface="Arial" pitchFamily="34" charset="0"/>
                <a:cs typeface="Arial" pitchFamily="34" charset="0"/>
              </a:rPr>
              <a:t>. </a:t>
            </a:r>
          </a:p>
          <a:p>
            <a:pPr marL="73055" defTabSz="457200" eaLnBrk="0" hangingPunct="0">
              <a:spcAft>
                <a:spcPts val="597"/>
              </a:spcAft>
              <a:defRPr/>
            </a:pPr>
            <a:r>
              <a:rPr lang="en-US" sz="1400" kern="0" dirty="0">
                <a:solidFill>
                  <a:srgbClr val="1F497D"/>
                </a:solidFill>
                <a:latin typeface="Arial" pitchFamily="34" charset="0"/>
                <a:cs typeface="Arial" pitchFamily="34" charset="0"/>
              </a:rPr>
              <a:t>A specialized hard- and software system was deployed and a division responsible for the Charter activity support in Russia was established at the basis of Research Center for Earth Operative Monitoring </a:t>
            </a:r>
            <a:endParaRPr lang="ru-RU" sz="1400" kern="0" dirty="0">
              <a:solidFill>
                <a:srgbClr val="1F497D"/>
              </a:solidFill>
              <a:latin typeface="Arial" pitchFamily="34" charset="0"/>
              <a:cs typeface="Arial" pitchFamily="34" charset="0"/>
            </a:endParaRPr>
          </a:p>
        </p:txBody>
      </p:sp>
      <p:pic>
        <p:nvPicPr>
          <p:cNvPr id="8" name="Рисунок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9051" y="1447800"/>
            <a:ext cx="4852231" cy="3048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232605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p:txBody>
          <a:bodyPr/>
          <a:lstStyle/>
          <a:p>
            <a:fld id="{86CB4B4D-7CA3-9044-876B-883B54F8677D}" type="slidenum">
              <a:rPr lang="uk-UA" kern="0">
                <a:solidFill>
                  <a:srgbClr val="1F497D"/>
                </a:solidFill>
                <a:latin typeface="Helvetica"/>
              </a:rPr>
              <a:pPr/>
              <a:t>13</a:t>
            </a:fld>
            <a:endParaRPr lang="uk-UA" kern="0" dirty="0">
              <a:solidFill>
                <a:srgbClr val="1F497D"/>
              </a:solidFill>
              <a:latin typeface="Helvetica"/>
            </a:endParaRPr>
          </a:p>
        </p:txBody>
      </p:sp>
      <p:sp>
        <p:nvSpPr>
          <p:cNvPr id="4" name="Объект 3"/>
          <p:cNvSpPr>
            <a:spLocks noGrp="1"/>
          </p:cNvSpPr>
          <p:nvPr>
            <p:ph sz="quarter" idx="11"/>
          </p:nvPr>
        </p:nvSpPr>
        <p:spPr>
          <a:xfrm>
            <a:off x="3581400" y="152400"/>
            <a:ext cx="4953000" cy="533400"/>
          </a:xfrm>
        </p:spPr>
        <p:txBody>
          <a:bodyPr/>
          <a:lstStyle/>
          <a:p>
            <a:r>
              <a:rPr lang="en-US" dirty="0"/>
              <a:t>ROSCOSMOS IN INTERNATIONAL SOCIETIES</a:t>
            </a:r>
            <a:endParaRPr lang="ru-RU" dirty="0"/>
          </a:p>
        </p:txBody>
      </p:sp>
      <p:sp>
        <p:nvSpPr>
          <p:cNvPr id="5" name="Rectangle 5"/>
          <p:cNvSpPr>
            <a:spLocks noChangeArrowheads="1"/>
          </p:cNvSpPr>
          <p:nvPr/>
        </p:nvSpPr>
        <p:spPr bwMode="auto">
          <a:xfrm>
            <a:off x="1676400" y="2139261"/>
            <a:ext cx="6218864" cy="903275"/>
          </a:xfrm>
          <a:prstGeom prst="roundRect">
            <a:avLst>
              <a:gd name="adj" fmla="val 14184"/>
            </a:avLst>
          </a:prstGeom>
          <a:solidFill>
            <a:schemeClr val="accent1">
              <a:lumMod val="20000"/>
              <a:lumOff val="80000"/>
            </a:schemeClr>
          </a:solidFill>
          <a:ln w="12700">
            <a:no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390" tIns="45696" rIns="91390" bIns="45696">
            <a:spAutoFit/>
          </a:bodyPr>
          <a:lstStyle/>
          <a:p>
            <a:pPr defTabSz="457200">
              <a:spcBef>
                <a:spcPct val="50000"/>
              </a:spcBef>
              <a:defRPr/>
            </a:pPr>
            <a:r>
              <a:rPr lang="en-US" sz="2400" kern="0" dirty="0">
                <a:solidFill>
                  <a:srgbClr val="4F81BD">
                    <a:lumMod val="50000"/>
                  </a:srgbClr>
                </a:solidFill>
                <a:latin typeface="Avenir Roman"/>
                <a:cs typeface="Arial" pitchFamily="34" charset="0"/>
              </a:rPr>
              <a:t>ROSCOSMOS plans to work with the international Society for Digital Earth (ISDE)</a:t>
            </a:r>
            <a:endParaRPr lang="ru-RU" sz="2400" kern="0" dirty="0">
              <a:solidFill>
                <a:srgbClr val="4F81BD">
                  <a:lumMod val="50000"/>
                </a:srgbClr>
              </a:solidFill>
              <a:latin typeface="Avenir Roman"/>
              <a:cs typeface="Arial" pitchFamily="34" charset="0"/>
            </a:endParaRPr>
          </a:p>
        </p:txBody>
      </p:sp>
      <p:pic>
        <p:nvPicPr>
          <p:cNvPr id="6" name="Picture 10" descr="ISDE"/>
          <p:cNvPicPr>
            <a:picLocks noChangeAspect="1" noChangeArrowheads="1"/>
          </p:cNvPicPr>
          <p:nvPr/>
        </p:nvPicPr>
        <p:blipFill>
          <a:blip r:embed="rId2" cstate="print">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8156712" y="1981332"/>
            <a:ext cx="2076016" cy="18882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 name="Rectangle 5"/>
          <p:cNvSpPr>
            <a:spLocks noChangeArrowheads="1"/>
          </p:cNvSpPr>
          <p:nvPr/>
        </p:nvSpPr>
        <p:spPr bwMode="auto">
          <a:xfrm>
            <a:off x="3854312" y="4343401"/>
            <a:ext cx="6432689" cy="1304753"/>
          </a:xfrm>
          <a:prstGeom prst="roundRect">
            <a:avLst>
              <a:gd name="adj" fmla="val 14184"/>
            </a:avLst>
          </a:prstGeom>
          <a:solidFill>
            <a:schemeClr val="accent1">
              <a:lumMod val="20000"/>
              <a:lumOff val="80000"/>
            </a:schemeClr>
          </a:solidFill>
          <a:ln w="12700">
            <a:no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390" tIns="45696" rIns="91390" bIns="45696">
            <a:spAutoFit/>
          </a:bodyPr>
          <a:lstStyle/>
          <a:p>
            <a:pPr algn="r" defTabSz="457200">
              <a:spcBef>
                <a:spcPct val="50000"/>
              </a:spcBef>
              <a:defRPr/>
            </a:pPr>
            <a:r>
              <a:rPr lang="en-US" sz="2400" kern="0" dirty="0">
                <a:solidFill>
                  <a:srgbClr val="4F81BD">
                    <a:lumMod val="50000"/>
                  </a:srgbClr>
                </a:solidFill>
                <a:latin typeface="Avenir Roman"/>
                <a:cs typeface="Arial" pitchFamily="34" charset="0"/>
              </a:rPr>
              <a:t>ROSCOSMOS works with the International Society for Photogrammetry and </a:t>
            </a:r>
            <a:br>
              <a:rPr lang="en-US" sz="2400" kern="0" dirty="0">
                <a:solidFill>
                  <a:srgbClr val="4F81BD">
                    <a:lumMod val="50000"/>
                  </a:srgbClr>
                </a:solidFill>
                <a:latin typeface="Avenir Roman"/>
                <a:cs typeface="Arial" pitchFamily="34" charset="0"/>
              </a:rPr>
            </a:br>
            <a:r>
              <a:rPr lang="en-US" sz="2400" kern="0" dirty="0">
                <a:solidFill>
                  <a:srgbClr val="4F81BD">
                    <a:lumMod val="50000"/>
                  </a:srgbClr>
                </a:solidFill>
                <a:latin typeface="Avenir Roman"/>
                <a:cs typeface="Arial" pitchFamily="34" charset="0"/>
              </a:rPr>
              <a:t>Remote Sensing (ISPRS)</a:t>
            </a:r>
            <a:endParaRPr lang="ru-RU" sz="2400" kern="0" dirty="0">
              <a:solidFill>
                <a:srgbClr val="4F81BD">
                  <a:lumMod val="50000"/>
                </a:srgbClr>
              </a:solidFill>
              <a:latin typeface="Avenir Roman"/>
              <a:cs typeface="Arial" pitchFamily="34" charset="0"/>
            </a:endParaRPr>
          </a:p>
        </p:txBody>
      </p:sp>
      <p:pic>
        <p:nvPicPr>
          <p:cNvPr id="8" name="Picture 5"/>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8839" t="7390" r="15243" b="8518"/>
          <a:stretch/>
        </p:blipFill>
        <p:spPr bwMode="auto">
          <a:xfrm>
            <a:off x="1676400" y="4239130"/>
            <a:ext cx="2004918" cy="181050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2146085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a:xfrm>
            <a:off x="10337202" y="6694024"/>
            <a:ext cx="304800" cy="187285"/>
          </a:xfrm>
        </p:spPr>
        <p:txBody>
          <a:bodyPr/>
          <a:lstStyle/>
          <a:p>
            <a:fld id="{86CB4B4D-7CA3-9044-876B-883B54F8677D}" type="slidenum">
              <a:rPr lang="uk-UA" kern="0">
                <a:solidFill>
                  <a:srgbClr val="1F497D"/>
                </a:solidFill>
                <a:latin typeface="Helvetica"/>
              </a:rPr>
              <a:pPr/>
              <a:t>14</a:t>
            </a:fld>
            <a:endParaRPr lang="uk-UA" kern="0" dirty="0">
              <a:solidFill>
                <a:srgbClr val="1F497D"/>
              </a:solidFill>
              <a:latin typeface="Helvetica"/>
            </a:endParaRPr>
          </a:p>
        </p:txBody>
      </p:sp>
      <p:sp>
        <p:nvSpPr>
          <p:cNvPr id="4" name="Объект 3"/>
          <p:cNvSpPr>
            <a:spLocks noGrp="1"/>
          </p:cNvSpPr>
          <p:nvPr>
            <p:ph sz="quarter" idx="11"/>
          </p:nvPr>
        </p:nvSpPr>
        <p:spPr>
          <a:xfrm>
            <a:off x="3631602" y="293223"/>
            <a:ext cx="4953000" cy="533400"/>
          </a:xfrm>
        </p:spPr>
        <p:txBody>
          <a:bodyPr/>
          <a:lstStyle/>
          <a:p>
            <a:r>
              <a:rPr lang="en-US" dirty="0"/>
              <a:t>ROSCOMOS IN CEOS WORKING GROUPS</a:t>
            </a:r>
            <a:endParaRPr lang="ru-RU" dirty="0"/>
          </a:p>
        </p:txBody>
      </p:sp>
      <p:graphicFrame>
        <p:nvGraphicFramePr>
          <p:cNvPr id="5" name="Таблица 4"/>
          <p:cNvGraphicFramePr>
            <a:graphicFrameLocks noGrp="1"/>
          </p:cNvGraphicFramePr>
          <p:nvPr>
            <p:extLst/>
          </p:nvPr>
        </p:nvGraphicFramePr>
        <p:xfrm>
          <a:off x="2743200" y="2164080"/>
          <a:ext cx="7162800" cy="3474720"/>
        </p:xfrm>
        <a:graphic>
          <a:graphicData uri="http://schemas.openxmlformats.org/drawingml/2006/table">
            <a:tbl>
              <a:tblPr firstRow="1" bandRow="1">
                <a:tableStyleId>{5C22544A-7EE6-4342-B048-85BDC9FD1C3A}</a:tableStyleId>
              </a:tblPr>
              <a:tblGrid>
                <a:gridCol w="3191347">
                  <a:extLst>
                    <a:ext uri="{9D8B030D-6E8A-4147-A177-3AD203B41FA5}">
                      <a16:colId xmlns:a16="http://schemas.microsoft.com/office/drawing/2014/main" val="20000"/>
                    </a:ext>
                  </a:extLst>
                </a:gridCol>
                <a:gridCol w="3971453">
                  <a:extLst>
                    <a:ext uri="{9D8B030D-6E8A-4147-A177-3AD203B41FA5}">
                      <a16:colId xmlns:a16="http://schemas.microsoft.com/office/drawing/2014/main" val="20001"/>
                    </a:ext>
                  </a:extLst>
                </a:gridCol>
              </a:tblGrid>
              <a:tr h="535940">
                <a:tc>
                  <a:txBody>
                    <a:bodyPr/>
                    <a:lstStyle/>
                    <a:p>
                      <a:pPr algn="ctr"/>
                      <a:r>
                        <a:rPr lang="en-US" sz="3200" dirty="0">
                          <a:latin typeface="Arial" panose="020B0604020202020204" pitchFamily="34" charset="0"/>
                          <a:cs typeface="Arial" panose="020B0604020202020204" pitchFamily="34" charset="0"/>
                        </a:rPr>
                        <a:t>Working group</a:t>
                      </a:r>
                      <a:endParaRPr lang="ru-RU" sz="3200" dirty="0">
                        <a:latin typeface="Arial" panose="020B0604020202020204" pitchFamily="34" charset="0"/>
                        <a:cs typeface="Arial" panose="020B0604020202020204" pitchFamily="34" charset="0"/>
                      </a:endParaRPr>
                    </a:p>
                  </a:txBody>
                  <a:tcPr>
                    <a:solidFill>
                      <a:schemeClr val="tx2"/>
                    </a:solidFill>
                  </a:tcPr>
                </a:tc>
                <a:tc>
                  <a:txBody>
                    <a:bodyPr/>
                    <a:lstStyle/>
                    <a:p>
                      <a:pPr algn="ctr"/>
                      <a:r>
                        <a:rPr lang="en-US" sz="3200" dirty="0">
                          <a:latin typeface="Arial" panose="020B0604020202020204" pitchFamily="34" charset="0"/>
                          <a:cs typeface="Arial" panose="020B0604020202020204" pitchFamily="34" charset="0"/>
                        </a:rPr>
                        <a:t>Engagement</a:t>
                      </a:r>
                      <a:endParaRPr lang="ru-RU" sz="3200" dirty="0">
                        <a:latin typeface="Arial" panose="020B0604020202020204" pitchFamily="34" charset="0"/>
                        <a:cs typeface="Arial" panose="020B0604020202020204" pitchFamily="34" charset="0"/>
                      </a:endParaRPr>
                    </a:p>
                  </a:txBody>
                  <a:tcPr>
                    <a:solidFill>
                      <a:schemeClr val="tx2"/>
                    </a:solidFill>
                  </a:tcPr>
                </a:tc>
                <a:extLst>
                  <a:ext uri="{0D108BD9-81ED-4DB2-BD59-A6C34878D82A}">
                    <a16:rowId xmlns:a16="http://schemas.microsoft.com/office/drawing/2014/main" val="10000"/>
                  </a:ext>
                </a:extLst>
              </a:tr>
              <a:tr h="535940">
                <a:tc>
                  <a:txBody>
                    <a:bodyPr/>
                    <a:lstStyle/>
                    <a:p>
                      <a:pPr algn="l"/>
                      <a:r>
                        <a:rPr lang="en-US" sz="3200" dirty="0">
                          <a:solidFill>
                            <a:schemeClr val="accent1">
                              <a:lumMod val="50000"/>
                            </a:schemeClr>
                          </a:solidFill>
                          <a:latin typeface="Arial" panose="020B0604020202020204" pitchFamily="34" charset="0"/>
                          <a:cs typeface="Arial" panose="020B0604020202020204" pitchFamily="34" charset="0"/>
                        </a:rPr>
                        <a:t>WGISS</a:t>
                      </a:r>
                      <a:endParaRPr lang="ru-RU" sz="32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gn="l"/>
                      <a:r>
                        <a:rPr lang="en-US" sz="3200" dirty="0">
                          <a:solidFill>
                            <a:schemeClr val="accent1">
                              <a:lumMod val="50000"/>
                            </a:schemeClr>
                          </a:solidFill>
                          <a:latin typeface="Arial" panose="020B0604020202020204" pitchFamily="34" charset="0"/>
                          <a:cs typeface="Arial" panose="020B0604020202020204" pitchFamily="34" charset="0"/>
                        </a:rPr>
                        <a:t>Participation </a:t>
                      </a:r>
                      <a:endParaRPr lang="ru-RU" sz="32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535940">
                <a:tc>
                  <a:txBody>
                    <a:bodyPr/>
                    <a:lstStyle/>
                    <a:p>
                      <a:pPr algn="l"/>
                      <a:r>
                        <a:rPr lang="en-US" sz="3200" dirty="0">
                          <a:solidFill>
                            <a:schemeClr val="accent1">
                              <a:lumMod val="50000"/>
                            </a:schemeClr>
                          </a:solidFill>
                          <a:latin typeface="Arial" panose="020B0604020202020204" pitchFamily="34" charset="0"/>
                          <a:cs typeface="Arial" panose="020B0604020202020204" pitchFamily="34" charset="0"/>
                        </a:rPr>
                        <a:t>WGCV</a:t>
                      </a:r>
                      <a:endParaRPr lang="ru-RU" sz="32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gn="l"/>
                      <a:r>
                        <a:rPr lang="en-US" sz="3200" dirty="0">
                          <a:solidFill>
                            <a:schemeClr val="accent1">
                              <a:lumMod val="50000"/>
                            </a:schemeClr>
                          </a:solidFill>
                          <a:latin typeface="Arial" panose="020B0604020202020204" pitchFamily="34" charset="0"/>
                          <a:cs typeface="Arial" panose="020B0604020202020204" pitchFamily="34" charset="0"/>
                        </a:rPr>
                        <a:t>Participation </a:t>
                      </a:r>
                      <a:endParaRPr lang="ru-RU" sz="32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535940">
                <a:tc>
                  <a:txBody>
                    <a:bodyPr/>
                    <a:lstStyle/>
                    <a:p>
                      <a:pPr algn="l"/>
                      <a:r>
                        <a:rPr lang="en-US" sz="3200" dirty="0">
                          <a:solidFill>
                            <a:schemeClr val="accent1">
                              <a:lumMod val="50000"/>
                            </a:schemeClr>
                          </a:solidFill>
                          <a:latin typeface="Arial" panose="020B0604020202020204" pitchFamily="34" charset="0"/>
                          <a:cs typeface="Arial" panose="020B0604020202020204" pitchFamily="34" charset="0"/>
                        </a:rPr>
                        <a:t>WG</a:t>
                      </a:r>
                      <a:r>
                        <a:rPr lang="en-US" sz="3200" baseline="0" dirty="0">
                          <a:solidFill>
                            <a:schemeClr val="accent1">
                              <a:lumMod val="50000"/>
                            </a:schemeClr>
                          </a:solidFill>
                          <a:latin typeface="Arial" panose="020B0604020202020204" pitchFamily="34" charset="0"/>
                          <a:cs typeface="Arial" panose="020B0604020202020204" pitchFamily="34" charset="0"/>
                        </a:rPr>
                        <a:t> </a:t>
                      </a:r>
                      <a:r>
                        <a:rPr lang="en-US" sz="3200" baseline="0" dirty="0" err="1">
                          <a:solidFill>
                            <a:schemeClr val="accent1">
                              <a:lumMod val="50000"/>
                            </a:schemeClr>
                          </a:solidFill>
                          <a:latin typeface="Arial" panose="020B0604020202020204" pitchFamily="34" charset="0"/>
                          <a:cs typeface="Arial" panose="020B0604020202020204" pitchFamily="34" charset="0"/>
                        </a:rPr>
                        <a:t>CapD</a:t>
                      </a:r>
                      <a:endParaRPr lang="ru-RU" sz="32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gn="l"/>
                      <a:r>
                        <a:rPr lang="en-US" sz="3200" dirty="0">
                          <a:solidFill>
                            <a:schemeClr val="accent1">
                              <a:lumMod val="50000"/>
                            </a:schemeClr>
                          </a:solidFill>
                          <a:latin typeface="Arial" panose="020B0604020202020204" pitchFamily="34" charset="0"/>
                          <a:cs typeface="Arial" panose="020B0604020202020204" pitchFamily="34" charset="0"/>
                        </a:rPr>
                        <a:t>Monitoring</a:t>
                      </a:r>
                      <a:endParaRPr lang="ru-RU" sz="32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535940">
                <a:tc>
                  <a:txBody>
                    <a:bodyPr/>
                    <a:lstStyle/>
                    <a:p>
                      <a:pPr algn="l"/>
                      <a:r>
                        <a:rPr lang="en-US" sz="3200" dirty="0">
                          <a:solidFill>
                            <a:schemeClr val="accent1">
                              <a:lumMod val="50000"/>
                            </a:schemeClr>
                          </a:solidFill>
                          <a:latin typeface="Arial" panose="020B0604020202020204" pitchFamily="34" charset="0"/>
                          <a:cs typeface="Arial" panose="020B0604020202020204" pitchFamily="34" charset="0"/>
                        </a:rPr>
                        <a:t>WG Disasters</a:t>
                      </a:r>
                      <a:endParaRPr lang="ru-RU" sz="32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gn="l"/>
                      <a:r>
                        <a:rPr lang="en-US" sz="3200" dirty="0">
                          <a:solidFill>
                            <a:schemeClr val="accent1">
                              <a:lumMod val="50000"/>
                            </a:schemeClr>
                          </a:solidFill>
                          <a:latin typeface="Arial" panose="020B0604020202020204" pitchFamily="34" charset="0"/>
                          <a:cs typeface="Arial" panose="020B0604020202020204" pitchFamily="34" charset="0"/>
                        </a:rPr>
                        <a:t>Participation </a:t>
                      </a:r>
                      <a:endParaRPr lang="ru-RU" sz="32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535940">
                <a:tc>
                  <a:txBody>
                    <a:bodyPr/>
                    <a:lstStyle/>
                    <a:p>
                      <a:pPr algn="l"/>
                      <a:r>
                        <a:rPr lang="en-US" sz="3200" dirty="0">
                          <a:solidFill>
                            <a:schemeClr val="accent1">
                              <a:lumMod val="50000"/>
                            </a:schemeClr>
                          </a:solidFill>
                          <a:latin typeface="Arial" panose="020B0604020202020204" pitchFamily="34" charset="0"/>
                          <a:cs typeface="Arial" panose="020B0604020202020204" pitchFamily="34" charset="0"/>
                        </a:rPr>
                        <a:t>WG Climate</a:t>
                      </a:r>
                      <a:endParaRPr lang="ru-RU" sz="32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gn="l"/>
                      <a:r>
                        <a:rPr lang="en-US" sz="3200" dirty="0">
                          <a:solidFill>
                            <a:schemeClr val="accent1">
                              <a:lumMod val="50000"/>
                            </a:schemeClr>
                          </a:solidFill>
                          <a:latin typeface="Arial" panose="020B0604020202020204" pitchFamily="34" charset="0"/>
                          <a:cs typeface="Arial" panose="020B0604020202020204" pitchFamily="34" charset="0"/>
                        </a:rPr>
                        <a:t>Monitoring</a:t>
                      </a:r>
                      <a:endParaRPr lang="ru-RU" sz="3200" dirty="0">
                        <a:solidFill>
                          <a:schemeClr val="accent1">
                            <a:lumMod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7934846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p:txBody>
          <a:bodyPr/>
          <a:lstStyle/>
          <a:p>
            <a:fld id="{86CB4B4D-7CA3-9044-876B-883B54F8677D}" type="slidenum">
              <a:rPr lang="uk-UA" kern="0">
                <a:solidFill>
                  <a:srgbClr val="1F497D"/>
                </a:solidFill>
                <a:latin typeface="Helvetica"/>
              </a:rPr>
              <a:pPr/>
              <a:t>15</a:t>
            </a:fld>
            <a:endParaRPr lang="uk-UA" kern="0" dirty="0">
              <a:solidFill>
                <a:srgbClr val="1F497D"/>
              </a:solidFill>
              <a:latin typeface="Helvetica"/>
            </a:endParaRPr>
          </a:p>
        </p:txBody>
      </p:sp>
      <p:sp>
        <p:nvSpPr>
          <p:cNvPr id="4" name="Объект 3"/>
          <p:cNvSpPr>
            <a:spLocks noGrp="1"/>
          </p:cNvSpPr>
          <p:nvPr>
            <p:ph sz="quarter" idx="11"/>
          </p:nvPr>
        </p:nvSpPr>
        <p:spPr>
          <a:xfrm>
            <a:off x="3581400" y="228600"/>
            <a:ext cx="4953000" cy="533400"/>
          </a:xfrm>
        </p:spPr>
        <p:txBody>
          <a:bodyPr/>
          <a:lstStyle/>
          <a:p>
            <a:r>
              <a:rPr lang="en-US" dirty="0"/>
              <a:t>ROSCOMOS IN CEOS WORKING GROUPS</a:t>
            </a:r>
            <a:endParaRPr lang="ru-RU" dirty="0"/>
          </a:p>
          <a:p>
            <a:endParaRPr lang="ru-RU" dirty="0"/>
          </a:p>
        </p:txBody>
      </p:sp>
      <p:sp>
        <p:nvSpPr>
          <p:cNvPr id="5" name="Прямоугольник 4"/>
          <p:cNvSpPr/>
          <p:nvPr/>
        </p:nvSpPr>
        <p:spPr>
          <a:xfrm>
            <a:off x="1524000" y="1296475"/>
            <a:ext cx="9144000" cy="5789277"/>
          </a:xfrm>
          <a:prstGeom prst="rect">
            <a:avLst/>
          </a:prstGeom>
        </p:spPr>
        <p:txBody>
          <a:bodyPr wrap="square">
            <a:spAutoFit/>
          </a:bodyPr>
          <a:lstStyle/>
          <a:p>
            <a:pPr marL="292219" indent="-292219" algn="just" defTabSz="457200">
              <a:lnSpc>
                <a:spcPct val="120000"/>
              </a:lnSpc>
              <a:buFont typeface="Wingdings" panose="05000000000000000000" pitchFamily="2" charset="2"/>
              <a:buChar char="v"/>
            </a:pPr>
            <a:r>
              <a:rPr lang="en-US" sz="1550" b="1" kern="0" dirty="0">
                <a:solidFill>
                  <a:srgbClr val="4F81BD">
                    <a:lumMod val="50000"/>
                  </a:srgbClr>
                </a:solidFill>
                <a:latin typeface="Arial" panose="020B0604020202020204" pitchFamily="34" charset="0"/>
                <a:cs typeface="Arial" panose="020B0604020202020204" pitchFamily="34" charset="0"/>
              </a:rPr>
              <a:t>ROSCOSMOS is a member of WGCV, WGISS and WG Disasters</a:t>
            </a:r>
          </a:p>
          <a:p>
            <a:pPr marL="292219" indent="-292219" algn="just" defTabSz="457200">
              <a:lnSpc>
                <a:spcPct val="120000"/>
              </a:lnSpc>
              <a:buFont typeface="Wingdings" panose="05000000000000000000" pitchFamily="2" charset="2"/>
              <a:buChar char="v"/>
            </a:pPr>
            <a:r>
              <a:rPr lang="en-US" sz="1550" b="1" kern="0" dirty="0">
                <a:solidFill>
                  <a:srgbClr val="4F81BD">
                    <a:lumMod val="50000"/>
                  </a:srgbClr>
                </a:solidFill>
                <a:latin typeface="Arial" panose="020B0604020202020204" pitchFamily="34" charset="0"/>
                <a:cs typeface="Arial" panose="020B0604020202020204" pitchFamily="34" charset="0"/>
              </a:rPr>
              <a:t>ROSCOSMOS provides the latest information on Russian satellites to update the CEOS </a:t>
            </a:r>
          </a:p>
          <a:p>
            <a:pPr algn="just" defTabSz="457200">
              <a:lnSpc>
                <a:spcPct val="120000"/>
              </a:lnSpc>
            </a:pPr>
            <a:r>
              <a:rPr lang="en-US" sz="1550" b="1" kern="0" dirty="0">
                <a:solidFill>
                  <a:srgbClr val="4F81BD">
                    <a:lumMod val="50000"/>
                  </a:srgbClr>
                </a:solidFill>
                <a:latin typeface="Arial" panose="020B0604020202020204" pitchFamily="34" charset="0"/>
                <a:cs typeface="Arial" panose="020B0604020202020204" pitchFamily="34" charset="0"/>
              </a:rPr>
              <a:t>MIM Database</a:t>
            </a:r>
          </a:p>
          <a:p>
            <a:pPr marL="292219" indent="-292219" algn="just" defTabSz="457200">
              <a:lnSpc>
                <a:spcPct val="120000"/>
              </a:lnSpc>
              <a:buFont typeface="Wingdings" panose="05000000000000000000" pitchFamily="2" charset="2"/>
              <a:buChar char="v"/>
            </a:pPr>
            <a:r>
              <a:rPr lang="en-US" sz="1550" b="1" kern="0" dirty="0">
                <a:solidFill>
                  <a:srgbClr val="4F81BD">
                    <a:lumMod val="50000"/>
                  </a:srgbClr>
                </a:solidFill>
                <a:latin typeface="Arial" panose="020B0604020202020204" pitchFamily="34" charset="0"/>
                <a:cs typeface="Arial" panose="020B0604020202020204" pitchFamily="34" charset="0"/>
              </a:rPr>
              <a:t>ROSCOSMOS hosted the</a:t>
            </a:r>
            <a:r>
              <a:rPr lang="ru-RU" sz="1550" b="1" kern="0" dirty="0">
                <a:solidFill>
                  <a:srgbClr val="4F81BD">
                    <a:lumMod val="50000"/>
                  </a:srgbClr>
                </a:solidFill>
                <a:latin typeface="Arial" panose="020B0604020202020204" pitchFamily="34" charset="0"/>
                <a:cs typeface="Arial" panose="020B0604020202020204" pitchFamily="34" charset="0"/>
              </a:rPr>
              <a:t> </a:t>
            </a:r>
            <a:r>
              <a:rPr lang="en-US" sz="1550" b="1" kern="0" dirty="0">
                <a:solidFill>
                  <a:srgbClr val="4F81BD">
                    <a:lumMod val="50000"/>
                  </a:srgbClr>
                </a:solidFill>
                <a:latin typeface="Arial" panose="020B0604020202020204" pitchFamily="34" charset="0"/>
                <a:cs typeface="Arial" panose="020B0604020202020204" pitchFamily="34" charset="0"/>
              </a:rPr>
              <a:t>following international events</a:t>
            </a:r>
            <a:r>
              <a:rPr lang="en-US" sz="1550" kern="0" dirty="0">
                <a:solidFill>
                  <a:srgbClr val="4F81BD">
                    <a:lumMod val="50000"/>
                  </a:srgbClr>
                </a:solidFill>
                <a:latin typeface="Arial" panose="020B0604020202020204" pitchFamily="34" charset="0"/>
                <a:cs typeface="Arial" panose="020B0604020202020204" pitchFamily="34" charset="0"/>
              </a:rPr>
              <a:t>:</a:t>
            </a:r>
          </a:p>
          <a:p>
            <a:pPr algn="just" defTabSz="457200">
              <a:lnSpc>
                <a:spcPct val="120000"/>
              </a:lnSpc>
            </a:pPr>
            <a:endParaRPr lang="en-US" sz="700" kern="0" dirty="0">
              <a:solidFill>
                <a:srgbClr val="4F81BD">
                  <a:lumMod val="50000"/>
                </a:srgbClr>
              </a:solidFill>
              <a:latin typeface="Arial" panose="020B0604020202020204" pitchFamily="34" charset="0"/>
              <a:cs typeface="Arial" panose="020B0604020202020204" pitchFamily="34" charset="0"/>
            </a:endParaRPr>
          </a:p>
          <a:p>
            <a:pPr algn="just" defTabSz="457200">
              <a:lnSpc>
                <a:spcPct val="120000"/>
              </a:lnSpc>
            </a:pPr>
            <a:r>
              <a:rPr lang="en-US" sz="1550" b="1" u="sng" kern="0" dirty="0">
                <a:solidFill>
                  <a:srgbClr val="4F81BD">
                    <a:lumMod val="50000"/>
                  </a:srgbClr>
                </a:solidFill>
                <a:latin typeface="Arial" panose="020B0604020202020204" pitchFamily="34" charset="0"/>
                <a:cs typeface="Arial" panose="020B0604020202020204" pitchFamily="34" charset="0"/>
              </a:rPr>
              <a:t>CEOS meetings:</a:t>
            </a:r>
          </a:p>
          <a:p>
            <a:pPr marL="285750" indent="-285750" algn="just" defTabSz="457200">
              <a:lnSpc>
                <a:spcPct val="120000"/>
              </a:lnSpc>
              <a:buFontTx/>
              <a:buChar char="-"/>
            </a:pPr>
            <a:r>
              <a:rPr lang="en-US" sz="1550" kern="0" dirty="0">
                <a:solidFill>
                  <a:srgbClr val="4F81BD">
                    <a:lumMod val="50000"/>
                  </a:srgbClr>
                </a:solidFill>
                <a:latin typeface="Arial" panose="020B0604020202020204" pitchFamily="34" charset="0"/>
                <a:cs typeface="Arial" panose="020B0604020202020204" pitchFamily="34" charset="0"/>
              </a:rPr>
              <a:t>WGCV-33, Moscow, May 2011</a:t>
            </a:r>
          </a:p>
          <a:p>
            <a:pPr marL="285750" indent="-285750" algn="just" defTabSz="457200">
              <a:lnSpc>
                <a:spcPct val="120000"/>
              </a:lnSpc>
              <a:buFontTx/>
              <a:buChar char="-"/>
            </a:pPr>
            <a:r>
              <a:rPr lang="en-US" sz="1550" kern="0" dirty="0">
                <a:solidFill>
                  <a:srgbClr val="4F81BD">
                    <a:lumMod val="50000"/>
                  </a:srgbClr>
                </a:solidFill>
                <a:latin typeface="Arial" panose="020B0604020202020204" pitchFamily="34" charset="0"/>
                <a:cs typeface="Arial" panose="020B0604020202020204" pitchFamily="34" charset="0"/>
              </a:rPr>
              <a:t>WGISS-38, Moscow, September 2014</a:t>
            </a:r>
          </a:p>
          <a:p>
            <a:pPr algn="just" defTabSz="457200">
              <a:lnSpc>
                <a:spcPct val="120000"/>
              </a:lnSpc>
            </a:pPr>
            <a:r>
              <a:rPr lang="en-US" sz="1550" b="1" u="sng" kern="0" dirty="0">
                <a:solidFill>
                  <a:srgbClr val="4F81BD">
                    <a:lumMod val="50000"/>
                  </a:srgbClr>
                </a:solidFill>
                <a:latin typeface="Arial" panose="020B0604020202020204" pitchFamily="34" charset="0"/>
                <a:cs typeface="Arial" panose="020B0604020202020204" pitchFamily="34" charset="0"/>
              </a:rPr>
              <a:t>Other events</a:t>
            </a:r>
            <a:r>
              <a:rPr lang="en-US" sz="1550" u="sng" kern="0" dirty="0">
                <a:solidFill>
                  <a:srgbClr val="4F81BD">
                    <a:lumMod val="50000"/>
                  </a:srgbClr>
                </a:solidFill>
                <a:latin typeface="Arial" panose="020B0604020202020204" pitchFamily="34" charset="0"/>
                <a:cs typeface="Arial" panose="020B0604020202020204" pitchFamily="34" charset="0"/>
              </a:rPr>
              <a:t>:</a:t>
            </a:r>
          </a:p>
          <a:p>
            <a:pPr marL="285750" indent="-285750" algn="just" defTabSz="457200">
              <a:lnSpc>
                <a:spcPct val="120000"/>
              </a:lnSpc>
              <a:buFontTx/>
              <a:buChar char="-"/>
            </a:pPr>
            <a:r>
              <a:rPr lang="en-US" sz="1550" kern="0" dirty="0">
                <a:solidFill>
                  <a:srgbClr val="4F81BD">
                    <a:lumMod val="50000"/>
                  </a:srgbClr>
                </a:solidFill>
                <a:latin typeface="Arial" panose="020B0604020202020204" pitchFamily="34" charset="0"/>
                <a:cs typeface="Arial" panose="020B0604020202020204" pitchFamily="34" charset="0"/>
              </a:rPr>
              <a:t>ASEAN RS data training, Moscow, March 2015</a:t>
            </a:r>
            <a:endParaRPr lang="ru-RU" sz="1550" kern="0" dirty="0">
              <a:solidFill>
                <a:srgbClr val="4F81BD">
                  <a:lumMod val="50000"/>
                </a:srgbClr>
              </a:solidFill>
              <a:latin typeface="Arial" panose="020B0604020202020204" pitchFamily="34" charset="0"/>
              <a:cs typeface="Arial" panose="020B0604020202020204" pitchFamily="34" charset="0"/>
            </a:endParaRPr>
          </a:p>
          <a:p>
            <a:pPr marL="285750" indent="-285750" algn="just" defTabSz="457200">
              <a:lnSpc>
                <a:spcPct val="120000"/>
              </a:lnSpc>
              <a:buFontTx/>
              <a:buChar char="-"/>
            </a:pPr>
            <a:r>
              <a:rPr lang="en-US" sz="1550" kern="0" dirty="0">
                <a:solidFill>
                  <a:srgbClr val="4F81BD">
                    <a:lumMod val="50000"/>
                  </a:srgbClr>
                </a:solidFill>
                <a:latin typeface="Arial" panose="020B0604020202020204" pitchFamily="34" charset="0"/>
                <a:cs typeface="Arial" panose="020B0604020202020204" pitchFamily="34" charset="0"/>
              </a:rPr>
              <a:t>13th GEO Plenary and Exhibition, Saint-Petersburg, November 2016, (in partnership with </a:t>
            </a:r>
            <a:r>
              <a:rPr lang="en-US" sz="1550" kern="0" dirty="0" err="1">
                <a:solidFill>
                  <a:srgbClr val="4F81BD">
                    <a:lumMod val="50000"/>
                  </a:srgbClr>
                </a:solidFill>
                <a:latin typeface="Arial" panose="020B0604020202020204" pitchFamily="34" charset="0"/>
                <a:cs typeface="Arial" panose="020B0604020202020204" pitchFamily="34" charset="0"/>
              </a:rPr>
              <a:t>Roshydromet</a:t>
            </a:r>
            <a:r>
              <a:rPr lang="en-US" sz="1550" kern="0" dirty="0">
                <a:solidFill>
                  <a:srgbClr val="4F81BD">
                    <a:lumMod val="50000"/>
                  </a:srgbClr>
                </a:solidFill>
                <a:latin typeface="Arial" panose="020B0604020202020204" pitchFamily="34" charset="0"/>
                <a:cs typeface="Arial" panose="020B0604020202020204" pitchFamily="34" charset="0"/>
              </a:rPr>
              <a:t>) </a:t>
            </a:r>
            <a:endParaRPr lang="ru-RU" sz="1550" kern="0" dirty="0">
              <a:solidFill>
                <a:srgbClr val="4F81BD">
                  <a:lumMod val="50000"/>
                </a:srgbClr>
              </a:solidFill>
              <a:latin typeface="Arial" panose="020B0604020202020204" pitchFamily="34" charset="0"/>
              <a:cs typeface="Arial" panose="020B0604020202020204" pitchFamily="34" charset="0"/>
            </a:endParaRPr>
          </a:p>
          <a:p>
            <a:pPr marL="285750" indent="-285750" algn="just" defTabSz="457200">
              <a:lnSpc>
                <a:spcPct val="120000"/>
              </a:lnSpc>
              <a:buFontTx/>
              <a:buChar char="-"/>
            </a:pPr>
            <a:r>
              <a:rPr lang="en-US" sz="1550" kern="0" dirty="0">
                <a:solidFill>
                  <a:srgbClr val="002569"/>
                </a:solidFill>
              </a:rPr>
              <a:t>3</a:t>
            </a:r>
            <a:r>
              <a:rPr lang="ru-RU" sz="1550" kern="0" dirty="0">
                <a:solidFill>
                  <a:srgbClr val="002569"/>
                </a:solidFill>
              </a:rPr>
              <a:t>6</a:t>
            </a:r>
            <a:r>
              <a:rPr lang="en-US" sz="1550" kern="0" dirty="0" err="1">
                <a:solidFill>
                  <a:srgbClr val="002569"/>
                </a:solidFill>
              </a:rPr>
              <a:t>th</a:t>
            </a:r>
            <a:r>
              <a:rPr lang="en-US" sz="1550" kern="0" dirty="0">
                <a:solidFill>
                  <a:srgbClr val="002569"/>
                </a:solidFill>
              </a:rPr>
              <a:t> </a:t>
            </a:r>
            <a:r>
              <a:rPr lang="en-US" sz="1550" kern="0" dirty="0">
                <a:solidFill>
                  <a:srgbClr val="4F81BD">
                    <a:lumMod val="50000"/>
                  </a:srgbClr>
                </a:solidFill>
                <a:latin typeface="Arial" panose="020B0604020202020204" pitchFamily="34" charset="0"/>
                <a:cs typeface="Arial" panose="020B0604020202020204" pitchFamily="34" charset="0"/>
              </a:rPr>
              <a:t>meeting of the International Charter on Space and Major Disasters</a:t>
            </a:r>
            <a:r>
              <a:rPr lang="ru-RU" sz="1550" kern="0" dirty="0">
                <a:solidFill>
                  <a:srgbClr val="4F81BD">
                    <a:lumMod val="50000"/>
                  </a:srgbClr>
                </a:solidFill>
                <a:latin typeface="Arial" panose="020B0604020202020204" pitchFamily="34" charset="0"/>
                <a:cs typeface="Arial" panose="020B0604020202020204" pitchFamily="34" charset="0"/>
              </a:rPr>
              <a:t>, </a:t>
            </a:r>
            <a:r>
              <a:rPr lang="en-US" sz="1550" kern="0" dirty="0">
                <a:solidFill>
                  <a:srgbClr val="4F81BD">
                    <a:lumMod val="50000"/>
                  </a:srgbClr>
                </a:solidFill>
                <a:latin typeface="Arial" panose="020B0604020202020204" pitchFamily="34" charset="0"/>
                <a:cs typeface="Arial" panose="020B0604020202020204" pitchFamily="34" charset="0"/>
              </a:rPr>
              <a:t>Moscow, October 2016</a:t>
            </a:r>
          </a:p>
          <a:p>
            <a:pPr marL="285750" indent="-285750" algn="just" defTabSz="457200">
              <a:lnSpc>
                <a:spcPct val="120000"/>
              </a:lnSpc>
              <a:buFontTx/>
              <a:buChar char="-"/>
            </a:pPr>
            <a:r>
              <a:rPr lang="en-US" sz="1550" kern="0" dirty="0">
                <a:solidFill>
                  <a:srgbClr val="4F81BD">
                    <a:lumMod val="50000"/>
                  </a:srgbClr>
                </a:solidFill>
                <a:latin typeface="Arial" panose="020B0604020202020204" pitchFamily="34" charset="0"/>
                <a:cs typeface="Arial" panose="020B0604020202020204" pitchFamily="34" charset="0"/>
              </a:rPr>
              <a:t>AOMSUC-8, Vladivostok, October 2017 (in partnership with </a:t>
            </a:r>
            <a:r>
              <a:rPr lang="en-US" sz="1550" kern="0" dirty="0" err="1">
                <a:solidFill>
                  <a:srgbClr val="4F81BD">
                    <a:lumMod val="50000"/>
                  </a:srgbClr>
                </a:solidFill>
                <a:latin typeface="Arial" panose="020B0604020202020204" pitchFamily="34" charset="0"/>
                <a:cs typeface="Arial" panose="020B0604020202020204" pitchFamily="34" charset="0"/>
              </a:rPr>
              <a:t>Roshydromet</a:t>
            </a:r>
            <a:r>
              <a:rPr lang="en-US" sz="1550" kern="0" dirty="0">
                <a:solidFill>
                  <a:srgbClr val="4F81BD">
                    <a:lumMod val="50000"/>
                  </a:srgbClr>
                </a:solidFill>
                <a:latin typeface="Arial" panose="020B0604020202020204" pitchFamily="34" charset="0"/>
                <a:cs typeface="Arial" panose="020B0604020202020204" pitchFamily="34" charset="0"/>
              </a:rPr>
              <a:t>) </a:t>
            </a:r>
          </a:p>
          <a:p>
            <a:pPr algn="just" defTabSz="457200">
              <a:lnSpc>
                <a:spcPct val="120000"/>
              </a:lnSpc>
            </a:pPr>
            <a:endParaRPr lang="en-US" sz="700" i="1" kern="0" dirty="0">
              <a:solidFill>
                <a:srgbClr val="4F81BD">
                  <a:lumMod val="50000"/>
                </a:srgbClr>
              </a:solidFill>
              <a:latin typeface="Arial" panose="020B0604020202020204" pitchFamily="34" charset="0"/>
              <a:cs typeface="Arial" panose="020B0604020202020204" pitchFamily="34" charset="0"/>
            </a:endParaRPr>
          </a:p>
          <a:p>
            <a:pPr algn="just" defTabSz="457200">
              <a:lnSpc>
                <a:spcPct val="120000"/>
              </a:lnSpc>
            </a:pPr>
            <a:r>
              <a:rPr lang="en-US" sz="1550" b="1" u="sng" kern="0" dirty="0">
                <a:solidFill>
                  <a:srgbClr val="4F81BD">
                    <a:lumMod val="50000"/>
                  </a:srgbClr>
                </a:solidFill>
                <a:latin typeface="Arial" panose="020B0604020202020204" pitchFamily="34" charset="0"/>
                <a:cs typeface="Arial" panose="020B0604020202020204" pitchFamily="34" charset="0"/>
              </a:rPr>
              <a:t>Planned</a:t>
            </a:r>
            <a:r>
              <a:rPr lang="en-US" sz="1550" i="1" u="sng" kern="0" dirty="0">
                <a:solidFill>
                  <a:srgbClr val="4F81BD">
                    <a:lumMod val="50000"/>
                  </a:srgbClr>
                </a:solidFill>
                <a:latin typeface="Arial" panose="020B0604020202020204" pitchFamily="34" charset="0"/>
                <a:cs typeface="Arial" panose="020B0604020202020204" pitchFamily="34" charset="0"/>
              </a:rPr>
              <a:t>: </a:t>
            </a:r>
          </a:p>
          <a:p>
            <a:pPr marL="285750" indent="-285750" algn="just" defTabSz="457200">
              <a:lnSpc>
                <a:spcPct val="120000"/>
              </a:lnSpc>
              <a:buFontTx/>
              <a:buChar char="-"/>
            </a:pPr>
            <a:r>
              <a:rPr lang="en-US" sz="1550" kern="0" dirty="0">
                <a:solidFill>
                  <a:srgbClr val="4F81BD">
                    <a:lumMod val="50000"/>
                  </a:srgbClr>
                </a:solidFill>
                <a:latin typeface="Arial" panose="020B0604020202020204" pitchFamily="34" charset="0"/>
                <a:cs typeface="Arial" panose="020B0604020202020204" pitchFamily="34" charset="0"/>
              </a:rPr>
              <a:t>CGMS-47, Sochi, May 2019 (in partnership with </a:t>
            </a:r>
            <a:r>
              <a:rPr lang="en-US" sz="1550" kern="0" dirty="0" err="1">
                <a:solidFill>
                  <a:srgbClr val="4F81BD">
                    <a:lumMod val="50000"/>
                  </a:srgbClr>
                </a:solidFill>
                <a:latin typeface="Arial" panose="020B0604020202020204" pitchFamily="34" charset="0"/>
                <a:cs typeface="Arial" panose="020B0604020202020204" pitchFamily="34" charset="0"/>
              </a:rPr>
              <a:t>Roshydromet</a:t>
            </a:r>
            <a:r>
              <a:rPr lang="en-US" sz="1550" kern="0" dirty="0">
                <a:solidFill>
                  <a:srgbClr val="4F81BD">
                    <a:lumMod val="50000"/>
                  </a:srgbClr>
                </a:solidFill>
                <a:latin typeface="Arial" panose="020B0604020202020204" pitchFamily="34" charset="0"/>
                <a:cs typeface="Arial" panose="020B0604020202020204" pitchFamily="34" charset="0"/>
              </a:rPr>
              <a:t>)</a:t>
            </a:r>
          </a:p>
          <a:p>
            <a:pPr marL="285750" indent="-285750" algn="just" defTabSz="457200">
              <a:lnSpc>
                <a:spcPct val="120000"/>
              </a:lnSpc>
              <a:buFontTx/>
              <a:buChar char="-"/>
            </a:pPr>
            <a:r>
              <a:rPr lang="en-US" sz="1550" kern="0" dirty="0">
                <a:solidFill>
                  <a:srgbClr val="002569"/>
                </a:solidFill>
                <a:latin typeface="Arial" panose="020B0604020202020204" pitchFamily="34" charset="0"/>
                <a:cs typeface="Arial" panose="020B0604020202020204" pitchFamily="34" charset="0"/>
              </a:rPr>
              <a:t>42d</a:t>
            </a:r>
            <a:r>
              <a:rPr lang="en-US" sz="1550" kern="0" dirty="0">
                <a:solidFill>
                  <a:srgbClr val="002569"/>
                </a:solidFill>
              </a:rPr>
              <a:t> </a:t>
            </a:r>
            <a:r>
              <a:rPr lang="en-US" sz="1550" kern="0" dirty="0">
                <a:solidFill>
                  <a:srgbClr val="4F81BD">
                    <a:lumMod val="50000"/>
                  </a:srgbClr>
                </a:solidFill>
                <a:latin typeface="Arial" panose="020B0604020202020204" pitchFamily="34" charset="0"/>
                <a:cs typeface="Arial" panose="020B0604020202020204" pitchFamily="34" charset="0"/>
              </a:rPr>
              <a:t>meeting of the International Charter on Space and Major Disasters</a:t>
            </a:r>
            <a:r>
              <a:rPr lang="ru-RU" sz="1550" kern="0" dirty="0">
                <a:solidFill>
                  <a:srgbClr val="4F81BD">
                    <a:lumMod val="50000"/>
                  </a:srgbClr>
                </a:solidFill>
                <a:latin typeface="Arial" panose="020B0604020202020204" pitchFamily="34" charset="0"/>
                <a:cs typeface="Arial" panose="020B0604020202020204" pitchFamily="34" charset="0"/>
              </a:rPr>
              <a:t>,</a:t>
            </a:r>
            <a:r>
              <a:rPr lang="en-US" sz="1550" kern="0" dirty="0">
                <a:solidFill>
                  <a:srgbClr val="4F81BD">
                    <a:lumMod val="50000"/>
                  </a:srgbClr>
                </a:solidFill>
                <a:latin typeface="Arial" panose="020B0604020202020204" pitchFamily="34" charset="0"/>
                <a:cs typeface="Arial" panose="020B0604020202020204" pitchFamily="34" charset="0"/>
              </a:rPr>
              <a:t> </a:t>
            </a:r>
            <a:endParaRPr lang="ru-RU" sz="1550" kern="0" dirty="0">
              <a:solidFill>
                <a:srgbClr val="4F81BD">
                  <a:lumMod val="50000"/>
                </a:srgbClr>
              </a:solidFill>
              <a:latin typeface="Arial" panose="020B0604020202020204" pitchFamily="34" charset="0"/>
              <a:cs typeface="Arial" panose="020B0604020202020204" pitchFamily="34" charset="0"/>
            </a:endParaRPr>
          </a:p>
          <a:p>
            <a:pPr algn="just" defTabSz="457200">
              <a:lnSpc>
                <a:spcPct val="120000"/>
              </a:lnSpc>
            </a:pPr>
            <a:r>
              <a:rPr lang="en-US" sz="1550" kern="0" dirty="0">
                <a:solidFill>
                  <a:srgbClr val="4F81BD">
                    <a:lumMod val="50000"/>
                  </a:srgbClr>
                </a:solidFill>
                <a:latin typeface="Arial" panose="020B0604020202020204" pitchFamily="34" charset="0"/>
                <a:cs typeface="Arial" panose="020B0604020202020204" pitchFamily="34" charset="0"/>
              </a:rPr>
              <a:t>Saint-Petersburg/Sochi (TBD), October 2019</a:t>
            </a:r>
          </a:p>
          <a:p>
            <a:pPr marL="285750" indent="-285750" algn="just" defTabSz="457200">
              <a:lnSpc>
                <a:spcPct val="120000"/>
              </a:lnSpc>
              <a:buFontTx/>
              <a:buChar char="-"/>
            </a:pPr>
            <a:endParaRPr lang="en-US" sz="1550" kern="0" dirty="0">
              <a:solidFill>
                <a:srgbClr val="4F81BD">
                  <a:lumMod val="50000"/>
                </a:srgbClr>
              </a:solidFill>
              <a:latin typeface="Arial" panose="020B0604020202020204" pitchFamily="34" charset="0"/>
              <a:cs typeface="Arial" panose="020B0604020202020204" pitchFamily="34" charset="0"/>
            </a:endParaRPr>
          </a:p>
          <a:p>
            <a:pPr marL="292219" indent="-292219" algn="just" defTabSz="457200">
              <a:lnSpc>
                <a:spcPct val="120000"/>
              </a:lnSpc>
              <a:buFont typeface="Wingdings" panose="05000000000000000000" pitchFamily="2" charset="2"/>
              <a:buChar char="v"/>
            </a:pPr>
            <a:endParaRPr lang="ru-RU" sz="1550" kern="0" dirty="0">
              <a:solidFill>
                <a:srgbClr val="4F81BD">
                  <a:lumMod val="5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771719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p:txBody>
          <a:bodyPr/>
          <a:lstStyle/>
          <a:p>
            <a:fld id="{86CB4B4D-7CA3-9044-876B-883B54F8677D}" type="slidenum">
              <a:rPr lang="uk-UA" kern="0">
                <a:solidFill>
                  <a:srgbClr val="1F497D"/>
                </a:solidFill>
                <a:latin typeface="Helvetica"/>
              </a:rPr>
              <a:pPr/>
              <a:t>16</a:t>
            </a:fld>
            <a:endParaRPr lang="uk-UA" kern="0" dirty="0">
              <a:solidFill>
                <a:srgbClr val="1F497D"/>
              </a:solidFill>
              <a:latin typeface="Helvetica"/>
            </a:endParaRPr>
          </a:p>
        </p:txBody>
      </p:sp>
      <p:sp>
        <p:nvSpPr>
          <p:cNvPr id="4" name="Объект 3"/>
          <p:cNvSpPr>
            <a:spLocks noGrp="1"/>
          </p:cNvSpPr>
          <p:nvPr>
            <p:ph sz="quarter" idx="11"/>
          </p:nvPr>
        </p:nvSpPr>
        <p:spPr>
          <a:xfrm>
            <a:off x="3505200" y="381000"/>
            <a:ext cx="5638800" cy="533400"/>
          </a:xfrm>
        </p:spPr>
        <p:txBody>
          <a:bodyPr/>
          <a:lstStyle/>
          <a:p>
            <a:r>
              <a:rPr lang="en-US" dirty="0"/>
              <a:t>ROSCOSMOS IN CEOS PROJECTS</a:t>
            </a:r>
            <a:endParaRPr lang="ru-RU" dirty="0"/>
          </a:p>
        </p:txBody>
      </p:sp>
      <p:sp>
        <p:nvSpPr>
          <p:cNvPr id="8" name="Скругленный прямоугольник 7"/>
          <p:cNvSpPr/>
          <p:nvPr/>
        </p:nvSpPr>
        <p:spPr>
          <a:xfrm>
            <a:off x="1645395" y="1511502"/>
            <a:ext cx="8754917" cy="24513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spcCol="0" rtlCol="0" anchor="ctr"/>
          <a:lstStyle/>
          <a:p>
            <a:pPr algn="ctr" defTabSz="457200"/>
            <a:endParaRPr lang="ru-RU" kern="0">
              <a:solidFill>
                <a:prstClr val="white"/>
              </a:solidFill>
              <a:latin typeface="Avenir Roman"/>
            </a:endParaRPr>
          </a:p>
        </p:txBody>
      </p:sp>
      <p:sp>
        <p:nvSpPr>
          <p:cNvPr id="9" name="TextBox 8"/>
          <p:cNvSpPr txBox="1"/>
          <p:nvPr/>
        </p:nvSpPr>
        <p:spPr>
          <a:xfrm>
            <a:off x="1828799" y="1663347"/>
            <a:ext cx="8388107" cy="2147698"/>
          </a:xfrm>
          <a:prstGeom prst="rect">
            <a:avLst/>
          </a:prstGeom>
          <a:noFill/>
        </p:spPr>
        <p:txBody>
          <a:bodyPr wrap="square" lIns="91435" tIns="45717" rIns="91435" bIns="45717" rtlCol="0">
            <a:spAutoFit/>
          </a:bodyPr>
          <a:lstStyle/>
          <a:p>
            <a:pPr algn="ctr" defTabSz="457200">
              <a:lnSpc>
                <a:spcPct val="114000"/>
              </a:lnSpc>
            </a:pPr>
            <a:r>
              <a:rPr lang="en-US" b="1" kern="0" dirty="0">
                <a:solidFill>
                  <a:srgbClr val="1F497D">
                    <a:lumMod val="75000"/>
                  </a:srgbClr>
                </a:solidFill>
              </a:rPr>
              <a:t>CEOS WG </a:t>
            </a:r>
            <a:r>
              <a:rPr lang="en-US" b="1" kern="0" dirty="0" err="1">
                <a:solidFill>
                  <a:srgbClr val="1F497D">
                    <a:lumMod val="75000"/>
                  </a:srgbClr>
                </a:solidFill>
              </a:rPr>
              <a:t>Disaters</a:t>
            </a:r>
            <a:endParaRPr lang="en-US" b="1" kern="0" dirty="0">
              <a:solidFill>
                <a:srgbClr val="1F497D">
                  <a:lumMod val="75000"/>
                </a:srgbClr>
              </a:solidFill>
            </a:endParaRPr>
          </a:p>
          <a:p>
            <a:pPr algn="ctr" defTabSz="457200">
              <a:lnSpc>
                <a:spcPct val="114000"/>
              </a:lnSpc>
            </a:pPr>
            <a:endParaRPr lang="en-US" b="1" kern="0" dirty="0">
              <a:solidFill>
                <a:srgbClr val="1F497D">
                  <a:lumMod val="75000"/>
                </a:srgbClr>
              </a:solidFill>
            </a:endParaRPr>
          </a:p>
          <a:p>
            <a:pPr algn="just" defTabSz="457200"/>
            <a:r>
              <a:rPr lang="en-US" kern="0" dirty="0">
                <a:solidFill>
                  <a:srgbClr val="1F497D">
                    <a:lumMod val="50000"/>
                  </a:srgbClr>
                </a:solidFill>
                <a:latin typeface="Arial" panose="020B0604020202020204" pitchFamily="34" charset="0"/>
                <a:cs typeface="Arial" panose="020B0604020202020204" pitchFamily="34" charset="0"/>
              </a:rPr>
              <a:t>In 2017 the representatives of WG Disasters received more than</a:t>
            </a:r>
            <a:r>
              <a:rPr lang="en-US" kern="0" dirty="0">
                <a:solidFill>
                  <a:srgbClr val="1F497D">
                    <a:lumMod val="75000"/>
                  </a:srgbClr>
                </a:solidFill>
                <a:latin typeface="Arial" panose="020B0604020202020204" pitchFamily="34" charset="0"/>
                <a:cs typeface="Arial" panose="020B0604020202020204" pitchFamily="34" charset="0"/>
              </a:rPr>
              <a:t> </a:t>
            </a:r>
            <a:r>
              <a:rPr lang="en-US" kern="0" dirty="0">
                <a:solidFill>
                  <a:srgbClr val="1F497D">
                    <a:lumMod val="50000"/>
                  </a:srgbClr>
                </a:solidFill>
                <a:latin typeface="Arial" panose="020B0604020202020204" pitchFamily="34" charset="0"/>
                <a:cs typeface="Arial" panose="020B0604020202020204" pitchFamily="34" charset="0"/>
              </a:rPr>
              <a:t>123 thousand </a:t>
            </a:r>
            <a:br>
              <a:rPr lang="en-US" kern="0" dirty="0">
                <a:solidFill>
                  <a:srgbClr val="1F497D">
                    <a:lumMod val="50000"/>
                  </a:srgbClr>
                </a:solidFill>
                <a:latin typeface="Arial" panose="020B0604020202020204" pitchFamily="34" charset="0"/>
                <a:cs typeface="Arial" panose="020B0604020202020204" pitchFamily="34" charset="0"/>
              </a:rPr>
            </a:br>
            <a:r>
              <a:rPr lang="en-US" kern="0" dirty="0">
                <a:solidFill>
                  <a:srgbClr val="1F497D">
                    <a:lumMod val="50000"/>
                  </a:srgbClr>
                </a:solidFill>
                <a:latin typeface="Arial" panose="020B0604020202020204" pitchFamily="34" charset="0"/>
                <a:cs typeface="Arial" panose="020B0604020202020204" pitchFamily="34" charset="0"/>
              </a:rPr>
              <a:t>sq. km of Russian EO data in the frame of flood monitoring over the territory of Australia, Albania, Venezuela, Vietnam, Haiti, Columbia, Madagascar and Panama.</a:t>
            </a:r>
            <a:endParaRPr lang="ru-RU" kern="0" dirty="0">
              <a:solidFill>
                <a:srgbClr val="1F497D">
                  <a:lumMod val="50000"/>
                </a:srgbClr>
              </a:solidFill>
              <a:latin typeface="Arial" panose="020B0604020202020204" pitchFamily="34" charset="0"/>
              <a:cs typeface="Arial" panose="020B0604020202020204" pitchFamily="34" charset="0"/>
            </a:endParaRPr>
          </a:p>
          <a:p>
            <a:pPr algn="just" defTabSz="457200">
              <a:lnSpc>
                <a:spcPct val="114000"/>
              </a:lnSpc>
            </a:pPr>
            <a:endParaRPr lang="en-US" b="1" kern="0" dirty="0">
              <a:solidFill>
                <a:srgbClr val="1F497D">
                  <a:lumMod val="75000"/>
                </a:srgbClr>
              </a:solidFill>
            </a:endParaRPr>
          </a:p>
        </p:txBody>
      </p:sp>
      <p:sp>
        <p:nvSpPr>
          <p:cNvPr id="10" name="Скругленный прямоугольник 9"/>
          <p:cNvSpPr/>
          <p:nvPr/>
        </p:nvSpPr>
        <p:spPr>
          <a:xfrm>
            <a:off x="1608282" y="4572000"/>
            <a:ext cx="8754918" cy="16990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spcCol="0" rtlCol="0" anchor="ctr"/>
          <a:lstStyle/>
          <a:p>
            <a:pPr algn="ctr" defTabSz="457200"/>
            <a:r>
              <a:rPr lang="en-US" b="1" kern="0" dirty="0">
                <a:solidFill>
                  <a:srgbClr val="1F497D">
                    <a:lumMod val="75000"/>
                  </a:srgbClr>
                </a:solidFill>
                <a:latin typeface="Arial" panose="020B0604020202020204" pitchFamily="34" charset="0"/>
                <a:cs typeface="Arial" panose="020B0604020202020204" pitchFamily="34" charset="0"/>
              </a:rPr>
              <a:t>Integration with CWIC</a:t>
            </a:r>
          </a:p>
          <a:p>
            <a:pPr algn="ctr" defTabSz="457200"/>
            <a:endParaRPr lang="en-US" sz="1600" kern="0" dirty="0">
              <a:solidFill>
                <a:srgbClr val="1F497D">
                  <a:lumMod val="75000"/>
                </a:srgbClr>
              </a:solidFill>
              <a:latin typeface="Arial" panose="020B0604020202020204" pitchFamily="34" charset="0"/>
              <a:cs typeface="Arial" panose="020B0604020202020204" pitchFamily="34" charset="0"/>
            </a:endParaRPr>
          </a:p>
          <a:p>
            <a:pPr algn="ctr" defTabSz="457200"/>
            <a:r>
              <a:rPr lang="en-US" kern="0" dirty="0">
                <a:solidFill>
                  <a:srgbClr val="1F497D">
                    <a:lumMod val="75000"/>
                  </a:srgbClr>
                </a:solidFill>
                <a:latin typeface="Arial" panose="020B0604020202020204" pitchFamily="34" charset="0"/>
                <a:cs typeface="Arial" panose="020B0604020202020204" pitchFamily="34" charset="0"/>
              </a:rPr>
              <a:t>ROSCOSMOS’s geo-information services catalogs were connected in test mode to the CEOS WGISS Integrated Catalog (CWIC)</a:t>
            </a:r>
            <a:endParaRPr lang="ru-RU" kern="0" dirty="0">
              <a:solidFill>
                <a:srgbClr val="1F497D">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192386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a:xfrm>
            <a:off x="10211305" y="6594516"/>
            <a:ext cx="304800" cy="187285"/>
          </a:xfrm>
        </p:spPr>
        <p:txBody>
          <a:bodyPr/>
          <a:lstStyle/>
          <a:p>
            <a:fld id="{86CB4B4D-7CA3-9044-876B-883B54F8677D}" type="slidenum">
              <a:rPr lang="uk-UA" kern="0">
                <a:solidFill>
                  <a:srgbClr val="1F497D"/>
                </a:solidFill>
                <a:latin typeface="Helvetica"/>
              </a:rPr>
              <a:pPr/>
              <a:t>2</a:t>
            </a:fld>
            <a:endParaRPr lang="uk-UA" kern="0" dirty="0">
              <a:solidFill>
                <a:srgbClr val="1F497D"/>
              </a:solidFill>
              <a:latin typeface="Helvetica"/>
            </a:endParaRPr>
          </a:p>
        </p:txBody>
      </p:sp>
      <p:sp>
        <p:nvSpPr>
          <p:cNvPr id="4" name="Объект 3"/>
          <p:cNvSpPr>
            <a:spLocks noGrp="1"/>
          </p:cNvSpPr>
          <p:nvPr>
            <p:ph sz="quarter" idx="11"/>
          </p:nvPr>
        </p:nvSpPr>
        <p:spPr>
          <a:xfrm>
            <a:off x="3319496" y="152400"/>
            <a:ext cx="5937141" cy="533400"/>
          </a:xfrm>
        </p:spPr>
        <p:txBody>
          <a:bodyPr/>
          <a:lstStyle/>
          <a:p>
            <a:pPr algn="l">
              <a:lnSpc>
                <a:spcPct val="120000"/>
              </a:lnSpc>
            </a:pPr>
            <a:r>
              <a:rPr lang="en-US" cap="all" dirty="0"/>
              <a:t>The Russian Earth Observation </a:t>
            </a:r>
            <a:br>
              <a:rPr lang="en-US" cap="all" dirty="0"/>
            </a:br>
            <a:r>
              <a:rPr lang="en-US" cap="all" dirty="0"/>
              <a:t>Satellite Constellation</a:t>
            </a:r>
          </a:p>
        </p:txBody>
      </p:sp>
      <p:sp>
        <p:nvSpPr>
          <p:cNvPr id="5" name="TextBox 4"/>
          <p:cNvSpPr txBox="1"/>
          <p:nvPr/>
        </p:nvSpPr>
        <p:spPr>
          <a:xfrm rot="16200000">
            <a:off x="4904448" y="114654"/>
            <a:ext cx="2524778" cy="9122872"/>
          </a:xfrm>
          <a:prstGeom prst="rect">
            <a:avLst/>
          </a:prstGeom>
          <a:solidFill>
            <a:schemeClr val="accent3">
              <a:lumMod val="20000"/>
              <a:lumOff val="80000"/>
            </a:schemeClr>
          </a:solidFill>
          <a:ln>
            <a:noFill/>
          </a:ln>
          <a:effectLst>
            <a:softEdge rad="63500"/>
          </a:effectLst>
        </p:spPr>
        <p:txBody>
          <a:bodyPr wrap="square" lIns="81612" tIns="40806" rIns="81612" bIns="40806">
            <a:noAutofit/>
          </a:bodyPr>
          <a:lstStyle/>
          <a:p>
            <a:pPr algn="ctr" defTabSz="457200">
              <a:defRPr/>
            </a:pPr>
            <a:endParaRPr lang="ru-RU" sz="1200" kern="0" cap="all" dirty="0">
              <a:solidFill>
                <a:srgbClr val="9BBB59">
                  <a:lumMod val="50000"/>
                </a:srgbClr>
              </a:solidFill>
              <a:latin typeface="Arial" pitchFamily="34" charset="0"/>
              <a:cs typeface="Arial" pitchFamily="34" charset="0"/>
            </a:endParaRPr>
          </a:p>
        </p:txBody>
      </p:sp>
      <p:sp>
        <p:nvSpPr>
          <p:cNvPr id="6" name="TextBox 5"/>
          <p:cNvSpPr txBox="1"/>
          <p:nvPr/>
        </p:nvSpPr>
        <p:spPr>
          <a:xfrm rot="16200000">
            <a:off x="5067546" y="-2060501"/>
            <a:ext cx="2105753" cy="8969952"/>
          </a:xfrm>
          <a:prstGeom prst="rect">
            <a:avLst/>
          </a:prstGeom>
          <a:solidFill>
            <a:srgbClr val="EFF9FF"/>
          </a:solidFill>
          <a:ln>
            <a:noFill/>
          </a:ln>
          <a:effectLst>
            <a:softEdge rad="63500"/>
          </a:effectLst>
        </p:spPr>
        <p:txBody>
          <a:bodyPr wrap="square" lIns="81612" tIns="40806" rIns="81612" bIns="40806">
            <a:noAutofit/>
          </a:bodyPr>
          <a:lstStyle/>
          <a:p>
            <a:pPr algn="ctr" defTabSz="457200">
              <a:defRPr/>
            </a:pPr>
            <a:endParaRPr lang="ru-RU" sz="1200" kern="0" cap="all" dirty="0">
              <a:solidFill>
                <a:srgbClr val="1F497D"/>
              </a:solidFill>
              <a:latin typeface="Arial" pitchFamily="34" charset="0"/>
              <a:cs typeface="Arial" pitchFamily="34" charset="0"/>
            </a:endParaRPr>
          </a:p>
        </p:txBody>
      </p:sp>
      <p:sp>
        <p:nvSpPr>
          <p:cNvPr id="7" name="TextBox 6"/>
          <p:cNvSpPr txBox="1"/>
          <p:nvPr/>
        </p:nvSpPr>
        <p:spPr>
          <a:xfrm rot="16200000">
            <a:off x="5973026" y="1457557"/>
            <a:ext cx="266061" cy="9001312"/>
          </a:xfrm>
          <a:prstGeom prst="rect">
            <a:avLst/>
          </a:prstGeom>
          <a:solidFill>
            <a:schemeClr val="tx2">
              <a:lumMod val="50000"/>
            </a:schemeClr>
          </a:solidFill>
          <a:ln>
            <a:noFill/>
          </a:ln>
          <a:effectLst>
            <a:softEdge rad="63500"/>
          </a:effectLst>
        </p:spPr>
        <p:txBody>
          <a:bodyPr wrap="square" lIns="81612" tIns="40806" rIns="81612" bIns="40806">
            <a:noAutofit/>
          </a:bodyPr>
          <a:lstStyle/>
          <a:p>
            <a:pPr algn="ctr" defTabSz="457200">
              <a:defRPr/>
            </a:pPr>
            <a:endParaRPr lang="ru-RU" sz="1200" kern="0" cap="all" dirty="0">
              <a:solidFill>
                <a:prstClr val="white"/>
              </a:solidFill>
              <a:latin typeface="Arial" pitchFamily="34" charset="0"/>
              <a:cs typeface="Arial" pitchFamily="34" charset="0"/>
            </a:endParaRPr>
          </a:p>
        </p:txBody>
      </p:sp>
      <p:sp>
        <p:nvSpPr>
          <p:cNvPr id="8" name="Штриховая стрелка вправо 7"/>
          <p:cNvSpPr/>
          <p:nvPr/>
        </p:nvSpPr>
        <p:spPr>
          <a:xfrm>
            <a:off x="1661204" y="3328897"/>
            <a:ext cx="8969952" cy="329774"/>
          </a:xfrm>
          <a:prstGeom prst="stripedRightArrow">
            <a:avLst>
              <a:gd name="adj1" fmla="val 77740"/>
              <a:gd name="adj2" fmla="val 63209"/>
            </a:avLst>
          </a:prstGeom>
          <a:gradFill flip="none" rotWithShape="1">
            <a:gsLst>
              <a:gs pos="14000">
                <a:schemeClr val="accent1">
                  <a:lumMod val="75000"/>
                </a:schemeClr>
              </a:gs>
              <a:gs pos="100000">
                <a:schemeClr val="accent3">
                  <a:lumMod val="75000"/>
                </a:schemeClr>
              </a:gs>
            </a:gsLst>
            <a:lin ang="5400000" scaled="0"/>
            <a:tileRect/>
          </a:gra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612" tIns="40806" rIns="81612" bIns="40806" anchor="ctr"/>
          <a:lstStyle/>
          <a:p>
            <a:pPr algn="ctr" defTabSz="457200">
              <a:defRPr/>
            </a:pPr>
            <a:endParaRPr lang="ru-RU" kern="0" dirty="0">
              <a:solidFill>
                <a:prstClr val="white"/>
              </a:solidFill>
              <a:latin typeface="Avenir Roman"/>
            </a:endParaRPr>
          </a:p>
        </p:txBody>
      </p:sp>
      <p:sp>
        <p:nvSpPr>
          <p:cNvPr id="11" name="TextBox 46"/>
          <p:cNvSpPr txBox="1">
            <a:spLocks noChangeArrowheads="1"/>
          </p:cNvSpPr>
          <p:nvPr/>
        </p:nvSpPr>
        <p:spPr bwMode="auto">
          <a:xfrm>
            <a:off x="3249050" y="3365421"/>
            <a:ext cx="562363" cy="29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12" tIns="40806" rIns="81612" bIns="40806">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defTabSz="457200" eaLnBrk="1" hangingPunct="1"/>
            <a:r>
              <a:rPr lang="ru-RU" altLang="ru-RU" sz="1400" kern="0" dirty="0">
                <a:solidFill>
                  <a:prstClr val="white"/>
                </a:solidFill>
                <a:latin typeface="Arial" charset="0"/>
              </a:rPr>
              <a:t>2018</a:t>
            </a:r>
          </a:p>
        </p:txBody>
      </p:sp>
      <p:sp>
        <p:nvSpPr>
          <p:cNvPr id="12" name="TextBox 46"/>
          <p:cNvSpPr txBox="1">
            <a:spLocks noChangeArrowheads="1"/>
          </p:cNvSpPr>
          <p:nvPr/>
        </p:nvSpPr>
        <p:spPr bwMode="auto">
          <a:xfrm>
            <a:off x="5251151" y="3364987"/>
            <a:ext cx="562363" cy="29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12" tIns="40806" rIns="81612" bIns="40806">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defTabSz="457200" eaLnBrk="1" hangingPunct="1"/>
            <a:r>
              <a:rPr lang="ru-RU" altLang="ru-RU" sz="1400" kern="0" dirty="0">
                <a:solidFill>
                  <a:prstClr val="white"/>
                </a:solidFill>
                <a:latin typeface="Arial" charset="0"/>
              </a:rPr>
              <a:t>2019</a:t>
            </a:r>
          </a:p>
        </p:txBody>
      </p:sp>
      <p:sp>
        <p:nvSpPr>
          <p:cNvPr id="13" name="TextBox 46"/>
          <p:cNvSpPr txBox="1">
            <a:spLocks noChangeArrowheads="1"/>
          </p:cNvSpPr>
          <p:nvPr/>
        </p:nvSpPr>
        <p:spPr bwMode="auto">
          <a:xfrm>
            <a:off x="6037234" y="3364987"/>
            <a:ext cx="562363" cy="29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12" tIns="40806" rIns="81612" bIns="40806">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defTabSz="457200" eaLnBrk="1" hangingPunct="1"/>
            <a:r>
              <a:rPr lang="ru-RU" altLang="ru-RU" sz="1400" kern="0" dirty="0">
                <a:solidFill>
                  <a:prstClr val="white"/>
                </a:solidFill>
                <a:latin typeface="Arial" charset="0"/>
              </a:rPr>
              <a:t>2020</a:t>
            </a:r>
          </a:p>
        </p:txBody>
      </p:sp>
      <p:sp>
        <p:nvSpPr>
          <p:cNvPr id="14" name="TextBox 46"/>
          <p:cNvSpPr txBox="1">
            <a:spLocks noChangeArrowheads="1"/>
          </p:cNvSpPr>
          <p:nvPr/>
        </p:nvSpPr>
        <p:spPr bwMode="auto">
          <a:xfrm>
            <a:off x="6821140" y="3364987"/>
            <a:ext cx="562363" cy="29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12" tIns="40806" rIns="81612" bIns="40806">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defTabSz="457200" eaLnBrk="1" hangingPunct="1"/>
            <a:r>
              <a:rPr lang="ru-RU" altLang="ru-RU" sz="1400" kern="0" dirty="0">
                <a:solidFill>
                  <a:prstClr val="white"/>
                </a:solidFill>
                <a:latin typeface="Arial" charset="0"/>
              </a:rPr>
              <a:t>2021</a:t>
            </a:r>
          </a:p>
        </p:txBody>
      </p:sp>
      <p:sp>
        <p:nvSpPr>
          <p:cNvPr id="15" name="TextBox 46"/>
          <p:cNvSpPr txBox="1">
            <a:spLocks noChangeArrowheads="1"/>
          </p:cNvSpPr>
          <p:nvPr/>
        </p:nvSpPr>
        <p:spPr bwMode="auto">
          <a:xfrm>
            <a:off x="7602767" y="3364987"/>
            <a:ext cx="562363" cy="29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12" tIns="40806" rIns="81612" bIns="40806">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defTabSz="457200" eaLnBrk="1" hangingPunct="1"/>
            <a:r>
              <a:rPr lang="ru-RU" altLang="ru-RU" sz="1400" kern="0" dirty="0">
                <a:solidFill>
                  <a:prstClr val="white"/>
                </a:solidFill>
                <a:latin typeface="Arial" charset="0"/>
              </a:rPr>
              <a:t>2022</a:t>
            </a:r>
          </a:p>
        </p:txBody>
      </p:sp>
      <p:sp>
        <p:nvSpPr>
          <p:cNvPr id="16" name="TextBox 46"/>
          <p:cNvSpPr txBox="1">
            <a:spLocks noChangeArrowheads="1"/>
          </p:cNvSpPr>
          <p:nvPr/>
        </p:nvSpPr>
        <p:spPr bwMode="auto">
          <a:xfrm>
            <a:off x="8356408" y="3364987"/>
            <a:ext cx="562363" cy="29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12" tIns="40806" rIns="81612" bIns="40806">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defTabSz="457200" eaLnBrk="1" hangingPunct="1"/>
            <a:r>
              <a:rPr lang="ru-RU" altLang="ru-RU" sz="1400" kern="0" dirty="0">
                <a:solidFill>
                  <a:prstClr val="white"/>
                </a:solidFill>
                <a:latin typeface="Arial" charset="0"/>
              </a:rPr>
              <a:t>2023</a:t>
            </a:r>
          </a:p>
        </p:txBody>
      </p:sp>
      <p:sp>
        <p:nvSpPr>
          <p:cNvPr id="17" name="TextBox 46"/>
          <p:cNvSpPr txBox="1">
            <a:spLocks noChangeArrowheads="1"/>
          </p:cNvSpPr>
          <p:nvPr/>
        </p:nvSpPr>
        <p:spPr bwMode="auto">
          <a:xfrm>
            <a:off x="9122842" y="3364987"/>
            <a:ext cx="562363" cy="29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12" tIns="40806" rIns="81612" bIns="40806">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defTabSz="457200" eaLnBrk="1" hangingPunct="1"/>
            <a:r>
              <a:rPr lang="ru-RU" altLang="ru-RU" sz="1400" kern="0" dirty="0">
                <a:solidFill>
                  <a:prstClr val="white"/>
                </a:solidFill>
                <a:latin typeface="Arial" charset="0"/>
              </a:rPr>
              <a:t>2024</a:t>
            </a:r>
          </a:p>
        </p:txBody>
      </p:sp>
      <p:sp>
        <p:nvSpPr>
          <p:cNvPr id="18" name="TextBox 46"/>
          <p:cNvSpPr txBox="1">
            <a:spLocks noChangeArrowheads="1"/>
          </p:cNvSpPr>
          <p:nvPr/>
        </p:nvSpPr>
        <p:spPr bwMode="auto">
          <a:xfrm>
            <a:off x="9823984" y="3364987"/>
            <a:ext cx="562363" cy="29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12" tIns="40806" rIns="81612" bIns="40806">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defTabSz="457200" eaLnBrk="1" hangingPunct="1"/>
            <a:r>
              <a:rPr lang="ru-RU" altLang="ru-RU" sz="1400" kern="0" dirty="0">
                <a:solidFill>
                  <a:prstClr val="white"/>
                </a:solidFill>
                <a:latin typeface="Arial" charset="0"/>
              </a:rPr>
              <a:t>2025</a:t>
            </a:r>
          </a:p>
        </p:txBody>
      </p:sp>
      <p:cxnSp>
        <p:nvCxnSpPr>
          <p:cNvPr id="20" name="Прямая соединительная линия 19"/>
          <p:cNvCxnSpPr/>
          <p:nvPr/>
        </p:nvCxnSpPr>
        <p:spPr>
          <a:xfrm rot="5400000">
            <a:off x="4398841" y="3655039"/>
            <a:ext cx="4566882" cy="0"/>
          </a:xfrm>
          <a:prstGeom prst="line">
            <a:avLst/>
          </a:prstGeom>
          <a:ln w="127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5400000">
            <a:off x="3609164" y="3655011"/>
            <a:ext cx="4565473" cy="1466"/>
          </a:xfrm>
          <a:prstGeom prst="line">
            <a:avLst/>
          </a:prstGeom>
          <a:ln w="127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5400000">
            <a:off x="2852497" y="3668520"/>
            <a:ext cx="4565474" cy="0"/>
          </a:xfrm>
          <a:prstGeom prst="line">
            <a:avLst/>
          </a:prstGeom>
          <a:ln w="127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5400000">
            <a:off x="5223551" y="3660677"/>
            <a:ext cx="4566882" cy="0"/>
          </a:xfrm>
          <a:prstGeom prst="line">
            <a:avLst/>
          </a:prstGeom>
          <a:ln w="127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5400000">
            <a:off x="5956735" y="3674772"/>
            <a:ext cx="4566883" cy="0"/>
          </a:xfrm>
          <a:prstGeom prst="line">
            <a:avLst/>
          </a:prstGeom>
          <a:ln w="127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rot="5400000">
            <a:off x="6693389" y="3663704"/>
            <a:ext cx="4566883" cy="0"/>
          </a:xfrm>
          <a:prstGeom prst="line">
            <a:avLst/>
          </a:prstGeom>
          <a:ln w="127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rot="5400000">
            <a:off x="7469984" y="3657875"/>
            <a:ext cx="4566883" cy="0"/>
          </a:xfrm>
          <a:prstGeom prst="line">
            <a:avLst/>
          </a:prstGeom>
          <a:ln w="127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1" name="TextBox 46"/>
          <p:cNvSpPr txBox="1">
            <a:spLocks noChangeArrowheads="1"/>
          </p:cNvSpPr>
          <p:nvPr/>
        </p:nvSpPr>
        <p:spPr bwMode="auto">
          <a:xfrm>
            <a:off x="3928416" y="5542273"/>
            <a:ext cx="249778" cy="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12" tIns="40806" rIns="81612" bIns="40806">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defTabSz="457200" eaLnBrk="1" hangingPunct="1"/>
            <a:r>
              <a:rPr lang="en-US" altLang="ru-RU" sz="1200" b="1" kern="0" dirty="0">
                <a:solidFill>
                  <a:srgbClr val="1F497D"/>
                </a:solidFill>
                <a:latin typeface="Arial" charset="0"/>
              </a:rPr>
              <a:t>8</a:t>
            </a:r>
            <a:endParaRPr lang="ru-RU" altLang="ru-RU" sz="1200" b="1" kern="0" dirty="0">
              <a:solidFill>
                <a:srgbClr val="1F497D"/>
              </a:solidFill>
              <a:latin typeface="Arial" charset="0"/>
            </a:endParaRPr>
          </a:p>
        </p:txBody>
      </p:sp>
      <p:sp>
        <p:nvSpPr>
          <p:cNvPr id="33" name="TextBox 46"/>
          <p:cNvSpPr txBox="1">
            <a:spLocks noChangeArrowheads="1"/>
          </p:cNvSpPr>
          <p:nvPr/>
        </p:nvSpPr>
        <p:spPr bwMode="auto">
          <a:xfrm>
            <a:off x="5392414" y="5542273"/>
            <a:ext cx="334736" cy="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12" tIns="40806" rIns="81612" bIns="40806">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defTabSz="457200" eaLnBrk="1" hangingPunct="1"/>
            <a:r>
              <a:rPr lang="ru-RU" altLang="ru-RU" sz="1200" b="1" kern="0" dirty="0">
                <a:solidFill>
                  <a:srgbClr val="1F497D"/>
                </a:solidFill>
                <a:latin typeface="Arial" charset="0"/>
              </a:rPr>
              <a:t>13</a:t>
            </a:r>
          </a:p>
        </p:txBody>
      </p:sp>
      <p:sp>
        <p:nvSpPr>
          <p:cNvPr id="34" name="TextBox 46"/>
          <p:cNvSpPr txBox="1">
            <a:spLocks noChangeArrowheads="1"/>
          </p:cNvSpPr>
          <p:nvPr/>
        </p:nvSpPr>
        <p:spPr bwMode="auto">
          <a:xfrm>
            <a:off x="6953909" y="5542273"/>
            <a:ext cx="334736" cy="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12" tIns="40806" rIns="81612" bIns="40806">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defTabSz="457200" eaLnBrk="1" hangingPunct="1"/>
            <a:r>
              <a:rPr lang="ru-RU" altLang="ru-RU" sz="1200" b="1" kern="0" dirty="0">
                <a:solidFill>
                  <a:srgbClr val="1F497D"/>
                </a:solidFill>
                <a:latin typeface="Arial" charset="0"/>
              </a:rPr>
              <a:t>20</a:t>
            </a:r>
          </a:p>
        </p:txBody>
      </p:sp>
      <p:sp>
        <p:nvSpPr>
          <p:cNvPr id="35" name="TextBox 46"/>
          <p:cNvSpPr txBox="1">
            <a:spLocks noChangeArrowheads="1"/>
          </p:cNvSpPr>
          <p:nvPr/>
        </p:nvSpPr>
        <p:spPr bwMode="auto">
          <a:xfrm>
            <a:off x="7751167" y="5542273"/>
            <a:ext cx="334736" cy="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12" tIns="40806" rIns="81612" bIns="40806">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defTabSz="457200" eaLnBrk="1" hangingPunct="1"/>
            <a:r>
              <a:rPr lang="ru-RU" altLang="ru-RU" sz="1200" b="1" kern="0" dirty="0">
                <a:solidFill>
                  <a:srgbClr val="1F497D"/>
                </a:solidFill>
                <a:latin typeface="Arial" charset="0"/>
              </a:rPr>
              <a:t>18</a:t>
            </a:r>
          </a:p>
        </p:txBody>
      </p:sp>
      <p:sp>
        <p:nvSpPr>
          <p:cNvPr id="36" name="TextBox 46"/>
          <p:cNvSpPr txBox="1">
            <a:spLocks noChangeArrowheads="1"/>
          </p:cNvSpPr>
          <p:nvPr/>
        </p:nvSpPr>
        <p:spPr bwMode="auto">
          <a:xfrm>
            <a:off x="8478988" y="5542273"/>
            <a:ext cx="334736" cy="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12" tIns="40806" rIns="81612" bIns="40806">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defTabSz="457200" eaLnBrk="1" hangingPunct="1"/>
            <a:r>
              <a:rPr lang="ru-RU" altLang="ru-RU" sz="1200" b="1" kern="0" dirty="0">
                <a:solidFill>
                  <a:srgbClr val="1F497D"/>
                </a:solidFill>
                <a:latin typeface="Arial" charset="0"/>
              </a:rPr>
              <a:t>19</a:t>
            </a:r>
          </a:p>
        </p:txBody>
      </p:sp>
      <p:sp>
        <p:nvSpPr>
          <p:cNvPr id="37" name="TextBox 46"/>
          <p:cNvSpPr txBox="1">
            <a:spLocks noChangeArrowheads="1"/>
          </p:cNvSpPr>
          <p:nvPr/>
        </p:nvSpPr>
        <p:spPr bwMode="auto">
          <a:xfrm>
            <a:off x="9231998" y="5542273"/>
            <a:ext cx="334736" cy="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12" tIns="40806" rIns="81612" bIns="40806">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defTabSz="457200" eaLnBrk="1" hangingPunct="1"/>
            <a:r>
              <a:rPr lang="ru-RU" altLang="ru-RU" sz="1200" b="1" kern="0" dirty="0">
                <a:solidFill>
                  <a:srgbClr val="1F497D"/>
                </a:solidFill>
                <a:latin typeface="Arial" charset="0"/>
              </a:rPr>
              <a:t>19</a:t>
            </a:r>
          </a:p>
        </p:txBody>
      </p:sp>
      <p:sp>
        <p:nvSpPr>
          <p:cNvPr id="38" name="TextBox 46"/>
          <p:cNvSpPr txBox="1">
            <a:spLocks noChangeArrowheads="1"/>
          </p:cNvSpPr>
          <p:nvPr/>
        </p:nvSpPr>
        <p:spPr bwMode="auto">
          <a:xfrm>
            <a:off x="6148385" y="5542150"/>
            <a:ext cx="334736" cy="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12" tIns="40806" rIns="81612" bIns="40806">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defTabSz="457200" eaLnBrk="1" hangingPunct="1"/>
            <a:r>
              <a:rPr lang="ru-RU" altLang="ru-RU" sz="1200" b="1" kern="0" dirty="0">
                <a:solidFill>
                  <a:srgbClr val="1F497D"/>
                </a:solidFill>
                <a:latin typeface="Arial" charset="0"/>
              </a:rPr>
              <a:t>16</a:t>
            </a:r>
          </a:p>
        </p:txBody>
      </p:sp>
      <p:sp>
        <p:nvSpPr>
          <p:cNvPr id="39" name="TextBox 46"/>
          <p:cNvSpPr txBox="1">
            <a:spLocks noChangeArrowheads="1"/>
          </p:cNvSpPr>
          <p:nvPr/>
        </p:nvSpPr>
        <p:spPr bwMode="auto">
          <a:xfrm>
            <a:off x="9963158" y="5542273"/>
            <a:ext cx="334736" cy="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12" tIns="40806" rIns="81612" bIns="40806">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defTabSz="457200" eaLnBrk="1" hangingPunct="1"/>
            <a:r>
              <a:rPr lang="ru-RU" altLang="ru-RU" sz="1200" b="1" kern="0" dirty="0">
                <a:solidFill>
                  <a:srgbClr val="1F497D"/>
                </a:solidFill>
                <a:latin typeface="Arial" charset="0"/>
              </a:rPr>
              <a:t>17</a:t>
            </a:r>
          </a:p>
        </p:txBody>
      </p:sp>
      <p:grpSp>
        <p:nvGrpSpPr>
          <p:cNvPr id="40" name="Группа 39"/>
          <p:cNvGrpSpPr/>
          <p:nvPr/>
        </p:nvGrpSpPr>
        <p:grpSpPr>
          <a:xfrm>
            <a:off x="8325709" y="4398468"/>
            <a:ext cx="581941" cy="539224"/>
            <a:chOff x="5776014" y="4797816"/>
            <a:chExt cx="630436" cy="718965"/>
          </a:xfrm>
        </p:grpSpPr>
        <p:sp>
          <p:nvSpPr>
            <p:cNvPr id="41" name="TextBox 40"/>
            <p:cNvSpPr txBox="1"/>
            <p:nvPr/>
          </p:nvSpPr>
          <p:spPr bwMode="auto">
            <a:xfrm>
              <a:off x="5776014" y="5229200"/>
              <a:ext cx="630436" cy="287581"/>
            </a:xfrm>
            <a:prstGeom prst="rect">
              <a:avLst/>
            </a:prstGeom>
            <a:solidFill>
              <a:schemeClr val="accent6">
                <a:lumMod val="50000"/>
              </a:schemeClr>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defTabSz="457200">
                <a:defRPr/>
              </a:pPr>
              <a:r>
                <a:rPr lang="en-US" kern="0" dirty="0">
                  <a:solidFill>
                    <a:prstClr val="white"/>
                  </a:solidFill>
                  <a:effectLst/>
                </a:rPr>
                <a:t>Obzor-R2</a:t>
              </a:r>
              <a:endParaRPr lang="ru-RU" kern="0" dirty="0">
                <a:solidFill>
                  <a:prstClr val="white"/>
                </a:solidFill>
                <a:effectLst/>
              </a:endParaRPr>
            </a:p>
          </p:txBody>
        </p:sp>
        <p:pic>
          <p:nvPicPr>
            <p:cNvPr id="42" name="Рисунок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7551" y="4797816"/>
              <a:ext cx="539324" cy="431384"/>
            </a:xfrm>
            <a:prstGeom prst="rect">
              <a:avLst/>
            </a:prstGeom>
          </p:spPr>
        </p:pic>
      </p:grpSp>
      <p:grpSp>
        <p:nvGrpSpPr>
          <p:cNvPr id="45" name="Группа 11"/>
          <p:cNvGrpSpPr>
            <a:grpSpLocks/>
          </p:cNvGrpSpPr>
          <p:nvPr/>
        </p:nvGrpSpPr>
        <p:grpSpPr bwMode="auto">
          <a:xfrm>
            <a:off x="4452973" y="2809622"/>
            <a:ext cx="618444" cy="543179"/>
            <a:chOff x="5487950" y="1281225"/>
            <a:chExt cx="670882" cy="723422"/>
          </a:xfrm>
        </p:grpSpPr>
        <p:pic>
          <p:nvPicPr>
            <p:cNvPr id="46" name="Picture 8" descr="Электро2"/>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5579111" y="1281225"/>
              <a:ext cx="547481" cy="40720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p:cNvSpPr txBox="1"/>
            <p:nvPr/>
          </p:nvSpPr>
          <p:spPr bwMode="auto">
            <a:xfrm>
              <a:off x="5487950" y="1717390"/>
              <a:ext cx="670882" cy="287257"/>
            </a:xfrm>
            <a:prstGeom prst="rect">
              <a:avLst/>
            </a:prstGeom>
            <a:solidFill>
              <a:srgbClr val="0070C0"/>
            </a:solidFill>
            <a:ln>
              <a:noFill/>
            </a:ln>
            <a:effectLst>
              <a:softEdge rad="31750"/>
            </a:effectLst>
          </p:spPr>
          <p:txBody>
            <a:bodyPr wrap="squar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defTabSz="457200"/>
              <a:r>
                <a:rPr lang="en-US" kern="0" dirty="0" err="1">
                  <a:solidFill>
                    <a:prstClr val="white"/>
                  </a:solidFill>
                  <a:effectLst/>
                </a:rPr>
                <a:t>Elektro</a:t>
              </a:r>
              <a:r>
                <a:rPr lang="en-US" kern="0" dirty="0">
                  <a:solidFill>
                    <a:prstClr val="white"/>
                  </a:solidFill>
                  <a:effectLst/>
                </a:rPr>
                <a:t>-L</a:t>
              </a:r>
              <a:r>
                <a:rPr lang="ru-RU" kern="0" dirty="0">
                  <a:solidFill>
                    <a:prstClr val="white"/>
                  </a:solidFill>
                  <a:effectLst/>
                </a:rPr>
                <a:t>2</a:t>
              </a:r>
            </a:p>
          </p:txBody>
        </p:sp>
      </p:grpSp>
      <p:grpSp>
        <p:nvGrpSpPr>
          <p:cNvPr id="51" name="Группа 23"/>
          <p:cNvGrpSpPr>
            <a:grpSpLocks/>
          </p:cNvGrpSpPr>
          <p:nvPr/>
        </p:nvGrpSpPr>
        <p:grpSpPr bwMode="auto">
          <a:xfrm>
            <a:off x="3708560" y="2286000"/>
            <a:ext cx="634840" cy="509774"/>
            <a:chOff x="1206546" y="2154997"/>
            <a:chExt cx="688395" cy="679666"/>
          </a:xfrm>
        </p:grpSpPr>
        <p:pic>
          <p:nvPicPr>
            <p:cNvPr id="52" name="Picture 8" descr="Метеор-М"/>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1274658" y="2154997"/>
              <a:ext cx="569059" cy="36826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Box 52"/>
            <p:cNvSpPr txBox="1"/>
            <p:nvPr/>
          </p:nvSpPr>
          <p:spPr bwMode="auto">
            <a:xfrm>
              <a:off x="1206546" y="2547095"/>
              <a:ext cx="688395" cy="287568"/>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defTabSz="457200">
                <a:defRPr/>
              </a:pPr>
              <a:r>
                <a:rPr lang="en-US" kern="0" dirty="0">
                  <a:solidFill>
                    <a:prstClr val="white"/>
                  </a:solidFill>
                  <a:effectLst/>
                </a:rPr>
                <a:t>Meteor-M1</a:t>
              </a:r>
              <a:endParaRPr lang="ru-RU" kern="0" dirty="0">
                <a:solidFill>
                  <a:prstClr val="white"/>
                </a:solidFill>
                <a:effectLst/>
              </a:endParaRPr>
            </a:p>
          </p:txBody>
        </p:sp>
      </p:grpSp>
      <p:grpSp>
        <p:nvGrpSpPr>
          <p:cNvPr id="54" name="Группа 26"/>
          <p:cNvGrpSpPr>
            <a:grpSpLocks/>
          </p:cNvGrpSpPr>
          <p:nvPr/>
        </p:nvGrpSpPr>
        <p:grpSpPr bwMode="auto">
          <a:xfrm>
            <a:off x="2197995" y="3639091"/>
            <a:ext cx="626824" cy="527079"/>
            <a:chOff x="4102603" y="4611955"/>
            <a:chExt cx="678158" cy="702986"/>
          </a:xfrm>
        </p:grpSpPr>
        <p:pic>
          <p:nvPicPr>
            <p:cNvPr id="55" name="Picture 3" descr="D:\Shihanoff\Мои рисунки\Рисунок3.png"/>
            <p:cNvPicPr>
              <a:picLocks noChangeAspect="1" noChangeArrowheads="1"/>
            </p:cNvPicPr>
            <p:nvPr/>
          </p:nvPicPr>
          <p:blipFill>
            <a:blip r:embed="rId5" cstate="screen"/>
            <a:srcRect/>
            <a:stretch>
              <a:fillRect/>
            </a:stretch>
          </p:blipFill>
          <p:spPr bwMode="auto">
            <a:xfrm>
              <a:off x="4195133" y="4611955"/>
              <a:ext cx="541405" cy="41531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6" name="TextBox 55"/>
            <p:cNvSpPr txBox="1"/>
            <p:nvPr/>
          </p:nvSpPr>
          <p:spPr bwMode="auto">
            <a:xfrm>
              <a:off x="4102603" y="5027272"/>
              <a:ext cx="678158" cy="287669"/>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defTabSz="457200">
                <a:defRPr/>
              </a:pPr>
              <a:r>
                <a:rPr lang="en-US" kern="0" dirty="0">
                  <a:solidFill>
                    <a:prstClr val="white"/>
                  </a:solidFill>
                  <a:effectLst/>
                </a:rPr>
                <a:t>Resurs-P1</a:t>
              </a:r>
              <a:endParaRPr lang="ru-RU" kern="0" dirty="0">
                <a:solidFill>
                  <a:prstClr val="white"/>
                </a:solidFill>
                <a:effectLst/>
              </a:endParaRPr>
            </a:p>
          </p:txBody>
        </p:sp>
      </p:grpSp>
      <p:sp>
        <p:nvSpPr>
          <p:cNvPr id="57" name="TextBox 56"/>
          <p:cNvSpPr txBox="1"/>
          <p:nvPr/>
        </p:nvSpPr>
        <p:spPr bwMode="auto">
          <a:xfrm>
            <a:off x="2766116" y="4546277"/>
            <a:ext cx="719799" cy="215686"/>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defTabSz="457200">
              <a:defRPr/>
            </a:pPr>
            <a:r>
              <a:rPr lang="en-US" kern="0" dirty="0" err="1">
                <a:solidFill>
                  <a:prstClr val="white"/>
                </a:solidFill>
                <a:effectLst/>
              </a:rPr>
              <a:t>Kanopus</a:t>
            </a:r>
            <a:r>
              <a:rPr lang="en-US" kern="0" dirty="0">
                <a:solidFill>
                  <a:prstClr val="white"/>
                </a:solidFill>
                <a:effectLst/>
              </a:rPr>
              <a:t>-V</a:t>
            </a:r>
            <a:r>
              <a:rPr lang="ru-RU" kern="0" dirty="0">
                <a:solidFill>
                  <a:prstClr val="white"/>
                </a:solidFill>
                <a:effectLst/>
              </a:rPr>
              <a:t>1</a:t>
            </a:r>
          </a:p>
        </p:txBody>
      </p:sp>
      <p:grpSp>
        <p:nvGrpSpPr>
          <p:cNvPr id="58" name="Группа 32"/>
          <p:cNvGrpSpPr>
            <a:grpSpLocks/>
          </p:cNvGrpSpPr>
          <p:nvPr/>
        </p:nvGrpSpPr>
        <p:grpSpPr bwMode="auto">
          <a:xfrm>
            <a:off x="2895789" y="3609162"/>
            <a:ext cx="626824" cy="531803"/>
            <a:chOff x="5524785" y="4809728"/>
            <a:chExt cx="679483" cy="708982"/>
          </a:xfrm>
        </p:grpSpPr>
        <p:pic>
          <p:nvPicPr>
            <p:cNvPr id="59" name="Picture 3" descr="D:\Shihanoff\Мои рисунки\Рисунок3.png"/>
            <p:cNvPicPr>
              <a:picLocks noChangeAspect="1" noChangeArrowheads="1"/>
            </p:cNvPicPr>
            <p:nvPr/>
          </p:nvPicPr>
          <p:blipFill>
            <a:blip r:embed="rId6" cstate="screen"/>
            <a:srcRect/>
            <a:stretch>
              <a:fillRect/>
            </a:stretch>
          </p:blipFill>
          <p:spPr bwMode="auto">
            <a:xfrm>
              <a:off x="5595831" y="4809728"/>
              <a:ext cx="547074" cy="420614"/>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60" name="TextBox 59"/>
            <p:cNvSpPr txBox="1"/>
            <p:nvPr/>
          </p:nvSpPr>
          <p:spPr bwMode="auto">
            <a:xfrm>
              <a:off x="5524785" y="5231164"/>
              <a:ext cx="679483" cy="287546"/>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defTabSz="457200">
                <a:defRPr/>
              </a:pPr>
              <a:r>
                <a:rPr lang="en-US" kern="0" dirty="0" err="1">
                  <a:solidFill>
                    <a:prstClr val="white"/>
                  </a:solidFill>
                  <a:effectLst/>
                </a:rPr>
                <a:t>Resurs</a:t>
              </a:r>
              <a:r>
                <a:rPr lang="en-US" kern="0" dirty="0">
                  <a:solidFill>
                    <a:prstClr val="white"/>
                  </a:solidFill>
                  <a:effectLst/>
                </a:rPr>
                <a:t>-P</a:t>
              </a:r>
              <a:r>
                <a:rPr lang="ru-RU" kern="0" dirty="0">
                  <a:solidFill>
                    <a:prstClr val="white"/>
                  </a:solidFill>
                  <a:effectLst/>
                </a:rPr>
                <a:t>2</a:t>
              </a:r>
            </a:p>
          </p:txBody>
        </p:sp>
      </p:grpSp>
      <p:grpSp>
        <p:nvGrpSpPr>
          <p:cNvPr id="61" name="Группа 68"/>
          <p:cNvGrpSpPr>
            <a:grpSpLocks/>
          </p:cNvGrpSpPr>
          <p:nvPr/>
        </p:nvGrpSpPr>
        <p:grpSpPr bwMode="auto">
          <a:xfrm>
            <a:off x="4462269" y="2286001"/>
            <a:ext cx="634840" cy="501755"/>
            <a:chOff x="1222598" y="2165681"/>
            <a:chExt cx="688394" cy="668974"/>
          </a:xfrm>
        </p:grpSpPr>
        <p:pic>
          <p:nvPicPr>
            <p:cNvPr id="62" name="Picture 8" descr="Метеор-М"/>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1271625" y="2165681"/>
              <a:ext cx="556329" cy="36002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TextBox 62"/>
            <p:cNvSpPr txBox="1"/>
            <p:nvPr/>
          </p:nvSpPr>
          <p:spPr bwMode="auto">
            <a:xfrm>
              <a:off x="1222598" y="2547087"/>
              <a:ext cx="688394" cy="287568"/>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defTabSz="457200">
                <a:defRPr/>
              </a:pPr>
              <a:r>
                <a:rPr lang="en-US" kern="0" dirty="0">
                  <a:solidFill>
                    <a:prstClr val="white"/>
                  </a:solidFill>
                  <a:effectLst/>
                </a:rPr>
                <a:t>Meteor-M2</a:t>
              </a:r>
              <a:endParaRPr lang="ru-RU" kern="0" dirty="0">
                <a:solidFill>
                  <a:prstClr val="white"/>
                </a:solidFill>
                <a:effectLst/>
              </a:endParaRPr>
            </a:p>
          </p:txBody>
        </p:sp>
      </p:grpSp>
      <p:sp>
        <p:nvSpPr>
          <p:cNvPr id="64" name="TextBox 63"/>
          <p:cNvSpPr txBox="1"/>
          <p:nvPr/>
        </p:nvSpPr>
        <p:spPr>
          <a:xfrm rot="16200000">
            <a:off x="1069066" y="2198787"/>
            <a:ext cx="2018742" cy="364365"/>
          </a:xfrm>
          <a:prstGeom prst="rect">
            <a:avLst/>
          </a:prstGeom>
          <a:solidFill>
            <a:schemeClr val="accent1">
              <a:lumMod val="75000"/>
            </a:schemeClr>
          </a:solidFill>
          <a:ln>
            <a:noFill/>
          </a:ln>
          <a:effectLst>
            <a:softEdge rad="63500"/>
          </a:effectLst>
        </p:spPr>
        <p:txBody>
          <a:bodyPr wrap="square" lIns="95766" tIns="47883" rIns="95766" bIns="47883" anchor="ctr">
            <a:noAutofit/>
          </a:bodyPr>
          <a:lstStyle/>
          <a:p>
            <a:pPr algn="ctr" defTabSz="457200">
              <a:defRPr/>
            </a:pPr>
            <a:r>
              <a:rPr lang="en-US" sz="1000" b="1" kern="0" cap="all" dirty="0">
                <a:solidFill>
                  <a:prstClr val="white"/>
                </a:solidFill>
                <a:latin typeface="Arial" pitchFamily="34" charset="0"/>
                <a:cs typeface="Arial" pitchFamily="34" charset="0"/>
              </a:rPr>
              <a:t>Hydrometeorology</a:t>
            </a:r>
            <a:endParaRPr lang="ru-RU" sz="1000" b="1" kern="0" cap="all" dirty="0">
              <a:solidFill>
                <a:prstClr val="white"/>
              </a:solidFill>
              <a:latin typeface="Arial" pitchFamily="34" charset="0"/>
              <a:cs typeface="Arial" pitchFamily="34" charset="0"/>
            </a:endParaRPr>
          </a:p>
        </p:txBody>
      </p:sp>
      <p:sp>
        <p:nvSpPr>
          <p:cNvPr id="65" name="TextBox 64"/>
          <p:cNvSpPr txBox="1"/>
          <p:nvPr/>
        </p:nvSpPr>
        <p:spPr>
          <a:xfrm rot="16200000">
            <a:off x="1126316" y="4390896"/>
            <a:ext cx="1911440" cy="357164"/>
          </a:xfrm>
          <a:prstGeom prst="rect">
            <a:avLst/>
          </a:prstGeom>
          <a:solidFill>
            <a:srgbClr val="728E3A"/>
          </a:solidFill>
          <a:ln>
            <a:noFill/>
          </a:ln>
          <a:effectLst>
            <a:softEdge rad="63500"/>
          </a:effectLst>
        </p:spPr>
        <p:txBody>
          <a:bodyPr wrap="square" lIns="95766" tIns="47883" rIns="95766" bIns="47883" anchor="ctr">
            <a:noAutofit/>
          </a:bodyPr>
          <a:lstStyle/>
          <a:p>
            <a:pPr algn="ctr" defTabSz="457200">
              <a:defRPr/>
            </a:pPr>
            <a:r>
              <a:rPr lang="en-US" sz="1100" b="1" kern="0" cap="all" dirty="0">
                <a:solidFill>
                  <a:prstClr val="white"/>
                </a:solidFill>
                <a:latin typeface="Arial" pitchFamily="34" charset="0"/>
                <a:cs typeface="Arial" pitchFamily="34" charset="0"/>
              </a:rPr>
              <a:t>NATURAL RESOURCES</a:t>
            </a:r>
            <a:endParaRPr lang="ru-RU" sz="1100" b="1" kern="0" cap="all" dirty="0">
              <a:solidFill>
                <a:prstClr val="white"/>
              </a:solidFill>
              <a:latin typeface="Arial" pitchFamily="34" charset="0"/>
              <a:cs typeface="Arial" pitchFamily="34" charset="0"/>
            </a:endParaRPr>
          </a:p>
        </p:txBody>
      </p:sp>
      <p:sp>
        <p:nvSpPr>
          <p:cNvPr id="66" name="TextBox 65"/>
          <p:cNvSpPr txBox="1"/>
          <p:nvPr/>
        </p:nvSpPr>
        <p:spPr>
          <a:xfrm>
            <a:off x="2003666" y="5541168"/>
            <a:ext cx="434734" cy="200055"/>
          </a:xfrm>
          <a:prstGeom prst="rect">
            <a:avLst/>
          </a:prstGeom>
          <a:noFill/>
        </p:spPr>
        <p:txBody>
          <a:bodyPr wrap="none" rtlCol="0">
            <a:spAutoFit/>
          </a:bodyPr>
          <a:lstStyle/>
          <a:p>
            <a:pPr defTabSz="457200">
              <a:lnSpc>
                <a:spcPct val="70000"/>
              </a:lnSpc>
            </a:pPr>
            <a:r>
              <a:rPr lang="en-US" sz="1000" b="1" kern="0" dirty="0">
                <a:solidFill>
                  <a:prstClr val="white"/>
                </a:solidFill>
                <a:latin typeface="Arial Narrow" pitchFamily="34" charset="0"/>
              </a:rPr>
              <a:t>Total</a:t>
            </a:r>
            <a:endParaRPr lang="ru-RU" sz="1000" b="1" kern="0" dirty="0">
              <a:solidFill>
                <a:prstClr val="white"/>
              </a:solidFill>
              <a:latin typeface="Arial Narrow" pitchFamily="34" charset="0"/>
            </a:endParaRPr>
          </a:p>
        </p:txBody>
      </p:sp>
      <p:pic>
        <p:nvPicPr>
          <p:cNvPr id="67" name="Picture 3"/>
          <p:cNvPicPr>
            <a:picLocks noChangeAspect="1" noChangeArrowheads="1"/>
          </p:cNvPicPr>
          <p:nvPr/>
        </p:nvPicPr>
        <p:blipFill>
          <a:blip r:embed="rId7" cstate="screen">
            <a:clrChange>
              <a:clrFrom>
                <a:srgbClr val="FFFFFF"/>
              </a:clrFrom>
              <a:clrTo>
                <a:srgbClr val="FFFFFF">
                  <a:alpha val="0"/>
                </a:srgbClr>
              </a:clrTo>
            </a:clrChange>
          </a:blip>
          <a:srcRect/>
          <a:stretch>
            <a:fillRect/>
          </a:stretch>
        </p:blipFill>
        <p:spPr bwMode="auto">
          <a:xfrm>
            <a:off x="2836670" y="4204133"/>
            <a:ext cx="556846" cy="29139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9" name="Группа 98"/>
          <p:cNvGrpSpPr>
            <a:grpSpLocks/>
          </p:cNvGrpSpPr>
          <p:nvPr/>
        </p:nvGrpSpPr>
        <p:grpSpPr bwMode="auto">
          <a:xfrm>
            <a:off x="3633969" y="3611081"/>
            <a:ext cx="626824" cy="528549"/>
            <a:chOff x="5524740" y="4814058"/>
            <a:chExt cx="679475" cy="704643"/>
          </a:xfrm>
        </p:grpSpPr>
        <p:pic>
          <p:nvPicPr>
            <p:cNvPr id="70" name="Picture 3" descr="D:\Shihanoff\Мои рисунки\Рисунок3.png"/>
            <p:cNvPicPr>
              <a:picLocks noChangeAspect="1" noChangeArrowheads="1"/>
            </p:cNvPicPr>
            <p:nvPr/>
          </p:nvPicPr>
          <p:blipFill>
            <a:blip r:embed="rId6" cstate="screen"/>
            <a:srcRect/>
            <a:stretch>
              <a:fillRect/>
            </a:stretch>
          </p:blipFill>
          <p:spPr bwMode="auto">
            <a:xfrm>
              <a:off x="5611435" y="4814058"/>
              <a:ext cx="541431" cy="41627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71" name="TextBox 70"/>
            <p:cNvSpPr txBox="1"/>
            <p:nvPr/>
          </p:nvSpPr>
          <p:spPr bwMode="auto">
            <a:xfrm>
              <a:off x="5524740" y="5231156"/>
              <a:ext cx="679475" cy="287545"/>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defTabSz="457200">
                <a:defRPr/>
              </a:pPr>
              <a:r>
                <a:rPr lang="en-US" kern="0" dirty="0" err="1">
                  <a:solidFill>
                    <a:prstClr val="white"/>
                  </a:solidFill>
                  <a:effectLst/>
                </a:rPr>
                <a:t>Resurs</a:t>
              </a:r>
              <a:r>
                <a:rPr lang="en-US" kern="0" dirty="0">
                  <a:solidFill>
                    <a:prstClr val="white"/>
                  </a:solidFill>
                  <a:effectLst/>
                </a:rPr>
                <a:t>-P</a:t>
              </a:r>
              <a:r>
                <a:rPr lang="ru-RU" kern="0" dirty="0">
                  <a:solidFill>
                    <a:prstClr val="white"/>
                  </a:solidFill>
                  <a:effectLst/>
                </a:rPr>
                <a:t>3</a:t>
              </a:r>
            </a:p>
          </p:txBody>
        </p:sp>
      </p:grpSp>
      <p:grpSp>
        <p:nvGrpSpPr>
          <p:cNvPr id="72" name="Группа 52"/>
          <p:cNvGrpSpPr>
            <a:grpSpLocks/>
          </p:cNvGrpSpPr>
          <p:nvPr/>
        </p:nvGrpSpPr>
        <p:grpSpPr bwMode="auto">
          <a:xfrm>
            <a:off x="3535452" y="4152147"/>
            <a:ext cx="757546" cy="653974"/>
            <a:chOff x="5183464" y="3953275"/>
            <a:chExt cx="1170882" cy="988365"/>
          </a:xfrm>
        </p:grpSpPr>
        <p:sp>
          <p:nvSpPr>
            <p:cNvPr id="73" name="TextBox 72"/>
            <p:cNvSpPr txBox="1"/>
            <p:nvPr/>
          </p:nvSpPr>
          <p:spPr bwMode="auto">
            <a:xfrm>
              <a:off x="5183464" y="4383094"/>
              <a:ext cx="1170882" cy="558546"/>
            </a:xfrm>
            <a:prstGeom prst="rect">
              <a:avLst/>
            </a:prstGeom>
            <a:solidFill>
              <a:srgbClr val="0070C0"/>
            </a:solidFill>
            <a:ln>
              <a:noFill/>
            </a:ln>
            <a:effectLst>
              <a:softEdge rad="31750"/>
            </a:effectLst>
          </p:spPr>
          <p:txBody>
            <a:bodyPr wrap="squar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defTabSz="457200">
                <a:defRPr/>
              </a:pPr>
              <a:r>
                <a:rPr lang="en-US" kern="0" dirty="0" err="1">
                  <a:solidFill>
                    <a:prstClr val="white"/>
                  </a:solidFill>
                  <a:effectLst/>
                </a:rPr>
                <a:t>Kanopus</a:t>
              </a:r>
              <a:r>
                <a:rPr lang="en-US" kern="0" dirty="0">
                  <a:solidFill>
                    <a:prstClr val="white"/>
                  </a:solidFill>
                  <a:effectLst/>
                </a:rPr>
                <a:t>-V</a:t>
              </a:r>
              <a:r>
                <a:rPr lang="ru-RU" kern="0" dirty="0">
                  <a:solidFill>
                    <a:prstClr val="white"/>
                  </a:solidFill>
                  <a:effectLst/>
                </a:rPr>
                <a:t>-</a:t>
              </a:r>
              <a:r>
                <a:rPr lang="en-US" kern="0" dirty="0">
                  <a:solidFill>
                    <a:prstClr val="white"/>
                  </a:solidFill>
                  <a:effectLst/>
                </a:rPr>
                <a:t>IK</a:t>
              </a:r>
              <a:endParaRPr lang="ru-RU" kern="0" dirty="0">
                <a:solidFill>
                  <a:prstClr val="white"/>
                </a:solidFill>
                <a:effectLst/>
              </a:endParaRPr>
            </a:p>
          </p:txBody>
        </p:sp>
        <p:pic>
          <p:nvPicPr>
            <p:cNvPr id="74" name="Picture 3"/>
            <p:cNvPicPr>
              <a:picLocks noChangeAspect="1" noChangeArrowheads="1"/>
            </p:cNvPicPr>
            <p:nvPr/>
          </p:nvPicPr>
          <p:blipFill>
            <a:blip r:embed="rId7" cstate="screen">
              <a:clrChange>
                <a:clrFrom>
                  <a:srgbClr val="FFFFFF"/>
                </a:clrFrom>
                <a:clrTo>
                  <a:srgbClr val="FFFFFF">
                    <a:alpha val="0"/>
                  </a:srgbClr>
                </a:clrTo>
              </a:clrChange>
            </a:blip>
            <a:srcRect/>
            <a:stretch>
              <a:fillRect/>
            </a:stretch>
          </p:blipFill>
          <p:spPr bwMode="auto">
            <a:xfrm>
              <a:off x="5361059" y="3953275"/>
              <a:ext cx="821888" cy="43135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5" name="Группа 162"/>
          <p:cNvGrpSpPr>
            <a:grpSpLocks/>
          </p:cNvGrpSpPr>
          <p:nvPr/>
        </p:nvGrpSpPr>
        <p:grpSpPr bwMode="auto">
          <a:xfrm>
            <a:off x="5180339" y="1512597"/>
            <a:ext cx="721402" cy="521415"/>
            <a:chOff x="5405942" y="1959740"/>
            <a:chExt cx="993859" cy="884014"/>
          </a:xfrm>
        </p:grpSpPr>
        <p:pic>
          <p:nvPicPr>
            <p:cNvPr id="76" name="Picture 8" descr="Метеор-М"/>
            <p:cNvPicPr>
              <a:picLocks noChangeAspect="1" noChangeArrowheads="1"/>
            </p:cNvPicPr>
            <p:nvPr/>
          </p:nvPicPr>
          <p:blipFill>
            <a:blip r:embed="rId8" cstate="screen">
              <a:clrChange>
                <a:clrFrom>
                  <a:srgbClr val="FFFFFF"/>
                </a:clrFrom>
                <a:clrTo>
                  <a:srgbClr val="FFFFFF">
                    <a:alpha val="0"/>
                  </a:srgbClr>
                </a:clrTo>
              </a:clrChange>
            </a:blip>
            <a:srcRect/>
            <a:stretch>
              <a:fillRect/>
            </a:stretch>
          </p:blipFill>
          <p:spPr bwMode="auto">
            <a:xfrm>
              <a:off x="5536898" y="1959740"/>
              <a:ext cx="761026" cy="49327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TextBox 76"/>
            <p:cNvSpPr txBox="1"/>
            <p:nvPr/>
          </p:nvSpPr>
          <p:spPr>
            <a:xfrm>
              <a:off x="5405942" y="2478077"/>
              <a:ext cx="993859" cy="365677"/>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defTabSz="457200">
                <a:defRPr/>
              </a:pPr>
              <a:r>
                <a:rPr lang="en-US" kern="0" dirty="0">
                  <a:solidFill>
                    <a:prstClr val="white"/>
                  </a:solidFill>
                  <a:effectLst/>
                </a:rPr>
                <a:t>Meteor-M</a:t>
              </a:r>
              <a:r>
                <a:rPr lang="ru-RU" kern="0" dirty="0">
                  <a:solidFill>
                    <a:prstClr val="white"/>
                  </a:solidFill>
                  <a:effectLst/>
                </a:rPr>
                <a:t>2.2</a:t>
              </a:r>
            </a:p>
          </p:txBody>
        </p:sp>
      </p:grpSp>
      <p:grpSp>
        <p:nvGrpSpPr>
          <p:cNvPr id="78" name="Группа 92"/>
          <p:cNvGrpSpPr>
            <a:grpSpLocks/>
          </p:cNvGrpSpPr>
          <p:nvPr/>
        </p:nvGrpSpPr>
        <p:grpSpPr bwMode="auto">
          <a:xfrm>
            <a:off x="5212896" y="2812102"/>
            <a:ext cx="622016" cy="540698"/>
            <a:chOff x="5515991" y="1284532"/>
            <a:chExt cx="673549" cy="720117"/>
          </a:xfrm>
        </p:grpSpPr>
        <p:pic>
          <p:nvPicPr>
            <p:cNvPr id="79" name="Picture 8" descr="Электро2"/>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5554961" y="1284532"/>
              <a:ext cx="566771" cy="42793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TextBox 79"/>
            <p:cNvSpPr txBox="1"/>
            <p:nvPr/>
          </p:nvSpPr>
          <p:spPr bwMode="auto">
            <a:xfrm>
              <a:off x="5515991" y="1717392"/>
              <a:ext cx="673549" cy="287257"/>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defTabSz="457200">
                <a:defRPr/>
              </a:pPr>
              <a:r>
                <a:rPr lang="en-US" kern="0" dirty="0" err="1">
                  <a:solidFill>
                    <a:prstClr val="white"/>
                  </a:solidFill>
                  <a:effectLst/>
                </a:rPr>
                <a:t>Elektro</a:t>
              </a:r>
              <a:r>
                <a:rPr lang="en-US" kern="0" dirty="0">
                  <a:solidFill>
                    <a:prstClr val="white"/>
                  </a:solidFill>
                  <a:effectLst/>
                </a:rPr>
                <a:t>-L</a:t>
              </a:r>
              <a:r>
                <a:rPr lang="ru-RU" kern="0" dirty="0">
                  <a:solidFill>
                    <a:prstClr val="white"/>
                  </a:solidFill>
                  <a:effectLst/>
                </a:rPr>
                <a:t>3</a:t>
              </a:r>
            </a:p>
          </p:txBody>
        </p:sp>
      </p:grpSp>
      <p:grpSp>
        <p:nvGrpSpPr>
          <p:cNvPr id="81" name="Группа 77"/>
          <p:cNvGrpSpPr>
            <a:grpSpLocks/>
          </p:cNvGrpSpPr>
          <p:nvPr/>
        </p:nvGrpSpPr>
        <p:grpSpPr bwMode="auto">
          <a:xfrm>
            <a:off x="4426479" y="3652991"/>
            <a:ext cx="719799" cy="499157"/>
            <a:chOff x="5426576" y="4081500"/>
            <a:chExt cx="779556" cy="665259"/>
          </a:xfrm>
        </p:grpSpPr>
        <p:sp>
          <p:nvSpPr>
            <p:cNvPr id="82" name="TextBox 81"/>
            <p:cNvSpPr txBox="1"/>
            <p:nvPr/>
          </p:nvSpPr>
          <p:spPr bwMode="auto">
            <a:xfrm>
              <a:off x="5426576" y="4459300"/>
              <a:ext cx="779556" cy="287459"/>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defTabSz="457200">
                <a:defRPr/>
              </a:pPr>
              <a:r>
                <a:rPr lang="en-US" kern="0" dirty="0" err="1">
                  <a:solidFill>
                    <a:prstClr val="white"/>
                  </a:solidFill>
                  <a:effectLst/>
                </a:rPr>
                <a:t>Kanopus</a:t>
              </a:r>
              <a:r>
                <a:rPr lang="en-US" kern="0" dirty="0">
                  <a:solidFill>
                    <a:prstClr val="white"/>
                  </a:solidFill>
                  <a:effectLst/>
                </a:rPr>
                <a:t>-V</a:t>
              </a:r>
              <a:r>
                <a:rPr lang="ru-RU" kern="0" dirty="0">
                  <a:solidFill>
                    <a:prstClr val="white"/>
                  </a:solidFill>
                  <a:effectLst/>
                </a:rPr>
                <a:t>3</a:t>
              </a:r>
            </a:p>
          </p:txBody>
        </p:sp>
        <p:pic>
          <p:nvPicPr>
            <p:cNvPr id="83" name="Picture 3"/>
            <p:cNvPicPr>
              <a:picLocks noChangeAspect="1" noChangeArrowheads="1"/>
            </p:cNvPicPr>
            <p:nvPr/>
          </p:nvPicPr>
          <p:blipFill>
            <a:blip r:embed="rId7" cstate="screen">
              <a:clrChange>
                <a:clrFrom>
                  <a:srgbClr val="FFFFFF"/>
                </a:clrFrom>
                <a:clrTo>
                  <a:srgbClr val="FFFFFF">
                    <a:alpha val="0"/>
                  </a:srgbClr>
                </a:clrTo>
              </a:clrChange>
            </a:blip>
            <a:srcRect/>
            <a:stretch>
              <a:fillRect/>
            </a:stretch>
          </p:blipFill>
          <p:spPr bwMode="auto">
            <a:xfrm>
              <a:off x="5488625" y="4081500"/>
              <a:ext cx="603075" cy="38835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4" name="Группа 80"/>
          <p:cNvGrpSpPr>
            <a:grpSpLocks/>
          </p:cNvGrpSpPr>
          <p:nvPr/>
        </p:nvGrpSpPr>
        <p:grpSpPr bwMode="auto">
          <a:xfrm>
            <a:off x="4426479" y="4157046"/>
            <a:ext cx="719799" cy="468350"/>
            <a:chOff x="5460443" y="4045651"/>
            <a:chExt cx="779556" cy="625503"/>
          </a:xfrm>
        </p:grpSpPr>
        <p:sp>
          <p:nvSpPr>
            <p:cNvPr id="85" name="TextBox 84"/>
            <p:cNvSpPr txBox="1"/>
            <p:nvPr/>
          </p:nvSpPr>
          <p:spPr bwMode="auto">
            <a:xfrm>
              <a:off x="5460443" y="4383095"/>
              <a:ext cx="779556" cy="288059"/>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defTabSz="457200">
                <a:defRPr/>
              </a:pPr>
              <a:r>
                <a:rPr lang="en-US" kern="0" dirty="0" err="1">
                  <a:solidFill>
                    <a:prstClr val="white"/>
                  </a:solidFill>
                  <a:effectLst/>
                </a:rPr>
                <a:t>Kanopus</a:t>
              </a:r>
              <a:r>
                <a:rPr lang="en-US" kern="0" dirty="0">
                  <a:solidFill>
                    <a:prstClr val="white"/>
                  </a:solidFill>
                  <a:effectLst/>
                </a:rPr>
                <a:t>-V</a:t>
              </a:r>
              <a:r>
                <a:rPr lang="ru-RU" kern="0" dirty="0">
                  <a:solidFill>
                    <a:prstClr val="white"/>
                  </a:solidFill>
                  <a:effectLst/>
                </a:rPr>
                <a:t>4</a:t>
              </a:r>
            </a:p>
          </p:txBody>
        </p:sp>
        <p:pic>
          <p:nvPicPr>
            <p:cNvPr id="86" name="Picture 3"/>
            <p:cNvPicPr>
              <a:picLocks noChangeAspect="1" noChangeArrowheads="1"/>
            </p:cNvPicPr>
            <p:nvPr/>
          </p:nvPicPr>
          <p:blipFill>
            <a:blip r:embed="rId7" cstate="screen">
              <a:clrChange>
                <a:clrFrom>
                  <a:srgbClr val="FFFFFF"/>
                </a:clrFrom>
                <a:clrTo>
                  <a:srgbClr val="FFFFFF">
                    <a:alpha val="0"/>
                  </a:srgbClr>
                </a:clrTo>
              </a:clrChange>
            </a:blip>
            <a:srcRect/>
            <a:stretch>
              <a:fillRect/>
            </a:stretch>
          </p:blipFill>
          <p:spPr bwMode="auto">
            <a:xfrm>
              <a:off x="5522493" y="4045651"/>
              <a:ext cx="603075" cy="34802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7" name="Группа 83"/>
          <p:cNvGrpSpPr>
            <a:grpSpLocks/>
          </p:cNvGrpSpPr>
          <p:nvPr/>
        </p:nvGrpSpPr>
        <p:grpSpPr bwMode="auto">
          <a:xfrm>
            <a:off x="4422787" y="4638084"/>
            <a:ext cx="719799" cy="495085"/>
            <a:chOff x="5460441" y="4009945"/>
            <a:chExt cx="779558" cy="661210"/>
          </a:xfrm>
        </p:grpSpPr>
        <p:sp>
          <p:nvSpPr>
            <p:cNvPr id="88" name="TextBox 87"/>
            <p:cNvSpPr txBox="1"/>
            <p:nvPr/>
          </p:nvSpPr>
          <p:spPr bwMode="auto">
            <a:xfrm>
              <a:off x="5460441" y="4383096"/>
              <a:ext cx="779558" cy="288059"/>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defTabSz="457200">
                <a:defRPr/>
              </a:pPr>
              <a:r>
                <a:rPr lang="en-US" kern="0" dirty="0" err="1">
                  <a:solidFill>
                    <a:prstClr val="white"/>
                  </a:solidFill>
                  <a:effectLst/>
                </a:rPr>
                <a:t>Kanopus</a:t>
              </a:r>
              <a:r>
                <a:rPr lang="en-US" kern="0" dirty="0">
                  <a:solidFill>
                    <a:prstClr val="white"/>
                  </a:solidFill>
                  <a:effectLst/>
                </a:rPr>
                <a:t>-V</a:t>
              </a:r>
              <a:r>
                <a:rPr lang="ru-RU" kern="0" dirty="0">
                  <a:solidFill>
                    <a:prstClr val="white"/>
                  </a:solidFill>
                  <a:effectLst/>
                </a:rPr>
                <a:t>5</a:t>
              </a:r>
            </a:p>
          </p:txBody>
        </p:sp>
        <p:pic>
          <p:nvPicPr>
            <p:cNvPr id="89" name="Picture 3"/>
            <p:cNvPicPr>
              <a:picLocks noChangeAspect="1" noChangeArrowheads="1"/>
            </p:cNvPicPr>
            <p:nvPr/>
          </p:nvPicPr>
          <p:blipFill>
            <a:blip r:embed="rId7" cstate="screen">
              <a:clrChange>
                <a:clrFrom>
                  <a:srgbClr val="FFFFFF"/>
                </a:clrFrom>
                <a:clrTo>
                  <a:srgbClr val="FFFFFF">
                    <a:alpha val="0"/>
                  </a:srgbClr>
                </a:clrTo>
              </a:clrChange>
            </a:blip>
            <a:srcRect/>
            <a:stretch>
              <a:fillRect/>
            </a:stretch>
          </p:blipFill>
          <p:spPr bwMode="auto">
            <a:xfrm>
              <a:off x="5522492" y="4009945"/>
              <a:ext cx="603076" cy="37604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0" name="Группа 86"/>
          <p:cNvGrpSpPr>
            <a:grpSpLocks/>
          </p:cNvGrpSpPr>
          <p:nvPr/>
        </p:nvGrpSpPr>
        <p:grpSpPr bwMode="auto">
          <a:xfrm>
            <a:off x="4419791" y="5120082"/>
            <a:ext cx="719799" cy="477125"/>
            <a:chOff x="5460441" y="4065814"/>
            <a:chExt cx="779558" cy="635896"/>
          </a:xfrm>
        </p:grpSpPr>
        <p:sp>
          <p:nvSpPr>
            <p:cNvPr id="91" name="TextBox 90"/>
            <p:cNvSpPr txBox="1"/>
            <p:nvPr/>
          </p:nvSpPr>
          <p:spPr bwMode="auto">
            <a:xfrm>
              <a:off x="5460441" y="4414251"/>
              <a:ext cx="779558" cy="287459"/>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defTabSz="457200">
                <a:defRPr/>
              </a:pPr>
              <a:r>
                <a:rPr lang="en-US" kern="0" dirty="0" err="1">
                  <a:solidFill>
                    <a:prstClr val="white"/>
                  </a:solidFill>
                  <a:effectLst/>
                </a:rPr>
                <a:t>Kanopus</a:t>
              </a:r>
              <a:r>
                <a:rPr lang="en-US" kern="0" dirty="0">
                  <a:solidFill>
                    <a:prstClr val="white"/>
                  </a:solidFill>
                  <a:effectLst/>
                </a:rPr>
                <a:t>-V</a:t>
              </a:r>
              <a:r>
                <a:rPr lang="ru-RU" kern="0" dirty="0">
                  <a:solidFill>
                    <a:prstClr val="white"/>
                  </a:solidFill>
                  <a:effectLst/>
                </a:rPr>
                <a:t>6</a:t>
              </a:r>
            </a:p>
          </p:txBody>
        </p:sp>
        <p:pic>
          <p:nvPicPr>
            <p:cNvPr id="92" name="Picture 3"/>
            <p:cNvPicPr>
              <a:picLocks noChangeAspect="1" noChangeArrowheads="1"/>
            </p:cNvPicPr>
            <p:nvPr/>
          </p:nvPicPr>
          <p:blipFill>
            <a:blip r:embed="rId7" cstate="screen">
              <a:clrChange>
                <a:clrFrom>
                  <a:srgbClr val="FFFFFF"/>
                </a:clrFrom>
                <a:clrTo>
                  <a:srgbClr val="FFFFFF">
                    <a:alpha val="0"/>
                  </a:srgbClr>
                </a:clrTo>
              </a:clrChange>
            </a:blip>
            <a:srcRect/>
            <a:stretch>
              <a:fillRect/>
            </a:stretch>
          </p:blipFill>
          <p:spPr bwMode="auto">
            <a:xfrm>
              <a:off x="5522492" y="4065814"/>
              <a:ext cx="603076" cy="34809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3" name="Группа 65"/>
          <p:cNvGrpSpPr>
            <a:grpSpLocks/>
          </p:cNvGrpSpPr>
          <p:nvPr/>
        </p:nvGrpSpPr>
        <p:grpSpPr bwMode="auto">
          <a:xfrm>
            <a:off x="5214446" y="2233236"/>
            <a:ext cx="646229" cy="567755"/>
            <a:chOff x="5525929" y="5673165"/>
            <a:chExt cx="699906" cy="756751"/>
          </a:xfrm>
        </p:grpSpPr>
        <p:sp>
          <p:nvSpPr>
            <p:cNvPr id="94" name="TextBox 93"/>
            <p:cNvSpPr txBox="1"/>
            <p:nvPr/>
          </p:nvSpPr>
          <p:spPr bwMode="auto">
            <a:xfrm>
              <a:off x="5527847" y="6142432"/>
              <a:ext cx="697988" cy="287484"/>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defTabSz="457200">
                <a:defRPr/>
              </a:pPr>
              <a:r>
                <a:rPr lang="en-US" kern="0" dirty="0" err="1">
                  <a:solidFill>
                    <a:prstClr val="white"/>
                  </a:solidFill>
                  <a:effectLst/>
                </a:rPr>
                <a:t>Arctica</a:t>
              </a:r>
              <a:r>
                <a:rPr lang="en-US" kern="0" dirty="0">
                  <a:solidFill>
                    <a:prstClr val="white"/>
                  </a:solidFill>
                  <a:effectLst/>
                </a:rPr>
                <a:t>-M</a:t>
              </a:r>
              <a:r>
                <a:rPr lang="ru-RU" kern="0" dirty="0">
                  <a:solidFill>
                    <a:prstClr val="white"/>
                  </a:solidFill>
                  <a:effectLst/>
                </a:rPr>
                <a:t>1</a:t>
              </a:r>
            </a:p>
          </p:txBody>
        </p:sp>
        <p:pic>
          <p:nvPicPr>
            <p:cNvPr id="95" name="Picture 4" descr="G:\презентация ТЭК\спутники для Кати\арктика.png"/>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rot="20762750">
              <a:off x="5525929" y="5673165"/>
              <a:ext cx="699889" cy="3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6" name="Группа 116"/>
          <p:cNvGrpSpPr>
            <a:grpSpLocks/>
          </p:cNvGrpSpPr>
          <p:nvPr/>
        </p:nvGrpSpPr>
        <p:grpSpPr bwMode="auto">
          <a:xfrm>
            <a:off x="5221152" y="3658293"/>
            <a:ext cx="626824" cy="513752"/>
            <a:chOff x="5524775" y="4877807"/>
            <a:chExt cx="679483" cy="684917"/>
          </a:xfrm>
        </p:grpSpPr>
        <p:pic>
          <p:nvPicPr>
            <p:cNvPr id="97" name="Picture 3" descr="D:\Shihanoff\Мои рисунки\Рисунок3.png"/>
            <p:cNvPicPr>
              <a:picLocks noChangeAspect="1" noChangeArrowheads="1"/>
            </p:cNvPicPr>
            <p:nvPr/>
          </p:nvPicPr>
          <p:blipFill>
            <a:blip r:embed="rId6" cstate="screen"/>
            <a:srcRect/>
            <a:stretch>
              <a:fillRect/>
            </a:stretch>
          </p:blipFill>
          <p:spPr bwMode="auto">
            <a:xfrm>
              <a:off x="5603855" y="4877807"/>
              <a:ext cx="510676" cy="392629"/>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98" name="TextBox 97"/>
            <p:cNvSpPr txBox="1"/>
            <p:nvPr/>
          </p:nvSpPr>
          <p:spPr bwMode="auto">
            <a:xfrm>
              <a:off x="5524775" y="5275179"/>
              <a:ext cx="679483" cy="287545"/>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defTabSz="457200">
                <a:defRPr/>
              </a:pPr>
              <a:r>
                <a:rPr lang="en-US" kern="0" dirty="0" err="1">
                  <a:solidFill>
                    <a:prstClr val="white"/>
                  </a:solidFill>
                  <a:effectLst/>
                </a:rPr>
                <a:t>Resurs</a:t>
              </a:r>
              <a:r>
                <a:rPr lang="en-US" kern="0" dirty="0">
                  <a:solidFill>
                    <a:prstClr val="white"/>
                  </a:solidFill>
                  <a:effectLst/>
                </a:rPr>
                <a:t>-P</a:t>
              </a:r>
              <a:r>
                <a:rPr lang="ru-RU" kern="0" dirty="0">
                  <a:solidFill>
                    <a:prstClr val="white"/>
                  </a:solidFill>
                  <a:effectLst/>
                </a:rPr>
                <a:t>4</a:t>
              </a:r>
            </a:p>
          </p:txBody>
        </p:sp>
      </p:grpSp>
      <p:grpSp>
        <p:nvGrpSpPr>
          <p:cNvPr id="99" name="Группа 135"/>
          <p:cNvGrpSpPr/>
          <p:nvPr/>
        </p:nvGrpSpPr>
        <p:grpSpPr>
          <a:xfrm>
            <a:off x="5142322" y="5069516"/>
            <a:ext cx="790331" cy="527691"/>
            <a:chOff x="7366212" y="3560666"/>
            <a:chExt cx="856192" cy="703587"/>
          </a:xfrm>
        </p:grpSpPr>
        <p:sp>
          <p:nvSpPr>
            <p:cNvPr id="100" name="TextBox 99"/>
            <p:cNvSpPr txBox="1"/>
            <p:nvPr/>
          </p:nvSpPr>
          <p:spPr bwMode="auto">
            <a:xfrm>
              <a:off x="7366212" y="3976672"/>
              <a:ext cx="856192" cy="287581"/>
            </a:xfrm>
            <a:prstGeom prst="rect">
              <a:avLst/>
            </a:prstGeom>
            <a:solidFill>
              <a:schemeClr val="accent6">
                <a:lumMod val="50000"/>
              </a:schemeClr>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defTabSz="457200">
                <a:defRPr/>
              </a:pPr>
              <a:r>
                <a:rPr lang="en-US" kern="0" dirty="0" err="1">
                  <a:solidFill>
                    <a:prstClr val="white"/>
                  </a:solidFill>
                  <a:effectLst/>
                </a:rPr>
                <a:t>Kondor</a:t>
              </a:r>
              <a:r>
                <a:rPr lang="en-US" kern="0" dirty="0">
                  <a:solidFill>
                    <a:prstClr val="white"/>
                  </a:solidFill>
                  <a:effectLst/>
                </a:rPr>
                <a:t>-FKA</a:t>
              </a:r>
              <a:r>
                <a:rPr lang="ru-RU" kern="0" dirty="0">
                  <a:solidFill>
                    <a:prstClr val="white"/>
                  </a:solidFill>
                  <a:effectLst/>
                </a:rPr>
                <a:t>1</a:t>
              </a:r>
            </a:p>
          </p:txBody>
        </p:sp>
        <p:pic>
          <p:nvPicPr>
            <p:cNvPr id="101" name="Picture 3" descr="D:\Stremov\08_Презентация_хар_спут\Кондор.png"/>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7400969" y="3560666"/>
              <a:ext cx="736425" cy="3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 name="Группа 135"/>
          <p:cNvGrpSpPr/>
          <p:nvPr/>
        </p:nvGrpSpPr>
        <p:grpSpPr>
          <a:xfrm>
            <a:off x="5971713" y="5069516"/>
            <a:ext cx="790330" cy="527691"/>
            <a:chOff x="7366211" y="3560666"/>
            <a:chExt cx="856190" cy="703587"/>
          </a:xfrm>
        </p:grpSpPr>
        <p:sp>
          <p:nvSpPr>
            <p:cNvPr id="103" name="TextBox 102"/>
            <p:cNvSpPr txBox="1"/>
            <p:nvPr/>
          </p:nvSpPr>
          <p:spPr bwMode="auto">
            <a:xfrm>
              <a:off x="7366211" y="3976672"/>
              <a:ext cx="856190" cy="287581"/>
            </a:xfrm>
            <a:prstGeom prst="rect">
              <a:avLst/>
            </a:prstGeom>
            <a:solidFill>
              <a:schemeClr val="accent6">
                <a:lumMod val="50000"/>
              </a:schemeClr>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defTabSz="457200">
                <a:defRPr/>
              </a:pPr>
              <a:r>
                <a:rPr lang="en-US" kern="0" dirty="0" err="1">
                  <a:solidFill>
                    <a:prstClr val="white"/>
                  </a:solidFill>
                  <a:effectLst/>
                </a:rPr>
                <a:t>Kondor</a:t>
              </a:r>
              <a:r>
                <a:rPr lang="en-US" kern="0" dirty="0">
                  <a:solidFill>
                    <a:prstClr val="white"/>
                  </a:solidFill>
                  <a:effectLst/>
                </a:rPr>
                <a:t>-FKA</a:t>
              </a:r>
              <a:r>
                <a:rPr lang="ru-RU" kern="0" dirty="0">
                  <a:solidFill>
                    <a:prstClr val="white"/>
                  </a:solidFill>
                  <a:effectLst/>
                </a:rPr>
                <a:t>2</a:t>
              </a:r>
            </a:p>
          </p:txBody>
        </p:sp>
        <p:pic>
          <p:nvPicPr>
            <p:cNvPr id="104" name="Picture 3" descr="D:\Stremov\08_Презентация_хар_спут\Кондор.png"/>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7400969" y="3560666"/>
              <a:ext cx="736425" cy="3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5" name="Группа 162"/>
          <p:cNvGrpSpPr>
            <a:grpSpLocks/>
          </p:cNvGrpSpPr>
          <p:nvPr/>
        </p:nvGrpSpPr>
        <p:grpSpPr bwMode="auto">
          <a:xfrm>
            <a:off x="5963820" y="1524000"/>
            <a:ext cx="721402" cy="503480"/>
            <a:chOff x="5405963" y="1990151"/>
            <a:chExt cx="993865" cy="853602"/>
          </a:xfrm>
        </p:grpSpPr>
        <p:pic>
          <p:nvPicPr>
            <p:cNvPr id="106" name="Picture 8" descr="Метеор-М"/>
            <p:cNvPicPr>
              <a:picLocks noChangeAspect="1" noChangeArrowheads="1"/>
            </p:cNvPicPr>
            <p:nvPr/>
          </p:nvPicPr>
          <p:blipFill>
            <a:blip r:embed="rId8" cstate="screen">
              <a:clrChange>
                <a:clrFrom>
                  <a:srgbClr val="FFFFFF"/>
                </a:clrFrom>
                <a:clrTo>
                  <a:srgbClr val="FFFFFF">
                    <a:alpha val="0"/>
                  </a:srgbClr>
                </a:clrTo>
              </a:clrChange>
            </a:blip>
            <a:srcRect/>
            <a:stretch>
              <a:fillRect/>
            </a:stretch>
          </p:blipFill>
          <p:spPr bwMode="auto">
            <a:xfrm>
              <a:off x="5534500" y="1990151"/>
              <a:ext cx="714092" cy="46284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TextBox 106"/>
            <p:cNvSpPr txBox="1"/>
            <p:nvPr/>
          </p:nvSpPr>
          <p:spPr>
            <a:xfrm>
              <a:off x="5405963" y="2478078"/>
              <a:ext cx="993865" cy="365675"/>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defTabSz="457200">
                <a:defRPr/>
              </a:pPr>
              <a:r>
                <a:rPr lang="en-US" kern="0" dirty="0">
                  <a:solidFill>
                    <a:prstClr val="white"/>
                  </a:solidFill>
                  <a:effectLst/>
                </a:rPr>
                <a:t>Meteor-M</a:t>
              </a:r>
              <a:r>
                <a:rPr lang="ru-RU" kern="0" dirty="0">
                  <a:solidFill>
                    <a:prstClr val="white"/>
                  </a:solidFill>
                  <a:effectLst/>
                </a:rPr>
                <a:t>2.3</a:t>
              </a:r>
            </a:p>
          </p:txBody>
        </p:sp>
      </p:grpSp>
      <p:grpSp>
        <p:nvGrpSpPr>
          <p:cNvPr id="108" name="Группа 124"/>
          <p:cNvGrpSpPr>
            <a:grpSpLocks/>
          </p:cNvGrpSpPr>
          <p:nvPr/>
        </p:nvGrpSpPr>
        <p:grpSpPr bwMode="auto">
          <a:xfrm>
            <a:off x="6011109" y="3652991"/>
            <a:ext cx="626824" cy="525785"/>
            <a:chOff x="5525404" y="4861765"/>
            <a:chExt cx="678157" cy="700959"/>
          </a:xfrm>
        </p:grpSpPr>
        <p:pic>
          <p:nvPicPr>
            <p:cNvPr id="109" name="Picture 3" descr="D:\Shihanoff\Мои рисунки\Рисунок3.png"/>
            <p:cNvPicPr>
              <a:picLocks noChangeAspect="1" noChangeArrowheads="1"/>
            </p:cNvPicPr>
            <p:nvPr/>
          </p:nvPicPr>
          <p:blipFill>
            <a:blip r:embed="rId6" cstate="screen"/>
            <a:srcRect/>
            <a:stretch>
              <a:fillRect/>
            </a:stretch>
          </p:blipFill>
          <p:spPr bwMode="auto">
            <a:xfrm>
              <a:off x="5591217" y="4861765"/>
              <a:ext cx="534029" cy="41038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10" name="TextBox 109"/>
            <p:cNvSpPr txBox="1"/>
            <p:nvPr/>
          </p:nvSpPr>
          <p:spPr bwMode="auto">
            <a:xfrm>
              <a:off x="5525404" y="5275179"/>
              <a:ext cx="678157" cy="287545"/>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defTabSz="457200">
                <a:defRPr/>
              </a:pPr>
              <a:r>
                <a:rPr lang="en-US" kern="0" dirty="0" err="1">
                  <a:solidFill>
                    <a:prstClr val="white"/>
                  </a:solidFill>
                  <a:effectLst/>
                </a:rPr>
                <a:t>Resurs</a:t>
              </a:r>
              <a:r>
                <a:rPr lang="en-US" kern="0" dirty="0">
                  <a:solidFill>
                    <a:prstClr val="white"/>
                  </a:solidFill>
                  <a:effectLst/>
                </a:rPr>
                <a:t>-P</a:t>
              </a:r>
              <a:r>
                <a:rPr lang="ru-RU" kern="0" dirty="0">
                  <a:solidFill>
                    <a:prstClr val="white"/>
                  </a:solidFill>
                  <a:effectLst/>
                </a:rPr>
                <a:t>5</a:t>
              </a:r>
            </a:p>
          </p:txBody>
        </p:sp>
      </p:grpSp>
      <p:grpSp>
        <p:nvGrpSpPr>
          <p:cNvPr id="111" name="Группа 162"/>
          <p:cNvGrpSpPr>
            <a:grpSpLocks/>
          </p:cNvGrpSpPr>
          <p:nvPr/>
        </p:nvGrpSpPr>
        <p:grpSpPr bwMode="auto">
          <a:xfrm>
            <a:off x="6748295" y="1524000"/>
            <a:ext cx="721402" cy="503480"/>
            <a:chOff x="5405963" y="1990151"/>
            <a:chExt cx="993865" cy="853602"/>
          </a:xfrm>
        </p:grpSpPr>
        <p:pic>
          <p:nvPicPr>
            <p:cNvPr id="112" name="Picture 8" descr="Метеор-М"/>
            <p:cNvPicPr>
              <a:picLocks noChangeAspect="1" noChangeArrowheads="1"/>
            </p:cNvPicPr>
            <p:nvPr/>
          </p:nvPicPr>
          <p:blipFill>
            <a:blip r:embed="rId8" cstate="screen">
              <a:clrChange>
                <a:clrFrom>
                  <a:srgbClr val="FFFFFF"/>
                </a:clrFrom>
                <a:clrTo>
                  <a:srgbClr val="FFFFFF">
                    <a:alpha val="0"/>
                  </a:srgbClr>
                </a:clrTo>
              </a:clrChange>
            </a:blip>
            <a:srcRect/>
            <a:stretch>
              <a:fillRect/>
            </a:stretch>
          </p:blipFill>
          <p:spPr bwMode="auto">
            <a:xfrm>
              <a:off x="5534500" y="1990151"/>
              <a:ext cx="714092" cy="46284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 name="TextBox 112"/>
            <p:cNvSpPr txBox="1"/>
            <p:nvPr/>
          </p:nvSpPr>
          <p:spPr>
            <a:xfrm>
              <a:off x="5405963" y="2478078"/>
              <a:ext cx="993865" cy="365675"/>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defTabSz="457200">
                <a:defRPr/>
              </a:pPr>
              <a:r>
                <a:rPr lang="en-US" kern="0" dirty="0">
                  <a:solidFill>
                    <a:prstClr val="white"/>
                  </a:solidFill>
                  <a:effectLst/>
                </a:rPr>
                <a:t>Meteor-M</a:t>
              </a:r>
              <a:r>
                <a:rPr lang="ru-RU" kern="0" dirty="0">
                  <a:solidFill>
                    <a:prstClr val="white"/>
                  </a:solidFill>
                  <a:effectLst/>
                </a:rPr>
                <a:t>2.4</a:t>
              </a:r>
            </a:p>
          </p:txBody>
        </p:sp>
      </p:grpSp>
      <p:grpSp>
        <p:nvGrpSpPr>
          <p:cNvPr id="114" name="Группа 65"/>
          <p:cNvGrpSpPr>
            <a:grpSpLocks/>
          </p:cNvGrpSpPr>
          <p:nvPr/>
        </p:nvGrpSpPr>
        <p:grpSpPr bwMode="auto">
          <a:xfrm>
            <a:off x="6785882" y="2209801"/>
            <a:ext cx="646228" cy="567755"/>
            <a:chOff x="5525929" y="5673165"/>
            <a:chExt cx="699905" cy="756751"/>
          </a:xfrm>
        </p:grpSpPr>
        <p:sp>
          <p:nvSpPr>
            <p:cNvPr id="115" name="TextBox 114"/>
            <p:cNvSpPr txBox="1"/>
            <p:nvPr/>
          </p:nvSpPr>
          <p:spPr bwMode="auto">
            <a:xfrm>
              <a:off x="5527846" y="6142432"/>
              <a:ext cx="697988" cy="287484"/>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defTabSz="457200">
                <a:defRPr/>
              </a:pPr>
              <a:r>
                <a:rPr lang="en-US" kern="0" dirty="0">
                  <a:solidFill>
                    <a:prstClr val="white"/>
                  </a:solidFill>
                  <a:effectLst/>
                </a:rPr>
                <a:t>Arctica-M2</a:t>
              </a:r>
              <a:endParaRPr lang="ru-RU" kern="0" dirty="0">
                <a:solidFill>
                  <a:prstClr val="white"/>
                </a:solidFill>
                <a:effectLst/>
              </a:endParaRPr>
            </a:p>
          </p:txBody>
        </p:sp>
        <p:pic>
          <p:nvPicPr>
            <p:cNvPr id="116" name="Picture 4" descr="G:\презентация ТЭК\спутники для Кати\арктика.png"/>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rot="20762750">
              <a:off x="5525929" y="5673165"/>
              <a:ext cx="699889" cy="3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7" name="Группа 92"/>
          <p:cNvGrpSpPr>
            <a:grpSpLocks/>
          </p:cNvGrpSpPr>
          <p:nvPr/>
        </p:nvGrpSpPr>
        <p:grpSpPr bwMode="auto">
          <a:xfrm>
            <a:off x="6797993" y="2794319"/>
            <a:ext cx="622016" cy="540698"/>
            <a:chOff x="5515995" y="1284532"/>
            <a:chExt cx="673549" cy="720117"/>
          </a:xfrm>
        </p:grpSpPr>
        <p:pic>
          <p:nvPicPr>
            <p:cNvPr id="118" name="Picture 8" descr="Электро2"/>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5554961" y="1284532"/>
              <a:ext cx="566771" cy="42793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 name="TextBox 118"/>
            <p:cNvSpPr txBox="1"/>
            <p:nvPr/>
          </p:nvSpPr>
          <p:spPr bwMode="auto">
            <a:xfrm>
              <a:off x="5515995" y="1717392"/>
              <a:ext cx="673549" cy="287257"/>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defTabSz="457200">
                <a:defRPr/>
              </a:pPr>
              <a:r>
                <a:rPr lang="en-US" kern="0" dirty="0" err="1">
                  <a:solidFill>
                    <a:prstClr val="white"/>
                  </a:solidFill>
                  <a:effectLst/>
                </a:rPr>
                <a:t>Elektro</a:t>
              </a:r>
              <a:r>
                <a:rPr lang="en-US" kern="0" dirty="0">
                  <a:solidFill>
                    <a:prstClr val="white"/>
                  </a:solidFill>
                  <a:effectLst/>
                </a:rPr>
                <a:t>-L</a:t>
              </a:r>
              <a:r>
                <a:rPr lang="ru-RU" kern="0" dirty="0">
                  <a:solidFill>
                    <a:prstClr val="white"/>
                  </a:solidFill>
                  <a:effectLst/>
                </a:rPr>
                <a:t>4</a:t>
              </a:r>
            </a:p>
          </p:txBody>
        </p:sp>
      </p:grpSp>
      <p:grpSp>
        <p:nvGrpSpPr>
          <p:cNvPr id="120" name="Группа 101"/>
          <p:cNvGrpSpPr>
            <a:grpSpLocks/>
          </p:cNvGrpSpPr>
          <p:nvPr/>
        </p:nvGrpSpPr>
        <p:grpSpPr bwMode="auto">
          <a:xfrm>
            <a:off x="6735307" y="3652991"/>
            <a:ext cx="714990" cy="525785"/>
            <a:chOff x="8465566" y="4388851"/>
            <a:chExt cx="774378" cy="700959"/>
          </a:xfrm>
        </p:grpSpPr>
        <p:pic>
          <p:nvPicPr>
            <p:cNvPr id="121" name="Picture 3" descr="D:\Shihanoff\Мои рисунки\Рисунок3.png"/>
            <p:cNvPicPr>
              <a:picLocks noChangeAspect="1" noChangeArrowheads="1"/>
            </p:cNvPicPr>
            <p:nvPr/>
          </p:nvPicPr>
          <p:blipFill>
            <a:blip r:embed="rId6" cstate="screen"/>
            <a:srcRect/>
            <a:stretch>
              <a:fillRect/>
            </a:stretch>
          </p:blipFill>
          <p:spPr bwMode="auto">
            <a:xfrm>
              <a:off x="8595605" y="4388851"/>
              <a:ext cx="511468" cy="392629"/>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22" name="TextBox 121"/>
            <p:cNvSpPr txBox="1"/>
            <p:nvPr/>
          </p:nvSpPr>
          <p:spPr bwMode="auto">
            <a:xfrm>
              <a:off x="8465566" y="4802264"/>
              <a:ext cx="774378" cy="287546"/>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defTabSz="457200">
                <a:defRPr/>
              </a:pPr>
              <a:r>
                <a:rPr lang="en-US" kern="0" dirty="0" err="1">
                  <a:solidFill>
                    <a:prstClr val="white"/>
                  </a:solidFill>
                  <a:effectLst/>
                </a:rPr>
                <a:t>Resurs</a:t>
              </a:r>
              <a:r>
                <a:rPr lang="en-US" kern="0" dirty="0">
                  <a:solidFill>
                    <a:prstClr val="white"/>
                  </a:solidFill>
                  <a:effectLst/>
                </a:rPr>
                <a:t>-PM</a:t>
              </a:r>
              <a:r>
                <a:rPr lang="ru-RU" kern="0" dirty="0">
                  <a:solidFill>
                    <a:prstClr val="white"/>
                  </a:solidFill>
                  <a:effectLst/>
                </a:rPr>
                <a:t>1</a:t>
              </a:r>
            </a:p>
          </p:txBody>
        </p:sp>
      </p:grpSp>
      <p:grpSp>
        <p:nvGrpSpPr>
          <p:cNvPr id="123" name="Группа 101"/>
          <p:cNvGrpSpPr>
            <a:grpSpLocks/>
          </p:cNvGrpSpPr>
          <p:nvPr/>
        </p:nvGrpSpPr>
        <p:grpSpPr bwMode="auto">
          <a:xfrm>
            <a:off x="7519782" y="3665870"/>
            <a:ext cx="714990" cy="523069"/>
            <a:chOff x="8486859" y="4388851"/>
            <a:chExt cx="774377" cy="697339"/>
          </a:xfrm>
        </p:grpSpPr>
        <p:pic>
          <p:nvPicPr>
            <p:cNvPr id="124" name="Picture 3" descr="D:\Shihanoff\Мои рисунки\Рисунок3.png"/>
            <p:cNvPicPr>
              <a:picLocks noChangeAspect="1" noChangeArrowheads="1"/>
            </p:cNvPicPr>
            <p:nvPr/>
          </p:nvPicPr>
          <p:blipFill>
            <a:blip r:embed="rId6" cstate="screen"/>
            <a:srcRect/>
            <a:stretch>
              <a:fillRect/>
            </a:stretch>
          </p:blipFill>
          <p:spPr bwMode="auto">
            <a:xfrm>
              <a:off x="8595605" y="4388851"/>
              <a:ext cx="511468" cy="392629"/>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25" name="TextBox 124"/>
            <p:cNvSpPr txBox="1"/>
            <p:nvPr/>
          </p:nvSpPr>
          <p:spPr bwMode="auto">
            <a:xfrm>
              <a:off x="8486859" y="4798644"/>
              <a:ext cx="774377" cy="287546"/>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defTabSz="457200">
                <a:defRPr/>
              </a:pPr>
              <a:r>
                <a:rPr lang="en-US" kern="0" dirty="0" err="1">
                  <a:solidFill>
                    <a:prstClr val="white"/>
                  </a:solidFill>
                  <a:effectLst/>
                </a:rPr>
                <a:t>Resurs</a:t>
              </a:r>
              <a:r>
                <a:rPr lang="en-US" kern="0" dirty="0">
                  <a:solidFill>
                    <a:prstClr val="white"/>
                  </a:solidFill>
                  <a:effectLst/>
                </a:rPr>
                <a:t>-PM</a:t>
              </a:r>
              <a:r>
                <a:rPr lang="ru-RU" kern="0" dirty="0">
                  <a:solidFill>
                    <a:prstClr val="white"/>
                  </a:solidFill>
                  <a:effectLst/>
                </a:rPr>
                <a:t>2</a:t>
              </a:r>
            </a:p>
          </p:txBody>
        </p:sp>
      </p:grpSp>
      <p:grpSp>
        <p:nvGrpSpPr>
          <p:cNvPr id="126" name="Группа 101"/>
          <p:cNvGrpSpPr>
            <a:grpSpLocks/>
          </p:cNvGrpSpPr>
          <p:nvPr/>
        </p:nvGrpSpPr>
        <p:grpSpPr bwMode="auto">
          <a:xfrm>
            <a:off x="8246310" y="3665870"/>
            <a:ext cx="714990" cy="525785"/>
            <a:chOff x="8465566" y="4388851"/>
            <a:chExt cx="774378" cy="700959"/>
          </a:xfrm>
        </p:grpSpPr>
        <p:pic>
          <p:nvPicPr>
            <p:cNvPr id="127" name="Picture 3" descr="D:\Shihanoff\Мои рисунки\Рисунок3.png"/>
            <p:cNvPicPr>
              <a:picLocks noChangeAspect="1" noChangeArrowheads="1"/>
            </p:cNvPicPr>
            <p:nvPr/>
          </p:nvPicPr>
          <p:blipFill>
            <a:blip r:embed="rId6" cstate="screen"/>
            <a:srcRect/>
            <a:stretch>
              <a:fillRect/>
            </a:stretch>
          </p:blipFill>
          <p:spPr bwMode="auto">
            <a:xfrm>
              <a:off x="8595605" y="4388851"/>
              <a:ext cx="511468" cy="392629"/>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28" name="TextBox 127"/>
            <p:cNvSpPr txBox="1"/>
            <p:nvPr/>
          </p:nvSpPr>
          <p:spPr bwMode="auto">
            <a:xfrm>
              <a:off x="8465566" y="4802264"/>
              <a:ext cx="774378" cy="287546"/>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defTabSz="457200">
                <a:defRPr/>
              </a:pPr>
              <a:r>
                <a:rPr lang="en-US" kern="0" dirty="0" err="1">
                  <a:solidFill>
                    <a:prstClr val="white"/>
                  </a:solidFill>
                  <a:effectLst/>
                </a:rPr>
                <a:t>Resurs</a:t>
              </a:r>
              <a:r>
                <a:rPr lang="en-US" kern="0" dirty="0">
                  <a:solidFill>
                    <a:prstClr val="white"/>
                  </a:solidFill>
                  <a:effectLst/>
                </a:rPr>
                <a:t>-PM</a:t>
              </a:r>
              <a:r>
                <a:rPr lang="ru-RU" kern="0" dirty="0">
                  <a:solidFill>
                    <a:prstClr val="white"/>
                  </a:solidFill>
                  <a:effectLst/>
                </a:rPr>
                <a:t>3</a:t>
              </a:r>
            </a:p>
          </p:txBody>
        </p:sp>
      </p:grpSp>
      <p:grpSp>
        <p:nvGrpSpPr>
          <p:cNvPr id="129" name="Группа 101"/>
          <p:cNvGrpSpPr>
            <a:grpSpLocks/>
          </p:cNvGrpSpPr>
          <p:nvPr/>
        </p:nvGrpSpPr>
        <p:grpSpPr bwMode="auto">
          <a:xfrm>
            <a:off x="9034394" y="3652991"/>
            <a:ext cx="714990" cy="525785"/>
            <a:chOff x="8465566" y="4388851"/>
            <a:chExt cx="774378" cy="700959"/>
          </a:xfrm>
        </p:grpSpPr>
        <p:pic>
          <p:nvPicPr>
            <p:cNvPr id="130" name="Picture 3" descr="D:\Shihanoff\Мои рисунки\Рисунок3.png"/>
            <p:cNvPicPr>
              <a:picLocks noChangeAspect="1" noChangeArrowheads="1"/>
            </p:cNvPicPr>
            <p:nvPr/>
          </p:nvPicPr>
          <p:blipFill>
            <a:blip r:embed="rId6" cstate="screen"/>
            <a:srcRect/>
            <a:stretch>
              <a:fillRect/>
            </a:stretch>
          </p:blipFill>
          <p:spPr bwMode="auto">
            <a:xfrm>
              <a:off x="8595605" y="4388851"/>
              <a:ext cx="511468" cy="392629"/>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31" name="TextBox 130"/>
            <p:cNvSpPr txBox="1"/>
            <p:nvPr/>
          </p:nvSpPr>
          <p:spPr bwMode="auto">
            <a:xfrm>
              <a:off x="8465566" y="4802264"/>
              <a:ext cx="774378" cy="287546"/>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defTabSz="457200">
                <a:defRPr/>
              </a:pPr>
              <a:r>
                <a:rPr lang="en-US" kern="0" dirty="0" err="1">
                  <a:solidFill>
                    <a:prstClr val="white"/>
                  </a:solidFill>
                  <a:effectLst/>
                </a:rPr>
                <a:t>Resurs</a:t>
              </a:r>
              <a:r>
                <a:rPr lang="en-US" kern="0" dirty="0">
                  <a:solidFill>
                    <a:prstClr val="white"/>
                  </a:solidFill>
                  <a:effectLst/>
                </a:rPr>
                <a:t>-PM</a:t>
              </a:r>
              <a:r>
                <a:rPr lang="ru-RU" kern="0" dirty="0">
                  <a:solidFill>
                    <a:prstClr val="white"/>
                  </a:solidFill>
                  <a:effectLst/>
                </a:rPr>
                <a:t>4</a:t>
              </a:r>
            </a:p>
          </p:txBody>
        </p:sp>
      </p:grpSp>
      <p:grpSp>
        <p:nvGrpSpPr>
          <p:cNvPr id="132" name="Группа 196"/>
          <p:cNvGrpSpPr/>
          <p:nvPr/>
        </p:nvGrpSpPr>
        <p:grpSpPr>
          <a:xfrm>
            <a:off x="6687663" y="4259741"/>
            <a:ext cx="949226" cy="701740"/>
            <a:chOff x="5745088" y="4725144"/>
            <a:chExt cx="1028328" cy="935652"/>
          </a:xfrm>
        </p:grpSpPr>
        <p:pic>
          <p:nvPicPr>
            <p:cNvPr id="133" name="Рисунок 132" descr="Обзор-Р.gif"/>
            <p:cNvPicPr>
              <a:picLocks noChangeAspect="1"/>
            </p:cNvPicPr>
            <p:nvPr/>
          </p:nvPicPr>
          <p:blipFill>
            <a:blip r:embed="rId11" cstate="print"/>
            <a:stretch>
              <a:fillRect/>
            </a:stretch>
          </p:blipFill>
          <p:spPr>
            <a:xfrm>
              <a:off x="5745088" y="4725144"/>
              <a:ext cx="1028328" cy="812145"/>
            </a:xfrm>
            <a:prstGeom prst="rect">
              <a:avLst/>
            </a:prstGeom>
          </p:spPr>
        </p:pic>
        <p:sp>
          <p:nvSpPr>
            <p:cNvPr id="134" name="TextBox 133"/>
            <p:cNvSpPr txBox="1"/>
            <p:nvPr/>
          </p:nvSpPr>
          <p:spPr bwMode="auto">
            <a:xfrm>
              <a:off x="5944033" y="5373215"/>
              <a:ext cx="630435" cy="287581"/>
            </a:xfrm>
            <a:prstGeom prst="rect">
              <a:avLst/>
            </a:prstGeom>
            <a:solidFill>
              <a:schemeClr val="accent6">
                <a:lumMod val="50000"/>
              </a:schemeClr>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defTabSz="457200">
                <a:defRPr/>
              </a:pPr>
              <a:r>
                <a:rPr lang="en-US" kern="0" dirty="0" err="1">
                  <a:solidFill>
                    <a:prstClr val="white"/>
                  </a:solidFill>
                  <a:effectLst/>
                </a:rPr>
                <a:t>Obzor</a:t>
              </a:r>
              <a:r>
                <a:rPr lang="en-US" kern="0" dirty="0">
                  <a:solidFill>
                    <a:prstClr val="white"/>
                  </a:solidFill>
                  <a:effectLst/>
                </a:rPr>
                <a:t>-R</a:t>
              </a:r>
              <a:r>
                <a:rPr lang="ru-RU" kern="0" dirty="0">
                  <a:solidFill>
                    <a:prstClr val="white"/>
                  </a:solidFill>
                  <a:effectLst/>
                </a:rPr>
                <a:t>1</a:t>
              </a:r>
            </a:p>
          </p:txBody>
        </p:sp>
      </p:grpSp>
      <p:grpSp>
        <p:nvGrpSpPr>
          <p:cNvPr id="135" name="Группа 92"/>
          <p:cNvGrpSpPr>
            <a:grpSpLocks/>
          </p:cNvGrpSpPr>
          <p:nvPr/>
        </p:nvGrpSpPr>
        <p:grpSpPr bwMode="auto">
          <a:xfrm>
            <a:off x="7572939" y="2794319"/>
            <a:ext cx="622016" cy="540698"/>
            <a:chOff x="5515995" y="1284532"/>
            <a:chExt cx="673549" cy="720117"/>
          </a:xfrm>
        </p:grpSpPr>
        <p:pic>
          <p:nvPicPr>
            <p:cNvPr id="136" name="Picture 8" descr="Электро2"/>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5554961" y="1284532"/>
              <a:ext cx="566771" cy="42793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 name="TextBox 136"/>
            <p:cNvSpPr txBox="1"/>
            <p:nvPr/>
          </p:nvSpPr>
          <p:spPr bwMode="auto">
            <a:xfrm>
              <a:off x="5515995" y="1717392"/>
              <a:ext cx="673549" cy="287257"/>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defTabSz="457200">
                <a:defRPr/>
              </a:pPr>
              <a:r>
                <a:rPr lang="en-US" kern="0" dirty="0" err="1">
                  <a:solidFill>
                    <a:prstClr val="white"/>
                  </a:solidFill>
                  <a:effectLst/>
                </a:rPr>
                <a:t>Elektro</a:t>
              </a:r>
              <a:r>
                <a:rPr lang="en-US" kern="0" dirty="0">
                  <a:solidFill>
                    <a:prstClr val="white"/>
                  </a:solidFill>
                  <a:effectLst/>
                </a:rPr>
                <a:t>-L</a:t>
              </a:r>
              <a:r>
                <a:rPr lang="ru-RU" kern="0" dirty="0">
                  <a:solidFill>
                    <a:prstClr val="white"/>
                  </a:solidFill>
                  <a:effectLst/>
                </a:rPr>
                <a:t>5</a:t>
              </a:r>
            </a:p>
          </p:txBody>
        </p:sp>
      </p:grpSp>
      <p:grpSp>
        <p:nvGrpSpPr>
          <p:cNvPr id="138" name="Группа 162"/>
          <p:cNvGrpSpPr>
            <a:grpSpLocks/>
          </p:cNvGrpSpPr>
          <p:nvPr/>
        </p:nvGrpSpPr>
        <p:grpSpPr bwMode="auto">
          <a:xfrm>
            <a:off x="8262315" y="1524000"/>
            <a:ext cx="721402" cy="503480"/>
            <a:chOff x="5405963" y="1990151"/>
            <a:chExt cx="993865" cy="853602"/>
          </a:xfrm>
        </p:grpSpPr>
        <p:pic>
          <p:nvPicPr>
            <p:cNvPr id="139" name="Picture 8" descr="Метеор-М"/>
            <p:cNvPicPr>
              <a:picLocks noChangeAspect="1" noChangeArrowheads="1"/>
            </p:cNvPicPr>
            <p:nvPr/>
          </p:nvPicPr>
          <p:blipFill>
            <a:blip r:embed="rId8" cstate="screen">
              <a:clrChange>
                <a:clrFrom>
                  <a:srgbClr val="FFFFFF"/>
                </a:clrFrom>
                <a:clrTo>
                  <a:srgbClr val="FFFFFF">
                    <a:alpha val="0"/>
                  </a:srgbClr>
                </a:clrTo>
              </a:clrChange>
            </a:blip>
            <a:srcRect/>
            <a:stretch>
              <a:fillRect/>
            </a:stretch>
          </p:blipFill>
          <p:spPr bwMode="auto">
            <a:xfrm>
              <a:off x="5534500" y="1990151"/>
              <a:ext cx="714092" cy="46284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 name="TextBox 139"/>
            <p:cNvSpPr txBox="1"/>
            <p:nvPr/>
          </p:nvSpPr>
          <p:spPr>
            <a:xfrm>
              <a:off x="5405963" y="2478078"/>
              <a:ext cx="993865" cy="365675"/>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defTabSz="457200">
                <a:defRPr/>
              </a:pPr>
              <a:r>
                <a:rPr lang="en-US" kern="0" dirty="0">
                  <a:solidFill>
                    <a:prstClr val="white"/>
                  </a:solidFill>
                  <a:effectLst/>
                </a:rPr>
                <a:t>Meteor-M</a:t>
              </a:r>
              <a:r>
                <a:rPr lang="ru-RU" kern="0" dirty="0">
                  <a:solidFill>
                    <a:prstClr val="white"/>
                  </a:solidFill>
                  <a:effectLst/>
                </a:rPr>
                <a:t>2.5</a:t>
              </a:r>
            </a:p>
          </p:txBody>
        </p:sp>
      </p:grpSp>
      <p:grpSp>
        <p:nvGrpSpPr>
          <p:cNvPr id="141" name="Группа 162"/>
          <p:cNvGrpSpPr>
            <a:grpSpLocks/>
          </p:cNvGrpSpPr>
          <p:nvPr/>
        </p:nvGrpSpPr>
        <p:grpSpPr bwMode="auto">
          <a:xfrm>
            <a:off x="9023788" y="1524000"/>
            <a:ext cx="721402" cy="503480"/>
            <a:chOff x="5405963" y="1990151"/>
            <a:chExt cx="993866" cy="853602"/>
          </a:xfrm>
        </p:grpSpPr>
        <p:pic>
          <p:nvPicPr>
            <p:cNvPr id="142" name="Picture 8" descr="Метеор-М"/>
            <p:cNvPicPr>
              <a:picLocks noChangeAspect="1" noChangeArrowheads="1"/>
            </p:cNvPicPr>
            <p:nvPr/>
          </p:nvPicPr>
          <p:blipFill>
            <a:blip r:embed="rId8" cstate="screen">
              <a:clrChange>
                <a:clrFrom>
                  <a:srgbClr val="FFFFFF"/>
                </a:clrFrom>
                <a:clrTo>
                  <a:srgbClr val="FFFFFF">
                    <a:alpha val="0"/>
                  </a:srgbClr>
                </a:clrTo>
              </a:clrChange>
            </a:blip>
            <a:srcRect/>
            <a:stretch>
              <a:fillRect/>
            </a:stretch>
          </p:blipFill>
          <p:spPr bwMode="auto">
            <a:xfrm>
              <a:off x="5534500" y="1990151"/>
              <a:ext cx="714092" cy="46284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 name="TextBox 142"/>
            <p:cNvSpPr txBox="1"/>
            <p:nvPr/>
          </p:nvSpPr>
          <p:spPr>
            <a:xfrm>
              <a:off x="5405963" y="2478078"/>
              <a:ext cx="993866" cy="365675"/>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defTabSz="457200">
                <a:defRPr/>
              </a:pPr>
              <a:r>
                <a:rPr lang="en-US" kern="0" dirty="0">
                  <a:solidFill>
                    <a:prstClr val="white"/>
                  </a:solidFill>
                  <a:effectLst/>
                </a:rPr>
                <a:t>Meteor-M</a:t>
              </a:r>
              <a:r>
                <a:rPr lang="ru-RU" kern="0" dirty="0">
                  <a:solidFill>
                    <a:prstClr val="white"/>
                  </a:solidFill>
                  <a:effectLst/>
                </a:rPr>
                <a:t>2.</a:t>
              </a:r>
              <a:r>
                <a:rPr lang="en-US" kern="0" dirty="0">
                  <a:solidFill>
                    <a:prstClr val="white"/>
                  </a:solidFill>
                  <a:effectLst/>
                </a:rPr>
                <a:t>6</a:t>
              </a:r>
              <a:endParaRPr lang="ru-RU" kern="0" dirty="0">
                <a:solidFill>
                  <a:prstClr val="white"/>
                </a:solidFill>
                <a:effectLst/>
              </a:endParaRPr>
            </a:p>
          </p:txBody>
        </p:sp>
      </p:grpSp>
      <p:grpSp>
        <p:nvGrpSpPr>
          <p:cNvPr id="144" name="Группа 65"/>
          <p:cNvGrpSpPr>
            <a:grpSpLocks/>
          </p:cNvGrpSpPr>
          <p:nvPr/>
        </p:nvGrpSpPr>
        <p:grpSpPr bwMode="auto">
          <a:xfrm>
            <a:off x="8299902" y="2236633"/>
            <a:ext cx="646228" cy="567755"/>
            <a:chOff x="5525929" y="5673165"/>
            <a:chExt cx="699905" cy="756751"/>
          </a:xfrm>
        </p:grpSpPr>
        <p:sp>
          <p:nvSpPr>
            <p:cNvPr id="145" name="TextBox 144"/>
            <p:cNvSpPr txBox="1"/>
            <p:nvPr/>
          </p:nvSpPr>
          <p:spPr bwMode="auto">
            <a:xfrm>
              <a:off x="5527846" y="6142432"/>
              <a:ext cx="697988" cy="287484"/>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defTabSz="457200">
                <a:defRPr/>
              </a:pPr>
              <a:r>
                <a:rPr lang="en-US" kern="0" dirty="0" err="1">
                  <a:solidFill>
                    <a:prstClr val="white"/>
                  </a:solidFill>
                  <a:effectLst/>
                </a:rPr>
                <a:t>Arctica</a:t>
              </a:r>
              <a:r>
                <a:rPr lang="en-US" kern="0" dirty="0">
                  <a:solidFill>
                    <a:prstClr val="white"/>
                  </a:solidFill>
                  <a:effectLst/>
                </a:rPr>
                <a:t>-M</a:t>
              </a:r>
              <a:r>
                <a:rPr lang="ru-RU" kern="0" dirty="0">
                  <a:solidFill>
                    <a:prstClr val="white"/>
                  </a:solidFill>
                  <a:effectLst/>
                </a:rPr>
                <a:t>3</a:t>
              </a:r>
            </a:p>
          </p:txBody>
        </p:sp>
        <p:pic>
          <p:nvPicPr>
            <p:cNvPr id="146" name="Picture 4" descr="G:\презентация ТЭК\спутники для Кати\арктика.png"/>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rot="20762750">
              <a:off x="5525929" y="5673165"/>
              <a:ext cx="699889" cy="3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7" name="Группа 65"/>
          <p:cNvGrpSpPr>
            <a:grpSpLocks/>
          </p:cNvGrpSpPr>
          <p:nvPr/>
        </p:nvGrpSpPr>
        <p:grpSpPr bwMode="auto">
          <a:xfrm>
            <a:off x="9060459" y="2236633"/>
            <a:ext cx="646228" cy="567755"/>
            <a:chOff x="5525929" y="5673165"/>
            <a:chExt cx="699905" cy="756751"/>
          </a:xfrm>
        </p:grpSpPr>
        <p:sp>
          <p:nvSpPr>
            <p:cNvPr id="148" name="TextBox 147"/>
            <p:cNvSpPr txBox="1"/>
            <p:nvPr/>
          </p:nvSpPr>
          <p:spPr bwMode="auto">
            <a:xfrm>
              <a:off x="5527846" y="6142432"/>
              <a:ext cx="697988" cy="287484"/>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defTabSz="457200">
                <a:defRPr/>
              </a:pPr>
              <a:r>
                <a:rPr lang="en-US" kern="0" dirty="0" err="1">
                  <a:solidFill>
                    <a:prstClr val="white"/>
                  </a:solidFill>
                  <a:effectLst/>
                </a:rPr>
                <a:t>Arctica</a:t>
              </a:r>
              <a:r>
                <a:rPr lang="en-US" kern="0" dirty="0">
                  <a:solidFill>
                    <a:prstClr val="white"/>
                  </a:solidFill>
                  <a:effectLst/>
                </a:rPr>
                <a:t>-M</a:t>
              </a:r>
              <a:r>
                <a:rPr lang="ru-RU" kern="0" dirty="0">
                  <a:solidFill>
                    <a:prstClr val="white"/>
                  </a:solidFill>
                  <a:effectLst/>
                </a:rPr>
                <a:t>4</a:t>
              </a:r>
            </a:p>
          </p:txBody>
        </p:sp>
        <p:pic>
          <p:nvPicPr>
            <p:cNvPr id="149" name="Picture 4" descr="G:\презентация ТЭК\спутники для Кати\арктика.png"/>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rot="20762750">
              <a:off x="5525929" y="5673165"/>
              <a:ext cx="699889" cy="3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0" name="Группа 65"/>
          <p:cNvGrpSpPr>
            <a:grpSpLocks/>
          </p:cNvGrpSpPr>
          <p:nvPr/>
        </p:nvGrpSpPr>
        <p:grpSpPr bwMode="auto">
          <a:xfrm>
            <a:off x="9790843" y="2236633"/>
            <a:ext cx="646228" cy="567755"/>
            <a:chOff x="5525929" y="5673165"/>
            <a:chExt cx="699905" cy="756751"/>
          </a:xfrm>
        </p:grpSpPr>
        <p:sp>
          <p:nvSpPr>
            <p:cNvPr id="151" name="TextBox 150"/>
            <p:cNvSpPr txBox="1"/>
            <p:nvPr/>
          </p:nvSpPr>
          <p:spPr bwMode="auto">
            <a:xfrm>
              <a:off x="5527846" y="6142432"/>
              <a:ext cx="697988" cy="287484"/>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defTabSz="457200">
                <a:defRPr/>
              </a:pPr>
              <a:r>
                <a:rPr lang="en-US" kern="0" dirty="0">
                  <a:solidFill>
                    <a:prstClr val="white"/>
                  </a:solidFill>
                  <a:effectLst/>
                </a:rPr>
                <a:t>Arctica-M5</a:t>
              </a:r>
              <a:endParaRPr lang="ru-RU" kern="0" dirty="0">
                <a:solidFill>
                  <a:prstClr val="white"/>
                </a:solidFill>
                <a:effectLst/>
              </a:endParaRPr>
            </a:p>
          </p:txBody>
        </p:sp>
        <p:pic>
          <p:nvPicPr>
            <p:cNvPr id="152" name="Picture 4" descr="G:\презентация ТЭК\спутники для Кати\арктика.png"/>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rot="20762750">
              <a:off x="5525929" y="5673165"/>
              <a:ext cx="699889" cy="3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3" name="Группа 135"/>
          <p:cNvGrpSpPr/>
          <p:nvPr/>
        </p:nvGrpSpPr>
        <p:grpSpPr>
          <a:xfrm>
            <a:off x="9740479" y="5020453"/>
            <a:ext cx="856055" cy="527691"/>
            <a:chOff x="7330609" y="3560666"/>
            <a:chExt cx="927392" cy="703587"/>
          </a:xfrm>
        </p:grpSpPr>
        <p:sp>
          <p:nvSpPr>
            <p:cNvPr id="154" name="TextBox 153"/>
            <p:cNvSpPr txBox="1"/>
            <p:nvPr/>
          </p:nvSpPr>
          <p:spPr bwMode="auto">
            <a:xfrm>
              <a:off x="7330609" y="3976672"/>
              <a:ext cx="927392" cy="287581"/>
            </a:xfrm>
            <a:prstGeom prst="rect">
              <a:avLst/>
            </a:prstGeom>
            <a:solidFill>
              <a:schemeClr val="accent6">
                <a:lumMod val="50000"/>
              </a:schemeClr>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defTabSz="457200">
                <a:defRPr/>
              </a:pPr>
              <a:r>
                <a:rPr lang="en-US" kern="0" dirty="0" err="1">
                  <a:solidFill>
                    <a:prstClr val="white"/>
                  </a:solidFill>
                  <a:effectLst/>
                </a:rPr>
                <a:t>Kondor</a:t>
              </a:r>
              <a:r>
                <a:rPr lang="en-US" kern="0" dirty="0">
                  <a:solidFill>
                    <a:prstClr val="white"/>
                  </a:solidFill>
                  <a:effectLst/>
                </a:rPr>
                <a:t>-FKA-M</a:t>
              </a:r>
              <a:endParaRPr lang="ru-RU" kern="0" dirty="0">
                <a:solidFill>
                  <a:prstClr val="white"/>
                </a:solidFill>
                <a:effectLst/>
              </a:endParaRPr>
            </a:p>
          </p:txBody>
        </p:sp>
        <p:pic>
          <p:nvPicPr>
            <p:cNvPr id="155" name="Picture 3" descr="D:\Stremov\08_Презентация_хар_спут\Кондор.png"/>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7400969" y="3560666"/>
              <a:ext cx="736425" cy="3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6" name="TextBox 155"/>
          <p:cNvSpPr txBox="1"/>
          <p:nvPr/>
        </p:nvSpPr>
        <p:spPr>
          <a:xfrm>
            <a:off x="2264539" y="6057364"/>
            <a:ext cx="1628091" cy="250589"/>
          </a:xfrm>
          <a:prstGeom prst="rect">
            <a:avLst/>
          </a:prstGeom>
          <a:solidFill>
            <a:srgbClr val="0070C0"/>
          </a:solidFill>
          <a:ln>
            <a:noFill/>
          </a:ln>
          <a:effectLst>
            <a:softEdge rad="31750"/>
          </a:effectLst>
        </p:spPr>
        <p:txBody>
          <a:bodyPr wrap="none" lIns="95766" tIns="47883" rIns="95766" bIns="47883">
            <a:spAutoFit/>
          </a:bodyPr>
          <a:lstStyle/>
          <a:p>
            <a:pPr defTabSz="457200">
              <a:defRPr/>
            </a:pPr>
            <a:r>
              <a:rPr lang="en-US" sz="1000" b="1" kern="0" dirty="0">
                <a:solidFill>
                  <a:prstClr val="white"/>
                </a:solidFill>
                <a:latin typeface="Arial" pitchFamily="34" charset="0"/>
                <a:cs typeface="Arial" pitchFamily="34" charset="0"/>
              </a:rPr>
              <a:t>MS (visible and IR) data</a:t>
            </a:r>
            <a:endParaRPr lang="ru-RU" sz="1000" b="1" kern="0" dirty="0">
              <a:solidFill>
                <a:prstClr val="white"/>
              </a:solidFill>
              <a:latin typeface="Arial" pitchFamily="34" charset="0"/>
              <a:cs typeface="Arial" pitchFamily="34" charset="0"/>
            </a:endParaRPr>
          </a:p>
        </p:txBody>
      </p:sp>
      <p:sp>
        <p:nvSpPr>
          <p:cNvPr id="157" name="TextBox 156"/>
          <p:cNvSpPr txBox="1"/>
          <p:nvPr/>
        </p:nvSpPr>
        <p:spPr>
          <a:xfrm>
            <a:off x="3978495" y="6061133"/>
            <a:ext cx="762469" cy="250589"/>
          </a:xfrm>
          <a:prstGeom prst="rect">
            <a:avLst/>
          </a:prstGeom>
          <a:solidFill>
            <a:schemeClr val="accent6">
              <a:lumMod val="50000"/>
            </a:schemeClr>
          </a:solidFill>
          <a:ln>
            <a:noFill/>
          </a:ln>
          <a:effectLst>
            <a:softEdge rad="31750"/>
          </a:effectLst>
        </p:spPr>
        <p:txBody>
          <a:bodyPr wrap="none" lIns="95766" tIns="47883" rIns="95766" bIns="47883">
            <a:spAutoFit/>
          </a:bodyPr>
          <a:lstStyle/>
          <a:p>
            <a:pPr defTabSz="457200">
              <a:defRPr/>
            </a:pPr>
            <a:r>
              <a:rPr lang="en-US" sz="1000" b="1" kern="0" dirty="0">
                <a:solidFill>
                  <a:prstClr val="white"/>
                </a:solidFill>
                <a:latin typeface="Arial" pitchFamily="34" charset="0"/>
                <a:cs typeface="Arial" pitchFamily="34" charset="0"/>
              </a:rPr>
              <a:t>SAR data</a:t>
            </a:r>
            <a:endParaRPr lang="ru-RU" sz="1000" b="1" kern="0" dirty="0">
              <a:solidFill>
                <a:prstClr val="white"/>
              </a:solidFill>
              <a:latin typeface="Arial" pitchFamily="34" charset="0"/>
              <a:cs typeface="Arial" pitchFamily="34" charset="0"/>
            </a:endParaRPr>
          </a:p>
        </p:txBody>
      </p:sp>
      <p:sp>
        <p:nvSpPr>
          <p:cNvPr id="172" name="5-конечная звезда 171"/>
          <p:cNvSpPr/>
          <p:nvPr/>
        </p:nvSpPr>
        <p:spPr>
          <a:xfrm>
            <a:off x="2305141" y="5970411"/>
            <a:ext cx="197432" cy="958686"/>
          </a:xfrm>
          <a:prstGeom prst="star5">
            <a:avLst/>
          </a:prstGeom>
          <a:solidFill>
            <a:srgbClr val="C00000"/>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defTabSz="457200" latinLnBrk="1" hangingPunct="0"/>
            <a:endParaRPr lang="ru-RU" kern="0">
              <a:solidFill>
                <a:srgbClr val="002569"/>
              </a:solidFill>
            </a:endParaRPr>
          </a:p>
        </p:txBody>
      </p:sp>
      <p:sp>
        <p:nvSpPr>
          <p:cNvPr id="176" name="TextBox 175"/>
          <p:cNvSpPr txBox="1"/>
          <p:nvPr/>
        </p:nvSpPr>
        <p:spPr>
          <a:xfrm>
            <a:off x="2462893" y="6295868"/>
            <a:ext cx="4212763"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457200" latinLnBrk="1" hangingPunct="0"/>
            <a:r>
              <a:rPr lang="en-US" sz="1400" i="1" kern="0" dirty="0">
                <a:solidFill>
                  <a:srgbClr val="002569"/>
                </a:solidFill>
              </a:rPr>
              <a:t>Planned launches – December 2018</a:t>
            </a:r>
            <a:endParaRPr lang="ru-RU" sz="1400" i="1" kern="0" dirty="0">
              <a:solidFill>
                <a:srgbClr val="002569"/>
              </a:solidFill>
            </a:endParaRPr>
          </a:p>
        </p:txBody>
      </p:sp>
      <p:sp>
        <p:nvSpPr>
          <p:cNvPr id="158" name="5-конечная звезда 157"/>
          <p:cNvSpPr/>
          <p:nvPr/>
        </p:nvSpPr>
        <p:spPr>
          <a:xfrm>
            <a:off x="4948845" y="4353280"/>
            <a:ext cx="197432" cy="958686"/>
          </a:xfrm>
          <a:prstGeom prst="star5">
            <a:avLst/>
          </a:prstGeom>
          <a:solidFill>
            <a:srgbClr val="C00000"/>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defTabSz="457200" latinLnBrk="1" hangingPunct="0"/>
            <a:endParaRPr lang="ru-RU" kern="0">
              <a:solidFill>
                <a:srgbClr val="002569"/>
              </a:solidFill>
            </a:endParaRPr>
          </a:p>
        </p:txBody>
      </p:sp>
      <p:sp>
        <p:nvSpPr>
          <p:cNvPr id="159" name="5-конечная звезда 158"/>
          <p:cNvSpPr/>
          <p:nvPr/>
        </p:nvSpPr>
        <p:spPr>
          <a:xfrm>
            <a:off x="4934648" y="4806759"/>
            <a:ext cx="197432" cy="958686"/>
          </a:xfrm>
          <a:prstGeom prst="star5">
            <a:avLst/>
          </a:prstGeom>
          <a:solidFill>
            <a:srgbClr val="C00000"/>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defTabSz="457200" latinLnBrk="1" hangingPunct="0"/>
            <a:endParaRPr lang="ru-RU" kern="0">
              <a:solidFill>
                <a:srgbClr val="002569"/>
              </a:solidFill>
            </a:endParaRPr>
          </a:p>
        </p:txBody>
      </p:sp>
    </p:spTree>
    <p:extLst>
      <p:ext uri="{BB962C8B-B14F-4D97-AF65-F5344CB8AC3E}">
        <p14:creationId xmlns:p14="http://schemas.microsoft.com/office/powerpoint/2010/main" val="153004190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p:txBody>
          <a:bodyPr/>
          <a:lstStyle/>
          <a:p>
            <a:fld id="{86CB4B4D-7CA3-9044-876B-883B54F8677D}" type="slidenum">
              <a:rPr lang="uk-UA" kern="0">
                <a:solidFill>
                  <a:srgbClr val="1F497D"/>
                </a:solidFill>
                <a:latin typeface="Helvetica"/>
              </a:rPr>
              <a:pPr/>
              <a:t>3</a:t>
            </a:fld>
            <a:endParaRPr lang="uk-UA" kern="0" dirty="0">
              <a:solidFill>
                <a:srgbClr val="1F497D"/>
              </a:solidFill>
              <a:latin typeface="Helvetica"/>
            </a:endParaRPr>
          </a:p>
        </p:txBody>
      </p:sp>
      <p:sp>
        <p:nvSpPr>
          <p:cNvPr id="3" name="Объект 2"/>
          <p:cNvSpPr>
            <a:spLocks noGrp="1"/>
          </p:cNvSpPr>
          <p:nvPr>
            <p:ph sz="quarter" idx="10"/>
          </p:nvPr>
        </p:nvSpPr>
        <p:spPr/>
        <p:txBody>
          <a:bodyPr/>
          <a:lstStyle/>
          <a:p>
            <a:endParaRPr lang="ru-RU"/>
          </a:p>
        </p:txBody>
      </p:sp>
      <p:sp>
        <p:nvSpPr>
          <p:cNvPr id="4" name="Объект 3"/>
          <p:cNvSpPr>
            <a:spLocks noGrp="1"/>
          </p:cNvSpPr>
          <p:nvPr>
            <p:ph sz="quarter" idx="11"/>
          </p:nvPr>
        </p:nvSpPr>
        <p:spPr/>
        <p:txBody>
          <a:bodyPr/>
          <a:lstStyle/>
          <a:p>
            <a:r>
              <a:rPr lang="en-US" dirty="0"/>
              <a:t>THE RUSSIAN EO SENSORS</a:t>
            </a:r>
            <a:endParaRPr lang="ru-RU" dirty="0"/>
          </a:p>
        </p:txBody>
      </p:sp>
      <p:graphicFrame>
        <p:nvGraphicFramePr>
          <p:cNvPr id="5" name="Group 3"/>
          <p:cNvGraphicFramePr>
            <a:graphicFrameLocks noGrp="1"/>
          </p:cNvGraphicFramePr>
          <p:nvPr>
            <p:extLst/>
          </p:nvPr>
        </p:nvGraphicFramePr>
        <p:xfrm>
          <a:off x="1638460" y="1295401"/>
          <a:ext cx="8925370" cy="5227307"/>
        </p:xfrm>
        <a:graphic>
          <a:graphicData uri="http://schemas.openxmlformats.org/drawingml/2006/table">
            <a:tbl>
              <a:tblPr/>
              <a:tblGrid>
                <a:gridCol w="1836868">
                  <a:extLst>
                    <a:ext uri="{9D8B030D-6E8A-4147-A177-3AD203B41FA5}">
                      <a16:colId xmlns:a16="http://schemas.microsoft.com/office/drawing/2014/main" val="20000"/>
                    </a:ext>
                  </a:extLst>
                </a:gridCol>
                <a:gridCol w="1200488">
                  <a:extLst>
                    <a:ext uri="{9D8B030D-6E8A-4147-A177-3AD203B41FA5}">
                      <a16:colId xmlns:a16="http://schemas.microsoft.com/office/drawing/2014/main" val="20001"/>
                    </a:ext>
                  </a:extLst>
                </a:gridCol>
                <a:gridCol w="710657">
                  <a:extLst>
                    <a:ext uri="{9D8B030D-6E8A-4147-A177-3AD203B41FA5}">
                      <a16:colId xmlns:a16="http://schemas.microsoft.com/office/drawing/2014/main" val="20002"/>
                    </a:ext>
                  </a:extLst>
                </a:gridCol>
                <a:gridCol w="728724">
                  <a:extLst>
                    <a:ext uri="{9D8B030D-6E8A-4147-A177-3AD203B41FA5}">
                      <a16:colId xmlns:a16="http://schemas.microsoft.com/office/drawing/2014/main" val="20003"/>
                    </a:ext>
                  </a:extLst>
                </a:gridCol>
                <a:gridCol w="708650">
                  <a:extLst>
                    <a:ext uri="{9D8B030D-6E8A-4147-A177-3AD203B41FA5}">
                      <a16:colId xmlns:a16="http://schemas.microsoft.com/office/drawing/2014/main" val="20004"/>
                    </a:ext>
                  </a:extLst>
                </a:gridCol>
                <a:gridCol w="636380">
                  <a:extLst>
                    <a:ext uri="{9D8B030D-6E8A-4147-A177-3AD203B41FA5}">
                      <a16:colId xmlns:a16="http://schemas.microsoft.com/office/drawing/2014/main" val="20005"/>
                    </a:ext>
                  </a:extLst>
                </a:gridCol>
                <a:gridCol w="638387">
                  <a:extLst>
                    <a:ext uri="{9D8B030D-6E8A-4147-A177-3AD203B41FA5}">
                      <a16:colId xmlns:a16="http://schemas.microsoft.com/office/drawing/2014/main" val="20006"/>
                    </a:ext>
                  </a:extLst>
                </a:gridCol>
                <a:gridCol w="638387">
                  <a:extLst>
                    <a:ext uri="{9D8B030D-6E8A-4147-A177-3AD203B41FA5}">
                      <a16:colId xmlns:a16="http://schemas.microsoft.com/office/drawing/2014/main" val="20007"/>
                    </a:ext>
                  </a:extLst>
                </a:gridCol>
                <a:gridCol w="907392">
                  <a:extLst>
                    <a:ext uri="{9D8B030D-6E8A-4147-A177-3AD203B41FA5}">
                      <a16:colId xmlns:a16="http://schemas.microsoft.com/office/drawing/2014/main" val="20008"/>
                    </a:ext>
                  </a:extLst>
                </a:gridCol>
                <a:gridCol w="919437">
                  <a:extLst>
                    <a:ext uri="{9D8B030D-6E8A-4147-A177-3AD203B41FA5}">
                      <a16:colId xmlns:a16="http://schemas.microsoft.com/office/drawing/2014/main" val="20009"/>
                    </a:ext>
                  </a:extLst>
                </a:gridCol>
              </a:tblGrid>
              <a:tr h="397337">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1" i="0" u="none" strike="noStrike" cap="none" normalizeH="0" baseline="0" dirty="0">
                          <a:ln>
                            <a:noFill/>
                          </a:ln>
                          <a:solidFill>
                            <a:srgbClr val="FFFFFF"/>
                          </a:solidFill>
                          <a:effectLst/>
                          <a:latin typeface="Arial" charset="0"/>
                          <a:cs typeface="Arial" charset="0"/>
                        </a:rPr>
                        <a:t>Spacecraft</a:t>
                      </a:r>
                      <a:endParaRPr kumimoji="0" lang="ru-RU" altLang="ru-RU" sz="1200" b="0" i="0" u="none" strike="noStrike" cap="none" normalizeH="0" baseline="0" dirty="0">
                        <a:ln>
                          <a:noFill/>
                        </a:ln>
                        <a:solidFill>
                          <a:srgbClr val="FFFFFF"/>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7375E"/>
                    </a:solidFill>
                  </a:tcPr>
                </a:tc>
                <a:tc rowSpan="2">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1" i="0" u="none" strike="noStrike" cap="none" normalizeH="0" baseline="0" dirty="0" err="1">
                          <a:ln>
                            <a:noFill/>
                          </a:ln>
                          <a:solidFill>
                            <a:srgbClr val="FFFFFF"/>
                          </a:solidFill>
                          <a:effectLst/>
                          <a:latin typeface="Arial" charset="0"/>
                          <a:cs typeface="Arial" charset="0"/>
                        </a:rPr>
                        <a:t>Resurs</a:t>
                      </a:r>
                      <a:r>
                        <a:rPr kumimoji="0" lang="ru-RU" altLang="ru-RU" sz="1200" b="1" i="0" u="none" strike="noStrike" cap="none" normalizeH="0" baseline="0" dirty="0">
                          <a:ln>
                            <a:noFill/>
                          </a:ln>
                          <a:solidFill>
                            <a:srgbClr val="FFFFFF"/>
                          </a:solidFill>
                          <a:effectLst/>
                          <a:latin typeface="Arial" charset="0"/>
                          <a:cs typeface="Arial" charset="0"/>
                        </a:rPr>
                        <a:t>-</a:t>
                      </a:r>
                      <a:r>
                        <a:rPr kumimoji="0" lang="en-US" altLang="ru-RU" sz="1200" b="1" i="0" u="none" strike="noStrike" cap="none" normalizeH="0" baseline="0" dirty="0">
                          <a:ln>
                            <a:noFill/>
                          </a:ln>
                          <a:solidFill>
                            <a:srgbClr val="FFFFFF"/>
                          </a:solidFill>
                          <a:effectLst/>
                          <a:latin typeface="Arial" charset="0"/>
                          <a:cs typeface="Arial" charset="0"/>
                        </a:rPr>
                        <a:t>DK (archive only)</a:t>
                      </a:r>
                      <a:endParaRPr kumimoji="0" lang="ru-RU" altLang="ru-RU" sz="1200" b="0" i="0" u="none" strike="noStrike" cap="none" normalizeH="0" baseline="0" dirty="0">
                        <a:ln>
                          <a:noFill/>
                        </a:ln>
                        <a:solidFill>
                          <a:srgbClr val="FFFFFF"/>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7375E"/>
                    </a:solidFill>
                  </a:tcPr>
                </a:tc>
                <a:tc rowSpan="2" gridSpan="3">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1" i="0" u="none" strike="noStrike" cap="none" normalizeH="0" baseline="0" dirty="0">
                          <a:ln>
                            <a:noFill/>
                          </a:ln>
                          <a:solidFill>
                            <a:srgbClr val="FFFFFF"/>
                          </a:solidFill>
                          <a:effectLst/>
                          <a:latin typeface="Arial" charset="0"/>
                          <a:cs typeface="Arial" charset="0"/>
                        </a:rPr>
                        <a:t>Meteor</a:t>
                      </a:r>
                      <a:r>
                        <a:rPr kumimoji="0" lang="ru-RU" altLang="ru-RU" sz="1200" b="1" i="0" u="none" strike="noStrike" cap="none" normalizeH="0" baseline="0" dirty="0">
                          <a:ln>
                            <a:noFill/>
                          </a:ln>
                          <a:solidFill>
                            <a:srgbClr val="FFFFFF"/>
                          </a:solidFill>
                          <a:effectLst/>
                          <a:latin typeface="Arial" charset="0"/>
                          <a:cs typeface="Arial" charset="0"/>
                        </a:rPr>
                        <a:t>-М </a:t>
                      </a:r>
                      <a:endParaRPr kumimoji="0" lang="ru-RU" altLang="ru-RU" sz="1200" b="0" i="0" u="none" strike="noStrike" cap="none" normalizeH="0" baseline="0" dirty="0">
                        <a:ln>
                          <a:noFill/>
                        </a:ln>
                        <a:solidFill>
                          <a:srgbClr val="FFFFFF"/>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7375E"/>
                    </a:solidFill>
                  </a:tcPr>
                </a:tc>
                <a:tc rowSpan="2" hMerge="1">
                  <a:txBody>
                    <a:bodyPr/>
                    <a:lstStyle/>
                    <a:p>
                      <a:endParaRPr lang="ru-RU"/>
                    </a:p>
                  </a:txBody>
                  <a:tcPr/>
                </a:tc>
                <a:tc rowSpan="2" hMerge="1">
                  <a:txBody>
                    <a:bodyPr/>
                    <a:lstStyle/>
                    <a:p>
                      <a:endParaRPr lang="ru-RU"/>
                    </a:p>
                  </a:txBody>
                  <a:tcPr/>
                </a:tc>
                <a:tc rowSpan="2" gridSpan="3">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1" i="0" u="none" strike="noStrike" cap="none" normalizeH="0" baseline="0" dirty="0" err="1">
                          <a:ln>
                            <a:noFill/>
                          </a:ln>
                          <a:solidFill>
                            <a:srgbClr val="FFFFFF"/>
                          </a:solidFill>
                          <a:effectLst/>
                          <a:latin typeface="Arial" charset="0"/>
                          <a:cs typeface="Arial" charset="0"/>
                        </a:rPr>
                        <a:t>Kanopus</a:t>
                      </a:r>
                      <a:r>
                        <a:rPr kumimoji="0" lang="ru-RU" altLang="ru-RU" sz="1200" b="1" i="0" u="none" strike="noStrike" cap="none" normalizeH="0" baseline="0" dirty="0">
                          <a:ln>
                            <a:noFill/>
                          </a:ln>
                          <a:solidFill>
                            <a:srgbClr val="FFFFFF"/>
                          </a:solidFill>
                          <a:effectLst/>
                          <a:latin typeface="Arial" charset="0"/>
                          <a:cs typeface="Arial" charset="0"/>
                        </a:rPr>
                        <a:t>-</a:t>
                      </a:r>
                      <a:r>
                        <a:rPr kumimoji="0" lang="en-US" altLang="ru-RU" sz="1200" b="1" i="0" u="none" strike="noStrike" cap="none" normalizeH="0" baseline="0" dirty="0">
                          <a:ln>
                            <a:noFill/>
                          </a:ln>
                          <a:solidFill>
                            <a:srgbClr val="FFFFFF"/>
                          </a:solidFill>
                          <a:effectLst/>
                          <a:latin typeface="Arial" charset="0"/>
                          <a:cs typeface="Arial" charset="0"/>
                        </a:rPr>
                        <a:t>V and </a:t>
                      </a:r>
                      <a:r>
                        <a:rPr kumimoji="0" lang="en-US" altLang="ru-RU" sz="1200" b="1" i="0" u="none" strike="noStrike" cap="none" normalizeH="0" baseline="0" dirty="0" err="1">
                          <a:ln>
                            <a:noFill/>
                          </a:ln>
                          <a:solidFill>
                            <a:srgbClr val="FFFFFF"/>
                          </a:solidFill>
                          <a:effectLst/>
                          <a:latin typeface="Arial" charset="0"/>
                          <a:cs typeface="Arial" charset="0"/>
                        </a:rPr>
                        <a:t>Kanopus</a:t>
                      </a:r>
                      <a:r>
                        <a:rPr kumimoji="0" lang="en-US" altLang="ru-RU" sz="1200" b="1" i="0" u="none" strike="noStrike" cap="none" normalizeH="0" baseline="0" dirty="0">
                          <a:ln>
                            <a:noFill/>
                          </a:ln>
                          <a:solidFill>
                            <a:srgbClr val="FFFFFF"/>
                          </a:solidFill>
                          <a:effectLst/>
                          <a:latin typeface="Arial" charset="0"/>
                          <a:cs typeface="Arial" charset="0"/>
                        </a:rPr>
                        <a:t>-V-IK</a:t>
                      </a:r>
                      <a:endParaRPr kumimoji="0" lang="ru-RU" altLang="ru-RU" sz="1200" b="0" i="0" u="none" strike="noStrike" cap="none" normalizeH="0" baseline="0" dirty="0">
                        <a:ln>
                          <a:noFill/>
                        </a:ln>
                        <a:solidFill>
                          <a:srgbClr val="FFFFFF"/>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7375E"/>
                    </a:solidFill>
                  </a:tcPr>
                </a:tc>
                <a:tc rowSpan="2" hMerge="1">
                  <a:txBody>
                    <a:bodyPr/>
                    <a:lstStyle/>
                    <a:p>
                      <a:endParaRPr lang="ru-RU"/>
                    </a:p>
                  </a:txBody>
                  <a:tcPr/>
                </a:tc>
                <a:tc rowSpan="2"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a:ln>
                          <a:noFill/>
                        </a:ln>
                        <a:solidFill>
                          <a:srgbClr val="FFFFFF"/>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7375E"/>
                    </a:solidFill>
                  </a:tcPr>
                </a:tc>
                <a:tc rowSpan="2" gridSpan="2">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1" i="0" u="none" strike="noStrike" cap="none" normalizeH="0" baseline="0" dirty="0" err="1">
                          <a:ln>
                            <a:noFill/>
                          </a:ln>
                          <a:solidFill>
                            <a:srgbClr val="FFFFFF"/>
                          </a:solidFill>
                          <a:effectLst/>
                          <a:latin typeface="Arial" charset="0"/>
                          <a:cs typeface="Arial" charset="0"/>
                        </a:rPr>
                        <a:t>Resurs</a:t>
                      </a:r>
                      <a:r>
                        <a:rPr kumimoji="0" lang="ru-RU" altLang="ru-RU" sz="1200" b="1" i="0" u="none" strike="noStrike" cap="none" normalizeH="0" baseline="0" dirty="0">
                          <a:ln>
                            <a:noFill/>
                          </a:ln>
                          <a:solidFill>
                            <a:srgbClr val="FFFFFF"/>
                          </a:solidFill>
                          <a:effectLst/>
                          <a:latin typeface="Arial" charset="0"/>
                          <a:cs typeface="Arial" charset="0"/>
                        </a:rPr>
                        <a:t>-</a:t>
                      </a:r>
                      <a:r>
                        <a:rPr kumimoji="0" lang="en-US" altLang="ru-RU" sz="1200" b="1" i="0" u="none" strike="noStrike" cap="none" normalizeH="0" baseline="0" dirty="0">
                          <a:ln>
                            <a:noFill/>
                          </a:ln>
                          <a:solidFill>
                            <a:srgbClr val="FFFFFF"/>
                          </a:solidFill>
                          <a:effectLst/>
                          <a:latin typeface="Arial" charset="0"/>
                          <a:cs typeface="Arial" charset="0"/>
                        </a:rPr>
                        <a:t>P</a:t>
                      </a:r>
                      <a:endParaRPr kumimoji="0" lang="ru-RU" altLang="ru-RU" sz="1200" b="0" i="0" u="none" strike="noStrike" cap="none" normalizeH="0" baseline="0" dirty="0">
                        <a:ln>
                          <a:noFill/>
                        </a:ln>
                        <a:solidFill>
                          <a:srgbClr val="FFFFFF"/>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7375E"/>
                    </a:solidFill>
                  </a:tcPr>
                </a:tc>
                <a:tc rowSpan="2" hMerge="1">
                  <a:txBody>
                    <a:bodyPr/>
                    <a:lstStyle/>
                    <a:p>
                      <a:endParaRPr lang="ru-RU"/>
                    </a:p>
                  </a:txBody>
                  <a:tcPr/>
                </a:tc>
                <a:extLst>
                  <a:ext uri="{0D108BD9-81ED-4DB2-BD59-A6C34878D82A}">
                    <a16:rowId xmlns:a16="http://schemas.microsoft.com/office/drawing/2014/main" val="10000"/>
                  </a:ext>
                </a:extLst>
              </a:tr>
              <a:tr h="304157">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1" i="0" u="none" strike="noStrike" cap="none" normalizeH="0" baseline="0" dirty="0">
                          <a:ln>
                            <a:noFill/>
                          </a:ln>
                          <a:solidFill>
                            <a:srgbClr val="FFFFFF"/>
                          </a:solidFill>
                          <a:effectLst/>
                          <a:latin typeface="Arial" charset="0"/>
                          <a:cs typeface="Arial" charset="0"/>
                        </a:rPr>
                        <a:t>Characteristics</a:t>
                      </a:r>
                      <a:endParaRPr kumimoji="0" lang="ru-RU" altLang="ru-RU" sz="1200" b="0" i="0" u="none" strike="noStrike" cap="none" normalizeH="0" baseline="0" dirty="0">
                        <a:ln>
                          <a:noFill/>
                        </a:ln>
                        <a:solidFill>
                          <a:srgbClr val="FFFFFF"/>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7375E"/>
                    </a:solidFill>
                  </a:tcPr>
                </a:tc>
                <a:tc vMerge="1">
                  <a:txBody>
                    <a:bodyPr/>
                    <a:lstStyle/>
                    <a:p>
                      <a:endParaRPr lang="ru-RU"/>
                    </a:p>
                  </a:txBody>
                  <a:tcPr/>
                </a:tc>
                <a:tc gridSpan="3" vMerge="1">
                  <a:txBody>
                    <a:bodyPr/>
                    <a:lstStyle/>
                    <a:p>
                      <a:endParaRPr lang="ru-RU"/>
                    </a:p>
                  </a:txBody>
                  <a:tcPr/>
                </a:tc>
                <a:tc hMerge="1" vMerge="1">
                  <a:txBody>
                    <a:bodyPr/>
                    <a:lstStyle/>
                    <a:p>
                      <a:endParaRPr lang="ru-RU"/>
                    </a:p>
                  </a:txBody>
                  <a:tcPr/>
                </a:tc>
                <a:tc hMerge="1" vMerge="1">
                  <a:txBody>
                    <a:bodyPr/>
                    <a:lstStyle/>
                    <a:p>
                      <a:endParaRPr lang="ru-RU"/>
                    </a:p>
                  </a:txBody>
                  <a:tcPr/>
                </a:tc>
                <a:tc gridSpan="3" vMerge="1">
                  <a:txBody>
                    <a:bodyPr/>
                    <a:lstStyle/>
                    <a:p>
                      <a:endParaRPr lang="ru-RU"/>
                    </a:p>
                  </a:txBody>
                  <a:tcPr/>
                </a:tc>
                <a:tc hMerge="1" vMerge="1">
                  <a:txBody>
                    <a:bodyPr/>
                    <a:lstStyle/>
                    <a:p>
                      <a:endParaRPr lang="ru-RU"/>
                    </a:p>
                  </a:txBody>
                  <a:tcPr/>
                </a:tc>
                <a:tc hMerge="1" vMerge="1">
                  <a:txBody>
                    <a:bodyPr/>
                    <a:lstStyle/>
                    <a:p>
                      <a:endParaRPr lang="ru-RU"/>
                    </a:p>
                  </a:txBody>
                  <a:tcPr/>
                </a:tc>
                <a:tc gridSpan="2" vMerge="1">
                  <a:txBody>
                    <a:bodyPr/>
                    <a:lstStyle/>
                    <a:p>
                      <a:endParaRPr lang="ru-RU"/>
                    </a:p>
                  </a:txBody>
                  <a:tcPr/>
                </a:tc>
                <a:tc hMerge="1" vMerge="1">
                  <a:txBody>
                    <a:bodyPr/>
                    <a:lstStyle/>
                    <a:p>
                      <a:endParaRPr lang="ru-RU"/>
                    </a:p>
                  </a:txBody>
                  <a:tcPr/>
                </a:tc>
                <a:extLst>
                  <a:ext uri="{0D108BD9-81ED-4DB2-BD59-A6C34878D82A}">
                    <a16:rowId xmlns:a16="http://schemas.microsoft.com/office/drawing/2014/main" val="10001"/>
                  </a:ext>
                </a:extLst>
              </a:tr>
              <a:tr h="708894">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200" b="1" i="0" u="none" strike="noStrike" cap="none" normalizeH="0" baseline="0" dirty="0">
                          <a:ln>
                            <a:noFill/>
                          </a:ln>
                          <a:solidFill>
                            <a:srgbClr val="FFFFFF"/>
                          </a:solidFill>
                          <a:effectLst/>
                          <a:latin typeface="Arial" charset="0"/>
                          <a:cs typeface="Arial" charset="0"/>
                        </a:rPr>
                        <a:t>Launch date</a:t>
                      </a:r>
                      <a:endParaRPr kumimoji="0" lang="ru-RU" altLang="ru-RU" sz="1200" b="0" i="0" u="none" strike="noStrike" cap="none" normalizeH="0" baseline="0" dirty="0">
                        <a:ln>
                          <a:noFill/>
                        </a:ln>
                        <a:solidFill>
                          <a:srgbClr val="FFFFFF"/>
                        </a:solidFill>
                        <a:effectLst/>
                        <a:latin typeface="Arial" charset="0"/>
                        <a:cs typeface="Arial" charset="0"/>
                      </a:endParaRPr>
                    </a:p>
                  </a:txBody>
                  <a:tcPr marL="84407" marR="84407"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7375E"/>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Arial" charset="0"/>
                          <a:cs typeface="Arial" charset="0"/>
                        </a:rPr>
                        <a:t>15.06.2006</a:t>
                      </a:r>
                      <a:endParaRPr kumimoji="0" lang="ru-RU" altLang="ru-RU" sz="1200" b="1" i="0" u="none" strike="noStrike" cap="none" normalizeH="0" baseline="0" dirty="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gridSpan="3">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Arial" charset="0"/>
                          <a:cs typeface="Arial" charset="0"/>
                        </a:rPr>
                        <a:t>18.09.2009</a:t>
                      </a:r>
                      <a:endParaRPr kumimoji="0" lang="en-US" altLang="ru-RU" sz="1200" b="0" i="0" u="none" strike="noStrike" cap="none" normalizeH="0" baseline="0" dirty="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a:ln>
                            <a:noFill/>
                          </a:ln>
                          <a:solidFill>
                            <a:srgbClr val="000000"/>
                          </a:solidFill>
                          <a:effectLst/>
                          <a:latin typeface="Arial" charset="0"/>
                          <a:cs typeface="Arial" charset="0"/>
                        </a:rPr>
                        <a:t>15.10.2014</a:t>
                      </a:r>
                      <a:endParaRPr kumimoji="0" lang="ru-RU" altLang="ru-RU" sz="1200" b="1" i="0" u="none" strike="noStrike" cap="none" normalizeH="0" baseline="0" dirty="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hMerge="1">
                  <a:txBody>
                    <a:bodyPr/>
                    <a:lstStyle/>
                    <a:p>
                      <a:endParaRPr lang="ru-RU"/>
                    </a:p>
                  </a:txBody>
                  <a:tcPr/>
                </a:tc>
                <a:tc hMerge="1">
                  <a:txBody>
                    <a:bodyPr/>
                    <a:lstStyle/>
                    <a:p>
                      <a:endParaRPr lang="ru-RU"/>
                    </a:p>
                  </a:txBody>
                  <a:tcPr/>
                </a:tc>
                <a:tc rowSpan="2" gridSpan="3">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kern="1200" cap="none" normalizeH="0" baseline="0" dirty="0">
                          <a:ln>
                            <a:noFill/>
                          </a:ln>
                          <a:solidFill>
                            <a:srgbClr val="000000"/>
                          </a:solidFill>
                          <a:effectLst/>
                          <a:latin typeface="Arial" charset="0"/>
                          <a:ea typeface="+mn-ea"/>
                          <a:cs typeface="Arial" charset="0"/>
                        </a:rPr>
                        <a:t>22.07.2012</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kern="1200" cap="none" normalizeH="0" baseline="0" dirty="0">
                          <a:ln>
                            <a:noFill/>
                          </a:ln>
                          <a:solidFill>
                            <a:srgbClr val="000000"/>
                          </a:solidFill>
                          <a:effectLst/>
                          <a:latin typeface="Arial" charset="0"/>
                          <a:ea typeface="+mn-ea"/>
                          <a:cs typeface="Arial" charset="0"/>
                        </a:rPr>
                        <a:t>14.07.2017</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kern="1200" cap="none" normalizeH="0" baseline="0" dirty="0">
                          <a:ln>
                            <a:noFill/>
                          </a:ln>
                          <a:solidFill>
                            <a:srgbClr val="000000"/>
                          </a:solidFill>
                          <a:effectLst/>
                          <a:latin typeface="Arial" charset="0"/>
                          <a:ea typeface="+mn-ea"/>
                          <a:cs typeface="Arial" charset="0"/>
                        </a:rPr>
                        <a:t>01.02.2018</a:t>
                      </a:r>
                      <a:endParaRPr kumimoji="0" lang="ru-RU" altLang="ru-RU" sz="1200" b="1" i="0" u="none" strike="noStrike" kern="1200" cap="none" normalizeH="0" baseline="0" dirty="0">
                        <a:ln>
                          <a:noFill/>
                        </a:ln>
                        <a:solidFill>
                          <a:srgbClr val="000000"/>
                        </a:solidFill>
                        <a:effectLst/>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ru-RU" sz="1200" b="0" i="0" u="none" strike="noStrike" cap="none" normalizeH="0" baseline="0" dirty="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Arial" charset="0"/>
                          <a:cs typeface="Arial" charset="0"/>
                        </a:rPr>
                        <a:t>5…7 </a:t>
                      </a:r>
                      <a:r>
                        <a:rPr kumimoji="0" lang="en-US" altLang="ru-RU" sz="1200" b="0" i="0" u="none" strike="noStrike" cap="none" normalizeH="0" baseline="0" dirty="0">
                          <a:ln>
                            <a:noFill/>
                          </a:ln>
                          <a:solidFill>
                            <a:srgbClr val="000000"/>
                          </a:solidFill>
                          <a:effectLst/>
                          <a:latin typeface="Arial" charset="0"/>
                          <a:cs typeface="Arial" charset="0"/>
                        </a:rPr>
                        <a:t>years</a:t>
                      </a:r>
                      <a:endParaRPr kumimoji="0" lang="ru-RU" altLang="ru-RU" sz="1200" b="1" i="0" u="none" strike="noStrike" cap="none" normalizeH="0" baseline="0" dirty="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rowSpan="2" hMerge="1">
                  <a:txBody>
                    <a:bodyPr/>
                    <a:lstStyle/>
                    <a:p>
                      <a:endParaRPr lang="ru-RU"/>
                    </a:p>
                  </a:txBody>
                  <a:tcPr/>
                </a:tc>
                <a:tc rowSpan="2"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1" i="0" u="none" strike="noStrike" kern="1200" cap="none" normalizeH="0" baseline="0" dirty="0">
                        <a:ln>
                          <a:noFill/>
                        </a:ln>
                        <a:solidFill>
                          <a:srgbClr val="000000"/>
                        </a:solidFill>
                        <a:effectLst/>
                        <a:latin typeface="Arial" charset="0"/>
                        <a:ea typeface="+mn-ea"/>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gridSpan="2">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a:ln>
                            <a:noFill/>
                          </a:ln>
                          <a:solidFill>
                            <a:srgbClr val="000000"/>
                          </a:solidFill>
                          <a:effectLst/>
                          <a:latin typeface="Arial" charset="0"/>
                          <a:cs typeface="Arial" charset="0"/>
                        </a:rPr>
                        <a:t>25.06.</a:t>
                      </a:r>
                      <a:r>
                        <a:rPr kumimoji="0" lang="ru-RU" altLang="ru-RU" sz="1200" b="0" i="0" u="none" strike="noStrike" cap="none" normalizeH="0" baseline="0" dirty="0">
                          <a:ln>
                            <a:noFill/>
                          </a:ln>
                          <a:solidFill>
                            <a:srgbClr val="000000"/>
                          </a:solidFill>
                          <a:effectLst/>
                          <a:latin typeface="Arial" charset="0"/>
                          <a:cs typeface="Arial" charset="0"/>
                        </a:rPr>
                        <a:t>201</a:t>
                      </a:r>
                      <a:r>
                        <a:rPr kumimoji="0" lang="en-US" altLang="ru-RU" sz="1200" b="0" i="0" u="none" strike="noStrike" cap="none" normalizeH="0" baseline="0" dirty="0">
                          <a:ln>
                            <a:noFill/>
                          </a:ln>
                          <a:solidFill>
                            <a:srgbClr val="000000"/>
                          </a:solidFill>
                          <a:effectLst/>
                          <a:latin typeface="Arial" charset="0"/>
                          <a:cs typeface="Arial" charset="0"/>
                        </a:rPr>
                        <a:t>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a:ln>
                            <a:noFill/>
                          </a:ln>
                          <a:solidFill>
                            <a:srgbClr val="000000"/>
                          </a:solidFill>
                          <a:effectLst/>
                          <a:latin typeface="Arial" charset="0"/>
                          <a:cs typeface="Arial" charset="0"/>
                        </a:rPr>
                        <a:t>26.12.2014</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a:ln>
                            <a:noFill/>
                          </a:ln>
                          <a:solidFill>
                            <a:srgbClr val="000000"/>
                          </a:solidFill>
                          <a:effectLst/>
                          <a:latin typeface="Arial" charset="0"/>
                          <a:cs typeface="Arial" charset="0"/>
                        </a:rPr>
                        <a:t>13.03.2016</a:t>
                      </a:r>
                      <a:endParaRPr kumimoji="0" lang="ru-RU" altLang="ru-RU" sz="1200" b="1" i="0" u="none" strike="noStrike" cap="none" normalizeH="0" baseline="0" dirty="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hMerge="1">
                  <a:txBody>
                    <a:bodyPr/>
                    <a:lstStyle/>
                    <a:p>
                      <a:endParaRPr lang="ru-RU"/>
                    </a:p>
                  </a:txBody>
                  <a:tcPr/>
                </a:tc>
                <a:extLst>
                  <a:ext uri="{0D108BD9-81ED-4DB2-BD59-A6C34878D82A}">
                    <a16:rowId xmlns:a16="http://schemas.microsoft.com/office/drawing/2014/main" val="10002"/>
                  </a:ext>
                </a:extLst>
              </a:tr>
              <a:tr h="335803">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200" b="1" i="0" u="none" strike="noStrike" cap="none" normalizeH="0" baseline="0" dirty="0">
                          <a:ln>
                            <a:noFill/>
                          </a:ln>
                          <a:solidFill>
                            <a:srgbClr val="FFFFFF"/>
                          </a:solidFill>
                          <a:effectLst/>
                          <a:latin typeface="Arial" charset="0"/>
                          <a:cs typeface="Arial" charset="0"/>
                        </a:rPr>
                        <a:t>Life time</a:t>
                      </a:r>
                      <a:endParaRPr kumimoji="0" lang="ru-RU" altLang="ru-RU" sz="1200" b="0" i="0" u="none" strike="noStrike" cap="none" normalizeH="0" baseline="0" dirty="0">
                        <a:ln>
                          <a:noFill/>
                        </a:ln>
                        <a:solidFill>
                          <a:srgbClr val="FFFFFF"/>
                        </a:solidFill>
                        <a:effectLst/>
                        <a:latin typeface="Arial" charset="0"/>
                        <a:cs typeface="Arial" charset="0"/>
                      </a:endParaRPr>
                    </a:p>
                  </a:txBody>
                  <a:tcPr marL="84407" marR="84407"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7375E"/>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a:ln>
                            <a:noFill/>
                          </a:ln>
                          <a:solidFill>
                            <a:srgbClr val="000000"/>
                          </a:solidFill>
                          <a:effectLst/>
                          <a:latin typeface="Arial" charset="0"/>
                          <a:cs typeface="Arial" charset="0"/>
                        </a:rPr>
                        <a:t>3 years</a:t>
                      </a:r>
                      <a:endParaRPr kumimoji="0" lang="ru-RU" altLang="ru-RU" sz="1200" b="1" i="0" u="none" strike="noStrike" cap="none" normalizeH="0" baseline="0" dirty="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gridSpan="3">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Arial" charset="0"/>
                          <a:cs typeface="Arial" charset="0"/>
                        </a:rPr>
                        <a:t>5…7 </a:t>
                      </a:r>
                      <a:r>
                        <a:rPr kumimoji="0" lang="en-US" altLang="ru-RU" sz="1200" b="0" i="0" u="none" strike="noStrike" cap="none" normalizeH="0" baseline="0">
                          <a:ln>
                            <a:noFill/>
                          </a:ln>
                          <a:solidFill>
                            <a:srgbClr val="000000"/>
                          </a:solidFill>
                          <a:effectLst/>
                          <a:latin typeface="Arial" charset="0"/>
                          <a:cs typeface="Arial" charset="0"/>
                        </a:rPr>
                        <a:t> years</a:t>
                      </a:r>
                      <a:endParaRPr kumimoji="0" lang="ru-RU" altLang="ru-RU" sz="1200" b="1" i="0" u="none" strike="noStrike" cap="none" normalizeH="0" baseline="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hMerge="1">
                  <a:txBody>
                    <a:bodyPr/>
                    <a:lstStyle/>
                    <a:p>
                      <a:endParaRPr lang="ru-RU"/>
                    </a:p>
                  </a:txBody>
                  <a:tcPr/>
                </a:tc>
                <a:tc hMerge="1">
                  <a:txBody>
                    <a:bodyPr/>
                    <a:lstStyle/>
                    <a:p>
                      <a:endParaRPr lang="ru-RU"/>
                    </a:p>
                  </a:txBody>
                  <a:tcPr/>
                </a:tc>
                <a:tc gridSpan="3" vMerge="1">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1" i="0" u="none" strike="noStrike" cap="none" normalizeH="0" baseline="0" dirty="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hMerge="1" vMerge="1">
                  <a:txBody>
                    <a:bodyPr/>
                    <a:lstStyle/>
                    <a:p>
                      <a:endParaRPr lang="ru-RU"/>
                    </a:p>
                  </a:txBody>
                  <a:tcPr/>
                </a:tc>
                <a:tc hMerge="1"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1" i="0" u="none" strike="noStrike" cap="none" normalizeH="0" baseline="0" dirty="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gridSpan="2">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Arial" charset="0"/>
                          <a:cs typeface="Arial" charset="0"/>
                        </a:rPr>
                        <a:t>5 </a:t>
                      </a:r>
                      <a:r>
                        <a:rPr kumimoji="0" lang="en-US" altLang="ru-RU" sz="1200" b="0" i="0" u="none" strike="noStrike" cap="none" normalizeH="0" baseline="0" dirty="0">
                          <a:ln>
                            <a:noFill/>
                          </a:ln>
                          <a:solidFill>
                            <a:srgbClr val="000000"/>
                          </a:solidFill>
                          <a:effectLst/>
                          <a:latin typeface="Arial" charset="0"/>
                          <a:cs typeface="Arial" charset="0"/>
                        </a:rPr>
                        <a:t>years</a:t>
                      </a:r>
                      <a:endParaRPr kumimoji="0" lang="ru-RU" altLang="ru-RU" sz="1200" b="1" i="0" u="none" strike="noStrike" cap="none" normalizeH="0" baseline="0" dirty="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hMerge="1">
                  <a:txBody>
                    <a:bodyPr/>
                    <a:lstStyle/>
                    <a:p>
                      <a:endParaRPr lang="ru-RU"/>
                    </a:p>
                  </a:txBody>
                  <a:tcPr/>
                </a:tc>
                <a:extLst>
                  <a:ext uri="{0D108BD9-81ED-4DB2-BD59-A6C34878D82A}">
                    <a16:rowId xmlns:a16="http://schemas.microsoft.com/office/drawing/2014/main" val="10003"/>
                  </a:ext>
                </a:extLst>
              </a:tr>
              <a:tr h="304157">
                <a:tc rowSpan="3">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200" b="1" i="0" u="none" strike="noStrike" cap="none" normalizeH="0" baseline="0" dirty="0">
                          <a:ln>
                            <a:noFill/>
                          </a:ln>
                          <a:solidFill>
                            <a:srgbClr val="FFFFFF"/>
                          </a:solidFill>
                          <a:effectLst/>
                          <a:latin typeface="Arial" charset="0"/>
                          <a:cs typeface="Arial" charset="0"/>
                        </a:rPr>
                        <a:t>Swath width</a:t>
                      </a:r>
                      <a:r>
                        <a:rPr kumimoji="0" lang="ru-RU" altLang="ru-RU" sz="1200" b="1" i="0" u="none" strike="noStrike" cap="none" normalizeH="0" baseline="0" dirty="0">
                          <a:ln>
                            <a:noFill/>
                          </a:ln>
                          <a:solidFill>
                            <a:srgbClr val="FFFFFF"/>
                          </a:solidFill>
                          <a:effectLst/>
                          <a:latin typeface="Arial" charset="0"/>
                          <a:cs typeface="Arial" charset="0"/>
                        </a:rPr>
                        <a:t>, </a:t>
                      </a:r>
                      <a:r>
                        <a:rPr kumimoji="0" lang="en-US" altLang="ru-RU" sz="1200" b="1" i="0" u="none" strike="noStrike" cap="none" normalizeH="0" baseline="0" dirty="0">
                          <a:ln>
                            <a:noFill/>
                          </a:ln>
                          <a:solidFill>
                            <a:srgbClr val="FFFFFF"/>
                          </a:solidFill>
                          <a:effectLst/>
                          <a:latin typeface="Arial" charset="0"/>
                          <a:cs typeface="Arial" charset="0"/>
                        </a:rPr>
                        <a:t>km</a:t>
                      </a:r>
                      <a:endParaRPr kumimoji="0" lang="ru-RU" altLang="ru-RU" sz="1200" b="0" i="0" u="none" strike="noStrike" cap="none" normalizeH="0" baseline="0" dirty="0">
                        <a:ln>
                          <a:noFill/>
                        </a:ln>
                        <a:solidFill>
                          <a:srgbClr val="FFFFFF"/>
                        </a:solidFill>
                        <a:effectLst/>
                        <a:latin typeface="Arial" charset="0"/>
                        <a:cs typeface="Arial" charset="0"/>
                      </a:endParaRPr>
                    </a:p>
                  </a:txBody>
                  <a:tcPr marL="84407" marR="84407"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7375E"/>
                    </a:solidFill>
                  </a:tcPr>
                </a:tc>
                <a:tc rowSpan="3">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a:ln>
                            <a:noFill/>
                          </a:ln>
                          <a:solidFill>
                            <a:srgbClr val="000000"/>
                          </a:solidFill>
                          <a:effectLst/>
                          <a:latin typeface="Arial" charset="0"/>
                          <a:cs typeface="Arial" charset="0"/>
                        </a:rPr>
                        <a:t>28.3 / 16</a:t>
                      </a:r>
                      <a:endParaRPr kumimoji="0" lang="ru-RU" altLang="ru-RU" sz="1200" b="1" i="0" u="none" strike="noStrike" cap="none" normalizeH="0" baseline="0" dirty="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gridSpan="2">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a:ln>
                            <a:noFill/>
                          </a:ln>
                          <a:solidFill>
                            <a:srgbClr val="000000"/>
                          </a:solidFill>
                          <a:effectLst/>
                          <a:latin typeface="Arial" charset="0"/>
                          <a:cs typeface="Arial" charset="0"/>
                        </a:rPr>
                        <a:t>KMSS</a:t>
                      </a:r>
                      <a:endParaRPr kumimoji="0" lang="ru-RU" altLang="ru-RU" sz="1200" b="1" i="0" u="none" strike="noStrike" cap="none" normalizeH="0" baseline="0" dirty="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hMerge="1">
                  <a:txBody>
                    <a:bodyPr/>
                    <a:lstStyle/>
                    <a:p>
                      <a:endParaRPr lang="ru-RU"/>
                    </a:p>
                  </a:txBody>
                  <a:tcPr/>
                </a:tc>
                <a:tc rowSpan="2">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a:ln>
                            <a:noFill/>
                          </a:ln>
                          <a:solidFill>
                            <a:srgbClr val="000000"/>
                          </a:solidFill>
                          <a:effectLst/>
                          <a:latin typeface="Arial" charset="0"/>
                          <a:cs typeface="Arial" charset="0"/>
                        </a:rPr>
                        <a:t>MSU</a:t>
                      </a:r>
                      <a:r>
                        <a:rPr kumimoji="0" lang="ru-RU" altLang="ru-RU" sz="1200" b="0" i="0" u="none" strike="noStrike" cap="none" normalizeH="0" baseline="0" dirty="0">
                          <a:ln>
                            <a:noFill/>
                          </a:ln>
                          <a:solidFill>
                            <a:srgbClr val="000000"/>
                          </a:solidFill>
                          <a:effectLst/>
                          <a:latin typeface="Arial" charset="0"/>
                          <a:cs typeface="Arial" charset="0"/>
                        </a:rPr>
                        <a:t>-</a:t>
                      </a:r>
                      <a:r>
                        <a:rPr kumimoji="0" lang="en-US" altLang="ru-RU" sz="1200" b="0" i="0" u="none" strike="noStrike" cap="none" normalizeH="0" baseline="0" dirty="0">
                          <a:ln>
                            <a:noFill/>
                          </a:ln>
                          <a:solidFill>
                            <a:srgbClr val="000000"/>
                          </a:solidFill>
                          <a:effectLst/>
                          <a:latin typeface="Arial" charset="0"/>
                          <a:cs typeface="Arial" charset="0"/>
                        </a:rPr>
                        <a:t>MR</a:t>
                      </a:r>
                      <a:endParaRPr kumimoji="0" lang="ru-RU" altLang="ru-RU" sz="1200" b="1" i="0" u="none" strike="noStrike" cap="none" normalizeH="0" baseline="0" dirty="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rowSpan="2">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a:ln>
                            <a:noFill/>
                          </a:ln>
                          <a:solidFill>
                            <a:srgbClr val="000000"/>
                          </a:solidFill>
                          <a:effectLst/>
                          <a:latin typeface="Arial" charset="0"/>
                          <a:cs typeface="Arial" charset="0"/>
                        </a:rPr>
                        <a:t>PSS</a:t>
                      </a:r>
                      <a:endParaRPr kumimoji="0" lang="ru-RU" altLang="ru-RU" sz="1200" b="1" i="0" u="none" strike="noStrike" cap="none" normalizeH="0" baseline="0" dirty="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rowSpan="2">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a:ln>
                            <a:noFill/>
                          </a:ln>
                          <a:solidFill>
                            <a:srgbClr val="000000"/>
                          </a:solidFill>
                          <a:effectLst/>
                          <a:latin typeface="Arial" charset="0"/>
                          <a:cs typeface="Arial" charset="0"/>
                        </a:rPr>
                        <a:t>MSS</a:t>
                      </a:r>
                      <a:endParaRPr kumimoji="0" lang="ru-RU" altLang="ru-RU" sz="1200" b="1" i="0" u="none" strike="noStrike" cap="none" normalizeH="0" baseline="0" dirty="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a:ln>
                            <a:noFill/>
                          </a:ln>
                          <a:solidFill>
                            <a:srgbClr val="000000"/>
                          </a:solidFill>
                          <a:effectLst/>
                          <a:latin typeface="Arial" charset="0"/>
                          <a:cs typeface="Arial" charset="0"/>
                        </a:rPr>
                        <a:t>MSU-IK-SRM</a:t>
                      </a:r>
                      <a:endParaRPr kumimoji="0" lang="ru-RU" altLang="ru-RU" sz="1200" b="0" i="0" u="none" strike="noStrike" cap="none" normalizeH="0" baseline="0" dirty="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rowSpan="2">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err="1">
                          <a:ln>
                            <a:noFill/>
                          </a:ln>
                          <a:solidFill>
                            <a:srgbClr val="000000"/>
                          </a:solidFill>
                          <a:effectLst/>
                          <a:latin typeface="Arial" charset="0"/>
                          <a:cs typeface="Arial" charset="0"/>
                        </a:rPr>
                        <a:t>Geoton</a:t>
                      </a:r>
                      <a:endParaRPr kumimoji="0" lang="ru-RU" altLang="ru-RU" sz="1200" b="1" i="0" u="none" strike="noStrike" cap="none" normalizeH="0" baseline="0" dirty="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rowSpan="2">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a:ln>
                            <a:noFill/>
                          </a:ln>
                          <a:solidFill>
                            <a:srgbClr val="000000"/>
                          </a:solidFill>
                          <a:effectLst/>
                          <a:latin typeface="Arial" charset="0"/>
                          <a:cs typeface="Arial" charset="0"/>
                        </a:rPr>
                        <a:t>SHMSA</a:t>
                      </a:r>
                      <a:r>
                        <a:rPr kumimoji="0" lang="ru-RU" altLang="ru-RU" sz="1200" b="0" i="0" u="none" strike="noStrike" cap="none" normalizeH="0" baseline="0" dirty="0">
                          <a:ln>
                            <a:noFill/>
                          </a:ln>
                          <a:solidFill>
                            <a:srgbClr val="000000"/>
                          </a:solidFill>
                          <a:effectLst/>
                          <a:latin typeface="Arial" charset="0"/>
                          <a:cs typeface="Arial" charset="0"/>
                        </a:rPr>
                        <a:t>-</a:t>
                      </a:r>
                      <a:r>
                        <a:rPr kumimoji="0" lang="en-US" altLang="ru-RU" sz="1200" b="0" i="0" u="none" strike="noStrike" cap="none" normalizeH="0" baseline="0" dirty="0">
                          <a:ln>
                            <a:noFill/>
                          </a:ln>
                          <a:solidFill>
                            <a:srgbClr val="000000"/>
                          </a:solidFill>
                          <a:effectLst/>
                          <a:latin typeface="Arial" charset="0"/>
                          <a:cs typeface="Arial" charset="0"/>
                        </a:rPr>
                        <a:t>VR</a:t>
                      </a:r>
                      <a:endParaRPr kumimoji="0" lang="ru-RU" altLang="ru-RU" sz="1200" b="1" i="0" u="none" strike="noStrike" cap="none" normalizeH="0" baseline="0" dirty="0">
                        <a:ln>
                          <a:noFill/>
                        </a:ln>
                        <a:solidFill>
                          <a:schemeClr val="accent6">
                            <a:lumMod val="50000"/>
                          </a:schemeClr>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extLst>
                  <a:ext uri="{0D108BD9-81ED-4DB2-BD59-A6C34878D82A}">
                    <a16:rowId xmlns:a16="http://schemas.microsoft.com/office/drawing/2014/main" val="10004"/>
                  </a:ext>
                </a:extLst>
              </a:tr>
              <a:tr h="506357">
                <a:tc vMerge="1">
                  <a:txBody>
                    <a:bodyPr/>
                    <a:lstStyle/>
                    <a:p>
                      <a:endParaRPr lang="ru-RU"/>
                    </a:p>
                  </a:txBody>
                  <a:tcPr/>
                </a:tc>
                <a:tc vMerge="1">
                  <a:txBody>
                    <a:bodyPr/>
                    <a:lstStyle/>
                    <a:p>
                      <a:endParaRPr lang="ru-RU"/>
                    </a:p>
                  </a:txBody>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a:ln>
                            <a:noFill/>
                          </a:ln>
                          <a:solidFill>
                            <a:srgbClr val="000000"/>
                          </a:solidFill>
                          <a:effectLst/>
                          <a:latin typeface="Arial" charset="0"/>
                          <a:cs typeface="Arial" charset="0"/>
                        </a:rPr>
                        <a:t>MSU-</a:t>
                      </a:r>
                      <a:r>
                        <a:rPr kumimoji="0" lang="ru-RU" altLang="ru-RU" sz="1200" b="0" i="0" u="none" strike="noStrike" cap="none" normalizeH="0" baseline="0" dirty="0">
                          <a:ln>
                            <a:noFill/>
                          </a:ln>
                          <a:solidFill>
                            <a:srgbClr val="000000"/>
                          </a:solidFill>
                          <a:effectLst/>
                          <a:latin typeface="Arial" charset="0"/>
                          <a:cs typeface="Arial" charset="0"/>
                        </a:rPr>
                        <a:t>100</a:t>
                      </a:r>
                      <a:endParaRPr kumimoji="0" lang="ru-RU" altLang="ru-RU" sz="1200" b="1" i="0" u="none" strike="noStrike" cap="none" normalizeH="0" baseline="0" dirty="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a:ln>
                            <a:noFill/>
                          </a:ln>
                          <a:solidFill>
                            <a:srgbClr val="000000"/>
                          </a:solidFill>
                          <a:effectLst/>
                          <a:latin typeface="Arial" charset="0"/>
                          <a:cs typeface="Arial" charset="0"/>
                        </a:rPr>
                        <a:t>MSU</a:t>
                      </a:r>
                      <a:r>
                        <a:rPr kumimoji="0" lang="ru-RU" altLang="ru-RU" sz="1200" b="0" i="0" u="none" strike="noStrike" cap="none" normalizeH="0" baseline="0" dirty="0">
                          <a:ln>
                            <a:noFill/>
                          </a:ln>
                          <a:solidFill>
                            <a:srgbClr val="000000"/>
                          </a:solidFill>
                          <a:effectLst/>
                          <a:latin typeface="Arial" charset="0"/>
                          <a:cs typeface="Arial" charset="0"/>
                        </a:rPr>
                        <a:t>-50</a:t>
                      </a:r>
                      <a:endParaRPr kumimoji="0" lang="ru-RU" altLang="ru-RU" sz="1200" b="1" i="0" u="none" strike="noStrike" cap="none" normalizeH="0" baseline="0" dirty="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5"/>
                  </a:ext>
                </a:extLst>
              </a:tr>
              <a:tr h="506342">
                <a:tc vMerge="1">
                  <a:txBody>
                    <a:bodyPr/>
                    <a:lstStyle/>
                    <a:p>
                      <a:endParaRPr lang="ru-RU"/>
                    </a:p>
                  </a:txBody>
                  <a:tcPr/>
                </a:tc>
                <a:tc vMerge="1">
                  <a:txBody>
                    <a:bodyPr/>
                    <a:lstStyle/>
                    <a:p>
                      <a:endParaRPr lang="ru-RU"/>
                    </a:p>
                  </a:txBody>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Arial" charset="0"/>
                          <a:cs typeface="Arial" charset="0"/>
                        </a:rPr>
                        <a:t>900</a:t>
                      </a:r>
                      <a:endParaRPr kumimoji="0" lang="ru-RU" altLang="ru-RU" sz="1200" b="1" i="0" u="none" strike="noStrike" cap="none" normalizeH="0" baseline="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a:ln>
                            <a:noFill/>
                          </a:ln>
                          <a:solidFill>
                            <a:schemeClr val="tx1"/>
                          </a:solidFill>
                          <a:effectLst/>
                          <a:latin typeface="Arial" charset="0"/>
                          <a:cs typeface="Arial" charset="0"/>
                        </a:rPr>
                        <a:t>450</a:t>
                      </a:r>
                      <a:endParaRPr kumimoji="0" lang="ru-RU" altLang="ru-RU" sz="1200" b="0" i="0" u="none" strike="noStrike" cap="none" normalizeH="0" baseline="0" dirty="0">
                        <a:ln>
                          <a:noFill/>
                        </a:ln>
                        <a:solidFill>
                          <a:schemeClr val="tx1"/>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Arial" charset="0"/>
                          <a:cs typeface="Arial" charset="0"/>
                        </a:rPr>
                        <a:t>2800</a:t>
                      </a:r>
                      <a:endParaRPr kumimoji="0" lang="ru-RU" altLang="ru-RU" sz="1200" b="1" i="0" u="none" strike="noStrike" cap="none" normalizeH="0" baseline="0" dirty="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Arial" charset="0"/>
                          <a:cs typeface="Arial" charset="0"/>
                        </a:rPr>
                        <a:t>2</a:t>
                      </a:r>
                      <a:r>
                        <a:rPr kumimoji="0" lang="en-US" altLang="ru-RU" sz="1200" b="0" i="0" u="none" strike="noStrike" cap="none" normalizeH="0" baseline="0" dirty="0">
                          <a:ln>
                            <a:noFill/>
                          </a:ln>
                          <a:solidFill>
                            <a:srgbClr val="000000"/>
                          </a:solidFill>
                          <a:effectLst/>
                          <a:latin typeface="Arial" charset="0"/>
                          <a:cs typeface="Arial" charset="0"/>
                        </a:rPr>
                        <a:t>3</a:t>
                      </a:r>
                      <a:r>
                        <a:rPr kumimoji="0" lang="ru-RU" altLang="ru-RU" sz="1200" b="0" i="0" u="none" strike="noStrike" cap="none" normalizeH="0" baseline="0" dirty="0">
                          <a:ln>
                            <a:noFill/>
                          </a:ln>
                          <a:solidFill>
                            <a:srgbClr val="000000"/>
                          </a:solidFill>
                          <a:effectLst/>
                          <a:latin typeface="Arial" charset="0"/>
                          <a:cs typeface="Arial" charset="0"/>
                        </a:rPr>
                        <a:t> </a:t>
                      </a:r>
                      <a:endParaRPr kumimoji="0" lang="ru-RU" altLang="ru-RU" sz="1200" b="1" i="0" u="none" strike="noStrike" cap="none" normalizeH="0" baseline="0" dirty="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Arial" charset="0"/>
                          <a:cs typeface="Arial" charset="0"/>
                        </a:rPr>
                        <a:t>20 </a:t>
                      </a:r>
                      <a:endParaRPr kumimoji="0" lang="ru-RU" altLang="ru-RU" sz="1200" b="1" i="0" u="none" strike="noStrike" cap="none" normalizeH="0" baseline="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a:ln>
                            <a:noFill/>
                          </a:ln>
                          <a:solidFill>
                            <a:srgbClr val="000000"/>
                          </a:solidFill>
                          <a:effectLst/>
                          <a:latin typeface="Arial" charset="0"/>
                          <a:cs typeface="Arial" charset="0"/>
                        </a:rPr>
                        <a:t>2000</a:t>
                      </a:r>
                      <a:endParaRPr kumimoji="0" lang="ru-RU" altLang="ru-RU" sz="1200" b="0" i="0" u="none" strike="noStrike" cap="none" normalizeH="0" baseline="0" dirty="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Arial" charset="0"/>
                          <a:cs typeface="Arial" charset="0"/>
                        </a:rPr>
                        <a:t>38</a:t>
                      </a:r>
                      <a:endParaRPr kumimoji="0" lang="ru-RU" altLang="ru-RU" sz="1200" b="1" i="0" u="none" strike="noStrike" cap="none" normalizeH="0" baseline="0" dirty="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Arial" charset="0"/>
                          <a:cs typeface="Arial" charset="0"/>
                        </a:rPr>
                        <a:t>97</a:t>
                      </a:r>
                      <a:endParaRPr kumimoji="0" lang="ru-RU" altLang="ru-RU" sz="1200" b="1" i="0" u="none" strike="noStrike" cap="none" normalizeH="0" baseline="0" dirty="0">
                        <a:ln>
                          <a:noFill/>
                        </a:ln>
                        <a:solidFill>
                          <a:schemeClr val="accent6">
                            <a:lumMod val="50000"/>
                          </a:schemeClr>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extLst>
                  <a:ext uri="{0D108BD9-81ED-4DB2-BD59-A6C34878D82A}">
                    <a16:rowId xmlns:a16="http://schemas.microsoft.com/office/drawing/2014/main" val="10006"/>
                  </a:ext>
                </a:extLst>
              </a:tr>
              <a:tr h="1316840">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200" b="1" i="0" u="none" strike="noStrike" cap="none" normalizeH="0" baseline="0" dirty="0">
                          <a:ln>
                            <a:noFill/>
                          </a:ln>
                          <a:solidFill>
                            <a:srgbClr val="FFFFFF"/>
                          </a:solidFill>
                          <a:effectLst/>
                          <a:latin typeface="Arial" charset="0"/>
                          <a:cs typeface="Arial" charset="0"/>
                        </a:rPr>
                        <a:t>Space resolution</a:t>
                      </a:r>
                      <a:r>
                        <a:rPr kumimoji="0" lang="ru-RU" altLang="ru-RU" sz="1200" b="1" i="0" u="none" strike="noStrike" cap="none" normalizeH="0" baseline="0" dirty="0">
                          <a:ln>
                            <a:noFill/>
                          </a:ln>
                          <a:solidFill>
                            <a:srgbClr val="FFFFFF"/>
                          </a:solidFill>
                          <a:effectLst/>
                          <a:latin typeface="Arial" charset="0"/>
                          <a:cs typeface="Arial" charset="0"/>
                        </a:rPr>
                        <a:t>, </a:t>
                      </a:r>
                      <a:r>
                        <a:rPr kumimoji="0" lang="en-US" altLang="ru-RU" sz="1200" b="1" i="0" u="none" strike="noStrike" cap="none" normalizeH="0" baseline="0" dirty="0">
                          <a:ln>
                            <a:noFill/>
                          </a:ln>
                          <a:solidFill>
                            <a:srgbClr val="FFFFFF"/>
                          </a:solidFill>
                          <a:effectLst/>
                          <a:latin typeface="Arial" charset="0"/>
                          <a:cs typeface="Arial" charset="0"/>
                        </a:rPr>
                        <a:t>m</a:t>
                      </a:r>
                      <a:r>
                        <a:rPr kumimoji="0" lang="ru-RU" altLang="ru-RU" sz="1200" b="1" i="0" u="none" strike="noStrike" cap="none" normalizeH="0" baseline="0" dirty="0">
                          <a:ln>
                            <a:noFill/>
                          </a:ln>
                          <a:solidFill>
                            <a:srgbClr val="FFFFFF"/>
                          </a:solidFill>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altLang="ru-RU" sz="1200" b="1" i="0" u="none" strike="noStrike" cap="none" normalizeH="0" baseline="0" dirty="0">
                          <a:ln>
                            <a:noFill/>
                          </a:ln>
                          <a:solidFill>
                            <a:srgbClr val="FFFFFF"/>
                          </a:solidFill>
                          <a:effectLst/>
                          <a:latin typeface="Arial" charset="0"/>
                          <a:cs typeface="Arial" charset="0"/>
                        </a:rPr>
                        <a:t>panchromatic band</a:t>
                      </a:r>
                      <a:endParaRPr kumimoji="0" lang="ru-RU" altLang="ru-RU" sz="1200" b="1" i="0" u="none" strike="noStrike" cap="none" normalizeH="0" baseline="0" dirty="0">
                        <a:ln>
                          <a:noFill/>
                        </a:ln>
                        <a:solidFill>
                          <a:srgbClr val="FFFFFF"/>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altLang="ru-RU" sz="1200" b="1" i="0" u="none" strike="noStrike" cap="none" normalizeH="0" baseline="0" dirty="0">
                          <a:ln>
                            <a:noFill/>
                          </a:ln>
                          <a:solidFill>
                            <a:srgbClr val="FFFFFF"/>
                          </a:solidFill>
                          <a:effectLst/>
                          <a:latin typeface="Arial" charset="0"/>
                          <a:cs typeface="Arial" charset="0"/>
                        </a:rPr>
                        <a:t>multispectral band</a:t>
                      </a:r>
                      <a:endParaRPr kumimoji="0" lang="ru-RU" altLang="ru-RU" sz="1200" b="0" i="0" u="none" strike="noStrike" cap="none" normalizeH="0" baseline="0" dirty="0">
                        <a:ln>
                          <a:noFill/>
                        </a:ln>
                        <a:solidFill>
                          <a:srgbClr val="FFFFFF"/>
                        </a:solidFill>
                        <a:effectLst/>
                        <a:latin typeface="Arial" charset="0"/>
                        <a:cs typeface="Arial" charset="0"/>
                      </a:endParaRPr>
                    </a:p>
                  </a:txBody>
                  <a:tcPr marL="84407" marR="84407"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7375E"/>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a:ln>
                            <a:noFill/>
                          </a:ln>
                          <a:solidFill>
                            <a:srgbClr val="000000"/>
                          </a:solidFill>
                          <a:effectLst/>
                          <a:latin typeface="Arial" charset="0"/>
                          <a:cs typeface="Arial" charset="0"/>
                        </a:rPr>
                        <a:t>1 / up to</a:t>
                      </a:r>
                      <a:r>
                        <a:rPr kumimoji="0" lang="ru-RU" altLang="ru-RU" sz="1200" b="0" i="0" u="none" strike="noStrike" cap="none" normalizeH="0" baseline="0" dirty="0">
                          <a:ln>
                            <a:noFill/>
                          </a:ln>
                          <a:solidFill>
                            <a:srgbClr val="000000"/>
                          </a:solidFill>
                          <a:effectLst/>
                          <a:latin typeface="Arial" charset="0"/>
                          <a:cs typeface="Arial" charset="0"/>
                        </a:rPr>
                        <a:t> 3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a:ln>
                            <a:noFill/>
                          </a:ln>
                          <a:solidFill>
                            <a:srgbClr val="000000"/>
                          </a:solidFill>
                          <a:effectLst/>
                          <a:latin typeface="Arial" charset="0"/>
                          <a:cs typeface="Arial" charset="0"/>
                        </a:rPr>
                        <a:t>2 - 3 / </a:t>
                      </a:r>
                      <a:r>
                        <a:rPr kumimoji="0" lang="ru-RU" altLang="ru-RU" sz="1200" b="0" i="0" u="none" strike="noStrike" cap="none" normalizeH="0" baseline="0" dirty="0">
                          <a:ln>
                            <a:noFill/>
                          </a:ln>
                          <a:solidFill>
                            <a:srgbClr val="000000"/>
                          </a:solidFill>
                          <a:effectLst/>
                          <a:latin typeface="Arial" charset="0"/>
                          <a:cs typeface="Arial" charset="0"/>
                        </a:rPr>
                        <a:t>3</a:t>
                      </a:r>
                      <a:r>
                        <a:rPr kumimoji="0" lang="en-US" altLang="ru-RU" sz="1200" b="0" i="0" u="none" strike="noStrike" cap="none" normalizeH="0" baseline="0" dirty="0">
                          <a:ln>
                            <a:noFill/>
                          </a:ln>
                          <a:solidFill>
                            <a:srgbClr val="000000"/>
                          </a:solidFill>
                          <a:effectLst/>
                          <a:latin typeface="Arial" charset="0"/>
                          <a:cs typeface="Arial" charset="0"/>
                        </a:rPr>
                        <a:t> - 5</a:t>
                      </a:r>
                      <a:r>
                        <a:rPr kumimoji="0" lang="ru-RU" altLang="ru-RU" sz="1200" b="0" i="0" u="none" strike="noStrike" cap="none" normalizeH="0" baseline="0" dirty="0">
                          <a:ln>
                            <a:noFill/>
                          </a:ln>
                          <a:solidFill>
                            <a:srgbClr val="000000"/>
                          </a:solidFill>
                          <a:effectLst/>
                          <a:latin typeface="Arial" charset="0"/>
                          <a:cs typeface="Arial" charset="0"/>
                        </a:rPr>
                        <a:t> </a:t>
                      </a:r>
                      <a:endParaRPr kumimoji="0" lang="ru-RU" altLang="ru-RU" sz="1200" b="1" i="0" u="none" strike="noStrike" cap="none" normalizeH="0" baseline="0" dirty="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Arial" charset="0"/>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Arial" charset="0"/>
                          <a:cs typeface="Arial" charset="0"/>
                        </a:rPr>
                        <a:t>60</a:t>
                      </a:r>
                      <a:endParaRPr kumimoji="0" lang="ru-RU" altLang="ru-RU" sz="1200" b="1" i="0" u="none" strike="noStrike" cap="none" normalizeH="0" baseline="0" dirty="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Arial" charset="0"/>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Arial" charset="0"/>
                          <a:cs typeface="Arial" charset="0"/>
                        </a:rPr>
                        <a:t>120</a:t>
                      </a:r>
                      <a:endParaRPr kumimoji="0" lang="ru-RU" altLang="ru-RU" sz="1200" b="1" i="0" u="none" strike="noStrike" cap="none" normalizeH="0" baseline="0" dirty="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Arial" charset="0"/>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Arial" charset="0"/>
                          <a:cs typeface="Arial" charset="0"/>
                        </a:rPr>
                        <a:t>1000</a:t>
                      </a:r>
                      <a:endParaRPr kumimoji="0" lang="ru-RU" altLang="ru-RU" sz="1200" b="1" i="0" u="none" strike="noStrike" cap="none" normalizeH="0" baseline="0" dirty="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solidFill>
                          <a:effectLst/>
                          <a:latin typeface="Arial" charset="0"/>
                          <a:cs typeface="Arial" charset="0"/>
                        </a:rPr>
                        <a:t>2</a:t>
                      </a:r>
                      <a:r>
                        <a:rPr kumimoji="0" lang="en-US" altLang="ru-RU" sz="1200" b="0" i="0" u="none" strike="noStrike" cap="none" normalizeH="0" baseline="0" dirty="0">
                          <a:ln>
                            <a:noFill/>
                          </a:ln>
                          <a:solidFill>
                            <a:schemeClr val="tx1"/>
                          </a:solidFill>
                          <a:effectLst/>
                          <a:latin typeface="Arial" charset="0"/>
                          <a:cs typeface="Arial" charset="0"/>
                        </a:rPr>
                        <a:t>.</a:t>
                      </a:r>
                      <a:r>
                        <a:rPr kumimoji="0" lang="ru-RU" altLang="ru-RU" sz="1200" b="0" i="0" u="none" strike="noStrike" cap="none" normalizeH="0" baseline="0" dirty="0">
                          <a:ln>
                            <a:noFill/>
                          </a:ln>
                          <a:solidFill>
                            <a:schemeClr val="tx1"/>
                          </a:solidFill>
                          <a:effectLst/>
                          <a:latin typeface="Arial" charset="0"/>
                          <a:cs typeface="Arial" charset="0"/>
                        </a:rPr>
                        <a:t>5</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solidFill>
                          <a:effectLst/>
                          <a:latin typeface="Arial" charset="0"/>
                          <a:cs typeface="Arial" charset="0"/>
                        </a:rPr>
                        <a:t>-</a:t>
                      </a: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solidFill>
                          <a:effectLst/>
                          <a:latin typeface="Arial" charset="0"/>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chemeClr val="tx1"/>
                          </a:solidFill>
                          <a:effectLst/>
                          <a:latin typeface="Arial" charset="0"/>
                          <a:cs typeface="Arial" charset="0"/>
                        </a:rPr>
                        <a:t>12.5</a:t>
                      </a: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a:ln>
                            <a:noFill/>
                          </a:ln>
                          <a:solidFill>
                            <a:schemeClr val="tx1"/>
                          </a:solidFill>
                          <a:effectLst/>
                          <a:latin typeface="Arial" charset="0"/>
                          <a:cs typeface="Arial" charset="0"/>
                        </a:rPr>
                        <a:t>200</a:t>
                      </a:r>
                      <a:endParaRPr kumimoji="0" lang="ru-RU" altLang="ru-RU" sz="1200" b="0" i="0" u="none" strike="noStrike" cap="none" normalizeH="0" baseline="0" dirty="0">
                        <a:ln>
                          <a:noFill/>
                        </a:ln>
                        <a:solidFill>
                          <a:schemeClr val="tx1"/>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a:ln>
                            <a:noFill/>
                          </a:ln>
                          <a:solidFill>
                            <a:srgbClr val="000000"/>
                          </a:solidFill>
                          <a:effectLst/>
                          <a:latin typeface="Arial" charset="0"/>
                          <a:cs typeface="Arial" charset="0"/>
                        </a:rPr>
                        <a:t>better than 1</a:t>
                      </a:r>
                      <a:endParaRPr kumimoji="0" lang="ru-RU" altLang="ru-RU" sz="1200" b="0" i="0" u="none" strike="noStrike" cap="none" normalizeH="0" baseline="0" dirty="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Arial" charset="0"/>
                          <a:cs typeface="Arial" charset="0"/>
                        </a:rPr>
                        <a:t>2-3</a:t>
                      </a:r>
                      <a:endParaRPr kumimoji="0" lang="ru-RU" altLang="ru-RU" sz="1200" b="1" i="0" u="none" strike="noStrike" cap="none" normalizeH="0" baseline="0" dirty="0">
                        <a:ln>
                          <a:noFill/>
                        </a:ln>
                        <a:solidFill>
                          <a:schemeClr val="tx1"/>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Arial" charset="0"/>
                          <a:cs typeface="Arial" charset="0"/>
                        </a:rPr>
                        <a:t>12</a:t>
                      </a:r>
                      <a:endParaRPr kumimoji="0" lang="en-US" altLang="ru-RU" sz="1200" b="0" i="0" u="none" strike="noStrike" cap="none" normalizeH="0" baseline="0" dirty="0">
                        <a:ln>
                          <a:noFill/>
                        </a:ln>
                        <a:solidFill>
                          <a:schemeClr val="accent6">
                            <a:lumMod val="50000"/>
                          </a:schemeClr>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ru-RU" sz="1200" b="0" i="0" u="none" strike="noStrike" cap="none" normalizeH="0" baseline="0" dirty="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ru-RU" sz="1200" b="0" i="0" u="none" strike="noStrike" cap="none" normalizeH="0" baseline="0" dirty="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Arial" charset="0"/>
                          <a:cs typeface="Arial" charset="0"/>
                        </a:rPr>
                        <a:t>23.8</a:t>
                      </a:r>
                      <a:endParaRPr kumimoji="0" lang="ru-RU" altLang="ru-RU" sz="1200" b="1" i="0" u="none" strike="noStrike" cap="none" normalizeH="0" baseline="0" dirty="0">
                        <a:ln>
                          <a:noFill/>
                        </a:ln>
                        <a:solidFill>
                          <a:schemeClr val="tx1"/>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extLst>
                  <a:ext uri="{0D108BD9-81ED-4DB2-BD59-A6C34878D82A}">
                    <a16:rowId xmlns:a16="http://schemas.microsoft.com/office/drawing/2014/main" val="10007"/>
                  </a:ext>
                </a:extLst>
              </a:tr>
              <a:tr h="543263">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200" b="1" i="0" u="none" strike="noStrike" cap="none" normalizeH="0" baseline="0" dirty="0">
                          <a:ln>
                            <a:noFill/>
                          </a:ln>
                          <a:solidFill>
                            <a:srgbClr val="FFFFFF"/>
                          </a:solidFill>
                          <a:effectLst/>
                          <a:latin typeface="Arial" charset="0"/>
                          <a:cs typeface="Arial" charset="0"/>
                        </a:rPr>
                        <a:t>Spectral bands </a:t>
                      </a:r>
                      <a:endParaRPr kumimoji="0" lang="ru-RU" altLang="ru-RU" sz="1200" b="0" i="0" u="none" strike="noStrike" cap="none" normalizeH="0" baseline="0" dirty="0">
                        <a:ln>
                          <a:noFill/>
                        </a:ln>
                        <a:solidFill>
                          <a:srgbClr val="FFFFFF"/>
                        </a:solidFill>
                        <a:effectLst/>
                        <a:latin typeface="Arial" charset="0"/>
                        <a:cs typeface="Arial" charset="0"/>
                      </a:endParaRPr>
                    </a:p>
                  </a:txBody>
                  <a:tcPr marL="84407" marR="84407"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7375E"/>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a:ln>
                            <a:noFill/>
                          </a:ln>
                          <a:solidFill>
                            <a:srgbClr val="000000"/>
                          </a:solidFill>
                          <a:effectLst/>
                          <a:latin typeface="Arial" charset="0"/>
                          <a:cs typeface="Arial" charset="0"/>
                        </a:rPr>
                        <a:t>3 / 1</a:t>
                      </a:r>
                      <a:endParaRPr kumimoji="0" lang="ru-RU" altLang="ru-RU" sz="1200" b="1" i="0" u="none" strike="noStrike" cap="none" normalizeH="0" baseline="0" dirty="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Arial" charset="0"/>
                          <a:cs typeface="Arial" charset="0"/>
                        </a:rPr>
                        <a:t>3</a:t>
                      </a:r>
                      <a:endParaRPr kumimoji="0" lang="ru-RU" altLang="ru-RU" sz="1200" b="1" i="0" u="none" strike="noStrike" cap="none" normalizeH="0" baseline="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Arial" charset="0"/>
                          <a:cs typeface="Arial" charset="0"/>
                        </a:rPr>
                        <a:t>3</a:t>
                      </a:r>
                      <a:endParaRPr kumimoji="0" lang="ru-RU" altLang="ru-RU" sz="1200" b="1" i="0" u="none" strike="noStrike" cap="none" normalizeH="0" baseline="0" dirty="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Arial" charset="0"/>
                          <a:cs typeface="Arial" charset="0"/>
                        </a:rPr>
                        <a:t>6</a:t>
                      </a:r>
                      <a:endParaRPr kumimoji="0" lang="ru-RU" altLang="ru-RU" sz="1200" b="1" i="0" u="none" strike="noStrike" cap="none" normalizeH="0" baseline="0" dirty="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Arial" charset="0"/>
                          <a:cs typeface="Arial" charset="0"/>
                        </a:rPr>
                        <a:t>1</a:t>
                      </a:r>
                      <a:endParaRPr kumimoji="0" lang="ru-RU" altLang="ru-RU" sz="1200" b="1" i="0" u="none" strike="noStrike" cap="none" normalizeH="0" baseline="0" dirty="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Arial" charset="0"/>
                          <a:cs typeface="Arial" charset="0"/>
                        </a:rPr>
                        <a:t>4</a:t>
                      </a:r>
                      <a:endParaRPr kumimoji="0" lang="ru-RU" altLang="ru-RU" sz="1200" b="1" i="0" u="none" strike="noStrike" cap="none" normalizeH="0" baseline="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a:ln>
                            <a:noFill/>
                          </a:ln>
                          <a:solidFill>
                            <a:srgbClr val="000000"/>
                          </a:solidFill>
                          <a:effectLst/>
                          <a:latin typeface="Arial" charset="0"/>
                          <a:cs typeface="Arial" charset="0"/>
                        </a:rPr>
                        <a:t>2</a:t>
                      </a:r>
                      <a:endParaRPr kumimoji="0" lang="ru-RU" altLang="ru-RU" sz="1200" b="0" i="0" u="none" strike="noStrike" cap="none" normalizeH="0" baseline="0" dirty="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Arial" charset="0"/>
                          <a:cs typeface="Arial" charset="0"/>
                        </a:rPr>
                        <a:t>7</a:t>
                      </a:r>
                      <a:endParaRPr kumimoji="0" lang="ru-RU" altLang="ru-RU" sz="1200" b="1" i="0" u="none" strike="noStrike" cap="none" normalizeH="0" baseline="0" dirty="0">
                        <a:ln>
                          <a:noFill/>
                        </a:ln>
                        <a:solidFill>
                          <a:schemeClr val="tx1"/>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Arial" charset="0"/>
                          <a:cs typeface="Arial" charset="0"/>
                        </a:rPr>
                        <a:t>6</a:t>
                      </a:r>
                      <a:endParaRPr kumimoji="0" lang="ru-RU" altLang="ru-RU" sz="1200" b="1" i="0" u="none" strike="noStrike" cap="none" normalizeH="0" baseline="0" dirty="0">
                        <a:ln>
                          <a:noFill/>
                        </a:ln>
                        <a:solidFill>
                          <a:schemeClr val="tx1"/>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extLst>
                  <a:ext uri="{0D108BD9-81ED-4DB2-BD59-A6C34878D82A}">
                    <a16:rowId xmlns:a16="http://schemas.microsoft.com/office/drawing/2014/main" val="10008"/>
                  </a:ext>
                </a:extLst>
              </a:tr>
              <a:tr h="304157">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200" b="1" i="0" u="none" strike="noStrike" cap="none" normalizeH="0" baseline="0" dirty="0">
                          <a:ln>
                            <a:noFill/>
                          </a:ln>
                          <a:solidFill>
                            <a:srgbClr val="FFFFFF"/>
                          </a:solidFill>
                          <a:effectLst/>
                          <a:latin typeface="Arial" charset="0"/>
                          <a:cs typeface="Arial" charset="0"/>
                        </a:rPr>
                        <a:t>Revisit time</a:t>
                      </a:r>
                      <a:r>
                        <a:rPr kumimoji="0" lang="ru-RU" altLang="ru-RU" sz="1200" b="1" i="0" u="none" strike="noStrike" cap="none" normalizeH="0" baseline="0" dirty="0">
                          <a:ln>
                            <a:noFill/>
                          </a:ln>
                          <a:solidFill>
                            <a:srgbClr val="FFFFFF"/>
                          </a:solidFill>
                          <a:effectLst/>
                          <a:latin typeface="Arial" charset="0"/>
                          <a:cs typeface="Arial" charset="0"/>
                        </a:rPr>
                        <a:t>, </a:t>
                      </a:r>
                      <a:r>
                        <a:rPr kumimoji="0" lang="en-US" altLang="ru-RU" sz="1200" b="1" i="0" u="none" strike="noStrike" cap="none" normalizeH="0" baseline="0" dirty="0">
                          <a:ln>
                            <a:noFill/>
                          </a:ln>
                          <a:solidFill>
                            <a:srgbClr val="FFFFFF"/>
                          </a:solidFill>
                          <a:effectLst/>
                          <a:latin typeface="Arial" charset="0"/>
                          <a:cs typeface="Arial" charset="0"/>
                        </a:rPr>
                        <a:t>days</a:t>
                      </a:r>
                      <a:endParaRPr kumimoji="0" lang="ru-RU" altLang="ru-RU" sz="1200" b="0" i="0" u="none" strike="noStrike" cap="none" normalizeH="0" baseline="0" dirty="0">
                        <a:ln>
                          <a:noFill/>
                        </a:ln>
                        <a:solidFill>
                          <a:srgbClr val="FFFFFF"/>
                        </a:solidFill>
                        <a:effectLst/>
                        <a:latin typeface="Arial" charset="0"/>
                        <a:cs typeface="Arial" charset="0"/>
                      </a:endParaRPr>
                    </a:p>
                  </a:txBody>
                  <a:tcPr marL="84407" marR="84407"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7375E"/>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1" i="0" u="none" strike="noStrike" cap="none" normalizeH="0" baseline="0" dirty="0">
                          <a:ln>
                            <a:noFill/>
                          </a:ln>
                          <a:solidFill>
                            <a:srgbClr val="000000"/>
                          </a:solidFill>
                          <a:effectLst/>
                          <a:latin typeface="Arial" charset="0"/>
                          <a:cs typeface="Arial" charset="0"/>
                        </a:rPr>
                        <a:t>-</a:t>
                      </a:r>
                      <a:endParaRPr kumimoji="0" lang="ru-RU" altLang="ru-RU" sz="1200" b="1" i="0" u="none" strike="noStrike" cap="none" normalizeH="0" baseline="0" dirty="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gridSpan="3">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Arial" charset="0"/>
                          <a:cs typeface="Arial" charset="0"/>
                        </a:rPr>
                        <a:t>2</a:t>
                      </a:r>
                      <a:endParaRPr kumimoji="0" lang="ru-RU" altLang="ru-RU" sz="1200" b="1" i="0" u="none" strike="noStrike" cap="none" normalizeH="0" baseline="0" dirty="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hMerge="1">
                  <a:txBody>
                    <a:bodyPr/>
                    <a:lstStyle/>
                    <a:p>
                      <a:endParaRPr lang="ru-RU"/>
                    </a:p>
                  </a:txBody>
                  <a:tcPr/>
                </a:tc>
                <a:tc hMerge="1">
                  <a:txBody>
                    <a:bodyPr/>
                    <a:lstStyle/>
                    <a:p>
                      <a:endParaRPr lang="ru-RU"/>
                    </a:p>
                  </a:txBody>
                  <a:tcPr/>
                </a:tc>
                <a:tc gridSpan="3">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Arial" charset="0"/>
                          <a:cs typeface="Arial" charset="0"/>
                        </a:rPr>
                        <a:t>4</a:t>
                      </a:r>
                      <a:endParaRPr kumimoji="0" lang="ru-RU" altLang="ru-RU" sz="1200" b="1" i="0" u="none" strike="noStrike" cap="none" normalizeH="0" baseline="0" dirty="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hMerge="1">
                  <a:txBody>
                    <a:bodyPr/>
                    <a:lstStyle/>
                    <a:p>
                      <a:endParaRPr lang="ru-RU"/>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1" i="0" u="none" strike="noStrike" cap="none" normalizeH="0" baseline="0" dirty="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gridSpan="2">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Arial" charset="0"/>
                          <a:cs typeface="Arial" charset="0"/>
                        </a:rPr>
                        <a:t>3 - 4</a:t>
                      </a:r>
                      <a:endParaRPr kumimoji="0" lang="ru-RU" altLang="ru-RU" sz="1200" b="1" i="0" u="none" strike="noStrike" cap="none" normalizeH="0" baseline="0" dirty="0">
                        <a:ln>
                          <a:noFill/>
                        </a:ln>
                        <a:solidFill>
                          <a:schemeClr val="tx1"/>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hMerge="1">
                  <a:txBody>
                    <a:bodyPr/>
                    <a:lstStyle/>
                    <a:p>
                      <a:endParaRPr lang="ru-RU"/>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18224845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p:txBody>
          <a:bodyPr/>
          <a:lstStyle/>
          <a:p>
            <a:fld id="{86CB4B4D-7CA3-9044-876B-883B54F8677D}" type="slidenum">
              <a:rPr lang="uk-UA" kern="0">
                <a:solidFill>
                  <a:srgbClr val="1F497D"/>
                </a:solidFill>
                <a:latin typeface="Helvetica"/>
              </a:rPr>
              <a:pPr/>
              <a:t>4</a:t>
            </a:fld>
            <a:endParaRPr lang="uk-UA" kern="0" dirty="0">
              <a:solidFill>
                <a:srgbClr val="1F497D"/>
              </a:solidFill>
              <a:latin typeface="Helvetica"/>
            </a:endParaRPr>
          </a:p>
        </p:txBody>
      </p:sp>
      <p:sp>
        <p:nvSpPr>
          <p:cNvPr id="4" name="Объект 3"/>
          <p:cNvSpPr>
            <a:spLocks noGrp="1"/>
          </p:cNvSpPr>
          <p:nvPr>
            <p:ph sz="quarter" idx="11"/>
          </p:nvPr>
        </p:nvSpPr>
        <p:spPr/>
        <p:txBody>
          <a:bodyPr/>
          <a:lstStyle/>
          <a:p>
            <a:r>
              <a:rPr lang="en-US" sz="1600" dirty="0"/>
              <a:t>INTEGRATED GEOGRAPHICALLY DISTRIBUTED INFORMATION SYSTEM OF EARTH REMOTE SENSING</a:t>
            </a:r>
          </a:p>
          <a:p>
            <a:endParaRPr lang="ru-RU" sz="1600" dirty="0"/>
          </a:p>
        </p:txBody>
      </p:sp>
      <p:pic>
        <p:nvPicPr>
          <p:cNvPr id="5" name="Picture 3" descr="H:\Files\ЕТРИС ДЗЗ 2 (1).jp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510680" y="1143000"/>
            <a:ext cx="9157320" cy="541020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8" name="Picture 11" descr="ÐÐ°ÑÑÐ¸Ð½ÐºÐ¸ Ð¿Ð¾ Ð·Ð°Ð¿ÑÐ¾ÑÑ ÑÐ¿ÑÑÐ½Ð¸Ðº Ð»ÑÑ 5Ð°"/>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5500" l="8000" r="90000">
                        <a14:foregroundMark x1="82667" y1="11500" x2="82667" y2="11500"/>
                        <a14:foregroundMark x1="8000" y1="77500" x2="8000" y2="77500"/>
                      </a14:backgroundRemoval>
                    </a14:imgEffect>
                  </a14:imgLayer>
                </a14:imgProps>
              </a:ext>
              <a:ext uri="{28A0092B-C50C-407E-A947-70E740481C1C}">
                <a14:useLocalDpi xmlns:a14="http://schemas.microsoft.com/office/drawing/2010/main" val="0"/>
              </a:ext>
            </a:extLst>
          </a:blip>
          <a:srcRect/>
          <a:stretch>
            <a:fillRect/>
          </a:stretch>
        </p:blipFill>
        <p:spPr bwMode="auto">
          <a:xfrm rot="1733999">
            <a:off x="5276716" y="1635062"/>
            <a:ext cx="1090709" cy="7271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descr="ÐÐ°ÑÑÐ¸Ð½ÐºÐ¸ Ð¿Ð¾ Ð·Ð°Ð¿ÑÐ¾ÑÑ ÑÐ¿ÑÑÐ½Ð¸Ðº Ð»ÑÑ 5Ð°"/>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5500" l="8000" r="90000">
                        <a14:foregroundMark x1="82667" y1="11500" x2="82667" y2="11500"/>
                        <a14:foregroundMark x1="8000" y1="77500" x2="8000" y2="77500"/>
                      </a14:backgroundRemoval>
                    </a14:imgEffect>
                  </a14:imgLayer>
                </a14:imgProps>
              </a:ext>
              <a:ext uri="{28A0092B-C50C-407E-A947-70E740481C1C}">
                <a14:useLocalDpi xmlns:a14="http://schemas.microsoft.com/office/drawing/2010/main" val="0"/>
              </a:ext>
            </a:extLst>
          </a:blip>
          <a:srcRect/>
          <a:stretch>
            <a:fillRect/>
          </a:stretch>
        </p:blipFill>
        <p:spPr bwMode="auto">
          <a:xfrm rot="1915851">
            <a:off x="7215092" y="2320862"/>
            <a:ext cx="1090709" cy="72713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9"/>
          <p:cNvSpPr txBox="1">
            <a:spLocks noChangeArrowheads="1"/>
          </p:cNvSpPr>
          <p:nvPr/>
        </p:nvSpPr>
        <p:spPr bwMode="auto">
          <a:xfrm>
            <a:off x="1549613" y="5193864"/>
            <a:ext cx="5004048" cy="1421879"/>
          </a:xfrm>
          <a:prstGeom prst="rect">
            <a:avLst/>
          </a:prstGeom>
          <a:solidFill>
            <a:schemeClr val="accent5">
              <a:lumMod val="20000"/>
              <a:lumOff val="80000"/>
            </a:schemeClr>
          </a:solidFill>
          <a:ln w="9525">
            <a:solidFill>
              <a:schemeClr val="tx2">
                <a:lumMod val="75000"/>
              </a:schemeClr>
            </a:solidFill>
            <a:headEnd/>
            <a:tailEn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wrap="square" lIns="91390" tIns="45696" rIns="0" bIns="45696" anchor="ct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382862" defTabSz="457200">
              <a:lnSpc>
                <a:spcPct val="90000"/>
              </a:lnSpc>
              <a:defRPr/>
            </a:pPr>
            <a:endParaRPr lang="ru-RU" altLang="ru-RU" sz="1200" kern="0" dirty="0">
              <a:solidFill>
                <a:srgbClr val="1F497D"/>
              </a:solidFill>
              <a:latin typeface="Arial" pitchFamily="34" charset="0"/>
              <a:cs typeface="Arial" pitchFamily="34" charset="0"/>
            </a:endParaRPr>
          </a:p>
          <a:p>
            <a:pPr marL="382862" defTabSz="457200">
              <a:lnSpc>
                <a:spcPct val="90000"/>
              </a:lnSpc>
              <a:defRPr/>
            </a:pPr>
            <a:r>
              <a:rPr lang="en-US" altLang="ru-RU" sz="1200" kern="0" dirty="0">
                <a:solidFill>
                  <a:srgbClr val="1F497D"/>
                </a:solidFill>
                <a:latin typeface="Arial" pitchFamily="34" charset="0"/>
                <a:cs typeface="Arial" pitchFamily="34" charset="0"/>
              </a:rPr>
              <a:t>Data communication channels between regional zones</a:t>
            </a:r>
          </a:p>
          <a:p>
            <a:pPr marL="382862" defTabSz="457200">
              <a:lnSpc>
                <a:spcPct val="90000"/>
              </a:lnSpc>
              <a:defRPr/>
            </a:pPr>
            <a:r>
              <a:rPr lang="en-US" altLang="ru-RU" sz="1200" kern="0" dirty="0">
                <a:solidFill>
                  <a:srgbClr val="1F497D"/>
                </a:solidFill>
                <a:latin typeface="Arial" pitchFamily="34" charset="0"/>
                <a:cs typeface="Arial" pitchFamily="34" charset="0"/>
              </a:rPr>
              <a:t>Data communication channels within zones</a:t>
            </a:r>
          </a:p>
          <a:p>
            <a:pPr marL="382862" defTabSz="457200">
              <a:lnSpc>
                <a:spcPct val="90000"/>
              </a:lnSpc>
              <a:defRPr/>
            </a:pPr>
            <a:r>
              <a:rPr lang="en-US" altLang="ru-RU" sz="1200" kern="0" dirty="0">
                <a:solidFill>
                  <a:srgbClr val="1F497D"/>
                </a:solidFill>
                <a:latin typeface="Arial" pitchFamily="34" charset="0"/>
                <a:cs typeface="Arial" pitchFamily="34" charset="0"/>
              </a:rPr>
              <a:t>Space monitoring centers</a:t>
            </a:r>
            <a:r>
              <a:rPr lang="ru-RU" altLang="ru-RU" sz="1200" kern="0" dirty="0">
                <a:solidFill>
                  <a:srgbClr val="1F497D"/>
                </a:solidFill>
                <a:latin typeface="Arial" pitchFamily="34" charset="0"/>
                <a:cs typeface="Arial" pitchFamily="34" charset="0"/>
              </a:rPr>
              <a:t> </a:t>
            </a:r>
            <a:r>
              <a:rPr lang="en-US" altLang="ru-RU" sz="1200" kern="0" dirty="0">
                <a:solidFill>
                  <a:srgbClr val="1F497D"/>
                </a:solidFill>
                <a:latin typeface="Arial" pitchFamily="34" charset="0"/>
                <a:cs typeface="Arial" pitchFamily="34" charset="0"/>
              </a:rPr>
              <a:t>of ROSCOSMOS</a:t>
            </a:r>
          </a:p>
          <a:p>
            <a:pPr marL="382862" defTabSz="457200">
              <a:lnSpc>
                <a:spcPct val="90000"/>
              </a:lnSpc>
              <a:defRPr/>
            </a:pPr>
            <a:r>
              <a:rPr lang="en-US" altLang="ru-RU" sz="1200" kern="0" dirty="0">
                <a:solidFill>
                  <a:srgbClr val="1F497D"/>
                </a:solidFill>
                <a:latin typeface="Arial" pitchFamily="34" charset="0"/>
                <a:cs typeface="Arial" pitchFamily="34" charset="0"/>
              </a:rPr>
              <a:t>Space monitoring centers</a:t>
            </a:r>
            <a:r>
              <a:rPr lang="ru-RU" altLang="ru-RU" sz="1200" kern="0" dirty="0">
                <a:solidFill>
                  <a:srgbClr val="1F497D"/>
                </a:solidFill>
                <a:latin typeface="Arial" pitchFamily="34" charset="0"/>
                <a:cs typeface="Arial" pitchFamily="34" charset="0"/>
              </a:rPr>
              <a:t> </a:t>
            </a:r>
            <a:r>
              <a:rPr lang="en-US" altLang="ru-RU" sz="1200" kern="0" dirty="0">
                <a:solidFill>
                  <a:srgbClr val="1F497D"/>
                </a:solidFill>
                <a:latin typeface="Arial" pitchFamily="34" charset="0"/>
                <a:cs typeface="Arial" pitchFamily="34" charset="0"/>
              </a:rPr>
              <a:t>of ROSHYDROMET</a:t>
            </a:r>
          </a:p>
          <a:p>
            <a:pPr marL="382862" defTabSz="457200">
              <a:lnSpc>
                <a:spcPct val="90000"/>
              </a:lnSpc>
              <a:defRPr/>
            </a:pPr>
            <a:r>
              <a:rPr lang="en-US" altLang="ru-RU" sz="1200" kern="0" dirty="0">
                <a:solidFill>
                  <a:srgbClr val="1F497D"/>
                </a:solidFill>
                <a:latin typeface="Arial" pitchFamily="34" charset="0"/>
                <a:cs typeface="Arial" pitchFamily="34" charset="0"/>
              </a:rPr>
              <a:t>Space monitoring centers</a:t>
            </a:r>
            <a:r>
              <a:rPr lang="ru-RU" altLang="ru-RU" sz="1200" kern="0" dirty="0">
                <a:solidFill>
                  <a:srgbClr val="1F497D"/>
                </a:solidFill>
                <a:latin typeface="Arial" pitchFamily="34" charset="0"/>
                <a:cs typeface="Arial" pitchFamily="34" charset="0"/>
              </a:rPr>
              <a:t> </a:t>
            </a:r>
            <a:r>
              <a:rPr lang="en-US" altLang="ru-RU" sz="1200" kern="0" dirty="0">
                <a:solidFill>
                  <a:srgbClr val="1F497D"/>
                </a:solidFill>
                <a:latin typeface="Arial" pitchFamily="34" charset="0"/>
                <a:cs typeface="Arial" pitchFamily="34" charset="0"/>
              </a:rPr>
              <a:t>of other authorities (organizations)</a:t>
            </a:r>
          </a:p>
          <a:p>
            <a:pPr marL="382862" defTabSz="457200">
              <a:lnSpc>
                <a:spcPct val="90000"/>
              </a:lnSpc>
              <a:defRPr/>
            </a:pPr>
            <a:r>
              <a:rPr lang="en-US" altLang="ru-RU" sz="1200" kern="0" dirty="0">
                <a:solidFill>
                  <a:srgbClr val="1F497D"/>
                </a:solidFill>
                <a:latin typeface="Arial" pitchFamily="34" charset="0"/>
                <a:cs typeface="Arial" pitchFamily="34" charset="0"/>
              </a:rPr>
              <a:t>Space monitoring centers</a:t>
            </a:r>
            <a:r>
              <a:rPr lang="ru-RU" altLang="ru-RU" sz="1200" kern="0" dirty="0">
                <a:solidFill>
                  <a:srgbClr val="1F497D"/>
                </a:solidFill>
                <a:latin typeface="Arial" pitchFamily="34" charset="0"/>
                <a:cs typeface="Arial" pitchFamily="34" charset="0"/>
              </a:rPr>
              <a:t> </a:t>
            </a:r>
            <a:r>
              <a:rPr lang="en-US" altLang="ru-RU" sz="1200" kern="0" dirty="0">
                <a:solidFill>
                  <a:srgbClr val="1F497D"/>
                </a:solidFill>
                <a:latin typeface="Arial" pitchFamily="34" charset="0"/>
                <a:cs typeface="Arial" pitchFamily="34" charset="0"/>
              </a:rPr>
              <a:t>in the Arctic Region</a:t>
            </a:r>
            <a:endParaRPr lang="ru-RU" altLang="ru-RU" sz="1200" kern="0" dirty="0">
              <a:solidFill>
                <a:srgbClr val="1F497D"/>
              </a:solidFill>
              <a:latin typeface="Arial" pitchFamily="34" charset="0"/>
              <a:cs typeface="Arial" pitchFamily="34" charset="0"/>
            </a:endParaRPr>
          </a:p>
          <a:p>
            <a:pPr marL="382862" defTabSz="457200">
              <a:lnSpc>
                <a:spcPct val="90000"/>
              </a:lnSpc>
              <a:defRPr/>
            </a:pPr>
            <a:endParaRPr lang="ru-RU" altLang="ru-RU" sz="1200" kern="0" dirty="0">
              <a:solidFill>
                <a:srgbClr val="1F497D"/>
              </a:solidFill>
              <a:latin typeface="Arial" pitchFamily="34" charset="0"/>
              <a:cs typeface="Arial" pitchFamily="34" charset="0"/>
            </a:endParaRPr>
          </a:p>
        </p:txBody>
      </p:sp>
      <p:cxnSp>
        <p:nvCxnSpPr>
          <p:cNvPr id="12" name="Прямая соединительная линия 11"/>
          <p:cNvCxnSpPr/>
          <p:nvPr/>
        </p:nvCxnSpPr>
        <p:spPr>
          <a:xfrm>
            <a:off x="1668195" y="5503829"/>
            <a:ext cx="265876"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1668195" y="5640446"/>
            <a:ext cx="26587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1743479" y="5778978"/>
            <a:ext cx="116308" cy="94500"/>
          </a:xfrm>
          <a:prstGeom prst="ellipse">
            <a:avLst/>
          </a:prstGeom>
          <a:solidFill>
            <a:srgbClr val="FF3399"/>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ru-RU" kern="0">
              <a:solidFill>
                <a:prstClr val="white"/>
              </a:solidFill>
              <a:latin typeface="Avenir Roman"/>
            </a:endParaRPr>
          </a:p>
        </p:txBody>
      </p:sp>
      <p:sp>
        <p:nvSpPr>
          <p:cNvPr id="15" name="Овал 14"/>
          <p:cNvSpPr/>
          <p:nvPr/>
        </p:nvSpPr>
        <p:spPr>
          <a:xfrm>
            <a:off x="1743479" y="5922994"/>
            <a:ext cx="116308" cy="94500"/>
          </a:xfrm>
          <a:prstGeom prst="ellipse">
            <a:avLst/>
          </a:prstGeom>
          <a:solidFill>
            <a:schemeClr val="tx2">
              <a:lumMod val="60000"/>
              <a:lumOff val="40000"/>
            </a:schemeClr>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ru-RU" kern="0">
              <a:solidFill>
                <a:prstClr val="white"/>
              </a:solidFill>
              <a:latin typeface="Avenir Roman"/>
            </a:endParaRPr>
          </a:p>
        </p:txBody>
      </p:sp>
      <p:sp>
        <p:nvSpPr>
          <p:cNvPr id="16" name="Овал 15"/>
          <p:cNvSpPr/>
          <p:nvPr/>
        </p:nvSpPr>
        <p:spPr>
          <a:xfrm>
            <a:off x="1743479" y="6067010"/>
            <a:ext cx="116308" cy="94500"/>
          </a:xfrm>
          <a:prstGeom prst="ellipse">
            <a:avLst/>
          </a:prstGeom>
          <a:solidFill>
            <a:srgbClr val="FFC00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ru-RU" kern="0">
              <a:solidFill>
                <a:prstClr val="white"/>
              </a:solidFill>
              <a:latin typeface="Avenir Roman"/>
            </a:endParaRPr>
          </a:p>
        </p:txBody>
      </p:sp>
      <p:sp>
        <p:nvSpPr>
          <p:cNvPr id="17" name="Овал 16"/>
          <p:cNvSpPr/>
          <p:nvPr/>
        </p:nvSpPr>
        <p:spPr>
          <a:xfrm>
            <a:off x="1743479" y="6233518"/>
            <a:ext cx="116308" cy="94500"/>
          </a:xfrm>
          <a:prstGeom prst="ellipse">
            <a:avLst/>
          </a:prstGeom>
          <a:solidFill>
            <a:schemeClr val="bg1"/>
          </a:solidFill>
          <a:ln w="19050">
            <a:solidFill>
              <a:srgbClr val="0000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ru-RU" kern="0">
              <a:solidFill>
                <a:prstClr val="white"/>
              </a:solidFill>
              <a:latin typeface="Avenir Roman"/>
            </a:endParaRPr>
          </a:p>
        </p:txBody>
      </p:sp>
      <p:sp>
        <p:nvSpPr>
          <p:cNvPr id="22" name="Блок-схема: процесс 21"/>
          <p:cNvSpPr/>
          <p:nvPr/>
        </p:nvSpPr>
        <p:spPr>
          <a:xfrm>
            <a:off x="6553201" y="5720137"/>
            <a:ext cx="1828339" cy="369330"/>
          </a:xfrm>
          <a:prstGeom prst="flowChartProcess">
            <a:avLst/>
          </a:prstGeom>
          <a:solidFill>
            <a:schemeClr val="accent5">
              <a:lumMod val="20000"/>
              <a:lumOff val="80000"/>
            </a:schemeClr>
          </a:solidFill>
          <a:ln w="12700" cap="flat">
            <a:solidFill>
              <a:schemeClr val="tx2"/>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defTabSz="457200" latinLnBrk="1" hangingPunct="0"/>
            <a:endParaRPr lang="ru-RU" kern="0" dirty="0">
              <a:solidFill>
                <a:srgbClr val="002569"/>
              </a:solidFill>
            </a:endParaRPr>
          </a:p>
        </p:txBody>
      </p:sp>
      <p:pic>
        <p:nvPicPr>
          <p:cNvPr id="19" name="Picture 5" descr="ÐÐ°ÑÑÐ¸Ð½ÐºÐ¸ Ð¿Ð¾ Ð·Ð°Ð¿ÑÐ¾ÑÑ antarctica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1" y="5643884"/>
            <a:ext cx="884223" cy="83311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6814602" y="5257801"/>
            <a:ext cx="1338799"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457200" latinLnBrk="1" hangingPunct="0"/>
            <a:r>
              <a:rPr lang="en-US" sz="1400" kern="0" dirty="0">
                <a:solidFill>
                  <a:srgbClr val="002569"/>
                </a:solidFill>
                <a:latin typeface="Arial" pitchFamily="34" charset="0"/>
                <a:cs typeface="Arial" pitchFamily="34" charset="0"/>
              </a:rPr>
              <a:t>IN PROGRESS</a:t>
            </a:r>
            <a:endParaRPr lang="ru-RU" sz="1400" kern="0" dirty="0">
              <a:solidFill>
                <a:srgbClr val="002569"/>
              </a:solidFill>
              <a:latin typeface="Arial" pitchFamily="34" charset="0"/>
              <a:cs typeface="Arial" pitchFamily="34" charset="0"/>
            </a:endParaRPr>
          </a:p>
        </p:txBody>
      </p:sp>
      <p:sp>
        <p:nvSpPr>
          <p:cNvPr id="24" name="TextBox 23"/>
          <p:cNvSpPr txBox="1"/>
          <p:nvPr/>
        </p:nvSpPr>
        <p:spPr>
          <a:xfrm>
            <a:off x="5450452" y="1524000"/>
            <a:ext cx="1102748" cy="2616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457200" latinLnBrk="1" hangingPunct="0"/>
            <a:r>
              <a:rPr lang="en-US" sz="1100" b="1" kern="0" dirty="0">
                <a:solidFill>
                  <a:srgbClr val="C00000"/>
                </a:solidFill>
                <a:latin typeface="Arial" pitchFamily="34" charset="0"/>
                <a:cs typeface="Arial" pitchFamily="34" charset="0"/>
              </a:rPr>
              <a:t>Luch-5A</a:t>
            </a:r>
            <a:endParaRPr lang="ru-RU" sz="1100" b="1" kern="0" dirty="0">
              <a:solidFill>
                <a:srgbClr val="C00000"/>
              </a:solidFill>
              <a:latin typeface="Arial" pitchFamily="34" charset="0"/>
              <a:cs typeface="Arial" pitchFamily="34" charset="0"/>
            </a:endParaRPr>
          </a:p>
        </p:txBody>
      </p:sp>
      <p:sp>
        <p:nvSpPr>
          <p:cNvPr id="25" name="TextBox 24"/>
          <p:cNvSpPr txBox="1"/>
          <p:nvPr/>
        </p:nvSpPr>
        <p:spPr>
          <a:xfrm>
            <a:off x="7431652" y="2176792"/>
            <a:ext cx="1102748" cy="2616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457200" latinLnBrk="1" hangingPunct="0"/>
            <a:r>
              <a:rPr lang="en-US" sz="1100" b="1" kern="0" dirty="0">
                <a:solidFill>
                  <a:srgbClr val="C00000"/>
                </a:solidFill>
                <a:latin typeface="Arial" pitchFamily="34" charset="0"/>
                <a:cs typeface="Arial" pitchFamily="34" charset="0"/>
              </a:rPr>
              <a:t>Luch-5B</a:t>
            </a:r>
            <a:endParaRPr lang="ru-RU" sz="1100" b="1" kern="0"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82069456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p:txBody>
          <a:bodyPr/>
          <a:lstStyle/>
          <a:p>
            <a:fld id="{86CB4B4D-7CA3-9044-876B-883B54F8677D}" type="slidenum">
              <a:rPr lang="uk-UA" kern="0">
                <a:solidFill>
                  <a:srgbClr val="1F497D"/>
                </a:solidFill>
                <a:latin typeface="Helvetica"/>
              </a:rPr>
              <a:pPr/>
              <a:t>5</a:t>
            </a:fld>
            <a:endParaRPr lang="uk-UA" kern="0" dirty="0">
              <a:solidFill>
                <a:srgbClr val="1F497D"/>
              </a:solidFill>
              <a:latin typeface="Helvetica"/>
            </a:endParaRPr>
          </a:p>
        </p:txBody>
      </p:sp>
      <p:sp>
        <p:nvSpPr>
          <p:cNvPr id="4" name="Объект 3"/>
          <p:cNvSpPr>
            <a:spLocks noGrp="1"/>
          </p:cNvSpPr>
          <p:nvPr>
            <p:ph sz="quarter" idx="11"/>
          </p:nvPr>
        </p:nvSpPr>
        <p:spPr/>
        <p:txBody>
          <a:bodyPr/>
          <a:lstStyle/>
          <a:p>
            <a:r>
              <a:rPr lang="en-US" dirty="0"/>
              <a:t>GEOINFORMATION SERVICES</a:t>
            </a:r>
            <a:endParaRPr lang="ru-RU" dirty="0"/>
          </a:p>
        </p:txBody>
      </p:sp>
      <p:pic>
        <p:nvPicPr>
          <p:cNvPr id="5" name="Picture 3" descr="C:\data\WGISS-38\presentation\screens2\screens2\2_2.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926467" y="1600201"/>
            <a:ext cx="4182406" cy="2578201"/>
          </a:xfrm>
          <a:prstGeom prst="rect">
            <a:avLst/>
          </a:prstGeom>
          <a:noFill/>
          <a:ln>
            <a:noFill/>
          </a:ln>
          <a:effectLst>
            <a:outerShdw blurRad="63500" sx="102000" sy="102000" algn="ctr" rotWithShape="0">
              <a:prstClr val="black">
                <a:alpha val="40000"/>
              </a:prstClr>
            </a:outerShdw>
          </a:effectLst>
        </p:spPr>
      </p:pic>
      <p:sp>
        <p:nvSpPr>
          <p:cNvPr id="6" name="Скругленный прямоугольник 5"/>
          <p:cNvSpPr/>
          <p:nvPr/>
        </p:nvSpPr>
        <p:spPr>
          <a:xfrm>
            <a:off x="3935261" y="2450209"/>
            <a:ext cx="930565" cy="691332"/>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defTabSz="457200"/>
            <a:endParaRPr lang="ru-RU" kern="0">
              <a:solidFill>
                <a:prstClr val="white"/>
              </a:solidFill>
              <a:latin typeface="Avenir Roman"/>
            </a:endParaRPr>
          </a:p>
        </p:txBody>
      </p:sp>
      <p:sp>
        <p:nvSpPr>
          <p:cNvPr id="7" name="Скругленный прямоугольник 6"/>
          <p:cNvSpPr/>
          <p:nvPr/>
        </p:nvSpPr>
        <p:spPr>
          <a:xfrm>
            <a:off x="3967092" y="3206294"/>
            <a:ext cx="898732" cy="661578"/>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defTabSz="457200"/>
            <a:endParaRPr lang="ru-RU" kern="0">
              <a:solidFill>
                <a:prstClr val="white"/>
              </a:solidFill>
              <a:latin typeface="Avenir Roman"/>
            </a:endParaRPr>
          </a:p>
        </p:txBody>
      </p:sp>
      <p:sp>
        <p:nvSpPr>
          <p:cNvPr id="8" name="Скругленный прямоугольник 7"/>
          <p:cNvSpPr/>
          <p:nvPr/>
        </p:nvSpPr>
        <p:spPr>
          <a:xfrm>
            <a:off x="4972386" y="3562859"/>
            <a:ext cx="3119693" cy="519170"/>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defTabSz="457200"/>
            <a:endParaRPr lang="ru-RU" kern="0">
              <a:solidFill>
                <a:prstClr val="white"/>
              </a:solidFill>
              <a:latin typeface="Avenir Roman"/>
            </a:endParaRPr>
          </a:p>
        </p:txBody>
      </p:sp>
      <p:cxnSp>
        <p:nvCxnSpPr>
          <p:cNvPr id="9" name="Прямая соединительная линия 8"/>
          <p:cNvCxnSpPr>
            <a:endCxn id="13" idx="3"/>
          </p:cNvCxnSpPr>
          <p:nvPr/>
        </p:nvCxnSpPr>
        <p:spPr>
          <a:xfrm flipH="1" flipV="1">
            <a:off x="3733800" y="2538263"/>
            <a:ext cx="243630" cy="25761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a:endCxn id="16" idx="3"/>
          </p:cNvCxnSpPr>
          <p:nvPr/>
        </p:nvCxnSpPr>
        <p:spPr>
          <a:xfrm flipH="1">
            <a:off x="3733800" y="3537082"/>
            <a:ext cx="275462" cy="1360454"/>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a:endCxn id="19" idx="1"/>
          </p:cNvCxnSpPr>
          <p:nvPr/>
        </p:nvCxnSpPr>
        <p:spPr>
          <a:xfrm flipH="1">
            <a:off x="3967093" y="4082029"/>
            <a:ext cx="1704253" cy="1175914"/>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 name="Группа 35"/>
          <p:cNvGrpSpPr/>
          <p:nvPr/>
        </p:nvGrpSpPr>
        <p:grpSpPr>
          <a:xfrm>
            <a:off x="1566170" y="1600201"/>
            <a:ext cx="2167631" cy="1876123"/>
            <a:chOff x="-2175792" y="2420888"/>
            <a:chExt cx="2175792" cy="2217421"/>
          </a:xfrm>
          <a:solidFill>
            <a:schemeClr val="accent1">
              <a:lumMod val="75000"/>
            </a:schemeClr>
          </a:solidFill>
        </p:grpSpPr>
        <p:sp>
          <p:nvSpPr>
            <p:cNvPr id="13" name="Скругленный прямоугольник 12"/>
            <p:cNvSpPr/>
            <p:nvPr/>
          </p:nvSpPr>
          <p:spPr>
            <a:xfrm>
              <a:off x="-2175792" y="2420888"/>
              <a:ext cx="2175792" cy="2217421"/>
            </a:xfrm>
            <a:prstGeom prst="roundRect">
              <a:avLst>
                <a:gd name="adj" fmla="val 6426"/>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457200"/>
              <a:endParaRPr lang="en-US" sz="900" kern="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defTabSz="457200"/>
              <a:endParaRPr lang="en-US" sz="900" kern="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defTabSz="457200"/>
              <a:br>
                <a:rPr lang="en-US" sz="900" kern="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sz="900" kern="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defTabSz="457200"/>
              <a:endParaRPr lang="en-US" sz="900" kern="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defTabSz="457200"/>
              <a:endParaRPr lang="en-US" sz="900" kern="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defTabSz="457200"/>
              <a:r>
                <a:rPr lang="ru-RU" sz="1050" kern="0" dirty="0" err="1">
                  <a:solidFill>
                    <a:prstClr val="white"/>
                  </a:solidFill>
                  <a:latin typeface="Arial" panose="020B0604020202020204" pitchFamily="34" charset="0"/>
                  <a:cs typeface="Arial" panose="020B0604020202020204" pitchFamily="34" charset="0"/>
                </a:rPr>
                <a:t>Online</a:t>
              </a:r>
              <a:r>
                <a:rPr lang="ru-RU" sz="1050" kern="0" dirty="0">
                  <a:solidFill>
                    <a:prstClr val="white"/>
                  </a:solidFill>
                  <a:latin typeface="Arial" panose="020B0604020202020204" pitchFamily="34" charset="0"/>
                  <a:cs typeface="Arial" panose="020B0604020202020204" pitchFamily="34" charset="0"/>
                </a:rPr>
                <a:t> </a:t>
              </a:r>
              <a:r>
                <a:rPr lang="en-US" sz="1050" kern="0" dirty="0">
                  <a:solidFill>
                    <a:prstClr val="white"/>
                  </a:solidFill>
                  <a:latin typeface="Arial" panose="020B0604020202020204" pitchFamily="34" charset="0"/>
                  <a:cs typeface="Arial" panose="020B0604020202020204" pitchFamily="34" charset="0"/>
                </a:rPr>
                <a:t>data request</a:t>
              </a:r>
              <a:r>
                <a:rPr lang="ru-RU" sz="1050" kern="0" dirty="0">
                  <a:solidFill>
                    <a:prstClr val="white"/>
                  </a:solidFill>
                  <a:latin typeface="Arial" panose="020B0604020202020204" pitchFamily="34" charset="0"/>
                  <a:cs typeface="Arial" panose="020B0604020202020204" pitchFamily="34" charset="0"/>
                </a:rPr>
                <a:t> </a:t>
              </a:r>
            </a:p>
          </p:txBody>
        </p:sp>
        <p:pic>
          <p:nvPicPr>
            <p:cNvPr id="14" name="Picture 3" descr="C:\data\WGISS-38\presentation\screens2\screens2\3.pn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075223" y="2478069"/>
              <a:ext cx="1974654" cy="1757154"/>
            </a:xfrm>
            <a:prstGeom prst="rect">
              <a:avLst/>
            </a:prstGeom>
            <a:grpFill/>
            <a:ln>
              <a:noFill/>
            </a:ln>
            <a:effectLst/>
          </p:spPr>
        </p:pic>
      </p:grpSp>
      <p:grpSp>
        <p:nvGrpSpPr>
          <p:cNvPr id="15" name="Группа 43"/>
          <p:cNvGrpSpPr/>
          <p:nvPr/>
        </p:nvGrpSpPr>
        <p:grpSpPr>
          <a:xfrm>
            <a:off x="1566168" y="3649400"/>
            <a:ext cx="2167632" cy="2496272"/>
            <a:chOff x="-2651287" y="4648479"/>
            <a:chExt cx="2175792" cy="2471538"/>
          </a:xfrm>
          <a:solidFill>
            <a:schemeClr val="accent1">
              <a:lumMod val="75000"/>
            </a:schemeClr>
          </a:solidFill>
        </p:grpSpPr>
        <p:sp>
          <p:nvSpPr>
            <p:cNvPr id="16" name="Скругленный прямоугольник 15"/>
            <p:cNvSpPr/>
            <p:nvPr/>
          </p:nvSpPr>
          <p:spPr>
            <a:xfrm>
              <a:off x="-2651287" y="4648479"/>
              <a:ext cx="2175792" cy="2471538"/>
            </a:xfrm>
            <a:prstGeom prst="roundRect">
              <a:avLst>
                <a:gd name="adj" fmla="val 6426"/>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457200"/>
              <a:r>
                <a:rPr lang="en-US" sz="1050" kern="0" dirty="0">
                  <a:solidFill>
                    <a:prstClr val="white"/>
                  </a:solidFill>
                  <a:latin typeface="Arial" panose="020B0604020202020204" pitchFamily="34" charset="0"/>
                  <a:cs typeface="Arial" panose="020B0604020202020204" pitchFamily="34" charset="0"/>
                </a:rPr>
                <a:t>Access to Russian and foreign remote sensing data</a:t>
              </a:r>
              <a:endParaRPr lang="ru-RU" sz="1050" kern="0" dirty="0">
                <a:solidFill>
                  <a:prstClr val="white"/>
                </a:solidFill>
                <a:latin typeface="Arial" panose="020B0604020202020204" pitchFamily="34" charset="0"/>
                <a:cs typeface="Arial" panose="020B0604020202020204" pitchFamily="34" charset="0"/>
              </a:endParaRPr>
            </a:p>
          </p:txBody>
        </p:sp>
        <p:pic>
          <p:nvPicPr>
            <p:cNvPr id="17" name="Picture 1"/>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2538439" y="4771046"/>
              <a:ext cx="1976111" cy="1553132"/>
            </a:xfrm>
            <a:prstGeom prst="rect">
              <a:avLst/>
            </a:prstGeom>
            <a:grpFill/>
            <a:ln w="9525">
              <a:noFill/>
              <a:miter lim="800000"/>
              <a:headEnd/>
              <a:tailEnd/>
            </a:ln>
            <a:effectLst/>
            <a:extLst/>
          </p:spPr>
        </p:pic>
      </p:grpSp>
      <p:grpSp>
        <p:nvGrpSpPr>
          <p:cNvPr id="18" name="Группа 13"/>
          <p:cNvGrpSpPr/>
          <p:nvPr/>
        </p:nvGrpSpPr>
        <p:grpSpPr>
          <a:xfrm>
            <a:off x="3967093" y="4370214"/>
            <a:ext cx="2067767" cy="1775459"/>
            <a:chOff x="2790752" y="4404829"/>
            <a:chExt cx="2052000" cy="2367279"/>
          </a:xfrm>
          <a:solidFill>
            <a:schemeClr val="accent1">
              <a:lumMod val="75000"/>
            </a:schemeClr>
          </a:solidFill>
        </p:grpSpPr>
        <p:sp>
          <p:nvSpPr>
            <p:cNvPr id="19" name="Скругленный прямоугольник 18"/>
            <p:cNvSpPr/>
            <p:nvPr/>
          </p:nvSpPr>
          <p:spPr>
            <a:xfrm>
              <a:off x="2790752" y="4404829"/>
              <a:ext cx="2052000" cy="2367279"/>
            </a:xfrm>
            <a:prstGeom prst="roundRect">
              <a:avLst>
                <a:gd name="adj" fmla="val 6426"/>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457200"/>
              <a:r>
                <a:rPr lang="en-US" sz="1200" kern="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Access to remote sensing data catalog</a:t>
              </a:r>
              <a:endParaRPr lang="ru-RU" sz="1200" kern="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0" name="Picture 3" descr="C:\data\WGISS-38\presentation\screens2\screens2\4.pn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2898443" y="4657938"/>
              <a:ext cx="1836619" cy="1523474"/>
            </a:xfrm>
            <a:prstGeom prst="rect">
              <a:avLst/>
            </a:prstGeom>
            <a:grpFill/>
            <a:ln>
              <a:noFill/>
            </a:ln>
            <a:effectLst/>
          </p:spPr>
        </p:pic>
      </p:grpSp>
      <p:grpSp>
        <p:nvGrpSpPr>
          <p:cNvPr id="21" name="Группа 63"/>
          <p:cNvGrpSpPr/>
          <p:nvPr/>
        </p:nvGrpSpPr>
        <p:grpSpPr>
          <a:xfrm>
            <a:off x="8396571" y="1600201"/>
            <a:ext cx="2126769" cy="2093787"/>
            <a:chOff x="9653744" y="445133"/>
            <a:chExt cx="2304000" cy="2507639"/>
          </a:xfrm>
          <a:solidFill>
            <a:schemeClr val="accent1">
              <a:lumMod val="75000"/>
            </a:schemeClr>
          </a:solidFill>
        </p:grpSpPr>
        <p:sp>
          <p:nvSpPr>
            <p:cNvPr id="22" name="Скругленный прямоугольник 21"/>
            <p:cNvSpPr/>
            <p:nvPr/>
          </p:nvSpPr>
          <p:spPr>
            <a:xfrm>
              <a:off x="9653744" y="445133"/>
              <a:ext cx="2304000" cy="2507639"/>
            </a:xfrm>
            <a:prstGeom prst="roundRect">
              <a:avLst>
                <a:gd name="adj" fmla="val 6426"/>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457200"/>
              <a:r>
                <a:rPr lang="en-US" sz="1050" kern="0" dirty="0">
                  <a:solidFill>
                    <a:prstClr val="white"/>
                  </a:solidFill>
                  <a:latin typeface="Arial" panose="020B0604020202020204" pitchFamily="34" charset="0"/>
                  <a:cs typeface="Arial" panose="020B0604020202020204" pitchFamily="34" charset="0"/>
                </a:rPr>
                <a:t>Automated data processing to pre-set levels according to user request </a:t>
              </a:r>
            </a:p>
          </p:txBody>
        </p:sp>
        <p:pic>
          <p:nvPicPr>
            <p:cNvPr id="23" name="Picture 4" descr="C:\Users\tsymbarovich_pr\Desktop\bbp_info.png"/>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l="8042" t="26411" r="11023"/>
            <a:stretch/>
          </p:blipFill>
          <p:spPr bwMode="auto">
            <a:xfrm>
              <a:off x="9788429" y="577756"/>
              <a:ext cx="2034630" cy="1493116"/>
            </a:xfrm>
            <a:prstGeom prst="rect">
              <a:avLst/>
            </a:prstGeom>
            <a:grpFill/>
            <a:ln>
              <a:noFill/>
            </a:ln>
            <a:effectLst>
              <a:outerShdw blurRad="63500" sx="102000" sy="102000" algn="ctr" rotWithShape="0">
                <a:prstClr val="black">
                  <a:alpha val="40000"/>
                </a:prstClr>
              </a:outerShdw>
            </a:effectLst>
            <a:extLst/>
          </p:spPr>
        </p:pic>
      </p:grpSp>
      <p:grpSp>
        <p:nvGrpSpPr>
          <p:cNvPr id="24" name="Группа 70"/>
          <p:cNvGrpSpPr/>
          <p:nvPr/>
        </p:nvGrpSpPr>
        <p:grpSpPr>
          <a:xfrm>
            <a:off x="8396571" y="3866632"/>
            <a:ext cx="2126769" cy="2279040"/>
            <a:chOff x="10137576" y="2894332"/>
            <a:chExt cx="2304000" cy="2446733"/>
          </a:xfrm>
          <a:solidFill>
            <a:schemeClr val="accent1">
              <a:lumMod val="75000"/>
            </a:schemeClr>
          </a:solidFill>
        </p:grpSpPr>
        <p:sp>
          <p:nvSpPr>
            <p:cNvPr id="25" name="Скругленный прямоугольник 24"/>
            <p:cNvSpPr/>
            <p:nvPr/>
          </p:nvSpPr>
          <p:spPr>
            <a:xfrm>
              <a:off x="10137576" y="2894332"/>
              <a:ext cx="2304000" cy="2446733"/>
            </a:xfrm>
            <a:prstGeom prst="roundRect">
              <a:avLst>
                <a:gd name="adj" fmla="val 6426"/>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457200"/>
              <a:r>
                <a:rPr lang="en-US" sz="1200" kern="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Specialized maps for end-users</a:t>
              </a:r>
              <a:endParaRPr lang="ru-RU" sz="1200" kern="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26" name="Группа 69"/>
            <p:cNvGrpSpPr/>
            <p:nvPr/>
          </p:nvGrpSpPr>
          <p:grpSpPr>
            <a:xfrm>
              <a:off x="10268393" y="3036208"/>
              <a:ext cx="2042365" cy="1772971"/>
              <a:chOff x="2477128" y="4742633"/>
              <a:chExt cx="2042365" cy="1772971"/>
            </a:xfrm>
            <a:grpFill/>
          </p:grpSpPr>
          <p:pic>
            <p:nvPicPr>
              <p:cNvPr id="27" name="Picture 2" descr="D:\Pictures\hyperspectral-carotenoid-reflectance-index.jp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477128" y="5157316"/>
                <a:ext cx="1275364" cy="1209178"/>
              </a:xfrm>
              <a:prstGeom prst="rect">
                <a:avLst/>
              </a:prstGeom>
              <a:grpFill/>
              <a:ln>
                <a:noFill/>
              </a:ln>
              <a:effectLst>
                <a:outerShdw blurRad="63500" sx="102000" sy="102000" algn="ctr" rotWithShape="0">
                  <a:prstClr val="black">
                    <a:alpha val="40000"/>
                  </a:prstClr>
                </a:outerShdw>
              </a:effectLst>
              <a:extLst/>
            </p:spPr>
          </p:pic>
          <p:pic>
            <p:nvPicPr>
              <p:cNvPr id="28" name="Рисунок 27" descr="NDVI_22072010.jpg"/>
              <p:cNvPicPr>
                <a:picLocks noChangeAspect="1"/>
              </p:cNvPicPr>
              <p:nvPr/>
            </p:nvPicPr>
            <p:blipFill>
              <a:blip r:embed="rId8" cstate="email"/>
              <a:srcRect/>
              <a:stretch>
                <a:fillRect/>
              </a:stretch>
            </p:blipFill>
            <p:spPr>
              <a:xfrm>
                <a:off x="2885910" y="4742633"/>
                <a:ext cx="1198912" cy="1209600"/>
              </a:xfrm>
              <a:prstGeom prst="rect">
                <a:avLst/>
              </a:prstGeom>
              <a:grpFill/>
              <a:ln>
                <a:noFill/>
              </a:ln>
              <a:effectLst>
                <a:outerShdw blurRad="63500" sx="102000" sy="102000" algn="ctr" rotWithShape="0">
                  <a:prstClr val="black">
                    <a:alpha val="40000"/>
                  </a:prstClr>
                </a:outerShdw>
              </a:effectLst>
              <a:scene3d>
                <a:camera prst="orthographicFront"/>
                <a:lightRig rig="threePt" dir="t"/>
              </a:scene3d>
              <a:sp3d>
                <a:bevelT w="0" h="0"/>
              </a:sp3d>
            </p:spPr>
          </p:pic>
          <p:pic>
            <p:nvPicPr>
              <p:cNvPr id="29" name="Picture 3" descr="D:\Pictures\hyperspectral-agricultural-stress-analysis.jp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3329892" y="5306004"/>
                <a:ext cx="1189601" cy="1209600"/>
              </a:xfrm>
              <a:prstGeom prst="rect">
                <a:avLst/>
              </a:prstGeom>
              <a:grpFill/>
              <a:ln>
                <a:noFill/>
              </a:ln>
              <a:effectLst>
                <a:outerShdw blurRad="63500" sx="102000" sy="102000" algn="ctr" rotWithShape="0">
                  <a:prstClr val="black">
                    <a:alpha val="40000"/>
                  </a:prstClr>
                </a:outerShdw>
              </a:effectLst>
              <a:extLst/>
            </p:spPr>
          </p:pic>
        </p:grpSp>
      </p:grpSp>
      <p:grpSp>
        <p:nvGrpSpPr>
          <p:cNvPr id="30" name="Группа 78"/>
          <p:cNvGrpSpPr/>
          <p:nvPr/>
        </p:nvGrpSpPr>
        <p:grpSpPr>
          <a:xfrm>
            <a:off x="6248400" y="4359576"/>
            <a:ext cx="1842400" cy="1775459"/>
            <a:chOff x="10137576" y="2472198"/>
            <a:chExt cx="1728192" cy="2367279"/>
          </a:xfrm>
          <a:solidFill>
            <a:schemeClr val="accent1">
              <a:lumMod val="75000"/>
            </a:schemeClr>
          </a:solidFill>
        </p:grpSpPr>
        <p:sp>
          <p:nvSpPr>
            <p:cNvPr id="31" name="Скругленный прямоугольник 30"/>
            <p:cNvSpPr/>
            <p:nvPr/>
          </p:nvSpPr>
          <p:spPr>
            <a:xfrm>
              <a:off x="10137576" y="2472198"/>
              <a:ext cx="1728192" cy="2367279"/>
            </a:xfrm>
            <a:prstGeom prst="roundRect">
              <a:avLst>
                <a:gd name="adj" fmla="val 6426"/>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457200"/>
              <a:r>
                <a:rPr lang="en-US" sz="1200" kern="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API for users</a:t>
              </a:r>
              <a:endParaRPr lang="ru-RU" sz="1200" kern="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32" name="Группа 77"/>
            <p:cNvGrpSpPr/>
            <p:nvPr/>
          </p:nvGrpSpPr>
          <p:grpSpPr>
            <a:xfrm>
              <a:off x="10281592" y="2588795"/>
              <a:ext cx="1444121" cy="1542532"/>
              <a:chOff x="5645479" y="4809179"/>
              <a:chExt cx="1444121" cy="1542532"/>
            </a:xfrm>
            <a:grpFill/>
          </p:grpSpPr>
          <p:sp>
            <p:nvSpPr>
              <p:cNvPr id="33" name="TextBox 21"/>
              <p:cNvSpPr>
                <a:spLocks noChangeArrowheads="1"/>
              </p:cNvSpPr>
              <p:nvPr/>
            </p:nvSpPr>
            <p:spPr bwMode="auto">
              <a:xfrm>
                <a:off x="5645479" y="4809179"/>
                <a:ext cx="1444121" cy="1542532"/>
              </a:xfrm>
              <a:prstGeom prst="roundRect">
                <a:avLst>
                  <a:gd name="adj" fmla="val 16667"/>
                </a:avLst>
              </a:prstGeom>
              <a:grpFill/>
              <a:ln w="38100">
                <a:noFill/>
                <a:miter lim="800000"/>
                <a:headEnd/>
                <a:tailEnd/>
              </a:ln>
              <a:effectLst/>
            </p:spPr>
            <p:txBody>
              <a:bodyPr lIns="95766" tIns="47883" rIns="95766" bIns="47883"/>
              <a:lstStyle/>
              <a:p>
                <a:pPr algn="ctr" defTabSz="457200">
                  <a:lnSpc>
                    <a:spcPct val="85000"/>
                  </a:lnSpc>
                </a:pPr>
                <a:endParaRPr lang="ru-RU" sz="900" kern="0" dirty="0">
                  <a:solidFill>
                    <a:srgbClr val="1F4172"/>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34" name="Picture 76" descr="F:\ТАМАРА\ПРЕЗЕНТАЦИИ\для CMES\картинки\object_30.1132597465.30538.jpg"/>
              <p:cNvPicPr>
                <a:picLocks noChangeAspect="1" noChangeArrowheads="1"/>
              </p:cNvPicPr>
              <p:nvPr/>
            </p:nvPicPr>
            <p:blipFill>
              <a:blip r:embed="rId10" cstate="screen">
                <a:clrChange>
                  <a:clrFrom>
                    <a:srgbClr val="FFFFFF"/>
                  </a:clrFrom>
                  <a:clrTo>
                    <a:srgbClr val="FFFFFF">
                      <a:alpha val="0"/>
                    </a:srgbClr>
                  </a:clrTo>
                </a:clrChange>
              </a:blip>
              <a:srcRect/>
              <a:stretch>
                <a:fillRect/>
              </a:stretch>
            </p:blipFill>
            <p:spPr bwMode="auto">
              <a:xfrm>
                <a:off x="5846386" y="4857814"/>
                <a:ext cx="335385" cy="448910"/>
              </a:xfrm>
              <a:prstGeom prst="roundRect">
                <a:avLst/>
              </a:prstGeom>
              <a:grpFill/>
              <a:ln w="38100">
                <a:noFill/>
                <a:miter lim="800000"/>
                <a:headEnd/>
                <a:tailEnd/>
              </a:ln>
            </p:spPr>
          </p:pic>
          <p:pic>
            <p:nvPicPr>
              <p:cNvPr id="35" name="Picture 77" descr="F:\ТАМАРА\ПРЕЗЕНТАЦИИ\для CMES\картинки\image021.jpg"/>
              <p:cNvPicPr>
                <a:picLocks noChangeAspect="1" noChangeArrowheads="1"/>
              </p:cNvPicPr>
              <p:nvPr/>
            </p:nvPicPr>
            <p:blipFill>
              <a:blip r:embed="rId11" cstate="screen">
                <a:clrChange>
                  <a:clrFrom>
                    <a:srgbClr val="FFFFFF"/>
                  </a:clrFrom>
                  <a:clrTo>
                    <a:srgbClr val="FFFFFF">
                      <a:alpha val="0"/>
                    </a:srgbClr>
                  </a:clrTo>
                </a:clrChange>
              </a:blip>
              <a:srcRect/>
              <a:stretch>
                <a:fillRect/>
              </a:stretch>
            </p:blipFill>
            <p:spPr bwMode="auto">
              <a:xfrm>
                <a:off x="6360989" y="4878096"/>
                <a:ext cx="377740" cy="428628"/>
              </a:xfrm>
              <a:prstGeom prst="roundRect">
                <a:avLst/>
              </a:prstGeom>
              <a:grpFill/>
              <a:ln w="38100">
                <a:noFill/>
                <a:miter lim="800000"/>
                <a:headEnd/>
                <a:tailEnd/>
              </a:ln>
            </p:spPr>
          </p:pic>
          <p:pic>
            <p:nvPicPr>
              <p:cNvPr id="36" name="Рисунок 62" descr="esimo.gif"/>
              <p:cNvPicPr>
                <a:picLocks noChangeAspect="1"/>
              </p:cNvPicPr>
              <p:nvPr/>
            </p:nvPicPr>
            <p:blipFill>
              <a:blip r:embed="rId12" cstate="screen"/>
              <a:srcRect/>
              <a:stretch>
                <a:fillRect/>
              </a:stretch>
            </p:blipFill>
            <p:spPr bwMode="auto">
              <a:xfrm>
                <a:off x="5938328" y="5870662"/>
                <a:ext cx="830119" cy="348312"/>
              </a:xfrm>
              <a:prstGeom prst="rect">
                <a:avLst/>
              </a:prstGeom>
              <a:grpFill/>
              <a:ln w="9525">
                <a:noFill/>
                <a:miter lim="800000"/>
                <a:headEnd/>
                <a:tailEnd/>
              </a:ln>
            </p:spPr>
          </p:pic>
          <p:pic>
            <p:nvPicPr>
              <p:cNvPr id="37" name="Picture 20"/>
              <p:cNvPicPr>
                <a:picLocks noChangeAspect="1" noChangeArrowheads="1"/>
              </p:cNvPicPr>
              <p:nvPr/>
            </p:nvPicPr>
            <p:blipFill>
              <a:blip r:embed="rId13" cstate="screen">
                <a:clrChange>
                  <a:clrFrom>
                    <a:srgbClr val="FFFFFF"/>
                  </a:clrFrom>
                  <a:clrTo>
                    <a:srgbClr val="FFFFFF">
                      <a:alpha val="0"/>
                    </a:srgbClr>
                  </a:clrTo>
                </a:clrChange>
              </a:blip>
              <a:srcRect/>
              <a:stretch>
                <a:fillRect/>
              </a:stretch>
            </p:blipFill>
            <p:spPr bwMode="auto">
              <a:xfrm>
                <a:off x="5817607" y="5367899"/>
                <a:ext cx="1071562" cy="411163"/>
              </a:xfrm>
              <a:prstGeom prst="rect">
                <a:avLst/>
              </a:prstGeom>
              <a:grpFill/>
              <a:ln w="9525">
                <a:noFill/>
                <a:miter lim="800000"/>
                <a:headEnd/>
                <a:tailEnd/>
              </a:ln>
            </p:spPr>
          </p:pic>
        </p:grpSp>
      </p:grpSp>
    </p:spTree>
    <p:extLst>
      <p:ext uri="{BB962C8B-B14F-4D97-AF65-F5344CB8AC3E}">
        <p14:creationId xmlns:p14="http://schemas.microsoft.com/office/powerpoint/2010/main" val="371240189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a:xfrm>
            <a:off x="10317051" y="6629401"/>
            <a:ext cx="304800" cy="187285"/>
          </a:xfrm>
        </p:spPr>
        <p:txBody>
          <a:bodyPr/>
          <a:lstStyle/>
          <a:p>
            <a:fld id="{86CB4B4D-7CA3-9044-876B-883B54F8677D}" type="slidenum">
              <a:rPr lang="uk-UA" kern="0">
                <a:solidFill>
                  <a:srgbClr val="1F497D"/>
                </a:solidFill>
                <a:latin typeface="Helvetica"/>
              </a:rPr>
              <a:pPr/>
              <a:t>6</a:t>
            </a:fld>
            <a:endParaRPr lang="uk-UA" kern="0" dirty="0">
              <a:solidFill>
                <a:srgbClr val="1F497D"/>
              </a:solidFill>
              <a:latin typeface="Helvetica"/>
            </a:endParaRPr>
          </a:p>
        </p:txBody>
      </p:sp>
      <p:sp>
        <p:nvSpPr>
          <p:cNvPr id="4" name="Объект 3"/>
          <p:cNvSpPr>
            <a:spLocks noGrp="1"/>
          </p:cNvSpPr>
          <p:nvPr>
            <p:ph sz="quarter" idx="11"/>
          </p:nvPr>
        </p:nvSpPr>
        <p:spPr/>
        <p:txBody>
          <a:bodyPr/>
          <a:lstStyle/>
          <a:p>
            <a:r>
              <a:rPr lang="ru-RU" cap="all" dirty="0"/>
              <a:t>«</a:t>
            </a:r>
            <a:r>
              <a:rPr lang="en-US" cap="all" dirty="0"/>
              <a:t>Digital earth</a:t>
            </a:r>
            <a:r>
              <a:rPr lang="ru-RU" cap="all" dirty="0"/>
              <a:t>»</a:t>
            </a:r>
            <a:r>
              <a:rPr lang="en-US" cap="all" dirty="0"/>
              <a:t> Concept</a:t>
            </a:r>
            <a:endParaRPr lang="ru-RU" dirty="0"/>
          </a:p>
        </p:txBody>
      </p:sp>
      <p:sp>
        <p:nvSpPr>
          <p:cNvPr id="5" name="Прямоугольник 4"/>
          <p:cNvSpPr/>
          <p:nvPr/>
        </p:nvSpPr>
        <p:spPr>
          <a:xfrm>
            <a:off x="3693214" y="5791968"/>
            <a:ext cx="4896544" cy="837432"/>
          </a:xfrm>
          <a:prstGeom prst="rect">
            <a:avLst/>
          </a:prstGeom>
          <a:noFill/>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ru-RU">
              <a:solidFill>
                <a:prstClr val="black"/>
              </a:solidFill>
              <a:latin typeface="Avenir Roman"/>
            </a:endParaRPr>
          </a:p>
        </p:txBody>
      </p:sp>
      <p:sp>
        <p:nvSpPr>
          <p:cNvPr id="6" name="Шестиугольник 5"/>
          <p:cNvSpPr/>
          <p:nvPr/>
        </p:nvSpPr>
        <p:spPr>
          <a:xfrm>
            <a:off x="4844186" y="3586232"/>
            <a:ext cx="2497049" cy="1080168"/>
          </a:xfrm>
          <a:prstGeom prst="hexagon">
            <a:avLst/>
          </a:prstGeom>
        </p:spPr>
        <p:style>
          <a:lnRef idx="0">
            <a:schemeClr val="accent1"/>
          </a:lnRef>
          <a:fillRef idx="3">
            <a:schemeClr val="accent1"/>
          </a:fillRef>
          <a:effectRef idx="3">
            <a:schemeClr val="accent1"/>
          </a:effectRef>
          <a:fontRef idx="minor">
            <a:schemeClr val="lt1"/>
          </a:fontRef>
        </p:style>
        <p:txBody>
          <a:bodyPr spcFirstLastPara="0" vert="horz" wrap="square" lIns="96746" tIns="96746" rIns="96746" bIns="96746" numCol="1" spcCol="1270" anchor="ctr" anchorCtr="0">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00100">
              <a:lnSpc>
                <a:spcPct val="90000"/>
              </a:lnSpc>
              <a:spcBef>
                <a:spcPct val="0"/>
              </a:spcBef>
              <a:spcAft>
                <a:spcPct val="35000"/>
              </a:spcAft>
            </a:pPr>
            <a:r>
              <a:rPr lang="ru-RU" sz="1400" b="1" dirty="0">
                <a:solidFill>
                  <a:prstClr val="white"/>
                </a:solidFill>
                <a:latin typeface="Avenir Roman"/>
              </a:rPr>
              <a:t>«</a:t>
            </a:r>
            <a:r>
              <a:rPr lang="en-US" sz="1400" b="1" dirty="0">
                <a:solidFill>
                  <a:prstClr val="white"/>
                </a:solidFill>
                <a:latin typeface="Avenir Roman"/>
              </a:rPr>
              <a:t>Cloud</a:t>
            </a:r>
            <a:r>
              <a:rPr lang="ru-RU" sz="1400" b="1" dirty="0">
                <a:solidFill>
                  <a:prstClr val="white"/>
                </a:solidFill>
                <a:latin typeface="Avenir Roman"/>
              </a:rPr>
              <a:t>» </a:t>
            </a:r>
            <a:r>
              <a:rPr lang="en-US" sz="1400" b="1" dirty="0">
                <a:solidFill>
                  <a:prstClr val="white"/>
                </a:solidFill>
                <a:latin typeface="Avenir Roman"/>
              </a:rPr>
              <a:t>core of a unified info space of EO data and products</a:t>
            </a:r>
          </a:p>
        </p:txBody>
      </p:sp>
      <p:sp>
        <p:nvSpPr>
          <p:cNvPr id="7" name="Скругленный прямоугольник 6"/>
          <p:cNvSpPr/>
          <p:nvPr/>
        </p:nvSpPr>
        <p:spPr>
          <a:xfrm>
            <a:off x="8588300" y="3108544"/>
            <a:ext cx="2005817" cy="413408"/>
          </a:xfrm>
          <a:prstGeom prst="roundRect">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spcFirstLastPara="0" vert="horz" wrap="square" lIns="304532" tIns="304418" rIns="304532" bIns="304418" numCol="1" spcCol="1270" anchor="ctr" anchorCtr="0">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1200">
              <a:lnSpc>
                <a:spcPct val="90000"/>
              </a:lnSpc>
              <a:spcBef>
                <a:spcPts val="600"/>
              </a:spcBef>
              <a:spcAft>
                <a:spcPts val="600"/>
              </a:spcAft>
            </a:pPr>
            <a:r>
              <a:rPr lang="en-US" sz="1200" b="1" dirty="0">
                <a:solidFill>
                  <a:srgbClr val="4F81BD">
                    <a:lumMod val="75000"/>
                  </a:srgbClr>
                </a:solidFill>
                <a:latin typeface="Avenir Roman"/>
              </a:rPr>
              <a:t>Agriculture</a:t>
            </a:r>
            <a:endParaRPr lang="ru-RU" sz="1200" i="1" dirty="0">
              <a:solidFill>
                <a:srgbClr val="4F81BD">
                  <a:lumMod val="75000"/>
                </a:srgbClr>
              </a:solidFill>
              <a:latin typeface="Avenir Roman"/>
            </a:endParaRPr>
          </a:p>
        </p:txBody>
      </p:sp>
      <p:sp>
        <p:nvSpPr>
          <p:cNvPr id="8" name="Стрелка вправо 7"/>
          <p:cNvSpPr/>
          <p:nvPr/>
        </p:nvSpPr>
        <p:spPr>
          <a:xfrm>
            <a:off x="4163517" y="3933397"/>
            <a:ext cx="653522" cy="385838"/>
          </a:xfrm>
          <a:prstGeom prst="rightArrow">
            <a:avLst/>
          </a:prstGeom>
          <a:ln>
            <a:noFill/>
          </a:ln>
          <a:scene3d>
            <a:camera prst="orthographicFront"/>
            <a:lightRig rig="threePt" dir="t"/>
          </a:scene3d>
          <a:sp3d>
            <a:bevelT/>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txBody>
          <a:bodyPr spcFirstLastPara="0" vert="horz" wrap="square" lIns="115750" tIns="77168" rIns="1" bIns="77166" numCol="1" spcCol="1270" anchor="ctr" anchorCtr="0">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88950">
              <a:lnSpc>
                <a:spcPct val="90000"/>
              </a:lnSpc>
              <a:spcBef>
                <a:spcPct val="0"/>
              </a:spcBef>
              <a:spcAft>
                <a:spcPct val="35000"/>
              </a:spcAft>
            </a:pPr>
            <a:endParaRPr lang="ru-RU" sz="1100">
              <a:solidFill>
                <a:prstClr val="white"/>
              </a:solidFill>
              <a:latin typeface="Avenir Roman"/>
            </a:endParaRPr>
          </a:p>
        </p:txBody>
      </p:sp>
      <p:sp>
        <p:nvSpPr>
          <p:cNvPr id="9" name="Полилиния 8"/>
          <p:cNvSpPr/>
          <p:nvPr/>
        </p:nvSpPr>
        <p:spPr>
          <a:xfrm>
            <a:off x="7407884" y="3933399"/>
            <a:ext cx="617836" cy="385837"/>
          </a:xfrm>
          <a:custGeom>
            <a:avLst/>
            <a:gdLst>
              <a:gd name="connsiteX0" fmla="*/ 0 w 1000889"/>
              <a:gd name="connsiteY0" fmla="*/ 192919 h 385837"/>
              <a:gd name="connsiteX1" fmla="*/ 192919 w 1000889"/>
              <a:gd name="connsiteY1" fmla="*/ 0 h 385837"/>
              <a:gd name="connsiteX2" fmla="*/ 192919 w 1000889"/>
              <a:gd name="connsiteY2" fmla="*/ 96459 h 385837"/>
              <a:gd name="connsiteX3" fmla="*/ 807971 w 1000889"/>
              <a:gd name="connsiteY3" fmla="*/ 96459 h 385837"/>
              <a:gd name="connsiteX4" fmla="*/ 807971 w 1000889"/>
              <a:gd name="connsiteY4" fmla="*/ 0 h 385837"/>
              <a:gd name="connsiteX5" fmla="*/ 1000889 w 1000889"/>
              <a:gd name="connsiteY5" fmla="*/ 192919 h 385837"/>
              <a:gd name="connsiteX6" fmla="*/ 807971 w 1000889"/>
              <a:gd name="connsiteY6" fmla="*/ 385837 h 385837"/>
              <a:gd name="connsiteX7" fmla="*/ 807971 w 1000889"/>
              <a:gd name="connsiteY7" fmla="*/ 289378 h 385837"/>
              <a:gd name="connsiteX8" fmla="*/ 192919 w 1000889"/>
              <a:gd name="connsiteY8" fmla="*/ 289378 h 385837"/>
              <a:gd name="connsiteX9" fmla="*/ 192919 w 1000889"/>
              <a:gd name="connsiteY9" fmla="*/ 385837 h 385837"/>
              <a:gd name="connsiteX10" fmla="*/ 0 w 1000889"/>
              <a:gd name="connsiteY10" fmla="*/ 192919 h 38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889" h="385837">
                <a:moveTo>
                  <a:pt x="0" y="192919"/>
                </a:moveTo>
                <a:lnTo>
                  <a:pt x="192919" y="0"/>
                </a:lnTo>
                <a:lnTo>
                  <a:pt x="192919" y="96459"/>
                </a:lnTo>
                <a:lnTo>
                  <a:pt x="807971" y="96459"/>
                </a:lnTo>
                <a:lnTo>
                  <a:pt x="807971" y="0"/>
                </a:lnTo>
                <a:lnTo>
                  <a:pt x="1000889" y="192919"/>
                </a:lnTo>
                <a:lnTo>
                  <a:pt x="807971" y="385837"/>
                </a:lnTo>
                <a:lnTo>
                  <a:pt x="807971" y="289378"/>
                </a:lnTo>
                <a:lnTo>
                  <a:pt x="192919" y="289378"/>
                </a:lnTo>
                <a:lnTo>
                  <a:pt x="192919" y="385837"/>
                </a:lnTo>
                <a:lnTo>
                  <a:pt x="0" y="192919"/>
                </a:lnTo>
                <a:close/>
              </a:path>
            </a:pathLst>
          </a:custGeom>
          <a:ln>
            <a:noFill/>
          </a:ln>
          <a:scene3d>
            <a:camera prst="orthographicFront"/>
            <a:lightRig rig="threePt" dir="t"/>
          </a:scene3d>
          <a:sp3d>
            <a:bevelT/>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txBody>
          <a:bodyPr spcFirstLastPara="0" vert="horz" wrap="square" lIns="0" tIns="77167" rIns="115750" bIns="77166" numCol="1" spcCol="1270" anchor="ctr" anchorCtr="0">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88950">
              <a:lnSpc>
                <a:spcPct val="90000"/>
              </a:lnSpc>
              <a:spcBef>
                <a:spcPct val="0"/>
              </a:spcBef>
              <a:spcAft>
                <a:spcPct val="35000"/>
              </a:spcAft>
            </a:pPr>
            <a:endParaRPr lang="ru-RU" sz="1100">
              <a:solidFill>
                <a:prstClr val="white"/>
              </a:solidFill>
              <a:latin typeface="Avenir Roman"/>
            </a:endParaRPr>
          </a:p>
        </p:txBody>
      </p:sp>
      <p:sp>
        <p:nvSpPr>
          <p:cNvPr id="10" name="Полилиния 9"/>
          <p:cNvSpPr/>
          <p:nvPr/>
        </p:nvSpPr>
        <p:spPr>
          <a:xfrm rot="16204292">
            <a:off x="5761159" y="4975193"/>
            <a:ext cx="673132" cy="240671"/>
          </a:xfrm>
          <a:custGeom>
            <a:avLst/>
            <a:gdLst>
              <a:gd name="connsiteX0" fmla="*/ 0 w 505982"/>
              <a:gd name="connsiteY0" fmla="*/ 192919 h 385837"/>
              <a:gd name="connsiteX1" fmla="*/ 192919 w 505982"/>
              <a:gd name="connsiteY1" fmla="*/ 0 h 385837"/>
              <a:gd name="connsiteX2" fmla="*/ 192919 w 505982"/>
              <a:gd name="connsiteY2" fmla="*/ 96459 h 385837"/>
              <a:gd name="connsiteX3" fmla="*/ 313064 w 505982"/>
              <a:gd name="connsiteY3" fmla="*/ 96459 h 385837"/>
              <a:gd name="connsiteX4" fmla="*/ 313064 w 505982"/>
              <a:gd name="connsiteY4" fmla="*/ 0 h 385837"/>
              <a:gd name="connsiteX5" fmla="*/ 505982 w 505982"/>
              <a:gd name="connsiteY5" fmla="*/ 192919 h 385837"/>
              <a:gd name="connsiteX6" fmla="*/ 313064 w 505982"/>
              <a:gd name="connsiteY6" fmla="*/ 385837 h 385837"/>
              <a:gd name="connsiteX7" fmla="*/ 313064 w 505982"/>
              <a:gd name="connsiteY7" fmla="*/ 289378 h 385837"/>
              <a:gd name="connsiteX8" fmla="*/ 192919 w 505982"/>
              <a:gd name="connsiteY8" fmla="*/ 289378 h 385837"/>
              <a:gd name="connsiteX9" fmla="*/ 192919 w 505982"/>
              <a:gd name="connsiteY9" fmla="*/ 385837 h 385837"/>
              <a:gd name="connsiteX10" fmla="*/ 0 w 505982"/>
              <a:gd name="connsiteY10" fmla="*/ 192919 h 38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5982" h="385837">
                <a:moveTo>
                  <a:pt x="0" y="192919"/>
                </a:moveTo>
                <a:lnTo>
                  <a:pt x="192919" y="0"/>
                </a:lnTo>
                <a:lnTo>
                  <a:pt x="192919" y="96459"/>
                </a:lnTo>
                <a:lnTo>
                  <a:pt x="313064" y="96459"/>
                </a:lnTo>
                <a:lnTo>
                  <a:pt x="313064" y="0"/>
                </a:lnTo>
                <a:lnTo>
                  <a:pt x="505982" y="192919"/>
                </a:lnTo>
                <a:lnTo>
                  <a:pt x="313064" y="385837"/>
                </a:lnTo>
                <a:lnTo>
                  <a:pt x="313064" y="289378"/>
                </a:lnTo>
                <a:lnTo>
                  <a:pt x="192919" y="289378"/>
                </a:lnTo>
                <a:lnTo>
                  <a:pt x="192919" y="385837"/>
                </a:lnTo>
                <a:lnTo>
                  <a:pt x="0" y="192919"/>
                </a:lnTo>
                <a:close/>
              </a:path>
            </a:pathLst>
          </a:custGeom>
          <a:solidFill>
            <a:schemeClr val="bg1">
              <a:lumMod val="50000"/>
            </a:schemeClr>
          </a:solidFill>
          <a:ln>
            <a:noFill/>
          </a:ln>
          <a:scene3d>
            <a:camera prst="orthographicFront"/>
            <a:lightRig rig="threePt" dir="t"/>
          </a:scene3d>
          <a:sp3d>
            <a:bevelT/>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txBody>
          <a:bodyPr spcFirstLastPara="0" vert="horz" wrap="square" lIns="-1" tIns="77166" rIns="115751" bIns="77167" numCol="1" spcCol="1270" anchor="ctr" anchorCtr="0">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88950">
              <a:lnSpc>
                <a:spcPct val="90000"/>
              </a:lnSpc>
              <a:spcBef>
                <a:spcPct val="0"/>
              </a:spcBef>
              <a:spcAft>
                <a:spcPct val="35000"/>
              </a:spcAft>
            </a:pPr>
            <a:endParaRPr lang="ru-RU" sz="1100">
              <a:solidFill>
                <a:prstClr val="white"/>
              </a:solidFill>
              <a:latin typeface="Avenir Roman"/>
            </a:endParaRPr>
          </a:p>
        </p:txBody>
      </p:sp>
      <p:sp>
        <p:nvSpPr>
          <p:cNvPr id="11" name="Стрелка вправо 10"/>
          <p:cNvSpPr/>
          <p:nvPr/>
        </p:nvSpPr>
        <p:spPr>
          <a:xfrm rot="16200000" flipV="1">
            <a:off x="5810027" y="2742897"/>
            <a:ext cx="622669" cy="287007"/>
          </a:xfrm>
          <a:prstGeom prst="rightArrow">
            <a:avLst/>
          </a:prstGeom>
          <a:ln>
            <a:noFill/>
          </a:ln>
          <a:scene3d>
            <a:camera prst="orthographicFront"/>
            <a:lightRig rig="threePt" dir="t"/>
          </a:scene3d>
          <a:sp3d>
            <a:bevelT/>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txBody>
          <a:bodyPr spcFirstLastPara="0" vert="horz" wrap="square" lIns="-1" tIns="77166" rIns="115751" bIns="77167" numCol="1" spcCol="1270" anchor="ctr" anchorCtr="0">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88950">
              <a:lnSpc>
                <a:spcPct val="90000"/>
              </a:lnSpc>
              <a:spcBef>
                <a:spcPct val="0"/>
              </a:spcBef>
              <a:spcAft>
                <a:spcPct val="35000"/>
              </a:spcAft>
            </a:pPr>
            <a:endParaRPr lang="ru-RU" sz="1100">
              <a:solidFill>
                <a:prstClr val="white"/>
              </a:solidFill>
              <a:latin typeface="Avenir Roman"/>
            </a:endParaRPr>
          </a:p>
        </p:txBody>
      </p:sp>
      <p:sp>
        <p:nvSpPr>
          <p:cNvPr id="12" name="Прямоугольник 11"/>
          <p:cNvSpPr/>
          <p:nvPr/>
        </p:nvSpPr>
        <p:spPr>
          <a:xfrm>
            <a:off x="1676990" y="2613216"/>
            <a:ext cx="2016224" cy="1169551"/>
          </a:xfrm>
          <a:prstGeom prst="rect">
            <a:avLst/>
          </a:prstGeom>
          <a:solidFill>
            <a:schemeClr val="accent1">
              <a:lumMod val="20000"/>
              <a:lumOff val="80000"/>
            </a:schemeClr>
          </a:solidFill>
          <a:ln w="19050">
            <a:solidFill>
              <a:srgbClr val="FF0000"/>
            </a:solidFill>
          </a:ln>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r>
              <a:rPr lang="en-US" sz="1400" b="1" i="1" dirty="0">
                <a:solidFill>
                  <a:srgbClr val="1F497D">
                    <a:lumMod val="75000"/>
                  </a:srgbClr>
                </a:solidFill>
                <a:latin typeface="Avenir Roman"/>
              </a:rPr>
              <a:t>Multilayer</a:t>
            </a:r>
            <a:br>
              <a:rPr lang="ru-RU" sz="1400" b="1" i="1" dirty="0">
                <a:solidFill>
                  <a:srgbClr val="1F497D">
                    <a:lumMod val="75000"/>
                  </a:srgbClr>
                </a:solidFill>
                <a:latin typeface="Avenir Roman"/>
              </a:rPr>
            </a:br>
            <a:r>
              <a:rPr lang="en-US" sz="1400" b="1" i="1" dirty="0">
                <a:solidFill>
                  <a:srgbClr val="1F497D">
                    <a:lumMod val="75000"/>
                  </a:srgbClr>
                </a:solidFill>
                <a:latin typeface="Avenir Roman"/>
              </a:rPr>
              <a:t>basic</a:t>
            </a:r>
            <a:br>
              <a:rPr lang="ru-RU" sz="1400" b="1" i="1" dirty="0">
                <a:solidFill>
                  <a:srgbClr val="1F497D">
                    <a:lumMod val="75000"/>
                  </a:srgbClr>
                </a:solidFill>
                <a:latin typeface="Avenir Roman"/>
              </a:rPr>
            </a:br>
            <a:r>
              <a:rPr lang="en-US" sz="1400" b="1" i="1" dirty="0">
                <a:solidFill>
                  <a:srgbClr val="1F497D">
                    <a:lumMod val="75000"/>
                  </a:srgbClr>
                </a:solidFill>
                <a:latin typeface="Avenir Roman"/>
              </a:rPr>
              <a:t>complete</a:t>
            </a:r>
            <a:r>
              <a:rPr lang="ru-RU" sz="1400" b="1" i="1" dirty="0">
                <a:solidFill>
                  <a:srgbClr val="1F497D">
                    <a:lumMod val="75000"/>
                  </a:srgbClr>
                </a:solidFill>
                <a:latin typeface="Avenir Roman"/>
              </a:rPr>
              <a:t> </a:t>
            </a:r>
            <a:br>
              <a:rPr lang="ru-RU" sz="1400" b="1" i="1" dirty="0">
                <a:solidFill>
                  <a:srgbClr val="1F497D">
                    <a:lumMod val="75000"/>
                  </a:srgbClr>
                </a:solidFill>
                <a:latin typeface="Avenir Roman"/>
              </a:rPr>
            </a:br>
            <a:r>
              <a:rPr lang="en-US" sz="1400" b="1" i="1" dirty="0">
                <a:solidFill>
                  <a:srgbClr val="1F497D">
                    <a:lumMod val="75000"/>
                  </a:srgbClr>
                </a:solidFill>
                <a:latin typeface="Avenir Roman"/>
              </a:rPr>
              <a:t>coverage</a:t>
            </a:r>
            <a:r>
              <a:rPr lang="ru-RU" sz="1400" b="1" i="1" dirty="0">
                <a:solidFill>
                  <a:srgbClr val="1F497D">
                    <a:lumMod val="75000"/>
                  </a:srgbClr>
                </a:solidFill>
                <a:latin typeface="Avenir Roman"/>
              </a:rPr>
              <a:t> </a:t>
            </a:r>
            <a:br>
              <a:rPr lang="ru-RU" sz="1400" b="1" i="1" dirty="0">
                <a:solidFill>
                  <a:srgbClr val="1F497D">
                    <a:lumMod val="75000"/>
                  </a:srgbClr>
                </a:solidFill>
                <a:latin typeface="Avenir Roman"/>
              </a:rPr>
            </a:br>
            <a:r>
              <a:rPr lang="en-US" sz="1400" b="1" i="1" dirty="0">
                <a:solidFill>
                  <a:srgbClr val="1F497D">
                    <a:lumMod val="75000"/>
                  </a:srgbClr>
                </a:solidFill>
                <a:latin typeface="Avenir Roman"/>
              </a:rPr>
              <a:t>with EO data</a:t>
            </a:r>
            <a:endParaRPr lang="ru-RU" sz="1400" b="1" i="1" dirty="0">
              <a:solidFill>
                <a:srgbClr val="1F497D">
                  <a:lumMod val="75000"/>
                </a:srgbClr>
              </a:solidFill>
              <a:latin typeface="Avenir Roman"/>
            </a:endParaRPr>
          </a:p>
        </p:txBody>
      </p:sp>
      <p:sp>
        <p:nvSpPr>
          <p:cNvPr id="13" name="Левая фигурная скобка 12"/>
          <p:cNvSpPr/>
          <p:nvPr/>
        </p:nvSpPr>
        <p:spPr>
          <a:xfrm>
            <a:off x="8090102" y="2631344"/>
            <a:ext cx="288032" cy="2989944"/>
          </a:xfrm>
          <a:prstGeom prst="leftBrace">
            <a:avLst>
              <a:gd name="adj1" fmla="val 67593"/>
              <a:gd name="adj2" fmla="val 49327"/>
            </a:avLst>
          </a:prstGeom>
          <a:ln>
            <a:noFill/>
          </a:ln>
          <a:scene3d>
            <a:camera prst="orthographicFront"/>
            <a:lightRig rig="threePt" dir="t"/>
          </a:scene3d>
          <a:sp3d>
            <a:bevelT/>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txBody>
          <a:bodyPr spcFirstLastPara="0" vert="horz" wrap="square" lIns="0" tIns="77167" rIns="115750" bIns="77166" numCol="1" spcCol="1270" anchor="ctr" anchorCtr="0">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88950">
              <a:lnSpc>
                <a:spcPct val="90000"/>
              </a:lnSpc>
              <a:spcBef>
                <a:spcPct val="0"/>
              </a:spcBef>
              <a:spcAft>
                <a:spcPct val="35000"/>
              </a:spcAft>
            </a:pPr>
            <a:endParaRPr lang="ru-RU" sz="1100">
              <a:solidFill>
                <a:prstClr val="white"/>
              </a:solidFill>
              <a:latin typeface="Avenir Roman"/>
            </a:endParaRPr>
          </a:p>
        </p:txBody>
      </p:sp>
      <p:sp>
        <p:nvSpPr>
          <p:cNvPr id="14" name="Скругленный прямоугольник 13"/>
          <p:cNvSpPr/>
          <p:nvPr/>
        </p:nvSpPr>
        <p:spPr>
          <a:xfrm>
            <a:off x="8588300" y="3608354"/>
            <a:ext cx="2005817" cy="420430"/>
          </a:xfrm>
          <a:prstGeom prst="roundRect">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spcFirstLastPara="0" vert="horz" wrap="square" lIns="144000" tIns="144000" rIns="144000" bIns="144000" numCol="1" spcCol="1270" anchor="ctr" anchorCtr="0">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1200">
              <a:lnSpc>
                <a:spcPct val="90000"/>
              </a:lnSpc>
              <a:spcAft>
                <a:spcPts val="300"/>
              </a:spcAft>
            </a:pPr>
            <a:r>
              <a:rPr lang="en-US" sz="1200" b="1" dirty="0">
                <a:solidFill>
                  <a:srgbClr val="4F81BD">
                    <a:lumMod val="75000"/>
                  </a:srgbClr>
                </a:solidFill>
                <a:latin typeface="Avenir Roman"/>
              </a:rPr>
              <a:t>Forestry</a:t>
            </a:r>
            <a:endParaRPr lang="ru-RU" sz="1100" i="1" dirty="0">
              <a:solidFill>
                <a:srgbClr val="4F81BD">
                  <a:lumMod val="75000"/>
                </a:srgbClr>
              </a:solidFill>
              <a:latin typeface="Avenir Roman"/>
            </a:endParaRPr>
          </a:p>
        </p:txBody>
      </p:sp>
      <p:sp>
        <p:nvSpPr>
          <p:cNvPr id="15" name="Шестиугольник 14"/>
          <p:cNvSpPr/>
          <p:nvPr/>
        </p:nvSpPr>
        <p:spPr>
          <a:xfrm>
            <a:off x="3715640" y="5877954"/>
            <a:ext cx="1345727" cy="665460"/>
          </a:xfrm>
          <a:prstGeom prst="hexagon">
            <a:avLst/>
          </a:prstGeom>
        </p:spPr>
        <p:style>
          <a:lnRef idx="1">
            <a:schemeClr val="dk1"/>
          </a:lnRef>
          <a:fillRef idx="2">
            <a:schemeClr val="dk1"/>
          </a:fillRef>
          <a:effectRef idx="1">
            <a:schemeClr val="dk1"/>
          </a:effectRef>
          <a:fontRef idx="minor">
            <a:schemeClr val="dk1"/>
          </a:fontRef>
        </p:style>
        <p:txBody>
          <a:bodyPr spcFirstLastPara="0" vert="horz" wrap="square" lIns="96746" tIns="96746" rIns="96746" bIns="96746" numCol="1" spcCol="1270" anchor="ctr" anchorCtr="0">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800100">
              <a:lnSpc>
                <a:spcPct val="90000"/>
              </a:lnSpc>
              <a:spcBef>
                <a:spcPct val="0"/>
              </a:spcBef>
              <a:spcAft>
                <a:spcPct val="35000"/>
              </a:spcAft>
            </a:pPr>
            <a:r>
              <a:rPr lang="en-US" sz="1400" i="1" dirty="0">
                <a:solidFill>
                  <a:srgbClr val="1F497D"/>
                </a:solidFill>
                <a:latin typeface="Avenir Roman"/>
              </a:rPr>
              <a:t>Data Processing Center</a:t>
            </a:r>
            <a:endParaRPr lang="ru-RU" sz="1400" i="1" dirty="0">
              <a:solidFill>
                <a:srgbClr val="1F497D"/>
              </a:solidFill>
              <a:latin typeface="Avenir Roman"/>
            </a:endParaRPr>
          </a:p>
        </p:txBody>
      </p:sp>
      <p:sp>
        <p:nvSpPr>
          <p:cNvPr id="16" name="Шестиугольник 15"/>
          <p:cNvSpPr/>
          <p:nvPr/>
        </p:nvSpPr>
        <p:spPr>
          <a:xfrm>
            <a:off x="5061366" y="5877954"/>
            <a:ext cx="1800200" cy="665460"/>
          </a:xfrm>
          <a:prstGeom prst="hexagon">
            <a:avLst/>
          </a:prstGeom>
        </p:spPr>
        <p:style>
          <a:lnRef idx="1">
            <a:schemeClr val="dk1"/>
          </a:lnRef>
          <a:fillRef idx="2">
            <a:schemeClr val="dk1"/>
          </a:fillRef>
          <a:effectRef idx="1">
            <a:schemeClr val="dk1"/>
          </a:effectRef>
          <a:fontRef idx="minor">
            <a:schemeClr val="dk1"/>
          </a:fontRef>
        </p:style>
        <p:txBody>
          <a:bodyPr spcFirstLastPara="0" vert="horz" wrap="square" lIns="0" tIns="96746" rIns="0" bIns="96746" numCol="1" spcCol="1270" anchor="ctr" anchorCtr="0">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800100">
              <a:lnSpc>
                <a:spcPct val="90000"/>
              </a:lnSpc>
              <a:spcBef>
                <a:spcPct val="0"/>
              </a:spcBef>
              <a:spcAft>
                <a:spcPct val="35000"/>
              </a:spcAft>
            </a:pPr>
            <a:r>
              <a:rPr lang="en-US" sz="1200" i="1" dirty="0">
                <a:solidFill>
                  <a:srgbClr val="1F497D"/>
                </a:solidFill>
                <a:latin typeface="Avenir Roman"/>
              </a:rPr>
              <a:t>Basic </a:t>
            </a:r>
            <a:r>
              <a:rPr lang="en-US" sz="1200" i="1" dirty="0" err="1">
                <a:solidFill>
                  <a:srgbClr val="1F497D"/>
                </a:solidFill>
                <a:latin typeface="Avenir Roman"/>
              </a:rPr>
              <a:t>Geoinformation</a:t>
            </a:r>
            <a:r>
              <a:rPr lang="en-US" sz="1200" i="1" dirty="0">
                <a:solidFill>
                  <a:srgbClr val="1F497D"/>
                </a:solidFill>
                <a:latin typeface="Avenir Roman"/>
              </a:rPr>
              <a:t> Platform</a:t>
            </a:r>
            <a:endParaRPr lang="ru-RU" sz="1200" i="1" dirty="0">
              <a:solidFill>
                <a:srgbClr val="1F497D"/>
              </a:solidFill>
              <a:latin typeface="Avenir Roman"/>
            </a:endParaRPr>
          </a:p>
        </p:txBody>
      </p:sp>
      <p:sp>
        <p:nvSpPr>
          <p:cNvPr id="17" name="Шестиугольник 16"/>
          <p:cNvSpPr/>
          <p:nvPr/>
        </p:nvSpPr>
        <p:spPr>
          <a:xfrm>
            <a:off x="6928894" y="5877954"/>
            <a:ext cx="1588672" cy="665460"/>
          </a:xfrm>
          <a:prstGeom prst="hexagon">
            <a:avLst/>
          </a:prstGeom>
        </p:spPr>
        <p:style>
          <a:lnRef idx="1">
            <a:schemeClr val="dk1"/>
          </a:lnRef>
          <a:fillRef idx="2">
            <a:schemeClr val="dk1"/>
          </a:fillRef>
          <a:effectRef idx="1">
            <a:schemeClr val="dk1"/>
          </a:effectRef>
          <a:fontRef idx="minor">
            <a:schemeClr val="dk1"/>
          </a:fontRef>
        </p:style>
        <p:txBody>
          <a:bodyPr spcFirstLastPara="0" vert="horz" wrap="square" lIns="96746" tIns="96746" rIns="96746" bIns="96746" numCol="1" spcCol="1270" anchor="ctr" anchorCtr="0">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800100">
              <a:lnSpc>
                <a:spcPct val="90000"/>
              </a:lnSpc>
              <a:spcBef>
                <a:spcPct val="0"/>
              </a:spcBef>
              <a:spcAft>
                <a:spcPct val="35000"/>
              </a:spcAft>
            </a:pPr>
            <a:r>
              <a:rPr lang="en-US" sz="1200" i="1" dirty="0">
                <a:solidFill>
                  <a:srgbClr val="1F497D"/>
                </a:solidFill>
                <a:latin typeface="Avenir Roman"/>
              </a:rPr>
              <a:t>Billing system</a:t>
            </a:r>
            <a:endParaRPr lang="ru-RU" sz="1200" i="1" dirty="0">
              <a:solidFill>
                <a:srgbClr val="1F497D"/>
              </a:solidFill>
              <a:latin typeface="Avenir Roman"/>
            </a:endParaRPr>
          </a:p>
        </p:txBody>
      </p:sp>
      <p:pic>
        <p:nvPicPr>
          <p:cNvPr id="18" name="Picture 14" descr="F:\ОБУЧЕНИЕ\Школа по спутниковой навигации\2016\3911770_большой-данные-технологий-иконка-бизнеса.jpg"/>
          <p:cNvPicPr>
            <a:picLocks noChangeAspect="1" noChangeArrowheads="1"/>
          </p:cNvPicPr>
          <p:nvPr/>
        </p:nvPicPr>
        <p:blipFill rotWithShape="1">
          <a:blip r:embed="rId2" cstate="email">
            <a:duotone>
              <a:schemeClr val="accent1">
                <a:shade val="45000"/>
                <a:satMod val="135000"/>
              </a:schemeClr>
              <a:prstClr val="white"/>
            </a:duotone>
            <a:extLst>
              <a:ext uri="{BEBA8EAE-BF5A-486C-A8C5-ECC9F3942E4B}">
                <a14:imgProps xmlns:a14="http://schemas.microsoft.com/office/drawing/2010/main">
                  <a14:imgLayer r:embed="rId3">
                    <a14:imgEffect>
                      <a14:backgroundRemoval t="10236" b="89764" l="9924" r="89313">
                        <a14:foregroundMark x1="11450" y1="75591" x2="16794" y2="75591"/>
                        <a14:foregroundMark x1="47328" y1="79528" x2="47328" y2="79528"/>
                        <a14:foregroundMark x1="58015" y1="63780" x2="58015" y2="63780"/>
                        <a14:foregroundMark x1="87023" y1="77953" x2="87023" y2="77953"/>
                      </a14:backgroundRemoval>
                    </a14:imgEffect>
                    <a14:imgEffect>
                      <a14:colorTemperature colorTemp="6100"/>
                    </a14:imgEffect>
                  </a14:imgLayer>
                </a14:imgProps>
              </a:ext>
              <a:ext uri="{28A0092B-C50C-407E-A947-70E740481C1C}">
                <a14:useLocalDpi xmlns:a14="http://schemas.microsoft.com/office/drawing/2010/main"/>
              </a:ext>
            </a:extLst>
          </a:blip>
          <a:srcRect/>
          <a:stretch/>
        </p:blipFill>
        <p:spPr bwMode="auto">
          <a:xfrm>
            <a:off x="9276285" y="2445397"/>
            <a:ext cx="629845" cy="666278"/>
          </a:xfrm>
          <a:prstGeom prst="rect">
            <a:avLst/>
          </a:prstGeom>
          <a:noFill/>
          <a:effectLst>
            <a:outerShdw blurRad="50800" dist="50800" dir="5400000" algn="ctr" rotWithShape="0">
              <a:schemeClr val="bg1">
                <a:lumMod val="50000"/>
              </a:schemeClr>
            </a:outerShdw>
          </a:effectLst>
          <a:extLst>
            <a:ext uri="{909E8E84-426E-40DD-AFC4-6F175D3DCCD1}">
              <a14:hiddenFill xmlns:a14="http://schemas.microsoft.com/office/drawing/2010/main">
                <a:solidFill>
                  <a:srgbClr val="FFFFFF"/>
                </a:solidFill>
              </a14:hiddenFill>
            </a:ext>
          </a:extLst>
        </p:spPr>
      </p:pic>
      <p:pic>
        <p:nvPicPr>
          <p:cNvPr id="19" name="Picture 2" descr="F:\ОБУЧЕНИЕ\Школа по спутниковой навигации\2016\server-database-icon-white-background-32757255.jpg"/>
          <p:cNvPicPr>
            <a:picLocks noChangeAspect="1" noChangeArrowheads="1"/>
          </p:cNvPicPr>
          <p:nvPr/>
        </p:nvPicPr>
        <p:blipFill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backgroundRemoval t="704" b="97183" l="0" r="98742"/>
                    </a14:imgEffect>
                  </a14:imgLayer>
                </a14:imgProps>
              </a:ext>
              <a:ext uri="{28A0092B-C50C-407E-A947-70E740481C1C}">
                <a14:useLocalDpi xmlns:a14="http://schemas.microsoft.com/office/drawing/2010/main"/>
              </a:ext>
            </a:extLst>
          </a:blip>
          <a:srcRect/>
          <a:stretch/>
        </p:blipFill>
        <p:spPr bwMode="auto">
          <a:xfrm>
            <a:off x="1756115" y="2854628"/>
            <a:ext cx="816252" cy="731604"/>
          </a:xfrm>
          <a:prstGeom prst="rect">
            <a:avLst/>
          </a:prstGeom>
          <a:noFill/>
          <a:extLst>
            <a:ext uri="{909E8E84-426E-40DD-AFC4-6F175D3DCCD1}">
              <a14:hiddenFill xmlns:a14="http://schemas.microsoft.com/office/drawing/2010/main">
                <a:solidFill>
                  <a:srgbClr val="FFFFFF"/>
                </a:solidFill>
              </a14:hiddenFill>
            </a:ext>
          </a:extLst>
        </p:spPr>
      </p:pic>
      <p:sp>
        <p:nvSpPr>
          <p:cNvPr id="20" name="Левая фигурная скобка 19"/>
          <p:cNvSpPr/>
          <p:nvPr/>
        </p:nvSpPr>
        <p:spPr>
          <a:xfrm flipH="1">
            <a:off x="3765222" y="2631344"/>
            <a:ext cx="288032" cy="2989944"/>
          </a:xfrm>
          <a:prstGeom prst="leftBrace">
            <a:avLst>
              <a:gd name="adj1" fmla="val 67593"/>
              <a:gd name="adj2" fmla="val 49327"/>
            </a:avLst>
          </a:prstGeom>
          <a:ln>
            <a:noFill/>
          </a:ln>
          <a:scene3d>
            <a:camera prst="orthographicFront"/>
            <a:lightRig rig="threePt" dir="t"/>
          </a:scene3d>
          <a:sp3d>
            <a:bevelT/>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txBody>
          <a:bodyPr spcFirstLastPara="0" vert="horz" wrap="square" lIns="0" tIns="77167" rIns="115750" bIns="77166" numCol="1" spcCol="1270" anchor="ctr" anchorCtr="0">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88950">
              <a:lnSpc>
                <a:spcPct val="90000"/>
              </a:lnSpc>
              <a:spcBef>
                <a:spcPct val="0"/>
              </a:spcBef>
              <a:spcAft>
                <a:spcPct val="35000"/>
              </a:spcAft>
            </a:pPr>
            <a:endParaRPr lang="ru-RU" sz="1100">
              <a:solidFill>
                <a:prstClr val="white"/>
              </a:solidFill>
              <a:latin typeface="Avenir Roman"/>
            </a:endParaRPr>
          </a:p>
        </p:txBody>
      </p:sp>
      <p:sp>
        <p:nvSpPr>
          <p:cNvPr id="21" name="Прямоугольник 20"/>
          <p:cNvSpPr/>
          <p:nvPr/>
        </p:nvSpPr>
        <p:spPr>
          <a:xfrm>
            <a:off x="1658844" y="4176690"/>
            <a:ext cx="2016224" cy="307777"/>
          </a:xfrm>
          <a:prstGeom prst="rect">
            <a:avLst/>
          </a:prstGeom>
          <a:solidFill>
            <a:srgbClr val="F0F5FA"/>
          </a:solidFill>
          <a:ln>
            <a:solidFill>
              <a:schemeClr val="accent1">
                <a:lumMod val="60000"/>
                <a:lumOff val="40000"/>
              </a:schemeClr>
            </a:solidFill>
          </a:ln>
        </p:spPr>
        <p:txBody>
          <a:bodyPr wrap="square" anchor="ctr">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r>
              <a:rPr lang="en-US" sz="1400" b="1" i="1" dirty="0">
                <a:solidFill>
                  <a:srgbClr val="1F497D">
                    <a:lumMod val="75000"/>
                  </a:srgbClr>
                </a:solidFill>
                <a:latin typeface="Avenir Roman"/>
              </a:rPr>
              <a:t>Spatial data</a:t>
            </a:r>
            <a:endParaRPr lang="ru-RU" sz="1400" b="1" i="1" dirty="0">
              <a:solidFill>
                <a:srgbClr val="1F497D">
                  <a:lumMod val="75000"/>
                </a:srgbClr>
              </a:solidFill>
              <a:latin typeface="Avenir Roman"/>
            </a:endParaRPr>
          </a:p>
        </p:txBody>
      </p:sp>
      <p:sp>
        <p:nvSpPr>
          <p:cNvPr id="22" name="Прямоугольник 21"/>
          <p:cNvSpPr/>
          <p:nvPr/>
        </p:nvSpPr>
        <p:spPr>
          <a:xfrm>
            <a:off x="1676990" y="5067919"/>
            <a:ext cx="2016224" cy="307777"/>
          </a:xfrm>
          <a:prstGeom prst="rect">
            <a:avLst/>
          </a:prstGeom>
          <a:solidFill>
            <a:srgbClr val="F0F5FA"/>
          </a:solidFill>
          <a:ln>
            <a:solidFill>
              <a:schemeClr val="accent1">
                <a:lumMod val="60000"/>
                <a:lumOff val="40000"/>
              </a:schemeClr>
            </a:solidFill>
          </a:ln>
        </p:spPr>
        <p:txBody>
          <a:bodyPr wrap="square" anchor="ctr">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r>
              <a:rPr lang="en-US" sz="1400" b="1" i="1" dirty="0">
                <a:solidFill>
                  <a:srgbClr val="1F497D">
                    <a:lumMod val="75000"/>
                  </a:srgbClr>
                </a:solidFill>
                <a:latin typeface="Avenir Roman"/>
              </a:rPr>
              <a:t>User data</a:t>
            </a:r>
            <a:endParaRPr lang="ru-RU" sz="1400" b="1" i="1" dirty="0">
              <a:solidFill>
                <a:srgbClr val="1F497D">
                  <a:lumMod val="75000"/>
                </a:srgbClr>
              </a:solidFill>
              <a:latin typeface="Avenir Roman"/>
            </a:endParaRPr>
          </a:p>
        </p:txBody>
      </p:sp>
      <p:pic>
        <p:nvPicPr>
          <p:cNvPr id="23" name="Picture 12"/>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1769391" y="5032918"/>
            <a:ext cx="444203" cy="48122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4" name="Picture 2" descr="F:\Цифровая Земля\depositphotos_53523679-stock-illustration-29-map-and-geo-location.jpg"/>
          <p:cNvPicPr>
            <a:picLocks noChangeAspect="1" noChangeArrowheads="1"/>
          </p:cNvPicPr>
          <p:nvPr/>
        </p:nvPicPr>
        <p:blipFill rotWithShape="1">
          <a:blip r:embed="rId7"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1744861" y="4330578"/>
            <a:ext cx="340487" cy="335822"/>
          </a:xfrm>
          <a:prstGeom prst="rect">
            <a:avLst/>
          </a:prstGeom>
          <a:noFill/>
          <a:extLst>
            <a:ext uri="{909E8E84-426E-40DD-AFC4-6F175D3DCCD1}">
              <a14:hiddenFill xmlns:a14="http://schemas.microsoft.com/office/drawing/2010/main">
                <a:solidFill>
                  <a:srgbClr val="FFFFFF"/>
                </a:solidFill>
              </a14:hiddenFill>
            </a:ext>
          </a:extLst>
        </p:spPr>
      </p:pic>
      <p:sp>
        <p:nvSpPr>
          <p:cNvPr id="25" name="Скругленный прямоугольник 24"/>
          <p:cNvSpPr/>
          <p:nvPr/>
        </p:nvSpPr>
        <p:spPr>
          <a:xfrm>
            <a:off x="8588300" y="4115186"/>
            <a:ext cx="2005817" cy="420430"/>
          </a:xfrm>
          <a:prstGeom prst="roundRect">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spcFirstLastPara="0" vert="horz" wrap="square" lIns="144000" tIns="144000" rIns="144000" bIns="144000" numCol="1" spcCol="1270" anchor="ctr" anchorCtr="0">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1200">
              <a:lnSpc>
                <a:spcPct val="90000"/>
              </a:lnSpc>
              <a:spcAft>
                <a:spcPts val="300"/>
              </a:spcAft>
            </a:pPr>
            <a:r>
              <a:rPr lang="en-US" sz="1200" b="1" dirty="0">
                <a:solidFill>
                  <a:srgbClr val="4F81BD">
                    <a:lumMod val="75000"/>
                  </a:srgbClr>
                </a:solidFill>
                <a:latin typeface="Avenir Roman"/>
              </a:rPr>
              <a:t>Infrastructure</a:t>
            </a:r>
            <a:endParaRPr lang="ru-RU" sz="1100" i="1" dirty="0">
              <a:solidFill>
                <a:srgbClr val="4F81BD">
                  <a:lumMod val="75000"/>
                </a:srgbClr>
              </a:solidFill>
              <a:latin typeface="Avenir Roman"/>
            </a:endParaRPr>
          </a:p>
        </p:txBody>
      </p:sp>
      <p:sp>
        <p:nvSpPr>
          <p:cNvPr id="26" name="Скругленный прямоугольник 25"/>
          <p:cNvSpPr/>
          <p:nvPr/>
        </p:nvSpPr>
        <p:spPr>
          <a:xfrm>
            <a:off x="8588300" y="4622018"/>
            <a:ext cx="2005817" cy="420430"/>
          </a:xfrm>
          <a:prstGeom prst="roundRect">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spcFirstLastPara="0" vert="horz" wrap="square" lIns="144000" tIns="144000" rIns="144000" bIns="144000" numCol="1" spcCol="1270" anchor="ctr" anchorCtr="0">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1200">
              <a:lnSpc>
                <a:spcPct val="90000"/>
              </a:lnSpc>
              <a:spcAft>
                <a:spcPts val="300"/>
              </a:spcAft>
            </a:pPr>
            <a:r>
              <a:rPr lang="en-US" sz="1200" b="1" dirty="0">
                <a:solidFill>
                  <a:srgbClr val="4F81BD">
                    <a:lumMod val="75000"/>
                  </a:srgbClr>
                </a:solidFill>
                <a:latin typeface="Avenir Roman"/>
              </a:rPr>
              <a:t>Mineral resources</a:t>
            </a:r>
            <a:endParaRPr lang="ru-RU" sz="1100" i="1" dirty="0">
              <a:solidFill>
                <a:srgbClr val="4F81BD">
                  <a:lumMod val="75000"/>
                </a:srgbClr>
              </a:solidFill>
              <a:latin typeface="Avenir Roman"/>
            </a:endParaRPr>
          </a:p>
        </p:txBody>
      </p:sp>
      <p:sp>
        <p:nvSpPr>
          <p:cNvPr id="27" name="Скругленный прямоугольник 26"/>
          <p:cNvSpPr/>
          <p:nvPr/>
        </p:nvSpPr>
        <p:spPr>
          <a:xfrm>
            <a:off x="8588300" y="5128850"/>
            <a:ext cx="2005817" cy="420430"/>
          </a:xfrm>
          <a:prstGeom prst="roundRect">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spcFirstLastPara="0" vert="horz" wrap="square" lIns="144000" tIns="144000" rIns="144000" bIns="144000" numCol="1" spcCol="1270" anchor="ctr" anchorCtr="0">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11200">
              <a:lnSpc>
                <a:spcPct val="90000"/>
              </a:lnSpc>
              <a:spcAft>
                <a:spcPts val="300"/>
              </a:spcAft>
            </a:pPr>
            <a:r>
              <a:rPr lang="en-US" sz="1200" b="1" dirty="0">
                <a:solidFill>
                  <a:srgbClr val="4F81BD">
                    <a:lumMod val="75000"/>
                  </a:srgbClr>
                </a:solidFill>
                <a:latin typeface="Avenir Roman"/>
              </a:rPr>
              <a:t>Ecology</a:t>
            </a:r>
            <a:endParaRPr lang="ru-RU" sz="1100" i="1" dirty="0">
              <a:solidFill>
                <a:srgbClr val="4F81BD">
                  <a:lumMod val="75000"/>
                </a:srgbClr>
              </a:solidFill>
              <a:latin typeface="Avenir Roman"/>
            </a:endParaRPr>
          </a:p>
        </p:txBody>
      </p:sp>
      <p:sp>
        <p:nvSpPr>
          <p:cNvPr id="28" name="Прямоугольник 27"/>
          <p:cNvSpPr/>
          <p:nvPr/>
        </p:nvSpPr>
        <p:spPr>
          <a:xfrm>
            <a:off x="8588300" y="2000985"/>
            <a:ext cx="1989249" cy="31393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00100">
              <a:lnSpc>
                <a:spcPct val="90000"/>
              </a:lnSpc>
              <a:spcBef>
                <a:spcPct val="0"/>
              </a:spcBef>
            </a:pPr>
            <a:r>
              <a:rPr lang="en-US" sz="1600" b="1" i="1" dirty="0">
                <a:solidFill>
                  <a:srgbClr val="1F497D">
                    <a:lumMod val="75000"/>
                  </a:srgbClr>
                </a:solidFill>
                <a:latin typeface="Avenir Roman"/>
              </a:rPr>
              <a:t>THEMATIC SERVICES</a:t>
            </a:r>
            <a:endParaRPr lang="ru-RU" sz="1400" b="1" i="1" dirty="0">
              <a:solidFill>
                <a:srgbClr val="1F497D">
                  <a:lumMod val="75000"/>
                </a:srgbClr>
              </a:solidFill>
              <a:latin typeface="Avenir Roman"/>
            </a:endParaRPr>
          </a:p>
        </p:txBody>
      </p:sp>
      <p:sp>
        <p:nvSpPr>
          <p:cNvPr id="29" name="Прямоугольник 28"/>
          <p:cNvSpPr/>
          <p:nvPr/>
        </p:nvSpPr>
        <p:spPr>
          <a:xfrm>
            <a:off x="4163518" y="5482639"/>
            <a:ext cx="3702549" cy="31393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00100">
              <a:lnSpc>
                <a:spcPct val="90000"/>
              </a:lnSpc>
              <a:spcBef>
                <a:spcPct val="0"/>
              </a:spcBef>
            </a:pPr>
            <a:r>
              <a:rPr lang="en-US" sz="1600" b="1" i="1" dirty="0">
                <a:solidFill>
                  <a:srgbClr val="1F497D">
                    <a:lumMod val="75000"/>
                  </a:srgbClr>
                </a:solidFill>
                <a:latin typeface="Avenir Roman"/>
              </a:rPr>
              <a:t>TECHNICAL SUPPORT</a:t>
            </a:r>
            <a:r>
              <a:rPr lang="ru-RU" sz="1600" b="1" i="1" dirty="0">
                <a:solidFill>
                  <a:srgbClr val="1F497D">
                    <a:lumMod val="75000"/>
                  </a:srgbClr>
                </a:solidFill>
                <a:latin typeface="Avenir Roman"/>
              </a:rPr>
              <a:t> </a:t>
            </a:r>
            <a:endParaRPr lang="ru-RU" sz="1400" b="1" i="1" dirty="0">
              <a:solidFill>
                <a:srgbClr val="1F497D">
                  <a:lumMod val="75000"/>
                </a:srgbClr>
              </a:solidFill>
              <a:latin typeface="Avenir Roman"/>
            </a:endParaRPr>
          </a:p>
        </p:txBody>
      </p:sp>
      <p:sp>
        <p:nvSpPr>
          <p:cNvPr id="30" name="Прямоугольник 29"/>
          <p:cNvSpPr/>
          <p:nvPr/>
        </p:nvSpPr>
        <p:spPr>
          <a:xfrm>
            <a:off x="1676991" y="2000986"/>
            <a:ext cx="2038648" cy="31393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00100">
              <a:lnSpc>
                <a:spcPct val="90000"/>
              </a:lnSpc>
              <a:spcBef>
                <a:spcPct val="0"/>
              </a:spcBef>
            </a:pPr>
            <a:r>
              <a:rPr lang="en-US" sz="1600" b="1" i="1" dirty="0">
                <a:solidFill>
                  <a:srgbClr val="1F497D">
                    <a:lumMod val="75000"/>
                  </a:srgbClr>
                </a:solidFill>
                <a:latin typeface="Avenir Roman"/>
              </a:rPr>
              <a:t>INFO BASIS</a:t>
            </a:r>
            <a:endParaRPr lang="ru-RU" sz="1400" b="1" i="1" dirty="0">
              <a:solidFill>
                <a:srgbClr val="1F497D">
                  <a:lumMod val="75000"/>
                </a:srgbClr>
              </a:solidFill>
              <a:latin typeface="Avenir Roman"/>
            </a:endParaRPr>
          </a:p>
        </p:txBody>
      </p:sp>
      <p:sp>
        <p:nvSpPr>
          <p:cNvPr id="31" name="Прямоугольник 30"/>
          <p:cNvSpPr/>
          <p:nvPr/>
        </p:nvSpPr>
        <p:spPr>
          <a:xfrm>
            <a:off x="4222784" y="1309772"/>
            <a:ext cx="3702549" cy="31393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00100">
              <a:lnSpc>
                <a:spcPct val="90000"/>
              </a:lnSpc>
              <a:spcBef>
                <a:spcPct val="0"/>
              </a:spcBef>
            </a:pPr>
            <a:r>
              <a:rPr lang="en-US" sz="1600" b="1" i="1" dirty="0">
                <a:solidFill>
                  <a:srgbClr val="1F497D">
                    <a:lumMod val="75000"/>
                  </a:srgbClr>
                </a:solidFill>
                <a:latin typeface="Avenir Roman"/>
              </a:rPr>
              <a:t>TECHNICAL IMPLEMENTATION</a:t>
            </a:r>
            <a:endParaRPr lang="ru-RU" sz="1400" b="1" i="1" dirty="0">
              <a:solidFill>
                <a:srgbClr val="1F497D">
                  <a:lumMod val="75000"/>
                </a:srgbClr>
              </a:solidFill>
              <a:latin typeface="Avenir Roman"/>
            </a:endParaRPr>
          </a:p>
        </p:txBody>
      </p:sp>
      <p:sp>
        <p:nvSpPr>
          <p:cNvPr id="32" name="Прямоугольник 31"/>
          <p:cNvSpPr/>
          <p:nvPr/>
        </p:nvSpPr>
        <p:spPr>
          <a:xfrm>
            <a:off x="3706228" y="1648957"/>
            <a:ext cx="4811338" cy="837432"/>
          </a:xfrm>
          <a:prstGeom prst="rect">
            <a:avLst/>
          </a:prstGeom>
          <a:noFill/>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ru-RU">
              <a:solidFill>
                <a:prstClr val="black"/>
              </a:solidFill>
              <a:latin typeface="Avenir Roman"/>
            </a:endParaRPr>
          </a:p>
        </p:txBody>
      </p:sp>
      <p:sp>
        <p:nvSpPr>
          <p:cNvPr id="33" name="Шестиугольник 32"/>
          <p:cNvSpPr/>
          <p:nvPr/>
        </p:nvSpPr>
        <p:spPr>
          <a:xfrm>
            <a:off x="3861036" y="1734943"/>
            <a:ext cx="1416355" cy="665460"/>
          </a:xfrm>
          <a:prstGeom prst="hexagon">
            <a:avLst/>
          </a:prstGeom>
        </p:spPr>
        <p:style>
          <a:lnRef idx="1">
            <a:schemeClr val="dk1"/>
          </a:lnRef>
          <a:fillRef idx="2">
            <a:schemeClr val="dk1"/>
          </a:fillRef>
          <a:effectRef idx="1">
            <a:schemeClr val="dk1"/>
          </a:effectRef>
          <a:fontRef idx="minor">
            <a:schemeClr val="dk1"/>
          </a:fontRef>
        </p:style>
        <p:txBody>
          <a:bodyPr spcFirstLastPara="0" vert="horz" wrap="square" lIns="0" tIns="96746" rIns="0" bIns="96746" numCol="1" spcCol="1270" anchor="ctr" anchorCtr="0">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800100">
              <a:lnSpc>
                <a:spcPct val="90000"/>
              </a:lnSpc>
              <a:spcBef>
                <a:spcPct val="0"/>
              </a:spcBef>
              <a:spcAft>
                <a:spcPct val="35000"/>
              </a:spcAft>
            </a:pPr>
            <a:r>
              <a:rPr lang="en-US" sz="1200" i="1" dirty="0">
                <a:solidFill>
                  <a:srgbClr val="1F497D"/>
                </a:solidFill>
                <a:latin typeface="Avenir Roman"/>
              </a:rPr>
              <a:t>Web-service of online access</a:t>
            </a:r>
            <a:endParaRPr lang="ru-RU" sz="1200" i="1" dirty="0">
              <a:solidFill>
                <a:srgbClr val="1F497D"/>
              </a:solidFill>
              <a:latin typeface="Avenir Roman"/>
            </a:endParaRPr>
          </a:p>
        </p:txBody>
      </p:sp>
      <p:sp>
        <p:nvSpPr>
          <p:cNvPr id="34" name="Шестиугольник 33"/>
          <p:cNvSpPr/>
          <p:nvPr/>
        </p:nvSpPr>
        <p:spPr>
          <a:xfrm>
            <a:off x="5286237" y="1734943"/>
            <a:ext cx="1736526" cy="665460"/>
          </a:xfrm>
          <a:prstGeom prst="hexagon">
            <a:avLst/>
          </a:prstGeom>
        </p:spPr>
        <p:style>
          <a:lnRef idx="1">
            <a:schemeClr val="dk1"/>
          </a:lnRef>
          <a:fillRef idx="2">
            <a:schemeClr val="dk1"/>
          </a:fillRef>
          <a:effectRef idx="1">
            <a:schemeClr val="dk1"/>
          </a:effectRef>
          <a:fontRef idx="minor">
            <a:schemeClr val="dk1"/>
          </a:fontRef>
        </p:style>
        <p:txBody>
          <a:bodyPr spcFirstLastPara="0" vert="horz" wrap="square" lIns="0" tIns="96746" rIns="0" bIns="96746" numCol="1" spcCol="1270" anchor="ctr" anchorCtr="0">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800100">
              <a:lnSpc>
                <a:spcPct val="90000"/>
              </a:lnSpc>
              <a:spcBef>
                <a:spcPct val="0"/>
              </a:spcBef>
              <a:spcAft>
                <a:spcPct val="35000"/>
              </a:spcAft>
            </a:pPr>
            <a:r>
              <a:rPr lang="en-US" sz="1200" i="1" dirty="0">
                <a:solidFill>
                  <a:srgbClr val="1F497D"/>
                </a:solidFill>
                <a:latin typeface="Avenir Roman"/>
              </a:rPr>
              <a:t>Integration into systems and services of users</a:t>
            </a:r>
            <a:endParaRPr lang="ru-RU" sz="1200" i="1" dirty="0">
              <a:solidFill>
                <a:srgbClr val="1F497D"/>
              </a:solidFill>
              <a:latin typeface="Avenir Roman"/>
            </a:endParaRPr>
          </a:p>
        </p:txBody>
      </p:sp>
      <p:sp>
        <p:nvSpPr>
          <p:cNvPr id="35" name="Шестиугольник 34"/>
          <p:cNvSpPr/>
          <p:nvPr/>
        </p:nvSpPr>
        <p:spPr>
          <a:xfrm>
            <a:off x="7005582" y="1734943"/>
            <a:ext cx="1380982" cy="665460"/>
          </a:xfrm>
          <a:prstGeom prst="hexagon">
            <a:avLst/>
          </a:prstGeom>
        </p:spPr>
        <p:style>
          <a:lnRef idx="1">
            <a:schemeClr val="dk1"/>
          </a:lnRef>
          <a:fillRef idx="2">
            <a:schemeClr val="dk1"/>
          </a:fillRef>
          <a:effectRef idx="1">
            <a:schemeClr val="dk1"/>
          </a:effectRef>
          <a:fontRef idx="minor">
            <a:schemeClr val="dk1"/>
          </a:fontRef>
        </p:style>
        <p:txBody>
          <a:bodyPr spcFirstLastPara="0" vert="horz" wrap="square" lIns="96746" tIns="96746" rIns="96746" bIns="96746" numCol="1" spcCol="1270" anchor="ctr" anchorCtr="0">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800100">
              <a:lnSpc>
                <a:spcPct val="90000"/>
              </a:lnSpc>
              <a:spcBef>
                <a:spcPct val="0"/>
              </a:spcBef>
              <a:spcAft>
                <a:spcPct val="35000"/>
              </a:spcAft>
            </a:pPr>
            <a:r>
              <a:rPr lang="en-US" sz="1200" i="1" dirty="0">
                <a:solidFill>
                  <a:srgbClr val="1F497D"/>
                </a:solidFill>
                <a:latin typeface="Avenir Roman"/>
              </a:rPr>
              <a:t>Mobile apps</a:t>
            </a:r>
            <a:endParaRPr lang="ru-RU" sz="1200" i="1" dirty="0">
              <a:solidFill>
                <a:srgbClr val="1F497D"/>
              </a:solidFill>
              <a:latin typeface="Avenir Roman"/>
            </a:endParaRPr>
          </a:p>
        </p:txBody>
      </p:sp>
    </p:spTree>
    <p:extLst>
      <p:ext uri="{BB962C8B-B14F-4D97-AF65-F5344CB8AC3E}">
        <p14:creationId xmlns:p14="http://schemas.microsoft.com/office/powerpoint/2010/main" val="365009044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p:txBody>
          <a:bodyPr/>
          <a:lstStyle/>
          <a:p>
            <a:fld id="{86CB4B4D-7CA3-9044-876B-883B54F8677D}" type="slidenum">
              <a:rPr lang="uk-UA" kern="0">
                <a:solidFill>
                  <a:srgbClr val="1F497D"/>
                </a:solidFill>
                <a:latin typeface="Helvetica"/>
              </a:rPr>
              <a:pPr/>
              <a:t>7</a:t>
            </a:fld>
            <a:endParaRPr lang="uk-UA" kern="0" dirty="0">
              <a:solidFill>
                <a:srgbClr val="1F497D"/>
              </a:solidFill>
              <a:latin typeface="Helvetica"/>
            </a:endParaRPr>
          </a:p>
        </p:txBody>
      </p:sp>
      <p:sp>
        <p:nvSpPr>
          <p:cNvPr id="4" name="Объект 3"/>
          <p:cNvSpPr>
            <a:spLocks noGrp="1"/>
          </p:cNvSpPr>
          <p:nvPr>
            <p:ph sz="quarter" idx="11"/>
          </p:nvPr>
        </p:nvSpPr>
        <p:spPr>
          <a:xfrm>
            <a:off x="3547930" y="147562"/>
            <a:ext cx="4953000" cy="533400"/>
          </a:xfrm>
        </p:spPr>
        <p:txBody>
          <a:bodyPr/>
          <a:lstStyle/>
          <a:p>
            <a:r>
              <a:rPr lang="en-US" dirty="0"/>
              <a:t>INFRASTRUCTURE OF</a:t>
            </a:r>
            <a:r>
              <a:rPr lang="ru-RU" dirty="0"/>
              <a:t> </a:t>
            </a:r>
            <a:r>
              <a:rPr lang="en-US" dirty="0"/>
              <a:t>THE </a:t>
            </a:r>
            <a:br>
              <a:rPr lang="en-US" dirty="0"/>
            </a:br>
            <a:r>
              <a:rPr lang="en-US" dirty="0"/>
              <a:t>“DIGITAL EARTH” SERVICES</a:t>
            </a:r>
            <a:endParaRPr lang="ru-RU" dirty="0"/>
          </a:p>
        </p:txBody>
      </p:sp>
      <p:sp>
        <p:nvSpPr>
          <p:cNvPr id="5" name="Прямоугольник 4"/>
          <p:cNvSpPr/>
          <p:nvPr/>
        </p:nvSpPr>
        <p:spPr>
          <a:xfrm>
            <a:off x="4139925" y="1955288"/>
            <a:ext cx="3769013" cy="470427"/>
          </a:xfrm>
          <a:prstGeom prst="rect">
            <a:avLst/>
          </a:prstGeom>
          <a:gradFill flip="none" rotWithShape="1">
            <a:gsLst>
              <a:gs pos="22000">
                <a:schemeClr val="accent1"/>
              </a:gs>
              <a:gs pos="100000">
                <a:schemeClr val="tx2">
                  <a:lumMod val="20000"/>
                  <a:lumOff val="80000"/>
                </a:schemeClr>
              </a:gs>
            </a:gsLst>
            <a:lin ang="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235"/>
            <a:endParaRPr lang="ru-RU" sz="1600" b="1">
              <a:solidFill>
                <a:prstClr val="white"/>
              </a:solidFill>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0" b="100000" l="0" r="100000"/>
                    </a14:imgEffect>
                    <a14:imgEffect>
                      <a14:colorTemperature colorTemp="8800"/>
                    </a14:imgEffect>
                  </a14:imgLayer>
                </a14:imgProps>
              </a:ext>
              <a:ext uri="{28A0092B-C50C-407E-A947-70E740481C1C}">
                <a14:useLocalDpi xmlns:a14="http://schemas.microsoft.com/office/drawing/2010/main"/>
              </a:ext>
            </a:extLst>
          </a:blip>
          <a:srcRect/>
          <a:stretch>
            <a:fillRect/>
          </a:stretch>
        </p:blipFill>
        <p:spPr bwMode="auto">
          <a:xfrm>
            <a:off x="4324420" y="2710255"/>
            <a:ext cx="3492989" cy="3447297"/>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Прямоугольник 6"/>
          <p:cNvSpPr/>
          <p:nvPr/>
        </p:nvSpPr>
        <p:spPr>
          <a:xfrm>
            <a:off x="1558713" y="2857759"/>
            <a:ext cx="2542436" cy="3588396"/>
          </a:xfrm>
          <a:prstGeom prst="rect">
            <a:avLst/>
          </a:prstGeom>
        </p:spPr>
        <p:txBody>
          <a:bodyPr wrap="square" anchor="ctr">
            <a:no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00025" indent="-200025" defTabSz="914235">
              <a:lnSpc>
                <a:spcPct val="85000"/>
              </a:lnSpc>
              <a:spcAft>
                <a:spcPts val="500"/>
              </a:spcAft>
              <a:buFont typeface="Wingdings" panose="05000000000000000000" pitchFamily="2" charset="2"/>
              <a:buChar char="ü"/>
            </a:pPr>
            <a:r>
              <a:rPr lang="en-US" sz="1300" dirty="0">
                <a:solidFill>
                  <a:srgbClr val="1F497D">
                    <a:lumMod val="50000"/>
                  </a:srgbClr>
                </a:solidFill>
                <a:latin typeface="Avenir Roman"/>
              </a:rPr>
              <a:t>Centralized control of informational resources;</a:t>
            </a:r>
          </a:p>
          <a:p>
            <a:pPr marL="200025" indent="-200025" defTabSz="914235">
              <a:lnSpc>
                <a:spcPct val="85000"/>
              </a:lnSpc>
              <a:spcAft>
                <a:spcPts val="500"/>
              </a:spcAft>
              <a:buFont typeface="Wingdings" panose="05000000000000000000" pitchFamily="2" charset="2"/>
              <a:buChar char="ü"/>
            </a:pPr>
            <a:r>
              <a:rPr lang="en-US" sz="1300" dirty="0">
                <a:solidFill>
                  <a:srgbClr val="1F497D">
                    <a:lumMod val="50000"/>
                  </a:srgbClr>
                </a:solidFill>
                <a:latin typeface="Avenir Roman"/>
              </a:rPr>
              <a:t>Source data for creation and swift update of complete coverage</a:t>
            </a:r>
            <a:r>
              <a:rPr lang="ru-RU" sz="1300" dirty="0">
                <a:solidFill>
                  <a:srgbClr val="1F497D">
                    <a:lumMod val="50000"/>
                  </a:srgbClr>
                </a:solidFill>
                <a:latin typeface="Avenir Roman"/>
              </a:rPr>
              <a:t>;</a:t>
            </a:r>
          </a:p>
          <a:p>
            <a:pPr marL="200025" indent="-200025" defTabSz="914235">
              <a:lnSpc>
                <a:spcPct val="85000"/>
              </a:lnSpc>
              <a:spcAft>
                <a:spcPts val="500"/>
              </a:spcAft>
              <a:buFont typeface="Wingdings" panose="05000000000000000000" pitchFamily="2" charset="2"/>
              <a:buChar char="ü"/>
            </a:pPr>
            <a:r>
              <a:rPr lang="en-US" sz="1300" dirty="0">
                <a:solidFill>
                  <a:srgbClr val="1F497D">
                    <a:lumMod val="50000"/>
                  </a:srgbClr>
                </a:solidFill>
                <a:latin typeface="Avenir Roman"/>
              </a:rPr>
              <a:t>Flow formation of base products</a:t>
            </a:r>
            <a:r>
              <a:rPr lang="ru-RU" sz="1300" dirty="0">
                <a:solidFill>
                  <a:srgbClr val="1F497D">
                    <a:lumMod val="50000"/>
                  </a:srgbClr>
                </a:solidFill>
                <a:latin typeface="Avenir Roman"/>
              </a:rPr>
              <a:t>;</a:t>
            </a:r>
          </a:p>
          <a:p>
            <a:pPr marL="200025" indent="-200025" defTabSz="914235">
              <a:lnSpc>
                <a:spcPct val="85000"/>
              </a:lnSpc>
              <a:spcAft>
                <a:spcPts val="500"/>
              </a:spcAft>
              <a:buFont typeface="Wingdings" panose="05000000000000000000" pitchFamily="2" charset="2"/>
              <a:buChar char="ü"/>
            </a:pPr>
            <a:r>
              <a:rPr lang="en-US" sz="1300" dirty="0">
                <a:solidFill>
                  <a:srgbClr val="1F497D">
                    <a:lumMod val="50000"/>
                  </a:srgbClr>
                </a:solidFill>
                <a:latin typeface="Avenir Roman"/>
              </a:rPr>
              <a:t>Creation of thematic products in 10 main socio-economic spheres</a:t>
            </a:r>
            <a:r>
              <a:rPr lang="ru-RU" sz="1300" dirty="0">
                <a:solidFill>
                  <a:srgbClr val="1F497D">
                    <a:lumMod val="50000"/>
                  </a:srgbClr>
                </a:solidFill>
                <a:latin typeface="Avenir Roman"/>
              </a:rPr>
              <a:t>;</a:t>
            </a:r>
          </a:p>
          <a:p>
            <a:pPr marL="200025" indent="-200025" defTabSz="914235">
              <a:lnSpc>
                <a:spcPct val="85000"/>
              </a:lnSpc>
              <a:spcAft>
                <a:spcPts val="500"/>
              </a:spcAft>
              <a:buFont typeface="Wingdings" panose="05000000000000000000" pitchFamily="2" charset="2"/>
              <a:buChar char="ü"/>
            </a:pPr>
            <a:r>
              <a:rPr lang="en-US" sz="1300" dirty="0">
                <a:solidFill>
                  <a:srgbClr val="1F497D">
                    <a:lumMod val="50000"/>
                  </a:srgbClr>
                </a:solidFill>
                <a:latin typeface="Avenir Roman"/>
              </a:rPr>
              <a:t>Complex ‘space’ services</a:t>
            </a:r>
            <a:endParaRPr lang="ru-RU" sz="1300" dirty="0">
              <a:solidFill>
                <a:srgbClr val="1F497D">
                  <a:lumMod val="50000"/>
                </a:srgbClr>
              </a:solidFill>
              <a:latin typeface="Avenir Roman"/>
            </a:endParaRPr>
          </a:p>
        </p:txBody>
      </p:sp>
      <p:sp>
        <p:nvSpPr>
          <p:cNvPr id="8" name="Прямоугольник 7"/>
          <p:cNvSpPr/>
          <p:nvPr/>
        </p:nvSpPr>
        <p:spPr>
          <a:xfrm>
            <a:off x="1508862" y="2872670"/>
            <a:ext cx="2525819" cy="480131"/>
          </a:xfrm>
          <a:prstGeom prst="rect">
            <a:avLst/>
          </a:prstGeom>
          <a:noFill/>
          <a:effectLst>
            <a:outerShdw blurRad="50800" dist="38100" dir="5400000" algn="t" rotWithShape="0">
              <a:prstClr val="black">
                <a:alpha val="40000"/>
              </a:prstClr>
            </a:outerShdw>
          </a:effectLst>
        </p:spPr>
        <p:txBody>
          <a:bodyPr wrap="square" lIns="91440" tIns="45720" rIns="91440" bIns="4572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235">
              <a:lnSpc>
                <a:spcPct val="90000"/>
              </a:lnSpc>
            </a:pPr>
            <a:r>
              <a:rPr lang="en-US" sz="1400" b="1" dirty="0">
                <a:solidFill>
                  <a:prstClr val="black">
                    <a:lumMod val="65000"/>
                    <a:lumOff val="35000"/>
                  </a:prstClr>
                </a:solidFill>
                <a:latin typeface="Avenir Roman"/>
              </a:rPr>
              <a:t>Info resources of the ground EO infrastructure</a:t>
            </a:r>
            <a:endParaRPr lang="ru-RU" sz="1200" i="1" dirty="0">
              <a:solidFill>
                <a:prstClr val="black">
                  <a:lumMod val="65000"/>
                  <a:lumOff val="35000"/>
                </a:prstClr>
              </a:solidFill>
              <a:latin typeface="Avenir Roman"/>
            </a:endParaRPr>
          </a:p>
        </p:txBody>
      </p:sp>
      <p:sp>
        <p:nvSpPr>
          <p:cNvPr id="9" name="Прямоугольник 8"/>
          <p:cNvSpPr/>
          <p:nvPr/>
        </p:nvSpPr>
        <p:spPr>
          <a:xfrm>
            <a:off x="3702338" y="6530168"/>
            <a:ext cx="4652825" cy="341632"/>
          </a:xfrm>
          <a:prstGeom prst="rect">
            <a:avLst/>
          </a:prstGeom>
          <a:noFill/>
          <a:effectLst>
            <a:outerShdw blurRad="50800" dist="38100" dir="5400000" algn="t" rotWithShape="0">
              <a:prstClr val="black">
                <a:alpha val="40000"/>
              </a:prstClr>
            </a:outerShdw>
          </a:effectLst>
        </p:spPr>
        <p:txBody>
          <a:bodyPr wrap="square" lIns="91440" tIns="45720" rIns="91440" bIns="4572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235">
              <a:lnSpc>
                <a:spcPct val="90000"/>
              </a:lnSpc>
              <a:spcBef>
                <a:spcPts val="700"/>
              </a:spcBef>
            </a:pPr>
            <a:r>
              <a:rPr lang="ru-RU" b="1" dirty="0">
                <a:solidFill>
                  <a:prstClr val="black">
                    <a:lumMod val="65000"/>
                    <a:lumOff val="35000"/>
                  </a:prstClr>
                </a:solidFill>
                <a:latin typeface="Avenir Roman"/>
              </a:rPr>
              <a:t>«</a:t>
            </a:r>
            <a:r>
              <a:rPr lang="en-US" b="1" dirty="0">
                <a:solidFill>
                  <a:prstClr val="black">
                    <a:lumMod val="65000"/>
                    <a:lumOff val="35000"/>
                  </a:prstClr>
                </a:solidFill>
                <a:latin typeface="Avenir Roman"/>
              </a:rPr>
              <a:t>Cloud</a:t>
            </a:r>
            <a:r>
              <a:rPr lang="ru-RU" b="1" dirty="0">
                <a:solidFill>
                  <a:prstClr val="black">
                    <a:lumMod val="65000"/>
                    <a:lumOff val="35000"/>
                  </a:prstClr>
                </a:solidFill>
                <a:latin typeface="Avenir Roman"/>
              </a:rPr>
              <a:t>» </a:t>
            </a:r>
            <a:r>
              <a:rPr lang="en-US" b="1" dirty="0">
                <a:solidFill>
                  <a:prstClr val="black">
                    <a:lumMod val="65000"/>
                    <a:lumOff val="35000"/>
                  </a:prstClr>
                </a:solidFill>
                <a:latin typeface="Avenir Roman"/>
              </a:rPr>
              <a:t>core</a:t>
            </a:r>
            <a:endParaRPr lang="ru-RU" b="1" dirty="0">
              <a:solidFill>
                <a:prstClr val="black">
                  <a:lumMod val="65000"/>
                  <a:lumOff val="35000"/>
                </a:prstClr>
              </a:solidFill>
              <a:latin typeface="Avenir Roman"/>
            </a:endParaRPr>
          </a:p>
        </p:txBody>
      </p:sp>
      <p:sp>
        <p:nvSpPr>
          <p:cNvPr id="10" name="Прямоугольник 9"/>
          <p:cNvSpPr/>
          <p:nvPr/>
        </p:nvSpPr>
        <p:spPr>
          <a:xfrm>
            <a:off x="8022816" y="2979596"/>
            <a:ext cx="2592288" cy="3588395"/>
          </a:xfrm>
          <a:prstGeom prst="rect">
            <a:avLst/>
          </a:prstGeom>
        </p:spPr>
        <p:txBody>
          <a:bodyPr wrap="square" anchor="ctr">
            <a:no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9388" indent="-179388" defTabSz="914235">
              <a:lnSpc>
                <a:spcPct val="83000"/>
              </a:lnSpc>
              <a:spcAft>
                <a:spcPts val="500"/>
              </a:spcAft>
              <a:buFont typeface="Wingdings" panose="05000000000000000000" pitchFamily="2" charset="2"/>
              <a:buChar char="ü"/>
            </a:pPr>
            <a:r>
              <a:rPr lang="en-US" sz="1300" dirty="0">
                <a:solidFill>
                  <a:srgbClr val="4F81BD">
                    <a:lumMod val="75000"/>
                  </a:srgbClr>
                </a:solidFill>
                <a:latin typeface="Avenir Roman"/>
              </a:rPr>
              <a:t>Multi-scale complete coverage of various resolution (global to super-detailed);</a:t>
            </a:r>
          </a:p>
          <a:p>
            <a:pPr marL="179388" indent="-179388" defTabSz="914235">
              <a:lnSpc>
                <a:spcPct val="83000"/>
              </a:lnSpc>
              <a:spcAft>
                <a:spcPts val="500"/>
              </a:spcAft>
              <a:buFont typeface="Wingdings" panose="05000000000000000000" pitchFamily="2" charset="2"/>
              <a:buChar char="ü"/>
            </a:pPr>
            <a:r>
              <a:rPr lang="en-US" sz="1300" dirty="0">
                <a:solidFill>
                  <a:srgbClr val="4F81BD">
                    <a:lumMod val="75000"/>
                  </a:srgbClr>
                </a:solidFill>
                <a:latin typeface="Avenir Roman"/>
              </a:rPr>
              <a:t>Basic and advanced solutions for mass and specialized users</a:t>
            </a:r>
            <a:r>
              <a:rPr lang="ru-RU" sz="1300" dirty="0">
                <a:solidFill>
                  <a:srgbClr val="4F81BD">
                    <a:lumMod val="75000"/>
                  </a:srgbClr>
                </a:solidFill>
                <a:latin typeface="Avenir Roman"/>
              </a:rPr>
              <a:t>; </a:t>
            </a:r>
          </a:p>
          <a:p>
            <a:pPr marL="179388" indent="-179388" defTabSz="914235">
              <a:lnSpc>
                <a:spcPct val="83000"/>
              </a:lnSpc>
              <a:spcAft>
                <a:spcPts val="500"/>
              </a:spcAft>
              <a:buFont typeface="Wingdings" panose="05000000000000000000" pitchFamily="2" charset="2"/>
              <a:buChar char="ü"/>
            </a:pPr>
            <a:r>
              <a:rPr lang="en-US" sz="1300" dirty="0">
                <a:solidFill>
                  <a:srgbClr val="4F81BD">
                    <a:lumMod val="75000"/>
                  </a:srgbClr>
                </a:solidFill>
                <a:latin typeface="Avenir Roman"/>
              </a:rPr>
              <a:t>Unified space for reception of services by federal and commercial users</a:t>
            </a:r>
            <a:r>
              <a:rPr lang="ru-RU" sz="1300" dirty="0">
                <a:solidFill>
                  <a:srgbClr val="4F81BD">
                    <a:lumMod val="75000"/>
                  </a:srgbClr>
                </a:solidFill>
                <a:latin typeface="Avenir Roman"/>
              </a:rPr>
              <a:t>;</a:t>
            </a:r>
          </a:p>
          <a:p>
            <a:pPr marL="179388" indent="-179388" defTabSz="914235">
              <a:lnSpc>
                <a:spcPct val="83000"/>
              </a:lnSpc>
              <a:spcAft>
                <a:spcPts val="500"/>
              </a:spcAft>
              <a:buFont typeface="Wingdings" panose="05000000000000000000" pitchFamily="2" charset="2"/>
              <a:buChar char="ü"/>
            </a:pPr>
            <a:r>
              <a:rPr lang="en-US" sz="1300" dirty="0">
                <a:solidFill>
                  <a:srgbClr val="4F81BD">
                    <a:lumMod val="75000"/>
                  </a:srgbClr>
                </a:solidFill>
                <a:latin typeface="Avenir Roman"/>
              </a:rPr>
              <a:t>Online billing and document workflow</a:t>
            </a:r>
            <a:r>
              <a:rPr lang="ru-RU" sz="1300" dirty="0">
                <a:solidFill>
                  <a:srgbClr val="4F81BD">
                    <a:lumMod val="75000"/>
                  </a:srgbClr>
                </a:solidFill>
                <a:latin typeface="Avenir Roman"/>
              </a:rPr>
              <a:t>;</a:t>
            </a:r>
          </a:p>
          <a:p>
            <a:pPr marL="179388" indent="-179388" defTabSz="914235">
              <a:lnSpc>
                <a:spcPct val="83000"/>
              </a:lnSpc>
              <a:spcAft>
                <a:spcPts val="500"/>
              </a:spcAft>
              <a:buFont typeface="Wingdings" panose="05000000000000000000" pitchFamily="2" charset="2"/>
              <a:buChar char="ü"/>
            </a:pPr>
            <a:r>
              <a:rPr lang="en-US" sz="1300" dirty="0">
                <a:solidFill>
                  <a:srgbClr val="4F81BD">
                    <a:lumMod val="75000"/>
                  </a:srgbClr>
                </a:solidFill>
                <a:latin typeface="Avenir Roman"/>
              </a:rPr>
              <a:t>Mobile setting up for new thematic tasks</a:t>
            </a:r>
            <a:endParaRPr lang="ru-RU" sz="1300" dirty="0">
              <a:solidFill>
                <a:srgbClr val="4F81BD">
                  <a:lumMod val="75000"/>
                </a:srgbClr>
              </a:solidFill>
              <a:latin typeface="Avenir Roman"/>
            </a:endParaRPr>
          </a:p>
        </p:txBody>
      </p:sp>
      <p:sp>
        <p:nvSpPr>
          <p:cNvPr id="11" name="Прямоугольник 10"/>
          <p:cNvSpPr/>
          <p:nvPr/>
        </p:nvSpPr>
        <p:spPr>
          <a:xfrm>
            <a:off x="8022816" y="2831170"/>
            <a:ext cx="2592288" cy="480131"/>
          </a:xfrm>
          <a:prstGeom prst="rect">
            <a:avLst/>
          </a:prstGeom>
          <a:noFill/>
          <a:effectLst>
            <a:outerShdw blurRad="50800" dist="38100" dir="5400000" algn="t" rotWithShape="0">
              <a:prstClr val="black">
                <a:alpha val="40000"/>
              </a:prstClr>
            </a:outerShdw>
          </a:effectLst>
        </p:spPr>
        <p:txBody>
          <a:bodyPr wrap="square" lIns="91440" tIns="45720" rIns="91440" bIns="4572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235">
              <a:lnSpc>
                <a:spcPct val="90000"/>
              </a:lnSpc>
              <a:spcBef>
                <a:spcPts val="700"/>
              </a:spcBef>
            </a:pPr>
            <a:r>
              <a:rPr lang="en-US" sz="1400" b="1" dirty="0">
                <a:solidFill>
                  <a:srgbClr val="4F81BD">
                    <a:lumMod val="75000"/>
                  </a:srgbClr>
                </a:solidFill>
                <a:latin typeface="Avenir Roman"/>
              </a:rPr>
              <a:t>Personified </a:t>
            </a:r>
            <a:r>
              <a:rPr lang="en-US" sz="1400" b="1" dirty="0" err="1">
                <a:solidFill>
                  <a:srgbClr val="4F81BD">
                    <a:lumMod val="75000"/>
                  </a:srgbClr>
                </a:solidFill>
                <a:latin typeface="Avenir Roman"/>
              </a:rPr>
              <a:t>geoservices</a:t>
            </a:r>
            <a:r>
              <a:rPr lang="en-US" sz="1400" b="1" dirty="0">
                <a:solidFill>
                  <a:srgbClr val="4F81BD">
                    <a:lumMod val="75000"/>
                  </a:srgbClr>
                </a:solidFill>
                <a:latin typeface="Avenir Roman"/>
              </a:rPr>
              <a:t> of data analysis and decision making</a:t>
            </a:r>
          </a:p>
        </p:txBody>
      </p:sp>
      <p:pic>
        <p:nvPicPr>
          <p:cNvPr id="12" name="Рисунок 11"/>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462390" y="1539532"/>
            <a:ext cx="432048" cy="432048"/>
          </a:xfrm>
          <a:prstGeom prst="rect">
            <a:avLst/>
          </a:prstGeom>
          <a:noFill/>
        </p:spPr>
      </p:pic>
      <p:pic>
        <p:nvPicPr>
          <p:cNvPr id="13" name="Picture 2" descr="Картинки по запросу планшет"/>
          <p:cNvPicPr>
            <a:picLocks noChangeAspect="1" noChangeArrowheads="1"/>
          </p:cNvPicPr>
          <p:nvPr/>
        </p:nvPicPr>
        <p:blipFill>
          <a:blip r:embed="rId5"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361093" y="1588655"/>
            <a:ext cx="642060" cy="342814"/>
          </a:xfrm>
          <a:prstGeom prst="rect">
            <a:avLst/>
          </a:prstGeom>
          <a:noFill/>
          <a:extLst>
            <a:ext uri="{909E8E84-426E-40DD-AFC4-6F175D3DCCD1}">
              <a14:hiddenFill xmlns:a14="http://schemas.microsoft.com/office/drawing/2010/main">
                <a:solidFill>
                  <a:srgbClr val="FFFFFF"/>
                </a:solidFill>
              </a14:hiddenFill>
            </a:ext>
          </a:extLst>
        </p:spPr>
      </p:pic>
      <p:sp>
        <p:nvSpPr>
          <p:cNvPr id="14" name="Равнобедренный треугольник 13"/>
          <p:cNvSpPr/>
          <p:nvPr/>
        </p:nvSpPr>
        <p:spPr>
          <a:xfrm>
            <a:off x="5611056" y="2353703"/>
            <a:ext cx="807690" cy="288032"/>
          </a:xfrm>
          <a:prstGeom prst="triangle">
            <a:avLst/>
          </a:prstGeom>
          <a:solidFill>
            <a:schemeClr val="tx2">
              <a:lumMod val="60000"/>
              <a:lumOff val="40000"/>
            </a:schemeClr>
          </a:solidFill>
          <a:ln>
            <a:noFill/>
          </a:ln>
          <a:scene3d>
            <a:camera prst="orthographicFront"/>
            <a:lightRig rig="threePt" dir="t"/>
          </a:scene3d>
          <a:sp3d>
            <a:bevelT/>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txBody>
          <a:bodyPr spcFirstLastPara="0" vert="horz" wrap="square" lIns="115750" tIns="77168" rIns="1" bIns="77166" numCol="1" spcCol="1270" anchor="ctr" anchorCtr="0">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88950">
              <a:lnSpc>
                <a:spcPct val="90000"/>
              </a:lnSpc>
              <a:spcBef>
                <a:spcPct val="0"/>
              </a:spcBef>
              <a:spcAft>
                <a:spcPct val="35000"/>
              </a:spcAft>
            </a:pPr>
            <a:endParaRPr lang="ru-RU" sz="1100">
              <a:solidFill>
                <a:prstClr val="white"/>
              </a:solidFill>
              <a:latin typeface="Avenir Roman"/>
            </a:endParaRPr>
          </a:p>
        </p:txBody>
      </p:sp>
      <p:sp>
        <p:nvSpPr>
          <p:cNvPr id="15" name="Равнобедренный треугольник 14"/>
          <p:cNvSpPr/>
          <p:nvPr/>
        </p:nvSpPr>
        <p:spPr>
          <a:xfrm rot="5400000">
            <a:off x="3730119" y="4419117"/>
            <a:ext cx="874998" cy="265876"/>
          </a:xfrm>
          <a:prstGeom prst="triangle">
            <a:avLst/>
          </a:prstGeom>
          <a:solidFill>
            <a:schemeClr val="tx1">
              <a:lumMod val="50000"/>
              <a:lumOff val="50000"/>
            </a:schemeClr>
          </a:solidFill>
          <a:ln>
            <a:noFill/>
          </a:ln>
          <a:scene3d>
            <a:camera prst="orthographicFront"/>
            <a:lightRig rig="threePt" dir="t"/>
          </a:scene3d>
          <a:sp3d>
            <a:bevelT/>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txBody>
          <a:bodyPr spcFirstLastPara="0" vert="horz" wrap="square" lIns="115750" tIns="77168" rIns="1" bIns="77166" numCol="1" spcCol="1270" anchor="ctr" anchorCtr="0">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88950">
              <a:lnSpc>
                <a:spcPct val="90000"/>
              </a:lnSpc>
              <a:spcBef>
                <a:spcPct val="0"/>
              </a:spcBef>
              <a:spcAft>
                <a:spcPct val="35000"/>
              </a:spcAft>
            </a:pPr>
            <a:endParaRPr lang="ru-RU" sz="1100">
              <a:solidFill>
                <a:prstClr val="white"/>
              </a:solidFill>
              <a:latin typeface="Avenir Roman"/>
            </a:endParaRPr>
          </a:p>
        </p:txBody>
      </p:sp>
      <p:sp>
        <p:nvSpPr>
          <p:cNvPr id="16" name="Равнобедренный треугольник 15"/>
          <p:cNvSpPr/>
          <p:nvPr/>
        </p:nvSpPr>
        <p:spPr>
          <a:xfrm rot="16200000">
            <a:off x="7452379" y="4393202"/>
            <a:ext cx="874998" cy="265876"/>
          </a:xfrm>
          <a:prstGeom prst="triangle">
            <a:avLst/>
          </a:prstGeom>
          <a:solidFill>
            <a:schemeClr val="tx2">
              <a:lumMod val="60000"/>
              <a:lumOff val="40000"/>
            </a:schemeClr>
          </a:solidFill>
          <a:ln>
            <a:noFill/>
          </a:ln>
          <a:scene3d>
            <a:camera prst="orthographicFront"/>
            <a:lightRig rig="threePt" dir="t"/>
          </a:scene3d>
          <a:sp3d>
            <a:bevelT/>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txBody>
          <a:bodyPr spcFirstLastPara="0" vert="horz" wrap="square" lIns="115750" tIns="77168" rIns="1" bIns="77166" numCol="1" spcCol="1270" anchor="ctr" anchorCtr="0">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88950">
              <a:lnSpc>
                <a:spcPct val="90000"/>
              </a:lnSpc>
              <a:spcBef>
                <a:spcPct val="0"/>
              </a:spcBef>
              <a:spcAft>
                <a:spcPct val="35000"/>
              </a:spcAft>
            </a:pPr>
            <a:endParaRPr lang="ru-RU" sz="1100">
              <a:solidFill>
                <a:prstClr val="white"/>
              </a:solidFill>
              <a:latin typeface="Avenir Roman"/>
            </a:endParaRPr>
          </a:p>
        </p:txBody>
      </p:sp>
      <p:sp>
        <p:nvSpPr>
          <p:cNvPr id="17" name="Равнобедренный треугольник 16"/>
          <p:cNvSpPr/>
          <p:nvPr/>
        </p:nvSpPr>
        <p:spPr>
          <a:xfrm>
            <a:off x="5611056" y="6242135"/>
            <a:ext cx="807690" cy="288032"/>
          </a:xfrm>
          <a:prstGeom prst="triangle">
            <a:avLst/>
          </a:prstGeom>
          <a:solidFill>
            <a:schemeClr val="tx1">
              <a:lumMod val="50000"/>
              <a:lumOff val="50000"/>
            </a:schemeClr>
          </a:solidFill>
          <a:ln>
            <a:noFill/>
          </a:ln>
          <a:scene3d>
            <a:camera prst="orthographicFront"/>
            <a:lightRig rig="threePt" dir="t"/>
          </a:scene3d>
          <a:sp3d>
            <a:bevelT/>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txBody>
          <a:bodyPr spcFirstLastPara="0" vert="horz" wrap="square" lIns="115750" tIns="77168" rIns="1" bIns="77166" numCol="1" spcCol="1270" anchor="ctr" anchorCtr="0">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88950">
              <a:lnSpc>
                <a:spcPct val="90000"/>
              </a:lnSpc>
              <a:spcBef>
                <a:spcPct val="0"/>
              </a:spcBef>
              <a:spcAft>
                <a:spcPct val="35000"/>
              </a:spcAft>
            </a:pPr>
            <a:endParaRPr lang="ru-RU" sz="1100">
              <a:solidFill>
                <a:prstClr val="white"/>
              </a:solidFill>
              <a:latin typeface="Avenir Roman"/>
            </a:endParaRPr>
          </a:p>
        </p:txBody>
      </p:sp>
      <p:sp>
        <p:nvSpPr>
          <p:cNvPr id="18" name="Прямоугольник 17"/>
          <p:cNvSpPr/>
          <p:nvPr/>
        </p:nvSpPr>
        <p:spPr>
          <a:xfrm>
            <a:off x="4172811" y="1984375"/>
            <a:ext cx="770279" cy="430887"/>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235">
              <a:defRPr/>
            </a:pPr>
            <a:r>
              <a:rPr lang="ru-RU" sz="2200" b="1" dirty="0">
                <a:solidFill>
                  <a:prstClr val="white"/>
                </a:solidFill>
                <a:effectLst>
                  <a:outerShdw blurRad="38100" dist="38100" dir="2700000" algn="tl">
                    <a:srgbClr val="000000">
                      <a:alpha val="43137"/>
                    </a:srgbClr>
                  </a:outerShdw>
                </a:effectLst>
                <a:latin typeface="Avenir Roman"/>
                <a:cs typeface="Arial" panose="020B0604020202020204" pitchFamily="34" charset="0"/>
              </a:rPr>
              <a:t>В2</a:t>
            </a:r>
            <a:r>
              <a:rPr lang="en-US" sz="2200" b="1" dirty="0">
                <a:solidFill>
                  <a:prstClr val="white"/>
                </a:solidFill>
                <a:effectLst>
                  <a:outerShdw blurRad="38100" dist="38100" dir="2700000" algn="tl">
                    <a:srgbClr val="000000">
                      <a:alpha val="43137"/>
                    </a:srgbClr>
                  </a:outerShdw>
                </a:effectLst>
                <a:latin typeface="Avenir Roman"/>
                <a:cs typeface="Arial" panose="020B0604020202020204" pitchFamily="34" charset="0"/>
              </a:rPr>
              <a:t>G</a:t>
            </a:r>
            <a:endParaRPr lang="ru-RU" sz="2200" b="1" dirty="0">
              <a:solidFill>
                <a:prstClr val="white"/>
              </a:solidFill>
              <a:effectLst>
                <a:outerShdw blurRad="38100" dist="38100" dir="2700000" algn="tl">
                  <a:srgbClr val="000000">
                    <a:alpha val="43137"/>
                  </a:srgbClr>
                </a:outerShdw>
              </a:effectLst>
              <a:latin typeface="Avenir Roman"/>
              <a:cs typeface="Arial" panose="020B0604020202020204" pitchFamily="34" charset="0"/>
            </a:endParaRPr>
          </a:p>
        </p:txBody>
      </p:sp>
      <p:sp>
        <p:nvSpPr>
          <p:cNvPr id="19" name="Прямоугольник 18"/>
          <p:cNvSpPr/>
          <p:nvPr/>
        </p:nvSpPr>
        <p:spPr>
          <a:xfrm>
            <a:off x="5603497" y="1975057"/>
            <a:ext cx="864453" cy="430887"/>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235">
              <a:defRPr/>
            </a:pPr>
            <a:r>
              <a:rPr lang="ru-RU" sz="2200" b="1" dirty="0">
                <a:solidFill>
                  <a:prstClr val="white"/>
                </a:solidFill>
                <a:effectLst>
                  <a:outerShdw blurRad="38100" dist="38100" dir="2700000" algn="tl">
                    <a:srgbClr val="000000">
                      <a:alpha val="43137"/>
                    </a:srgbClr>
                  </a:outerShdw>
                </a:effectLst>
                <a:latin typeface="Avenir Roman"/>
                <a:cs typeface="Arial" panose="020B0604020202020204" pitchFamily="34" charset="0"/>
              </a:rPr>
              <a:t>В2</a:t>
            </a:r>
            <a:r>
              <a:rPr lang="en-US" sz="2200" b="1" dirty="0">
                <a:solidFill>
                  <a:prstClr val="white"/>
                </a:solidFill>
                <a:effectLst>
                  <a:outerShdw blurRad="38100" dist="38100" dir="2700000" algn="tl">
                    <a:srgbClr val="000000">
                      <a:alpha val="43137"/>
                    </a:srgbClr>
                  </a:outerShdw>
                </a:effectLst>
                <a:latin typeface="Avenir Roman"/>
                <a:cs typeface="Arial" panose="020B0604020202020204" pitchFamily="34" charset="0"/>
              </a:rPr>
              <a:t>B</a:t>
            </a:r>
            <a:endParaRPr lang="ru-RU" sz="2200" b="1" dirty="0">
              <a:solidFill>
                <a:prstClr val="white"/>
              </a:solidFill>
              <a:effectLst>
                <a:outerShdw blurRad="38100" dist="38100" dir="2700000" algn="tl">
                  <a:srgbClr val="000000">
                    <a:alpha val="43137"/>
                  </a:srgbClr>
                </a:outerShdw>
              </a:effectLst>
              <a:latin typeface="Avenir Roman"/>
              <a:cs typeface="Arial" panose="020B0604020202020204" pitchFamily="34" charset="0"/>
            </a:endParaRPr>
          </a:p>
        </p:txBody>
      </p:sp>
      <p:sp>
        <p:nvSpPr>
          <p:cNvPr id="20" name="Прямоугольник 19"/>
          <p:cNvSpPr/>
          <p:nvPr/>
        </p:nvSpPr>
        <p:spPr>
          <a:xfrm>
            <a:off x="7003154" y="1975057"/>
            <a:ext cx="886726" cy="430887"/>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235">
              <a:defRPr/>
            </a:pPr>
            <a:r>
              <a:rPr lang="ru-RU" sz="2200" b="1" dirty="0">
                <a:solidFill>
                  <a:prstClr val="white"/>
                </a:solidFill>
                <a:effectLst>
                  <a:outerShdw blurRad="38100" dist="38100" dir="2700000" algn="tl">
                    <a:srgbClr val="000000">
                      <a:alpha val="43137"/>
                    </a:srgbClr>
                  </a:outerShdw>
                </a:effectLst>
                <a:latin typeface="Avenir Roman"/>
                <a:cs typeface="Arial" panose="020B0604020202020204" pitchFamily="34" charset="0"/>
              </a:rPr>
              <a:t>В2</a:t>
            </a:r>
            <a:r>
              <a:rPr lang="en-US" sz="2200" b="1" dirty="0">
                <a:solidFill>
                  <a:prstClr val="white"/>
                </a:solidFill>
                <a:effectLst>
                  <a:outerShdw blurRad="38100" dist="38100" dir="2700000" algn="tl">
                    <a:srgbClr val="000000">
                      <a:alpha val="43137"/>
                    </a:srgbClr>
                  </a:outerShdw>
                </a:effectLst>
                <a:latin typeface="Avenir Roman"/>
                <a:cs typeface="Arial" panose="020B0604020202020204" pitchFamily="34" charset="0"/>
              </a:rPr>
              <a:t>C</a:t>
            </a:r>
            <a:endParaRPr lang="ru-RU" sz="2200" b="1" dirty="0">
              <a:solidFill>
                <a:prstClr val="white"/>
              </a:solidFill>
              <a:effectLst>
                <a:outerShdw blurRad="38100" dist="38100" dir="2700000" algn="tl">
                  <a:srgbClr val="000000">
                    <a:alpha val="43137"/>
                  </a:srgbClr>
                </a:outerShdw>
              </a:effectLst>
              <a:latin typeface="Avenir Roman"/>
              <a:cs typeface="Arial" panose="020B0604020202020204" pitchFamily="34" charset="0"/>
            </a:endParaRPr>
          </a:p>
        </p:txBody>
      </p:sp>
      <p:pic>
        <p:nvPicPr>
          <p:cNvPr id="21" name="Picture 4" descr="Похожее изображение"/>
          <p:cNvPicPr>
            <a:picLocks noChangeAspect="1" noChangeArrowheads="1"/>
          </p:cNvPicPr>
          <p:nvPr/>
        </p:nvPicPr>
        <p:blipFill>
          <a:blip r:embed="rId6" cstate="email">
            <a:duotone>
              <a:schemeClr val="accent1">
                <a:shade val="45000"/>
                <a:satMod val="135000"/>
              </a:schemeClr>
              <a:prstClr val="white"/>
            </a:duotone>
            <a:extLst>
              <a:ext uri="{BEBA8EAE-BF5A-486C-A8C5-ECC9F3942E4B}">
                <a14:imgProps xmlns:a14="http://schemas.microsoft.com/office/drawing/2010/main">
                  <a14:imgLayer r:embed="rId7">
                    <a14:imgEffect>
                      <a14:backgroundRemoval t="3180" b="97880" l="0" r="98000"/>
                    </a14:imgEffect>
                  </a14:imgLayer>
                </a14:imgProps>
              </a:ext>
              <a:ext uri="{28A0092B-C50C-407E-A947-70E740481C1C}">
                <a14:useLocalDpi xmlns:a14="http://schemas.microsoft.com/office/drawing/2010/main"/>
              </a:ext>
            </a:extLst>
          </a:blip>
          <a:srcRect/>
          <a:stretch>
            <a:fillRect/>
          </a:stretch>
        </p:blipFill>
        <p:spPr bwMode="auto">
          <a:xfrm>
            <a:off x="5206174" y="1557151"/>
            <a:ext cx="556698" cy="42668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descr="F:\Rabochay WORK\++ПОЛУЧЕННЫЕ ФАЙЛЫ\Павел Балецкий\Server-PNG-Picture.png"/>
          <p:cNvPicPr>
            <a:picLocks noChangeAspect="1" noChangeArrowheads="1"/>
          </p:cNvPicPr>
          <p:nvPr/>
        </p:nvPicPr>
        <p:blipFill>
          <a:blip r:embed="rId8"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178074" y="1489611"/>
            <a:ext cx="455961" cy="5147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F:\ОБУЧЕНИЕ\Школа по спутниковой навигации\2016\server-database-icon-white-background-32757255.jpg"/>
          <p:cNvPicPr>
            <a:picLocks noChangeAspect="1" noChangeArrowheads="1"/>
          </p:cNvPicPr>
          <p:nvPr/>
        </p:nvPicPr>
        <p:blipFill rotWithShape="1">
          <a:blip r:embed="rId9" cstate="email">
            <a:duotone>
              <a:schemeClr val="bg2">
                <a:shade val="45000"/>
                <a:satMod val="135000"/>
              </a:schemeClr>
              <a:prstClr val="white"/>
            </a:duotone>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1708269" y="6157551"/>
            <a:ext cx="518387" cy="553658"/>
          </a:xfrm>
          <a:prstGeom prst="rect">
            <a:avLst/>
          </a:prstGeom>
          <a:noFill/>
          <a:extLst>
            <a:ext uri="{909E8E84-426E-40DD-AFC4-6F175D3DCCD1}">
              <a14:hiddenFill xmlns:a14="http://schemas.microsoft.com/office/drawing/2010/main">
                <a:solidFill>
                  <a:srgbClr val="FFFFFF"/>
                </a:solidFill>
              </a14:hiddenFill>
            </a:ext>
          </a:extLst>
        </p:spPr>
      </p:pic>
      <p:sp>
        <p:nvSpPr>
          <p:cNvPr id="29" name="Прямоугольник 28"/>
          <p:cNvSpPr/>
          <p:nvPr/>
        </p:nvSpPr>
        <p:spPr>
          <a:xfrm>
            <a:off x="10272202" y="7250247"/>
            <a:ext cx="123402" cy="182218"/>
          </a:xfrm>
          <a:prstGeom prst="rect">
            <a:avLst/>
          </a:prstGeom>
          <a:solidFill>
            <a:schemeClr val="bg1">
              <a:lumMod val="9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235"/>
            <a:endParaRPr lang="ru-RU">
              <a:solidFill>
                <a:prstClr val="white"/>
              </a:solidFill>
              <a:latin typeface="Avenir Roman"/>
            </a:endParaRPr>
          </a:p>
        </p:txBody>
      </p:sp>
    </p:spTree>
    <p:extLst>
      <p:ext uri="{BB962C8B-B14F-4D97-AF65-F5344CB8AC3E}">
        <p14:creationId xmlns:p14="http://schemas.microsoft.com/office/powerpoint/2010/main" val="369542596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p:txBody>
          <a:bodyPr/>
          <a:lstStyle/>
          <a:p>
            <a:fld id="{86CB4B4D-7CA3-9044-876B-883B54F8677D}" type="slidenum">
              <a:rPr lang="uk-UA" kern="0">
                <a:solidFill>
                  <a:srgbClr val="1F497D"/>
                </a:solidFill>
                <a:latin typeface="Helvetica"/>
              </a:rPr>
              <a:pPr/>
              <a:t>8</a:t>
            </a:fld>
            <a:endParaRPr lang="uk-UA" kern="0" dirty="0">
              <a:solidFill>
                <a:srgbClr val="1F497D"/>
              </a:solidFill>
              <a:latin typeface="Helvetica"/>
            </a:endParaRPr>
          </a:p>
        </p:txBody>
      </p:sp>
      <p:sp>
        <p:nvSpPr>
          <p:cNvPr id="4" name="Объект 3"/>
          <p:cNvSpPr>
            <a:spLocks noGrp="1"/>
          </p:cNvSpPr>
          <p:nvPr>
            <p:ph sz="quarter" idx="11"/>
          </p:nvPr>
        </p:nvSpPr>
        <p:spPr/>
        <p:txBody>
          <a:bodyPr/>
          <a:lstStyle/>
          <a:p>
            <a:pPr algn="ctr"/>
            <a:r>
              <a:rPr lang="ru-RU" dirty="0">
                <a:latin typeface="Arial" charset="0"/>
              </a:rPr>
              <a:t>«</a:t>
            </a:r>
            <a:r>
              <a:rPr lang="de-DE" dirty="0">
                <a:latin typeface="Arial" charset="0"/>
              </a:rPr>
              <a:t>DIGITAL E</a:t>
            </a:r>
            <a:r>
              <a:rPr lang="en-US" dirty="0">
                <a:latin typeface="Arial" charset="0"/>
              </a:rPr>
              <a:t>ARTH</a:t>
            </a:r>
            <a:r>
              <a:rPr lang="ru-RU" dirty="0">
                <a:latin typeface="Arial" charset="0"/>
              </a:rPr>
              <a:t>»</a:t>
            </a:r>
            <a:r>
              <a:rPr lang="en-US" dirty="0">
                <a:latin typeface="Arial" charset="0"/>
              </a:rPr>
              <a:t> PRODUCTS</a:t>
            </a:r>
            <a:r>
              <a:rPr lang="ru-RU" dirty="0">
                <a:latin typeface="Arial" charset="0"/>
              </a:rPr>
              <a:t> </a:t>
            </a:r>
            <a:endParaRPr lang="en-US" dirty="0">
              <a:latin typeface="Arial" charset="0"/>
            </a:endParaRPr>
          </a:p>
          <a:p>
            <a:endParaRPr lang="ru-RU" dirty="0"/>
          </a:p>
        </p:txBody>
      </p:sp>
      <p:pic>
        <p:nvPicPr>
          <p:cNvPr id="43" name="Picture 2" descr="Картинки по запросу карта РФ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7524" y="1600201"/>
            <a:ext cx="9144000" cy="395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7" descr="F:\Работа\НИИТП\Презентация примеров\Презентация примеров\Презентация примеров\Слайд12.TIF"/>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148852" y="3857604"/>
            <a:ext cx="1485260" cy="833983"/>
          </a:xfrm>
          <a:prstGeom prst="trapezoid">
            <a:avLst/>
          </a:prstGeom>
          <a:noFill/>
          <a:ln w="19050">
            <a:solidFill>
              <a:schemeClr val="bg1"/>
            </a:solidFill>
          </a:ln>
        </p:spPr>
        <p:style>
          <a:lnRef idx="3">
            <a:schemeClr val="lt1"/>
          </a:lnRef>
          <a:fillRef idx="1">
            <a:schemeClr val="accent5"/>
          </a:fillRef>
          <a:effectRef idx="1">
            <a:schemeClr val="accent5"/>
          </a:effectRef>
          <a:fontRef idx="minor">
            <a:schemeClr val="lt1"/>
          </a:fontRef>
        </p:style>
      </p:pic>
      <p:sp>
        <p:nvSpPr>
          <p:cNvPr id="45" name="Блок-схема: извлечение 44"/>
          <p:cNvSpPr/>
          <p:nvPr/>
        </p:nvSpPr>
        <p:spPr>
          <a:xfrm>
            <a:off x="5669217" y="4404123"/>
            <a:ext cx="139212" cy="50006"/>
          </a:xfrm>
          <a:prstGeom prst="flowChartExtra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7902" tIns="38952" rIns="77902" bIns="38952" anchor="ctr"/>
          <a:lstStyle/>
          <a:p>
            <a:pPr algn="ctr" defTabSz="457200">
              <a:defRPr/>
            </a:pPr>
            <a:endParaRPr lang="ru-RU" sz="900" kern="0" dirty="0">
              <a:solidFill>
                <a:prstClr val="white"/>
              </a:solidFill>
              <a:latin typeface="Arial" panose="020B0604020202020204" pitchFamily="34" charset="0"/>
              <a:cs typeface="Arial" panose="020B0604020202020204" pitchFamily="34" charset="0"/>
            </a:endParaRPr>
          </a:p>
        </p:txBody>
      </p:sp>
      <p:cxnSp>
        <p:nvCxnSpPr>
          <p:cNvPr id="46" name="Прямая соединительная линия 45"/>
          <p:cNvCxnSpPr>
            <a:stCxn id="45" idx="1"/>
            <a:endCxn id="54" idx="2"/>
          </p:cNvCxnSpPr>
          <p:nvPr/>
        </p:nvCxnSpPr>
        <p:spPr>
          <a:xfrm flipH="1" flipV="1">
            <a:off x="3369296" y="3461786"/>
            <a:ext cx="2334724" cy="967340"/>
          </a:xfrm>
          <a:prstGeom prst="line">
            <a:avLst/>
          </a:prstGeom>
          <a:ln w="19050">
            <a:solidFill>
              <a:schemeClr val="accent6">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a:stCxn id="45" idx="2"/>
          </p:cNvCxnSpPr>
          <p:nvPr/>
        </p:nvCxnSpPr>
        <p:spPr>
          <a:xfrm flipH="1" flipV="1">
            <a:off x="5338040" y="4049317"/>
            <a:ext cx="400050" cy="404813"/>
          </a:xfrm>
          <a:prstGeom prst="line">
            <a:avLst/>
          </a:prstGeom>
          <a:ln w="19050">
            <a:solidFill>
              <a:schemeClr val="accent1"/>
            </a:solidFill>
            <a:prstDash val="lgDash"/>
          </a:ln>
        </p:spPr>
        <p:style>
          <a:lnRef idx="1">
            <a:schemeClr val="accent1"/>
          </a:lnRef>
          <a:fillRef idx="0">
            <a:schemeClr val="accent1"/>
          </a:fillRef>
          <a:effectRef idx="0">
            <a:schemeClr val="accent1"/>
          </a:effectRef>
          <a:fontRef idx="minor">
            <a:schemeClr val="tx1"/>
          </a:fontRef>
        </p:style>
      </p:cxnSp>
      <p:pic>
        <p:nvPicPr>
          <p:cNvPr id="48" name="Picture 16" descr="F:\Работа\НИИТП\Презентация примеров\Презентация примеров\Презентация примеров\Слайд9.TIF"/>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523989" y="3910550"/>
            <a:ext cx="1566010" cy="819095"/>
          </a:xfrm>
          <a:prstGeom prst="trapezoid">
            <a:avLst/>
          </a:prstGeom>
          <a:noFill/>
          <a:ln w="19050">
            <a:solidFill>
              <a:schemeClr val="bg1"/>
            </a:solidFill>
          </a:ln>
        </p:spPr>
        <p:style>
          <a:lnRef idx="3">
            <a:schemeClr val="lt1"/>
          </a:lnRef>
          <a:fillRef idx="1">
            <a:schemeClr val="accent5"/>
          </a:fillRef>
          <a:effectRef idx="1">
            <a:schemeClr val="accent5"/>
          </a:effectRef>
          <a:fontRef idx="minor">
            <a:schemeClr val="lt1"/>
          </a:fontRef>
        </p:style>
      </p:pic>
      <p:cxnSp>
        <p:nvCxnSpPr>
          <p:cNvPr id="49" name="Прямая соединительная линия 48"/>
          <p:cNvCxnSpPr/>
          <p:nvPr/>
        </p:nvCxnSpPr>
        <p:spPr>
          <a:xfrm>
            <a:off x="3371493" y="3430191"/>
            <a:ext cx="1085850" cy="484584"/>
          </a:xfrm>
          <a:prstGeom prst="line">
            <a:avLst/>
          </a:prstGeom>
          <a:ln w="12700">
            <a:solidFill>
              <a:srgbClr val="FF0000"/>
            </a:solidFill>
            <a:prstDash val="lgDash"/>
          </a:ln>
        </p:spPr>
        <p:style>
          <a:lnRef idx="1">
            <a:schemeClr val="accent1"/>
          </a:lnRef>
          <a:fillRef idx="0">
            <a:schemeClr val="accent1"/>
          </a:fillRef>
          <a:effectRef idx="0">
            <a:schemeClr val="accent1"/>
          </a:effectRef>
          <a:fontRef idx="minor">
            <a:schemeClr val="tx1"/>
          </a:fontRef>
        </p:style>
      </p:cxnSp>
      <p:grpSp>
        <p:nvGrpSpPr>
          <p:cNvPr id="50" name="Группа 585"/>
          <p:cNvGrpSpPr>
            <a:grpSpLocks/>
          </p:cNvGrpSpPr>
          <p:nvPr/>
        </p:nvGrpSpPr>
        <p:grpSpPr bwMode="auto">
          <a:xfrm>
            <a:off x="3676294" y="3495675"/>
            <a:ext cx="1490297" cy="781050"/>
            <a:chOff x="1975104" y="4454956"/>
            <a:chExt cx="1309421" cy="1177747"/>
          </a:xfrm>
        </p:grpSpPr>
        <p:pic>
          <p:nvPicPr>
            <p:cNvPr id="51" name="Рисунок 50"/>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975104" y="4454956"/>
              <a:ext cx="1309421" cy="1177747"/>
            </a:xfrm>
            <a:prstGeom prst="trapezoid">
              <a:avLst/>
            </a:prstGeom>
            <a:noFill/>
            <a:ln w="19050">
              <a:solidFill>
                <a:schemeClr val="bg1"/>
              </a:solidFill>
            </a:ln>
          </p:spPr>
          <p:style>
            <a:lnRef idx="3">
              <a:schemeClr val="lt1"/>
            </a:lnRef>
            <a:fillRef idx="1">
              <a:schemeClr val="dk1"/>
            </a:fillRef>
            <a:effectRef idx="1">
              <a:schemeClr val="dk1"/>
            </a:effectRef>
            <a:fontRef idx="minor">
              <a:schemeClr val="lt1"/>
            </a:fontRef>
          </p:style>
        </p:pic>
        <p:pic>
          <p:nvPicPr>
            <p:cNvPr id="52" name="Рисунок 51"/>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977359" y="5193153"/>
              <a:ext cx="783940" cy="439550"/>
            </a:xfrm>
            <a:prstGeom prst="trapezoid">
              <a:avLst/>
            </a:prstGeom>
            <a:noFill/>
            <a:ln w="19050">
              <a:solidFill>
                <a:schemeClr val="bg1"/>
              </a:solidFill>
            </a:ln>
          </p:spPr>
        </p:pic>
      </p:grpSp>
      <p:sp>
        <p:nvSpPr>
          <p:cNvPr id="53" name="Блок-схема: извлечение 52"/>
          <p:cNvSpPr/>
          <p:nvPr/>
        </p:nvSpPr>
        <p:spPr>
          <a:xfrm>
            <a:off x="3957648" y="3627835"/>
            <a:ext cx="139212" cy="50006"/>
          </a:xfrm>
          <a:prstGeom prst="flowChartExtract">
            <a:avLst/>
          </a:prstGeom>
          <a:solidFill>
            <a:schemeClr val="accent6">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7902" tIns="38952" rIns="77902" bIns="38952" anchor="ctr"/>
          <a:lstStyle/>
          <a:p>
            <a:pPr algn="ctr" defTabSz="457200">
              <a:defRPr/>
            </a:pPr>
            <a:endParaRPr lang="ru-RU" sz="900" kern="0" dirty="0">
              <a:solidFill>
                <a:prstClr val="white"/>
              </a:solidFill>
              <a:latin typeface="Arial" panose="020B0604020202020204" pitchFamily="34" charset="0"/>
              <a:cs typeface="Arial" panose="020B0604020202020204" pitchFamily="34" charset="0"/>
            </a:endParaRPr>
          </a:p>
        </p:txBody>
      </p:sp>
      <p:sp>
        <p:nvSpPr>
          <p:cNvPr id="54" name="Блок-схема: извлечение 53"/>
          <p:cNvSpPr/>
          <p:nvPr/>
        </p:nvSpPr>
        <p:spPr>
          <a:xfrm>
            <a:off x="3299691" y="3412972"/>
            <a:ext cx="139211" cy="48815"/>
          </a:xfrm>
          <a:prstGeom prst="flowChartExtract">
            <a:avLst/>
          </a:prstGeom>
          <a:solidFill>
            <a:schemeClr val="accent6">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7902" tIns="38952" rIns="77902" bIns="38952" anchor="ctr"/>
          <a:lstStyle/>
          <a:p>
            <a:pPr algn="ctr" defTabSz="457200">
              <a:defRPr/>
            </a:pPr>
            <a:endParaRPr lang="ru-RU" sz="900" kern="0" dirty="0">
              <a:solidFill>
                <a:prstClr val="white"/>
              </a:solidFill>
              <a:latin typeface="Arial" panose="020B0604020202020204" pitchFamily="34" charset="0"/>
              <a:cs typeface="Arial" panose="020B0604020202020204" pitchFamily="34" charset="0"/>
            </a:endParaRPr>
          </a:p>
        </p:txBody>
      </p:sp>
      <p:grpSp>
        <p:nvGrpSpPr>
          <p:cNvPr id="55" name="Группа 627"/>
          <p:cNvGrpSpPr/>
          <p:nvPr/>
        </p:nvGrpSpPr>
        <p:grpSpPr>
          <a:xfrm>
            <a:off x="3180093" y="2841296"/>
            <a:ext cx="164907" cy="172012"/>
            <a:chOff x="-944016" y="1851208"/>
            <a:chExt cx="250108" cy="321088"/>
          </a:xfrm>
          <a:solidFill>
            <a:srgbClr val="FF0000"/>
          </a:solidFill>
        </p:grpSpPr>
        <p:sp>
          <p:nvSpPr>
            <p:cNvPr id="56" name="Прямоугольник 55"/>
            <p:cNvSpPr/>
            <p:nvPr/>
          </p:nvSpPr>
          <p:spPr>
            <a:xfrm>
              <a:off x="-944016" y="2064296"/>
              <a:ext cx="108000" cy="108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ru-RU" sz="900" kern="0" dirty="0">
                <a:solidFill>
                  <a:prstClr val="white"/>
                </a:solidFill>
                <a:latin typeface="Arial" panose="020B0604020202020204" pitchFamily="34" charset="0"/>
                <a:cs typeface="Arial" panose="020B0604020202020204" pitchFamily="34" charset="0"/>
              </a:endParaRPr>
            </a:p>
          </p:txBody>
        </p:sp>
        <p:sp>
          <p:nvSpPr>
            <p:cNvPr id="57" name="Хорда 56"/>
            <p:cNvSpPr/>
            <p:nvPr/>
          </p:nvSpPr>
          <p:spPr>
            <a:xfrm rot="5400000">
              <a:off x="-909908" y="1851208"/>
              <a:ext cx="216000" cy="216000"/>
            </a:xfrm>
            <a:prstGeom prst="chord">
              <a:avLst>
                <a:gd name="adj1" fmla="val 2700000"/>
                <a:gd name="adj2" fmla="val 11123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ru-RU" sz="900" kern="0" dirty="0">
                <a:solidFill>
                  <a:prstClr val="white"/>
                </a:solidFill>
                <a:latin typeface="Arial" panose="020B0604020202020204" pitchFamily="34" charset="0"/>
                <a:cs typeface="Arial" panose="020B0604020202020204" pitchFamily="34" charset="0"/>
              </a:endParaRPr>
            </a:p>
          </p:txBody>
        </p:sp>
      </p:grpSp>
      <p:pic>
        <p:nvPicPr>
          <p:cNvPr id="58" name="Picture 10" descr="F:\Работа\НИИТП\Презентация примеров\Презентация примеров\Презентация примеров\Слайд5.TIF"/>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2667136" y="3033623"/>
            <a:ext cx="1487847" cy="756164"/>
          </a:xfrm>
          <a:prstGeom prst="trapezoid">
            <a:avLst/>
          </a:prstGeom>
          <a:noFill/>
          <a:ln w="19050">
            <a:solidFill>
              <a:schemeClr val="bg1"/>
            </a:solidFill>
          </a:ln>
        </p:spPr>
        <p:style>
          <a:lnRef idx="3">
            <a:schemeClr val="lt1"/>
          </a:lnRef>
          <a:fillRef idx="1">
            <a:schemeClr val="accent5"/>
          </a:fillRef>
          <a:effectRef idx="1">
            <a:schemeClr val="accent5"/>
          </a:effectRef>
          <a:fontRef idx="minor">
            <a:schemeClr val="lt1"/>
          </a:fontRef>
        </p:style>
      </p:pic>
      <p:sp>
        <p:nvSpPr>
          <p:cNvPr id="59" name="Прямоугольник 7"/>
          <p:cNvSpPr/>
          <p:nvPr/>
        </p:nvSpPr>
        <p:spPr bwMode="auto">
          <a:xfrm>
            <a:off x="2667000" y="3709988"/>
            <a:ext cx="1487366" cy="252413"/>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lIns="30670" tIns="30670" rIns="30670" bIns="30670" anchor="ctr"/>
          <a:lstStyle/>
          <a:p>
            <a:pPr algn="ctr" defTabSz="457200">
              <a:defRPr/>
            </a:pPr>
            <a:r>
              <a:rPr lang="en-US" sz="900" b="1" kern="0" dirty="0">
                <a:solidFill>
                  <a:srgbClr val="002060"/>
                </a:solidFill>
                <a:latin typeface="Arial" panose="020B0604020202020204" pitchFamily="34" charset="0"/>
                <a:cs typeface="Arial" panose="020B0604020202020204" pitchFamily="34" charset="0"/>
              </a:rPr>
              <a:t>CARTOGRAPHY</a:t>
            </a:r>
            <a:endParaRPr lang="ru-RU" sz="900" b="1" kern="0" dirty="0">
              <a:solidFill>
                <a:srgbClr val="002060"/>
              </a:solidFill>
              <a:latin typeface="Arial" panose="020B0604020202020204" pitchFamily="34" charset="0"/>
              <a:cs typeface="Arial" panose="020B0604020202020204" pitchFamily="34" charset="0"/>
            </a:endParaRPr>
          </a:p>
        </p:txBody>
      </p:sp>
      <p:pic>
        <p:nvPicPr>
          <p:cNvPr id="60" name="Picture 9" descr="F:\Работа\НИИТП\Презентация примеров\Презентация примеров\Презентация примеров\Слайд23.TIF"/>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7016272" y="3514276"/>
            <a:ext cx="1556529" cy="794876"/>
          </a:xfrm>
          <a:prstGeom prst="trapezoid">
            <a:avLst/>
          </a:prstGeom>
          <a:noFill/>
          <a:ln w="19050">
            <a:solidFill>
              <a:schemeClr val="bg1"/>
            </a:solidFill>
          </a:ln>
        </p:spPr>
        <p:style>
          <a:lnRef idx="3">
            <a:schemeClr val="lt1"/>
          </a:lnRef>
          <a:fillRef idx="1">
            <a:schemeClr val="accent5"/>
          </a:fillRef>
          <a:effectRef idx="1">
            <a:schemeClr val="accent5"/>
          </a:effectRef>
          <a:fontRef idx="minor">
            <a:schemeClr val="lt1"/>
          </a:fontRef>
        </p:style>
      </p:pic>
      <p:pic>
        <p:nvPicPr>
          <p:cNvPr id="61" name="Рисунок 60"/>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153783" y="2971800"/>
            <a:ext cx="1497402" cy="765976"/>
          </a:xfrm>
          <a:prstGeom prst="trapezoid">
            <a:avLst/>
          </a:prstGeom>
          <a:noFill/>
          <a:ln w="19050">
            <a:solidFill>
              <a:schemeClr val="bg1"/>
            </a:solidFill>
          </a:ln>
        </p:spPr>
        <p:style>
          <a:lnRef idx="3">
            <a:schemeClr val="lt1"/>
          </a:lnRef>
          <a:fillRef idx="1">
            <a:schemeClr val="accent5"/>
          </a:fillRef>
          <a:effectRef idx="1">
            <a:schemeClr val="accent5"/>
          </a:effectRef>
          <a:fontRef idx="minor">
            <a:schemeClr val="lt1"/>
          </a:fontRef>
        </p:style>
      </p:pic>
      <p:sp>
        <p:nvSpPr>
          <p:cNvPr id="62" name="Полилиния 61"/>
          <p:cNvSpPr/>
          <p:nvPr/>
        </p:nvSpPr>
        <p:spPr>
          <a:xfrm>
            <a:off x="8284929" y="3198020"/>
            <a:ext cx="444011" cy="527447"/>
          </a:xfrm>
          <a:custGeom>
            <a:avLst/>
            <a:gdLst>
              <a:gd name="connsiteX0" fmla="*/ 4058 w 480566"/>
              <a:gd name="connsiteY0" fmla="*/ 555471 h 702056"/>
              <a:gd name="connsiteX1" fmla="*/ 4058 w 480566"/>
              <a:gd name="connsiteY1" fmla="*/ 455579 h 702056"/>
              <a:gd name="connsiteX2" fmla="*/ 19426 w 480566"/>
              <a:gd name="connsiteY2" fmla="*/ 371054 h 702056"/>
              <a:gd name="connsiteX3" fmla="*/ 19426 w 480566"/>
              <a:gd name="connsiteY3" fmla="*/ 294214 h 702056"/>
              <a:gd name="connsiteX4" fmla="*/ 42478 w 480566"/>
              <a:gd name="connsiteY4" fmla="*/ 217374 h 702056"/>
              <a:gd name="connsiteX5" fmla="*/ 111634 w 480566"/>
              <a:gd name="connsiteY5" fmla="*/ 163586 h 702056"/>
              <a:gd name="connsiteX6" fmla="*/ 165422 w 480566"/>
              <a:gd name="connsiteY6" fmla="*/ 117481 h 702056"/>
              <a:gd name="connsiteX7" fmla="*/ 203843 w 480566"/>
              <a:gd name="connsiteY7" fmla="*/ 86745 h 702056"/>
              <a:gd name="connsiteX8" fmla="*/ 257631 w 480566"/>
              <a:gd name="connsiteY8" fmla="*/ 32957 h 702056"/>
              <a:gd name="connsiteX9" fmla="*/ 288367 w 480566"/>
              <a:gd name="connsiteY9" fmla="*/ 9905 h 702056"/>
              <a:gd name="connsiteX10" fmla="*/ 349839 w 480566"/>
              <a:gd name="connsiteY10" fmla="*/ 2221 h 702056"/>
              <a:gd name="connsiteX11" fmla="*/ 403628 w 480566"/>
              <a:gd name="connsiteY11" fmla="*/ 48325 h 702056"/>
              <a:gd name="connsiteX12" fmla="*/ 465100 w 480566"/>
              <a:gd name="connsiteY12" fmla="*/ 132849 h 702056"/>
              <a:gd name="connsiteX13" fmla="*/ 465100 w 480566"/>
              <a:gd name="connsiteY13" fmla="*/ 171270 h 702056"/>
              <a:gd name="connsiteX14" fmla="*/ 442048 w 480566"/>
              <a:gd name="connsiteY14" fmla="*/ 255794 h 702056"/>
              <a:gd name="connsiteX15" fmla="*/ 403628 w 480566"/>
              <a:gd name="connsiteY15" fmla="*/ 340318 h 702056"/>
              <a:gd name="connsiteX16" fmla="*/ 403628 w 480566"/>
              <a:gd name="connsiteY16" fmla="*/ 394107 h 702056"/>
              <a:gd name="connsiteX17" fmla="*/ 449732 w 480566"/>
              <a:gd name="connsiteY17" fmla="*/ 463263 h 702056"/>
              <a:gd name="connsiteX18" fmla="*/ 465100 w 480566"/>
              <a:gd name="connsiteY18" fmla="*/ 493999 h 702056"/>
              <a:gd name="connsiteX19" fmla="*/ 480468 w 480566"/>
              <a:gd name="connsiteY19" fmla="*/ 547787 h 702056"/>
              <a:gd name="connsiteX20" fmla="*/ 457416 w 480566"/>
              <a:gd name="connsiteY20" fmla="*/ 586207 h 702056"/>
              <a:gd name="connsiteX21" fmla="*/ 418996 w 480566"/>
              <a:gd name="connsiteY21" fmla="*/ 624628 h 702056"/>
              <a:gd name="connsiteX22" fmla="*/ 372891 w 480566"/>
              <a:gd name="connsiteY22" fmla="*/ 678416 h 702056"/>
              <a:gd name="connsiteX23" fmla="*/ 311419 w 480566"/>
              <a:gd name="connsiteY23" fmla="*/ 701468 h 702056"/>
              <a:gd name="connsiteX24" fmla="*/ 242263 w 480566"/>
              <a:gd name="connsiteY24" fmla="*/ 693784 h 702056"/>
              <a:gd name="connsiteX25" fmla="*/ 180791 w 480566"/>
              <a:gd name="connsiteY25" fmla="*/ 678416 h 702056"/>
              <a:gd name="connsiteX26" fmla="*/ 103950 w 480566"/>
              <a:gd name="connsiteY26" fmla="*/ 632312 h 702056"/>
              <a:gd name="connsiteX27" fmla="*/ 50162 w 480566"/>
              <a:gd name="connsiteY27" fmla="*/ 586207 h 702056"/>
              <a:gd name="connsiteX28" fmla="*/ 4058 w 480566"/>
              <a:gd name="connsiteY28" fmla="*/ 555471 h 702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0566" h="702056">
                <a:moveTo>
                  <a:pt x="4058" y="555471"/>
                </a:moveTo>
                <a:cubicBezTo>
                  <a:pt x="-3626" y="533700"/>
                  <a:pt x="1497" y="486315"/>
                  <a:pt x="4058" y="455579"/>
                </a:cubicBezTo>
                <a:cubicBezTo>
                  <a:pt x="6619" y="424843"/>
                  <a:pt x="16865" y="397948"/>
                  <a:pt x="19426" y="371054"/>
                </a:cubicBezTo>
                <a:cubicBezTo>
                  <a:pt x="21987" y="344160"/>
                  <a:pt x="15584" y="319827"/>
                  <a:pt x="19426" y="294214"/>
                </a:cubicBezTo>
                <a:cubicBezTo>
                  <a:pt x="23268" y="268601"/>
                  <a:pt x="27110" y="239145"/>
                  <a:pt x="42478" y="217374"/>
                </a:cubicBezTo>
                <a:cubicBezTo>
                  <a:pt x="57846" y="195603"/>
                  <a:pt x="91143" y="180235"/>
                  <a:pt x="111634" y="163586"/>
                </a:cubicBezTo>
                <a:cubicBezTo>
                  <a:pt x="132125" y="146937"/>
                  <a:pt x="150054" y="130288"/>
                  <a:pt x="165422" y="117481"/>
                </a:cubicBezTo>
                <a:cubicBezTo>
                  <a:pt x="180790" y="104674"/>
                  <a:pt x="188475" y="100832"/>
                  <a:pt x="203843" y="86745"/>
                </a:cubicBezTo>
                <a:cubicBezTo>
                  <a:pt x="219211" y="72658"/>
                  <a:pt x="243544" y="45764"/>
                  <a:pt x="257631" y="32957"/>
                </a:cubicBezTo>
                <a:cubicBezTo>
                  <a:pt x="271718" y="20150"/>
                  <a:pt x="272999" y="15028"/>
                  <a:pt x="288367" y="9905"/>
                </a:cubicBezTo>
                <a:cubicBezTo>
                  <a:pt x="303735" y="4782"/>
                  <a:pt x="330629" y="-4182"/>
                  <a:pt x="349839" y="2221"/>
                </a:cubicBezTo>
                <a:cubicBezTo>
                  <a:pt x="369049" y="8624"/>
                  <a:pt x="384418" y="26554"/>
                  <a:pt x="403628" y="48325"/>
                </a:cubicBezTo>
                <a:cubicBezTo>
                  <a:pt x="422838" y="70096"/>
                  <a:pt x="454855" y="112358"/>
                  <a:pt x="465100" y="132849"/>
                </a:cubicBezTo>
                <a:cubicBezTo>
                  <a:pt x="475345" y="153340"/>
                  <a:pt x="468942" y="150779"/>
                  <a:pt x="465100" y="171270"/>
                </a:cubicBezTo>
                <a:cubicBezTo>
                  <a:pt x="461258" y="191761"/>
                  <a:pt x="452293" y="227619"/>
                  <a:pt x="442048" y="255794"/>
                </a:cubicBezTo>
                <a:cubicBezTo>
                  <a:pt x="431803" y="283969"/>
                  <a:pt x="410031" y="317266"/>
                  <a:pt x="403628" y="340318"/>
                </a:cubicBezTo>
                <a:cubicBezTo>
                  <a:pt x="397225" y="363370"/>
                  <a:pt x="395944" y="373616"/>
                  <a:pt x="403628" y="394107"/>
                </a:cubicBezTo>
                <a:cubicBezTo>
                  <a:pt x="411312" y="414598"/>
                  <a:pt x="439487" y="446614"/>
                  <a:pt x="449732" y="463263"/>
                </a:cubicBezTo>
                <a:cubicBezTo>
                  <a:pt x="459977" y="479912"/>
                  <a:pt x="459977" y="479912"/>
                  <a:pt x="465100" y="493999"/>
                </a:cubicBezTo>
                <a:cubicBezTo>
                  <a:pt x="470223" y="508086"/>
                  <a:pt x="481749" y="532419"/>
                  <a:pt x="480468" y="547787"/>
                </a:cubicBezTo>
                <a:cubicBezTo>
                  <a:pt x="479187" y="563155"/>
                  <a:pt x="467661" y="573400"/>
                  <a:pt x="457416" y="586207"/>
                </a:cubicBezTo>
                <a:cubicBezTo>
                  <a:pt x="447171" y="599014"/>
                  <a:pt x="433084" y="609260"/>
                  <a:pt x="418996" y="624628"/>
                </a:cubicBezTo>
                <a:cubicBezTo>
                  <a:pt x="404908" y="639996"/>
                  <a:pt x="390820" y="665609"/>
                  <a:pt x="372891" y="678416"/>
                </a:cubicBezTo>
                <a:cubicBezTo>
                  <a:pt x="354962" y="691223"/>
                  <a:pt x="333190" y="698907"/>
                  <a:pt x="311419" y="701468"/>
                </a:cubicBezTo>
                <a:cubicBezTo>
                  <a:pt x="289648" y="704029"/>
                  <a:pt x="264034" y="697626"/>
                  <a:pt x="242263" y="693784"/>
                </a:cubicBezTo>
                <a:cubicBezTo>
                  <a:pt x="220492" y="689942"/>
                  <a:pt x="203843" y="688661"/>
                  <a:pt x="180791" y="678416"/>
                </a:cubicBezTo>
                <a:cubicBezTo>
                  <a:pt x="157739" y="668171"/>
                  <a:pt x="125722" y="647680"/>
                  <a:pt x="103950" y="632312"/>
                </a:cubicBezTo>
                <a:cubicBezTo>
                  <a:pt x="82178" y="616944"/>
                  <a:pt x="64249" y="599014"/>
                  <a:pt x="50162" y="586207"/>
                </a:cubicBezTo>
                <a:cubicBezTo>
                  <a:pt x="36075" y="573400"/>
                  <a:pt x="11742" y="577242"/>
                  <a:pt x="4058" y="555471"/>
                </a:cubicBezTo>
                <a:close/>
              </a:path>
            </a:pathLst>
          </a:custGeom>
          <a:noFill/>
          <a:ln w="1905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7902" tIns="38952" rIns="77902" bIns="38952" anchor="ctr"/>
          <a:lstStyle/>
          <a:p>
            <a:pPr algn="ctr" defTabSz="457200">
              <a:defRPr/>
            </a:pPr>
            <a:endParaRPr lang="ru-RU" sz="900" kern="0" dirty="0">
              <a:solidFill>
                <a:prstClr val="white"/>
              </a:solidFill>
              <a:latin typeface="Arial" panose="020B0604020202020204" pitchFamily="34" charset="0"/>
              <a:cs typeface="Arial" panose="020B0604020202020204" pitchFamily="34" charset="0"/>
            </a:endParaRPr>
          </a:p>
        </p:txBody>
      </p:sp>
      <p:pic>
        <p:nvPicPr>
          <p:cNvPr id="63" name="Picture 2" descr="F:\Работа\НИИТП\Обеспечение ЕТРИС.tif"/>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1900745" y="2362200"/>
            <a:ext cx="1521282" cy="749606"/>
          </a:xfrm>
          <a:prstGeom prst="trapezoid">
            <a:avLst/>
          </a:prstGeom>
          <a:noFill/>
          <a:ln w="19050">
            <a:solidFill>
              <a:schemeClr val="bg1"/>
            </a:solidFill>
          </a:ln>
          <a:extLst>
            <a:ext uri="{909E8E84-426E-40DD-AFC4-6F175D3DCCD1}">
              <a14:hiddenFill xmlns:a14="http://schemas.microsoft.com/office/drawing/2010/main">
                <a:solidFill>
                  <a:srgbClr val="FFFFFF"/>
                </a:solidFill>
              </a14:hiddenFill>
            </a:ext>
          </a:extLst>
        </p:spPr>
      </p:pic>
      <p:sp>
        <p:nvSpPr>
          <p:cNvPr id="64" name="Прямоугольник 7"/>
          <p:cNvSpPr/>
          <p:nvPr/>
        </p:nvSpPr>
        <p:spPr bwMode="auto">
          <a:xfrm>
            <a:off x="1900247" y="2971248"/>
            <a:ext cx="1538654" cy="297656"/>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lIns="30670" tIns="30670" rIns="30670" bIns="30670" anchor="ctr"/>
          <a:lstStyle/>
          <a:p>
            <a:pPr algn="ctr" defTabSz="457200">
              <a:defRPr/>
            </a:pPr>
            <a:r>
              <a:rPr lang="en-US" sz="900" b="1" kern="0" dirty="0">
                <a:solidFill>
                  <a:srgbClr val="002060"/>
                </a:solidFill>
                <a:latin typeface="Arial" panose="020B0604020202020204" pitchFamily="34" charset="0"/>
                <a:cs typeface="Arial" panose="020B0604020202020204" pitchFamily="34" charset="0"/>
              </a:rPr>
              <a:t>CADASTER MAINTENANCE</a:t>
            </a:r>
            <a:endParaRPr lang="ru-RU" sz="900" b="1" kern="0" dirty="0">
              <a:solidFill>
                <a:srgbClr val="002060"/>
              </a:solidFill>
              <a:latin typeface="Arial" panose="020B0604020202020204" pitchFamily="34" charset="0"/>
              <a:cs typeface="Arial" panose="020B0604020202020204" pitchFamily="34" charset="0"/>
            </a:endParaRPr>
          </a:p>
        </p:txBody>
      </p:sp>
      <p:grpSp>
        <p:nvGrpSpPr>
          <p:cNvPr id="65" name="Группа 118"/>
          <p:cNvGrpSpPr>
            <a:grpSpLocks/>
          </p:cNvGrpSpPr>
          <p:nvPr/>
        </p:nvGrpSpPr>
        <p:grpSpPr bwMode="auto">
          <a:xfrm>
            <a:off x="8976946" y="2362200"/>
            <a:ext cx="1462454" cy="765572"/>
            <a:chOff x="6589076" y="3169564"/>
            <a:chExt cx="1584177" cy="1020677"/>
          </a:xfrm>
        </p:grpSpPr>
        <p:pic>
          <p:nvPicPr>
            <p:cNvPr id="66" name="Picture 32" descr="F:\Работа\НИИТП\Презентация примеров\Презентация примеров\Презентация примеров\Слайд22.TIF"/>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6589076" y="3169564"/>
              <a:ext cx="1584177" cy="1020677"/>
            </a:xfrm>
            <a:prstGeom prst="trapezoid">
              <a:avLst/>
            </a:prstGeom>
            <a:noFill/>
            <a:ln w="19050">
              <a:solidFill>
                <a:schemeClr val="bg1"/>
              </a:solidFill>
            </a:ln>
          </p:spPr>
          <p:style>
            <a:lnRef idx="3">
              <a:schemeClr val="lt1"/>
            </a:lnRef>
            <a:fillRef idx="1">
              <a:schemeClr val="accent5"/>
            </a:fillRef>
            <a:effectRef idx="1">
              <a:schemeClr val="accent5"/>
            </a:effectRef>
            <a:fontRef idx="minor">
              <a:schemeClr val="lt1"/>
            </a:fontRef>
          </p:style>
        </p:pic>
        <p:sp>
          <p:nvSpPr>
            <p:cNvPr id="67" name="Полилиния 66"/>
            <p:cNvSpPr/>
            <p:nvPr/>
          </p:nvSpPr>
          <p:spPr>
            <a:xfrm>
              <a:off x="6657333" y="3793399"/>
              <a:ext cx="674624" cy="163498"/>
            </a:xfrm>
            <a:custGeom>
              <a:avLst/>
              <a:gdLst>
                <a:gd name="connsiteX0" fmla="*/ 0 w 687031"/>
                <a:gd name="connsiteY0" fmla="*/ 10108 h 163788"/>
                <a:gd name="connsiteX1" fmla="*/ 61472 w 687031"/>
                <a:gd name="connsiteY1" fmla="*/ 40844 h 163788"/>
                <a:gd name="connsiteX2" fmla="*/ 84525 w 687031"/>
                <a:gd name="connsiteY2" fmla="*/ 79264 h 163788"/>
                <a:gd name="connsiteX3" fmla="*/ 69156 w 687031"/>
                <a:gd name="connsiteY3" fmla="*/ 102316 h 163788"/>
                <a:gd name="connsiteX4" fmla="*/ 53788 w 687031"/>
                <a:gd name="connsiteY4" fmla="*/ 140736 h 163788"/>
                <a:gd name="connsiteX5" fmla="*/ 61472 w 687031"/>
                <a:gd name="connsiteY5" fmla="*/ 163788 h 163788"/>
                <a:gd name="connsiteX6" fmla="*/ 115261 w 687031"/>
                <a:gd name="connsiteY6" fmla="*/ 163788 h 163788"/>
                <a:gd name="connsiteX7" fmla="*/ 153681 w 687031"/>
                <a:gd name="connsiteY7" fmla="*/ 140736 h 163788"/>
                <a:gd name="connsiteX8" fmla="*/ 207469 w 687031"/>
                <a:gd name="connsiteY8" fmla="*/ 148420 h 163788"/>
                <a:gd name="connsiteX9" fmla="*/ 230521 w 687031"/>
                <a:gd name="connsiteY9" fmla="*/ 148420 h 163788"/>
                <a:gd name="connsiteX10" fmla="*/ 230521 w 687031"/>
                <a:gd name="connsiteY10" fmla="*/ 94632 h 163788"/>
                <a:gd name="connsiteX11" fmla="*/ 230521 w 687031"/>
                <a:gd name="connsiteY11" fmla="*/ 56212 h 163788"/>
                <a:gd name="connsiteX12" fmla="*/ 230521 w 687031"/>
                <a:gd name="connsiteY12" fmla="*/ 25476 h 163788"/>
                <a:gd name="connsiteX13" fmla="*/ 261257 w 687031"/>
                <a:gd name="connsiteY13" fmla="*/ 2424 h 163788"/>
                <a:gd name="connsiteX14" fmla="*/ 322730 w 687031"/>
                <a:gd name="connsiteY14" fmla="*/ 2424 h 163788"/>
                <a:gd name="connsiteX15" fmla="*/ 391886 w 687031"/>
                <a:gd name="connsiteY15" fmla="*/ 17792 h 163788"/>
                <a:gd name="connsiteX16" fmla="*/ 453358 w 687031"/>
                <a:gd name="connsiteY16" fmla="*/ 17792 h 163788"/>
                <a:gd name="connsiteX17" fmla="*/ 530198 w 687031"/>
                <a:gd name="connsiteY17" fmla="*/ 33160 h 163788"/>
                <a:gd name="connsiteX18" fmla="*/ 583987 w 687031"/>
                <a:gd name="connsiteY18" fmla="*/ 40844 h 163788"/>
                <a:gd name="connsiteX19" fmla="*/ 622407 w 687031"/>
                <a:gd name="connsiteY19" fmla="*/ 48528 h 163788"/>
                <a:gd name="connsiteX20" fmla="*/ 645459 w 687031"/>
                <a:gd name="connsiteY20" fmla="*/ 56212 h 163788"/>
                <a:gd name="connsiteX21" fmla="*/ 683879 w 687031"/>
                <a:gd name="connsiteY21" fmla="*/ 79264 h 163788"/>
                <a:gd name="connsiteX22" fmla="*/ 683879 w 687031"/>
                <a:gd name="connsiteY22" fmla="*/ 94632 h 163788"/>
                <a:gd name="connsiteX23" fmla="*/ 676195 w 687031"/>
                <a:gd name="connsiteY23" fmla="*/ 117684 h 16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87031" h="163788">
                  <a:moveTo>
                    <a:pt x="0" y="10108"/>
                  </a:moveTo>
                  <a:cubicBezTo>
                    <a:pt x="23692" y="19713"/>
                    <a:pt x="47385" y="29318"/>
                    <a:pt x="61472" y="40844"/>
                  </a:cubicBezTo>
                  <a:cubicBezTo>
                    <a:pt x="75559" y="52370"/>
                    <a:pt x="83244" y="69019"/>
                    <a:pt x="84525" y="79264"/>
                  </a:cubicBezTo>
                  <a:cubicBezTo>
                    <a:pt x="85806" y="89509"/>
                    <a:pt x="74279" y="92071"/>
                    <a:pt x="69156" y="102316"/>
                  </a:cubicBezTo>
                  <a:cubicBezTo>
                    <a:pt x="64033" y="112561"/>
                    <a:pt x="55069" y="130491"/>
                    <a:pt x="53788" y="140736"/>
                  </a:cubicBezTo>
                  <a:cubicBezTo>
                    <a:pt x="52507" y="150981"/>
                    <a:pt x="51227" y="159946"/>
                    <a:pt x="61472" y="163788"/>
                  </a:cubicBezTo>
                  <a:cubicBezTo>
                    <a:pt x="71718" y="167630"/>
                    <a:pt x="99893" y="167630"/>
                    <a:pt x="115261" y="163788"/>
                  </a:cubicBezTo>
                  <a:cubicBezTo>
                    <a:pt x="130629" y="159946"/>
                    <a:pt x="138313" y="143297"/>
                    <a:pt x="153681" y="140736"/>
                  </a:cubicBezTo>
                  <a:cubicBezTo>
                    <a:pt x="169049" y="138175"/>
                    <a:pt x="194662" y="147139"/>
                    <a:pt x="207469" y="148420"/>
                  </a:cubicBezTo>
                  <a:cubicBezTo>
                    <a:pt x="220276" y="149701"/>
                    <a:pt x="226679" y="157385"/>
                    <a:pt x="230521" y="148420"/>
                  </a:cubicBezTo>
                  <a:cubicBezTo>
                    <a:pt x="234363" y="139455"/>
                    <a:pt x="230521" y="94632"/>
                    <a:pt x="230521" y="94632"/>
                  </a:cubicBezTo>
                  <a:lnTo>
                    <a:pt x="230521" y="56212"/>
                  </a:lnTo>
                  <a:cubicBezTo>
                    <a:pt x="230521" y="44686"/>
                    <a:pt x="225398" y="34441"/>
                    <a:pt x="230521" y="25476"/>
                  </a:cubicBezTo>
                  <a:cubicBezTo>
                    <a:pt x="235644" y="16511"/>
                    <a:pt x="245889" y="6266"/>
                    <a:pt x="261257" y="2424"/>
                  </a:cubicBezTo>
                  <a:cubicBezTo>
                    <a:pt x="276625" y="-1418"/>
                    <a:pt x="300958" y="-137"/>
                    <a:pt x="322730" y="2424"/>
                  </a:cubicBezTo>
                  <a:cubicBezTo>
                    <a:pt x="344502" y="4985"/>
                    <a:pt x="370115" y="15231"/>
                    <a:pt x="391886" y="17792"/>
                  </a:cubicBezTo>
                  <a:cubicBezTo>
                    <a:pt x="413657" y="20353"/>
                    <a:pt x="430306" y="15231"/>
                    <a:pt x="453358" y="17792"/>
                  </a:cubicBezTo>
                  <a:cubicBezTo>
                    <a:pt x="476410" y="20353"/>
                    <a:pt x="508427" y="29318"/>
                    <a:pt x="530198" y="33160"/>
                  </a:cubicBezTo>
                  <a:cubicBezTo>
                    <a:pt x="551970" y="37002"/>
                    <a:pt x="568619" y="38283"/>
                    <a:pt x="583987" y="40844"/>
                  </a:cubicBezTo>
                  <a:cubicBezTo>
                    <a:pt x="599355" y="43405"/>
                    <a:pt x="612162" y="45967"/>
                    <a:pt x="622407" y="48528"/>
                  </a:cubicBezTo>
                  <a:cubicBezTo>
                    <a:pt x="632652" y="51089"/>
                    <a:pt x="635214" y="51089"/>
                    <a:pt x="645459" y="56212"/>
                  </a:cubicBezTo>
                  <a:cubicBezTo>
                    <a:pt x="655704" y="61335"/>
                    <a:pt x="677476" y="72861"/>
                    <a:pt x="683879" y="79264"/>
                  </a:cubicBezTo>
                  <a:cubicBezTo>
                    <a:pt x="690282" y="85667"/>
                    <a:pt x="685160" y="88229"/>
                    <a:pt x="683879" y="94632"/>
                  </a:cubicBezTo>
                  <a:cubicBezTo>
                    <a:pt x="682598" y="101035"/>
                    <a:pt x="680037" y="111281"/>
                    <a:pt x="676195" y="117684"/>
                  </a:cubicBezTo>
                </a:path>
              </a:pathLst>
            </a:custGeom>
            <a:noFill/>
            <a:ln w="1905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ru-RU" kern="0">
                <a:solidFill>
                  <a:prstClr val="white"/>
                </a:solidFill>
                <a:latin typeface="Arial" panose="020B0604020202020204" pitchFamily="34" charset="0"/>
                <a:cs typeface="Arial" panose="020B0604020202020204" pitchFamily="34" charset="0"/>
              </a:endParaRPr>
            </a:p>
          </p:txBody>
        </p:sp>
        <p:sp>
          <p:nvSpPr>
            <p:cNvPr id="68" name="Полилиния 67"/>
            <p:cNvSpPr/>
            <p:nvPr/>
          </p:nvSpPr>
          <p:spPr>
            <a:xfrm>
              <a:off x="7312908" y="3883879"/>
              <a:ext cx="793676" cy="109529"/>
            </a:xfrm>
            <a:custGeom>
              <a:avLst/>
              <a:gdLst>
                <a:gd name="connsiteX0" fmla="*/ 9156 w 732876"/>
                <a:gd name="connsiteY0" fmla="*/ 21669 h 124776"/>
                <a:gd name="connsiteX1" fmla="*/ 489 w 732876"/>
                <a:gd name="connsiteY1" fmla="*/ 95341 h 124776"/>
                <a:gd name="connsiteX2" fmla="*/ 22157 w 732876"/>
                <a:gd name="connsiteY2" fmla="*/ 108342 h 124776"/>
                <a:gd name="connsiteX3" fmla="*/ 56827 w 732876"/>
                <a:gd name="connsiteY3" fmla="*/ 108342 h 124776"/>
                <a:gd name="connsiteX4" fmla="*/ 91496 w 732876"/>
                <a:gd name="connsiteY4" fmla="*/ 108342 h 124776"/>
                <a:gd name="connsiteX5" fmla="*/ 130499 w 732876"/>
                <a:gd name="connsiteY5" fmla="*/ 121343 h 124776"/>
                <a:gd name="connsiteX6" fmla="*/ 165168 w 732876"/>
                <a:gd name="connsiteY6" fmla="*/ 121343 h 124776"/>
                <a:gd name="connsiteX7" fmla="*/ 186836 w 732876"/>
                <a:gd name="connsiteY7" fmla="*/ 82340 h 124776"/>
                <a:gd name="connsiteX8" fmla="*/ 173835 w 732876"/>
                <a:gd name="connsiteY8" fmla="*/ 52004 h 124776"/>
                <a:gd name="connsiteX9" fmla="*/ 165168 w 732876"/>
                <a:gd name="connsiteY9" fmla="*/ 26002 h 124776"/>
                <a:gd name="connsiteX10" fmla="*/ 195503 w 732876"/>
                <a:gd name="connsiteY10" fmla="*/ 8668 h 124776"/>
                <a:gd name="connsiteX11" fmla="*/ 217172 w 732876"/>
                <a:gd name="connsiteY11" fmla="*/ 4334 h 124776"/>
                <a:gd name="connsiteX12" fmla="*/ 269175 w 732876"/>
                <a:gd name="connsiteY12" fmla="*/ 0 h 124776"/>
                <a:gd name="connsiteX13" fmla="*/ 325513 w 732876"/>
                <a:gd name="connsiteY13" fmla="*/ 4334 h 124776"/>
                <a:gd name="connsiteX14" fmla="*/ 381850 w 732876"/>
                <a:gd name="connsiteY14" fmla="*/ 8668 h 124776"/>
                <a:gd name="connsiteX15" fmla="*/ 433854 w 732876"/>
                <a:gd name="connsiteY15" fmla="*/ 8668 h 124776"/>
                <a:gd name="connsiteX16" fmla="*/ 459856 w 732876"/>
                <a:gd name="connsiteY16" fmla="*/ 21669 h 124776"/>
                <a:gd name="connsiteX17" fmla="*/ 494525 w 732876"/>
                <a:gd name="connsiteY17" fmla="*/ 30336 h 124776"/>
                <a:gd name="connsiteX18" fmla="*/ 563864 w 732876"/>
                <a:gd name="connsiteY18" fmla="*/ 39003 h 124776"/>
                <a:gd name="connsiteX19" fmla="*/ 598533 w 732876"/>
                <a:gd name="connsiteY19" fmla="*/ 47671 h 124776"/>
                <a:gd name="connsiteX20" fmla="*/ 628868 w 732876"/>
                <a:gd name="connsiteY20" fmla="*/ 82340 h 124776"/>
                <a:gd name="connsiteX21" fmla="*/ 650537 w 732876"/>
                <a:gd name="connsiteY21" fmla="*/ 91007 h 124776"/>
                <a:gd name="connsiteX22" fmla="*/ 698207 w 732876"/>
                <a:gd name="connsiteY22" fmla="*/ 91007 h 124776"/>
                <a:gd name="connsiteX23" fmla="*/ 715541 w 732876"/>
                <a:gd name="connsiteY23" fmla="*/ 78006 h 124776"/>
                <a:gd name="connsiteX24" fmla="*/ 728542 w 732876"/>
                <a:gd name="connsiteY24" fmla="*/ 65005 h 124776"/>
                <a:gd name="connsiteX25" fmla="*/ 732876 w 732876"/>
                <a:gd name="connsiteY25" fmla="*/ 47671 h 12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32876" h="124776">
                  <a:moveTo>
                    <a:pt x="9156" y="21669"/>
                  </a:moveTo>
                  <a:cubicBezTo>
                    <a:pt x="3739" y="51282"/>
                    <a:pt x="-1678" y="80896"/>
                    <a:pt x="489" y="95341"/>
                  </a:cubicBezTo>
                  <a:cubicBezTo>
                    <a:pt x="2656" y="109786"/>
                    <a:pt x="12767" y="106175"/>
                    <a:pt x="22157" y="108342"/>
                  </a:cubicBezTo>
                  <a:cubicBezTo>
                    <a:pt x="31547" y="110509"/>
                    <a:pt x="56827" y="108342"/>
                    <a:pt x="56827" y="108342"/>
                  </a:cubicBezTo>
                  <a:cubicBezTo>
                    <a:pt x="68383" y="108342"/>
                    <a:pt x="79217" y="106175"/>
                    <a:pt x="91496" y="108342"/>
                  </a:cubicBezTo>
                  <a:cubicBezTo>
                    <a:pt x="103775" y="110509"/>
                    <a:pt x="118220" y="119176"/>
                    <a:pt x="130499" y="121343"/>
                  </a:cubicBezTo>
                  <a:cubicBezTo>
                    <a:pt x="142778" y="123510"/>
                    <a:pt x="155779" y="127843"/>
                    <a:pt x="165168" y="121343"/>
                  </a:cubicBezTo>
                  <a:cubicBezTo>
                    <a:pt x="174557" y="114843"/>
                    <a:pt x="185392" y="93896"/>
                    <a:pt x="186836" y="82340"/>
                  </a:cubicBezTo>
                  <a:cubicBezTo>
                    <a:pt x="188280" y="70784"/>
                    <a:pt x="177446" y="61394"/>
                    <a:pt x="173835" y="52004"/>
                  </a:cubicBezTo>
                  <a:cubicBezTo>
                    <a:pt x="170224" y="42614"/>
                    <a:pt x="161557" y="33225"/>
                    <a:pt x="165168" y="26002"/>
                  </a:cubicBezTo>
                  <a:cubicBezTo>
                    <a:pt x="168779" y="18779"/>
                    <a:pt x="186836" y="12279"/>
                    <a:pt x="195503" y="8668"/>
                  </a:cubicBezTo>
                  <a:cubicBezTo>
                    <a:pt x="204170" y="5057"/>
                    <a:pt x="204893" y="5779"/>
                    <a:pt x="217172" y="4334"/>
                  </a:cubicBezTo>
                  <a:cubicBezTo>
                    <a:pt x="229451" y="2889"/>
                    <a:pt x="251118" y="0"/>
                    <a:pt x="269175" y="0"/>
                  </a:cubicBezTo>
                  <a:cubicBezTo>
                    <a:pt x="287232" y="0"/>
                    <a:pt x="325513" y="4334"/>
                    <a:pt x="325513" y="4334"/>
                  </a:cubicBezTo>
                  <a:cubicBezTo>
                    <a:pt x="344292" y="5779"/>
                    <a:pt x="363793" y="7946"/>
                    <a:pt x="381850" y="8668"/>
                  </a:cubicBezTo>
                  <a:cubicBezTo>
                    <a:pt x="399907" y="9390"/>
                    <a:pt x="420853" y="6501"/>
                    <a:pt x="433854" y="8668"/>
                  </a:cubicBezTo>
                  <a:cubicBezTo>
                    <a:pt x="446855" y="10835"/>
                    <a:pt x="449744" y="18058"/>
                    <a:pt x="459856" y="21669"/>
                  </a:cubicBezTo>
                  <a:cubicBezTo>
                    <a:pt x="469968" y="25280"/>
                    <a:pt x="477190" y="27447"/>
                    <a:pt x="494525" y="30336"/>
                  </a:cubicBezTo>
                  <a:cubicBezTo>
                    <a:pt x="511860" y="33225"/>
                    <a:pt x="546529" y="36114"/>
                    <a:pt x="563864" y="39003"/>
                  </a:cubicBezTo>
                  <a:cubicBezTo>
                    <a:pt x="581199" y="41892"/>
                    <a:pt x="587699" y="40448"/>
                    <a:pt x="598533" y="47671"/>
                  </a:cubicBezTo>
                  <a:cubicBezTo>
                    <a:pt x="609367" y="54894"/>
                    <a:pt x="620201" y="75117"/>
                    <a:pt x="628868" y="82340"/>
                  </a:cubicBezTo>
                  <a:cubicBezTo>
                    <a:pt x="637535" y="89563"/>
                    <a:pt x="638981" y="89563"/>
                    <a:pt x="650537" y="91007"/>
                  </a:cubicBezTo>
                  <a:cubicBezTo>
                    <a:pt x="662093" y="92451"/>
                    <a:pt x="687373" y="93174"/>
                    <a:pt x="698207" y="91007"/>
                  </a:cubicBezTo>
                  <a:cubicBezTo>
                    <a:pt x="709041" y="88840"/>
                    <a:pt x="710485" y="82340"/>
                    <a:pt x="715541" y="78006"/>
                  </a:cubicBezTo>
                  <a:cubicBezTo>
                    <a:pt x="720597" y="73672"/>
                    <a:pt x="725653" y="70061"/>
                    <a:pt x="728542" y="65005"/>
                  </a:cubicBezTo>
                  <a:cubicBezTo>
                    <a:pt x="731431" y="59949"/>
                    <a:pt x="732153" y="53810"/>
                    <a:pt x="732876" y="47671"/>
                  </a:cubicBezTo>
                </a:path>
              </a:pathLst>
            </a:custGeom>
            <a:noFill/>
            <a:ln w="1905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ru-RU" kern="0">
                <a:solidFill>
                  <a:prstClr val="white"/>
                </a:solidFill>
                <a:latin typeface="Arial" panose="020B0604020202020204" pitchFamily="34" charset="0"/>
                <a:cs typeface="Arial" panose="020B0604020202020204" pitchFamily="34" charset="0"/>
              </a:endParaRPr>
            </a:p>
          </p:txBody>
        </p:sp>
      </p:grpSp>
      <p:sp>
        <p:nvSpPr>
          <p:cNvPr id="69" name="Прямоугольник 7"/>
          <p:cNvSpPr/>
          <p:nvPr/>
        </p:nvSpPr>
        <p:spPr bwMode="auto">
          <a:xfrm>
            <a:off x="8153400" y="3646112"/>
            <a:ext cx="1480038" cy="2286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lIns="30670" tIns="30670" rIns="30670" bIns="30670" anchor="ctr"/>
          <a:lstStyle/>
          <a:p>
            <a:pPr algn="ctr" defTabSz="457200">
              <a:defRPr/>
            </a:pPr>
            <a:r>
              <a:rPr lang="en-US" sz="900" b="1" kern="0" dirty="0">
                <a:solidFill>
                  <a:srgbClr val="002060"/>
                </a:solidFill>
                <a:latin typeface="Arial" panose="020B0604020202020204" pitchFamily="34" charset="0"/>
                <a:cs typeface="Arial" panose="020B0604020202020204" pitchFamily="34" charset="0"/>
              </a:rPr>
              <a:t>FIRE MAPPING</a:t>
            </a:r>
            <a:endParaRPr lang="ru-RU" sz="900" b="1" kern="0" dirty="0">
              <a:solidFill>
                <a:srgbClr val="002060"/>
              </a:solidFill>
              <a:latin typeface="Arial" panose="020B0604020202020204" pitchFamily="34" charset="0"/>
              <a:cs typeface="Arial" panose="020B0604020202020204" pitchFamily="34" charset="0"/>
            </a:endParaRPr>
          </a:p>
        </p:txBody>
      </p:sp>
      <p:sp>
        <p:nvSpPr>
          <p:cNvPr id="70" name="Прямоугольник 7"/>
          <p:cNvSpPr/>
          <p:nvPr/>
        </p:nvSpPr>
        <p:spPr bwMode="auto">
          <a:xfrm>
            <a:off x="8976946" y="2970611"/>
            <a:ext cx="1462454" cy="310753"/>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lIns="30670" tIns="30670" rIns="30670" bIns="30670" anchor="ctr"/>
          <a:lstStyle/>
          <a:p>
            <a:pPr algn="ctr" defTabSz="457200">
              <a:defRPr/>
            </a:pPr>
            <a:r>
              <a:rPr lang="en-US" sz="900" b="1" kern="0" dirty="0">
                <a:solidFill>
                  <a:srgbClr val="002060"/>
                </a:solidFill>
                <a:latin typeface="Arial" panose="020B0604020202020204" pitchFamily="34" charset="0"/>
                <a:cs typeface="Arial" panose="020B0604020202020204" pitchFamily="34" charset="0"/>
              </a:rPr>
              <a:t>FLOOD MAPPING</a:t>
            </a:r>
            <a:endParaRPr lang="ru-RU" sz="900" b="1" kern="0" dirty="0">
              <a:solidFill>
                <a:srgbClr val="002060"/>
              </a:solidFill>
              <a:latin typeface="Arial" panose="020B0604020202020204" pitchFamily="34" charset="0"/>
              <a:cs typeface="Arial" panose="020B0604020202020204" pitchFamily="34" charset="0"/>
            </a:endParaRPr>
          </a:p>
        </p:txBody>
      </p:sp>
      <p:sp>
        <p:nvSpPr>
          <p:cNvPr id="71" name="Прямоугольник 7"/>
          <p:cNvSpPr/>
          <p:nvPr/>
        </p:nvSpPr>
        <p:spPr bwMode="auto">
          <a:xfrm>
            <a:off x="4523286" y="4632724"/>
            <a:ext cx="1556238" cy="410765"/>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lIns="30670" tIns="30670" rIns="30670" bIns="30670" anchor="ctr"/>
          <a:lstStyle/>
          <a:p>
            <a:pPr algn="ctr" defTabSz="457200">
              <a:defRPr/>
            </a:pPr>
            <a:r>
              <a:rPr lang="en-US" sz="900" b="1" kern="0" dirty="0">
                <a:solidFill>
                  <a:srgbClr val="002060"/>
                </a:solidFill>
                <a:latin typeface="Arial" panose="020B0604020202020204" pitchFamily="34" charset="0"/>
                <a:cs typeface="Arial" panose="020B0604020202020204" pitchFamily="34" charset="0"/>
              </a:rPr>
              <a:t>GEOLOGICAL PROSPECTING</a:t>
            </a:r>
            <a:endParaRPr lang="ru-RU" sz="900" b="1" kern="0" dirty="0">
              <a:solidFill>
                <a:srgbClr val="002060"/>
              </a:solidFill>
              <a:latin typeface="Arial" panose="020B0604020202020204" pitchFamily="34" charset="0"/>
              <a:cs typeface="Arial" panose="020B0604020202020204" pitchFamily="34" charset="0"/>
            </a:endParaRPr>
          </a:p>
        </p:txBody>
      </p:sp>
      <p:sp>
        <p:nvSpPr>
          <p:cNvPr id="72" name="Прямоугольник 7"/>
          <p:cNvSpPr/>
          <p:nvPr/>
        </p:nvSpPr>
        <p:spPr bwMode="auto">
          <a:xfrm>
            <a:off x="6120555" y="4632724"/>
            <a:ext cx="1516674" cy="410765"/>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lIns="30670" tIns="30670" rIns="30670" bIns="30670" anchor="ctr"/>
          <a:lstStyle/>
          <a:p>
            <a:pPr algn="ctr" defTabSz="457200">
              <a:defRPr/>
            </a:pPr>
            <a:r>
              <a:rPr lang="en-US" sz="900" b="1" kern="0" dirty="0">
                <a:solidFill>
                  <a:srgbClr val="002060"/>
                </a:solidFill>
                <a:latin typeface="Arial" panose="020B0604020202020204" pitchFamily="34" charset="0"/>
                <a:cs typeface="Arial" panose="020B0604020202020204" pitchFamily="34" charset="0"/>
              </a:rPr>
              <a:t>LAND USAGE</a:t>
            </a:r>
            <a:endParaRPr lang="ru-RU" sz="900" b="1" kern="0" dirty="0">
              <a:solidFill>
                <a:srgbClr val="002060"/>
              </a:solidFill>
              <a:latin typeface="Arial" panose="020B0604020202020204" pitchFamily="34" charset="0"/>
              <a:cs typeface="Arial" panose="020B0604020202020204" pitchFamily="34" charset="0"/>
            </a:endParaRPr>
          </a:p>
        </p:txBody>
      </p:sp>
      <p:sp>
        <p:nvSpPr>
          <p:cNvPr id="73" name="Полилиния 72"/>
          <p:cNvSpPr/>
          <p:nvPr/>
        </p:nvSpPr>
        <p:spPr>
          <a:xfrm>
            <a:off x="7200545" y="3994547"/>
            <a:ext cx="307731" cy="236934"/>
          </a:xfrm>
          <a:custGeom>
            <a:avLst/>
            <a:gdLst>
              <a:gd name="connsiteX0" fmla="*/ 47546 w 333873"/>
              <a:gd name="connsiteY0" fmla="*/ 54116 h 315655"/>
              <a:gd name="connsiteX1" fmla="*/ 148486 w 333873"/>
              <a:gd name="connsiteY1" fmla="*/ 60054 h 315655"/>
              <a:gd name="connsiteX2" fmla="*/ 184112 w 333873"/>
              <a:gd name="connsiteY2" fmla="*/ 48178 h 315655"/>
              <a:gd name="connsiteX3" fmla="*/ 231613 w 333873"/>
              <a:gd name="connsiteY3" fmla="*/ 18490 h 315655"/>
              <a:gd name="connsiteX4" fmla="*/ 267239 w 333873"/>
              <a:gd name="connsiteY4" fmla="*/ 677 h 315655"/>
              <a:gd name="connsiteX5" fmla="*/ 326616 w 333873"/>
              <a:gd name="connsiteY5" fmla="*/ 12552 h 315655"/>
              <a:gd name="connsiteX6" fmla="*/ 332554 w 333873"/>
              <a:gd name="connsiteY6" fmla="*/ 89742 h 315655"/>
              <a:gd name="connsiteX7" fmla="*/ 332554 w 333873"/>
              <a:gd name="connsiteY7" fmla="*/ 137243 h 315655"/>
              <a:gd name="connsiteX8" fmla="*/ 332554 w 333873"/>
              <a:gd name="connsiteY8" fmla="*/ 190682 h 315655"/>
              <a:gd name="connsiteX9" fmla="*/ 314741 w 333873"/>
              <a:gd name="connsiteY9" fmla="*/ 255997 h 315655"/>
              <a:gd name="connsiteX10" fmla="*/ 296928 w 333873"/>
              <a:gd name="connsiteY10" fmla="*/ 285685 h 315655"/>
              <a:gd name="connsiteX11" fmla="*/ 255364 w 333873"/>
              <a:gd name="connsiteY11" fmla="*/ 303498 h 315655"/>
              <a:gd name="connsiteX12" fmla="*/ 166299 w 333873"/>
              <a:gd name="connsiteY12" fmla="*/ 315373 h 315655"/>
              <a:gd name="connsiteX13" fmla="*/ 59421 w 333873"/>
              <a:gd name="connsiteY13" fmla="*/ 291623 h 315655"/>
              <a:gd name="connsiteX14" fmla="*/ 17857 w 333873"/>
              <a:gd name="connsiteY14" fmla="*/ 255997 h 315655"/>
              <a:gd name="connsiteX15" fmla="*/ 17857 w 333873"/>
              <a:gd name="connsiteY15" fmla="*/ 208495 h 315655"/>
              <a:gd name="connsiteX16" fmla="*/ 44 w 333873"/>
              <a:gd name="connsiteY16" fmla="*/ 149119 h 315655"/>
              <a:gd name="connsiteX17" fmla="*/ 23795 w 333873"/>
              <a:gd name="connsiteY17" fmla="*/ 101617 h 315655"/>
              <a:gd name="connsiteX18" fmla="*/ 47546 w 333873"/>
              <a:gd name="connsiteY18" fmla="*/ 54116 h 31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3873" h="315655">
                <a:moveTo>
                  <a:pt x="47546" y="54116"/>
                </a:moveTo>
                <a:cubicBezTo>
                  <a:pt x="68328" y="47189"/>
                  <a:pt x="125725" y="61044"/>
                  <a:pt x="148486" y="60054"/>
                </a:cubicBezTo>
                <a:cubicBezTo>
                  <a:pt x="171247" y="59064"/>
                  <a:pt x="170258" y="55105"/>
                  <a:pt x="184112" y="48178"/>
                </a:cubicBezTo>
                <a:cubicBezTo>
                  <a:pt x="197966" y="41251"/>
                  <a:pt x="217759" y="26407"/>
                  <a:pt x="231613" y="18490"/>
                </a:cubicBezTo>
                <a:cubicBezTo>
                  <a:pt x="245467" y="10573"/>
                  <a:pt x="251405" y="1667"/>
                  <a:pt x="267239" y="677"/>
                </a:cubicBezTo>
                <a:cubicBezTo>
                  <a:pt x="283073" y="-313"/>
                  <a:pt x="315730" y="-2292"/>
                  <a:pt x="326616" y="12552"/>
                </a:cubicBezTo>
                <a:cubicBezTo>
                  <a:pt x="337502" y="27396"/>
                  <a:pt x="331564" y="68960"/>
                  <a:pt x="332554" y="89742"/>
                </a:cubicBezTo>
                <a:cubicBezTo>
                  <a:pt x="333544" y="110524"/>
                  <a:pt x="332554" y="137243"/>
                  <a:pt x="332554" y="137243"/>
                </a:cubicBezTo>
                <a:cubicBezTo>
                  <a:pt x="332554" y="154066"/>
                  <a:pt x="335523" y="170890"/>
                  <a:pt x="332554" y="190682"/>
                </a:cubicBezTo>
                <a:cubicBezTo>
                  <a:pt x="329585" y="210474"/>
                  <a:pt x="320679" y="240163"/>
                  <a:pt x="314741" y="255997"/>
                </a:cubicBezTo>
                <a:cubicBezTo>
                  <a:pt x="308803" y="271831"/>
                  <a:pt x="306824" y="277768"/>
                  <a:pt x="296928" y="285685"/>
                </a:cubicBezTo>
                <a:cubicBezTo>
                  <a:pt x="287032" y="293602"/>
                  <a:pt x="277135" y="298550"/>
                  <a:pt x="255364" y="303498"/>
                </a:cubicBezTo>
                <a:cubicBezTo>
                  <a:pt x="233593" y="308446"/>
                  <a:pt x="198956" y="317352"/>
                  <a:pt x="166299" y="315373"/>
                </a:cubicBezTo>
                <a:cubicBezTo>
                  <a:pt x="133642" y="313394"/>
                  <a:pt x="84161" y="301519"/>
                  <a:pt x="59421" y="291623"/>
                </a:cubicBezTo>
                <a:cubicBezTo>
                  <a:pt x="34681" y="281727"/>
                  <a:pt x="24784" y="269852"/>
                  <a:pt x="17857" y="255997"/>
                </a:cubicBezTo>
                <a:cubicBezTo>
                  <a:pt x="10930" y="242142"/>
                  <a:pt x="20826" y="226308"/>
                  <a:pt x="17857" y="208495"/>
                </a:cubicBezTo>
                <a:cubicBezTo>
                  <a:pt x="14888" y="190682"/>
                  <a:pt x="-946" y="166932"/>
                  <a:pt x="44" y="149119"/>
                </a:cubicBezTo>
                <a:cubicBezTo>
                  <a:pt x="1034" y="131306"/>
                  <a:pt x="16868" y="112503"/>
                  <a:pt x="23795" y="101617"/>
                </a:cubicBezTo>
                <a:cubicBezTo>
                  <a:pt x="30722" y="90731"/>
                  <a:pt x="26764" y="61043"/>
                  <a:pt x="47546" y="54116"/>
                </a:cubicBezTo>
                <a:close/>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7902" tIns="38952" rIns="77902" bIns="38952" anchor="ctr"/>
          <a:lstStyle/>
          <a:p>
            <a:pPr algn="ctr" defTabSz="457200">
              <a:defRPr/>
            </a:pPr>
            <a:endParaRPr lang="ru-RU" sz="900" kern="0" dirty="0">
              <a:solidFill>
                <a:prstClr val="white"/>
              </a:solidFill>
              <a:latin typeface="Arial" panose="020B0604020202020204" pitchFamily="34" charset="0"/>
              <a:cs typeface="Arial" panose="020B0604020202020204" pitchFamily="34" charset="0"/>
            </a:endParaRPr>
          </a:p>
        </p:txBody>
      </p:sp>
      <p:sp>
        <p:nvSpPr>
          <p:cNvPr id="74" name="Полилиния 73"/>
          <p:cNvSpPr/>
          <p:nvPr/>
        </p:nvSpPr>
        <p:spPr>
          <a:xfrm>
            <a:off x="7947891" y="4064795"/>
            <a:ext cx="312126" cy="160735"/>
          </a:xfrm>
          <a:custGeom>
            <a:avLst/>
            <a:gdLst>
              <a:gd name="connsiteX0" fmla="*/ 47546 w 333873"/>
              <a:gd name="connsiteY0" fmla="*/ 54116 h 315655"/>
              <a:gd name="connsiteX1" fmla="*/ 148486 w 333873"/>
              <a:gd name="connsiteY1" fmla="*/ 60054 h 315655"/>
              <a:gd name="connsiteX2" fmla="*/ 184112 w 333873"/>
              <a:gd name="connsiteY2" fmla="*/ 48178 h 315655"/>
              <a:gd name="connsiteX3" fmla="*/ 231613 w 333873"/>
              <a:gd name="connsiteY3" fmla="*/ 18490 h 315655"/>
              <a:gd name="connsiteX4" fmla="*/ 267239 w 333873"/>
              <a:gd name="connsiteY4" fmla="*/ 677 h 315655"/>
              <a:gd name="connsiteX5" fmla="*/ 326616 w 333873"/>
              <a:gd name="connsiteY5" fmla="*/ 12552 h 315655"/>
              <a:gd name="connsiteX6" fmla="*/ 332554 w 333873"/>
              <a:gd name="connsiteY6" fmla="*/ 89742 h 315655"/>
              <a:gd name="connsiteX7" fmla="*/ 332554 w 333873"/>
              <a:gd name="connsiteY7" fmla="*/ 137243 h 315655"/>
              <a:gd name="connsiteX8" fmla="*/ 332554 w 333873"/>
              <a:gd name="connsiteY8" fmla="*/ 190682 h 315655"/>
              <a:gd name="connsiteX9" fmla="*/ 314741 w 333873"/>
              <a:gd name="connsiteY9" fmla="*/ 255997 h 315655"/>
              <a:gd name="connsiteX10" fmla="*/ 296928 w 333873"/>
              <a:gd name="connsiteY10" fmla="*/ 285685 h 315655"/>
              <a:gd name="connsiteX11" fmla="*/ 255364 w 333873"/>
              <a:gd name="connsiteY11" fmla="*/ 303498 h 315655"/>
              <a:gd name="connsiteX12" fmla="*/ 166299 w 333873"/>
              <a:gd name="connsiteY12" fmla="*/ 315373 h 315655"/>
              <a:gd name="connsiteX13" fmla="*/ 59421 w 333873"/>
              <a:gd name="connsiteY13" fmla="*/ 291623 h 315655"/>
              <a:gd name="connsiteX14" fmla="*/ 17857 w 333873"/>
              <a:gd name="connsiteY14" fmla="*/ 255997 h 315655"/>
              <a:gd name="connsiteX15" fmla="*/ 17857 w 333873"/>
              <a:gd name="connsiteY15" fmla="*/ 208495 h 315655"/>
              <a:gd name="connsiteX16" fmla="*/ 44 w 333873"/>
              <a:gd name="connsiteY16" fmla="*/ 149119 h 315655"/>
              <a:gd name="connsiteX17" fmla="*/ 23795 w 333873"/>
              <a:gd name="connsiteY17" fmla="*/ 101617 h 315655"/>
              <a:gd name="connsiteX18" fmla="*/ 47546 w 333873"/>
              <a:gd name="connsiteY18" fmla="*/ 54116 h 315655"/>
              <a:gd name="connsiteX0" fmla="*/ 47546 w 337831"/>
              <a:gd name="connsiteY0" fmla="*/ 58895 h 320434"/>
              <a:gd name="connsiteX1" fmla="*/ 148486 w 337831"/>
              <a:gd name="connsiteY1" fmla="*/ 64833 h 320434"/>
              <a:gd name="connsiteX2" fmla="*/ 184112 w 337831"/>
              <a:gd name="connsiteY2" fmla="*/ 52957 h 320434"/>
              <a:gd name="connsiteX3" fmla="*/ 231613 w 337831"/>
              <a:gd name="connsiteY3" fmla="*/ 23269 h 320434"/>
              <a:gd name="connsiteX4" fmla="*/ 267239 w 337831"/>
              <a:gd name="connsiteY4" fmla="*/ 5456 h 320434"/>
              <a:gd name="connsiteX5" fmla="*/ 261301 w 337831"/>
              <a:gd name="connsiteY5" fmla="*/ 124209 h 320434"/>
              <a:gd name="connsiteX6" fmla="*/ 332554 w 337831"/>
              <a:gd name="connsiteY6" fmla="*/ 94521 h 320434"/>
              <a:gd name="connsiteX7" fmla="*/ 332554 w 337831"/>
              <a:gd name="connsiteY7" fmla="*/ 142022 h 320434"/>
              <a:gd name="connsiteX8" fmla="*/ 332554 w 337831"/>
              <a:gd name="connsiteY8" fmla="*/ 195461 h 320434"/>
              <a:gd name="connsiteX9" fmla="*/ 314741 w 337831"/>
              <a:gd name="connsiteY9" fmla="*/ 260776 h 320434"/>
              <a:gd name="connsiteX10" fmla="*/ 296928 w 337831"/>
              <a:gd name="connsiteY10" fmla="*/ 290464 h 320434"/>
              <a:gd name="connsiteX11" fmla="*/ 255364 w 337831"/>
              <a:gd name="connsiteY11" fmla="*/ 308277 h 320434"/>
              <a:gd name="connsiteX12" fmla="*/ 166299 w 337831"/>
              <a:gd name="connsiteY12" fmla="*/ 320152 h 320434"/>
              <a:gd name="connsiteX13" fmla="*/ 59421 w 337831"/>
              <a:gd name="connsiteY13" fmla="*/ 296402 h 320434"/>
              <a:gd name="connsiteX14" fmla="*/ 17857 w 337831"/>
              <a:gd name="connsiteY14" fmla="*/ 260776 h 320434"/>
              <a:gd name="connsiteX15" fmla="*/ 17857 w 337831"/>
              <a:gd name="connsiteY15" fmla="*/ 213274 h 320434"/>
              <a:gd name="connsiteX16" fmla="*/ 44 w 337831"/>
              <a:gd name="connsiteY16" fmla="*/ 153898 h 320434"/>
              <a:gd name="connsiteX17" fmla="*/ 23795 w 337831"/>
              <a:gd name="connsiteY17" fmla="*/ 106396 h 320434"/>
              <a:gd name="connsiteX18" fmla="*/ 47546 w 337831"/>
              <a:gd name="connsiteY18" fmla="*/ 58895 h 320434"/>
              <a:gd name="connsiteX0" fmla="*/ 47546 w 337831"/>
              <a:gd name="connsiteY0" fmla="*/ 37479 h 299018"/>
              <a:gd name="connsiteX1" fmla="*/ 148486 w 337831"/>
              <a:gd name="connsiteY1" fmla="*/ 43417 h 299018"/>
              <a:gd name="connsiteX2" fmla="*/ 184112 w 337831"/>
              <a:gd name="connsiteY2" fmla="*/ 31541 h 299018"/>
              <a:gd name="connsiteX3" fmla="*/ 231613 w 337831"/>
              <a:gd name="connsiteY3" fmla="*/ 1853 h 299018"/>
              <a:gd name="connsiteX4" fmla="*/ 201925 w 337831"/>
              <a:gd name="connsiteY4" fmla="*/ 90918 h 299018"/>
              <a:gd name="connsiteX5" fmla="*/ 261301 w 337831"/>
              <a:gd name="connsiteY5" fmla="*/ 102793 h 299018"/>
              <a:gd name="connsiteX6" fmla="*/ 332554 w 337831"/>
              <a:gd name="connsiteY6" fmla="*/ 73105 h 299018"/>
              <a:gd name="connsiteX7" fmla="*/ 332554 w 337831"/>
              <a:gd name="connsiteY7" fmla="*/ 120606 h 299018"/>
              <a:gd name="connsiteX8" fmla="*/ 332554 w 337831"/>
              <a:gd name="connsiteY8" fmla="*/ 174045 h 299018"/>
              <a:gd name="connsiteX9" fmla="*/ 314741 w 337831"/>
              <a:gd name="connsiteY9" fmla="*/ 239360 h 299018"/>
              <a:gd name="connsiteX10" fmla="*/ 296928 w 337831"/>
              <a:gd name="connsiteY10" fmla="*/ 269048 h 299018"/>
              <a:gd name="connsiteX11" fmla="*/ 255364 w 337831"/>
              <a:gd name="connsiteY11" fmla="*/ 286861 h 299018"/>
              <a:gd name="connsiteX12" fmla="*/ 166299 w 337831"/>
              <a:gd name="connsiteY12" fmla="*/ 298736 h 299018"/>
              <a:gd name="connsiteX13" fmla="*/ 59421 w 337831"/>
              <a:gd name="connsiteY13" fmla="*/ 274986 h 299018"/>
              <a:gd name="connsiteX14" fmla="*/ 17857 w 337831"/>
              <a:gd name="connsiteY14" fmla="*/ 239360 h 299018"/>
              <a:gd name="connsiteX15" fmla="*/ 17857 w 337831"/>
              <a:gd name="connsiteY15" fmla="*/ 191858 h 299018"/>
              <a:gd name="connsiteX16" fmla="*/ 44 w 337831"/>
              <a:gd name="connsiteY16" fmla="*/ 132482 h 299018"/>
              <a:gd name="connsiteX17" fmla="*/ 23795 w 337831"/>
              <a:gd name="connsiteY17" fmla="*/ 84980 h 299018"/>
              <a:gd name="connsiteX18" fmla="*/ 47546 w 337831"/>
              <a:gd name="connsiteY18" fmla="*/ 37479 h 299018"/>
              <a:gd name="connsiteX0" fmla="*/ 47546 w 337831"/>
              <a:gd name="connsiteY0" fmla="*/ 8236 h 269775"/>
              <a:gd name="connsiteX1" fmla="*/ 148486 w 337831"/>
              <a:gd name="connsiteY1" fmla="*/ 14174 h 269775"/>
              <a:gd name="connsiteX2" fmla="*/ 184112 w 337831"/>
              <a:gd name="connsiteY2" fmla="*/ 2298 h 269775"/>
              <a:gd name="connsiteX3" fmla="*/ 124735 w 337831"/>
              <a:gd name="connsiteY3" fmla="*/ 67613 h 269775"/>
              <a:gd name="connsiteX4" fmla="*/ 201925 w 337831"/>
              <a:gd name="connsiteY4" fmla="*/ 61675 h 269775"/>
              <a:gd name="connsiteX5" fmla="*/ 261301 w 337831"/>
              <a:gd name="connsiteY5" fmla="*/ 73550 h 269775"/>
              <a:gd name="connsiteX6" fmla="*/ 332554 w 337831"/>
              <a:gd name="connsiteY6" fmla="*/ 43862 h 269775"/>
              <a:gd name="connsiteX7" fmla="*/ 332554 w 337831"/>
              <a:gd name="connsiteY7" fmla="*/ 91363 h 269775"/>
              <a:gd name="connsiteX8" fmla="*/ 332554 w 337831"/>
              <a:gd name="connsiteY8" fmla="*/ 144802 h 269775"/>
              <a:gd name="connsiteX9" fmla="*/ 314741 w 337831"/>
              <a:gd name="connsiteY9" fmla="*/ 210117 h 269775"/>
              <a:gd name="connsiteX10" fmla="*/ 296928 w 337831"/>
              <a:gd name="connsiteY10" fmla="*/ 239805 h 269775"/>
              <a:gd name="connsiteX11" fmla="*/ 255364 w 337831"/>
              <a:gd name="connsiteY11" fmla="*/ 257618 h 269775"/>
              <a:gd name="connsiteX12" fmla="*/ 166299 w 337831"/>
              <a:gd name="connsiteY12" fmla="*/ 269493 h 269775"/>
              <a:gd name="connsiteX13" fmla="*/ 59421 w 337831"/>
              <a:gd name="connsiteY13" fmla="*/ 245743 h 269775"/>
              <a:gd name="connsiteX14" fmla="*/ 17857 w 337831"/>
              <a:gd name="connsiteY14" fmla="*/ 210117 h 269775"/>
              <a:gd name="connsiteX15" fmla="*/ 17857 w 337831"/>
              <a:gd name="connsiteY15" fmla="*/ 162615 h 269775"/>
              <a:gd name="connsiteX16" fmla="*/ 44 w 337831"/>
              <a:gd name="connsiteY16" fmla="*/ 103239 h 269775"/>
              <a:gd name="connsiteX17" fmla="*/ 23795 w 337831"/>
              <a:gd name="connsiteY17" fmla="*/ 55737 h 269775"/>
              <a:gd name="connsiteX18" fmla="*/ 47546 w 337831"/>
              <a:gd name="connsiteY18" fmla="*/ 8236 h 269775"/>
              <a:gd name="connsiteX0" fmla="*/ 47546 w 337831"/>
              <a:gd name="connsiteY0" fmla="*/ 6048 h 267587"/>
              <a:gd name="connsiteX1" fmla="*/ 89109 w 337831"/>
              <a:gd name="connsiteY1" fmla="*/ 83238 h 267587"/>
              <a:gd name="connsiteX2" fmla="*/ 184112 w 337831"/>
              <a:gd name="connsiteY2" fmla="*/ 110 h 267587"/>
              <a:gd name="connsiteX3" fmla="*/ 124735 w 337831"/>
              <a:gd name="connsiteY3" fmla="*/ 65425 h 267587"/>
              <a:gd name="connsiteX4" fmla="*/ 201925 w 337831"/>
              <a:gd name="connsiteY4" fmla="*/ 59487 h 267587"/>
              <a:gd name="connsiteX5" fmla="*/ 261301 w 337831"/>
              <a:gd name="connsiteY5" fmla="*/ 71362 h 267587"/>
              <a:gd name="connsiteX6" fmla="*/ 332554 w 337831"/>
              <a:gd name="connsiteY6" fmla="*/ 41674 h 267587"/>
              <a:gd name="connsiteX7" fmla="*/ 332554 w 337831"/>
              <a:gd name="connsiteY7" fmla="*/ 89175 h 267587"/>
              <a:gd name="connsiteX8" fmla="*/ 332554 w 337831"/>
              <a:gd name="connsiteY8" fmla="*/ 142614 h 267587"/>
              <a:gd name="connsiteX9" fmla="*/ 314741 w 337831"/>
              <a:gd name="connsiteY9" fmla="*/ 207929 h 267587"/>
              <a:gd name="connsiteX10" fmla="*/ 296928 w 337831"/>
              <a:gd name="connsiteY10" fmla="*/ 237617 h 267587"/>
              <a:gd name="connsiteX11" fmla="*/ 255364 w 337831"/>
              <a:gd name="connsiteY11" fmla="*/ 255430 h 267587"/>
              <a:gd name="connsiteX12" fmla="*/ 166299 w 337831"/>
              <a:gd name="connsiteY12" fmla="*/ 267305 h 267587"/>
              <a:gd name="connsiteX13" fmla="*/ 59421 w 337831"/>
              <a:gd name="connsiteY13" fmla="*/ 243555 h 267587"/>
              <a:gd name="connsiteX14" fmla="*/ 17857 w 337831"/>
              <a:gd name="connsiteY14" fmla="*/ 207929 h 267587"/>
              <a:gd name="connsiteX15" fmla="*/ 17857 w 337831"/>
              <a:gd name="connsiteY15" fmla="*/ 160427 h 267587"/>
              <a:gd name="connsiteX16" fmla="*/ 44 w 337831"/>
              <a:gd name="connsiteY16" fmla="*/ 101051 h 267587"/>
              <a:gd name="connsiteX17" fmla="*/ 23795 w 337831"/>
              <a:gd name="connsiteY17" fmla="*/ 53549 h 267587"/>
              <a:gd name="connsiteX18" fmla="*/ 47546 w 337831"/>
              <a:gd name="connsiteY18" fmla="*/ 6048 h 267587"/>
              <a:gd name="connsiteX0" fmla="*/ 47546 w 337831"/>
              <a:gd name="connsiteY0" fmla="*/ 408 h 261947"/>
              <a:gd name="connsiteX1" fmla="*/ 89109 w 337831"/>
              <a:gd name="connsiteY1" fmla="*/ 77598 h 261947"/>
              <a:gd name="connsiteX2" fmla="*/ 124735 w 337831"/>
              <a:gd name="connsiteY2" fmla="*/ 59785 h 261947"/>
              <a:gd name="connsiteX3" fmla="*/ 201925 w 337831"/>
              <a:gd name="connsiteY3" fmla="*/ 53847 h 261947"/>
              <a:gd name="connsiteX4" fmla="*/ 261301 w 337831"/>
              <a:gd name="connsiteY4" fmla="*/ 65722 h 261947"/>
              <a:gd name="connsiteX5" fmla="*/ 332554 w 337831"/>
              <a:gd name="connsiteY5" fmla="*/ 36034 h 261947"/>
              <a:gd name="connsiteX6" fmla="*/ 332554 w 337831"/>
              <a:gd name="connsiteY6" fmla="*/ 83535 h 261947"/>
              <a:gd name="connsiteX7" fmla="*/ 332554 w 337831"/>
              <a:gd name="connsiteY7" fmla="*/ 136974 h 261947"/>
              <a:gd name="connsiteX8" fmla="*/ 314741 w 337831"/>
              <a:gd name="connsiteY8" fmla="*/ 202289 h 261947"/>
              <a:gd name="connsiteX9" fmla="*/ 296928 w 337831"/>
              <a:gd name="connsiteY9" fmla="*/ 231977 h 261947"/>
              <a:gd name="connsiteX10" fmla="*/ 255364 w 337831"/>
              <a:gd name="connsiteY10" fmla="*/ 249790 h 261947"/>
              <a:gd name="connsiteX11" fmla="*/ 166299 w 337831"/>
              <a:gd name="connsiteY11" fmla="*/ 261665 h 261947"/>
              <a:gd name="connsiteX12" fmla="*/ 59421 w 337831"/>
              <a:gd name="connsiteY12" fmla="*/ 237915 h 261947"/>
              <a:gd name="connsiteX13" fmla="*/ 17857 w 337831"/>
              <a:gd name="connsiteY13" fmla="*/ 202289 h 261947"/>
              <a:gd name="connsiteX14" fmla="*/ 17857 w 337831"/>
              <a:gd name="connsiteY14" fmla="*/ 154787 h 261947"/>
              <a:gd name="connsiteX15" fmla="*/ 44 w 337831"/>
              <a:gd name="connsiteY15" fmla="*/ 95411 h 261947"/>
              <a:gd name="connsiteX16" fmla="*/ 23795 w 337831"/>
              <a:gd name="connsiteY16" fmla="*/ 47909 h 261947"/>
              <a:gd name="connsiteX17" fmla="*/ 47546 w 337831"/>
              <a:gd name="connsiteY17" fmla="*/ 408 h 261947"/>
              <a:gd name="connsiteX0" fmla="*/ 23795 w 337831"/>
              <a:gd name="connsiteY0" fmla="*/ 12084 h 226122"/>
              <a:gd name="connsiteX1" fmla="*/ 89109 w 337831"/>
              <a:gd name="connsiteY1" fmla="*/ 41773 h 226122"/>
              <a:gd name="connsiteX2" fmla="*/ 124735 w 337831"/>
              <a:gd name="connsiteY2" fmla="*/ 23960 h 226122"/>
              <a:gd name="connsiteX3" fmla="*/ 201925 w 337831"/>
              <a:gd name="connsiteY3" fmla="*/ 18022 h 226122"/>
              <a:gd name="connsiteX4" fmla="*/ 261301 w 337831"/>
              <a:gd name="connsiteY4" fmla="*/ 29897 h 226122"/>
              <a:gd name="connsiteX5" fmla="*/ 332554 w 337831"/>
              <a:gd name="connsiteY5" fmla="*/ 209 h 226122"/>
              <a:gd name="connsiteX6" fmla="*/ 332554 w 337831"/>
              <a:gd name="connsiteY6" fmla="*/ 47710 h 226122"/>
              <a:gd name="connsiteX7" fmla="*/ 332554 w 337831"/>
              <a:gd name="connsiteY7" fmla="*/ 101149 h 226122"/>
              <a:gd name="connsiteX8" fmla="*/ 314741 w 337831"/>
              <a:gd name="connsiteY8" fmla="*/ 166464 h 226122"/>
              <a:gd name="connsiteX9" fmla="*/ 296928 w 337831"/>
              <a:gd name="connsiteY9" fmla="*/ 196152 h 226122"/>
              <a:gd name="connsiteX10" fmla="*/ 255364 w 337831"/>
              <a:gd name="connsiteY10" fmla="*/ 213965 h 226122"/>
              <a:gd name="connsiteX11" fmla="*/ 166299 w 337831"/>
              <a:gd name="connsiteY11" fmla="*/ 225840 h 226122"/>
              <a:gd name="connsiteX12" fmla="*/ 59421 w 337831"/>
              <a:gd name="connsiteY12" fmla="*/ 202090 h 226122"/>
              <a:gd name="connsiteX13" fmla="*/ 17857 w 337831"/>
              <a:gd name="connsiteY13" fmla="*/ 166464 h 226122"/>
              <a:gd name="connsiteX14" fmla="*/ 17857 w 337831"/>
              <a:gd name="connsiteY14" fmla="*/ 118962 h 226122"/>
              <a:gd name="connsiteX15" fmla="*/ 44 w 337831"/>
              <a:gd name="connsiteY15" fmla="*/ 59586 h 226122"/>
              <a:gd name="connsiteX16" fmla="*/ 23795 w 337831"/>
              <a:gd name="connsiteY16" fmla="*/ 12084 h 226122"/>
              <a:gd name="connsiteX0" fmla="*/ 23795 w 338555"/>
              <a:gd name="connsiteY0" fmla="*/ 203 h 214241"/>
              <a:gd name="connsiteX1" fmla="*/ 89109 w 338555"/>
              <a:gd name="connsiteY1" fmla="*/ 29892 h 214241"/>
              <a:gd name="connsiteX2" fmla="*/ 124735 w 338555"/>
              <a:gd name="connsiteY2" fmla="*/ 12079 h 214241"/>
              <a:gd name="connsiteX3" fmla="*/ 201925 w 338555"/>
              <a:gd name="connsiteY3" fmla="*/ 6141 h 214241"/>
              <a:gd name="connsiteX4" fmla="*/ 261301 w 338555"/>
              <a:gd name="connsiteY4" fmla="*/ 18016 h 214241"/>
              <a:gd name="connsiteX5" fmla="*/ 332554 w 338555"/>
              <a:gd name="connsiteY5" fmla="*/ 35829 h 214241"/>
              <a:gd name="connsiteX6" fmla="*/ 332554 w 338555"/>
              <a:gd name="connsiteY6" fmla="*/ 89268 h 214241"/>
              <a:gd name="connsiteX7" fmla="*/ 314741 w 338555"/>
              <a:gd name="connsiteY7" fmla="*/ 154583 h 214241"/>
              <a:gd name="connsiteX8" fmla="*/ 296928 w 338555"/>
              <a:gd name="connsiteY8" fmla="*/ 184271 h 214241"/>
              <a:gd name="connsiteX9" fmla="*/ 255364 w 338555"/>
              <a:gd name="connsiteY9" fmla="*/ 202084 h 214241"/>
              <a:gd name="connsiteX10" fmla="*/ 166299 w 338555"/>
              <a:gd name="connsiteY10" fmla="*/ 213959 h 214241"/>
              <a:gd name="connsiteX11" fmla="*/ 59421 w 338555"/>
              <a:gd name="connsiteY11" fmla="*/ 190209 h 214241"/>
              <a:gd name="connsiteX12" fmla="*/ 17857 w 338555"/>
              <a:gd name="connsiteY12" fmla="*/ 154583 h 214241"/>
              <a:gd name="connsiteX13" fmla="*/ 17857 w 338555"/>
              <a:gd name="connsiteY13" fmla="*/ 107081 h 214241"/>
              <a:gd name="connsiteX14" fmla="*/ 44 w 338555"/>
              <a:gd name="connsiteY14" fmla="*/ 47705 h 214241"/>
              <a:gd name="connsiteX15" fmla="*/ 23795 w 338555"/>
              <a:gd name="connsiteY15" fmla="*/ 203 h 21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8555" h="214241">
                <a:moveTo>
                  <a:pt x="23795" y="203"/>
                </a:moveTo>
                <a:cubicBezTo>
                  <a:pt x="38639" y="-2766"/>
                  <a:pt x="72286" y="27913"/>
                  <a:pt x="89109" y="29892"/>
                </a:cubicBezTo>
                <a:cubicBezTo>
                  <a:pt x="105932" y="31871"/>
                  <a:pt x="105932" y="16038"/>
                  <a:pt x="124735" y="12079"/>
                </a:cubicBezTo>
                <a:cubicBezTo>
                  <a:pt x="143538" y="8121"/>
                  <a:pt x="179164" y="5152"/>
                  <a:pt x="201925" y="6141"/>
                </a:cubicBezTo>
                <a:cubicBezTo>
                  <a:pt x="224686" y="7130"/>
                  <a:pt x="239530" y="13068"/>
                  <a:pt x="261301" y="18016"/>
                </a:cubicBezTo>
                <a:cubicBezTo>
                  <a:pt x="283072" y="22964"/>
                  <a:pt x="320679" y="23954"/>
                  <a:pt x="332554" y="35829"/>
                </a:cubicBezTo>
                <a:cubicBezTo>
                  <a:pt x="344429" y="47704"/>
                  <a:pt x="335523" y="69476"/>
                  <a:pt x="332554" y="89268"/>
                </a:cubicBezTo>
                <a:cubicBezTo>
                  <a:pt x="329585" y="109060"/>
                  <a:pt x="320679" y="138749"/>
                  <a:pt x="314741" y="154583"/>
                </a:cubicBezTo>
                <a:cubicBezTo>
                  <a:pt x="308803" y="170417"/>
                  <a:pt x="306824" y="176354"/>
                  <a:pt x="296928" y="184271"/>
                </a:cubicBezTo>
                <a:cubicBezTo>
                  <a:pt x="287032" y="192188"/>
                  <a:pt x="277135" y="197136"/>
                  <a:pt x="255364" y="202084"/>
                </a:cubicBezTo>
                <a:cubicBezTo>
                  <a:pt x="233593" y="207032"/>
                  <a:pt x="198956" y="215938"/>
                  <a:pt x="166299" y="213959"/>
                </a:cubicBezTo>
                <a:cubicBezTo>
                  <a:pt x="133642" y="211980"/>
                  <a:pt x="84161" y="200105"/>
                  <a:pt x="59421" y="190209"/>
                </a:cubicBezTo>
                <a:cubicBezTo>
                  <a:pt x="34681" y="180313"/>
                  <a:pt x="24784" y="168438"/>
                  <a:pt x="17857" y="154583"/>
                </a:cubicBezTo>
                <a:cubicBezTo>
                  <a:pt x="10930" y="140728"/>
                  <a:pt x="20826" y="124894"/>
                  <a:pt x="17857" y="107081"/>
                </a:cubicBezTo>
                <a:cubicBezTo>
                  <a:pt x="14888" y="89268"/>
                  <a:pt x="-946" y="65518"/>
                  <a:pt x="44" y="47705"/>
                </a:cubicBezTo>
                <a:cubicBezTo>
                  <a:pt x="1034" y="29892"/>
                  <a:pt x="8951" y="3172"/>
                  <a:pt x="23795" y="203"/>
                </a:cubicBezTo>
                <a:close/>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7902" tIns="38952" rIns="77902" bIns="38952" anchor="ctr"/>
          <a:lstStyle/>
          <a:p>
            <a:pPr algn="ctr" defTabSz="457200">
              <a:defRPr/>
            </a:pPr>
            <a:endParaRPr lang="ru-RU" sz="900" kern="0" dirty="0">
              <a:solidFill>
                <a:prstClr val="white"/>
              </a:solidFill>
              <a:latin typeface="Arial" panose="020B0604020202020204" pitchFamily="34" charset="0"/>
              <a:cs typeface="Arial" panose="020B0604020202020204" pitchFamily="34" charset="0"/>
            </a:endParaRPr>
          </a:p>
        </p:txBody>
      </p:sp>
      <p:grpSp>
        <p:nvGrpSpPr>
          <p:cNvPr id="75" name="Группа 128"/>
          <p:cNvGrpSpPr>
            <a:grpSpLocks/>
          </p:cNvGrpSpPr>
          <p:nvPr/>
        </p:nvGrpSpPr>
        <p:grpSpPr bwMode="auto">
          <a:xfrm>
            <a:off x="5216413" y="4214814"/>
            <a:ext cx="385396" cy="355997"/>
            <a:chOff x="3656162" y="4692842"/>
            <a:chExt cx="417803" cy="474640"/>
          </a:xfrm>
        </p:grpSpPr>
        <p:sp>
          <p:nvSpPr>
            <p:cNvPr id="76" name="Полилиния 75"/>
            <p:cNvSpPr/>
            <p:nvPr/>
          </p:nvSpPr>
          <p:spPr>
            <a:xfrm>
              <a:off x="3656162" y="4692842"/>
              <a:ext cx="417803" cy="323834"/>
            </a:xfrm>
            <a:custGeom>
              <a:avLst/>
              <a:gdLst>
                <a:gd name="connsiteX0" fmla="*/ 7376 w 417803"/>
                <a:gd name="connsiteY0" fmla="*/ 324483 h 324483"/>
                <a:gd name="connsiteX1" fmla="*/ 1438 w 417803"/>
                <a:gd name="connsiteY1" fmla="*/ 229480 h 324483"/>
                <a:gd name="connsiteX2" fmla="*/ 31126 w 417803"/>
                <a:gd name="connsiteY2" fmla="*/ 193854 h 324483"/>
                <a:gd name="connsiteX3" fmla="*/ 72690 w 417803"/>
                <a:gd name="connsiteY3" fmla="*/ 181979 h 324483"/>
                <a:gd name="connsiteX4" fmla="*/ 161755 w 417803"/>
                <a:gd name="connsiteY4" fmla="*/ 176041 h 324483"/>
                <a:gd name="connsiteX5" fmla="*/ 203319 w 417803"/>
                <a:gd name="connsiteY5" fmla="*/ 205729 h 324483"/>
                <a:gd name="connsiteX6" fmla="*/ 233007 w 417803"/>
                <a:gd name="connsiteY6" fmla="*/ 170103 h 324483"/>
                <a:gd name="connsiteX7" fmla="*/ 209256 w 417803"/>
                <a:gd name="connsiteY7" fmla="*/ 104789 h 324483"/>
                <a:gd name="connsiteX8" fmla="*/ 185506 w 417803"/>
                <a:gd name="connsiteY8" fmla="*/ 63226 h 324483"/>
                <a:gd name="connsiteX9" fmla="*/ 191443 w 417803"/>
                <a:gd name="connsiteY9" fmla="*/ 21662 h 324483"/>
                <a:gd name="connsiteX10" fmla="*/ 233007 w 417803"/>
                <a:gd name="connsiteY10" fmla="*/ 3849 h 324483"/>
                <a:gd name="connsiteX11" fmla="*/ 304259 w 417803"/>
                <a:gd name="connsiteY11" fmla="*/ 3849 h 324483"/>
                <a:gd name="connsiteX12" fmla="*/ 345822 w 417803"/>
                <a:gd name="connsiteY12" fmla="*/ 45413 h 324483"/>
                <a:gd name="connsiteX13" fmla="*/ 399261 w 417803"/>
                <a:gd name="connsiteY13" fmla="*/ 110727 h 324483"/>
                <a:gd name="connsiteX14" fmla="*/ 405199 w 417803"/>
                <a:gd name="connsiteY14" fmla="*/ 152290 h 324483"/>
                <a:gd name="connsiteX15" fmla="*/ 411137 w 417803"/>
                <a:gd name="connsiteY15" fmla="*/ 229480 h 324483"/>
                <a:gd name="connsiteX16" fmla="*/ 417074 w 417803"/>
                <a:gd name="connsiteY16" fmla="*/ 265106 h 324483"/>
                <a:gd name="connsiteX17" fmla="*/ 393324 w 417803"/>
                <a:gd name="connsiteY17" fmla="*/ 288857 h 324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7803" h="324483">
                  <a:moveTo>
                    <a:pt x="7376" y="324483"/>
                  </a:moveTo>
                  <a:cubicBezTo>
                    <a:pt x="2428" y="287867"/>
                    <a:pt x="-2520" y="251251"/>
                    <a:pt x="1438" y="229480"/>
                  </a:cubicBezTo>
                  <a:cubicBezTo>
                    <a:pt x="5396" y="207709"/>
                    <a:pt x="19251" y="201771"/>
                    <a:pt x="31126" y="193854"/>
                  </a:cubicBezTo>
                  <a:cubicBezTo>
                    <a:pt x="43001" y="185937"/>
                    <a:pt x="50919" y="184948"/>
                    <a:pt x="72690" y="181979"/>
                  </a:cubicBezTo>
                  <a:cubicBezTo>
                    <a:pt x="94462" y="179010"/>
                    <a:pt x="139984" y="172083"/>
                    <a:pt x="161755" y="176041"/>
                  </a:cubicBezTo>
                  <a:cubicBezTo>
                    <a:pt x="183526" y="179999"/>
                    <a:pt x="191444" y="206719"/>
                    <a:pt x="203319" y="205729"/>
                  </a:cubicBezTo>
                  <a:cubicBezTo>
                    <a:pt x="215194" y="204739"/>
                    <a:pt x="232018" y="186926"/>
                    <a:pt x="233007" y="170103"/>
                  </a:cubicBezTo>
                  <a:cubicBezTo>
                    <a:pt x="233997" y="153280"/>
                    <a:pt x="217173" y="122602"/>
                    <a:pt x="209256" y="104789"/>
                  </a:cubicBezTo>
                  <a:cubicBezTo>
                    <a:pt x="201339" y="86976"/>
                    <a:pt x="188475" y="77080"/>
                    <a:pt x="185506" y="63226"/>
                  </a:cubicBezTo>
                  <a:cubicBezTo>
                    <a:pt x="182537" y="49372"/>
                    <a:pt x="183526" y="31558"/>
                    <a:pt x="191443" y="21662"/>
                  </a:cubicBezTo>
                  <a:cubicBezTo>
                    <a:pt x="199360" y="11766"/>
                    <a:pt x="214204" y="6818"/>
                    <a:pt x="233007" y="3849"/>
                  </a:cubicBezTo>
                  <a:cubicBezTo>
                    <a:pt x="251810" y="880"/>
                    <a:pt x="285457" y="-3078"/>
                    <a:pt x="304259" y="3849"/>
                  </a:cubicBezTo>
                  <a:cubicBezTo>
                    <a:pt x="323062" y="10776"/>
                    <a:pt x="329988" y="27600"/>
                    <a:pt x="345822" y="45413"/>
                  </a:cubicBezTo>
                  <a:cubicBezTo>
                    <a:pt x="361656" y="63226"/>
                    <a:pt x="389365" y="92914"/>
                    <a:pt x="399261" y="110727"/>
                  </a:cubicBezTo>
                  <a:cubicBezTo>
                    <a:pt x="409157" y="128540"/>
                    <a:pt x="403220" y="132498"/>
                    <a:pt x="405199" y="152290"/>
                  </a:cubicBezTo>
                  <a:cubicBezTo>
                    <a:pt x="407178" y="172082"/>
                    <a:pt x="409158" y="210677"/>
                    <a:pt x="411137" y="229480"/>
                  </a:cubicBezTo>
                  <a:cubicBezTo>
                    <a:pt x="413116" y="248283"/>
                    <a:pt x="420043" y="255210"/>
                    <a:pt x="417074" y="265106"/>
                  </a:cubicBezTo>
                  <a:cubicBezTo>
                    <a:pt x="414105" y="275002"/>
                    <a:pt x="393324" y="288857"/>
                    <a:pt x="393324" y="288857"/>
                  </a:cubicBezTo>
                </a:path>
              </a:pathLst>
            </a:custGeom>
            <a:noFill/>
            <a:ln>
              <a:solidFill>
                <a:srgbClr val="00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ru-RU" sz="900" kern="0" dirty="0">
                <a:solidFill>
                  <a:prstClr val="white"/>
                </a:solidFill>
                <a:latin typeface="Arial" panose="020B0604020202020204" pitchFamily="34" charset="0"/>
                <a:cs typeface="Arial" panose="020B0604020202020204" pitchFamily="34" charset="0"/>
              </a:endParaRPr>
            </a:p>
          </p:txBody>
        </p:sp>
        <p:sp>
          <p:nvSpPr>
            <p:cNvPr id="77" name="Полилиния 76"/>
            <p:cNvSpPr/>
            <p:nvPr/>
          </p:nvSpPr>
          <p:spPr>
            <a:xfrm>
              <a:off x="3664105" y="5005565"/>
              <a:ext cx="409860" cy="161917"/>
            </a:xfrm>
            <a:custGeom>
              <a:avLst/>
              <a:gdLst>
                <a:gd name="connsiteX0" fmla="*/ 409698 w 409698"/>
                <a:gd name="connsiteY0" fmla="*/ 0 h 162033"/>
                <a:gd name="connsiteX1" fmla="*/ 326571 w 409698"/>
                <a:gd name="connsiteY1" fmla="*/ 5938 h 162033"/>
                <a:gd name="connsiteX2" fmla="*/ 273132 w 409698"/>
                <a:gd name="connsiteY2" fmla="*/ 23751 h 162033"/>
                <a:gd name="connsiteX3" fmla="*/ 243444 w 409698"/>
                <a:gd name="connsiteY3" fmla="*/ 53439 h 162033"/>
                <a:gd name="connsiteX4" fmla="*/ 207818 w 409698"/>
                <a:gd name="connsiteY4" fmla="*/ 100941 h 162033"/>
                <a:gd name="connsiteX5" fmla="*/ 195943 w 409698"/>
                <a:gd name="connsiteY5" fmla="*/ 136567 h 162033"/>
                <a:gd name="connsiteX6" fmla="*/ 190005 w 409698"/>
                <a:gd name="connsiteY6" fmla="*/ 154380 h 162033"/>
                <a:gd name="connsiteX7" fmla="*/ 142504 w 409698"/>
                <a:gd name="connsiteY7" fmla="*/ 160317 h 162033"/>
                <a:gd name="connsiteX8" fmla="*/ 106878 w 409698"/>
                <a:gd name="connsiteY8" fmla="*/ 124691 h 162033"/>
                <a:gd name="connsiteX9" fmla="*/ 95002 w 409698"/>
                <a:gd name="connsiteY9" fmla="*/ 83128 h 162033"/>
                <a:gd name="connsiteX10" fmla="*/ 65314 w 409698"/>
                <a:gd name="connsiteY10" fmla="*/ 41564 h 162033"/>
                <a:gd name="connsiteX11" fmla="*/ 47501 w 409698"/>
                <a:gd name="connsiteY11" fmla="*/ 29689 h 162033"/>
                <a:gd name="connsiteX12" fmla="*/ 23750 w 409698"/>
                <a:gd name="connsiteY12" fmla="*/ 17813 h 162033"/>
                <a:gd name="connsiteX13" fmla="*/ 0 w 409698"/>
                <a:gd name="connsiteY13" fmla="*/ 11876 h 162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698" h="162033">
                  <a:moveTo>
                    <a:pt x="409698" y="0"/>
                  </a:moveTo>
                  <a:cubicBezTo>
                    <a:pt x="379515" y="990"/>
                    <a:pt x="349332" y="1980"/>
                    <a:pt x="326571" y="5938"/>
                  </a:cubicBezTo>
                  <a:cubicBezTo>
                    <a:pt x="303810" y="9896"/>
                    <a:pt x="286986" y="15834"/>
                    <a:pt x="273132" y="23751"/>
                  </a:cubicBezTo>
                  <a:cubicBezTo>
                    <a:pt x="259278" y="31668"/>
                    <a:pt x="254330" y="40574"/>
                    <a:pt x="243444" y="53439"/>
                  </a:cubicBezTo>
                  <a:cubicBezTo>
                    <a:pt x="232558" y="66304"/>
                    <a:pt x="215735" y="87086"/>
                    <a:pt x="207818" y="100941"/>
                  </a:cubicBezTo>
                  <a:cubicBezTo>
                    <a:pt x="199901" y="114796"/>
                    <a:pt x="195943" y="136567"/>
                    <a:pt x="195943" y="136567"/>
                  </a:cubicBezTo>
                  <a:cubicBezTo>
                    <a:pt x="192974" y="145473"/>
                    <a:pt x="198911" y="150422"/>
                    <a:pt x="190005" y="154380"/>
                  </a:cubicBezTo>
                  <a:cubicBezTo>
                    <a:pt x="181099" y="158338"/>
                    <a:pt x="156358" y="165265"/>
                    <a:pt x="142504" y="160317"/>
                  </a:cubicBezTo>
                  <a:cubicBezTo>
                    <a:pt x="128650" y="155369"/>
                    <a:pt x="114795" y="137556"/>
                    <a:pt x="106878" y="124691"/>
                  </a:cubicBezTo>
                  <a:cubicBezTo>
                    <a:pt x="98961" y="111826"/>
                    <a:pt x="101929" y="96982"/>
                    <a:pt x="95002" y="83128"/>
                  </a:cubicBezTo>
                  <a:cubicBezTo>
                    <a:pt x="88075" y="69274"/>
                    <a:pt x="73231" y="50470"/>
                    <a:pt x="65314" y="41564"/>
                  </a:cubicBezTo>
                  <a:cubicBezTo>
                    <a:pt x="57397" y="32658"/>
                    <a:pt x="54428" y="33647"/>
                    <a:pt x="47501" y="29689"/>
                  </a:cubicBezTo>
                  <a:cubicBezTo>
                    <a:pt x="40574" y="25731"/>
                    <a:pt x="31667" y="20782"/>
                    <a:pt x="23750" y="17813"/>
                  </a:cubicBezTo>
                  <a:cubicBezTo>
                    <a:pt x="15833" y="14844"/>
                    <a:pt x="7916" y="13360"/>
                    <a:pt x="0" y="11876"/>
                  </a:cubicBezTo>
                </a:path>
              </a:pathLst>
            </a:custGeom>
            <a:noFill/>
            <a:ln>
              <a:solidFill>
                <a:srgbClr val="00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ru-RU" sz="900" kern="0" dirty="0">
                <a:solidFill>
                  <a:prstClr val="white"/>
                </a:solidFill>
                <a:latin typeface="Arial" panose="020B0604020202020204" pitchFamily="34" charset="0"/>
                <a:cs typeface="Arial" panose="020B0604020202020204" pitchFamily="34" charset="0"/>
              </a:endParaRPr>
            </a:p>
          </p:txBody>
        </p:sp>
      </p:grpSp>
      <p:sp>
        <p:nvSpPr>
          <p:cNvPr id="78" name="Прямоугольник 7"/>
          <p:cNvSpPr/>
          <p:nvPr/>
        </p:nvSpPr>
        <p:spPr bwMode="auto">
          <a:xfrm>
            <a:off x="3677760" y="4130279"/>
            <a:ext cx="1488831" cy="417909"/>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lIns="30670" tIns="30670" rIns="30670" bIns="30670" anchor="ctr"/>
          <a:lstStyle/>
          <a:p>
            <a:pPr algn="ctr" defTabSz="457200">
              <a:defRPr/>
            </a:pPr>
            <a:r>
              <a:rPr lang="en-US" sz="900" b="1" kern="0" dirty="0">
                <a:solidFill>
                  <a:srgbClr val="002060"/>
                </a:solidFill>
                <a:latin typeface="Arial" panose="020B0604020202020204" pitchFamily="34" charset="0"/>
                <a:cs typeface="Arial" panose="020B0604020202020204" pitchFamily="34" charset="0"/>
              </a:rPr>
              <a:t>REGIONAL DEVELOPMENT PLANNING</a:t>
            </a:r>
            <a:endParaRPr lang="ru-RU" sz="900" b="1" kern="0" dirty="0">
              <a:solidFill>
                <a:srgbClr val="002060"/>
              </a:solidFill>
              <a:latin typeface="Arial" panose="020B0604020202020204" pitchFamily="34" charset="0"/>
              <a:cs typeface="Arial" panose="020B0604020202020204" pitchFamily="34" charset="0"/>
            </a:endParaRPr>
          </a:p>
        </p:txBody>
      </p:sp>
      <p:sp>
        <p:nvSpPr>
          <p:cNvPr id="79" name="Прямоугольник 7"/>
          <p:cNvSpPr/>
          <p:nvPr/>
        </p:nvSpPr>
        <p:spPr bwMode="auto">
          <a:xfrm>
            <a:off x="7033491" y="4054413"/>
            <a:ext cx="1487365" cy="4191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lIns="30670" tIns="30670" rIns="30670" bIns="30670" anchor="ctr"/>
          <a:lstStyle/>
          <a:p>
            <a:pPr algn="ctr" defTabSz="457200">
              <a:defRPr/>
            </a:pPr>
            <a:r>
              <a:rPr lang="en-US" sz="900" b="1" kern="0" dirty="0">
                <a:solidFill>
                  <a:srgbClr val="002060"/>
                </a:solidFill>
                <a:latin typeface="Arial" panose="020B0604020202020204" pitchFamily="34" charset="0"/>
                <a:cs typeface="Arial" panose="020B0604020202020204" pitchFamily="34" charset="0"/>
              </a:rPr>
              <a:t>INDUSTRIAL DISASTERS</a:t>
            </a:r>
            <a:endParaRPr lang="ru-RU" sz="900" b="1" kern="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927273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p:txBody>
          <a:bodyPr/>
          <a:lstStyle/>
          <a:p>
            <a:fld id="{86CB4B4D-7CA3-9044-876B-883B54F8677D}" type="slidenum">
              <a:rPr lang="uk-UA" kern="0">
                <a:solidFill>
                  <a:srgbClr val="1F497D"/>
                </a:solidFill>
                <a:latin typeface="Helvetica"/>
              </a:rPr>
              <a:pPr/>
              <a:t>9</a:t>
            </a:fld>
            <a:endParaRPr lang="uk-UA" kern="0" dirty="0">
              <a:solidFill>
                <a:srgbClr val="1F497D"/>
              </a:solidFill>
              <a:latin typeface="Helvetica"/>
            </a:endParaRPr>
          </a:p>
        </p:txBody>
      </p:sp>
      <p:sp>
        <p:nvSpPr>
          <p:cNvPr id="4" name="Объект 3"/>
          <p:cNvSpPr>
            <a:spLocks noGrp="1"/>
          </p:cNvSpPr>
          <p:nvPr>
            <p:ph sz="quarter" idx="11"/>
          </p:nvPr>
        </p:nvSpPr>
        <p:spPr>
          <a:xfrm>
            <a:off x="3581400" y="304800"/>
            <a:ext cx="5410200" cy="533400"/>
          </a:xfrm>
        </p:spPr>
        <p:txBody>
          <a:bodyPr/>
          <a:lstStyle/>
          <a:p>
            <a:r>
              <a:rPr lang="en-US" dirty="0"/>
              <a:t>THE FEDERAL EO DATA FUND</a:t>
            </a:r>
            <a:endParaRPr lang="ru-RU" dirty="0"/>
          </a:p>
        </p:txBody>
      </p:sp>
      <p:sp>
        <p:nvSpPr>
          <p:cNvPr id="7" name="Прямоугольник 6"/>
          <p:cNvSpPr/>
          <p:nvPr/>
        </p:nvSpPr>
        <p:spPr>
          <a:xfrm>
            <a:off x="1981200" y="1371601"/>
            <a:ext cx="8305800" cy="4401205"/>
          </a:xfrm>
          <a:prstGeom prst="rect">
            <a:avLst/>
          </a:prstGeom>
        </p:spPr>
        <p:txBody>
          <a:bodyPr wrap="square">
            <a:spAutoFit/>
          </a:bodyPr>
          <a:lstStyle/>
          <a:p>
            <a:pPr algn="just" defTabSz="457200"/>
            <a:r>
              <a:rPr lang="en-US" sz="2000" u="sng" kern="0" dirty="0">
                <a:solidFill>
                  <a:srgbClr val="002569"/>
                </a:solidFill>
              </a:rPr>
              <a:t>The Federal Law </a:t>
            </a:r>
          </a:p>
          <a:p>
            <a:pPr marL="342900" indent="-342900" algn="just" defTabSz="457200">
              <a:buFont typeface="Arial" pitchFamily="34" charset="0"/>
              <a:buChar char="•"/>
            </a:pPr>
            <a:r>
              <a:rPr lang="en-US" sz="2000" kern="0" dirty="0">
                <a:solidFill>
                  <a:srgbClr val="002569"/>
                </a:solidFill>
              </a:rPr>
              <a:t>stipulates the creation of federal EO data fund</a:t>
            </a:r>
          </a:p>
          <a:p>
            <a:pPr marL="342900" indent="-342900" algn="just" defTabSz="457200">
              <a:buFont typeface="Arial" pitchFamily="34" charset="0"/>
              <a:buChar char="•"/>
            </a:pPr>
            <a:r>
              <a:rPr lang="en-US" sz="2000" kern="0" dirty="0">
                <a:solidFill>
                  <a:srgbClr val="002569"/>
                </a:solidFill>
              </a:rPr>
              <a:t>determines the purpose and contents of this fund</a:t>
            </a:r>
          </a:p>
          <a:p>
            <a:pPr marL="342900" indent="-342900" algn="just" defTabSz="457200">
              <a:buFont typeface="Arial" pitchFamily="34" charset="0"/>
              <a:buChar char="•"/>
            </a:pPr>
            <a:r>
              <a:rPr lang="en-US" sz="2000" kern="0" dirty="0">
                <a:solidFill>
                  <a:srgbClr val="002569"/>
                </a:solidFill>
              </a:rPr>
              <a:t>establishes general terms for provision of data and its copies form the fund. </a:t>
            </a:r>
          </a:p>
          <a:p>
            <a:pPr algn="just" defTabSz="457200"/>
            <a:endParaRPr lang="en-US" sz="2000" kern="0" dirty="0">
              <a:solidFill>
                <a:srgbClr val="002569"/>
              </a:solidFill>
            </a:endParaRPr>
          </a:p>
          <a:p>
            <a:pPr algn="just" defTabSz="457200"/>
            <a:r>
              <a:rPr lang="en-US" sz="2000" kern="0" dirty="0">
                <a:solidFill>
                  <a:srgbClr val="002569"/>
                </a:solidFill>
              </a:rPr>
              <a:t>Creation of the Federal EO data fund is intended for organization of effective usage of EO data received from spacecraft created at the expense of federal budget, at the expense of private and juridical entities with no connection to federal spacecraft and purchased at the expense of the federal budget, as well as optimization of federal budget expenses in case of such data purchase.</a:t>
            </a:r>
          </a:p>
          <a:p>
            <a:pPr algn="just" defTabSz="457200"/>
            <a:endParaRPr lang="en-US" sz="2000" kern="0" dirty="0">
              <a:solidFill>
                <a:srgbClr val="002569"/>
              </a:solidFill>
            </a:endParaRPr>
          </a:p>
          <a:p>
            <a:pPr algn="just" defTabSz="457200"/>
            <a:endParaRPr lang="en-US" sz="2000" kern="0" dirty="0">
              <a:solidFill>
                <a:srgbClr val="002569"/>
              </a:solidFill>
            </a:endParaRPr>
          </a:p>
          <a:p>
            <a:pPr algn="just" defTabSz="457200"/>
            <a:r>
              <a:rPr lang="en-US" sz="2000" kern="0" dirty="0">
                <a:solidFill>
                  <a:srgbClr val="002569"/>
                </a:solidFill>
              </a:rPr>
              <a:t>This law will help ROSCOSMOS to better provide Russian archived EO data.</a:t>
            </a:r>
          </a:p>
        </p:txBody>
      </p:sp>
    </p:spTree>
    <p:extLst>
      <p:ext uri="{BB962C8B-B14F-4D97-AF65-F5344CB8AC3E}">
        <p14:creationId xmlns:p14="http://schemas.microsoft.com/office/powerpoint/2010/main" val="1388809119"/>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1106</Words>
  <Application>Microsoft Office PowerPoint</Application>
  <PresentationFormat>Widescreen</PresentationFormat>
  <Paragraphs>299</Paragraphs>
  <Slides>16</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맑은 고딕</vt:lpstr>
      <vt:lpstr>Arial</vt:lpstr>
      <vt:lpstr>Arial Bold</vt:lpstr>
      <vt:lpstr>Arial Narrow</vt:lpstr>
      <vt:lpstr>Avenir Roman</vt:lpstr>
      <vt:lpstr>Calibri</vt:lpstr>
      <vt:lpstr>Courier New</vt:lpstr>
      <vt:lpstr>Droid Serif</vt:lpstr>
      <vt:lpstr>Helvetica</vt:lpstr>
      <vt:lpstr>Proxima Nova Regular</vt:lpstr>
      <vt:lpstr>Titillium Web SemiBold</vt:lpstr>
      <vt:lpstr>Wingdings</vt:lpstr>
      <vt:lpstr>Default</vt:lpstr>
      <vt:lpstr>THE RUSSIAN SPACE REMOTE SENSING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RUSSIAN SPACE REMOTE SENSING SYSTEMS</dc:title>
  <dc:creator>Verhuur6 - City Sounds Rent</dc:creator>
  <cp:lastModifiedBy>Verhuur6 - City Sounds Rent</cp:lastModifiedBy>
  <cp:revision>1</cp:revision>
  <dcterms:created xsi:type="dcterms:W3CDTF">2018-10-17T15:16:42Z</dcterms:created>
  <dcterms:modified xsi:type="dcterms:W3CDTF">2018-10-17T15:17:35Z</dcterms:modified>
</cp:coreProperties>
</file>