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9" r:id="rId3"/>
    <p:sldId id="274" r:id="rId4"/>
    <p:sldId id="280" r:id="rId5"/>
    <p:sldId id="275" r:id="rId6"/>
    <p:sldId id="276" r:id="rId7"/>
    <p:sldId id="277" r:id="rId8"/>
    <p:sldId id="281" r:id="rId9"/>
    <p:sldId id="282" r:id="rId10"/>
    <p:sldId id="278" r:id="rId11"/>
  </p:sldIdLst>
  <p:sldSz cx="9144000" cy="6858000" type="screen4x3"/>
  <p:notesSz cx="6797675" cy="9928225"/>
  <p:defaultTextStyle>
    <a:lvl1pPr defTabSz="457200">
      <a:defRPr>
        <a:solidFill>
          <a:srgbClr val="002569"/>
        </a:solidFill>
      </a:defRPr>
    </a:lvl1pPr>
    <a:lvl2pPr indent="457200" defTabSz="457200">
      <a:defRPr>
        <a:solidFill>
          <a:srgbClr val="002569"/>
        </a:solidFill>
      </a:defRPr>
    </a:lvl2pPr>
    <a:lvl3pPr indent="914400" defTabSz="457200">
      <a:defRPr>
        <a:solidFill>
          <a:srgbClr val="002569"/>
        </a:solidFill>
      </a:defRPr>
    </a:lvl3pPr>
    <a:lvl4pPr indent="1371600" defTabSz="457200">
      <a:defRPr>
        <a:solidFill>
          <a:srgbClr val="002569"/>
        </a:solidFill>
      </a:defRPr>
    </a:lvl4pPr>
    <a:lvl5pPr indent="1828800" defTabSz="457200">
      <a:defRPr>
        <a:solidFill>
          <a:srgbClr val="002569"/>
        </a:solidFill>
      </a:defRPr>
    </a:lvl5pPr>
    <a:lvl6pPr indent="2286000" defTabSz="457200">
      <a:defRPr>
        <a:solidFill>
          <a:srgbClr val="002569"/>
        </a:solidFill>
      </a:defRPr>
    </a:lvl6pPr>
    <a:lvl7pPr indent="2743200" defTabSz="457200">
      <a:defRPr>
        <a:solidFill>
          <a:srgbClr val="002569"/>
        </a:solidFill>
      </a:defRPr>
    </a:lvl7pPr>
    <a:lvl8pPr indent="3200400" defTabSz="457200">
      <a:defRPr>
        <a:solidFill>
          <a:srgbClr val="002569"/>
        </a:solidFill>
      </a:defRPr>
    </a:lvl8pPr>
    <a:lvl9pPr indent="3657600" defTabSz="457200">
      <a:defRPr>
        <a:solidFill>
          <a:srgbClr val="002569"/>
        </a:solidFill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DDCA"/>
          </a:solidFill>
        </a:fill>
      </a:tcStyle>
    </a:wholeTbl>
    <a:band2H>
      <a:tcTxStyle/>
      <a:tcStyle>
        <a:tcBdr/>
        <a:fill>
          <a:solidFill>
            <a:srgbClr val="FFEFE6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9A00"/>
          </a:solidFill>
        </a:fill>
      </a:tcStyle>
    </a:firstRow>
  </a:tblStyle>
  <a:tblStyle styleId="{C7B018BB-80A7-4F77-B60F-C8B233D01FF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BCBCB"/>
          </a:solidFill>
        </a:fill>
      </a:tcStyle>
    </a:wholeTbl>
    <a:band2H>
      <a:tcTxStyle/>
      <a:tcStyle>
        <a:tcBdr/>
        <a:fill>
          <a:solidFill>
            <a:srgbClr val="EEE7E7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0281C"/>
          </a:solidFill>
        </a:fill>
      </a:tcStyle>
    </a:firstRow>
  </a:tblStyle>
  <a:tblStyle styleId="{CF821DB8-F4EB-4A41-A1BA-3FCAFE7338EE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7EA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9A00"/>
          </a:solidFill>
        </a:fill>
      </a:tcStyle>
    </a:firstRow>
  </a:tblStyle>
  <a:tblStyle styleId="{33BA23B1-9221-436E-865A-0063620EA4FD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BD3"/>
          </a:solidFill>
        </a:fill>
      </a:tcStyle>
    </a:wholeTbl>
    <a:band2H>
      <a:tcTxStyle/>
      <a:tcStyle>
        <a:tcBdr/>
        <a:fill>
          <a:solidFill>
            <a:srgbClr val="E6E7EA"/>
          </a:solidFill>
        </a:fill>
      </a:tcStyle>
    </a:band2H>
    <a:firstCol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Col>
    <a:la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lastRow>
    <a:firstRow>
      <a:tcTxStyle b="on" i="on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2569"/>
          </a:solidFill>
        </a:fill>
      </a:tcStyle>
    </a:firstRow>
  </a:tblStyle>
  <a:tblStyle styleId="{2708684C-4D16-4618-839F-0558EEFCDFE6}" styleName="">
    <a:tblBg/>
    <a:wholeTb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solidFill>
            <a:srgbClr val="002569">
              <a:alpha val="20000"/>
            </a:srgbClr>
          </a:solidFill>
        </a:fill>
      </a:tcStyle>
    </a:firstCol>
    <a:la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50800" cap="flat">
              <a:solidFill>
                <a:srgbClr val="002569"/>
              </a:solidFill>
              <a:prstDash val="solid"/>
              <a:bevel/>
            </a:ln>
          </a:top>
          <a:bottom>
            <a:ln w="127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Ref idx="major">
          <a:srgbClr val="002569"/>
        </a:fontRef>
        <a:srgbClr val="002569"/>
      </a:tcTxStyle>
      <a:tcStyle>
        <a:tcBdr>
          <a:left>
            <a:ln w="12700" cap="flat">
              <a:solidFill>
                <a:srgbClr val="002569"/>
              </a:solidFill>
              <a:prstDash val="solid"/>
              <a:bevel/>
            </a:ln>
          </a:left>
          <a:right>
            <a:ln w="12700" cap="flat">
              <a:solidFill>
                <a:srgbClr val="002569"/>
              </a:solidFill>
              <a:prstDash val="solid"/>
              <a:bevel/>
            </a:ln>
          </a:right>
          <a:top>
            <a:ln w="12700" cap="flat">
              <a:solidFill>
                <a:srgbClr val="002569"/>
              </a:solidFill>
              <a:prstDash val="solid"/>
              <a:bevel/>
            </a:ln>
          </a:top>
          <a:bottom>
            <a:ln w="25400" cap="flat">
              <a:solidFill>
                <a:srgbClr val="002569"/>
              </a:solidFill>
              <a:prstDash val="solid"/>
              <a:bevel/>
            </a:ln>
          </a:bottom>
          <a:insideH>
            <a:ln w="12700" cap="flat">
              <a:solidFill>
                <a:srgbClr val="002569"/>
              </a:solidFill>
              <a:prstDash val="solid"/>
              <a:bevel/>
            </a:ln>
          </a:insideH>
          <a:insideV>
            <a:ln w="12700" cap="flat">
              <a:solidFill>
                <a:srgbClr val="002569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1"/>
    <p:restoredTop sz="94721"/>
  </p:normalViewPr>
  <p:slideViewPr>
    <p:cSldViewPr>
      <p:cViewPr>
        <p:scale>
          <a:sx n="70" d="100"/>
          <a:sy n="70" d="100"/>
        </p:scale>
        <p:origin x="13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CCF113-A5DE-494D-8F49-5E7C1DAA1E86}" type="datetimeFigureOut">
              <a:rPr lang="en-GB" smtClean="0"/>
              <a:t>17/10/2018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C52A6B-70A0-436D-8BBF-44659DB8F51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9378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sz="quarter" idx="1"/>
          </p:nvPr>
        </p:nvSpPr>
        <p:spPr>
          <a:xfrm>
            <a:off x="906357" y="4715907"/>
            <a:ext cx="4984962" cy="44677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53021836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107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3032" y="9431157"/>
            <a:ext cx="2944645" cy="4970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6829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3032" y="9431157"/>
            <a:ext cx="2944645" cy="4970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9517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853032" y="9431157"/>
            <a:ext cx="2944645" cy="497069"/>
          </a:xfrm>
          <a:prstGeom prst="rect">
            <a:avLst/>
          </a:prstGeom>
          <a:noFill/>
        </p:spPr>
        <p:txBody>
          <a:bodyPr/>
          <a:lstStyle/>
          <a:p>
            <a:pPr defTabSz="646274"/>
            <a:fld id="{EA826945-4B9F-40BD-B6BE-A1CAF80C6850}" type="slidenum">
              <a:rPr lang="de-DE" smtClean="0"/>
              <a:pPr defTabSz="646274"/>
              <a:t>5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164008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53032" y="9431157"/>
            <a:ext cx="2944645" cy="497069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FE02029-9BE2-4139-82E8-7E205433FD51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7920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5201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sldNum" sz="quarter" idx="2"/>
          </p:nvPr>
        </p:nvSpPr>
        <p:spPr>
          <a:xfrm>
            <a:off x="8763000" y="6629400"/>
            <a:ext cx="3048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>
            <a:lvl1pPr algn="ctr">
              <a:defRPr lang="uk-UA" sz="1100" i="1" smtClean="0">
                <a:solidFill>
                  <a:schemeClr val="tx2"/>
                </a:solidFill>
                <a:latin typeface="+mj-lt"/>
                <a:ea typeface="+mj-ea"/>
                <a:cs typeface="Proxima Nova Regular"/>
              </a:defRPr>
            </a:lvl1pPr>
          </a:lstStyle>
          <a:p>
            <a:pPr defTabSz="914400"/>
            <a:fld id="{86CB4B4D-7CA3-9044-876B-883B54F8677D}" type="slidenum">
              <a:rPr lang="uk-UA" smtClean="0"/>
              <a:pPr defTabSz="914400"/>
              <a:t>‹#›</a:t>
            </a:fld>
            <a:endParaRPr lang="uk-U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600200"/>
            <a:ext cx="8153400" cy="47244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  <a:cs typeface="Arial" panose="020B0604020202020204" pitchFamily="34" charset="0"/>
              </a:defRPr>
            </a:lvl1pPr>
            <a:lvl2pPr marL="768927" indent="-311727">
              <a:buFont typeface="Courier New" panose="02070309020205020404" pitchFamily="49" charset="0"/>
              <a:buChar char="o"/>
              <a:defRPr sz="2000">
                <a:latin typeface="+mj-lt"/>
                <a:cs typeface="Arial" panose="020B0604020202020204" pitchFamily="34" charset="0"/>
              </a:defRPr>
            </a:lvl2pPr>
            <a:lvl3pPr marL="1188719" indent="-274319">
              <a:buFont typeface="Wingdings" panose="05000000000000000000" pitchFamily="2" charset="2"/>
              <a:buChar char="§"/>
              <a:defRPr sz="2000">
                <a:latin typeface="+mj-lt"/>
                <a:cs typeface="Arial" panose="020B0604020202020204" pitchFamily="34" charset="0"/>
              </a:defRPr>
            </a:lvl3pPr>
            <a:lvl4pPr>
              <a:defRPr sz="2000">
                <a:latin typeface="+mj-lt"/>
                <a:cs typeface="Arial" panose="020B0604020202020204" pitchFamily="34" charset="0"/>
              </a:defRPr>
            </a:lvl4pPr>
            <a:lvl5pPr>
              <a:defRPr sz="20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hape 3"/>
          <p:cNvSpPr/>
          <p:nvPr userDrawn="1"/>
        </p:nvSpPr>
        <p:spPr>
          <a:xfrm>
            <a:off x="76200" y="6629400"/>
            <a:ext cx="2362200" cy="187285"/>
          </a:xfrm>
          <a:prstGeom prst="roundRect">
            <a:avLst/>
          </a:prstGeom>
          <a:solidFill>
            <a:schemeClr val="lt1">
              <a:alpha val="49000"/>
            </a:schemeClr>
          </a:solidFill>
          <a:ln>
            <a:solidFill>
              <a:schemeClr val="tx2">
                <a:alpha val="60000"/>
              </a:schemeClr>
            </a:solidFill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lvl="0" algn="ctr" defTabSz="914400">
              <a:defRPr>
                <a:solidFill>
                  <a:srgbClr val="000000"/>
                </a:solidFill>
              </a:defRPr>
            </a:pP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CEOS</a:t>
            </a:r>
            <a:r>
              <a:rPr lang="en-AU" sz="1100" i="1" baseline="0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 Plenary 20</a:t>
            </a:r>
            <a:r>
              <a:rPr lang="en-AU" sz="1100" i="1" dirty="0" smtClean="0">
                <a:solidFill>
                  <a:schemeClr val="tx2"/>
                </a:solidFill>
                <a:latin typeface="+mj-ea"/>
                <a:ea typeface="+mj-ea"/>
                <a:cs typeface="Proxima Nova Regular"/>
                <a:sym typeface="Proxima Nova Regular"/>
              </a:rPr>
              <a:t>18, 17-18 October</a:t>
            </a:r>
            <a:endParaRPr sz="1100" i="1" dirty="0">
              <a:solidFill>
                <a:schemeClr val="tx2"/>
              </a:solidFill>
              <a:latin typeface="+mj-ea"/>
              <a:ea typeface="+mj-ea"/>
              <a:cs typeface="Proxima Nova Regular"/>
              <a:sym typeface="Proxima Nova Regular"/>
            </a:endParaRPr>
          </a:p>
        </p:txBody>
      </p:sp>
      <p:sp>
        <p:nvSpPr>
          <p:cNvPr id="9" name="Content Placeholder 3"/>
          <p:cNvSpPr>
            <a:spLocks noGrp="1"/>
          </p:cNvSpPr>
          <p:nvPr>
            <p:ph sz="quarter" idx="11" hasCustomPrompt="1"/>
          </p:nvPr>
        </p:nvSpPr>
        <p:spPr>
          <a:xfrm>
            <a:off x="2057400" y="304800"/>
            <a:ext cx="4953000" cy="533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tabLst/>
              <a:defRPr/>
            </a:pPr>
            <a:r>
              <a:rPr lang="en-US" dirty="0" smtClean="0"/>
              <a:t>Title TBA</a:t>
            </a:r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8512590" cy="854075"/>
          </a:xfrm>
          <a:prstGeom prst="rect">
            <a:avLst/>
          </a:prstGeom>
        </p:spPr>
        <p:txBody>
          <a:bodyPr/>
          <a:lstStyle>
            <a:lvl1pPr marL="166158">
              <a:defRPr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6185" y="992188"/>
            <a:ext cx="8720504" cy="5391150"/>
          </a:xfrm>
          <a:prstGeom prst="rect">
            <a:avLst/>
          </a:prstGeom>
        </p:spPr>
        <p:txBody>
          <a:bodyPr>
            <a:normAutofit/>
          </a:bodyPr>
          <a:lstStyle>
            <a:lvl1pPr marL="232621" indent="-232621">
              <a:spcBef>
                <a:spcPts val="0"/>
              </a:spcBef>
              <a:defRPr/>
            </a:lvl1pPr>
            <a:lvl2pPr>
              <a:defRPr/>
            </a:lvl2pPr>
            <a:lvl3pPr>
              <a:defRPr/>
            </a:lvl3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1069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EkEO / PARTENAI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 descr="LogoWekeoPartners_Copernicus_RGB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52459" y="2870092"/>
            <a:ext cx="7949738" cy="1926769"/>
          </a:xfrm>
          <a:prstGeom prst="rect">
            <a:avLst/>
          </a:prstGeom>
        </p:spPr>
      </p:pic>
      <p:sp>
        <p:nvSpPr>
          <p:cNvPr id="5" name="Espace réservé du texte 4"/>
          <p:cNvSpPr>
            <a:spLocks noGrp="1"/>
          </p:cNvSpPr>
          <p:nvPr>
            <p:ph type="body" sz="quarter" idx="15"/>
          </p:nvPr>
        </p:nvSpPr>
        <p:spPr>
          <a:xfrm>
            <a:off x="2663825" y="1429642"/>
            <a:ext cx="3816350" cy="1511300"/>
          </a:xfrm>
          <a:prstGeom prst="rect">
            <a:avLst/>
          </a:prstGeom>
        </p:spPr>
        <p:txBody>
          <a:bodyPr/>
          <a:lstStyle>
            <a:lvl1pPr indent="0" algn="ctr">
              <a:buFont typeface="Arial" pitchFamily="34" charset="0"/>
              <a:buNone/>
              <a:defRPr sz="2000">
                <a:solidFill>
                  <a:schemeClr val="tx1"/>
                </a:solidFill>
                <a:latin typeface="Titillium Web SemiBold" pitchFamily="2" charset="0"/>
              </a:defRPr>
            </a:lvl1pPr>
            <a:lvl2pPr indent="0" algn="ctr">
              <a:buFont typeface="Arial" pitchFamily="34" charset="0"/>
              <a:buNone/>
              <a:defRPr sz="2000">
                <a:solidFill>
                  <a:schemeClr val="tx1"/>
                </a:solidFill>
                <a:latin typeface="Titillium Web SemiBold" pitchFamily="2" charset="0"/>
              </a:defRPr>
            </a:lvl2pPr>
            <a:lvl3pPr indent="0" algn="ctr">
              <a:buFont typeface="Arial" pitchFamily="34" charset="0"/>
              <a:buNone/>
              <a:defRPr sz="2000">
                <a:solidFill>
                  <a:schemeClr val="tx1"/>
                </a:solidFill>
                <a:latin typeface="Titillium Web SemiBold" pitchFamily="2" charset="0"/>
              </a:defRPr>
            </a:lvl3pPr>
            <a:lvl4pPr indent="0" algn="ctr">
              <a:buFont typeface="Arial" pitchFamily="34" charset="0"/>
              <a:buNone/>
              <a:defRPr sz="2000">
                <a:solidFill>
                  <a:schemeClr val="tx1"/>
                </a:solidFill>
                <a:latin typeface="Titillium Web SemiBold" pitchFamily="2" charset="0"/>
              </a:defRPr>
            </a:lvl4pPr>
            <a:lvl5pPr indent="0" algn="ctr">
              <a:buFont typeface="Arial" pitchFamily="34" charset="0"/>
              <a:buNone/>
              <a:defRPr sz="2000">
                <a:solidFill>
                  <a:schemeClr val="tx1"/>
                </a:solidFill>
                <a:latin typeface="Titillium Web SemiBold" pitchFamily="2" charset="0"/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072744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7239000" y="6546850"/>
            <a:ext cx="1905000" cy="256540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spcBef>
                <a:spcPts val="600"/>
              </a:spcBef>
              <a:defRPr sz="10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</p:sldLayoutIdLst>
  <p:transition spd="med"/>
  <p:hf hdr="0" ftr="0" dt="0"/>
  <p:txStyles>
    <p:titleStyle>
      <a:lvl1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1pPr>
      <a:lvl2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2pPr>
      <a:lvl3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3pPr>
      <a:lvl4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4pPr>
      <a:lvl5pPr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5pPr>
      <a:lvl6pPr indent="4572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6pPr>
      <a:lvl7pPr indent="9144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7pPr>
      <a:lvl8pPr indent="13716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8pPr>
      <a:lvl9pPr indent="1828800" algn="r">
        <a:defRPr sz="3200">
          <a:solidFill>
            <a:srgbClr val="FFFFFF"/>
          </a:solidFill>
          <a:latin typeface="Arial Bold"/>
          <a:ea typeface="Arial Bold"/>
          <a:cs typeface="Arial Bold"/>
          <a:sym typeface="Arial Bold"/>
        </a:defRPr>
      </a:lvl9pPr>
    </p:titleStyle>
    <p:bodyStyle>
      <a:lvl1pPr marL="3429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1pPr>
      <a:lvl2pPr marL="768927" indent="-311727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2pPr>
      <a:lvl3pPr marL="1188719" indent="-274319">
        <a:spcBef>
          <a:spcPts val="500"/>
        </a:spcBef>
        <a:buSzPct val="100000"/>
        <a:buFont typeface="Arial"/>
        <a:buChar char="o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3pPr>
      <a:lvl4pPr marL="1676400" indent="-304800">
        <a:spcBef>
          <a:spcPts val="500"/>
        </a:spcBef>
        <a:buSzPct val="100000"/>
        <a:buFont typeface="Arial"/>
        <a:buChar char="▪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4pPr>
      <a:lvl5pPr marL="2171700" indent="-342900">
        <a:spcBef>
          <a:spcPts val="500"/>
        </a:spcBef>
        <a:buSzPct val="100000"/>
        <a:buFont typeface="Arial"/>
        <a:buChar char="•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5pPr>
      <a:lvl6pPr indent="22860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6pPr>
      <a:lvl7pPr indent="27432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7pPr>
      <a:lvl8pPr indent="32004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8pPr>
      <a:lvl9pPr indent="3657600">
        <a:spcBef>
          <a:spcPts val="500"/>
        </a:spcBef>
        <a:buFont typeface="Arial"/>
        <a:defRPr sz="2400">
          <a:solidFill>
            <a:srgbClr val="002569"/>
          </a:solidFill>
          <a:latin typeface="Arial Bold"/>
          <a:ea typeface="Arial Bold"/>
          <a:cs typeface="Arial Bold"/>
          <a:sym typeface="Arial Bold"/>
        </a:defRPr>
      </a:lvl9pPr>
    </p:bodyStyle>
    <p:otherStyle>
      <a:lvl1pPr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 defTabSz="457200">
        <a:spcBef>
          <a:spcPts val="600"/>
        </a:spcBef>
        <a:defRPr sz="10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 idx="4294967295"/>
          </p:nvPr>
        </p:nvSpPr>
        <p:spPr>
          <a:xfrm>
            <a:off x="622789" y="2514600"/>
            <a:ext cx="5746243" cy="9931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latin typeface="Droid Serif"/>
                <a:ea typeface="Droid Serif"/>
                <a:cs typeface="Droid Serif"/>
                <a:sym typeface="Droid Serif"/>
              </a:defRPr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lang="de-DE" sz="4200" b="1" dirty="0" smtClean="0">
                <a:solidFill>
                  <a:srgbClr val="FFFFFF"/>
                </a:solidFill>
                <a:latin typeface="+mj-lt"/>
              </a:rPr>
              <a:t>Update on EUMETSAT</a:t>
            </a:r>
            <a:endParaRPr sz="4200" b="1" dirty="0">
              <a:solidFill>
                <a:srgbClr val="FFFFFF"/>
              </a:solidFill>
              <a:latin typeface="+mj-lt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622789" y="3759200"/>
            <a:ext cx="4810858" cy="25415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/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CEOS Plenary 2018</a:t>
            </a: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Agenda </a:t>
            </a:r>
            <a:r>
              <a:rPr dirty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Item </a:t>
            </a:r>
            <a:r>
              <a:rPr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#</a:t>
            </a:r>
            <a:r>
              <a:rPr lang="de-DE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 4.3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GB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Brussels, Belgium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  <a:p>
            <a:pPr lvl="0" defTabSz="914400">
              <a:lnSpc>
                <a:spcPct val="150000"/>
              </a:lnSpc>
              <a:defRPr>
                <a:solidFill>
                  <a:srgbClr val="000000"/>
                </a:solidFill>
              </a:defRPr>
            </a:pPr>
            <a:r>
              <a:rPr lang="en-AU" dirty="0" smtClean="0">
                <a:solidFill>
                  <a:srgbClr val="FFFFFF"/>
                </a:solidFill>
                <a:latin typeface="+mj-lt"/>
                <a:ea typeface="Arial Bold"/>
                <a:cs typeface="Arial Bold"/>
                <a:sym typeface="Arial Bold"/>
              </a:rPr>
              <a:t>17 October 2018</a:t>
            </a:r>
            <a:endParaRPr dirty="0">
              <a:solidFill>
                <a:srgbClr val="FFFFFF"/>
              </a:solidFill>
              <a:latin typeface="+mj-lt"/>
              <a:ea typeface="Arial Bold"/>
              <a:cs typeface="Arial Bold"/>
              <a:sym typeface="Arial Bold"/>
            </a:endParaRPr>
          </a:p>
        </p:txBody>
      </p:sp>
      <p:pic>
        <p:nvPicPr>
          <p:cNvPr id="12" name="ceos_logo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22789" y="1217405"/>
            <a:ext cx="2507906" cy="993132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Shape 10"/>
          <p:cNvSpPr txBox="1">
            <a:spLocks/>
          </p:cNvSpPr>
          <p:nvPr/>
        </p:nvSpPr>
        <p:spPr>
          <a:xfrm>
            <a:off x="622789" y="2246634"/>
            <a:ext cx="2806211" cy="21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0" tIns="0" rIns="0" bIns="0"/>
          <a:lstStyle>
            <a:lvl1pPr algn="l">
              <a:defRPr sz="4200" b="1">
                <a:solidFill>
                  <a:srgbClr val="FFFFFF"/>
                </a:solidFill>
                <a:latin typeface="Droid Serif"/>
                <a:ea typeface="Droid Serif"/>
                <a:cs typeface="Droid Serif"/>
                <a:sym typeface="Droid Serif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400">
              <a:defRPr sz="1800" b="0">
                <a:solidFill>
                  <a:srgbClr val="000000"/>
                </a:solidFill>
              </a:defRPr>
            </a:pPr>
            <a:r>
              <a:rPr lang="en-US" sz="1050" dirty="0" smtClean="0">
                <a:solidFill>
                  <a:schemeClr val="bg1">
                    <a:lumMod val="20000"/>
                    <a:lumOff val="80000"/>
                  </a:schemeClr>
                </a:solidFill>
                <a:latin typeface="+mj-lt"/>
              </a:rPr>
              <a:t>Committee on Earth Observation Satellites</a:t>
            </a:r>
            <a:endParaRPr lang="en-US" sz="1050" dirty="0">
              <a:solidFill>
                <a:schemeClr val="bg1">
                  <a:lumMod val="20000"/>
                  <a:lumOff val="8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80080"/>
            <a:ext cx="8512590" cy="854075"/>
          </a:xfrm>
        </p:spPr>
        <p:txBody>
          <a:bodyPr>
            <a:noAutofit/>
          </a:bodyPr>
          <a:lstStyle/>
          <a:p>
            <a:pPr algn="ctr"/>
            <a:r>
              <a:rPr lang="en-GB" sz="2800" dirty="0" smtClean="0"/>
              <a:t>What’s Else ?</a:t>
            </a:r>
            <a:endParaRPr lang="en-GB" sz="2800" dirty="0"/>
          </a:p>
        </p:txBody>
      </p:sp>
      <p:pic>
        <p:nvPicPr>
          <p:cNvPr id="1026" name="Picture 2" descr="Economic Impact of Copernicu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6556375" cy="3442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97667" y="3148251"/>
            <a:ext cx="1374733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7200" b="0" i="0" u="none" strike="noStrike" cap="none" spc="0" normalizeH="0" baseline="0" dirty="0" smtClean="0">
                <a:ln>
                  <a:noFill/>
                </a:ln>
                <a:solidFill>
                  <a:srgbClr val="002569"/>
                </a:solidFill>
                <a:effectLst/>
                <a:uFillTx/>
                <a:latin typeface="+mj-lt"/>
              </a:rPr>
              <a:t>2.0</a:t>
            </a:r>
            <a:endParaRPr kumimoji="0" lang="en-GB" sz="7200" b="0" i="0" u="none" strike="noStrike" cap="none" spc="0" normalizeH="0" baseline="0" dirty="0">
              <a:ln>
                <a:noFill/>
              </a:ln>
              <a:solidFill>
                <a:srgbClr val="002569"/>
              </a:solidFill>
              <a:effectLst/>
              <a:uFillTx/>
              <a:latin typeface="+mj-lt"/>
            </a:endParaRPr>
          </a:p>
        </p:txBody>
      </p:sp>
      <p:pic>
        <p:nvPicPr>
          <p:cNvPr id="3" name="Picture 2" descr="RÃ©sultat de recherche d'images pour &quot;Logo European Commission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0"/>
            <a:ext cx="2054225" cy="142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Ã©sultat de recherche d'images pour &quot;logo ESA&quot;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299" y="5093265"/>
            <a:ext cx="1819192" cy="90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Ã©sultat de recherche d'images pour &quot;logo EUMETSAT&quot;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67" y="5049030"/>
            <a:ext cx="1264735" cy="94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2176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defTabSz="914400"/>
            <a:fld id="{86CB4B4D-7CA3-9044-876B-883B54F8677D}" type="slidenum">
              <a:rPr lang="uk-UA" smtClean="0"/>
              <a:pPr defTabSz="914400"/>
              <a:t>2</a:t>
            </a:fld>
            <a:endParaRPr lang="uk-UA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26610" y="191301"/>
            <a:ext cx="8512590" cy="78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en-GB" sz="2800" dirty="0" smtClean="0"/>
              <a:t>Current EUMETSAT system</a:t>
            </a:r>
          </a:p>
          <a:p>
            <a:pPr algn="ctr" defTabSz="914400"/>
            <a:r>
              <a:rPr lang="en-GB" sz="2800" dirty="0" smtClean="0"/>
              <a:t>10 satellites in orbit</a:t>
            </a:r>
            <a:endParaRPr lang="en-GB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05" y="1828800"/>
            <a:ext cx="9144000" cy="424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954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610" y="191301"/>
            <a:ext cx="8512590" cy="78837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400" dirty="0" smtClean="0"/>
              <a:t>Preparation </a:t>
            </a:r>
            <a:r>
              <a:rPr lang="en-GB" sz="2400" dirty="0"/>
              <a:t>for the </a:t>
            </a:r>
            <a:r>
              <a:rPr lang="en-GB" sz="2400" dirty="0" smtClean="0"/>
              <a:t>launch</a:t>
            </a:r>
            <a:br>
              <a:rPr lang="en-GB" sz="2400" dirty="0" smtClean="0"/>
            </a:br>
            <a:r>
              <a:rPr lang="en-GB" sz="2400" dirty="0" smtClean="0"/>
              <a:t> </a:t>
            </a:r>
            <a:r>
              <a:rPr lang="en-GB" sz="2400" dirty="0"/>
              <a:t>of </a:t>
            </a:r>
            <a:r>
              <a:rPr lang="en-GB" sz="2400" dirty="0" smtClean="0"/>
              <a:t>Metop-C with ESA, CNES and  NOAA</a:t>
            </a:r>
            <a:endParaRPr lang="en-GB" sz="24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" y="1317766"/>
            <a:ext cx="9144000" cy="514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" y="1332053"/>
            <a:ext cx="1566488" cy="234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8364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77038" y="1205612"/>
            <a:ext cx="9144000" cy="141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406" tIns="42203" rIns="84406" bIns="42203" numCol="1" anchor="t" anchorCtr="0" compatLnSpc="1">
            <a:prstTxWarp prst="textNoShape">
              <a:avLst/>
            </a:prstTxWarp>
            <a:normAutofit/>
          </a:bodyPr>
          <a:lstStyle>
            <a:lvl1pPr marL="252000" indent="-252000" algn="l" rtl="0" eaLnBrk="1" fontAlgn="base" hangingPunct="1">
              <a:spcBef>
                <a:spcPts val="0"/>
              </a:spcBef>
              <a:spcAft>
                <a:spcPct val="0"/>
              </a:spcAft>
              <a:buFont typeface="Arial" pitchFamily="34" charset="0"/>
              <a:buChar char="•"/>
              <a:defRPr sz="360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8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n-lt"/>
              </a:defRPr>
            </a:lvl9pPr>
          </a:lstStyle>
          <a:p>
            <a:r>
              <a:rPr lang="en-GB" sz="1800" b="1" dirty="0">
                <a:solidFill>
                  <a:schemeClr val="tx2">
                    <a:lumMod val="50000"/>
                  </a:schemeClr>
                </a:solidFill>
              </a:rPr>
              <a:t>Commissioning ongoing in tandem flight configuration </a:t>
            </a:r>
          </a:p>
          <a:p>
            <a:pPr lvl="1"/>
            <a:r>
              <a:rPr lang="en-GB" sz="1800" b="1" dirty="0">
                <a:solidFill>
                  <a:schemeClr val="tx2">
                    <a:lumMod val="50000"/>
                  </a:schemeClr>
                </a:solidFill>
              </a:rPr>
              <a:t>Increasing EUMETSAT role in flight operations/commanding </a:t>
            </a:r>
          </a:p>
          <a:p>
            <a:pPr lvl="1"/>
            <a:r>
              <a:rPr lang="en-GB" sz="1800" b="1" dirty="0">
                <a:solidFill>
                  <a:schemeClr val="tx2">
                    <a:lumMod val="50000"/>
                  </a:schemeClr>
                </a:solidFill>
              </a:rPr>
              <a:t>Instrument Mid-Term Reviews confirmed good quality of products</a:t>
            </a:r>
          </a:p>
          <a:p>
            <a:endParaRPr lang="en-GB" sz="1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Rectangle 30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92743" y="185032"/>
            <a:ext cx="851259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65593" algn="ctr"/>
            <a:r>
              <a:rPr lang="en-GB" sz="2800" dirty="0"/>
              <a:t>Commissioning of Sentinel-3B</a:t>
            </a:r>
            <a:endParaRPr lang="en-GB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9" t="-13250" r="7501" b="13250"/>
          <a:stretch/>
        </p:blipFill>
        <p:spPr>
          <a:xfrm>
            <a:off x="5867020" y="2626974"/>
            <a:ext cx="3038313" cy="2662041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2133600"/>
            <a:ext cx="5910348" cy="4598005"/>
          </a:xfrm>
        </p:spPr>
        <p:txBody>
          <a:bodyPr>
            <a:normAutofit/>
          </a:bodyPr>
          <a:lstStyle/>
          <a:p>
            <a:endParaRPr lang="en-GB" sz="16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tx2">
                  <a:lumMod val="50000"/>
                </a:schemeClr>
              </a:solidFill>
            </a:endParaRPr>
          </a:p>
          <a:p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Planned next steps</a:t>
            </a:r>
          </a:p>
          <a:p>
            <a:pPr lvl="1"/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17 October: In Orbit Commissioning Review, release of Level 1 products</a:t>
            </a:r>
          </a:p>
          <a:p>
            <a:pPr lvl="1"/>
            <a:endParaRPr lang="en-GB" sz="16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17 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Oct-24 Nov: 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manoeuvre for 140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° </a:t>
            </a:r>
            <a:r>
              <a:rPr lang="en-GB" sz="1600" dirty="0" smtClean="0">
                <a:solidFill>
                  <a:schemeClr val="tx2">
                    <a:lumMod val="50000"/>
                  </a:schemeClr>
                </a:solidFill>
              </a:rPr>
              <a:t>separation started, planned to end on 24.11, </a:t>
            </a:r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flight operations handover </a:t>
            </a:r>
          </a:p>
          <a:p>
            <a:pPr lvl="1"/>
            <a:endParaRPr lang="en-GB" sz="16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GB" sz="1600" dirty="0">
                <a:solidFill>
                  <a:schemeClr val="tx2">
                    <a:lumMod val="50000"/>
                  </a:schemeClr>
                </a:solidFill>
              </a:rPr>
              <a:t>End of January 2019: RORR after release of Level 2 products </a:t>
            </a:r>
          </a:p>
          <a:p>
            <a:endParaRPr lang="en-GB" sz="1600" dirty="0">
              <a:solidFill>
                <a:schemeClr val="tx2">
                  <a:lumMod val="50000"/>
                </a:schemeClr>
              </a:solidFill>
            </a:endParaRPr>
          </a:p>
          <a:p>
            <a:endParaRPr lang="en-GB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2097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92" name="Rectangle 300"/>
          <p:cNvSpPr txBox="1">
            <a:spLocks noChangeArrowheads="1"/>
          </p:cNvSpPr>
          <p:nvPr/>
        </p:nvSpPr>
        <p:spPr bwMode="auto">
          <a:xfrm>
            <a:off x="152400" y="208085"/>
            <a:ext cx="9144000" cy="78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65593" algn="ctr"/>
            <a:r>
              <a:rPr lang="en-GB" sz="2800" b="1" dirty="0" smtClean="0">
                <a:solidFill>
                  <a:schemeClr val="bg1"/>
                </a:solidFill>
                <a:latin typeface="Arial" charset="0"/>
                <a:cs typeface="Arial" charset="0"/>
              </a:rPr>
              <a:t>MTG </a:t>
            </a:r>
            <a:r>
              <a:rPr lang="en-GB" sz="28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Space Segment</a:t>
            </a:r>
            <a:endParaRPr lang="en-GB" sz="2800" b="1" dirty="0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14824" y="1585053"/>
            <a:ext cx="1711568" cy="8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92" dirty="0">
                <a:solidFill>
                  <a:schemeClr val="tx1"/>
                </a:solidFill>
              </a:rPr>
              <a:t>FCI Structural and Thermal Model (STM) </a:t>
            </a:r>
          </a:p>
          <a:p>
            <a:pPr algn="r"/>
            <a:r>
              <a:rPr lang="en-US" sz="1108" i="1" dirty="0">
                <a:solidFill>
                  <a:schemeClr val="tx1"/>
                </a:solidFill>
              </a:rPr>
              <a:t>Picture TAS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4261364"/>
            <a:ext cx="1719385" cy="859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2" dirty="0">
                <a:solidFill>
                  <a:schemeClr val="tx1"/>
                </a:solidFill>
              </a:rPr>
              <a:t>LI Structural Model (SM) in final integration</a:t>
            </a:r>
          </a:p>
          <a:p>
            <a:r>
              <a:rPr lang="en-US" sz="1108" i="1" dirty="0">
                <a:solidFill>
                  <a:schemeClr val="tx1"/>
                </a:solidFill>
              </a:rPr>
              <a:t>Picture Leonardo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8026" y="4665846"/>
            <a:ext cx="2752161" cy="19283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100188" y="5827532"/>
            <a:ext cx="2765083" cy="660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92" dirty="0">
                <a:solidFill>
                  <a:schemeClr val="tx1"/>
                </a:solidFill>
              </a:rPr>
              <a:t>Launcher adapter for MTG-I after its qualification</a:t>
            </a:r>
          </a:p>
          <a:p>
            <a:r>
              <a:rPr lang="en-US" sz="1108" i="1" dirty="0">
                <a:solidFill>
                  <a:schemeClr val="tx1"/>
                </a:solidFill>
              </a:rPr>
              <a:t>Picture RUAG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65656"/>
            <a:ext cx="2941571" cy="279570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9"/>
          <a:stretch/>
        </p:blipFill>
        <p:spPr>
          <a:xfrm>
            <a:off x="5072184" y="1422685"/>
            <a:ext cx="4071816" cy="3985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845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752600" y="137798"/>
            <a:ext cx="6019800" cy="788377"/>
          </a:xfrm>
        </p:spPr>
        <p:txBody>
          <a:bodyPr/>
          <a:lstStyle/>
          <a:p>
            <a:pPr algn="ctr"/>
            <a:r>
              <a:rPr lang="en-GB" sz="2800" b="1" dirty="0" smtClean="0">
                <a:latin typeface="Arial" charset="0"/>
                <a:cs typeface="Arial" charset="0"/>
              </a:rPr>
              <a:t>EPS-SG Space Segment </a:t>
            </a:r>
            <a:br>
              <a:rPr lang="en-GB" sz="2800" b="1" dirty="0" smtClean="0">
                <a:latin typeface="Arial" charset="0"/>
                <a:cs typeface="Arial" charset="0"/>
              </a:rPr>
            </a:br>
            <a:r>
              <a:rPr lang="en-GB" sz="2800" b="1" dirty="0" smtClean="0">
                <a:latin typeface="Arial" charset="0"/>
                <a:cs typeface="Arial" charset="0"/>
              </a:rPr>
              <a:t>with ESA, CNES, DLR and NOAA</a:t>
            </a:r>
            <a:endParaRPr lang="en-GB" sz="2800" b="1" dirty="0"/>
          </a:p>
        </p:txBody>
      </p:sp>
      <p:pic>
        <p:nvPicPr>
          <p:cNvPr id="366594" name="68A9F5A6-7F18-4CAD-9980-E01201BB7BB0" descr="68A9F5A6-7F18-4CAD-9980-E01201BB7BB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782" y="1139417"/>
            <a:ext cx="3056245" cy="1929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6595" name="EC0E3075-C8DE-43CE-9983-94FAD710A6A5" descr="EC0E3075-C8DE-43CE-9983-94FAD710A6A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740" y="3669044"/>
            <a:ext cx="2783042" cy="1872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6596" name="771D1634-7556-403E-A044-B3156C786443" descr="771D1634-7556-403E-A044-B3156C78644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51" y="1402839"/>
            <a:ext cx="3547428" cy="509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20548" y="1074258"/>
            <a:ext cx="2401619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2" dirty="0">
                <a:solidFill>
                  <a:schemeClr val="tx1"/>
                </a:solidFill>
              </a:rPr>
              <a:t>Satellite structure STM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67862" y="3154325"/>
            <a:ext cx="1274708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2" dirty="0">
                <a:solidFill>
                  <a:schemeClr val="tx1"/>
                </a:solidFill>
              </a:rPr>
              <a:t>MWS STM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342270" y="5629277"/>
            <a:ext cx="1715534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2" dirty="0">
                <a:solidFill>
                  <a:schemeClr val="tx1"/>
                </a:solidFill>
              </a:rPr>
              <a:t>Sentinel-5 STM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85729" y="6141087"/>
            <a:ext cx="2398413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2" dirty="0">
                <a:solidFill>
                  <a:schemeClr val="tx1"/>
                </a:solidFill>
              </a:rPr>
              <a:t>(Photos courtesy ESA)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5"/>
          <a:srcRect l="8168" t="16571" r="5700" b="2985"/>
          <a:stretch/>
        </p:blipFill>
        <p:spPr>
          <a:xfrm>
            <a:off x="3903317" y="1135587"/>
            <a:ext cx="2735715" cy="19335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7667862" y="3157155"/>
            <a:ext cx="1274708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2" dirty="0">
                <a:solidFill>
                  <a:schemeClr val="tx1"/>
                </a:solidFill>
              </a:rPr>
              <a:t>MWS STM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95446" y="3024769"/>
            <a:ext cx="1109599" cy="3481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62" dirty="0">
                <a:solidFill>
                  <a:schemeClr val="tx1"/>
                </a:solidFill>
              </a:rPr>
              <a:t>3MI STM </a:t>
            </a:r>
          </a:p>
        </p:txBody>
      </p:sp>
    </p:spTree>
    <p:extLst>
      <p:ext uri="{BB962C8B-B14F-4D97-AF65-F5344CB8AC3E}">
        <p14:creationId xmlns:p14="http://schemas.microsoft.com/office/powerpoint/2010/main" val="10062291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0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01111" y="306301"/>
            <a:ext cx="8966689" cy="78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65593" algn="ctr"/>
            <a:r>
              <a:rPr lang="en-GB" sz="2800" dirty="0" smtClean="0"/>
              <a:t>Jason-CS / Sentinel-6 </a:t>
            </a:r>
            <a:br>
              <a:rPr lang="en-GB" sz="2800" dirty="0" smtClean="0"/>
            </a:br>
            <a:r>
              <a:rPr lang="en-GB" sz="2800" dirty="0" smtClean="0"/>
              <a:t>with ESA, EC, NASA and NOAA</a:t>
            </a:r>
            <a:r>
              <a:rPr lang="en-GB" sz="2800" dirty="0"/>
              <a:t/>
            </a:r>
            <a:br>
              <a:rPr lang="en-GB" sz="2800" dirty="0"/>
            </a:br>
            <a:endParaRPr lang="en-GB" sz="2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83" y="1521229"/>
            <a:ext cx="7234630" cy="54259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5173" y="6168079"/>
            <a:ext cx="5984331" cy="3763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846" dirty="0">
                <a:solidFill>
                  <a:schemeClr val="bg1"/>
                </a:solidFill>
              </a:rPr>
              <a:t>First command sent to satellite test bench on 8 October</a:t>
            </a:r>
          </a:p>
        </p:txBody>
      </p:sp>
    </p:spTree>
    <p:extLst>
      <p:ext uri="{BB962C8B-B14F-4D97-AF65-F5344CB8AC3E}">
        <p14:creationId xmlns:p14="http://schemas.microsoft.com/office/powerpoint/2010/main" val="41613638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092" y="1591939"/>
            <a:ext cx="5091828" cy="4032501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/>
              <a:t>Data Access and </a:t>
            </a:r>
            <a:br>
              <a:rPr lang="en-GB" dirty="0" smtClean="0"/>
            </a:br>
            <a:r>
              <a:rPr lang="en-GB" dirty="0" smtClean="0"/>
              <a:t>EUMETSAT Pathfinders</a:t>
            </a:r>
            <a:endParaRPr lang="en-GB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1094883" y="5255610"/>
            <a:ext cx="844062" cy="844062"/>
          </a:xfrm>
          <a:prstGeom prst="line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>
            <a:stCxn id="17" idx="0"/>
            <a:endCxn id="27" idx="0"/>
          </p:cNvCxnSpPr>
          <p:nvPr/>
        </p:nvCxnSpPr>
        <p:spPr bwMode="auto">
          <a:xfrm>
            <a:off x="329743" y="5734273"/>
            <a:ext cx="2527686" cy="0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2481095" y="5841058"/>
            <a:ext cx="776175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77" dirty="0">
                <a:solidFill>
                  <a:schemeClr val="accent2"/>
                </a:solidFill>
              </a:rPr>
              <a:t>August</a:t>
            </a:r>
            <a:endParaRPr lang="en-GB" sz="1477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242" y="5890396"/>
            <a:ext cx="1393330" cy="774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77" dirty="0">
                <a:solidFill>
                  <a:schemeClr val="accent2"/>
                </a:solidFill>
              </a:rPr>
              <a:t>Readiness</a:t>
            </a:r>
          </a:p>
          <a:p>
            <a:pPr algn="ctr"/>
            <a:r>
              <a:rPr lang="en-US" sz="1477" dirty="0">
                <a:solidFill>
                  <a:schemeClr val="accent2"/>
                </a:solidFill>
              </a:rPr>
              <a:t>Review (May) </a:t>
            </a:r>
            <a:endParaRPr lang="en-GB" sz="1477" dirty="0">
              <a:solidFill>
                <a:schemeClr val="accent2"/>
              </a:solidFill>
            </a:endParaRPr>
          </a:p>
          <a:p>
            <a:pPr algn="ctr"/>
            <a:endParaRPr lang="en-GB" sz="1477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05033" y="4953321"/>
            <a:ext cx="1018227" cy="774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77" dirty="0">
                <a:solidFill>
                  <a:srgbClr val="FF0000"/>
                </a:solidFill>
              </a:rPr>
              <a:t>Feedback</a:t>
            </a:r>
          </a:p>
          <a:p>
            <a:r>
              <a:rPr lang="en-US" sz="1477" dirty="0">
                <a:solidFill>
                  <a:srgbClr val="FF0000"/>
                </a:solidFill>
              </a:rPr>
              <a:t>analysis/</a:t>
            </a:r>
          </a:p>
          <a:p>
            <a:r>
              <a:rPr lang="en-US" sz="1477" dirty="0">
                <a:solidFill>
                  <a:srgbClr val="FF0000"/>
                </a:solidFill>
              </a:rPr>
              <a:t>response</a:t>
            </a:r>
            <a:endParaRPr lang="en-GB" sz="1477" dirty="0">
              <a:solidFill>
                <a:srgbClr val="FF0000"/>
              </a:solidFill>
            </a:endParaRPr>
          </a:p>
        </p:txBody>
      </p:sp>
      <p:sp>
        <p:nvSpPr>
          <p:cNvPr id="17" name="Isosceles Triangle 16"/>
          <p:cNvSpPr/>
          <p:nvPr/>
        </p:nvSpPr>
        <p:spPr bwMode="auto">
          <a:xfrm>
            <a:off x="259860" y="5734273"/>
            <a:ext cx="139765" cy="111243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33231" rIns="33231" bIns="33231" numCol="1" rtlCol="0" anchor="t" anchorCtr="0" compatLnSpc="1">
            <a:prstTxWarp prst="textNoShape">
              <a:avLst/>
            </a:prstTxWarp>
          </a:bodyPr>
          <a:lstStyle/>
          <a:p>
            <a:pPr algn="l" defTabSz="844083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831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8" name="Isosceles Triangle 17"/>
          <p:cNvSpPr/>
          <p:nvPr/>
        </p:nvSpPr>
        <p:spPr bwMode="auto">
          <a:xfrm>
            <a:off x="4258049" y="5734177"/>
            <a:ext cx="139765" cy="111243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33231" rIns="33231" bIns="33231" numCol="1" rtlCol="0" anchor="t" anchorCtr="0" compatLnSpc="1">
            <a:prstTxWarp prst="textNoShape">
              <a:avLst/>
            </a:prstTxWarp>
          </a:bodyPr>
          <a:lstStyle/>
          <a:p>
            <a:pPr algn="l" defTabSz="844083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831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47152" y="2515638"/>
            <a:ext cx="2028120" cy="660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4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 State </a:t>
            </a:r>
          </a:p>
          <a:p>
            <a:pPr algn="ctr"/>
            <a:r>
              <a:rPr lang="en-US" sz="1846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NMHSs feedback</a:t>
            </a:r>
            <a:endParaRPr lang="en-GB" sz="1846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Picture 4" descr="Ãhnliches Fot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8328" y="3211097"/>
            <a:ext cx="1161517" cy="116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Users 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230" y="3605464"/>
            <a:ext cx="1186862" cy="118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19830" y="3155219"/>
            <a:ext cx="1569661" cy="660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46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EUMETSAT		</a:t>
            </a:r>
            <a:endParaRPr lang="en-US" sz="1846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1846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9678" y="1126406"/>
            <a:ext cx="8134904" cy="433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15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USER VALIDATION PHASE FOR PATHFINDERS</a:t>
            </a:r>
          </a:p>
        </p:txBody>
      </p:sp>
      <p:cxnSp>
        <p:nvCxnSpPr>
          <p:cNvPr id="25" name="Straight Connector 24"/>
          <p:cNvCxnSpPr>
            <a:stCxn id="18" idx="0"/>
            <a:endCxn id="39" idx="0"/>
          </p:cNvCxnSpPr>
          <p:nvPr/>
        </p:nvCxnSpPr>
        <p:spPr bwMode="auto">
          <a:xfrm>
            <a:off x="4327932" y="5734177"/>
            <a:ext cx="3702366" cy="10656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7" name="Isosceles Triangle 26"/>
          <p:cNvSpPr/>
          <p:nvPr/>
        </p:nvSpPr>
        <p:spPr bwMode="auto">
          <a:xfrm>
            <a:off x="2787546" y="5734273"/>
            <a:ext cx="139765" cy="111243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33231" rIns="33231" bIns="33231" numCol="1" rtlCol="0" anchor="t" anchorCtr="0" compatLnSpc="1">
            <a:prstTxWarp prst="textNoShape">
              <a:avLst/>
            </a:prstTxWarp>
          </a:bodyPr>
          <a:lstStyle/>
          <a:p>
            <a:pPr algn="l" defTabSz="844083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831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703670" y="5865765"/>
            <a:ext cx="942887" cy="3196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77" dirty="0">
                <a:solidFill>
                  <a:schemeClr val="accent2"/>
                </a:solidFill>
              </a:rPr>
              <a:t>February</a:t>
            </a:r>
            <a:endParaRPr lang="en-GB" sz="1477" dirty="0">
              <a:solidFill>
                <a:schemeClr val="accent2"/>
              </a:solidFill>
            </a:endParaRPr>
          </a:p>
        </p:txBody>
      </p:sp>
      <p:sp>
        <p:nvSpPr>
          <p:cNvPr id="30" name="Isosceles Triangle 29"/>
          <p:cNvSpPr/>
          <p:nvPr/>
        </p:nvSpPr>
        <p:spPr bwMode="auto">
          <a:xfrm>
            <a:off x="6144173" y="5729345"/>
            <a:ext cx="139765" cy="111243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33231" rIns="33231" bIns="33231" numCol="1" rtlCol="0" anchor="t" anchorCtr="0" compatLnSpc="1">
            <a:prstTxWarp prst="textNoShape">
              <a:avLst/>
            </a:prstTxWarp>
          </a:bodyPr>
          <a:lstStyle/>
          <a:p>
            <a:pPr algn="l" defTabSz="844083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831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65323" y="5194481"/>
            <a:ext cx="1513556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77" dirty="0">
                <a:solidFill>
                  <a:srgbClr val="FF0000"/>
                </a:solidFill>
              </a:rPr>
              <a:t>Initial Validation</a:t>
            </a:r>
          </a:p>
          <a:p>
            <a:pPr algn="ctr"/>
            <a:r>
              <a:rPr lang="en-US" sz="1477" dirty="0">
                <a:solidFill>
                  <a:srgbClr val="FF0000"/>
                </a:solidFill>
              </a:rPr>
              <a:t>Phase </a:t>
            </a:r>
            <a:endParaRPr lang="en-GB" sz="1477" dirty="0">
              <a:solidFill>
                <a:srgbClr val="FF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93292" y="5865765"/>
            <a:ext cx="1037463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77" dirty="0">
                <a:solidFill>
                  <a:schemeClr val="accent2"/>
                </a:solidFill>
              </a:rPr>
              <a:t>Report</a:t>
            </a:r>
          </a:p>
          <a:p>
            <a:pPr algn="ctr"/>
            <a:r>
              <a:rPr lang="en-US" sz="1477" dirty="0">
                <a:solidFill>
                  <a:schemeClr val="accent2"/>
                </a:solidFill>
              </a:rPr>
              <a:t>(October) </a:t>
            </a:r>
            <a:endParaRPr lang="en-GB" sz="1477" dirty="0">
              <a:solidFill>
                <a:schemeClr val="accent2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137301" y="4935829"/>
            <a:ext cx="1040670" cy="7742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77" dirty="0">
                <a:solidFill>
                  <a:srgbClr val="FF0000"/>
                </a:solidFill>
              </a:rPr>
              <a:t>Extended </a:t>
            </a:r>
          </a:p>
          <a:p>
            <a:pPr algn="ctr"/>
            <a:r>
              <a:rPr lang="en-US" sz="1477" dirty="0">
                <a:solidFill>
                  <a:srgbClr val="FF0000"/>
                </a:solidFill>
              </a:rPr>
              <a:t>Validation</a:t>
            </a:r>
          </a:p>
          <a:p>
            <a:pPr algn="ctr"/>
            <a:r>
              <a:rPr lang="en-US" sz="1477" dirty="0">
                <a:solidFill>
                  <a:srgbClr val="FF0000"/>
                </a:solidFill>
              </a:rPr>
              <a:t>Phase </a:t>
            </a:r>
            <a:endParaRPr lang="en-GB" sz="1477" dirty="0">
              <a:solidFill>
                <a:srgbClr val="FF0000"/>
              </a:solidFill>
            </a:endParaRPr>
          </a:p>
        </p:txBody>
      </p:sp>
      <p:sp>
        <p:nvSpPr>
          <p:cNvPr id="37" name="Isosceles Triangle 36"/>
          <p:cNvSpPr/>
          <p:nvPr/>
        </p:nvSpPr>
        <p:spPr bwMode="auto">
          <a:xfrm>
            <a:off x="6751909" y="5737235"/>
            <a:ext cx="139765" cy="111243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33231" rIns="33231" bIns="33231" numCol="1" rtlCol="0" anchor="t" anchorCtr="0" compatLnSpc="1">
            <a:prstTxWarp prst="textNoShape">
              <a:avLst/>
            </a:prstTxWarp>
          </a:bodyPr>
          <a:lstStyle/>
          <a:p>
            <a:pPr algn="l" defTabSz="844083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831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7958195" y="5050694"/>
            <a:ext cx="870751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77" dirty="0">
                <a:solidFill>
                  <a:srgbClr val="FF0000"/>
                </a:solidFill>
              </a:rPr>
              <a:t>Pilot</a:t>
            </a:r>
          </a:p>
          <a:p>
            <a:pPr algn="ctr"/>
            <a:r>
              <a:rPr lang="en-US" sz="1477" dirty="0">
                <a:solidFill>
                  <a:srgbClr val="FF0000"/>
                </a:solidFill>
              </a:rPr>
              <a:t>Phases </a:t>
            </a:r>
            <a:endParaRPr lang="en-GB" sz="1477" dirty="0">
              <a:solidFill>
                <a:srgbClr val="FF0000"/>
              </a:solidFill>
            </a:endParaRPr>
          </a:p>
        </p:txBody>
      </p:sp>
      <p:sp>
        <p:nvSpPr>
          <p:cNvPr id="39" name="Isosceles Triangle 38"/>
          <p:cNvSpPr/>
          <p:nvPr/>
        </p:nvSpPr>
        <p:spPr bwMode="auto">
          <a:xfrm>
            <a:off x="7960415" y="5744833"/>
            <a:ext cx="139765" cy="111243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33231" rIns="33231" bIns="33231" numCol="1" rtlCol="0" anchor="t" anchorCtr="0" compatLnSpc="1">
            <a:prstTxWarp prst="textNoShape">
              <a:avLst/>
            </a:prstTxWarp>
          </a:bodyPr>
          <a:lstStyle/>
          <a:p>
            <a:pPr algn="l" defTabSz="844083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831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798743" y="5901758"/>
            <a:ext cx="646331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77" dirty="0">
                <a:solidFill>
                  <a:schemeClr val="accent2"/>
                </a:solidFill>
              </a:rPr>
              <a:t>C91</a:t>
            </a:r>
          </a:p>
          <a:p>
            <a:pPr algn="ctr"/>
            <a:r>
              <a:rPr lang="en-US" sz="1477" dirty="0">
                <a:solidFill>
                  <a:schemeClr val="accent2"/>
                </a:solidFill>
              </a:rPr>
              <a:t>(July)</a:t>
            </a:r>
            <a:endParaRPr lang="en-GB" sz="1477" dirty="0">
              <a:solidFill>
                <a:schemeClr val="accent2"/>
              </a:solidFill>
            </a:endParaRPr>
          </a:p>
        </p:txBody>
      </p:sp>
      <p:cxnSp>
        <p:nvCxnSpPr>
          <p:cNvPr id="47" name="Straight Connector 46"/>
          <p:cNvCxnSpPr/>
          <p:nvPr/>
        </p:nvCxnSpPr>
        <p:spPr bwMode="auto">
          <a:xfrm>
            <a:off x="329743" y="5734206"/>
            <a:ext cx="2527686" cy="0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8" name="Straight Connector 47"/>
          <p:cNvCxnSpPr/>
          <p:nvPr/>
        </p:nvCxnSpPr>
        <p:spPr bwMode="auto">
          <a:xfrm>
            <a:off x="2787547" y="5738410"/>
            <a:ext cx="2527686" cy="0"/>
          </a:xfrm>
          <a:prstGeom prst="line">
            <a:avLst/>
          </a:prstGeom>
          <a:solidFill>
            <a:schemeClr val="bg2"/>
          </a:solidFill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0" name="TextBox 49"/>
          <p:cNvSpPr txBox="1"/>
          <p:nvPr/>
        </p:nvSpPr>
        <p:spPr>
          <a:xfrm>
            <a:off x="6302258" y="5115626"/>
            <a:ext cx="1039067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77" dirty="0">
                <a:solidFill>
                  <a:schemeClr val="accent2"/>
                </a:solidFill>
              </a:rPr>
              <a:t>Workshop</a:t>
            </a:r>
          </a:p>
          <a:p>
            <a:pPr algn="ctr"/>
            <a:r>
              <a:rPr lang="en-US" sz="1477" dirty="0">
                <a:solidFill>
                  <a:schemeClr val="accent2"/>
                </a:solidFill>
              </a:rPr>
              <a:t>(March)</a:t>
            </a:r>
            <a:endParaRPr lang="en-GB" sz="1477" dirty="0">
              <a:solidFill>
                <a:schemeClr val="accent2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 bwMode="auto">
          <a:xfrm flipV="1">
            <a:off x="8084360" y="5729344"/>
            <a:ext cx="1023144" cy="2035"/>
          </a:xfrm>
          <a:prstGeom prst="line">
            <a:avLst/>
          </a:prstGeom>
          <a:solidFill>
            <a:schemeClr val="bg2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5" name="Straight Connector 54"/>
          <p:cNvCxnSpPr/>
          <p:nvPr/>
        </p:nvCxnSpPr>
        <p:spPr bwMode="auto">
          <a:xfrm flipV="1">
            <a:off x="8779853" y="5854041"/>
            <a:ext cx="1023144" cy="2035"/>
          </a:xfrm>
          <a:prstGeom prst="line">
            <a:avLst/>
          </a:prstGeom>
          <a:solidFill>
            <a:schemeClr val="bg2"/>
          </a:solidFill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56" name="Isosceles Triangle 55"/>
          <p:cNvSpPr/>
          <p:nvPr/>
        </p:nvSpPr>
        <p:spPr bwMode="auto">
          <a:xfrm>
            <a:off x="7266342" y="5758616"/>
            <a:ext cx="139765" cy="111243"/>
          </a:xfrm>
          <a:prstGeom prst="triangle">
            <a:avLst/>
          </a:prstGeom>
          <a:solidFill>
            <a:schemeClr val="accent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33231" tIns="33231" rIns="33231" bIns="33231" numCol="1" rtlCol="0" anchor="t" anchorCtr="0" compatLnSpc="1">
            <a:prstTxWarp prst="textNoShape">
              <a:avLst/>
            </a:prstTxWarp>
          </a:bodyPr>
          <a:lstStyle/>
          <a:p>
            <a:pPr algn="l" defTabSz="844083" rtl="0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GB" sz="831" b="1">
              <a:solidFill>
                <a:schemeClr val="bg1"/>
              </a:solidFill>
              <a:latin typeface="Tahoma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823105" y="5912929"/>
            <a:ext cx="1026243" cy="546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77" dirty="0">
                <a:solidFill>
                  <a:schemeClr val="accent2"/>
                </a:solidFill>
              </a:rPr>
              <a:t>STG-AFG</a:t>
            </a:r>
          </a:p>
          <a:p>
            <a:pPr algn="ctr"/>
            <a:r>
              <a:rPr lang="en-US" sz="1477" dirty="0">
                <a:solidFill>
                  <a:schemeClr val="accent2"/>
                </a:solidFill>
              </a:rPr>
              <a:t>(May)</a:t>
            </a:r>
            <a:endParaRPr lang="en-GB" sz="1477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599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3"/>
          <p:cNvSpPr>
            <a:spLocks noGrp="1"/>
          </p:cNvSpPr>
          <p:nvPr>
            <p:ph type="body" sz="quarter" idx="15"/>
          </p:nvPr>
        </p:nvSpPr>
        <p:spPr>
          <a:xfrm>
            <a:off x="0" y="5153025"/>
            <a:ext cx="9144000" cy="16764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ts val="200"/>
              </a:spcBef>
            </a:pPr>
            <a:r>
              <a:rPr lang="en-GB" sz="24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EUMETSAT, ECMWF and MERCATOR OCEAN International have joined their experience and skills to build up WEkEO</a:t>
            </a:r>
          </a:p>
          <a:p>
            <a:pPr>
              <a:lnSpc>
                <a:spcPct val="150000"/>
              </a:lnSpc>
              <a:spcBef>
                <a:spcPts val="200"/>
              </a:spcBef>
            </a:pPr>
            <a:endParaRPr lang="en-GB" sz="240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79010" y="60325"/>
            <a:ext cx="8512590" cy="854075"/>
          </a:xfrm>
          <a:prstGeom prst="rect">
            <a:avLst/>
          </a:prstGeom>
        </p:spPr>
        <p:txBody>
          <a:bodyPr/>
          <a:lstStyle>
            <a:lvl1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algn="ctr" defTabSz="914400"/>
            <a:r>
              <a:rPr lang="en-GB" dirty="0" smtClean="0"/>
              <a:t>Data Access</a:t>
            </a:r>
          </a:p>
          <a:p>
            <a:pPr algn="ctr" defTabSz="914400"/>
            <a:r>
              <a:rPr lang="en-GB" dirty="0" smtClean="0"/>
              <a:t>WEkEO : Copernicus DIAS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5762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9A00"/>
      </a:accent1>
      <a:accent2>
        <a:srgbClr val="9F2D20"/>
      </a:accent2>
      <a:accent3>
        <a:srgbClr val="8F8F8F"/>
      </a:accent3>
      <a:accent4>
        <a:srgbClr val="001E59"/>
      </a:accent4>
      <a:accent5>
        <a:srgbClr val="FFCAAA"/>
      </a:accent5>
      <a:accent6>
        <a:srgbClr val="90281C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FF9A00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9A00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2569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9108</TotalTime>
  <Words>249</Words>
  <Application>Microsoft Office PowerPoint</Application>
  <PresentationFormat>On-screen Show (4:3)</PresentationFormat>
  <Paragraphs>75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Arial</vt:lpstr>
      <vt:lpstr>Arial Bold</vt:lpstr>
      <vt:lpstr>Avenir Roman</vt:lpstr>
      <vt:lpstr>Calibri</vt:lpstr>
      <vt:lpstr>Courier New</vt:lpstr>
      <vt:lpstr>Droid Serif</vt:lpstr>
      <vt:lpstr>Helvetica</vt:lpstr>
      <vt:lpstr>Proxima Nova Regular</vt:lpstr>
      <vt:lpstr>Tahoma</vt:lpstr>
      <vt:lpstr>Titillium Web SemiBold</vt:lpstr>
      <vt:lpstr>Wingdings</vt:lpstr>
      <vt:lpstr>Default</vt:lpstr>
      <vt:lpstr>Update on EUMETSAT</vt:lpstr>
      <vt:lpstr>PowerPoint Presentation</vt:lpstr>
      <vt:lpstr>Preparation for the launch  of Metop-C with ESA, CNES and  NOAA</vt:lpstr>
      <vt:lpstr>Commissioning of Sentinel-3B</vt:lpstr>
      <vt:lpstr>PowerPoint Presentation</vt:lpstr>
      <vt:lpstr>EPS-SG Space Segment  with ESA, CNES, DLR and NOAA</vt:lpstr>
      <vt:lpstr>Jason-CS / Sentinel-6  with ESA, EC, NASA and NOAA </vt:lpstr>
      <vt:lpstr>Data Access and  EUMETSAT Pathfinders</vt:lpstr>
      <vt:lpstr>PowerPoint Presentation</vt:lpstr>
      <vt:lpstr>What’s Else 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Goes Here</dc:title>
  <dc:creator>Brian R. Williams</dc:creator>
  <cp:lastModifiedBy>Paul Counet</cp:lastModifiedBy>
  <cp:revision>148</cp:revision>
  <cp:lastPrinted>2017-10-16T13:12:21Z</cp:lastPrinted>
  <dcterms:modified xsi:type="dcterms:W3CDTF">2018-10-17T06:28:40Z</dcterms:modified>
</cp:coreProperties>
</file>