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9" r:id="rId3"/>
    <p:sldId id="264" r:id="rId4"/>
    <p:sldId id="260" r:id="rId5"/>
    <p:sldId id="261" r:id="rId6"/>
    <p:sldId id="262" r:id="rId7"/>
    <p:sldId id="276" r:id="rId8"/>
    <p:sldId id="265" r:id="rId9"/>
    <p:sldId id="272" r:id="rId10"/>
    <p:sldId id="271" r:id="rId11"/>
    <p:sldId id="263" r:id="rId12"/>
    <p:sldId id="277" r:id="rId13"/>
    <p:sldId id="278" r:id="rId14"/>
    <p:sldId id="273" r:id="rId15"/>
    <p:sldId id="274" r:id="rId16"/>
    <p:sldId id="269" r:id="rId17"/>
    <p:sldId id="270" r:id="rId18"/>
    <p:sldId id="275" r:id="rId19"/>
    <p:sldId id="268" r:id="rId2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67873" autoAdjust="0"/>
  </p:normalViewPr>
  <p:slideViewPr>
    <p:cSldViewPr snapToGrid="0" snapToObjects="1" showGuides="1">
      <p:cViewPr varScale="1">
        <p:scale>
          <a:sx n="62" d="100"/>
          <a:sy n="62" d="100"/>
        </p:scale>
        <p:origin x="-1590" y="-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07256F-CE19-B045-966B-849EA7F16953}" type="datetimeFigureOut">
              <a:rPr lang="en-US" smtClean="0"/>
              <a:pPr/>
              <a:t>10/17/2018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11BCD-6F5B-C84D-8005-0C8CF2D2BA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34541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20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11BCD-6F5B-C84D-8005-0C8CF2D2BA52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21044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11BCD-6F5B-C84D-8005-0C8CF2D2BA52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16610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20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11BCD-6F5B-C84D-8005-0C8CF2D2BA52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112355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20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11BCD-6F5B-C84D-8005-0C8CF2D2BA52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9175369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11BCD-6F5B-C84D-8005-0C8CF2D2BA52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416937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20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sz="26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11BCD-6F5B-C84D-8005-0C8CF2D2BA52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0616593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11BCD-6F5B-C84D-8005-0C8CF2D2BA52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694936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20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11BCD-6F5B-C84D-8005-0C8CF2D2BA52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866378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11BCD-6F5B-C84D-8005-0C8CF2D2BA52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9905938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11BCD-6F5B-C84D-8005-0C8CF2D2BA52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893368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11BCD-6F5B-C84D-8005-0C8CF2D2BA52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49017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200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40216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6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11BCD-6F5B-C84D-8005-0C8CF2D2BA52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02352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11BCD-6F5B-C84D-8005-0C8CF2D2BA52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000702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11BCD-6F5B-C84D-8005-0C8CF2D2BA52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87666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11BCD-6F5B-C84D-8005-0C8CF2D2BA52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415556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11BCD-6F5B-C84D-8005-0C8CF2D2BA52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111637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11BCD-6F5B-C84D-8005-0C8CF2D2BA52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400482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11BCD-6F5B-C84D-8005-0C8CF2D2BA52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125372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/>
          <a:srcRect r="70665"/>
          <a:stretch/>
        </p:blipFill>
        <p:spPr>
          <a:xfrm>
            <a:off x="579057" y="693"/>
            <a:ext cx="2011743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r="70665"/>
          <a:stretch/>
        </p:blipFill>
        <p:spPr>
          <a:xfrm>
            <a:off x="0" y="0"/>
            <a:ext cx="2011743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99716" y="0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009" y="1601258"/>
            <a:ext cx="6060191" cy="845932"/>
          </a:xfrm>
          <a:ln>
            <a:noFill/>
          </a:ln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009" y="2729257"/>
            <a:ext cx="5634665" cy="1859222"/>
          </a:xfrm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lang="en-AU" sz="1400" dirty="0">
                <a:solidFill>
                  <a:srgbClr val="FFFFFF"/>
                </a:solidFill>
                <a:ea typeface="Arial Bold"/>
                <a:cs typeface="Arial Bold"/>
                <a:sym typeface="Arial Bol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endParaRPr lang="en-AU"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6918AAF-CE24-3542-9ED6-E4EE86624496}" type="datetimeFigureOut">
              <a:rPr lang="en-US" smtClean="0"/>
              <a:pPr/>
              <a:t>10/17/2018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3" name="ceos_logo.png"/>
          <p:cNvPicPr/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493009" y="234785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10"/>
          <p:cNvSpPr txBox="1">
            <a:spLocks/>
          </p:cNvSpPr>
          <p:nvPr userDrawn="1"/>
        </p:nvSpPr>
        <p:spPr>
          <a:xfrm>
            <a:off x="493009" y="1264014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  <a:endParaRPr lang="en-US" sz="1050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0899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18AAF-CE24-3542-9ED6-E4EE86624496}" type="datetimeFigureOut">
              <a:rPr lang="en-US" smtClean="0"/>
              <a:pPr/>
              <a:t>10/17/2018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7F34-962E-5C46-A517-BC8DD47DCCA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077656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18AAF-CE24-3542-9ED6-E4EE86624496}" type="datetimeFigureOut">
              <a:rPr lang="en-US" smtClean="0"/>
              <a:pPr/>
              <a:t>10/17/2018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7F34-962E-5C46-A517-BC8DD47DCCA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08426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18AAF-CE24-3542-9ED6-E4EE86624496}" type="datetimeFigureOut">
              <a:rPr lang="en-US" smtClean="0"/>
              <a:pPr/>
              <a:t>10/17/2018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7F34-962E-5C46-A517-BC8DD47DCCA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206528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18AAF-CE24-3542-9ED6-E4EE86624496}" type="datetimeFigureOut">
              <a:rPr lang="en-US" smtClean="0"/>
              <a:pPr/>
              <a:t>10/17/2018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7F34-962E-5C46-A517-BC8DD47DCCA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978379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18AAF-CE24-3542-9ED6-E4EE86624496}" type="datetimeFigureOut">
              <a:rPr lang="en-US" smtClean="0"/>
              <a:pPr/>
              <a:t>10/17/2018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7F34-962E-5C46-A517-BC8DD47DCCA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3985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18AAF-CE24-3542-9ED6-E4EE86624496}" type="datetimeFigureOut">
              <a:rPr lang="en-US" smtClean="0"/>
              <a:pPr/>
              <a:t>10/17/2018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7F34-962E-5C46-A517-BC8DD47DCCA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91746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18AAF-CE24-3542-9ED6-E4EE86624496}" type="datetimeFigureOut">
              <a:rPr lang="en-US" smtClean="0"/>
              <a:pPr/>
              <a:t>10/17/2018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7F34-962E-5C46-A517-BC8DD47DCCA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803376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18AAF-CE24-3542-9ED6-E4EE86624496}" type="datetimeFigureOut">
              <a:rPr lang="en-US" smtClean="0"/>
              <a:pPr/>
              <a:t>10/17/2018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7F34-962E-5C46-A517-BC8DD47DCCA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290069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18AAF-CE24-3542-9ED6-E4EE86624496}" type="datetimeFigureOut">
              <a:rPr lang="en-US" smtClean="0"/>
              <a:pPr/>
              <a:t>10/17/2018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7F34-962E-5C46-A517-BC8DD47DCCA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04824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18AAF-CE24-3542-9ED6-E4EE86624496}" type="datetimeFigureOut">
              <a:rPr lang="en-US" smtClean="0"/>
              <a:pPr/>
              <a:t>10/17/2018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7F34-962E-5C46-A517-BC8DD47DCCA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382691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988521" y="1"/>
            <a:ext cx="6155478" cy="10970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" y="1"/>
            <a:ext cx="6155483" cy="109708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20932" y="122549"/>
            <a:ext cx="509867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18AAF-CE24-3542-9ED6-E4EE86624496}" type="datetimeFigureOut">
              <a:rPr lang="en-US" smtClean="0"/>
              <a:pPr/>
              <a:t>10/17/2018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C7F34-962E-5C46-A517-BC8DD47DCCA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839687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400" kern="1200">
          <a:solidFill>
            <a:srgbClr val="FFFFFF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2569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2569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2569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2569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2569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72.emf"/><Relationship Id="rId7" Type="http://schemas.openxmlformats.org/officeDocument/2006/relationships/image" Target="../media/image76.jpe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pn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18" Type="http://schemas.openxmlformats.org/officeDocument/2006/relationships/image" Target="../media/image108.jpeg"/><Relationship Id="rId3" Type="http://schemas.openxmlformats.org/officeDocument/2006/relationships/image" Target="../media/image94.png"/><Relationship Id="rId21" Type="http://schemas.openxmlformats.org/officeDocument/2006/relationships/image" Target="../media/image111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17" Type="http://schemas.openxmlformats.org/officeDocument/2006/relationships/image" Target="../media/image107.jpe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06.png"/><Relationship Id="rId20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5" Type="http://schemas.openxmlformats.org/officeDocument/2006/relationships/image" Target="../media/image105.png"/><Relationship Id="rId23" Type="http://schemas.openxmlformats.org/officeDocument/2006/relationships/image" Target="../media/image113.jpeg"/><Relationship Id="rId10" Type="http://schemas.openxmlformats.org/officeDocument/2006/relationships/image" Target="../media/image100.png"/><Relationship Id="rId19" Type="http://schemas.openxmlformats.org/officeDocument/2006/relationships/image" Target="../media/image109.jpeg"/><Relationship Id="rId4" Type="http://schemas.openxmlformats.org/officeDocument/2006/relationships/image" Target="../media/image86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Relationship Id="rId22" Type="http://schemas.openxmlformats.org/officeDocument/2006/relationships/image" Target="../media/image1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2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0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1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18" Type="http://schemas.openxmlformats.org/officeDocument/2006/relationships/image" Target="../media/image24.jpeg"/><Relationship Id="rId26" Type="http://schemas.openxmlformats.org/officeDocument/2006/relationships/image" Target="../media/image32.png"/><Relationship Id="rId3" Type="http://schemas.openxmlformats.org/officeDocument/2006/relationships/image" Target="../media/image9.jpeg"/><Relationship Id="rId21" Type="http://schemas.openxmlformats.org/officeDocument/2006/relationships/image" Target="../media/image27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17" Type="http://schemas.openxmlformats.org/officeDocument/2006/relationships/image" Target="../media/image23.jpeg"/><Relationship Id="rId25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jpeg"/><Relationship Id="rId20" Type="http://schemas.openxmlformats.org/officeDocument/2006/relationships/image" Target="../media/image26.jpeg"/><Relationship Id="rId29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24" Type="http://schemas.openxmlformats.org/officeDocument/2006/relationships/image" Target="../media/image30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23" Type="http://schemas.openxmlformats.org/officeDocument/2006/relationships/image" Target="../media/image29.jpeg"/><Relationship Id="rId28" Type="http://schemas.openxmlformats.org/officeDocument/2006/relationships/image" Target="../media/image34.jpeg"/><Relationship Id="rId10" Type="http://schemas.openxmlformats.org/officeDocument/2006/relationships/image" Target="../media/image16.jpeg"/><Relationship Id="rId19" Type="http://schemas.openxmlformats.org/officeDocument/2006/relationships/image" Target="../media/image25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Relationship Id="rId22" Type="http://schemas.openxmlformats.org/officeDocument/2006/relationships/image" Target="../media/image28.jpeg"/><Relationship Id="rId27" Type="http://schemas.openxmlformats.org/officeDocument/2006/relationships/image" Target="../media/image33.jpeg"/><Relationship Id="rId30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1668" y="1720711"/>
            <a:ext cx="7889382" cy="817537"/>
          </a:xfrm>
        </p:spPr>
        <p:txBody>
          <a:bodyPr anchor="ctr">
            <a:normAutofit/>
          </a:bodyPr>
          <a:lstStyle/>
          <a:p>
            <a:pPr lvl="0"/>
            <a:r>
              <a:rPr lang="en-US" altLang="zh-CN" dirty="0"/>
              <a:t>Updates of </a:t>
            </a:r>
            <a:r>
              <a:rPr lang="en-US" altLang="zh-CN" dirty="0" smtClean="0"/>
              <a:t>Chinese EO satellites</a:t>
            </a:r>
            <a:endParaRPr lang="fr-FR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008" y="2711669"/>
            <a:ext cx="7285329" cy="2214213"/>
          </a:xfrm>
        </p:spPr>
        <p:txBody>
          <a:bodyPr anchor="ctr">
            <a:normAutofit fontScale="92500" lnSpcReduction="20000"/>
          </a:bodyPr>
          <a:lstStyle/>
          <a:p>
            <a:r>
              <a:rPr lang="en-US" altLang="zh-CN" sz="1900" b="1" dirty="0" err="1" smtClean="0"/>
              <a:t>Songmei</a:t>
            </a:r>
            <a:r>
              <a:rPr lang="en-US" altLang="zh-CN" sz="1900" b="1" dirty="0" smtClean="0"/>
              <a:t> </a:t>
            </a:r>
            <a:r>
              <a:rPr lang="en-US" altLang="zh-CN" sz="1900" b="1" dirty="0"/>
              <a:t>Zhang, </a:t>
            </a:r>
            <a:r>
              <a:rPr lang="en-US" altLang="zh-CN" sz="1900" b="1" dirty="0" err="1"/>
              <a:t>Jinlong</a:t>
            </a:r>
            <a:r>
              <a:rPr lang="en-US" altLang="zh-CN" sz="1900" b="1" dirty="0"/>
              <a:t> </a:t>
            </a:r>
            <a:r>
              <a:rPr lang="en-US" altLang="zh-CN" sz="1900" b="1" dirty="0" smtClean="0"/>
              <a:t>Fan, Wei Wan</a:t>
            </a:r>
          </a:p>
          <a:p>
            <a:r>
              <a:rPr lang="en-US" altLang="zh-CN" sz="1900" b="1" dirty="0" smtClean="0"/>
              <a:t>National </a:t>
            </a:r>
            <a:r>
              <a:rPr lang="en-US" altLang="zh-CN" sz="1900" b="1" dirty="0"/>
              <a:t>Remote Sensing Center of </a:t>
            </a:r>
            <a:r>
              <a:rPr lang="en-US" altLang="zh-CN" sz="1900" b="1" dirty="0" smtClean="0"/>
              <a:t>China (NRSCC)</a:t>
            </a:r>
            <a:endParaRPr lang="en-US" altLang="zh-CN" sz="1900" b="1" dirty="0"/>
          </a:p>
          <a:p>
            <a:r>
              <a:rPr lang="en-US" altLang="zh-CN" sz="1900" b="1" dirty="0" smtClean="0">
                <a:solidFill>
                  <a:schemeClr val="bg1"/>
                </a:solidFill>
              </a:rPr>
              <a:t>National </a:t>
            </a:r>
            <a:r>
              <a:rPr lang="en-US" altLang="zh-CN" sz="1900" b="1" dirty="0">
                <a:solidFill>
                  <a:schemeClr val="bg1"/>
                </a:solidFill>
              </a:rPr>
              <a:t>Satellite Meteorological Center </a:t>
            </a:r>
            <a:r>
              <a:rPr lang="en-US" altLang="zh-CN" sz="1900" b="1" dirty="0" smtClean="0">
                <a:solidFill>
                  <a:schemeClr val="bg1"/>
                </a:solidFill>
              </a:rPr>
              <a:t>(NSMC)</a:t>
            </a:r>
          </a:p>
          <a:p>
            <a:r>
              <a:rPr lang="en-US" altLang="zh-CN" sz="1900" b="1" dirty="0"/>
              <a:t>China Centre For Resources Satellite Data And Application (CRESDA</a:t>
            </a:r>
            <a:r>
              <a:rPr lang="en-US" altLang="zh-CN" sz="1700" b="1" dirty="0"/>
              <a:t>)</a:t>
            </a:r>
          </a:p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2018 CEOS Plenary</a:t>
            </a:r>
          </a:p>
          <a:p>
            <a:r>
              <a:rPr lang="en-GB" dirty="0" smtClean="0"/>
              <a:t>Agenda </a:t>
            </a:r>
            <a:r>
              <a:rPr lang="en-GB" dirty="0"/>
              <a:t>Item </a:t>
            </a:r>
            <a:r>
              <a:rPr lang="en-GB" dirty="0" smtClean="0"/>
              <a:t>4.3</a:t>
            </a:r>
            <a:endParaRPr lang="en-GB" dirty="0"/>
          </a:p>
          <a:p>
            <a:r>
              <a:rPr lang="en-GB" dirty="0"/>
              <a:t>Brussels, Belgium</a:t>
            </a:r>
          </a:p>
          <a:p>
            <a:r>
              <a:rPr lang="en-GB" dirty="0"/>
              <a:t>16 – 18 October </a:t>
            </a:r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16193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Data Distribution</a:t>
            </a:r>
            <a:endParaRPr lang="zh-CN" altLang="en-US" dirty="0"/>
          </a:p>
        </p:txBody>
      </p:sp>
      <p:pic>
        <p:nvPicPr>
          <p:cNvPr id="4" name="Picture 6" descr="http://www.cresda.com/CN/gjhz/jwsjld/images/2015/08/14/EA2B71221FB22637980BAC7DFA2FC3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771" y="1550029"/>
            <a:ext cx="2306952" cy="158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165" y="3764773"/>
            <a:ext cx="3096478" cy="1223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4008" y="1649615"/>
            <a:ext cx="2105396" cy="153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112844" y="1170306"/>
            <a:ext cx="23266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tx2"/>
                </a:solidFill>
                <a:cs typeface="Arial" pitchFamily="34" charset="0"/>
              </a:rPr>
              <a:t>CBERS Series Satellite Ground Receiving Station in South Africa</a:t>
            </a:r>
            <a:endParaRPr lang="zh-CN" altLang="en-US" sz="1000" b="1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51061" y="3374188"/>
            <a:ext cx="36293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tx2"/>
                </a:solidFill>
                <a:cs typeface="Arial" pitchFamily="34" charset="0"/>
              </a:rPr>
              <a:t>Thailand Princess </a:t>
            </a:r>
            <a:r>
              <a:rPr lang="en-US" altLang="zh-CN" sz="1000" b="1" dirty="0" err="1">
                <a:solidFill>
                  <a:schemeClr val="tx2"/>
                </a:solidFill>
                <a:cs typeface="Arial" pitchFamily="34" charset="0"/>
              </a:rPr>
              <a:t>Chulaphorn</a:t>
            </a:r>
            <a:r>
              <a:rPr lang="en-US" altLang="zh-CN" sz="1000" b="1" dirty="0">
                <a:solidFill>
                  <a:schemeClr val="tx2"/>
                </a:solidFill>
                <a:cs typeface="Arial" pitchFamily="34" charset="0"/>
              </a:rPr>
              <a:t> Remote Sensing Satellite Ground Station</a:t>
            </a:r>
            <a:endParaRPr lang="zh-CN" altLang="en-US" sz="1000" b="1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53781" y="1220620"/>
            <a:ext cx="22871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tx2"/>
                </a:solidFill>
                <a:cs typeface="Arial" pitchFamily="34" charset="0"/>
              </a:rPr>
              <a:t>China - ASEAN Remote Sensing Satellite Data Sharing Service </a:t>
            </a:r>
            <a:r>
              <a:rPr lang="en-US" altLang="zh-CN" sz="1000" b="1" dirty="0" smtClean="0">
                <a:solidFill>
                  <a:schemeClr val="tx2"/>
                </a:solidFill>
                <a:cs typeface="Arial" pitchFamily="34" charset="0"/>
              </a:rPr>
              <a:t>Platform</a:t>
            </a:r>
            <a:endParaRPr lang="zh-CN" altLang="en-US" sz="1000" b="1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0944" y="3317109"/>
            <a:ext cx="3885580" cy="1732382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13" name="矩形 12"/>
          <p:cNvSpPr/>
          <p:nvPr/>
        </p:nvSpPr>
        <p:spPr>
          <a:xfrm>
            <a:off x="77149" y="1167166"/>
            <a:ext cx="2464032" cy="2068676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14" name="矩形 13"/>
          <p:cNvSpPr/>
          <p:nvPr/>
        </p:nvSpPr>
        <p:spPr>
          <a:xfrm>
            <a:off x="2639895" y="1167163"/>
            <a:ext cx="2301003" cy="2055875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52079" y="3597142"/>
            <a:ext cx="1810649" cy="1376334"/>
          </a:xfrm>
          <a:prstGeom prst="rect">
            <a:avLst/>
          </a:prstGeom>
          <a:noFill/>
          <a:ln w="9525">
            <a:solidFill>
              <a:srgbClr val="5B9BD5"/>
            </a:solidFill>
            <a:miter lim="800000"/>
            <a:headEnd/>
            <a:tailEnd/>
          </a:ln>
          <a:effectLst/>
        </p:spPr>
      </p:pic>
      <p:sp>
        <p:nvSpPr>
          <p:cNvPr id="17" name="矩形 16"/>
          <p:cNvSpPr/>
          <p:nvPr/>
        </p:nvSpPr>
        <p:spPr>
          <a:xfrm>
            <a:off x="4210051" y="3505200"/>
            <a:ext cx="4343400" cy="1529641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18" name="矩形 17"/>
          <p:cNvSpPr/>
          <p:nvPr/>
        </p:nvSpPr>
        <p:spPr>
          <a:xfrm>
            <a:off x="4506029" y="3605274"/>
            <a:ext cx="160973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tx2"/>
                </a:solidFill>
                <a:cs typeface="Arial" pitchFamily="34" charset="0"/>
              </a:rPr>
              <a:t>China </a:t>
            </a:r>
            <a:r>
              <a:rPr lang="en-US" altLang="zh-CN" sz="1000" b="1" dirty="0" smtClean="0">
                <a:solidFill>
                  <a:schemeClr val="tx2"/>
                </a:solidFill>
                <a:cs typeface="Arial" pitchFamily="34" charset="0"/>
              </a:rPr>
              <a:t>GEOSS-</a:t>
            </a:r>
            <a:r>
              <a:rPr lang="en-US" altLang="zh-CN" sz="1000" b="1" dirty="0" err="1" smtClean="0">
                <a:solidFill>
                  <a:schemeClr val="tx2"/>
                </a:solidFill>
                <a:cs typeface="Arial" pitchFamily="34" charset="0"/>
              </a:rPr>
              <a:t>DSNet</a:t>
            </a:r>
            <a:r>
              <a:rPr lang="en-US" altLang="zh-CN" sz="1000" b="1" dirty="0" smtClean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zh-CN" sz="1000" b="1" dirty="0">
                <a:solidFill>
                  <a:schemeClr val="tx2"/>
                </a:solidFill>
                <a:cs typeface="Arial" pitchFamily="34" charset="0"/>
              </a:rPr>
              <a:t>Portal </a:t>
            </a:r>
            <a:endParaRPr lang="zh-CN" altLang="en-US" sz="1000" b="1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296479" y="3860023"/>
            <a:ext cx="21577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000" dirty="0" smtClean="0">
                <a:cs typeface="Times New Roman" pitchFamily="18" charset="0"/>
              </a:rPr>
              <a:t>A China </a:t>
            </a:r>
            <a:r>
              <a:rPr lang="en-US" altLang="zh-CN" sz="1000" dirty="0">
                <a:cs typeface="Times New Roman" pitchFamily="18" charset="0"/>
              </a:rPr>
              <a:t>National Earth Observation Data Sharing </a:t>
            </a:r>
            <a:r>
              <a:rPr lang="en-US" altLang="zh-CN" sz="1000" dirty="0" smtClean="0">
                <a:cs typeface="Times New Roman" pitchFamily="18" charset="0"/>
              </a:rPr>
              <a:t>Platform. The </a:t>
            </a:r>
            <a:r>
              <a:rPr lang="en-US" altLang="zh-CN" sz="1000" dirty="0">
                <a:cs typeface="Times New Roman" pitchFamily="18" charset="0"/>
              </a:rPr>
              <a:t>English version </a:t>
            </a:r>
            <a:r>
              <a:rPr lang="en-US" altLang="zh-CN" sz="1000" dirty="0" smtClean="0">
                <a:cs typeface="Times New Roman" pitchFamily="18" charset="0"/>
              </a:rPr>
              <a:t>was released </a:t>
            </a:r>
            <a:r>
              <a:rPr lang="en-US" altLang="zh-CN" sz="1000" dirty="0">
                <a:cs typeface="Times New Roman" pitchFamily="18" charset="0"/>
              </a:rPr>
              <a:t>in </a:t>
            </a:r>
            <a:r>
              <a:rPr lang="en-US" altLang="zh-CN" sz="1000" dirty="0" smtClean="0">
                <a:cs typeface="Times New Roman" pitchFamily="18" charset="0"/>
              </a:rPr>
              <a:t>October, 2017 </a:t>
            </a:r>
            <a:r>
              <a:rPr lang="en-US" altLang="zh-CN" sz="1000" dirty="0">
                <a:cs typeface="Times New Roman" pitchFamily="18" charset="0"/>
              </a:rPr>
              <a:t>at GEO-XIV Plenary in Washington D.C., USA</a:t>
            </a:r>
            <a:r>
              <a:rPr lang="en-US" altLang="zh-CN" sz="1000" dirty="0" smtClean="0">
                <a:cs typeface="Times New Roman" pitchFamily="18" charset="0"/>
              </a:rPr>
              <a:t>.</a:t>
            </a:r>
          </a:p>
          <a:p>
            <a:pPr marL="0" lvl="1" algn="just"/>
            <a:r>
              <a:rPr lang="en-US" altLang="zh-CN" sz="1000" u="sng" dirty="0" smtClean="0">
                <a:ea typeface="微软雅黑" pitchFamily="34" charset="-122"/>
                <a:sym typeface="Times New Roman" pitchFamily="18" charset="0"/>
              </a:rPr>
              <a:t>www.chinageoss.org/en/index.html</a:t>
            </a:r>
            <a:endParaRPr lang="en-US" altLang="zh-CN" sz="1000" u="sng" dirty="0">
              <a:ea typeface="微软雅黑" pitchFamily="34" charset="-122"/>
              <a:sym typeface="Times New Roman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2465" y="1425921"/>
            <a:ext cx="2740924" cy="156624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矩形 20"/>
          <p:cNvSpPr/>
          <p:nvPr/>
        </p:nvSpPr>
        <p:spPr>
          <a:xfrm>
            <a:off x="5038725" y="1190331"/>
            <a:ext cx="3971928" cy="2221957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22" name="矩形 21"/>
          <p:cNvSpPr/>
          <p:nvPr/>
        </p:nvSpPr>
        <p:spPr>
          <a:xfrm>
            <a:off x="5909369" y="1209492"/>
            <a:ext cx="228711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000" b="1" dirty="0" err="1" smtClean="0">
                <a:solidFill>
                  <a:schemeClr val="tx2"/>
                </a:solidFill>
                <a:cs typeface="Arial" pitchFamily="34" charset="0"/>
              </a:rPr>
              <a:t>CMACast</a:t>
            </a:r>
            <a:endParaRPr lang="en-US" altLang="zh-CN" sz="1000" b="1" dirty="0" smtClean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058931" y="2992163"/>
            <a:ext cx="39517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000" dirty="0"/>
              <a:t>A</a:t>
            </a:r>
            <a:r>
              <a:rPr lang="en-US" altLang="zh-CN" sz="1000" dirty="0" smtClean="0"/>
              <a:t> </a:t>
            </a:r>
            <a:r>
              <a:rPr lang="en-US" altLang="zh-CN" sz="1000" dirty="0"/>
              <a:t>data broadcasting service </a:t>
            </a:r>
            <a:r>
              <a:rPr lang="en-US" altLang="zh-CN" sz="1000" dirty="0" smtClean="0"/>
              <a:t>system. </a:t>
            </a:r>
            <a:r>
              <a:rPr lang="en-US" altLang="zh-CN" sz="1000" dirty="0"/>
              <a:t>It distributes the ground data, satellite data and model products </a:t>
            </a:r>
            <a:r>
              <a:rPr lang="en-US" altLang="zh-CN" sz="1000" dirty="0" smtClean="0"/>
              <a:t>to </a:t>
            </a:r>
            <a:r>
              <a:rPr lang="en-US" altLang="zh-CN" sz="1000" dirty="0"/>
              <a:t>users </a:t>
            </a:r>
            <a:r>
              <a:rPr lang="en-US" altLang="zh-CN" sz="1000" dirty="0" smtClean="0"/>
              <a:t>in </a:t>
            </a:r>
            <a:r>
              <a:rPr lang="en-US" altLang="zh-CN" sz="1000" dirty="0"/>
              <a:t>quasi real time. </a:t>
            </a:r>
            <a:endParaRPr lang="zh-CN" altLang="en-US" sz="1000" b="1" dirty="0">
              <a:solidFill>
                <a:schemeClr val="tx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496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Data Applications</a:t>
            </a:r>
            <a:endParaRPr lang="zh-CN" altLang="en-US" dirty="0"/>
          </a:p>
        </p:txBody>
      </p:sp>
      <p:pic>
        <p:nvPicPr>
          <p:cNvPr id="4" name="图片 3" descr="D:\liuyl\GEO\GEO全会\GEO第14届全会\展览\材料汇总v0928\材料汇总v0928\4-减灾\FL-2017-004第6张图-湖南省沩水宁乡至望城段洪涝淹没范围遥感监测对比图GEO.jpg"/>
          <p:cNvPicPr/>
          <p:nvPr/>
        </p:nvPicPr>
        <p:blipFill rotWithShape="1">
          <a:blip r:embed="rId3" cstate="print"/>
          <a:srcRect l="833" t="8431" r="915" b="3529"/>
          <a:stretch/>
        </p:blipFill>
        <p:spPr bwMode="auto">
          <a:xfrm>
            <a:off x="268834" y="1284862"/>
            <a:ext cx="1728000" cy="1116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5" name="矩形 4"/>
          <p:cNvSpPr/>
          <p:nvPr/>
        </p:nvSpPr>
        <p:spPr>
          <a:xfrm>
            <a:off x="219901" y="2445264"/>
            <a:ext cx="180103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000" dirty="0">
                <a:cs typeface="Times New Roman" pitchFamily="18" charset="0"/>
              </a:rPr>
              <a:t>To support domestic and international </a:t>
            </a:r>
            <a:r>
              <a:rPr lang="en-US" altLang="zh-CN" sz="1000" b="1" i="1" dirty="0">
                <a:cs typeface="Times New Roman" pitchFamily="18" charset="0"/>
              </a:rPr>
              <a:t>disaster risk reduction</a:t>
            </a:r>
            <a:r>
              <a:rPr lang="en-US" altLang="zh-CN" sz="1000" dirty="0">
                <a:cs typeface="Times New Roman" pitchFamily="18" charset="0"/>
              </a:rPr>
              <a:t>, by using the network of the </a:t>
            </a:r>
            <a:r>
              <a:rPr lang="en-US" altLang="zh-CN" sz="1000" b="1" i="1" dirty="0">
                <a:cs typeface="Times New Roman" pitchFamily="18" charset="0"/>
              </a:rPr>
              <a:t>high-resolution satellites </a:t>
            </a:r>
            <a:r>
              <a:rPr lang="en-US" altLang="zh-CN" sz="1000" dirty="0">
                <a:cs typeface="Times New Roman" pitchFamily="18" charset="0"/>
              </a:rPr>
              <a:t>in China, the efficiency of disaster relief has been greatly enhanced. </a:t>
            </a:r>
            <a:endParaRPr lang="en-US" altLang="zh-CN" sz="1000" dirty="0" smtClean="0"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634" y="3745702"/>
            <a:ext cx="2458192" cy="127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2683826" y="3772479"/>
            <a:ext cx="290988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 b="1" i="1" dirty="0">
                <a:cs typeface="Times New Roman" pitchFamily="18" charset="0"/>
              </a:rPr>
              <a:t>China Remote Sensing Network Project - </a:t>
            </a:r>
            <a:r>
              <a:rPr lang="en-US" altLang="zh-CN" sz="1000" b="1" i="1" dirty="0" smtClean="0">
                <a:cs typeface="Times New Roman" pitchFamily="18" charset="0"/>
              </a:rPr>
              <a:t>GlobeLand30</a:t>
            </a:r>
          </a:p>
          <a:p>
            <a:pPr algn="just"/>
            <a:r>
              <a:rPr lang="en-US" altLang="zh-CN" sz="1000" dirty="0">
                <a:cs typeface="Times New Roman" pitchFamily="18" charset="0"/>
              </a:rPr>
              <a:t>The result is promising for further land-cover management, modelling and climate change </a:t>
            </a:r>
            <a:r>
              <a:rPr lang="en-US" altLang="zh-CN" sz="1000" dirty="0" smtClean="0">
                <a:cs typeface="Times New Roman" pitchFamily="18" charset="0"/>
              </a:rPr>
              <a:t>studies.</a:t>
            </a:r>
            <a:r>
              <a:rPr lang="en-US" altLang="zh-CN" sz="1000" dirty="0">
                <a:cs typeface="Times New Roman" pitchFamily="18" charset="0"/>
              </a:rPr>
              <a:t> </a:t>
            </a:r>
            <a:r>
              <a:rPr lang="en-US" altLang="zh-CN" sz="1000" dirty="0" smtClean="0">
                <a:cs typeface="Times New Roman" pitchFamily="18" charset="0"/>
              </a:rPr>
              <a:t>Overall </a:t>
            </a:r>
            <a:r>
              <a:rPr lang="en-US" altLang="zh-CN" sz="1000" dirty="0">
                <a:cs typeface="Times New Roman" pitchFamily="18" charset="0"/>
              </a:rPr>
              <a:t>accuracy of the global </a:t>
            </a:r>
            <a:r>
              <a:rPr lang="en-US" altLang="zh-CN" sz="1000" dirty="0" err="1">
                <a:cs typeface="Times New Roman" pitchFamily="18" charset="0"/>
              </a:rPr>
              <a:t>landcover</a:t>
            </a:r>
            <a:r>
              <a:rPr lang="en-US" altLang="zh-CN" sz="1000" dirty="0">
                <a:cs typeface="Times New Roman" pitchFamily="18" charset="0"/>
              </a:rPr>
              <a:t> mapping is 73% at 30m spatial resolution, which is better than previous land cover mapping for </a:t>
            </a:r>
            <a:r>
              <a:rPr lang="en-US" altLang="zh-CN" sz="1000" dirty="0" smtClean="0">
                <a:cs typeface="Times New Roman" pitchFamily="18" charset="0"/>
              </a:rPr>
              <a:t>2010.</a:t>
            </a:r>
            <a:endParaRPr lang="en-US" altLang="zh-CN" sz="1000" dirty="0"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60274" y="1187995"/>
            <a:ext cx="1977284" cy="2461958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9" name="矩形 8"/>
          <p:cNvSpPr/>
          <p:nvPr/>
        </p:nvSpPr>
        <p:spPr>
          <a:xfrm>
            <a:off x="2234680" y="1187996"/>
            <a:ext cx="3455745" cy="2461958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10" name="矩形 9"/>
          <p:cNvSpPr/>
          <p:nvPr/>
        </p:nvSpPr>
        <p:spPr>
          <a:xfrm>
            <a:off x="160274" y="3704324"/>
            <a:ext cx="5530151" cy="1348852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11" name="矩形 10"/>
          <p:cNvSpPr/>
          <p:nvPr/>
        </p:nvSpPr>
        <p:spPr>
          <a:xfrm>
            <a:off x="5795157" y="1187996"/>
            <a:ext cx="3266968" cy="2461958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1557" y="1435500"/>
            <a:ext cx="3239837" cy="1601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>
          <a:xfrm>
            <a:off x="2876050" y="1187995"/>
            <a:ext cx="212109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b="1" i="1" dirty="0">
                <a:cs typeface="Times New Roman" pitchFamily="18" charset="0"/>
              </a:rPr>
              <a:t>The FY geostationary ground system</a:t>
            </a:r>
            <a:endParaRPr lang="zh-CN" altLang="en-US" sz="1000" b="1" i="1" dirty="0">
              <a:cs typeface="Times New Roman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234681" y="3048455"/>
            <a:ext cx="342984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000" dirty="0">
                <a:cs typeface="Times New Roman" pitchFamily="18" charset="0"/>
              </a:rPr>
              <a:t>The CMA weather service relies heavily on cloud images coming from two </a:t>
            </a:r>
            <a:r>
              <a:rPr lang="en-US" altLang="zh-CN" sz="1000" dirty="0" err="1">
                <a:cs typeface="Times New Roman" pitchFamily="18" charset="0"/>
              </a:rPr>
              <a:t>Fengyun</a:t>
            </a:r>
            <a:r>
              <a:rPr lang="en-US" altLang="zh-CN" sz="1000" dirty="0">
                <a:cs typeface="Times New Roman" pitchFamily="18" charset="0"/>
              </a:rPr>
              <a:t> geostationary </a:t>
            </a:r>
            <a:r>
              <a:rPr lang="en-US" altLang="zh-CN" sz="1000" dirty="0" err="1" smtClean="0">
                <a:cs typeface="Times New Roman" pitchFamily="18" charset="0"/>
              </a:rPr>
              <a:t>spacecrafts</a:t>
            </a:r>
            <a:r>
              <a:rPr lang="en-US" altLang="zh-CN" sz="1000" dirty="0" smtClean="0">
                <a:cs typeface="Times New Roman" pitchFamily="18" charset="0"/>
              </a:rPr>
              <a:t>, providing </a:t>
            </a:r>
            <a:r>
              <a:rPr lang="en-US" altLang="zh-CN" sz="1000" dirty="0">
                <a:cs typeface="Times New Roman" pitchFamily="18" charset="0"/>
              </a:rPr>
              <a:t>forecasters the measurements everyday.</a:t>
            </a:r>
            <a:endParaRPr lang="zh-CN" altLang="en-US" sz="1000" dirty="0">
              <a:cs typeface="Times New Roman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838139" y="4653066"/>
            <a:ext cx="32002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000" b="1" i="1" dirty="0" smtClean="0">
                <a:cs typeface="Times New Roman" pitchFamily="18" charset="0"/>
              </a:rPr>
              <a:t>Real-time </a:t>
            </a:r>
            <a:r>
              <a:rPr lang="en-US" altLang="zh-CN" sz="1000" b="1" i="1" dirty="0">
                <a:cs typeface="Times New Roman" pitchFamily="18" charset="0"/>
              </a:rPr>
              <a:t>monitoring of forest fires in Inner </a:t>
            </a:r>
            <a:r>
              <a:rPr lang="en-US" altLang="zh-CN" sz="1000" b="1" i="1" dirty="0" smtClean="0">
                <a:cs typeface="Times New Roman" pitchFamily="18" charset="0"/>
              </a:rPr>
              <a:t>Mongolia by using GF-4 satellite</a:t>
            </a:r>
            <a:endParaRPr lang="zh-CN" altLang="en-US" sz="1000" b="1" i="1" dirty="0">
              <a:cs typeface="Times New Roman" pitchFamily="18" charset="0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4720" y="1632697"/>
            <a:ext cx="2279103" cy="19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矩形 16"/>
          <p:cNvSpPr/>
          <p:nvPr/>
        </p:nvSpPr>
        <p:spPr>
          <a:xfrm>
            <a:off x="5805790" y="1238604"/>
            <a:ext cx="32432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000" b="1" i="1" dirty="0" smtClean="0">
                <a:cs typeface="Times New Roman" pitchFamily="18" charset="0"/>
              </a:rPr>
              <a:t>Bamboo mapping of Ethiopia, Kenya and Uganda for the year 2016 using multi-</a:t>
            </a:r>
            <a:r>
              <a:rPr lang="en-US" altLang="zh-CN" sz="1000" b="1" i="1" dirty="0" err="1" smtClean="0">
                <a:cs typeface="Times New Roman" pitchFamily="18" charset="0"/>
              </a:rPr>
              <a:t>tempral</a:t>
            </a:r>
            <a:r>
              <a:rPr lang="en-US" altLang="zh-CN" sz="1000" b="1" i="1" dirty="0" smtClean="0">
                <a:cs typeface="Times New Roman" pitchFamily="18" charset="0"/>
              </a:rPr>
              <a:t> Landsat imagery</a:t>
            </a:r>
            <a:endParaRPr lang="zh-CN" altLang="en-US" sz="1000" b="1" i="1" dirty="0">
              <a:cs typeface="Times New Roman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795158" y="3701995"/>
            <a:ext cx="3266968" cy="1351181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1899" y="3763340"/>
            <a:ext cx="1232121" cy="9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18895" y="3748962"/>
            <a:ext cx="1224000" cy="95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0911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76402"/>
            <a:ext cx="8229600" cy="509896"/>
          </a:xfrm>
        </p:spPr>
        <p:txBody>
          <a:bodyPr>
            <a:normAutofit/>
          </a:bodyPr>
          <a:lstStyle/>
          <a:p>
            <a:r>
              <a:rPr lang="en-US" altLang="zh-CN" sz="2400" dirty="0" smtClean="0"/>
              <a:t>Participation </a:t>
            </a:r>
            <a:r>
              <a:rPr lang="en-US" altLang="zh-CN" sz="2400" dirty="0"/>
              <a:t>in CEOS Work</a:t>
            </a:r>
            <a:endParaRPr lang="zh-CN" altLang="en-US" sz="2400" dirty="0"/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2020932" y="122549"/>
            <a:ext cx="5098671" cy="857250"/>
          </a:xfrm>
        </p:spPr>
        <p:txBody>
          <a:bodyPr/>
          <a:lstStyle/>
          <a:p>
            <a:r>
              <a:rPr lang="en-US" altLang="zh-CN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International Cooperation</a:t>
            </a:r>
            <a:endParaRPr lang="zh-CN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055" t="35502" r="10448" b="32249"/>
          <a:stretch/>
        </p:blipFill>
        <p:spPr bwMode="auto">
          <a:xfrm>
            <a:off x="457200" y="1957599"/>
            <a:ext cx="8297839" cy="276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5091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2020932" y="122549"/>
            <a:ext cx="5098671" cy="857250"/>
          </a:xfrm>
        </p:spPr>
        <p:txBody>
          <a:bodyPr/>
          <a:lstStyle/>
          <a:p>
            <a:r>
              <a:rPr lang="en-US" altLang="zh-CN" dirty="0"/>
              <a:t>Participation in CEOS Work</a:t>
            </a:r>
            <a:endParaRPr lang="zh-CN" alt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="" xmlns:a16="http://schemas.microsoft.com/office/drawing/2014/main" id="{94338D98-8A72-4275-9643-8EE966D6C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3" y="1513633"/>
            <a:ext cx="3790098" cy="118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rabicPeriod"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227455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+mn-lt"/>
              </a:defRPr>
            </a:lvl2pPr>
            <a:lvl3pPr marL="1825625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3pPr>
            <a:lvl4pPr marL="242443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4pPr>
            <a:lvl5pPr marL="30226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buClr>
                <a:srgbClr val="0098DB"/>
              </a:buClr>
              <a:buFont typeface="Arial"/>
              <a:buChar char="•"/>
              <a:defRPr/>
            </a:pPr>
            <a:r>
              <a:rPr lang="en-GB" sz="1100" b="1" kern="0" dirty="0">
                <a:solidFill>
                  <a:srgbClr val="1F497D"/>
                </a:solidFill>
              </a:rPr>
              <a:t>Four demonstration sites:</a:t>
            </a:r>
          </a:p>
          <a:p>
            <a:pPr marL="900000" lvl="1">
              <a:lnSpc>
                <a:spcPct val="100000"/>
              </a:lnSpc>
              <a:buClr>
                <a:srgbClr val="0098DB"/>
              </a:buClr>
              <a:buFont typeface="Wingdings" charset="2"/>
              <a:buChar char="ü"/>
              <a:defRPr/>
            </a:pPr>
            <a:r>
              <a:rPr lang="en-GB" sz="1100" b="1" kern="0" dirty="0">
                <a:solidFill>
                  <a:srgbClr val="FF0000"/>
                </a:solidFill>
              </a:rPr>
              <a:t>Baotou site (China, AOE)</a:t>
            </a:r>
          </a:p>
          <a:p>
            <a:pPr marL="900000" lvl="1">
              <a:lnSpc>
                <a:spcPct val="100000"/>
              </a:lnSpc>
              <a:buClr>
                <a:srgbClr val="0098DB"/>
              </a:buClr>
              <a:buFont typeface="Wingdings" charset="2"/>
              <a:buChar char="ü"/>
              <a:defRPr/>
            </a:pPr>
            <a:r>
              <a:rPr lang="en-GB" altLang="zh-CN" sz="1100" b="1" kern="0" dirty="0">
                <a:solidFill>
                  <a:srgbClr val="1F497D"/>
                </a:solidFill>
              </a:rPr>
              <a:t>La </a:t>
            </a:r>
            <a:r>
              <a:rPr lang="en-GB" altLang="zh-CN" sz="1100" b="1" kern="0" dirty="0" err="1">
                <a:solidFill>
                  <a:srgbClr val="1F497D"/>
                </a:solidFill>
              </a:rPr>
              <a:t>Crau</a:t>
            </a:r>
            <a:r>
              <a:rPr lang="en-GB" altLang="zh-CN" sz="1100" b="1" kern="0" dirty="0">
                <a:solidFill>
                  <a:srgbClr val="1F497D"/>
                </a:solidFill>
              </a:rPr>
              <a:t> site </a:t>
            </a:r>
            <a:r>
              <a:rPr lang="en-GB" sz="1100" b="1" kern="0" dirty="0">
                <a:solidFill>
                  <a:srgbClr val="1F497D"/>
                </a:solidFill>
              </a:rPr>
              <a:t>(France, CNES)</a:t>
            </a:r>
          </a:p>
          <a:p>
            <a:pPr marL="900000" lvl="1">
              <a:lnSpc>
                <a:spcPct val="100000"/>
              </a:lnSpc>
              <a:buClr>
                <a:srgbClr val="0098DB"/>
              </a:buClr>
              <a:buFont typeface="Wingdings" charset="2"/>
              <a:buChar char="ü"/>
              <a:defRPr/>
            </a:pPr>
            <a:r>
              <a:rPr lang="en-GB" sz="1100" b="1" kern="0" dirty="0">
                <a:solidFill>
                  <a:srgbClr val="1F497D"/>
                </a:solidFill>
              </a:rPr>
              <a:t>Railroad Valley Playa site (USA, NASA)</a:t>
            </a:r>
          </a:p>
          <a:p>
            <a:pPr marL="900000" lvl="1">
              <a:lnSpc>
                <a:spcPct val="100000"/>
              </a:lnSpc>
              <a:buClr>
                <a:srgbClr val="0098DB"/>
              </a:buClr>
              <a:buFont typeface="Wingdings" charset="2"/>
              <a:buChar char="ü"/>
              <a:defRPr/>
            </a:pPr>
            <a:r>
              <a:rPr lang="en-US" altLang="zh-CN" sz="1100" b="1" kern="0" dirty="0" err="1">
                <a:solidFill>
                  <a:srgbClr val="1F497D"/>
                </a:solidFill>
              </a:rPr>
              <a:t>Gobabeb</a:t>
            </a:r>
            <a:r>
              <a:rPr lang="en-US" altLang="zh-CN" sz="1100" b="1" kern="0" dirty="0">
                <a:solidFill>
                  <a:srgbClr val="1F497D"/>
                </a:solidFill>
              </a:rPr>
              <a:t> </a:t>
            </a:r>
            <a:r>
              <a:rPr lang="en-GB" sz="1100" b="1" kern="0" dirty="0">
                <a:solidFill>
                  <a:srgbClr val="1F497D"/>
                </a:solidFill>
              </a:rPr>
              <a:t>(Namibia, ESA)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="" xmlns:a16="http://schemas.microsoft.com/office/drawing/2014/main" id="{236474CC-CB9A-4E20-B780-C0382ECBD446}"/>
              </a:ext>
            </a:extLst>
          </p:cNvPr>
          <p:cNvGrpSpPr/>
          <p:nvPr/>
        </p:nvGrpSpPr>
        <p:grpSpPr>
          <a:xfrm>
            <a:off x="4039686" y="1230063"/>
            <a:ext cx="4912378" cy="1685167"/>
            <a:chOff x="1302088" y="2155568"/>
            <a:chExt cx="7366614" cy="2367492"/>
          </a:xfrm>
        </p:grpSpPr>
        <p:pic>
          <p:nvPicPr>
            <p:cNvPr id="19" name="Picture 4">
              <a:extLst>
                <a:ext uri="{FF2B5EF4-FFF2-40B4-BE49-F238E27FC236}">
                  <a16:creationId xmlns="" xmlns:a16="http://schemas.microsoft.com/office/drawing/2014/main" id="{F993F398-B712-49A8-BB2A-D16450494B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7053" y="2163995"/>
              <a:ext cx="1142308" cy="897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矩形 19">
              <a:extLst>
                <a:ext uri="{FF2B5EF4-FFF2-40B4-BE49-F238E27FC236}">
                  <a16:creationId xmlns="" xmlns:a16="http://schemas.microsoft.com/office/drawing/2014/main" id="{462E5A9D-36B5-45F1-BC0C-DA339DE437D2}"/>
                </a:ext>
              </a:extLst>
            </p:cNvPr>
            <p:cNvSpPr/>
            <p:nvPr/>
          </p:nvSpPr>
          <p:spPr>
            <a:xfrm>
              <a:off x="4279494" y="3033693"/>
              <a:ext cx="920130" cy="2784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900" dirty="0">
                  <a:ea typeface="微软雅黑" panose="020B0503020204020204" pitchFamily="34" charset="-122"/>
                </a:rPr>
                <a:t>Resurs-P</a:t>
              </a:r>
            </a:p>
          </p:txBody>
        </p:sp>
        <p:pic>
          <p:nvPicPr>
            <p:cNvPr id="21" name="Shape 555">
              <a:extLst>
                <a:ext uri="{FF2B5EF4-FFF2-40B4-BE49-F238E27FC236}">
                  <a16:creationId xmlns="" xmlns:a16="http://schemas.microsoft.com/office/drawing/2014/main" id="{068C38B3-8FEC-4143-B327-1A61746F4812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372478" y="3286482"/>
              <a:ext cx="1241265" cy="9719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矩形 21">
              <a:extLst>
                <a:ext uri="{FF2B5EF4-FFF2-40B4-BE49-F238E27FC236}">
                  <a16:creationId xmlns="" xmlns:a16="http://schemas.microsoft.com/office/drawing/2014/main" id="{72594FA1-22DC-4084-8380-7ACCCDA935C0}"/>
                </a:ext>
              </a:extLst>
            </p:cNvPr>
            <p:cNvSpPr/>
            <p:nvPr/>
          </p:nvSpPr>
          <p:spPr>
            <a:xfrm>
              <a:off x="1773239" y="4244633"/>
              <a:ext cx="707714" cy="2784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900" dirty="0">
                  <a:ea typeface="微软雅黑" pitchFamily="34" charset="-122"/>
                </a:rPr>
                <a:t>DOVE</a:t>
              </a:r>
              <a:endParaRPr lang="zh-CN" altLang="en-US" sz="900" dirty="0">
                <a:ea typeface="微软雅黑" pitchFamily="34" charset="-122"/>
              </a:endParaRPr>
            </a:p>
          </p:txBody>
        </p:sp>
        <p:pic>
          <p:nvPicPr>
            <p:cNvPr id="23" name="Picture 3">
              <a:extLst>
                <a:ext uri="{FF2B5EF4-FFF2-40B4-BE49-F238E27FC236}">
                  <a16:creationId xmlns="" xmlns:a16="http://schemas.microsoft.com/office/drawing/2014/main" id="{5FCB1C79-30F0-453D-9790-2D6DC3D43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784650" y="3277799"/>
              <a:ext cx="1056679" cy="971947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="" xmlns:a16="http://schemas.microsoft.com/office/drawing/2014/main" id="{89F3F260-2BAC-4E55-813C-98016D7D6DD6}"/>
                </a:ext>
              </a:extLst>
            </p:cNvPr>
            <p:cNvSpPr/>
            <p:nvPr/>
          </p:nvSpPr>
          <p:spPr>
            <a:xfrm>
              <a:off x="2961371" y="4244633"/>
              <a:ext cx="962613" cy="2784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900" dirty="0" err="1">
                  <a:ea typeface="微软雅黑" pitchFamily="34" charset="-122"/>
                </a:rPr>
                <a:t>RapidEye</a:t>
              </a:r>
              <a:endParaRPr lang="zh-CN" altLang="en-US" sz="900" dirty="0">
                <a:ea typeface="微软雅黑" pitchFamily="34" charset="-122"/>
              </a:endParaRPr>
            </a:p>
          </p:txBody>
        </p:sp>
        <p:pic>
          <p:nvPicPr>
            <p:cNvPr id="25" name="图片 2">
              <a:extLst>
                <a:ext uri="{FF2B5EF4-FFF2-40B4-BE49-F238E27FC236}">
                  <a16:creationId xmlns="" xmlns:a16="http://schemas.microsoft.com/office/drawing/2014/main" id="{4BC8A87E-8C58-4C99-A224-1B8A1EC039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824"/>
            <a:stretch>
              <a:fillRect/>
            </a:stretch>
          </p:blipFill>
          <p:spPr>
            <a:xfrm>
              <a:off x="5359330" y="2179268"/>
              <a:ext cx="1070354" cy="882119"/>
            </a:xfrm>
            <a:prstGeom prst="rect">
              <a:avLst/>
            </a:prstGeom>
          </p:spPr>
        </p:pic>
        <p:pic>
          <p:nvPicPr>
            <p:cNvPr id="26" name="图片 4">
              <a:extLst>
                <a:ext uri="{FF2B5EF4-FFF2-40B4-BE49-F238E27FC236}">
                  <a16:creationId xmlns="" xmlns:a16="http://schemas.microsoft.com/office/drawing/2014/main" id="{853B7A1B-3E14-4EC4-AEA2-76CC8A1D4E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3012" r="14236" b="12667"/>
            <a:stretch/>
          </p:blipFill>
          <p:spPr>
            <a:xfrm>
              <a:off x="5410573" y="3282141"/>
              <a:ext cx="1078751" cy="971947"/>
            </a:xfrm>
            <a:prstGeom prst="rect">
              <a:avLst/>
            </a:prstGeom>
          </p:spPr>
        </p:pic>
        <p:sp>
          <p:nvSpPr>
            <p:cNvPr id="27" name="矩形 26">
              <a:extLst>
                <a:ext uri="{FF2B5EF4-FFF2-40B4-BE49-F238E27FC236}">
                  <a16:creationId xmlns="" xmlns:a16="http://schemas.microsoft.com/office/drawing/2014/main" id="{5853A1E9-4D75-4005-B0BC-A579FFE3DD34}"/>
                </a:ext>
              </a:extLst>
            </p:cNvPr>
            <p:cNvSpPr/>
            <p:nvPr/>
          </p:nvSpPr>
          <p:spPr>
            <a:xfrm>
              <a:off x="5730817" y="3033693"/>
              <a:ext cx="627747" cy="2784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900" dirty="0">
                  <a:ea typeface="微软雅黑" pitchFamily="34" charset="-122"/>
                </a:rPr>
                <a:t>GF-1</a:t>
              </a:r>
              <a:endParaRPr lang="zh-CN" altLang="en-US" sz="900" dirty="0">
                <a:ea typeface="微软雅黑" pitchFamily="34" charset="-122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="" xmlns:a16="http://schemas.microsoft.com/office/drawing/2014/main" id="{D59A7128-27D7-444C-BC9F-211833518117}"/>
                </a:ext>
              </a:extLst>
            </p:cNvPr>
            <p:cNvSpPr/>
            <p:nvPr/>
          </p:nvSpPr>
          <p:spPr>
            <a:xfrm>
              <a:off x="5800558" y="4244633"/>
              <a:ext cx="605257" cy="2784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900" dirty="0">
                  <a:ea typeface="微软雅黑" pitchFamily="34" charset="-122"/>
                </a:rPr>
                <a:t>ZY-3</a:t>
              </a:r>
              <a:endParaRPr lang="zh-CN" altLang="en-US" sz="900" dirty="0">
                <a:ea typeface="微软雅黑" pitchFamily="34" charset="-122"/>
              </a:endParaRPr>
            </a:p>
          </p:txBody>
        </p:sp>
        <p:pic>
          <p:nvPicPr>
            <p:cNvPr id="29" name="Picture 10">
              <a:extLst>
                <a:ext uri="{FF2B5EF4-FFF2-40B4-BE49-F238E27FC236}">
                  <a16:creationId xmlns="" xmlns:a16="http://schemas.microsoft.com/office/drawing/2014/main" id="{29075371-8C48-45B9-8825-A36037ADC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302088" y="2155568"/>
              <a:ext cx="1372916" cy="905819"/>
            </a:xfrm>
            <a:prstGeom prst="rect">
              <a:avLst/>
            </a:prstGeom>
          </p:spPr>
        </p:pic>
        <p:sp>
          <p:nvSpPr>
            <p:cNvPr id="30" name="矩形 29">
              <a:extLst>
                <a:ext uri="{FF2B5EF4-FFF2-40B4-BE49-F238E27FC236}">
                  <a16:creationId xmlns="" xmlns:a16="http://schemas.microsoft.com/office/drawing/2014/main" id="{7853B791-A519-49A0-B52C-CD390733EFC1}"/>
                </a:ext>
              </a:extLst>
            </p:cNvPr>
            <p:cNvSpPr/>
            <p:nvPr/>
          </p:nvSpPr>
          <p:spPr>
            <a:xfrm>
              <a:off x="1507544" y="3033693"/>
              <a:ext cx="1249998" cy="2784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900" dirty="0">
                  <a:ea typeface="微软雅黑" pitchFamily="34" charset="-122"/>
                </a:rPr>
                <a:t>WorldView-2</a:t>
              </a:r>
              <a:endParaRPr lang="zh-CN" altLang="en-US" sz="900" dirty="0">
                <a:ea typeface="微软雅黑" pitchFamily="34" charset="-122"/>
              </a:endParaRPr>
            </a:p>
          </p:txBody>
        </p:sp>
        <p:pic>
          <p:nvPicPr>
            <p:cNvPr id="31" name="图片 30">
              <a:extLst>
                <a:ext uri="{FF2B5EF4-FFF2-40B4-BE49-F238E27FC236}">
                  <a16:creationId xmlns="" xmlns:a16="http://schemas.microsoft.com/office/drawing/2014/main" id="{99718195-5AC4-4345-8E9B-A65B814893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/>
            <a:srcRect r="6873" b="10166"/>
            <a:stretch/>
          </p:blipFill>
          <p:spPr>
            <a:xfrm>
              <a:off x="4012236" y="3277799"/>
              <a:ext cx="1227430" cy="971947"/>
            </a:xfrm>
            <a:prstGeom prst="rect">
              <a:avLst/>
            </a:prstGeom>
          </p:spPr>
        </p:pic>
        <p:sp>
          <p:nvSpPr>
            <p:cNvPr id="32" name="矩形 31">
              <a:extLst>
                <a:ext uri="{FF2B5EF4-FFF2-40B4-BE49-F238E27FC236}">
                  <a16:creationId xmlns="" xmlns:a16="http://schemas.microsoft.com/office/drawing/2014/main" id="{03FBA0E6-455E-421E-9B2E-14D182116276}"/>
                </a:ext>
              </a:extLst>
            </p:cNvPr>
            <p:cNvSpPr/>
            <p:nvPr/>
          </p:nvSpPr>
          <p:spPr>
            <a:xfrm>
              <a:off x="4203508" y="4244633"/>
              <a:ext cx="1135043" cy="2784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900" dirty="0">
                  <a:ea typeface="微软雅黑" pitchFamily="34" charset="-122"/>
                </a:rPr>
                <a:t>Sentinel-2A</a:t>
              </a:r>
              <a:endParaRPr lang="zh-CN" altLang="en-US" sz="900" dirty="0">
                <a:ea typeface="微软雅黑" pitchFamily="34" charset="-122"/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="" xmlns:a16="http://schemas.microsoft.com/office/drawing/2014/main" id="{49D635C0-8757-429A-89A1-97033B81CF6A}"/>
                </a:ext>
              </a:extLst>
            </p:cNvPr>
            <p:cNvSpPr/>
            <p:nvPr/>
          </p:nvSpPr>
          <p:spPr>
            <a:xfrm>
              <a:off x="2942734" y="3033693"/>
              <a:ext cx="1249998" cy="2784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900" dirty="0">
                  <a:ea typeface="微软雅黑" pitchFamily="34" charset="-122"/>
                </a:rPr>
                <a:t>WorldView-3</a:t>
              </a:r>
              <a:endParaRPr lang="zh-CN" altLang="en-US" sz="900" dirty="0">
                <a:ea typeface="微软雅黑" pitchFamily="34" charset="-122"/>
              </a:endParaRPr>
            </a:p>
          </p:txBody>
        </p:sp>
        <p:pic>
          <p:nvPicPr>
            <p:cNvPr id="34" name="图片 33">
              <a:extLst>
                <a:ext uri="{FF2B5EF4-FFF2-40B4-BE49-F238E27FC236}">
                  <a16:creationId xmlns="" xmlns:a16="http://schemas.microsoft.com/office/drawing/2014/main" id="{1E11D2A8-5C3E-4A3E-9691-D173D1E20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774973" y="2170964"/>
              <a:ext cx="1242110" cy="890423"/>
            </a:xfrm>
            <a:prstGeom prst="rect">
              <a:avLst/>
            </a:prstGeom>
          </p:spPr>
        </p:pic>
        <p:sp>
          <p:nvSpPr>
            <p:cNvPr id="35" name="文本框 25">
              <a:extLst>
                <a:ext uri="{FF2B5EF4-FFF2-40B4-BE49-F238E27FC236}">
                  <a16:creationId xmlns="" xmlns:a16="http://schemas.microsoft.com/office/drawing/2014/main" id="{7226F29C-94D9-430A-B8EF-B7419FEB210C}"/>
                </a:ext>
              </a:extLst>
            </p:cNvPr>
            <p:cNvSpPr txBox="1"/>
            <p:nvPr/>
          </p:nvSpPr>
          <p:spPr>
            <a:xfrm>
              <a:off x="6473489" y="3033693"/>
              <a:ext cx="2195213" cy="342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zh-CN" sz="900" dirty="0">
                  <a:ea typeface="微软雅黑" panose="020B0503020204020204" pitchFamily="34" charset="-122"/>
                </a:rPr>
                <a:t>GJ01-A/MUX</a:t>
              </a:r>
              <a:r>
                <a:rPr lang="zh-CN" altLang="en-US" sz="900" dirty="0">
                  <a:ea typeface="微软雅黑" panose="020B0503020204020204" pitchFamily="34" charset="-122"/>
                </a:rPr>
                <a:t>（</a:t>
              </a:r>
              <a:r>
                <a:rPr lang="en-US" altLang="zh-CN" sz="900" dirty="0">
                  <a:ea typeface="微软雅黑" panose="020B0503020204020204" pitchFamily="34" charset="-122"/>
                </a:rPr>
                <a:t>Baotou Site</a:t>
              </a:r>
              <a:r>
                <a:rPr lang="zh-CN" altLang="en-US" sz="900" dirty="0">
                  <a:ea typeface="微软雅黑" panose="020B0503020204020204" pitchFamily="34" charset="-122"/>
                </a:rPr>
                <a:t>）</a:t>
              </a:r>
            </a:p>
          </p:txBody>
        </p:sp>
        <p:pic>
          <p:nvPicPr>
            <p:cNvPr id="36" name="图片 35">
              <a:extLst>
                <a:ext uri="{FF2B5EF4-FFF2-40B4-BE49-F238E27FC236}">
                  <a16:creationId xmlns="" xmlns:a16="http://schemas.microsoft.com/office/drawing/2014/main" id="{2BC9DA63-755D-4C41-9865-0DD23372A9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/>
            <a:srcRect t="4513"/>
            <a:stretch/>
          </p:blipFill>
          <p:spPr>
            <a:xfrm>
              <a:off x="6529652" y="2179268"/>
              <a:ext cx="1092824" cy="88211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="" xmlns:a16="http://schemas.microsoft.com/office/drawing/2014/main" id="{DC22D87C-9822-4165-91FE-8D2A2B2AA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60232" y="3281461"/>
              <a:ext cx="953915" cy="966377"/>
            </a:xfrm>
            <a:prstGeom prst="rect">
              <a:avLst/>
            </a:prstGeom>
          </p:spPr>
        </p:pic>
        <p:sp>
          <p:nvSpPr>
            <p:cNvPr id="38" name="文本框 28">
              <a:extLst>
                <a:ext uri="{FF2B5EF4-FFF2-40B4-BE49-F238E27FC236}">
                  <a16:creationId xmlns="" xmlns:a16="http://schemas.microsoft.com/office/drawing/2014/main" id="{BA5F68FF-08D8-4046-B8A3-0E01A600241C}"/>
                </a:ext>
              </a:extLst>
            </p:cNvPr>
            <p:cNvSpPr txBox="1"/>
            <p:nvPr/>
          </p:nvSpPr>
          <p:spPr>
            <a:xfrm>
              <a:off x="6567296" y="4244633"/>
              <a:ext cx="2101406" cy="261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zh-CN" sz="900" dirty="0">
                  <a:ea typeface="微软雅黑" panose="020B0503020204020204" pitchFamily="34" charset="-122"/>
                </a:rPr>
                <a:t>GJ01-A/MUX(RVP, US)</a:t>
              </a:r>
              <a:endParaRPr lang="zh-CN" altLang="en-US" sz="900" dirty="0">
                <a:ea typeface="微软雅黑" panose="020B0503020204020204" pitchFamily="34" charset="-122"/>
              </a:endParaRPr>
            </a:p>
          </p:txBody>
        </p:sp>
      </p:grpSp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05" t="14001" r="8391" b="10435"/>
          <a:stretch/>
        </p:blipFill>
        <p:spPr bwMode="auto">
          <a:xfrm>
            <a:off x="125497" y="3461102"/>
            <a:ext cx="2806889" cy="1595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组合 39"/>
          <p:cNvGrpSpPr/>
          <p:nvPr/>
        </p:nvGrpSpPr>
        <p:grpSpPr>
          <a:xfrm>
            <a:off x="3363270" y="3511216"/>
            <a:ext cx="1535442" cy="1435628"/>
            <a:chOff x="-2072421" y="1539725"/>
            <a:chExt cx="1983846" cy="1556434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 rotWithShape="1">
            <a:blip r:embed="rId14"/>
            <a:srcRect r="67449"/>
            <a:stretch/>
          </p:blipFill>
          <p:spPr>
            <a:xfrm>
              <a:off x="-2072421" y="1795972"/>
              <a:ext cx="1983846" cy="1300187"/>
            </a:xfrm>
            <a:prstGeom prst="rect">
              <a:avLst/>
            </a:prstGeom>
          </p:spPr>
        </p:pic>
        <p:sp>
          <p:nvSpPr>
            <p:cNvPr id="42" name="矩形 41"/>
            <p:cNvSpPr/>
            <p:nvPr/>
          </p:nvSpPr>
          <p:spPr>
            <a:xfrm>
              <a:off x="-2072421" y="1539725"/>
              <a:ext cx="1889648" cy="2335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800" b="1" dirty="0">
                  <a:latin typeface="Calibri" panose="020F0502020204030204" pitchFamily="34" charset="0"/>
                  <a:cs typeface="Calibri" panose="020F0502020204030204" pitchFamily="34" charset="0"/>
                </a:rPr>
                <a:t>Landsat-8 OLI, 22/04/2015</a:t>
              </a:r>
              <a:endParaRPr lang="zh-CN" altLang="en-US" sz="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3" name="标题 2"/>
          <p:cNvSpPr txBox="1">
            <a:spLocks/>
          </p:cNvSpPr>
          <p:nvPr/>
        </p:nvSpPr>
        <p:spPr>
          <a:xfrm>
            <a:off x="211222" y="3210505"/>
            <a:ext cx="3016199" cy="3657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rgbClr val="FFFFFF"/>
                </a:solidFill>
                <a:latin typeface="Helvetica"/>
                <a:ea typeface="+mj-ea"/>
                <a:cs typeface="Helvetica"/>
              </a:defRPr>
            </a:lvl1pPr>
          </a:lstStyle>
          <a:p>
            <a:pPr algn="l"/>
            <a:r>
              <a:rPr lang="en-US" altLang="zh-CN" sz="1400" b="1" dirty="0" smtClean="0">
                <a:solidFill>
                  <a:schemeClr val="tx2"/>
                </a:solidFill>
                <a:latin typeface="+mn-lt"/>
              </a:rPr>
              <a:t>China Pilot – Region of Interest</a:t>
            </a:r>
            <a:endParaRPr lang="zh-CN" altLang="en-US" sz="1400" b="1" dirty="0">
              <a:solidFill>
                <a:schemeClr val="tx2"/>
              </a:solidFill>
              <a:latin typeface="+mn-lt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5190945" y="3533362"/>
            <a:ext cx="1802010" cy="1317261"/>
            <a:chOff x="2575188" y="2055805"/>
            <a:chExt cx="1901336" cy="1544206"/>
          </a:xfrm>
        </p:grpSpPr>
        <p:sp>
          <p:nvSpPr>
            <p:cNvPr id="45" name="矩形 44"/>
            <p:cNvSpPr/>
            <p:nvPr/>
          </p:nvSpPr>
          <p:spPr>
            <a:xfrm>
              <a:off x="2603589" y="2055805"/>
              <a:ext cx="1840148" cy="2525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800" b="1" dirty="0">
                  <a:latin typeface="Calibri" panose="020F0502020204030204" pitchFamily="34" charset="0"/>
                  <a:cs typeface="Calibri" panose="020F0502020204030204" pitchFamily="34" charset="0"/>
                </a:rPr>
                <a:t>Visually Interpreted Landslides</a:t>
              </a:r>
              <a:endParaRPr lang="zh-CN" altLang="en-US" sz="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6" name="图片 45"/>
            <p:cNvPicPr>
              <a:picLocks noChangeAspect="1"/>
            </p:cNvPicPr>
            <p:nvPr/>
          </p:nvPicPr>
          <p:blipFill rotWithShape="1">
            <a:blip r:embed="rId14"/>
            <a:srcRect l="33353" r="33324"/>
            <a:stretch/>
          </p:blipFill>
          <p:spPr>
            <a:xfrm>
              <a:off x="2575188" y="2382801"/>
              <a:ext cx="1901336" cy="1217210"/>
            </a:xfrm>
            <a:prstGeom prst="rect">
              <a:avLst/>
            </a:prstGeom>
          </p:spPr>
        </p:pic>
      </p:grpSp>
      <p:grpSp>
        <p:nvGrpSpPr>
          <p:cNvPr id="47" name="组合 46"/>
          <p:cNvGrpSpPr/>
          <p:nvPr/>
        </p:nvGrpSpPr>
        <p:grpSpPr>
          <a:xfrm>
            <a:off x="7202259" y="3532263"/>
            <a:ext cx="1752679" cy="1371938"/>
            <a:chOff x="3270319" y="3839906"/>
            <a:chExt cx="1872556" cy="1492033"/>
          </a:xfrm>
        </p:grpSpPr>
        <p:sp>
          <p:nvSpPr>
            <p:cNvPr id="48" name="矩形 47"/>
            <p:cNvSpPr/>
            <p:nvPr/>
          </p:nvSpPr>
          <p:spPr>
            <a:xfrm>
              <a:off x="3270319" y="3839906"/>
              <a:ext cx="1872556" cy="2343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800" b="1" dirty="0">
                  <a:latin typeface="Calibri" panose="020F0502020204030204" pitchFamily="34" charset="0"/>
                  <a:cs typeface="Calibri" panose="020F0502020204030204" pitchFamily="34" charset="0"/>
                </a:rPr>
                <a:t>Automatically Detected Landslides</a:t>
              </a:r>
              <a:endParaRPr lang="zh-CN" altLang="en-US" sz="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14"/>
            <a:srcRect l="67239"/>
            <a:stretch/>
          </p:blipFill>
          <p:spPr>
            <a:xfrm>
              <a:off x="3270319" y="4120479"/>
              <a:ext cx="1860403" cy="1211460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211234" y="1207322"/>
            <a:ext cx="2721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/>
              <a:t>Participation </a:t>
            </a:r>
            <a:r>
              <a:rPr lang="en-US" altLang="zh-CN" b="1" dirty="0" smtClean="0"/>
              <a:t>in WGCV </a:t>
            </a:r>
            <a:endParaRPr lang="zh-CN" altLang="en-US" b="1" dirty="0"/>
          </a:p>
        </p:txBody>
      </p:sp>
      <p:sp>
        <p:nvSpPr>
          <p:cNvPr id="50" name="矩形 49"/>
          <p:cNvSpPr/>
          <p:nvPr/>
        </p:nvSpPr>
        <p:spPr>
          <a:xfrm>
            <a:off x="159013" y="2875575"/>
            <a:ext cx="3204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/>
              <a:t>Participation </a:t>
            </a:r>
            <a:r>
              <a:rPr lang="en-US" altLang="zh-CN" b="1" dirty="0" smtClean="0"/>
              <a:t>in </a:t>
            </a:r>
            <a:r>
              <a:rPr lang="en-US" altLang="zh-CN" b="1" dirty="0" err="1" smtClean="0"/>
              <a:t>WGDisasters</a:t>
            </a:r>
            <a:r>
              <a:rPr lang="en-US" altLang="zh-CN" b="1" dirty="0" smtClean="0"/>
              <a:t> 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xmlns="" val="66174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59893" y="1210784"/>
            <a:ext cx="5520069" cy="3394472"/>
          </a:xfrm>
        </p:spPr>
        <p:txBody>
          <a:bodyPr>
            <a:normAutofit/>
          </a:bodyPr>
          <a:lstStyle/>
          <a:p>
            <a:r>
              <a:rPr lang="en-US" altLang="zh-CN" sz="2400" dirty="0" smtClean="0"/>
              <a:t>Data sharing with </a:t>
            </a:r>
            <a:r>
              <a:rPr lang="en-US" altLang="zh-CN" sz="2400" dirty="0"/>
              <a:t>CEOS WGISS</a:t>
            </a:r>
            <a:endParaRPr lang="en-US" altLang="zh-CN" sz="2400" dirty="0" smtClean="0"/>
          </a:p>
          <a:p>
            <a:pPr lvl="1"/>
            <a:r>
              <a:rPr lang="en-US" altLang="zh-CN" sz="1800" dirty="0"/>
              <a:t>China </a:t>
            </a:r>
            <a:r>
              <a:rPr lang="en-US" altLang="zh-CN" sz="1800" dirty="0" smtClean="0"/>
              <a:t>GEOSS-</a:t>
            </a:r>
            <a:r>
              <a:rPr lang="en-US" altLang="zh-CN" sz="1800" dirty="0" err="1" smtClean="0"/>
              <a:t>DSNet</a:t>
            </a:r>
            <a:r>
              <a:rPr lang="en-US" altLang="zh-CN" sz="1800" dirty="0" smtClean="0"/>
              <a:t> </a:t>
            </a:r>
            <a:r>
              <a:rPr lang="en-US" altLang="zh-CN" sz="1800" dirty="0"/>
              <a:t>Portal </a:t>
            </a:r>
            <a:r>
              <a:rPr lang="en-US" altLang="zh-CN" sz="1800" dirty="0" smtClean="0"/>
              <a:t>has already connected with most civil Chinese </a:t>
            </a:r>
            <a:r>
              <a:rPr lang="en-US" altLang="zh-CN" sz="1800" dirty="0"/>
              <a:t>satellite data </a:t>
            </a:r>
            <a:r>
              <a:rPr lang="en-US" altLang="zh-CN" sz="1800" dirty="0" smtClean="0"/>
              <a:t>centers </a:t>
            </a:r>
            <a:r>
              <a:rPr lang="en-US" altLang="zh-CN" sz="1800" u="sng" dirty="0" smtClean="0">
                <a:ea typeface="微软雅黑" pitchFamily="34" charset="-122"/>
                <a:sym typeface="Times New Roman" pitchFamily="18" charset="0"/>
              </a:rPr>
              <a:t>www.chinageoss.org/en/index.html</a:t>
            </a:r>
            <a:r>
              <a:rPr lang="en-US" altLang="zh-CN" sz="1800" dirty="0" smtClean="0"/>
              <a:t> </a:t>
            </a:r>
          </a:p>
          <a:p>
            <a:pPr lvl="1"/>
            <a:r>
              <a:rPr lang="en-US" altLang="zh-CN" sz="1800" dirty="0" smtClean="0"/>
              <a:t>Agreement has been made between </a:t>
            </a:r>
            <a:r>
              <a:rPr lang="en-US" altLang="zh-CN" sz="1800" dirty="0"/>
              <a:t>CEOS </a:t>
            </a:r>
            <a:r>
              <a:rPr lang="en-US" altLang="zh-CN" sz="1800" dirty="0" smtClean="0"/>
              <a:t>WGISS </a:t>
            </a:r>
            <a:r>
              <a:rPr lang="en-US" altLang="zh-CN" sz="1800" dirty="0"/>
              <a:t>and NRSCC to share </a:t>
            </a:r>
            <a:r>
              <a:rPr lang="en-US" altLang="zh-CN" sz="1800" dirty="0" smtClean="0"/>
              <a:t>data </a:t>
            </a:r>
            <a:r>
              <a:rPr lang="en-US" altLang="zh-CN" sz="1800" dirty="0"/>
              <a:t>catalog </a:t>
            </a:r>
            <a:r>
              <a:rPr lang="en-US" altLang="zh-CN" sz="1800" dirty="0" smtClean="0"/>
              <a:t>with </a:t>
            </a:r>
            <a:r>
              <a:rPr lang="en-US" altLang="zh-CN" sz="1800" dirty="0"/>
              <a:t>each other to </a:t>
            </a:r>
            <a:r>
              <a:rPr lang="en-US" altLang="zh-CN" sz="1800" dirty="0" smtClean="0"/>
              <a:t>promote </a:t>
            </a:r>
            <a:r>
              <a:rPr lang="en-US" altLang="zh-CN" sz="1800" dirty="0"/>
              <a:t>EO data </a:t>
            </a:r>
            <a:r>
              <a:rPr lang="en-US" altLang="zh-CN" sz="1800" dirty="0" smtClean="0"/>
              <a:t>sharing through this portal;</a:t>
            </a:r>
          </a:p>
          <a:p>
            <a:pPr lvl="1"/>
            <a:r>
              <a:rPr lang="en-US" altLang="zh-CN" sz="1800" dirty="0"/>
              <a:t>P</a:t>
            </a:r>
            <a:r>
              <a:rPr lang="en-US" altLang="zh-CN" sz="1800" dirty="0" smtClean="0"/>
              <a:t>reliminary test has been conducted to guarantee the accessibility of the data catalog.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05" t="2622" r="10761" b="5485"/>
          <a:stretch/>
        </p:blipFill>
        <p:spPr bwMode="auto">
          <a:xfrm>
            <a:off x="364194" y="3235419"/>
            <a:ext cx="1364396" cy="1803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38" r="10896" b="4584"/>
          <a:stretch/>
        </p:blipFill>
        <p:spPr bwMode="auto">
          <a:xfrm>
            <a:off x="1941246" y="3235419"/>
            <a:ext cx="1311189" cy="1803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051" y="1200151"/>
            <a:ext cx="3029609" cy="1963636"/>
          </a:xfrm>
          <a:prstGeom prst="rect">
            <a:avLst/>
          </a:prstGeom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2020932" y="122549"/>
            <a:ext cx="5098671" cy="857250"/>
          </a:xfrm>
        </p:spPr>
        <p:txBody>
          <a:bodyPr/>
          <a:lstStyle/>
          <a:p>
            <a:r>
              <a:rPr lang="en-US" altLang="zh-CN" dirty="0"/>
              <a:t>Participation in CEOS Work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73291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177422" y="1135111"/>
            <a:ext cx="694218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zh-CN" sz="2000" b="1" dirty="0">
                <a:solidFill>
                  <a:srgbClr val="002060"/>
                </a:solidFill>
                <a:cs typeface="Arial" pitchFamily="34" charset="0"/>
              </a:rPr>
              <a:t>China GEOSS </a:t>
            </a:r>
            <a:r>
              <a:rPr lang="en-US" altLang="zh-CN" sz="2000" b="1" dirty="0" err="1" smtClean="0">
                <a:solidFill>
                  <a:srgbClr val="002060"/>
                </a:solidFill>
                <a:cs typeface="Arial" pitchFamily="34" charset="0"/>
              </a:rPr>
              <a:t>DSNet</a:t>
            </a:r>
            <a:endParaRPr lang="en-US" altLang="zh-CN" sz="2000" b="1" dirty="0" smtClean="0">
              <a:solidFill>
                <a:srgbClr val="002060"/>
              </a:solidFill>
              <a:cs typeface="Arial" pitchFamily="34" charset="0"/>
            </a:endParaRPr>
          </a:p>
          <a:p>
            <a:pPr marL="746125" lvl="1" algn="just" defTabSz="914400" eaLnBrk="0" fontAlgn="base" hangingPunct="0"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1800" kern="0" dirty="0" smtClean="0">
                <a:solidFill>
                  <a:srgbClr val="000000"/>
                </a:solidFill>
                <a:ea typeface="宋体" pitchFamily="2" charset="-122"/>
                <a:cs typeface="Times New Roman" pitchFamily="18" charset="0"/>
              </a:rPr>
              <a:t>A Chinese </a:t>
            </a:r>
            <a:r>
              <a:rPr lang="en-US" altLang="zh-CN" sz="1800" kern="0" dirty="0">
                <a:solidFill>
                  <a:srgbClr val="000000"/>
                </a:solidFill>
                <a:ea typeface="宋体" pitchFamily="2" charset="-122"/>
                <a:cs typeface="Times New Roman" pitchFamily="18" charset="0"/>
              </a:rPr>
              <a:t>platform to provide data for </a:t>
            </a:r>
            <a:r>
              <a:rPr lang="en-US" altLang="zh-CN" sz="1800" kern="0" dirty="0">
                <a:solidFill>
                  <a:srgbClr val="000000"/>
                </a:solidFill>
                <a:cs typeface="Times New Roman" pitchFamily="18" charset="0"/>
              </a:rPr>
              <a:t>application on environment and ecological protection, disaster mitigation, earth science research at regional and global scale.</a:t>
            </a:r>
          </a:p>
          <a:p>
            <a:pPr marL="746125" lvl="1" algn="just"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1800" kern="0" dirty="0">
                <a:solidFill>
                  <a:srgbClr val="000000"/>
                </a:solidFill>
                <a:cs typeface="Times New Roman" pitchFamily="18" charset="0"/>
              </a:rPr>
              <a:t>Provided satellite imageries after severe disasters to the affected countries for damage assessment and efficient use of scare resources. Such as </a:t>
            </a:r>
            <a:r>
              <a:rPr lang="en-US" altLang="zh-CN" sz="1800" kern="0" dirty="0" smtClean="0">
                <a:solidFill>
                  <a:srgbClr val="000000"/>
                </a:solidFill>
                <a:cs typeface="Times New Roman" pitchFamily="18" charset="0"/>
              </a:rPr>
              <a:t>dam collapse in Laos, Cyclone Gita, and earthquake in Indonesia.</a:t>
            </a:r>
            <a:endParaRPr lang="en-US" altLang="zh-CN" sz="1800" kern="0" dirty="0">
              <a:solidFill>
                <a:srgbClr val="000000"/>
              </a:solidFill>
              <a:cs typeface="Times New Roman" pitchFamily="18" charset="0"/>
            </a:endParaRPr>
          </a:p>
          <a:p>
            <a:pPr marL="746125" lvl="1" algn="just"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endParaRPr lang="en-US" altLang="zh-CN" sz="1800" kern="0" dirty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54847" y="1200150"/>
            <a:ext cx="1233907" cy="1531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27" t="1819" r="10954" b="2699"/>
          <a:stretch/>
        </p:blipFill>
        <p:spPr bwMode="auto">
          <a:xfrm>
            <a:off x="7465472" y="2025114"/>
            <a:ext cx="1341312" cy="1864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95" t="1991" r="7669" b="2012"/>
          <a:stretch/>
        </p:blipFill>
        <p:spPr bwMode="auto">
          <a:xfrm>
            <a:off x="7130206" y="2989825"/>
            <a:ext cx="1450723" cy="1834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图片 10" descr="L100R10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0752" y="3562594"/>
            <a:ext cx="2528135" cy="1460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057" y="3554818"/>
            <a:ext cx="1069487" cy="1511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图片 12" descr="吉塔飓风-斐济地区-201802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7601" y="3478953"/>
            <a:ext cx="1108835" cy="1568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图片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5705" y="3502918"/>
            <a:ext cx="1092529" cy="15446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2020932" y="122549"/>
            <a:ext cx="5098671" cy="857250"/>
          </a:xfrm>
        </p:spPr>
        <p:txBody>
          <a:bodyPr/>
          <a:lstStyle/>
          <a:p>
            <a:r>
              <a:rPr lang="en-US" altLang="zh-CN" dirty="0"/>
              <a:t>Participation in CEOS Work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43362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内容占位符 1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79086" y="1736719"/>
            <a:ext cx="3548699" cy="2472127"/>
          </a:xfr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6906" y="1624277"/>
            <a:ext cx="3029609" cy="1963636"/>
          </a:xfrm>
          <a:prstGeom prst="rect">
            <a:avLst/>
          </a:prstGeom>
        </p:spPr>
      </p:pic>
      <p:grpSp>
        <p:nvGrpSpPr>
          <p:cNvPr id="14" name="组合 13"/>
          <p:cNvGrpSpPr>
            <a:grpSpLocks noChangeAspect="1"/>
          </p:cNvGrpSpPr>
          <p:nvPr/>
        </p:nvGrpSpPr>
        <p:grpSpPr>
          <a:xfrm>
            <a:off x="1902158" y="4012004"/>
            <a:ext cx="4446648" cy="994444"/>
            <a:chOff x="539552" y="2101889"/>
            <a:chExt cx="10538055" cy="2655117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324529" y="2101889"/>
              <a:ext cx="1753078" cy="262050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604450" y="2132856"/>
              <a:ext cx="1751628" cy="257035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956377" y="2114645"/>
              <a:ext cx="1730556" cy="261049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312575" y="2114645"/>
              <a:ext cx="1723922" cy="259499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660233" y="2117312"/>
              <a:ext cx="1727566" cy="259499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012161" y="2130150"/>
              <a:ext cx="1723922" cy="259499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292080" y="2134704"/>
              <a:ext cx="1723922" cy="259499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16016" y="2132856"/>
              <a:ext cx="1723922" cy="259499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072214" y="2145612"/>
              <a:ext cx="1723922" cy="259499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419872" y="2132856"/>
              <a:ext cx="1732965" cy="260860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779697" y="2132856"/>
              <a:ext cx="1753078" cy="262050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195736" y="2124171"/>
              <a:ext cx="1751572" cy="261729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619672" y="2117312"/>
              <a:ext cx="1749108" cy="26241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94700" y="2130701"/>
              <a:ext cx="1749108" cy="26241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39552" y="2132856"/>
              <a:ext cx="1749108" cy="26241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5534" y="1607087"/>
            <a:ext cx="2248542" cy="2145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338362" y="1181100"/>
            <a:ext cx="1396886" cy="428522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97048" y="1113617"/>
            <a:ext cx="1356739" cy="594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 descr="C:\Users\lenove-1\Desktop\标志-01.jpg"/>
          <p:cNvPicPr>
            <a:picLocks noChangeAspect="1" noChangeArrowheads="1"/>
          </p:cNvPicPr>
          <p:nvPr/>
        </p:nvPicPr>
        <p:blipFill>
          <a:blip r:embed="rId23">
            <a:lum bright="-10000" contrast="20000"/>
          </a:blip>
          <a:srcRect l="24959" t="25424" r="25589" b="19491"/>
          <a:stretch>
            <a:fillRect/>
          </a:stretch>
        </p:blipFill>
        <p:spPr bwMode="auto">
          <a:xfrm>
            <a:off x="387110" y="4078679"/>
            <a:ext cx="1314600" cy="813799"/>
          </a:xfrm>
          <a:prstGeom prst="rect">
            <a:avLst/>
          </a:prstGeom>
          <a:noFill/>
        </p:spPr>
      </p:pic>
      <p:sp>
        <p:nvSpPr>
          <p:cNvPr id="34" name="标题 1"/>
          <p:cNvSpPr>
            <a:spLocks noGrp="1"/>
          </p:cNvSpPr>
          <p:nvPr>
            <p:ph type="title"/>
          </p:nvPr>
        </p:nvSpPr>
        <p:spPr>
          <a:xfrm>
            <a:off x="2020932" y="122549"/>
            <a:ext cx="5098671" cy="857250"/>
          </a:xfrm>
        </p:spPr>
        <p:txBody>
          <a:bodyPr/>
          <a:lstStyle/>
          <a:p>
            <a:r>
              <a:rPr lang="en-US" altLang="zh-CN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International Cooperation</a:t>
            </a:r>
            <a:endParaRPr lang="zh-CN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76907" y="1167884"/>
            <a:ext cx="22904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rgbClr val="002060"/>
                </a:solidFill>
                <a:cs typeface="Arial" pitchFamily="34" charset="0"/>
              </a:rPr>
              <a:t>China GEOSS </a:t>
            </a:r>
            <a:r>
              <a:rPr lang="en-US" altLang="zh-CN" sz="2000" dirty="0" err="1">
                <a:solidFill>
                  <a:srgbClr val="002060"/>
                </a:solidFill>
                <a:cs typeface="Arial" pitchFamily="34" charset="0"/>
              </a:rPr>
              <a:t>DSNet</a:t>
            </a:r>
            <a:r>
              <a:rPr lang="en-US" altLang="zh-CN" sz="2000" dirty="0">
                <a:solidFill>
                  <a:srgbClr val="002060"/>
                </a:solidFill>
                <a:cs typeface="Arial" pitchFamily="34" charset="0"/>
              </a:rPr>
              <a:t> </a:t>
            </a:r>
            <a:endParaRPr lang="zh-CN" alt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178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4726" y="1254121"/>
            <a:ext cx="485670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b="1" kern="0" dirty="0">
                <a:solidFill>
                  <a:schemeClr val="tx2"/>
                </a:solidFill>
              </a:rPr>
              <a:t>MOST-ESA Dragon </a:t>
            </a:r>
            <a:r>
              <a:rPr lang="en-US" altLang="zh-CN" b="1" kern="0" dirty="0" smtClean="0">
                <a:solidFill>
                  <a:schemeClr val="tx2"/>
                </a:solidFill>
              </a:rPr>
              <a:t>Project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zh-CN" sz="1600" kern="0" dirty="0"/>
              <a:t>EO data exploitation of ESA, ESA Third Party Missions, Copernicus Sentinels &amp; Chinese EO </a:t>
            </a:r>
            <a:r>
              <a:rPr lang="en-US" altLang="zh-CN" sz="1600" kern="0" dirty="0" smtClean="0"/>
              <a:t>missions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zh-CN" sz="1600" kern="0" dirty="0"/>
              <a:t>14 </a:t>
            </a:r>
            <a:r>
              <a:rPr lang="en-US" altLang="zh-CN" sz="1600" kern="0" dirty="0" smtClean="0"/>
              <a:t>symposiums and training </a:t>
            </a:r>
            <a:r>
              <a:rPr lang="en-US" altLang="zh-CN" sz="1600" kern="0" dirty="0"/>
              <a:t>courses have been successfully </a:t>
            </a:r>
            <a:r>
              <a:rPr lang="en-US" altLang="zh-CN" sz="1600" kern="0" dirty="0" smtClean="0"/>
              <a:t>held</a:t>
            </a:r>
            <a:endParaRPr lang="en-US" altLang="zh-CN" kern="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zh-CN" sz="1600" kern="0" dirty="0" smtClean="0"/>
              <a:t>The recently held symposium in Xi’an attracted nearly 300 researchers from China and Europe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zh-CN" sz="1600" kern="0" dirty="0" smtClean="0"/>
              <a:t>Next training course will be held in Shenzhen Nov.</a:t>
            </a:r>
            <a:endParaRPr lang="en-US" altLang="zh-CN" sz="1600" kern="0" dirty="0"/>
          </a:p>
        </p:txBody>
      </p:sp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2020932" y="122549"/>
            <a:ext cx="5098671" cy="857250"/>
          </a:xfrm>
        </p:spPr>
        <p:txBody>
          <a:bodyPr/>
          <a:lstStyle/>
          <a:p>
            <a:r>
              <a:rPr lang="en-US" altLang="zh-CN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International Cooperation</a:t>
            </a:r>
            <a:endParaRPr lang="zh-CN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074" name="Picture 2" descr="C:\Users\ADMINI~1\AppData\Local\Temp\WeChat Files\81569403374124556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0634" y="1177690"/>
            <a:ext cx="4002416" cy="21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I~1\AppData\Local\Temp\WeChat Files\6110963050013988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2641" y="3434584"/>
            <a:ext cx="2350409" cy="155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~1\AppData\Local\Temp\WeChat Files\6049652812440617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4559" y="3434584"/>
            <a:ext cx="2335576" cy="154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dministrator\Desktop\微信图片_2018093013323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2972" y="3434584"/>
            <a:ext cx="2190962" cy="154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7014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46501" y="122549"/>
            <a:ext cx="5719570" cy="857250"/>
          </a:xfrm>
        </p:spPr>
        <p:txBody>
          <a:bodyPr/>
          <a:lstStyle/>
          <a:p>
            <a:r>
              <a:rPr lang="en-US" altLang="zh-CN" dirty="0" smtClean="0"/>
              <a:t>Plans and Strategy in relation to CEOS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648296"/>
          </a:xfrm>
        </p:spPr>
        <p:txBody>
          <a:bodyPr>
            <a:normAutofit fontScale="62500" lnSpcReduction="20000"/>
          </a:bodyPr>
          <a:lstStyle/>
          <a:p>
            <a:pPr marL="360000">
              <a:lnSpc>
                <a:spcPct val="170000"/>
              </a:lnSpc>
              <a:spcBef>
                <a:spcPts val="600"/>
              </a:spcBef>
            </a:pPr>
            <a:r>
              <a:rPr lang="en-US" altLang="zh-CN" dirty="0" smtClean="0"/>
              <a:t>China </a:t>
            </a:r>
            <a:r>
              <a:rPr lang="en-US" altLang="zh-CN" dirty="0"/>
              <a:t>is willing to </a:t>
            </a:r>
            <a:r>
              <a:rPr lang="en-US" altLang="zh-CN" dirty="0" smtClean="0"/>
              <a:t>expend the participation </a:t>
            </a:r>
            <a:r>
              <a:rPr lang="en-US" altLang="zh-CN" dirty="0"/>
              <a:t>in </a:t>
            </a:r>
            <a:r>
              <a:rPr lang="en-US" altLang="zh-CN" dirty="0" smtClean="0"/>
              <a:t>CEOS related work to promote the application of remote sensing technology</a:t>
            </a:r>
            <a:endParaRPr lang="en-US" altLang="zh-CN" dirty="0"/>
          </a:p>
          <a:p>
            <a:pPr marL="360000">
              <a:lnSpc>
                <a:spcPct val="170000"/>
              </a:lnSpc>
              <a:spcBef>
                <a:spcPts val="600"/>
              </a:spcBef>
            </a:pPr>
            <a:r>
              <a:rPr lang="en-US" altLang="zh-CN" dirty="0" smtClean="0"/>
              <a:t>Hope </a:t>
            </a:r>
            <a:r>
              <a:rPr lang="en-US" altLang="zh-CN" dirty="0"/>
              <a:t>that the CEOS working groups will attract </a:t>
            </a:r>
            <a:r>
              <a:rPr lang="en-US" altLang="zh-CN" dirty="0" smtClean="0"/>
              <a:t>more Chinese </a:t>
            </a:r>
            <a:r>
              <a:rPr lang="en-US" altLang="zh-CN" dirty="0"/>
              <a:t>institutions and </a:t>
            </a:r>
            <a:r>
              <a:rPr lang="en-US" altLang="zh-CN" dirty="0" smtClean="0"/>
              <a:t>experts, such </a:t>
            </a:r>
            <a:r>
              <a:rPr lang="en-US" altLang="zh-CN" dirty="0"/>
              <a:t>as </a:t>
            </a:r>
            <a:r>
              <a:rPr lang="en-US" altLang="zh-CN" dirty="0" err="1" smtClean="0"/>
              <a:t>WGDisasters</a:t>
            </a:r>
            <a:r>
              <a:rPr lang="en-US" altLang="zh-CN" smtClean="0"/>
              <a:t>, </a:t>
            </a:r>
            <a:r>
              <a:rPr lang="en-US" altLang="zh-CN" dirty="0" err="1" smtClean="0"/>
              <a:t>WGClimate</a:t>
            </a:r>
            <a:r>
              <a:rPr lang="en-US" altLang="zh-CN" dirty="0" smtClean="0"/>
              <a:t>, and so on </a:t>
            </a:r>
          </a:p>
          <a:p>
            <a:pPr marL="360000">
              <a:lnSpc>
                <a:spcPct val="170000"/>
              </a:lnSpc>
              <a:spcBef>
                <a:spcPts val="600"/>
              </a:spcBef>
            </a:pPr>
            <a:r>
              <a:rPr lang="en-US" altLang="zh-CN" dirty="0" smtClean="0"/>
              <a:t>Hope </a:t>
            </a:r>
            <a:r>
              <a:rPr lang="en-US" altLang="zh-CN" dirty="0"/>
              <a:t>that CEOS will carry out some </a:t>
            </a:r>
            <a:r>
              <a:rPr lang="en-US" altLang="zh-CN" dirty="0" smtClean="0"/>
              <a:t>workshops and training courses on data </a:t>
            </a:r>
            <a:r>
              <a:rPr lang="en-US" altLang="zh-CN" dirty="0"/>
              <a:t>standardization </a:t>
            </a:r>
            <a:r>
              <a:rPr lang="en-US" altLang="zh-CN" dirty="0" smtClean="0"/>
              <a:t>and quality control in </a:t>
            </a:r>
            <a:r>
              <a:rPr lang="en-US" altLang="zh-CN" dirty="0"/>
              <a:t>China </a:t>
            </a:r>
            <a:r>
              <a:rPr lang="en-US" altLang="zh-CN" dirty="0" smtClean="0"/>
              <a:t>to promote the understanding of Chinese researchers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76960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orbidden_c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0" b="27655"/>
          <a:stretch>
            <a:fillRect/>
          </a:stretch>
        </p:blipFill>
        <p:spPr bwMode="auto">
          <a:xfrm>
            <a:off x="0" y="3603625"/>
            <a:ext cx="9144000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552450" y="2413000"/>
            <a:ext cx="8075613" cy="9017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en-US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微软雅黑" pitchFamily="34" charset="-122"/>
              </a:rPr>
              <a:t>Thanks for your attention !</a:t>
            </a:r>
          </a:p>
        </p:txBody>
      </p:sp>
      <p:graphicFrame>
        <p:nvGraphicFramePr>
          <p:cNvPr id="6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362901106"/>
              </p:ext>
            </p:extLst>
          </p:nvPr>
        </p:nvGraphicFramePr>
        <p:xfrm>
          <a:off x="5220480" y="1132146"/>
          <a:ext cx="1793082" cy="910972"/>
        </p:xfrm>
        <a:graphic>
          <a:graphicData uri="http://schemas.openxmlformats.org/presentationml/2006/ole">
            <p:oleObj spid="_x0000_s1091" name="Image" r:id="rId5" imgW="20876190" imgH="10819048" progId="">
              <p:embed/>
            </p:oleObj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25779" y="1114324"/>
            <a:ext cx="925666" cy="9109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8952" b="41766"/>
          <a:stretch/>
        </p:blipFill>
        <p:spPr>
          <a:xfrm>
            <a:off x="8094151" y="1143802"/>
            <a:ext cx="1004759" cy="85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410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46730" y="122549"/>
            <a:ext cx="5916705" cy="857250"/>
          </a:xfrm>
        </p:spPr>
        <p:txBody>
          <a:bodyPr/>
          <a:lstStyle/>
          <a:p>
            <a:r>
              <a:rPr lang="en-US" altLang="zh-CN" dirty="0"/>
              <a:t>Chinese Agencies </a:t>
            </a:r>
            <a:r>
              <a:rPr lang="en-US" altLang="zh-CN" dirty="0" smtClean="0"/>
              <a:t>Participating </a:t>
            </a:r>
            <a:r>
              <a:rPr lang="en-US" altLang="zh-CN" dirty="0"/>
              <a:t>CEOS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86871" y="1306286"/>
            <a:ext cx="6870674" cy="3696019"/>
          </a:xfrm>
        </p:spPr>
        <p:txBody>
          <a:bodyPr>
            <a:normAutofit fontScale="55000" lnSpcReduction="20000"/>
          </a:bodyPr>
          <a:lstStyle/>
          <a:p>
            <a:r>
              <a:rPr lang="en-US" altLang="zh-CN" b="1" dirty="0"/>
              <a:t>National Remote Sensing Center of </a:t>
            </a:r>
            <a:r>
              <a:rPr lang="en-US" altLang="zh-CN" b="1" dirty="0" smtClean="0"/>
              <a:t>China(NRSCC)</a:t>
            </a:r>
          </a:p>
          <a:p>
            <a:pPr lvl="1"/>
            <a:r>
              <a:rPr lang="en-US" altLang="zh-CN" dirty="0" smtClean="0"/>
              <a:t>An </a:t>
            </a:r>
            <a:r>
              <a:rPr lang="en-US" altLang="zh-CN" dirty="0"/>
              <a:t>authorized organization of Ministry of Science and Technology (MOST), </a:t>
            </a:r>
            <a:r>
              <a:rPr lang="en-US" altLang="zh-CN" dirty="0" smtClean="0"/>
              <a:t>to deal </a:t>
            </a:r>
            <a:r>
              <a:rPr lang="en-US" altLang="zh-CN" dirty="0"/>
              <a:t>with Earth observation related </a:t>
            </a:r>
            <a:r>
              <a:rPr lang="en-US" altLang="zh-CN" dirty="0" smtClean="0"/>
              <a:t>affairs</a:t>
            </a:r>
          </a:p>
          <a:p>
            <a:pPr lvl="1"/>
            <a:r>
              <a:rPr lang="en-US" altLang="zh-CN" dirty="0" smtClean="0"/>
              <a:t>Takes </a:t>
            </a:r>
            <a:r>
              <a:rPr lang="en-US" altLang="zh-CN" dirty="0"/>
              <a:t>charge of secretariat affairs of China for </a:t>
            </a:r>
            <a:r>
              <a:rPr lang="en-US" altLang="zh-CN" dirty="0" smtClean="0"/>
              <a:t>GEO</a:t>
            </a:r>
          </a:p>
          <a:p>
            <a:r>
              <a:rPr lang="en-US" altLang="zh-CN" b="1" dirty="0" smtClean="0"/>
              <a:t>China Centre For Resources Satellite Data And Application(CRESDA)</a:t>
            </a:r>
          </a:p>
          <a:p>
            <a:pPr lvl="1"/>
            <a:r>
              <a:rPr lang="en-US" altLang="zh-CN" dirty="0" smtClean="0"/>
              <a:t>In </a:t>
            </a:r>
            <a:r>
              <a:rPr lang="en-US" altLang="zh-CN" dirty="0"/>
              <a:t>charge of </a:t>
            </a:r>
            <a:r>
              <a:rPr lang="zh-CN" altLang="zh-CN" dirty="0"/>
              <a:t> </a:t>
            </a:r>
            <a:r>
              <a:rPr lang="en-US" altLang="zh-CN" dirty="0" smtClean="0"/>
              <a:t>receiving, processing, archiving </a:t>
            </a:r>
            <a:r>
              <a:rPr lang="en-US" altLang="zh-CN" dirty="0"/>
              <a:t>and </a:t>
            </a:r>
            <a:r>
              <a:rPr lang="en-US" altLang="zh-CN" dirty="0" smtClean="0"/>
              <a:t>distributing </a:t>
            </a:r>
            <a:r>
              <a:rPr lang="zh-CN" altLang="en-US" dirty="0" smtClean="0"/>
              <a:t>CBERS</a:t>
            </a:r>
            <a:r>
              <a:rPr lang="en-US" altLang="zh-CN" dirty="0" smtClean="0"/>
              <a:t>, </a:t>
            </a:r>
            <a:r>
              <a:rPr lang="zh-CN" altLang="en-US" dirty="0" smtClean="0"/>
              <a:t>HJ</a:t>
            </a:r>
            <a:r>
              <a:rPr lang="en-US" altLang="zh-CN" dirty="0" smtClean="0"/>
              <a:t>, </a:t>
            </a:r>
            <a:r>
              <a:rPr lang="zh-CN" altLang="en-US" dirty="0" smtClean="0"/>
              <a:t> GF</a:t>
            </a:r>
            <a:r>
              <a:rPr lang="en-US" altLang="zh-CN" dirty="0" smtClean="0"/>
              <a:t>, Commercial </a:t>
            </a:r>
            <a:r>
              <a:rPr lang="en-US" altLang="zh-CN" dirty="0"/>
              <a:t>Satellite </a:t>
            </a:r>
            <a:r>
              <a:rPr lang="en-US" altLang="zh-CN" dirty="0" smtClean="0"/>
              <a:t>Plan: </a:t>
            </a:r>
            <a:r>
              <a:rPr lang="en-US" altLang="zh-CN" dirty="0" err="1" smtClean="0"/>
              <a:t>SuperView</a:t>
            </a:r>
            <a:endParaRPr lang="en-US" altLang="zh-CN" dirty="0" smtClean="0"/>
          </a:p>
          <a:p>
            <a:r>
              <a:rPr lang="it-IT" altLang="zh-CN" b="1" dirty="0"/>
              <a:t>National Satellite Meteorological </a:t>
            </a:r>
            <a:r>
              <a:rPr lang="it-IT" altLang="zh-CN" b="1" dirty="0" smtClean="0"/>
              <a:t>Center(NSMC)</a:t>
            </a:r>
          </a:p>
          <a:p>
            <a:pPr lvl="1"/>
            <a:r>
              <a:rPr lang="en-US" altLang="zh-CN" dirty="0" smtClean="0"/>
              <a:t>One </a:t>
            </a:r>
            <a:r>
              <a:rPr lang="en-US" altLang="zh-CN" dirty="0"/>
              <a:t>of the operational centers of China Meteorological Administration and is tasked to support </a:t>
            </a:r>
            <a:r>
              <a:rPr lang="en-US" altLang="zh-CN" dirty="0" smtClean="0"/>
              <a:t>national-wide </a:t>
            </a:r>
            <a:r>
              <a:rPr lang="en-US" altLang="zh-CN" dirty="0"/>
              <a:t>weather forecasts, climate research, and natural disaster monitoring with space-based Earth observation data and derived products. </a:t>
            </a:r>
            <a:endParaRPr lang="en-US" altLang="zh-CN" dirty="0" smtClean="0"/>
          </a:p>
          <a:p>
            <a:r>
              <a:rPr lang="en-US" altLang="zh-CN" b="1" dirty="0" smtClean="0"/>
              <a:t>Chinese </a:t>
            </a:r>
            <a:r>
              <a:rPr lang="en-US" altLang="zh-CN" b="1" dirty="0"/>
              <a:t>Academy of Space </a:t>
            </a:r>
            <a:r>
              <a:rPr lang="en-US" altLang="zh-CN" b="1" dirty="0" smtClean="0"/>
              <a:t>Technology(CAST)</a:t>
            </a:r>
          </a:p>
          <a:p>
            <a:pPr lvl="1"/>
            <a:r>
              <a:rPr lang="en-US" altLang="zh-CN" dirty="0"/>
              <a:t>O</a:t>
            </a:r>
            <a:r>
              <a:rPr lang="en-US" altLang="zh-CN" dirty="0" smtClean="0"/>
              <a:t>ne </a:t>
            </a:r>
            <a:r>
              <a:rPr lang="en-US" altLang="zh-CN" dirty="0"/>
              <a:t>of the world-class spacecraft designers and manufacturers, providing full range of integrated space-ground system solutions for global </a:t>
            </a:r>
            <a:r>
              <a:rPr lang="en-US" altLang="zh-CN" dirty="0" smtClean="0"/>
              <a:t>customers</a:t>
            </a:r>
          </a:p>
          <a:p>
            <a:pPr lvl="1"/>
            <a:endParaRPr lang="en-US" altLang="zh-CN" dirty="0" smtClean="0"/>
          </a:p>
          <a:p>
            <a:endParaRPr lang="en-US" altLang="zh-CN" dirty="0" smtClean="0"/>
          </a:p>
          <a:p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3960" y="1150867"/>
            <a:ext cx="1654397" cy="915882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中心大楼2(2)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21560" y="2118249"/>
            <a:ext cx="1359196" cy="8409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60764" y="3015663"/>
            <a:ext cx="1480790" cy="8755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94" t="5220" r="4036" b="5036"/>
          <a:stretch/>
        </p:blipFill>
        <p:spPr>
          <a:xfrm>
            <a:off x="7521561" y="3957845"/>
            <a:ext cx="1359197" cy="103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086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Helvetica" panose="020B0604020202020204" pitchFamily="34" charset="0"/>
                <a:cs typeface="Helvetica" panose="020B0604020202020204" pitchFamily="34" charset="0"/>
              </a:rPr>
              <a:t>Launched Satellite</a:t>
            </a:r>
            <a:endParaRPr lang="zh-CN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171" t="42642" r="20627" b="23112"/>
          <a:stretch>
            <a:fillRect/>
          </a:stretch>
        </p:blipFill>
        <p:spPr bwMode="auto">
          <a:xfrm>
            <a:off x="138058" y="2194362"/>
            <a:ext cx="1305601" cy="992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38" t="45021" r="6134" b="13593"/>
          <a:stretch>
            <a:fillRect/>
          </a:stretch>
        </p:blipFill>
        <p:spPr bwMode="auto">
          <a:xfrm>
            <a:off x="140314" y="1223544"/>
            <a:ext cx="1303345" cy="949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059" y="3208066"/>
            <a:ext cx="1313142" cy="889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 descr="C:\Users\lenovo-11\Desktop\niaocha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86"/>
          <a:stretch>
            <a:fillRect/>
          </a:stretch>
        </p:blipFill>
        <p:spPr bwMode="auto">
          <a:xfrm>
            <a:off x="140314" y="4110109"/>
            <a:ext cx="1310887" cy="88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files\碳卫星\碳卫星照片\碳卫星发射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05"/>
          <a:stretch>
            <a:fillRect/>
          </a:stretch>
        </p:blipFill>
        <p:spPr bwMode="auto">
          <a:xfrm>
            <a:off x="7676454" y="1223544"/>
            <a:ext cx="1310887" cy="99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http://www.21at.com.cn/en/images/1831144220169233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75942" y="2231642"/>
            <a:ext cx="1310400" cy="8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75962" y="3148008"/>
            <a:ext cx="1311379" cy="892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76454" y="4081892"/>
            <a:ext cx="1309888" cy="89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671142" y="2984785"/>
            <a:ext cx="5774687" cy="2051615"/>
            <a:chOff x="35494" y="980728"/>
            <a:chExt cx="9361042" cy="5400600"/>
          </a:xfrm>
        </p:grpSpPr>
        <p:sp>
          <p:nvSpPr>
            <p:cNvPr id="17" name="椭圆 16"/>
            <p:cNvSpPr/>
            <p:nvPr/>
          </p:nvSpPr>
          <p:spPr>
            <a:xfrm>
              <a:off x="43038" y="1783608"/>
              <a:ext cx="6329162" cy="367240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800"/>
            </a:p>
          </p:txBody>
        </p:sp>
        <p:pic>
          <p:nvPicPr>
            <p:cNvPr id="18" name="Picture 21" descr="D:\ESCAP\ESCAP_2017\素材收集\卫星图\tan_w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4338508"/>
              <a:ext cx="1032965" cy="465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7" descr="D:\ESCAP\ESCAP_2017\素材收集\卫星图\hy_2_W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1247" y="3607918"/>
              <a:ext cx="951233" cy="6316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2" descr="D:\ESCAP\ESCAP_2017\素材收集\卫星图\gf-2_W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6723" y="2780928"/>
              <a:ext cx="996983" cy="7012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D:\ESCAP\ESCAP_2017\素材收集\卫星图\fy_1_w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499" y="2492896"/>
              <a:ext cx="864096" cy="455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" descr="D:\ESCAP\ESCAP_2017\素材收集\卫星图\fy_4_w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499" y="4010744"/>
              <a:ext cx="669925" cy="420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5"/>
            <p:cNvSpPr txBox="1"/>
            <p:nvPr/>
          </p:nvSpPr>
          <p:spPr>
            <a:xfrm>
              <a:off x="1366563" y="2636911"/>
              <a:ext cx="648072" cy="361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800" dirty="0" smtClean="0"/>
                <a:t>FY-1</a:t>
              </a:r>
              <a:endParaRPr lang="zh-CN" altLang="en-US" sz="800" dirty="0"/>
            </a:p>
          </p:txBody>
        </p:sp>
        <p:sp>
          <p:nvSpPr>
            <p:cNvPr id="24" name="TextBox 8"/>
            <p:cNvSpPr txBox="1"/>
            <p:nvPr/>
          </p:nvSpPr>
          <p:spPr>
            <a:xfrm>
              <a:off x="1222546" y="4405754"/>
              <a:ext cx="648072" cy="361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800" dirty="0" smtClean="0"/>
                <a:t>FY-4</a:t>
              </a:r>
              <a:endParaRPr lang="zh-CN" altLang="en-US" sz="800" dirty="0"/>
            </a:p>
          </p:txBody>
        </p:sp>
        <p:pic>
          <p:nvPicPr>
            <p:cNvPr id="25" name="Picture 4" descr="D:\ESCAP\ESCAP_2017\素材收集\卫星图\fy_2_W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33" y="3006245"/>
              <a:ext cx="567485" cy="549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10"/>
            <p:cNvSpPr txBox="1"/>
            <p:nvPr/>
          </p:nvSpPr>
          <p:spPr>
            <a:xfrm>
              <a:off x="790500" y="2987659"/>
              <a:ext cx="648072" cy="361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800" dirty="0" smtClean="0"/>
                <a:t>FY-2</a:t>
              </a:r>
              <a:endParaRPr lang="zh-CN" altLang="en-US" sz="800" dirty="0"/>
            </a:p>
          </p:txBody>
        </p:sp>
        <p:pic>
          <p:nvPicPr>
            <p:cNvPr id="27" name="Picture 5" descr="D:\ESCAP\ESCAP_2017\素材收集\卫星图\fy_3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33" y="3555597"/>
              <a:ext cx="593377" cy="415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12"/>
            <p:cNvSpPr txBox="1"/>
            <p:nvPr/>
          </p:nvSpPr>
          <p:spPr>
            <a:xfrm>
              <a:off x="862507" y="3419708"/>
              <a:ext cx="648072" cy="361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800" dirty="0" smtClean="0"/>
                <a:t>FY-3</a:t>
              </a:r>
              <a:endParaRPr lang="zh-CN" altLang="en-US" sz="800" dirty="0"/>
            </a:p>
          </p:txBody>
        </p:sp>
        <p:sp>
          <p:nvSpPr>
            <p:cNvPr id="29" name="TextBox 13"/>
            <p:cNvSpPr txBox="1"/>
            <p:nvPr/>
          </p:nvSpPr>
          <p:spPr>
            <a:xfrm>
              <a:off x="1910990" y="2852936"/>
              <a:ext cx="1111757" cy="361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800" dirty="0" smtClean="0"/>
                <a:t>HY-1A/1B</a:t>
              </a:r>
              <a:endParaRPr lang="zh-CN" altLang="en-US" sz="800" dirty="0"/>
            </a:p>
          </p:txBody>
        </p:sp>
        <p:pic>
          <p:nvPicPr>
            <p:cNvPr id="30" name="Picture 6" descr="D:\ESCAP\ESCAP_2017\素材收集\卫星图\hy_1_W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130" y="2276872"/>
              <a:ext cx="1093367" cy="666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7" descr="D:\ESCAP\ESCAP_2017\素材收集\卫星图\hy_2_W.jp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587" y="3280921"/>
              <a:ext cx="661823" cy="439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16"/>
            <p:cNvSpPr txBox="1"/>
            <p:nvPr/>
          </p:nvSpPr>
          <p:spPr>
            <a:xfrm>
              <a:off x="2190036" y="3393785"/>
              <a:ext cx="816830" cy="361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800" dirty="0" smtClean="0"/>
                <a:t>HY-2A</a:t>
              </a:r>
              <a:endParaRPr lang="zh-CN" altLang="en-US" sz="800" dirty="0"/>
            </a:p>
          </p:txBody>
        </p:sp>
        <p:pic>
          <p:nvPicPr>
            <p:cNvPr id="33" name="Picture 9" descr="D:\ESCAP\ESCAP_2017\素材收集\卫星图\hj_W.jp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4635" y="3844895"/>
              <a:ext cx="890077" cy="465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19"/>
            <p:cNvSpPr txBox="1"/>
            <p:nvPr/>
          </p:nvSpPr>
          <p:spPr>
            <a:xfrm>
              <a:off x="1914555" y="4221088"/>
              <a:ext cx="1204942" cy="361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800" dirty="0" smtClean="0"/>
                <a:t>HJ-1A/1B</a:t>
              </a:r>
              <a:endParaRPr lang="zh-CN" altLang="en-US" sz="800" dirty="0"/>
            </a:p>
          </p:txBody>
        </p:sp>
        <p:pic>
          <p:nvPicPr>
            <p:cNvPr id="35" name="Picture 10" descr="D:\ESCAP\ESCAP_2017\素材收集\卫星图\ZY.jp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0619" y="4581128"/>
              <a:ext cx="1001650" cy="560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21"/>
            <p:cNvSpPr txBox="1"/>
            <p:nvPr/>
          </p:nvSpPr>
          <p:spPr>
            <a:xfrm>
              <a:off x="2086643" y="4941167"/>
              <a:ext cx="948965" cy="361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800" dirty="0" smtClean="0"/>
                <a:t>ZY-3</a:t>
              </a:r>
              <a:endParaRPr lang="zh-CN" altLang="en-US" sz="800" dirty="0"/>
            </a:p>
          </p:txBody>
        </p:sp>
        <p:pic>
          <p:nvPicPr>
            <p:cNvPr id="37" name="Picture 11" descr="D:\ESCAP\ESCAP_2017\素材收集\卫星图\GF-1_W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7596" y="2275515"/>
              <a:ext cx="1011666" cy="314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23"/>
            <p:cNvSpPr txBox="1"/>
            <p:nvPr/>
          </p:nvSpPr>
          <p:spPr>
            <a:xfrm>
              <a:off x="3285166" y="2649450"/>
              <a:ext cx="648072" cy="361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800" dirty="0" smtClean="0"/>
                <a:t>GF-1</a:t>
              </a:r>
              <a:endParaRPr lang="zh-CN" altLang="en-US" sz="800" dirty="0"/>
            </a:p>
          </p:txBody>
        </p:sp>
        <p:sp>
          <p:nvSpPr>
            <p:cNvPr id="39" name="TextBox 25"/>
            <p:cNvSpPr txBox="1"/>
            <p:nvPr/>
          </p:nvSpPr>
          <p:spPr>
            <a:xfrm>
              <a:off x="3437565" y="3041214"/>
              <a:ext cx="648072" cy="361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800" dirty="0" smtClean="0"/>
                <a:t>GF-2</a:t>
              </a:r>
              <a:endParaRPr lang="zh-CN" altLang="en-US" sz="800" dirty="0"/>
            </a:p>
          </p:txBody>
        </p:sp>
        <p:pic>
          <p:nvPicPr>
            <p:cNvPr id="40" name="Picture 13" descr="D:\ESCAP\ESCAP_2017\素材收集\卫星图\HJ1C_W.jp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1575" y="3429000"/>
              <a:ext cx="971249" cy="597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27"/>
            <p:cNvSpPr txBox="1"/>
            <p:nvPr/>
          </p:nvSpPr>
          <p:spPr>
            <a:xfrm>
              <a:off x="3130958" y="4026691"/>
              <a:ext cx="1204942" cy="361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800" dirty="0" smtClean="0"/>
                <a:t>HJ-1C</a:t>
              </a:r>
              <a:endParaRPr lang="zh-CN" altLang="en-US" sz="800" dirty="0"/>
            </a:p>
          </p:txBody>
        </p:sp>
        <p:pic>
          <p:nvPicPr>
            <p:cNvPr id="42" name="Picture 14" descr="D:\ESCAP\ESCAP_2017\素材收集\卫星图\CEBERS-04_W.jp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065" y="4627626"/>
              <a:ext cx="616225" cy="410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29"/>
            <p:cNvSpPr txBox="1"/>
            <p:nvPr/>
          </p:nvSpPr>
          <p:spPr>
            <a:xfrm>
              <a:off x="2935010" y="5075893"/>
              <a:ext cx="1204942" cy="361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800" dirty="0" smtClean="0"/>
                <a:t>CEBERS-04</a:t>
              </a:r>
              <a:endParaRPr lang="zh-CN" altLang="en-US" sz="800" dirty="0"/>
            </a:p>
          </p:txBody>
        </p:sp>
        <p:sp>
          <p:nvSpPr>
            <p:cNvPr id="44" name="TextBox 27"/>
            <p:cNvSpPr txBox="1"/>
            <p:nvPr/>
          </p:nvSpPr>
          <p:spPr>
            <a:xfrm>
              <a:off x="4013672" y="2767641"/>
              <a:ext cx="1807822" cy="568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800" dirty="0" smtClean="0"/>
                <a:t>CEBERS</a:t>
              </a:r>
            </a:p>
            <a:p>
              <a:pPr algn="ctr"/>
              <a:r>
                <a:rPr lang="en-US" altLang="zh-CN" sz="800" dirty="0" smtClean="0"/>
                <a:t>-01/02/02B/02C</a:t>
              </a:r>
            </a:p>
          </p:txBody>
        </p:sp>
        <p:pic>
          <p:nvPicPr>
            <p:cNvPr id="45" name="Picture 15" descr="D:\ESCAP\ESCAP_2017\素材收集\卫星图\CEBERS_W.jp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196" y="2186402"/>
              <a:ext cx="718585" cy="662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2" descr="D:\ESCAP\ESCAP_2017\素材收集\卫星图\gf-2_W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703" y="3645024"/>
              <a:ext cx="996983" cy="7012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Box 33"/>
            <p:cNvSpPr txBox="1"/>
            <p:nvPr/>
          </p:nvSpPr>
          <p:spPr>
            <a:xfrm>
              <a:off x="4593545" y="3905309"/>
              <a:ext cx="648072" cy="361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800" dirty="0" smtClean="0"/>
                <a:t>GF-4</a:t>
              </a:r>
              <a:endParaRPr lang="zh-CN" altLang="en-US" sz="800" dirty="0"/>
            </a:p>
          </p:txBody>
        </p:sp>
        <p:sp>
          <p:nvSpPr>
            <p:cNvPr id="48" name="TextBox 34"/>
            <p:cNvSpPr txBox="1"/>
            <p:nvPr/>
          </p:nvSpPr>
          <p:spPr>
            <a:xfrm>
              <a:off x="5436095" y="3657360"/>
              <a:ext cx="648072" cy="361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800" dirty="0" smtClean="0"/>
                <a:t>GF-3</a:t>
              </a:r>
              <a:endParaRPr lang="zh-CN" altLang="en-US" sz="800" dirty="0"/>
            </a:p>
          </p:txBody>
        </p:sp>
        <p:pic>
          <p:nvPicPr>
            <p:cNvPr id="49" name="Picture 16" descr="D:\ESCAP\ESCAP_2017\素材收集\卫星图\gf-3.pn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9413" y="3276748"/>
              <a:ext cx="956601" cy="800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椭圆 49"/>
            <p:cNvSpPr/>
            <p:nvPr/>
          </p:nvSpPr>
          <p:spPr>
            <a:xfrm>
              <a:off x="35494" y="1412775"/>
              <a:ext cx="7586676" cy="4248472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800"/>
            </a:p>
          </p:txBody>
        </p:sp>
        <p:sp>
          <p:nvSpPr>
            <p:cNvPr id="51" name="椭圆 50"/>
            <p:cNvSpPr/>
            <p:nvPr/>
          </p:nvSpPr>
          <p:spPr>
            <a:xfrm>
              <a:off x="35496" y="980728"/>
              <a:ext cx="9361040" cy="540060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800"/>
            </a:p>
          </p:txBody>
        </p:sp>
        <p:sp>
          <p:nvSpPr>
            <p:cNvPr id="52" name="圆角矩形 51"/>
            <p:cNvSpPr/>
            <p:nvPr/>
          </p:nvSpPr>
          <p:spPr>
            <a:xfrm>
              <a:off x="2302667" y="1412776"/>
              <a:ext cx="1440160" cy="792088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800" dirty="0" smtClean="0">
                  <a:solidFill>
                    <a:schemeClr val="tx1"/>
                  </a:solidFill>
                </a:rPr>
                <a:t>Already Launched</a:t>
              </a:r>
              <a:endParaRPr lang="zh-CN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53" name="圆角矩形 52"/>
            <p:cNvSpPr/>
            <p:nvPr/>
          </p:nvSpPr>
          <p:spPr>
            <a:xfrm>
              <a:off x="5076056" y="1340768"/>
              <a:ext cx="1440160" cy="792088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800" dirty="0" smtClean="0">
                  <a:solidFill>
                    <a:schemeClr val="tx1"/>
                  </a:solidFill>
                </a:rPr>
                <a:t>To Be Launched</a:t>
              </a:r>
              <a:endParaRPr lang="zh-CN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54" name="圆角矩形 53"/>
            <p:cNvSpPr/>
            <p:nvPr/>
          </p:nvSpPr>
          <p:spPr>
            <a:xfrm>
              <a:off x="7552079" y="1484784"/>
              <a:ext cx="1440160" cy="79208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800" dirty="0" smtClean="0">
                  <a:solidFill>
                    <a:schemeClr val="tx1"/>
                  </a:solidFill>
                </a:rPr>
                <a:t>To Be Planned</a:t>
              </a:r>
              <a:endParaRPr lang="zh-CN" altLang="en-US" sz="800" dirty="0">
                <a:solidFill>
                  <a:schemeClr val="tx1"/>
                </a:solidFill>
              </a:endParaRPr>
            </a:p>
          </p:txBody>
        </p:sp>
        <p:pic>
          <p:nvPicPr>
            <p:cNvPr id="55" name="Picture 2" descr="D:\ESCAP\ESCAP_2017\素材收集\卫星图\fy_1_w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2708920"/>
              <a:ext cx="864096" cy="455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Box 41"/>
            <p:cNvSpPr txBox="1"/>
            <p:nvPr/>
          </p:nvSpPr>
          <p:spPr>
            <a:xfrm>
              <a:off x="6372200" y="3068960"/>
              <a:ext cx="1080122" cy="567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800" dirty="0" smtClean="0"/>
                <a:t>GF-7</a:t>
              </a:r>
              <a:endParaRPr lang="zh-CN" altLang="en-US" sz="800" dirty="0"/>
            </a:p>
          </p:txBody>
        </p:sp>
        <p:pic>
          <p:nvPicPr>
            <p:cNvPr id="57" name="Picture 14" descr="D:\ESCAP\ESCAP_2017\素材收集\卫星图\CEBERS-04_W.jp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3030275">
              <a:off x="6270223" y="4212442"/>
              <a:ext cx="616225" cy="410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TextBox 43"/>
            <p:cNvSpPr txBox="1"/>
            <p:nvPr/>
          </p:nvSpPr>
          <p:spPr>
            <a:xfrm>
              <a:off x="5949419" y="4437310"/>
              <a:ext cx="1049059" cy="567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800" dirty="0" smtClean="0"/>
                <a:t>HY-2B/C/D</a:t>
              </a:r>
              <a:endParaRPr lang="zh-CN" altLang="en-US" sz="800" dirty="0"/>
            </a:p>
          </p:txBody>
        </p:sp>
        <p:sp>
          <p:nvSpPr>
            <p:cNvPr id="59" name="TextBox 44"/>
            <p:cNvSpPr txBox="1"/>
            <p:nvPr/>
          </p:nvSpPr>
          <p:spPr>
            <a:xfrm>
              <a:off x="4545552" y="4647758"/>
              <a:ext cx="863605" cy="361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800" dirty="0" smtClean="0"/>
                <a:t>Jilin</a:t>
              </a:r>
              <a:endParaRPr lang="zh-CN" altLang="en-US" sz="800" dirty="0"/>
            </a:p>
          </p:txBody>
        </p:sp>
        <p:pic>
          <p:nvPicPr>
            <p:cNvPr id="60" name="Picture 17" descr="D:\ESCAP\ESCAP_2017\素材收集\卫星图\jilin_w.jpg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928" y="4618226"/>
              <a:ext cx="693141" cy="466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18" descr="D:\ESCAP\ESCAP_2017\素材收集\卫星图\cfpsat_1.jpg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216" y="3486881"/>
              <a:ext cx="724915" cy="316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TextBox 47"/>
            <p:cNvSpPr txBox="1"/>
            <p:nvPr/>
          </p:nvSpPr>
          <p:spPr>
            <a:xfrm>
              <a:off x="6372200" y="3779748"/>
              <a:ext cx="1080122" cy="567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800" dirty="0"/>
                <a:t>C</a:t>
              </a:r>
              <a:r>
                <a:rPr lang="en-US" altLang="zh-CN" sz="800" dirty="0" smtClean="0"/>
                <a:t>FOSAT</a:t>
              </a:r>
              <a:endParaRPr lang="zh-CN" altLang="en-US" sz="800" dirty="0"/>
            </a:p>
          </p:txBody>
        </p:sp>
        <p:sp>
          <p:nvSpPr>
            <p:cNvPr id="63" name="TextBox 48"/>
            <p:cNvSpPr txBox="1"/>
            <p:nvPr/>
          </p:nvSpPr>
          <p:spPr>
            <a:xfrm>
              <a:off x="7559251" y="2998691"/>
              <a:ext cx="1837285" cy="568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800" dirty="0" smtClean="0"/>
                <a:t>Land Resource Satellite</a:t>
              </a:r>
              <a:endParaRPr lang="zh-CN" altLang="en-US" sz="800" dirty="0"/>
            </a:p>
          </p:txBody>
        </p:sp>
        <p:sp>
          <p:nvSpPr>
            <p:cNvPr id="64" name="TextBox 50"/>
            <p:cNvSpPr txBox="1"/>
            <p:nvPr/>
          </p:nvSpPr>
          <p:spPr>
            <a:xfrm>
              <a:off x="7452321" y="4078813"/>
              <a:ext cx="1837286" cy="568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800" dirty="0" smtClean="0"/>
                <a:t>Metro and Ocean</a:t>
              </a:r>
            </a:p>
            <a:p>
              <a:pPr algn="ctr"/>
              <a:r>
                <a:rPr lang="en-US" altLang="zh-CN" sz="800" dirty="0" smtClean="0"/>
                <a:t>Satellite</a:t>
              </a:r>
              <a:endParaRPr lang="zh-CN" altLang="en-US" sz="800" dirty="0"/>
            </a:p>
          </p:txBody>
        </p:sp>
        <p:sp>
          <p:nvSpPr>
            <p:cNvPr id="65" name="TextBox 51"/>
            <p:cNvSpPr txBox="1"/>
            <p:nvPr/>
          </p:nvSpPr>
          <p:spPr>
            <a:xfrm>
              <a:off x="5724128" y="5158933"/>
              <a:ext cx="2818201" cy="568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800" dirty="0" err="1" smtClean="0"/>
                <a:t>Seismo</a:t>
              </a:r>
              <a:r>
                <a:rPr lang="en-US" altLang="zh-CN" sz="800" dirty="0" smtClean="0"/>
                <a:t>-Electromagnetic</a:t>
              </a:r>
            </a:p>
            <a:p>
              <a:pPr algn="ctr"/>
              <a:r>
                <a:rPr lang="en-US" altLang="zh-CN" sz="800" dirty="0"/>
                <a:t>S</a:t>
              </a:r>
              <a:r>
                <a:rPr lang="en-US" altLang="zh-CN" sz="800" dirty="0" smtClean="0"/>
                <a:t>atellite</a:t>
              </a:r>
              <a:endParaRPr lang="zh-CN" altLang="en-US" sz="800" dirty="0"/>
            </a:p>
          </p:txBody>
        </p:sp>
        <p:sp>
          <p:nvSpPr>
            <p:cNvPr id="66" name="TextBox 52"/>
            <p:cNvSpPr txBox="1"/>
            <p:nvPr/>
          </p:nvSpPr>
          <p:spPr>
            <a:xfrm>
              <a:off x="3563889" y="5599508"/>
              <a:ext cx="2016225" cy="568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800" dirty="0" smtClean="0"/>
                <a:t>High Resolution Earth Observation System</a:t>
              </a:r>
              <a:endParaRPr lang="zh-CN" altLang="en-US" sz="800" dirty="0"/>
            </a:p>
          </p:txBody>
        </p:sp>
        <p:pic>
          <p:nvPicPr>
            <p:cNvPr id="67" name="Picture 19" descr="D:\ESCAP\ESCAP_2017\素材收集\卫星图\地球.jpg"/>
            <p:cNvPicPr>
              <a:picLocks noChangeAspect="1" noChangeArrowheads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4664"/>
            <a:stretch/>
          </p:blipFill>
          <p:spPr bwMode="auto">
            <a:xfrm>
              <a:off x="5523557" y="5630522"/>
              <a:ext cx="632619" cy="606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0" descr="D:\ESCAP\ESCAP_2017\素材收集\卫星图\电磁_w.jpg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288" y="4571139"/>
              <a:ext cx="915769" cy="604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9" descr="D:\ESCAP\ESCAP_2017\素材收集\卫星图\hj_W.jp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7120" y="2492896"/>
              <a:ext cx="890077" cy="465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" name="TextBox 57"/>
            <p:cNvSpPr txBox="1"/>
            <p:nvPr/>
          </p:nvSpPr>
          <p:spPr>
            <a:xfrm>
              <a:off x="5148064" y="4149079"/>
              <a:ext cx="863605" cy="361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800" dirty="0" err="1" smtClean="0"/>
                <a:t>TanSat</a:t>
              </a:r>
              <a:endParaRPr lang="zh-CN" altLang="en-US" sz="800" dirty="0"/>
            </a:p>
          </p:txBody>
        </p:sp>
      </p:grpSp>
      <p:grpSp>
        <p:nvGrpSpPr>
          <p:cNvPr id="71" name="组合 1"/>
          <p:cNvGrpSpPr>
            <a:grpSpLocks/>
          </p:cNvGrpSpPr>
          <p:nvPr/>
        </p:nvGrpSpPr>
        <p:grpSpPr bwMode="auto">
          <a:xfrm>
            <a:off x="2204732" y="1128157"/>
            <a:ext cx="5045075" cy="1797254"/>
            <a:chOff x="755650" y="2766298"/>
            <a:chExt cx="7488238" cy="3542427"/>
          </a:xfrm>
        </p:grpSpPr>
        <p:sp>
          <p:nvSpPr>
            <p:cNvPr id="72" name="Rectangle 7">
              <a:extLst>
                <a:ext uri="{FF2B5EF4-FFF2-40B4-BE49-F238E27FC236}"/>
              </a:extLst>
            </p:cNvPr>
            <p:cNvSpPr>
              <a:spLocks noChangeArrowheads="1"/>
            </p:cNvSpPr>
            <p:nvPr/>
          </p:nvSpPr>
          <p:spPr bwMode="auto">
            <a:xfrm>
              <a:off x="2138783" y="2766298"/>
              <a:ext cx="4448645" cy="580426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pPr algn="ctr">
                <a:defRPr/>
              </a:pPr>
              <a:r>
                <a:rPr lang="zh-CN" altLang="zh-CN" sz="1100" dirty="0">
                  <a:solidFill>
                    <a:srgbClr val="003366"/>
                  </a:solidFill>
                  <a:ea typeface="华文细黑" pitchFamily="2" charset="-122"/>
                </a:rPr>
                <a:t>7 satellite series formed</a:t>
              </a:r>
            </a:p>
          </p:txBody>
        </p:sp>
        <p:sp>
          <p:nvSpPr>
            <p:cNvPr id="73" name="Rectangle 8">
              <a:extLst>
                <a:ext uri="{FF2B5EF4-FFF2-40B4-BE49-F238E27FC236}"/>
              </a:extLst>
            </p:cNvPr>
            <p:cNvSpPr>
              <a:spLocks noChangeArrowheads="1"/>
            </p:cNvSpPr>
            <p:nvPr/>
          </p:nvSpPr>
          <p:spPr bwMode="auto">
            <a:xfrm>
              <a:off x="6382432" y="3584579"/>
              <a:ext cx="711595" cy="2707883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eaVert" wrap="none" lIns="92075" tIns="46038" rIns="92075" bIns="46038" anchor="ctr"/>
            <a:lstStyle/>
            <a:p>
              <a:pPr>
                <a:defRPr/>
              </a:pPr>
              <a:r>
                <a:rPr lang="zh-CN" altLang="zh-CN" sz="1000" dirty="0">
                  <a:solidFill>
                    <a:schemeClr val="tx2"/>
                  </a:solidFill>
                  <a:ea typeface="华文细黑" pitchFamily="2" charset="-122"/>
                </a:rPr>
                <a:t>Ocean </a:t>
              </a:r>
              <a:r>
                <a:rPr lang="en-US" altLang="zh-CN" sz="1000" dirty="0">
                  <a:solidFill>
                    <a:schemeClr val="tx2"/>
                  </a:solidFill>
                  <a:ea typeface="华文细黑" pitchFamily="2" charset="-122"/>
                </a:rPr>
                <a:t>S</a:t>
              </a:r>
              <a:r>
                <a:rPr lang="zh-CN" altLang="zh-CN" sz="1000" dirty="0">
                  <a:solidFill>
                    <a:schemeClr val="tx2"/>
                  </a:solidFill>
                  <a:ea typeface="华文细黑" pitchFamily="2" charset="-122"/>
                </a:rPr>
                <a:t>atellite</a:t>
              </a:r>
            </a:p>
          </p:txBody>
        </p:sp>
        <p:sp>
          <p:nvSpPr>
            <p:cNvPr id="74" name="Rectangle 9">
              <a:extLst>
                <a:ext uri="{FF2B5EF4-FFF2-40B4-BE49-F238E27FC236}"/>
              </a:extLst>
            </p:cNvPr>
            <p:cNvSpPr>
              <a:spLocks noChangeArrowheads="1"/>
            </p:cNvSpPr>
            <p:nvPr/>
          </p:nvSpPr>
          <p:spPr bwMode="auto">
            <a:xfrm>
              <a:off x="755650" y="3602876"/>
              <a:ext cx="664469" cy="2705849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eaVert" wrap="none" lIns="92075" tIns="46038" rIns="92075" bIns="46038" anchor="ctr"/>
            <a:lstStyle/>
            <a:p>
              <a:pPr>
                <a:defRPr/>
              </a:pPr>
              <a:r>
                <a:rPr lang="zh-CN" altLang="zh-CN" sz="1000" dirty="0">
                  <a:solidFill>
                    <a:schemeClr val="tx2"/>
                  </a:solidFill>
                  <a:ea typeface="华文细黑" pitchFamily="2" charset="-122"/>
                </a:rPr>
                <a:t>Earth </a:t>
              </a:r>
              <a:r>
                <a:rPr lang="en-US" altLang="zh-CN" sz="1000" dirty="0">
                  <a:solidFill>
                    <a:schemeClr val="tx2"/>
                  </a:solidFill>
                  <a:ea typeface="华文细黑" pitchFamily="2" charset="-122"/>
                </a:rPr>
                <a:t>R</a:t>
              </a:r>
              <a:r>
                <a:rPr lang="zh-CN" altLang="zh-CN" sz="1000" dirty="0">
                  <a:solidFill>
                    <a:schemeClr val="tx2"/>
                  </a:solidFill>
                  <a:ea typeface="华文细黑" pitchFamily="2" charset="-122"/>
                </a:rPr>
                <a:t>esources</a:t>
              </a:r>
            </a:p>
          </p:txBody>
        </p:sp>
        <p:sp>
          <p:nvSpPr>
            <p:cNvPr id="75" name="Rectangle 10">
              <a:extLst>
                <a:ext uri="{FF2B5EF4-FFF2-40B4-BE49-F238E27FC236}"/>
              </a:extLst>
            </p:cNvPr>
            <p:cNvSpPr>
              <a:spLocks noChangeArrowheads="1"/>
            </p:cNvSpPr>
            <p:nvPr/>
          </p:nvSpPr>
          <p:spPr bwMode="auto">
            <a:xfrm>
              <a:off x="1834823" y="3584579"/>
              <a:ext cx="704527" cy="2707883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eaVert" wrap="none" lIns="92075" tIns="0" rIns="93600" bIns="46038" anchor="ctr"/>
            <a:lstStyle/>
            <a:p>
              <a:pPr>
                <a:defRPr/>
              </a:pPr>
              <a:r>
                <a:rPr lang="zh-CN" altLang="zh-CN" sz="1000" dirty="0">
                  <a:solidFill>
                    <a:schemeClr val="tx2"/>
                  </a:solidFill>
                  <a:ea typeface="华文细黑" pitchFamily="2" charset="-122"/>
                </a:rPr>
                <a:t>Comm. &amp; </a:t>
              </a:r>
              <a:r>
                <a:rPr lang="en-US" altLang="zh-CN" sz="1000" dirty="0">
                  <a:solidFill>
                    <a:schemeClr val="tx2"/>
                  </a:solidFill>
                  <a:ea typeface="华文细黑" pitchFamily="2" charset="-122"/>
                </a:rPr>
                <a:t>B</a:t>
              </a:r>
              <a:r>
                <a:rPr lang="zh-CN" altLang="zh-CN" sz="1000" dirty="0">
                  <a:solidFill>
                    <a:schemeClr val="tx2"/>
                  </a:solidFill>
                  <a:ea typeface="华文细黑" pitchFamily="2" charset="-122"/>
                </a:rPr>
                <a:t>roadcast</a:t>
              </a:r>
            </a:p>
          </p:txBody>
        </p:sp>
        <p:sp>
          <p:nvSpPr>
            <p:cNvPr id="76" name="Rectangle 11">
              <a:extLst>
                <a:ext uri="{FF2B5EF4-FFF2-40B4-BE49-F238E27FC236}"/>
              </a:extLst>
            </p:cNvPr>
            <p:cNvSpPr>
              <a:spLocks noChangeArrowheads="1"/>
            </p:cNvSpPr>
            <p:nvPr/>
          </p:nvSpPr>
          <p:spPr bwMode="auto">
            <a:xfrm>
              <a:off x="5265558" y="3584579"/>
              <a:ext cx="673894" cy="2707883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eaVert" wrap="none" lIns="92075" tIns="46038" rIns="92075" bIns="46038" anchor="ctr"/>
            <a:lstStyle/>
            <a:p>
              <a:pPr>
                <a:defRPr/>
              </a:pPr>
              <a:r>
                <a:rPr lang="zh-CN" altLang="zh-CN" sz="1000" dirty="0">
                  <a:solidFill>
                    <a:schemeClr val="tx2"/>
                  </a:solidFill>
                  <a:ea typeface="华文细黑" pitchFamily="2" charset="-122"/>
                </a:rPr>
                <a:t>Navigation &amp; </a:t>
              </a:r>
              <a:r>
                <a:rPr lang="en-US" altLang="zh-CN" sz="1000" dirty="0">
                  <a:solidFill>
                    <a:schemeClr val="tx2"/>
                  </a:solidFill>
                  <a:ea typeface="华文细黑" pitchFamily="2" charset="-122"/>
                </a:rPr>
                <a:t>P</a:t>
              </a:r>
              <a:r>
                <a:rPr lang="zh-CN" altLang="zh-CN" sz="1000" dirty="0">
                  <a:solidFill>
                    <a:schemeClr val="tx2"/>
                  </a:solidFill>
                  <a:ea typeface="华文细黑" pitchFamily="2" charset="-122"/>
                </a:rPr>
                <a:t>ositioning</a:t>
              </a:r>
            </a:p>
          </p:txBody>
        </p:sp>
        <p:sp>
          <p:nvSpPr>
            <p:cNvPr id="77" name="Rectangle 12">
              <a:extLst>
                <a:ext uri="{FF2B5EF4-FFF2-40B4-BE49-F238E27FC236}"/>
              </a:extLst>
            </p:cNvPr>
            <p:cNvSpPr>
              <a:spLocks noChangeArrowheads="1"/>
            </p:cNvSpPr>
            <p:nvPr/>
          </p:nvSpPr>
          <p:spPr bwMode="auto">
            <a:xfrm>
              <a:off x="2942272" y="3584579"/>
              <a:ext cx="685676" cy="2707883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eaVert" wrap="none" lIns="92075" tIns="46038" rIns="92075" bIns="46038" anchor="ctr"/>
            <a:lstStyle/>
            <a:p>
              <a:pPr>
                <a:defRPr/>
              </a:pPr>
              <a:r>
                <a:rPr lang="en-US" altLang="zh-CN" sz="1000" dirty="0">
                  <a:solidFill>
                    <a:schemeClr val="tx2"/>
                  </a:solidFill>
                  <a:ea typeface="华文细黑" pitchFamily="2" charset="-122"/>
                </a:rPr>
                <a:t>Disaster Mitigation</a:t>
              </a:r>
              <a:endParaRPr lang="zh-CN" altLang="zh-CN" sz="1000" dirty="0">
                <a:solidFill>
                  <a:schemeClr val="tx2"/>
                </a:solidFill>
                <a:ea typeface="华文细黑" pitchFamily="2" charset="-122"/>
              </a:endParaRPr>
            </a:p>
          </p:txBody>
        </p:sp>
        <p:sp>
          <p:nvSpPr>
            <p:cNvPr id="78" name="Rectangle 13">
              <a:extLst>
                <a:ext uri="{FF2B5EF4-FFF2-40B4-BE49-F238E27FC236}"/>
              </a:extLst>
            </p:cNvPr>
            <p:cNvSpPr>
              <a:spLocks noChangeArrowheads="1"/>
            </p:cNvSpPr>
            <p:nvPr/>
          </p:nvSpPr>
          <p:spPr bwMode="auto">
            <a:xfrm>
              <a:off x="4066215" y="3584579"/>
              <a:ext cx="725732" cy="2707883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eaVert" wrap="none" lIns="92075" tIns="46038" rIns="92075" bIns="46038" anchor="ctr"/>
            <a:lstStyle/>
            <a:p>
              <a:pPr>
                <a:defRPr/>
              </a:pPr>
              <a:r>
                <a:rPr lang="zh-CN" altLang="zh-CN" sz="1000" dirty="0">
                  <a:solidFill>
                    <a:schemeClr val="tx2"/>
                  </a:solidFill>
                  <a:ea typeface="华文细黑" pitchFamily="2" charset="-122"/>
                </a:rPr>
                <a:t>Meteorological </a:t>
              </a:r>
              <a:r>
                <a:rPr lang="en-US" altLang="zh-CN" sz="1000" dirty="0">
                  <a:solidFill>
                    <a:schemeClr val="tx2"/>
                  </a:solidFill>
                  <a:ea typeface="华文细黑" pitchFamily="2" charset="-122"/>
                </a:rPr>
                <a:t>S</a:t>
              </a:r>
              <a:r>
                <a:rPr lang="zh-CN" altLang="zh-CN" sz="1000" dirty="0">
                  <a:solidFill>
                    <a:schemeClr val="tx2"/>
                  </a:solidFill>
                  <a:ea typeface="华文细黑" pitchFamily="2" charset="-122"/>
                </a:rPr>
                <a:t>atellite</a:t>
              </a:r>
            </a:p>
          </p:txBody>
        </p:sp>
        <p:sp>
          <p:nvSpPr>
            <p:cNvPr id="79" name="Line 21">
              <a:extLst>
                <a:ext uri="{FF2B5EF4-FFF2-40B4-BE49-F238E27FC236}"/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87885" y="3293868"/>
              <a:ext cx="679784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000"/>
            </a:p>
          </p:txBody>
        </p:sp>
        <p:sp>
          <p:nvSpPr>
            <p:cNvPr id="80" name="Rectangle 22">
              <a:extLst>
                <a:ext uri="{FF2B5EF4-FFF2-40B4-BE49-F238E27FC236}"/>
              </a:extLst>
            </p:cNvPr>
            <p:cNvSpPr>
              <a:spLocks noChangeArrowheads="1"/>
            </p:cNvSpPr>
            <p:nvPr/>
          </p:nvSpPr>
          <p:spPr bwMode="auto">
            <a:xfrm>
              <a:off x="7525225" y="3556118"/>
              <a:ext cx="718663" cy="2707883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eaVert" wrap="none" lIns="92075" tIns="46038" rIns="92075" bIns="46038" anchor="ctr"/>
            <a:lstStyle/>
            <a:p>
              <a:pPr>
                <a:defRPr/>
              </a:pPr>
              <a:r>
                <a:rPr lang="zh-CN" altLang="zh-CN" sz="1000" dirty="0">
                  <a:solidFill>
                    <a:schemeClr val="tx2"/>
                  </a:solidFill>
                  <a:ea typeface="华文细黑" pitchFamily="2" charset="-122"/>
                </a:rPr>
                <a:t>Scientific </a:t>
              </a:r>
              <a:r>
                <a:rPr lang="en-US" altLang="zh-CN" sz="1000" dirty="0">
                  <a:solidFill>
                    <a:schemeClr val="tx2"/>
                  </a:solidFill>
                  <a:ea typeface="华文细黑" pitchFamily="2" charset="-122"/>
                </a:rPr>
                <a:t>E</a:t>
              </a:r>
              <a:r>
                <a:rPr lang="zh-CN" altLang="zh-CN" sz="1000" dirty="0">
                  <a:solidFill>
                    <a:schemeClr val="tx2"/>
                  </a:solidFill>
                  <a:ea typeface="华文细黑" pitchFamily="2" charset="-122"/>
                </a:rPr>
                <a:t>xperiment</a:t>
              </a:r>
            </a:p>
          </p:txBody>
        </p:sp>
        <p:sp>
          <p:nvSpPr>
            <p:cNvPr id="81" name="Line 15">
              <a:extLst>
                <a:ext uri="{FF2B5EF4-FFF2-40B4-BE49-F238E27FC236}"/>
              </a:extLst>
            </p:cNvPr>
            <p:cNvSpPr>
              <a:spLocks noChangeShapeType="1"/>
            </p:cNvSpPr>
            <p:nvPr/>
          </p:nvSpPr>
          <p:spPr bwMode="auto">
            <a:xfrm>
              <a:off x="2188264" y="3281671"/>
              <a:ext cx="0" cy="32120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zh-CN" altLang="en-US" sz="1000"/>
            </a:p>
          </p:txBody>
        </p:sp>
        <p:sp>
          <p:nvSpPr>
            <p:cNvPr id="82" name="Line 16">
              <a:extLst>
                <a:ext uri="{FF2B5EF4-FFF2-40B4-BE49-F238E27FC236}"/>
              </a:extLst>
            </p:cNvPr>
            <p:cNvSpPr>
              <a:spLocks noChangeShapeType="1"/>
            </p:cNvSpPr>
            <p:nvPr/>
          </p:nvSpPr>
          <p:spPr bwMode="auto">
            <a:xfrm>
              <a:off x="3286288" y="3308098"/>
              <a:ext cx="0" cy="32120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zh-CN" altLang="en-US" sz="1000"/>
            </a:p>
          </p:txBody>
        </p:sp>
        <p:sp>
          <p:nvSpPr>
            <p:cNvPr id="83" name="Line 17">
              <a:extLst>
                <a:ext uri="{FF2B5EF4-FFF2-40B4-BE49-F238E27FC236}"/>
              </a:extLst>
            </p:cNvPr>
            <p:cNvSpPr>
              <a:spLocks noChangeShapeType="1"/>
            </p:cNvSpPr>
            <p:nvPr/>
          </p:nvSpPr>
          <p:spPr bwMode="auto">
            <a:xfrm>
              <a:off x="4462069" y="3295901"/>
              <a:ext cx="0" cy="32120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zh-CN" altLang="en-US" sz="1000"/>
            </a:p>
          </p:txBody>
        </p:sp>
        <p:sp>
          <p:nvSpPr>
            <p:cNvPr id="84" name="Line 18">
              <a:extLst>
                <a:ext uri="{FF2B5EF4-FFF2-40B4-BE49-F238E27FC236}"/>
              </a:extLst>
            </p:cNvPr>
            <p:cNvSpPr>
              <a:spLocks noChangeShapeType="1"/>
            </p:cNvSpPr>
            <p:nvPr/>
          </p:nvSpPr>
          <p:spPr bwMode="auto">
            <a:xfrm>
              <a:off x="7883379" y="3312164"/>
              <a:ext cx="0" cy="31713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zh-CN" altLang="en-US" sz="1000"/>
            </a:p>
          </p:txBody>
        </p:sp>
        <p:sp>
          <p:nvSpPr>
            <p:cNvPr id="85" name="Line 19">
              <a:extLst>
                <a:ext uri="{FF2B5EF4-FFF2-40B4-BE49-F238E27FC236}"/>
              </a:extLst>
            </p:cNvPr>
            <p:cNvSpPr>
              <a:spLocks noChangeShapeType="1"/>
            </p:cNvSpPr>
            <p:nvPr/>
          </p:nvSpPr>
          <p:spPr bwMode="auto">
            <a:xfrm>
              <a:off x="5578943" y="3269473"/>
              <a:ext cx="0" cy="3191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zh-CN" altLang="en-US" sz="1000"/>
            </a:p>
          </p:txBody>
        </p:sp>
        <p:sp>
          <p:nvSpPr>
            <p:cNvPr id="86" name="Line 23">
              <a:extLst>
                <a:ext uri="{FF2B5EF4-FFF2-40B4-BE49-F238E27FC236}"/>
              </a:extLst>
            </p:cNvPr>
            <p:cNvSpPr>
              <a:spLocks noChangeShapeType="1"/>
            </p:cNvSpPr>
            <p:nvPr/>
          </p:nvSpPr>
          <p:spPr bwMode="auto">
            <a:xfrm>
              <a:off x="6738230" y="3283703"/>
              <a:ext cx="0" cy="32120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zh-CN" altLang="en-US" sz="1000"/>
            </a:p>
          </p:txBody>
        </p:sp>
        <p:sp>
          <p:nvSpPr>
            <p:cNvPr id="87" name="Line 15">
              <a:extLst>
                <a:ext uri="{FF2B5EF4-FFF2-40B4-BE49-F238E27FC236}"/>
              </a:extLst>
            </p:cNvPr>
            <p:cNvSpPr>
              <a:spLocks noChangeShapeType="1"/>
            </p:cNvSpPr>
            <p:nvPr/>
          </p:nvSpPr>
          <p:spPr bwMode="auto">
            <a:xfrm>
              <a:off x="1087885" y="3281671"/>
              <a:ext cx="0" cy="32120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zh-CN" altLang="en-US" sz="1000"/>
            </a:p>
          </p:txBody>
        </p:sp>
      </p:grpSp>
    </p:spTree>
    <p:extLst>
      <p:ext uri="{BB962C8B-B14F-4D97-AF65-F5344CB8AC3E}">
        <p14:creationId xmlns:p14="http://schemas.microsoft.com/office/powerpoint/2010/main" xmlns="" val="63571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Recently </a:t>
            </a:r>
            <a:r>
              <a:rPr lang="en-US" altLang="zh-CN" dirty="0" smtClean="0"/>
              <a:t>Launched Satellite</a:t>
            </a:r>
            <a:endParaRPr lang="zh-CN" altLang="en-US" dirty="0"/>
          </a:p>
        </p:txBody>
      </p:sp>
      <p:sp>
        <p:nvSpPr>
          <p:cNvPr id="4" name="内容占位符 2"/>
          <p:cNvSpPr>
            <a:spLocks noGrp="1" noChangeArrowheads="1"/>
          </p:cNvSpPr>
          <p:nvPr>
            <p:ph idx="1"/>
          </p:nvPr>
        </p:nvSpPr>
        <p:spPr>
          <a:xfrm>
            <a:off x="118753" y="1228298"/>
            <a:ext cx="3821624" cy="2441177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zh-CN" sz="3000" dirty="0" err="1" smtClean="0">
                <a:ea typeface="宋体" pitchFamily="2" charset="-122"/>
              </a:rPr>
              <a:t>TanSat</a:t>
            </a:r>
            <a:endParaRPr lang="en-US" altLang="zh-CN" sz="3000" dirty="0" smtClean="0">
              <a:ea typeface="宋体" pitchFamily="2" charset="-122"/>
            </a:endParaRPr>
          </a:p>
          <a:p>
            <a:pPr lvl="1">
              <a:lnSpc>
                <a:spcPct val="120000"/>
              </a:lnSpc>
            </a:pPr>
            <a:r>
              <a:rPr lang="en-US" altLang="zh-CN" sz="2600" dirty="0" smtClean="0">
                <a:ea typeface="宋体" pitchFamily="2" charset="-122"/>
              </a:rPr>
              <a:t>First global CO</a:t>
            </a:r>
            <a:r>
              <a:rPr lang="en-US" altLang="zh-CN" sz="2600" baseline="-25000" dirty="0" smtClean="0">
                <a:ea typeface="宋体" pitchFamily="2" charset="-122"/>
              </a:rPr>
              <a:t>2</a:t>
            </a:r>
            <a:r>
              <a:rPr lang="en-US" altLang="zh-CN" sz="2600" dirty="0" smtClean="0">
                <a:ea typeface="宋体" pitchFamily="2" charset="-122"/>
              </a:rPr>
              <a:t> monitoring satellite of China </a:t>
            </a:r>
          </a:p>
          <a:p>
            <a:pPr lvl="1">
              <a:lnSpc>
                <a:spcPct val="120000"/>
              </a:lnSpc>
            </a:pPr>
            <a:r>
              <a:rPr lang="en-US" altLang="zh-CN" sz="2600" dirty="0" smtClean="0">
                <a:ea typeface="宋体" pitchFamily="2" charset="-122"/>
              </a:rPr>
              <a:t>Launched on Dec. 22</a:t>
            </a:r>
            <a:r>
              <a:rPr lang="en-US" altLang="zh-CN" sz="2600" baseline="30000" dirty="0" smtClean="0">
                <a:ea typeface="宋体" pitchFamily="2" charset="-122"/>
              </a:rPr>
              <a:t>nd</a:t>
            </a:r>
            <a:r>
              <a:rPr lang="en-US" altLang="zh-CN" sz="2600" dirty="0" smtClean="0">
                <a:ea typeface="宋体" pitchFamily="2" charset="-122"/>
              </a:rPr>
              <a:t>, 2016 </a:t>
            </a:r>
          </a:p>
          <a:p>
            <a:pPr lvl="1">
              <a:lnSpc>
                <a:spcPct val="120000"/>
              </a:lnSpc>
            </a:pPr>
            <a:r>
              <a:rPr lang="en-US" altLang="zh-CN" sz="2600" dirty="0" smtClean="0">
                <a:ea typeface="微软雅黑" pitchFamily="34" charset="-122"/>
                <a:sym typeface="Times New Roman" pitchFamily="18" charset="0"/>
              </a:rPr>
              <a:t>Data is available through China GEOSS-</a:t>
            </a:r>
            <a:r>
              <a:rPr lang="en-US" altLang="zh-CN" sz="2600" dirty="0" err="1" smtClean="0">
                <a:ea typeface="微软雅黑" pitchFamily="34" charset="-122"/>
                <a:sym typeface="Times New Roman" pitchFamily="18" charset="0"/>
              </a:rPr>
              <a:t>DSNet</a:t>
            </a:r>
            <a:r>
              <a:rPr lang="en-US" altLang="zh-CN" sz="2600" dirty="0" smtClean="0">
                <a:ea typeface="微软雅黑" pitchFamily="34" charset="-122"/>
                <a:sym typeface="Times New Roman" pitchFamily="18" charset="0"/>
              </a:rPr>
              <a:t> ( the China </a:t>
            </a:r>
            <a:r>
              <a:rPr lang="en-US" altLang="zh-CN" sz="2600" dirty="0">
                <a:ea typeface="微软雅黑" pitchFamily="34" charset="-122"/>
                <a:sym typeface="Times New Roman" pitchFamily="18" charset="0"/>
              </a:rPr>
              <a:t>National Earth Observation Data Sharing </a:t>
            </a:r>
            <a:r>
              <a:rPr lang="en-US" altLang="zh-CN" sz="2600" dirty="0" smtClean="0">
                <a:ea typeface="微软雅黑" pitchFamily="34" charset="-122"/>
                <a:sym typeface="Times New Roman" pitchFamily="18" charset="0"/>
              </a:rPr>
              <a:t>Platform</a:t>
            </a:r>
            <a:r>
              <a:rPr lang="en-US" altLang="zh-CN" sz="2600" dirty="0">
                <a:ea typeface="微软雅黑" pitchFamily="34" charset="-122"/>
                <a:sym typeface="Times New Roman" pitchFamily="18" charset="0"/>
              </a:rPr>
              <a:t>) </a:t>
            </a:r>
            <a:r>
              <a:rPr lang="en-US" altLang="zh-CN" sz="2600" u="sng" dirty="0">
                <a:ea typeface="微软雅黑" pitchFamily="34" charset="-122"/>
                <a:sym typeface="Times New Roman" pitchFamily="18" charset="0"/>
              </a:rPr>
              <a:t>www.chinageoss.org/en/index.html</a:t>
            </a:r>
            <a:endParaRPr lang="en-US" altLang="zh-CN" sz="2600" u="sng" dirty="0" smtClean="0">
              <a:ea typeface="微软雅黑" pitchFamily="34" charset="-122"/>
              <a:sym typeface="Times New Roman" pitchFamily="18" charset="0"/>
            </a:endParaRPr>
          </a:p>
          <a:p>
            <a:pPr lvl="1">
              <a:lnSpc>
                <a:spcPct val="120000"/>
              </a:lnSpc>
            </a:pPr>
            <a:endParaRPr lang="en-US" altLang="zh-CN" sz="2600" dirty="0" smtClean="0">
              <a:ea typeface="微软雅黑" pitchFamily="34" charset="-122"/>
              <a:sym typeface="Times New Roman" pitchFamily="18" charset="0"/>
            </a:endParaRPr>
          </a:p>
          <a:p>
            <a:pPr lvl="1">
              <a:lnSpc>
                <a:spcPct val="120000"/>
              </a:lnSpc>
              <a:buFont typeface="Wingdings 2" pitchFamily="18" charset="2"/>
              <a:buNone/>
            </a:pPr>
            <a:endParaRPr lang="zh-CN" altLang="en-US" dirty="0" smtClean="0">
              <a:ea typeface="宋体" pitchFamily="2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78" r="10847"/>
          <a:stretch>
            <a:fillRect/>
          </a:stretch>
        </p:blipFill>
        <p:spPr bwMode="auto">
          <a:xfrm>
            <a:off x="3847596" y="1678344"/>
            <a:ext cx="5274310" cy="265811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矩形 2"/>
          <p:cNvSpPr/>
          <p:nvPr/>
        </p:nvSpPr>
        <p:spPr>
          <a:xfrm>
            <a:off x="7568294" y="4324575"/>
            <a:ext cx="14442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i="1" u="sng" dirty="0"/>
              <a:t>Yi Liu et al., 2018</a:t>
            </a:r>
            <a:endParaRPr lang="zh-CN" altLang="zh-CN" sz="1400" dirty="0"/>
          </a:p>
        </p:txBody>
      </p:sp>
      <p:pic>
        <p:nvPicPr>
          <p:cNvPr id="6" name="Picture 2" descr="D:\files\碳卫星\碳卫星照片\碳卫星发射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05"/>
          <a:stretch>
            <a:fillRect/>
          </a:stretch>
        </p:blipFill>
        <p:spPr bwMode="auto">
          <a:xfrm>
            <a:off x="218908" y="3655975"/>
            <a:ext cx="1823652" cy="142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582" r="7018"/>
          <a:stretch>
            <a:fillRect/>
          </a:stretch>
        </p:blipFill>
        <p:spPr bwMode="auto">
          <a:xfrm>
            <a:off x="2199067" y="3655973"/>
            <a:ext cx="1741310" cy="142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63570" y="1378424"/>
            <a:ext cx="2429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/>
              <a:t>XCO</a:t>
            </a:r>
            <a:r>
              <a:rPr lang="en-US" altLang="zh-CN" sz="1050" dirty="0" smtClean="0"/>
              <a:t>2</a:t>
            </a:r>
            <a:r>
              <a:rPr lang="en-US" altLang="zh-CN" sz="1600" dirty="0" smtClean="0"/>
              <a:t> over land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370779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>
            <a:spLocks noGrp="1" noChangeArrowheads="1"/>
          </p:cNvSpPr>
          <p:nvPr>
            <p:ph idx="1"/>
          </p:nvPr>
        </p:nvSpPr>
        <p:spPr>
          <a:xfrm>
            <a:off x="2898284" y="2488427"/>
            <a:ext cx="6150711" cy="1261890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zh-CN" sz="4000" b="1" dirty="0" smtClean="0">
                <a:ea typeface="宋体" pitchFamily="2" charset="-122"/>
              </a:rPr>
              <a:t>FY-3D</a:t>
            </a:r>
          </a:p>
          <a:p>
            <a:pPr marL="540000" lvl="1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3500" dirty="0">
                <a:ea typeface="宋体" pitchFamily="2" charset="-122"/>
              </a:rPr>
              <a:t>Launched on Nov. 15th, 2017 </a:t>
            </a:r>
          </a:p>
          <a:p>
            <a:pPr marL="540000" lvl="1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3500" dirty="0">
                <a:ea typeface="宋体" pitchFamily="2" charset="-122"/>
              </a:rPr>
              <a:t>In testing stage at present</a:t>
            </a:r>
          </a:p>
          <a:p>
            <a:pPr marL="540000" lvl="1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3500" dirty="0">
                <a:ea typeface="宋体" pitchFamily="2" charset="-122"/>
              </a:rPr>
              <a:t>Substantial contribution to ocean and ice monitoring, climate monitoring, atmospheric chemistry and space </a:t>
            </a:r>
            <a:r>
              <a:rPr lang="en-US" altLang="zh-CN" sz="3500" dirty="0" smtClean="0">
                <a:ea typeface="宋体" pitchFamily="2" charset="-122"/>
              </a:rPr>
              <a:t>weather</a:t>
            </a:r>
          </a:p>
          <a:p>
            <a:pPr lvl="1">
              <a:lnSpc>
                <a:spcPct val="120000"/>
              </a:lnSpc>
            </a:pPr>
            <a:endParaRPr lang="en-US" altLang="zh-CN" sz="2400" dirty="0" smtClean="0">
              <a:ea typeface="宋体" pitchFamily="2" charset="-122"/>
            </a:endParaRPr>
          </a:p>
          <a:p>
            <a:pPr lvl="1">
              <a:lnSpc>
                <a:spcPct val="120000"/>
              </a:lnSpc>
            </a:pPr>
            <a:endParaRPr lang="zh-CN" altLang="en-US" dirty="0" smtClean="0">
              <a:ea typeface="宋体" pitchFamily="2" charset="-122"/>
            </a:endParaRPr>
          </a:p>
        </p:txBody>
      </p:sp>
      <p:sp>
        <p:nvSpPr>
          <p:cNvPr id="5" name="文本框 7">
            <a:extLst>
              <a:ext uri="{FF2B5EF4-FFF2-40B4-BE49-F238E27FC236}">
                <a16:creationId xmlns:a16="http://schemas.microsoft.com/office/drawing/2014/main" xmlns="" id="{06F87428-8EB6-4B31-8C5A-99424E22BC62}"/>
              </a:ext>
            </a:extLst>
          </p:cNvPr>
          <p:cNvSpPr txBox="1"/>
          <p:nvPr/>
        </p:nvSpPr>
        <p:spPr>
          <a:xfrm>
            <a:off x="411424" y="1128791"/>
            <a:ext cx="58468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002569"/>
                </a:solidFill>
                <a:ea typeface="宋体" pitchFamily="2" charset="-122"/>
              </a:rPr>
              <a:t>FY-4A</a:t>
            </a:r>
          </a:p>
          <a:p>
            <a:pPr marL="540000" lvl="1" indent="-342900"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solidFill>
                  <a:srgbClr val="002569"/>
                </a:solidFill>
                <a:ea typeface="宋体" pitchFamily="2" charset="-122"/>
              </a:rPr>
              <a:t>Launched </a:t>
            </a:r>
            <a:r>
              <a:rPr lang="en-US" altLang="zh-CN" sz="1400" dirty="0">
                <a:solidFill>
                  <a:srgbClr val="002569"/>
                </a:solidFill>
                <a:ea typeface="宋体" pitchFamily="2" charset="-122"/>
              </a:rPr>
              <a:t>on </a:t>
            </a:r>
            <a:r>
              <a:rPr lang="en-US" altLang="zh-CN" sz="1400" dirty="0" smtClean="0">
                <a:solidFill>
                  <a:srgbClr val="002569"/>
                </a:solidFill>
                <a:ea typeface="宋体" pitchFamily="2" charset="-122"/>
              </a:rPr>
              <a:t>Dec. 11th, </a:t>
            </a:r>
            <a:r>
              <a:rPr lang="en-US" altLang="zh-CN" sz="1400" dirty="0">
                <a:solidFill>
                  <a:srgbClr val="002569"/>
                </a:solidFill>
                <a:ea typeface="宋体" pitchFamily="2" charset="-122"/>
              </a:rPr>
              <a:t>2016 </a:t>
            </a:r>
            <a:endParaRPr lang="en-US" altLang="zh-CN" sz="1400" dirty="0" smtClean="0">
              <a:solidFill>
                <a:srgbClr val="002569"/>
              </a:solidFill>
              <a:ea typeface="宋体" pitchFamily="2" charset="-122"/>
            </a:endParaRPr>
          </a:p>
          <a:p>
            <a:pPr marL="540000" lvl="1" indent="-342900"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solidFill>
                  <a:srgbClr val="002569"/>
                </a:solidFill>
                <a:ea typeface="宋体" pitchFamily="2" charset="-122"/>
              </a:rPr>
              <a:t>Put </a:t>
            </a:r>
            <a:r>
              <a:rPr lang="en-US" altLang="zh-CN" sz="1400" dirty="0">
                <a:solidFill>
                  <a:srgbClr val="002569"/>
                </a:solidFill>
                <a:ea typeface="宋体" pitchFamily="2" charset="-122"/>
              </a:rPr>
              <a:t>in operational since May 1, </a:t>
            </a:r>
            <a:r>
              <a:rPr lang="en-US" altLang="zh-CN" sz="1400" dirty="0" smtClean="0">
                <a:solidFill>
                  <a:srgbClr val="002569"/>
                </a:solidFill>
                <a:ea typeface="宋体" pitchFamily="2" charset="-122"/>
              </a:rPr>
              <a:t>2018</a:t>
            </a:r>
          </a:p>
          <a:p>
            <a:pPr marL="540000" lvl="1" indent="-34290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002569"/>
                </a:solidFill>
                <a:ea typeface="宋体" pitchFamily="2" charset="-122"/>
              </a:rPr>
              <a:t>A new generation of geostationary meteorological satellite </a:t>
            </a:r>
          </a:p>
          <a:p>
            <a:pPr marL="540000" lvl="1" indent="-34290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002569"/>
                </a:solidFill>
                <a:ea typeface="宋体" pitchFamily="2" charset="-122"/>
              </a:rPr>
              <a:t>Can monitor the vertical structure of </a:t>
            </a:r>
            <a:r>
              <a:rPr lang="en-US" altLang="zh-CN" sz="1400" dirty="0" smtClean="0">
                <a:solidFill>
                  <a:srgbClr val="002569"/>
                </a:solidFill>
                <a:ea typeface="宋体" pitchFamily="2" charset="-122"/>
              </a:rPr>
              <a:t>atmosphere</a:t>
            </a:r>
            <a:endParaRPr lang="en-US" altLang="zh-CN" sz="1400" dirty="0">
              <a:solidFill>
                <a:srgbClr val="002569"/>
              </a:solidFill>
              <a:ea typeface="宋体" pitchFamily="2" charset="-122"/>
            </a:endParaRPr>
          </a:p>
        </p:txBody>
      </p:sp>
      <p:sp>
        <p:nvSpPr>
          <p:cNvPr id="7" name="文本框 10">
            <a:extLst>
              <a:ext uri="{FF2B5EF4-FFF2-40B4-BE49-F238E27FC236}">
                <a16:creationId xmlns:a16="http://schemas.microsoft.com/office/drawing/2014/main" xmlns="" id="{5EAD93DC-A9EE-43D3-A1CF-EA326D857963}"/>
              </a:ext>
            </a:extLst>
          </p:cNvPr>
          <p:cNvSpPr txBox="1"/>
          <p:nvPr/>
        </p:nvSpPr>
        <p:spPr>
          <a:xfrm>
            <a:off x="411424" y="3835379"/>
            <a:ext cx="5937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sz="1600" b="1" dirty="0" smtClean="0">
                <a:solidFill>
                  <a:srgbClr val="002569"/>
                </a:solidFill>
                <a:ea typeface="宋体" pitchFamily="2" charset="-122"/>
              </a:rPr>
              <a:t>FY-2H</a:t>
            </a:r>
            <a:endParaRPr lang="en-US" altLang="zh-CN" sz="1600" b="1" dirty="0">
              <a:solidFill>
                <a:srgbClr val="002569"/>
              </a:solidFill>
              <a:ea typeface="宋体" pitchFamily="2" charset="-122"/>
            </a:endParaRPr>
          </a:p>
          <a:p>
            <a:pPr marL="540000" lvl="1" indent="-342900"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solidFill>
                  <a:srgbClr val="002569"/>
                </a:solidFill>
                <a:ea typeface="宋体" pitchFamily="2" charset="-122"/>
              </a:rPr>
              <a:t>Launched </a:t>
            </a:r>
            <a:r>
              <a:rPr lang="en-US" altLang="zh-CN" sz="1400" dirty="0">
                <a:solidFill>
                  <a:srgbClr val="002569"/>
                </a:solidFill>
                <a:ea typeface="宋体" pitchFamily="2" charset="-122"/>
              </a:rPr>
              <a:t>on </a:t>
            </a:r>
            <a:r>
              <a:rPr lang="en-US" altLang="zh-CN" sz="1400" dirty="0" smtClean="0">
                <a:solidFill>
                  <a:srgbClr val="002569"/>
                </a:solidFill>
                <a:ea typeface="宋体" pitchFamily="2" charset="-122"/>
              </a:rPr>
              <a:t>Jun. 5th, </a:t>
            </a:r>
            <a:r>
              <a:rPr lang="en-US" altLang="zh-CN" sz="1400" dirty="0">
                <a:solidFill>
                  <a:srgbClr val="002569"/>
                </a:solidFill>
                <a:ea typeface="宋体" pitchFamily="2" charset="-122"/>
              </a:rPr>
              <a:t>2018 </a:t>
            </a:r>
          </a:p>
          <a:p>
            <a:pPr marL="540000" lvl="1" indent="-34290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002569"/>
                </a:solidFill>
                <a:ea typeface="宋体" pitchFamily="2" charset="-122"/>
              </a:rPr>
              <a:t>T</a:t>
            </a:r>
            <a:r>
              <a:rPr lang="en-US" altLang="zh-CN" sz="1400" dirty="0" smtClean="0">
                <a:solidFill>
                  <a:srgbClr val="002569"/>
                </a:solidFill>
                <a:ea typeface="宋体" pitchFamily="2" charset="-122"/>
              </a:rPr>
              <a:t>he </a:t>
            </a:r>
            <a:r>
              <a:rPr lang="en-US" altLang="zh-CN" sz="1400" dirty="0">
                <a:solidFill>
                  <a:srgbClr val="002569"/>
                </a:solidFill>
                <a:ea typeface="宋体" pitchFamily="2" charset="-122"/>
              </a:rPr>
              <a:t>last of the first generation Chinese meteorological geostationary satellite  was successfully and will be serving the road and belt countries when it turns to the operational stage.</a:t>
            </a:r>
            <a:endParaRPr lang="zh-CN" altLang="en-US" sz="1400" dirty="0">
              <a:solidFill>
                <a:srgbClr val="002569"/>
              </a:solidFill>
              <a:ea typeface="宋体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A9B8A0C-9B23-40FD-89C2-622D3A085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4150" y="2329120"/>
            <a:ext cx="1598221" cy="143307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0E3F7E45-9871-4B0E-B7DD-96D960B397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94235" y="3681351"/>
            <a:ext cx="2058550" cy="1372366"/>
          </a:xfrm>
          <a:prstGeom prst="rect">
            <a:avLst/>
          </a:prstGeom>
        </p:spPr>
      </p:pic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2020932" y="122549"/>
            <a:ext cx="5098671" cy="857250"/>
          </a:xfrm>
        </p:spPr>
        <p:txBody>
          <a:bodyPr/>
          <a:lstStyle/>
          <a:p>
            <a:r>
              <a:rPr lang="en-US" altLang="zh-CN" dirty="0"/>
              <a:t>Recently </a:t>
            </a:r>
            <a:r>
              <a:rPr lang="en-US" altLang="zh-CN" dirty="0" smtClean="0"/>
              <a:t>Launched Satellite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24A478A4-F128-4F36-AA62-D6227F9F65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26314" y="1189724"/>
            <a:ext cx="1634556" cy="163455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40337C2D-F401-45E8-B1C5-C8A3494C55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74394" y="1189724"/>
            <a:ext cx="1998941" cy="113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102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2020932" y="122549"/>
            <a:ext cx="5098671" cy="857250"/>
          </a:xfrm>
        </p:spPr>
        <p:txBody>
          <a:bodyPr/>
          <a:lstStyle/>
          <a:p>
            <a:r>
              <a:rPr lang="en-US" altLang="zh-CN" dirty="0"/>
              <a:t>Recently </a:t>
            </a:r>
            <a:r>
              <a:rPr lang="en-US" altLang="zh-CN" dirty="0" smtClean="0"/>
              <a:t>Launched Satellite</a:t>
            </a:r>
            <a:endParaRPr lang="zh-CN" altLang="en-US" dirty="0"/>
          </a:p>
        </p:txBody>
      </p:sp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476378" y="1108213"/>
            <a:ext cx="5657685" cy="896156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altLang="zh-CN" sz="2900" b="1" dirty="0" smtClean="0">
                <a:solidFill>
                  <a:schemeClr val="tx2"/>
                </a:solidFill>
                <a:ea typeface="宋体" pitchFamily="2" charset="-122"/>
                <a:cs typeface="Times New Roman" pitchFamily="18" charset="0"/>
              </a:rPr>
              <a:t>GF-3</a:t>
            </a:r>
          </a:p>
          <a:p>
            <a:pPr marL="540000" lvl="1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2500" dirty="0">
                <a:ea typeface="宋体" pitchFamily="2" charset="-122"/>
              </a:rPr>
              <a:t>C-band multi-polarization SAR radar satellite with 1m resolution</a:t>
            </a:r>
          </a:p>
          <a:p>
            <a:pPr marL="540000" lvl="1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2500" dirty="0">
                <a:ea typeface="宋体" pitchFamily="2" charset="-122"/>
              </a:rPr>
              <a:t>Launched on Aug. 10th, 2016 </a:t>
            </a:r>
            <a:endParaRPr lang="zh-CN" altLang="en-US" sz="2500" dirty="0">
              <a:ea typeface="宋体" pitchFamily="2" charset="-122"/>
            </a:endParaRP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171" t="42642" r="20627" b="23112"/>
          <a:stretch>
            <a:fillRect/>
          </a:stretch>
        </p:blipFill>
        <p:spPr bwMode="auto">
          <a:xfrm>
            <a:off x="6875307" y="1163781"/>
            <a:ext cx="1501148" cy="131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38" t="45021" r="6134" b="13593"/>
          <a:stretch>
            <a:fillRect/>
          </a:stretch>
        </p:blipFill>
        <p:spPr bwMode="auto">
          <a:xfrm>
            <a:off x="1296536" y="1873904"/>
            <a:ext cx="1657761" cy="1207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内容占位符 2"/>
          <p:cNvSpPr txBox="1">
            <a:spLocks/>
          </p:cNvSpPr>
          <p:nvPr/>
        </p:nvSpPr>
        <p:spPr>
          <a:xfrm>
            <a:off x="3210221" y="1971606"/>
            <a:ext cx="4126276" cy="977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0256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00256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256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256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0256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altLang="zh-CN" sz="1600" b="1" dirty="0" smtClean="0">
                <a:solidFill>
                  <a:schemeClr val="tx2"/>
                </a:solidFill>
                <a:ea typeface="宋体" pitchFamily="2" charset="-122"/>
                <a:cs typeface="Times New Roman" pitchFamily="18" charset="0"/>
              </a:rPr>
              <a:t>GF-4</a:t>
            </a:r>
            <a:endParaRPr lang="en-US" altLang="zh-CN" sz="1600" b="1" dirty="0">
              <a:solidFill>
                <a:schemeClr val="tx2"/>
              </a:solidFill>
              <a:ea typeface="宋体" pitchFamily="2" charset="-122"/>
              <a:cs typeface="Times New Roman" pitchFamily="18" charset="0"/>
            </a:endParaRPr>
          </a:p>
          <a:p>
            <a:pPr marL="5400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ea typeface="宋体" pitchFamily="2" charset="-122"/>
              </a:rPr>
              <a:t>50m resolution geostationary satellite</a:t>
            </a:r>
          </a:p>
          <a:p>
            <a:pPr marL="5400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ea typeface="宋体" pitchFamily="2" charset="-122"/>
              </a:rPr>
              <a:t>Launched on Dec. 29th, </a:t>
            </a:r>
            <a:r>
              <a:rPr lang="en-US" altLang="zh-CN" sz="1400" dirty="0" smtClean="0">
                <a:ea typeface="宋体" pitchFamily="2" charset="-122"/>
              </a:rPr>
              <a:t>2015</a:t>
            </a:r>
          </a:p>
        </p:txBody>
      </p:sp>
      <p:pic>
        <p:nvPicPr>
          <p:cNvPr id="10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2007" y="2935805"/>
            <a:ext cx="1574147" cy="1172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内容占位符 2"/>
          <p:cNvSpPr txBox="1">
            <a:spLocks/>
          </p:cNvSpPr>
          <p:nvPr/>
        </p:nvSpPr>
        <p:spPr bwMode="auto">
          <a:xfrm>
            <a:off x="475018" y="2834672"/>
            <a:ext cx="5106913" cy="11178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342900" indent="-342900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  <a:defRPr sz="1600" b="1">
                <a:solidFill>
                  <a:schemeClr val="tx2"/>
                </a:solidFill>
                <a:ea typeface="宋体" pitchFamily="2" charset="-122"/>
                <a:cs typeface="Times New Roman" pitchFamily="18" charset="0"/>
              </a:defRPr>
            </a:lvl1pPr>
            <a:lvl2pPr marL="540000" lvl="1" indent="-342900"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rgbClr val="002569"/>
                </a:solidFill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>
                <a:solidFill>
                  <a:srgbClr val="002569"/>
                </a:solidFill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>
                <a:solidFill>
                  <a:srgbClr val="002569"/>
                </a:solidFill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>
                <a:solidFill>
                  <a:srgbClr val="002569"/>
                </a:solidFill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zh-CN" dirty="0"/>
              <a:t>GF-5</a:t>
            </a:r>
          </a:p>
          <a:p>
            <a:pPr lvl="1"/>
            <a:r>
              <a:rPr lang="en-US" altLang="zh-CN" dirty="0"/>
              <a:t>High spectral resolution </a:t>
            </a:r>
            <a:r>
              <a:rPr lang="en-US" altLang="zh-CN" dirty="0" smtClean="0"/>
              <a:t>satellite - </a:t>
            </a:r>
            <a:r>
              <a:rPr lang="en-US" altLang="zh-CN" dirty="0"/>
              <a:t>230 </a:t>
            </a:r>
            <a:r>
              <a:rPr lang="en-US" altLang="zh-CN" dirty="0" smtClean="0"/>
              <a:t>bands</a:t>
            </a:r>
            <a:endParaRPr lang="en-US" altLang="zh-CN" dirty="0"/>
          </a:p>
          <a:p>
            <a:pPr lvl="1"/>
            <a:r>
              <a:rPr lang="en-US" altLang="zh-CN" dirty="0"/>
              <a:t>Launched on May. 9th, 2018</a:t>
            </a:r>
          </a:p>
          <a:p>
            <a:pPr lvl="1"/>
            <a:r>
              <a:rPr lang="en-US" altLang="zh-CN" dirty="0"/>
              <a:t>Can be used for greenhouse gas monitoring</a:t>
            </a:r>
            <a:endParaRPr lang="zh-CN" altLang="en-US" dirty="0"/>
          </a:p>
        </p:txBody>
      </p:sp>
      <p:sp>
        <p:nvSpPr>
          <p:cNvPr id="12" name="内容占位符 2"/>
          <p:cNvSpPr txBox="1">
            <a:spLocks noChangeArrowheads="1"/>
          </p:cNvSpPr>
          <p:nvPr/>
        </p:nvSpPr>
        <p:spPr>
          <a:xfrm>
            <a:off x="1737944" y="3981736"/>
            <a:ext cx="7406058" cy="111245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0256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00256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256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256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0256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1600" b="1" dirty="0">
                <a:solidFill>
                  <a:schemeClr val="tx2"/>
                </a:solidFill>
                <a:ea typeface="宋体" pitchFamily="2" charset="-122"/>
                <a:cs typeface="Times New Roman" pitchFamily="18" charset="0"/>
              </a:rPr>
              <a:t>GF-6</a:t>
            </a:r>
          </a:p>
          <a:p>
            <a:pPr marL="540000" lvl="1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ea typeface="宋体" pitchFamily="2" charset="-122"/>
              </a:rPr>
              <a:t>2m for panchromatic band and 8/16m for multispectral band</a:t>
            </a:r>
          </a:p>
          <a:p>
            <a:pPr marL="540000" lvl="1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ea typeface="宋体" pitchFamily="2" charset="-122"/>
              </a:rPr>
              <a:t>Launched on Jun. 6nd, 2018 </a:t>
            </a:r>
            <a:endParaRPr lang="en-US" altLang="zh-CN" sz="1400" dirty="0" smtClean="0">
              <a:ea typeface="宋体" pitchFamily="2" charset="-122"/>
            </a:endParaRPr>
          </a:p>
          <a:p>
            <a:pPr marL="540000" lvl="1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ea typeface="宋体" pitchFamily="2" charset="-122"/>
              </a:rPr>
              <a:t>2 more red edge bands compared with GF-1 and 2, specially used for agriculture monitoring</a:t>
            </a:r>
            <a:endParaRPr lang="zh-CN" altLang="en-US" sz="1400" dirty="0">
              <a:ea typeface="宋体" pitchFamily="2" charset="-122"/>
            </a:endParaRP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369"/>
          <a:stretch>
            <a:fillRect/>
          </a:stretch>
        </p:blipFill>
        <p:spPr bwMode="auto">
          <a:xfrm>
            <a:off x="464736" y="3918672"/>
            <a:ext cx="1273207" cy="11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9857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983777" y="1745675"/>
            <a:ext cx="5636011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dirty="0">
                <a:latin typeface="+mn-lt"/>
                <a:ea typeface="楷体_GB2312" pitchFamily="49" charset="-122"/>
                <a:cs typeface="Arial" panose="020B0604020202020204" pitchFamily="34" charset="0"/>
              </a:rPr>
              <a:t>Spacecraft</a:t>
            </a:r>
            <a:r>
              <a:rPr lang="en-US" altLang="zh-CN" sz="1600" dirty="0" smtClean="0">
                <a:latin typeface="+mn-lt"/>
                <a:ea typeface="楷体_GB2312" pitchFamily="49" charset="-122"/>
                <a:cs typeface="Arial" panose="020B0604020202020204" pitchFamily="34" charset="0"/>
              </a:rPr>
              <a:t>:</a:t>
            </a:r>
            <a:endParaRPr lang="en-US" altLang="zh-CN" sz="1200" dirty="0">
              <a:latin typeface="+mn-lt"/>
              <a:ea typeface="楷体_GB2312" pitchFamily="49" charset="-122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+mn-lt"/>
                <a:ea typeface="楷体_GB2312" pitchFamily="49" charset="-122"/>
                <a:cs typeface="Arial" panose="020B0604020202020204" pitchFamily="34" charset="0"/>
              </a:rPr>
              <a:t>F</a:t>
            </a:r>
            <a:r>
              <a:rPr lang="en-US" altLang="zh-CN" sz="1200" dirty="0" smtClean="0">
                <a:latin typeface="+mn-lt"/>
                <a:ea typeface="楷体_GB2312" pitchFamily="49" charset="-122"/>
                <a:cs typeface="Arial" panose="020B0604020202020204" pitchFamily="34" charset="0"/>
              </a:rPr>
              <a:t>irst China </a:t>
            </a:r>
            <a:r>
              <a:rPr lang="en-US" altLang="zh-CN" sz="1200" dirty="0" err="1">
                <a:latin typeface="+mn-lt"/>
                <a:ea typeface="楷体_GB2312" pitchFamily="49" charset="-122"/>
                <a:cs typeface="Arial" panose="020B0604020202020204" pitchFamily="34" charset="0"/>
              </a:rPr>
              <a:t>Seismo</a:t>
            </a:r>
            <a:r>
              <a:rPr lang="en-US" altLang="zh-CN" sz="1200" dirty="0">
                <a:latin typeface="+mn-lt"/>
                <a:ea typeface="楷体_GB2312" pitchFamily="49" charset="-122"/>
                <a:cs typeface="Arial" panose="020B0604020202020204" pitchFamily="34" charset="0"/>
              </a:rPr>
              <a:t>-Electromagnetic </a:t>
            </a:r>
            <a:r>
              <a:rPr lang="en-US" altLang="zh-CN" sz="1200" dirty="0" smtClean="0">
                <a:latin typeface="+mn-lt"/>
                <a:ea typeface="楷体_GB2312" pitchFamily="49" charset="-122"/>
                <a:cs typeface="Arial" panose="020B0604020202020204" pitchFamily="34" charset="0"/>
              </a:rPr>
              <a:t>Sat, scientific mission dedicated to study seismic event, named after Zhang </a:t>
            </a:r>
            <a:r>
              <a:rPr lang="en-US" altLang="zh-CN" sz="1200" dirty="0" err="1">
                <a:latin typeface="+mn-lt"/>
                <a:ea typeface="楷体_GB2312" pitchFamily="49" charset="-122"/>
                <a:cs typeface="Arial" panose="020B0604020202020204" pitchFamily="34" charset="0"/>
              </a:rPr>
              <a:t>Heng</a:t>
            </a:r>
            <a:r>
              <a:rPr lang="en-US" altLang="zh-CN" sz="1200" dirty="0">
                <a:latin typeface="+mn-lt"/>
                <a:ea typeface="楷体_GB2312" pitchFamily="49" charset="-122"/>
                <a:cs typeface="Arial" panose="020B0604020202020204" pitchFamily="34" charset="0"/>
              </a:rPr>
              <a:t>, an </a:t>
            </a:r>
            <a:r>
              <a:rPr lang="en-US" altLang="zh-CN" sz="1200" dirty="0" smtClean="0">
                <a:latin typeface="+mn-lt"/>
                <a:ea typeface="楷体_GB2312" pitchFamily="49" charset="-122"/>
                <a:cs typeface="Arial" panose="020B0604020202020204" pitchFamily="34" charset="0"/>
              </a:rPr>
              <a:t>ancient astronomer </a:t>
            </a:r>
            <a:r>
              <a:rPr lang="en-US" altLang="zh-CN" sz="1200" dirty="0">
                <a:latin typeface="+mn-lt"/>
                <a:ea typeface="楷体_GB2312" pitchFamily="49" charset="-122"/>
                <a:cs typeface="Arial" panose="020B0604020202020204" pitchFamily="34" charset="0"/>
              </a:rPr>
              <a:t>in </a:t>
            </a:r>
            <a:r>
              <a:rPr lang="en-US" altLang="zh-CN" sz="1200" dirty="0" smtClean="0">
                <a:latin typeface="+mn-lt"/>
                <a:ea typeface="楷体_GB2312" pitchFamily="49" charset="-122"/>
                <a:cs typeface="Arial" panose="020B0604020202020204" pitchFamily="34" charset="0"/>
              </a:rPr>
              <a:t>Han </a:t>
            </a:r>
            <a:r>
              <a:rPr lang="en-US" altLang="zh-CN" sz="1200" dirty="0">
                <a:latin typeface="+mn-lt"/>
                <a:ea typeface="楷体_GB2312" pitchFamily="49" charset="-122"/>
                <a:cs typeface="Arial" panose="020B0604020202020204" pitchFamily="34" charset="0"/>
              </a:rPr>
              <a:t>Dynasty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atin typeface="+mn-lt"/>
                <a:ea typeface="楷体_GB2312" pitchFamily="49" charset="-122"/>
                <a:cs typeface="Arial" panose="020B0604020202020204" pitchFamily="34" charset="0"/>
              </a:rPr>
              <a:t>Launched </a:t>
            </a:r>
            <a:r>
              <a:rPr lang="en-US" altLang="zh-CN" sz="1200" dirty="0">
                <a:latin typeface="+mn-lt"/>
                <a:ea typeface="楷体_GB2312" pitchFamily="49" charset="-122"/>
                <a:cs typeface="Arial" panose="020B0604020202020204" pitchFamily="34" charset="0"/>
              </a:rPr>
              <a:t>on </a:t>
            </a:r>
            <a:r>
              <a:rPr lang="en-US" altLang="zh-CN" sz="1200" dirty="0" smtClean="0">
                <a:latin typeface="+mn-lt"/>
                <a:ea typeface="楷体_GB2312" pitchFamily="49" charset="-122"/>
                <a:cs typeface="Arial" panose="020B0604020202020204" pitchFamily="34" charset="0"/>
              </a:rPr>
              <a:t>Feb. 2, </a:t>
            </a:r>
            <a:r>
              <a:rPr lang="en-US" altLang="zh-CN" sz="1200" dirty="0">
                <a:latin typeface="+mn-lt"/>
                <a:ea typeface="楷体_GB2312" pitchFamily="49" charset="-122"/>
                <a:cs typeface="Arial" panose="020B0604020202020204" pitchFamily="34" charset="0"/>
              </a:rPr>
              <a:t>2018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atin typeface="+mn-lt"/>
                <a:ea typeface="楷体_GB2312" pitchFamily="49" charset="-122"/>
                <a:cs typeface="Arial" panose="020B0604020202020204" pitchFamily="34" charset="0"/>
              </a:rPr>
              <a:t>Launch </a:t>
            </a:r>
            <a:r>
              <a:rPr lang="en-US" altLang="zh-CN" sz="1200" dirty="0">
                <a:latin typeface="+mn-lt"/>
                <a:ea typeface="楷体_GB2312" pitchFamily="49" charset="-122"/>
                <a:cs typeface="Arial" panose="020B0604020202020204" pitchFamily="34" charset="0"/>
              </a:rPr>
              <a:t>weight:              </a:t>
            </a:r>
            <a:r>
              <a:rPr lang="en-US" altLang="zh-CN" sz="1200" dirty="0" smtClean="0">
                <a:latin typeface="+mn-lt"/>
                <a:ea typeface="楷体_GB2312" pitchFamily="49" charset="-122"/>
                <a:cs typeface="Arial" panose="020B0604020202020204" pitchFamily="34" charset="0"/>
              </a:rPr>
              <a:t> 700KG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atin typeface="+mn-lt"/>
                <a:ea typeface="楷体_GB2312" pitchFamily="49" charset="-122"/>
                <a:cs typeface="Arial" panose="020B0604020202020204" pitchFamily="34" charset="0"/>
              </a:rPr>
              <a:t>Orbit:                             sun synchronous</a:t>
            </a:r>
            <a:endParaRPr lang="en-US" altLang="zh-CN" sz="1200" dirty="0">
              <a:latin typeface="+mn-lt"/>
              <a:ea typeface="楷体_GB2312" pitchFamily="49" charset="-122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atin typeface="+mn-lt"/>
                <a:ea typeface="楷体_GB2312" pitchFamily="49" charset="-122"/>
                <a:cs typeface="Arial" panose="020B0604020202020204" pitchFamily="34" charset="0"/>
              </a:rPr>
              <a:t>Orbit altitude:                 507KM</a:t>
            </a:r>
            <a:endParaRPr lang="en-US" altLang="zh-CN" sz="1200" dirty="0">
              <a:latin typeface="+mn-lt"/>
              <a:ea typeface="楷体_GB2312" pitchFamily="49" charset="-122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+mn-lt"/>
                <a:ea typeface="楷体_GB2312" pitchFamily="49" charset="-122"/>
                <a:cs typeface="Arial" panose="020B0604020202020204" pitchFamily="34" charset="0"/>
              </a:rPr>
              <a:t>Descending node time:    </a:t>
            </a:r>
            <a:r>
              <a:rPr lang="en-US" altLang="zh-CN" sz="1200" dirty="0" smtClean="0">
                <a:latin typeface="+mn-lt"/>
                <a:ea typeface="楷体_GB2312" pitchFamily="49" charset="-122"/>
                <a:cs typeface="Arial" panose="020B0604020202020204" pitchFamily="34" charset="0"/>
              </a:rPr>
              <a:t>14:00 LT</a:t>
            </a:r>
            <a:endParaRPr lang="en-US" altLang="zh-CN" sz="1200" dirty="0">
              <a:latin typeface="+mn-lt"/>
              <a:ea typeface="楷体_GB2312" pitchFamily="49" charset="-122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atin typeface="+mn-lt"/>
                <a:ea typeface="楷体_GB2312" pitchFamily="49" charset="-122"/>
                <a:cs typeface="Arial" panose="020B0604020202020204" pitchFamily="34" charset="0"/>
              </a:rPr>
              <a:t>Design </a:t>
            </a:r>
            <a:r>
              <a:rPr lang="en-US" altLang="zh-CN" sz="1200" dirty="0">
                <a:latin typeface="+mn-lt"/>
                <a:ea typeface="楷体_GB2312" pitchFamily="49" charset="-122"/>
                <a:cs typeface="Arial" panose="020B0604020202020204" pitchFamily="34" charset="0"/>
              </a:rPr>
              <a:t>life:                     </a:t>
            </a:r>
            <a:r>
              <a:rPr lang="en-US" altLang="zh-CN" sz="1200" dirty="0" smtClean="0">
                <a:latin typeface="+mn-lt"/>
                <a:ea typeface="楷体_GB2312" pitchFamily="49" charset="-122"/>
                <a:cs typeface="Arial" panose="020B0604020202020204" pitchFamily="34" charset="0"/>
              </a:rPr>
              <a:t>over 5 </a:t>
            </a:r>
            <a:r>
              <a:rPr lang="en-US" altLang="zh-CN" sz="1200" dirty="0">
                <a:latin typeface="+mn-lt"/>
                <a:ea typeface="楷体_GB2312" pitchFamily="49" charset="-122"/>
                <a:cs typeface="Arial" panose="020B0604020202020204" pitchFamily="34" charset="0"/>
              </a:rPr>
              <a:t>years </a:t>
            </a:r>
          </a:p>
        </p:txBody>
      </p:sp>
      <p:sp>
        <p:nvSpPr>
          <p:cNvPr id="5" name="矩形 5"/>
          <p:cNvSpPr>
            <a:spLocks noChangeArrowheads="1"/>
          </p:cNvSpPr>
          <p:nvPr/>
        </p:nvSpPr>
        <p:spPr bwMode="auto">
          <a:xfrm>
            <a:off x="2960027" y="3816941"/>
            <a:ext cx="5946465" cy="104644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 smtClean="0">
                <a:solidFill>
                  <a:srgbClr val="FF0000"/>
                </a:solidFill>
                <a:latin typeface="+mn-lt"/>
                <a:ea typeface="楷体_GB2312" pitchFamily="49" charset="-122"/>
                <a:cs typeface="Arial" panose="020B0604020202020204" pitchFamily="34" charset="0"/>
              </a:rPr>
              <a:t>Instruments:</a:t>
            </a:r>
            <a:endParaRPr lang="en-US" altLang="zh-CN" sz="1400" b="1" dirty="0">
              <a:solidFill>
                <a:srgbClr val="FF0000"/>
              </a:solidFill>
              <a:latin typeface="+mn-lt"/>
              <a:ea typeface="楷体_GB2312" pitchFamily="49" charset="-122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en-US" altLang="zh-CN" sz="1200" dirty="0">
                <a:latin typeface="+mn-lt"/>
                <a:ea typeface="楷体_GB2312" pitchFamily="49" charset="-122"/>
              </a:rPr>
              <a:t>8 payloads, including search-coil magnetometer (SCM), electric field detector (EFD), high precision magnetometer (HPM), GNSS occultation receiver (GOR), plasma analyzer package (PAP), </a:t>
            </a:r>
            <a:r>
              <a:rPr lang="en-US" altLang="zh-CN" sz="1200" dirty="0" err="1">
                <a:latin typeface="+mn-lt"/>
                <a:ea typeface="楷体_GB2312" pitchFamily="49" charset="-122"/>
              </a:rPr>
              <a:t>langmuir</a:t>
            </a:r>
            <a:r>
              <a:rPr lang="en-US" altLang="zh-CN" sz="1200" dirty="0">
                <a:latin typeface="+mn-lt"/>
                <a:ea typeface="楷体_GB2312" pitchFamily="49" charset="-122"/>
              </a:rPr>
              <a:t> probe (LAP), high energetic particle package (HEPP) and detector (HEPD), and tri-band beacon (TBB), among which HEPD is provided by Italian Space Agency</a:t>
            </a:r>
          </a:p>
        </p:txBody>
      </p:sp>
      <p:sp>
        <p:nvSpPr>
          <p:cNvPr id="6" name="文本框 16"/>
          <p:cNvSpPr txBox="1"/>
          <p:nvPr/>
        </p:nvSpPr>
        <p:spPr>
          <a:xfrm>
            <a:off x="4394228" y="1232750"/>
            <a:ext cx="2725375" cy="3385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solidFill>
              <a:srgbClr val="FF0000"/>
            </a:solidFill>
            <a:prstDash val="dash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6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ea typeface="Arial Unicode MS" panose="020B0604020202020204" pitchFamily="34" charset="-122"/>
                <a:cs typeface="Arial Unicode MS" panose="020B0604020202020204" pitchFamily="34" charset="-122"/>
              </a:rPr>
              <a:t>ZhangHeng-1 (CSES)</a:t>
            </a:r>
            <a:endParaRPr kumimoji="0" lang="zh-CN" altLang="en-US" sz="16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66" t="8939" r="14879" b="9421"/>
          <a:stretch/>
        </p:blipFill>
        <p:spPr>
          <a:xfrm>
            <a:off x="410794" y="1230870"/>
            <a:ext cx="1762390" cy="158007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019" y="2851151"/>
            <a:ext cx="2481856" cy="2146805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2020932" y="122549"/>
            <a:ext cx="5098671" cy="857250"/>
          </a:xfrm>
        </p:spPr>
        <p:txBody>
          <a:bodyPr/>
          <a:lstStyle/>
          <a:p>
            <a:r>
              <a:rPr lang="en-US" altLang="zh-CN" dirty="0"/>
              <a:t>Recently </a:t>
            </a:r>
            <a:r>
              <a:rPr lang="en-US" altLang="zh-CN" dirty="0" smtClean="0"/>
              <a:t>Launched Satellite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43816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Helvetica" panose="020B0604020202020204" pitchFamily="34" charset="0"/>
                <a:cs typeface="Helvetica" panose="020B0604020202020204" pitchFamily="34" charset="0"/>
              </a:rPr>
              <a:t>Ground Segments</a:t>
            </a:r>
            <a:endParaRPr lang="zh-CN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文本框 18"/>
          <p:cNvSpPr txBox="1"/>
          <p:nvPr/>
        </p:nvSpPr>
        <p:spPr>
          <a:xfrm>
            <a:off x="81399" y="1214663"/>
            <a:ext cx="47615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altLang="zh-CN" sz="1600" dirty="0" smtClean="0">
                <a:ea typeface="微软雅黑" panose="020B0503020204020204" pitchFamily="34" charset="-122"/>
                <a:cs typeface="Times New Roman" panose="02020603050405020304" pitchFamily="18" charset="0"/>
              </a:rPr>
              <a:t>China </a:t>
            </a:r>
            <a:r>
              <a:rPr lang="en-US" altLang="zh-CN" sz="1600" dirty="0">
                <a:ea typeface="微软雅黑" panose="020B0503020204020204" pitchFamily="34" charset="-122"/>
                <a:cs typeface="Times New Roman" panose="02020603050405020304" pitchFamily="18" charset="0"/>
              </a:rPr>
              <a:t>has established a national data receiving network for land observing satellites with the capacity to receive real-time data covering whole territory of China and neighboring countries and regions. </a:t>
            </a:r>
          </a:p>
        </p:txBody>
      </p:sp>
      <p:sp>
        <p:nvSpPr>
          <p:cNvPr id="8" name="文本框 19"/>
          <p:cNvSpPr txBox="1"/>
          <p:nvPr/>
        </p:nvSpPr>
        <p:spPr>
          <a:xfrm>
            <a:off x="197005" y="3917695"/>
            <a:ext cx="59727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b="1" dirty="0" smtClean="0">
                <a:solidFill>
                  <a:schemeClr val="accent1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China </a:t>
            </a:r>
            <a:r>
              <a:rPr lang="en-US" altLang="zh-CN" b="1" dirty="0">
                <a:solidFill>
                  <a:schemeClr val="accent1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Remote Sensing Satellite North Polar Ground Station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lang="en-US" altLang="zh-CN" sz="1600" dirty="0" smtClean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ut </a:t>
            </a:r>
            <a:r>
              <a:rPr lang="en-US" altLang="zh-CN" sz="1600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into trial operation on Dec. 15th, 2016.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Greatly </a:t>
            </a:r>
            <a:r>
              <a:rPr lang="en-US" altLang="zh-CN" sz="1600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enhanced the data receiving capabilities of Chinese satellites.</a:t>
            </a:r>
          </a:p>
        </p:txBody>
      </p:sp>
      <p:pic>
        <p:nvPicPr>
          <p:cNvPr id="15" name="Picture 4" descr="C:\对外合作材料\AP GEOSS 2017\1077d6c8-4c7c-4777-a483-734cb427a7e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6425" y="3328296"/>
            <a:ext cx="2385645" cy="143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C:\对外合作材料\AP GEOSS 2017\8a8f56e5-0ea5-472c-a778-e2444b0b1f3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488" y="2487949"/>
            <a:ext cx="4384989" cy="1340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4890428" y="1190321"/>
            <a:ext cx="4043796" cy="1909139"/>
            <a:chOff x="4396224" y="863703"/>
            <a:chExt cx="4699893" cy="2697404"/>
          </a:xfrm>
        </p:grpSpPr>
        <p:pic>
          <p:nvPicPr>
            <p:cNvPr id="24" name="Picture 12" descr="C:\Users\Administrator\Desktop\未标题-7.jpg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56117" y="863703"/>
              <a:ext cx="1440000" cy="1260000"/>
            </a:xfrm>
            <a:prstGeom prst="rect">
              <a:avLst/>
            </a:prstGeom>
            <a:noFill/>
          </p:spPr>
        </p:pic>
        <p:sp>
          <p:nvSpPr>
            <p:cNvPr id="25" name="矩形 24"/>
            <p:cNvSpPr/>
            <p:nvPr/>
          </p:nvSpPr>
          <p:spPr>
            <a:xfrm>
              <a:off x="7819970" y="937556"/>
              <a:ext cx="1112293" cy="1112293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/>
            </a:p>
          </p:txBody>
        </p:sp>
        <p:pic>
          <p:nvPicPr>
            <p:cNvPr id="27" name="Picture 11" descr="C:\Users\Administrator\Desktop\未标题-6.jpg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034495" y="863703"/>
              <a:ext cx="1440000" cy="1260000"/>
            </a:xfrm>
            <a:prstGeom prst="rect">
              <a:avLst/>
            </a:prstGeom>
            <a:noFill/>
          </p:spPr>
        </p:pic>
        <p:pic>
          <p:nvPicPr>
            <p:cNvPr id="28" name="Picture 13" descr="C:\Users\Administrator\Desktop\未标题-8.jpg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396224" y="863703"/>
              <a:ext cx="1440000" cy="1260000"/>
            </a:xfrm>
            <a:prstGeom prst="rect">
              <a:avLst/>
            </a:prstGeom>
            <a:noFill/>
          </p:spPr>
        </p:pic>
        <p:pic>
          <p:nvPicPr>
            <p:cNvPr id="29" name="Picture 18" descr="E:\GEO全会\GEO宣传视频\视频素材库\展览图片（最终版）\2-2-12.jpg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034495" y="2301107"/>
              <a:ext cx="1440000" cy="1260000"/>
            </a:xfrm>
            <a:prstGeom prst="rect">
              <a:avLst/>
            </a:prstGeom>
            <a:noFill/>
          </p:spPr>
        </p:pic>
        <p:pic>
          <p:nvPicPr>
            <p:cNvPr id="30" name="Picture 20" descr="E:\GEO全会\GEO宣传视频\视频素材库\展览图片（最终版）\2-2-14.jpg"/>
            <p:cNvPicPr>
              <a:picLocks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656117" y="2301107"/>
              <a:ext cx="1440000" cy="1260000"/>
            </a:xfrm>
            <a:prstGeom prst="rect">
              <a:avLst/>
            </a:prstGeom>
            <a:noFill/>
          </p:spPr>
        </p:pic>
        <p:sp>
          <p:nvSpPr>
            <p:cNvPr id="31" name="矩形 30"/>
            <p:cNvSpPr/>
            <p:nvPr/>
          </p:nvSpPr>
          <p:spPr>
            <a:xfrm>
              <a:off x="4549961" y="936579"/>
              <a:ext cx="1112293" cy="1112293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/>
            </a:p>
          </p:txBody>
        </p:sp>
        <p:sp>
          <p:nvSpPr>
            <p:cNvPr id="32" name="矩形 31"/>
            <p:cNvSpPr/>
            <p:nvPr/>
          </p:nvSpPr>
          <p:spPr>
            <a:xfrm>
              <a:off x="6198348" y="936578"/>
              <a:ext cx="1112293" cy="1112293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/>
            </a:p>
          </p:txBody>
        </p:sp>
        <p:sp>
          <p:nvSpPr>
            <p:cNvPr id="33" name="矩形 32"/>
            <p:cNvSpPr/>
            <p:nvPr/>
          </p:nvSpPr>
          <p:spPr>
            <a:xfrm>
              <a:off x="6198347" y="2374959"/>
              <a:ext cx="1112293" cy="1112293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/>
            </a:p>
          </p:txBody>
        </p:sp>
        <p:sp>
          <p:nvSpPr>
            <p:cNvPr id="34" name="矩形 33"/>
            <p:cNvSpPr/>
            <p:nvPr/>
          </p:nvSpPr>
          <p:spPr>
            <a:xfrm>
              <a:off x="7819969" y="2374960"/>
              <a:ext cx="1112293" cy="1112293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/>
            </a:p>
          </p:txBody>
        </p:sp>
        <p:sp>
          <p:nvSpPr>
            <p:cNvPr id="35" name="矩形 34"/>
            <p:cNvSpPr/>
            <p:nvPr/>
          </p:nvSpPr>
          <p:spPr>
            <a:xfrm>
              <a:off x="6198347" y="949539"/>
              <a:ext cx="935120" cy="3221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00" dirty="0" err="1" smtClean="0">
                  <a:solidFill>
                    <a:srgbClr val="C00000"/>
                  </a:solidFill>
                </a:rPr>
                <a:t>Sanya</a:t>
              </a:r>
              <a:r>
                <a:rPr lang="en-US" altLang="zh-CN" sz="1000" dirty="0" smtClean="0">
                  <a:solidFill>
                    <a:srgbClr val="C00000"/>
                  </a:solidFill>
                </a:rPr>
                <a:t> Station</a:t>
              </a:r>
              <a:endParaRPr lang="zh-CN" altLang="en-US" sz="1000" dirty="0">
                <a:solidFill>
                  <a:srgbClr val="C00000"/>
                </a:solidFill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7772491" y="949539"/>
              <a:ext cx="960385" cy="3221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00" dirty="0" err="1" smtClean="0">
                  <a:solidFill>
                    <a:srgbClr val="C00000"/>
                  </a:solidFill>
                </a:rPr>
                <a:t>Miyun</a:t>
              </a:r>
              <a:r>
                <a:rPr lang="en-US" altLang="zh-CN" sz="1000" dirty="0" smtClean="0">
                  <a:solidFill>
                    <a:srgbClr val="C00000"/>
                  </a:solidFill>
                </a:rPr>
                <a:t> Station</a:t>
              </a:r>
              <a:endParaRPr lang="zh-CN" altLang="en-US" sz="1000" dirty="0" smtClean="0">
                <a:solidFill>
                  <a:srgbClr val="C00000"/>
                </a:solidFill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4558142" y="949539"/>
              <a:ext cx="901434" cy="3221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00" dirty="0" err="1" smtClean="0">
                  <a:solidFill>
                    <a:srgbClr val="C00000"/>
                  </a:solidFill>
                </a:rPr>
                <a:t>Kashi</a:t>
              </a:r>
              <a:r>
                <a:rPr lang="en-US" altLang="zh-CN" sz="1000" dirty="0" smtClean="0">
                  <a:solidFill>
                    <a:srgbClr val="C00000"/>
                  </a:solidFill>
                </a:rPr>
                <a:t> Station</a:t>
              </a:r>
              <a:endParaRPr lang="zh-CN" altLang="en-US" sz="1000" dirty="0" smtClean="0">
                <a:solidFill>
                  <a:srgbClr val="C00000"/>
                </a:solidFill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6136445" y="2374960"/>
              <a:ext cx="982280" cy="3221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00" dirty="0" smtClean="0">
                  <a:solidFill>
                    <a:srgbClr val="C00000"/>
                  </a:solidFill>
                </a:rPr>
                <a:t>Beijing Station</a:t>
              </a:r>
              <a:endParaRPr lang="zh-CN" altLang="en-US" sz="1000" dirty="0">
                <a:solidFill>
                  <a:srgbClr val="C00000"/>
                </a:solidFill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7917554" y="2379590"/>
              <a:ext cx="876171" cy="3221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00" dirty="0" smtClean="0">
                  <a:solidFill>
                    <a:srgbClr val="C00000"/>
                  </a:solidFill>
                </a:rPr>
                <a:t>Mudanjiang </a:t>
              </a:r>
              <a:endParaRPr lang="zh-CN" altLang="en-US" sz="10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47864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Data Archive</a:t>
            </a:r>
            <a:endParaRPr lang="zh-CN" altLang="en-US" dirty="0"/>
          </a:p>
        </p:txBody>
      </p:sp>
      <p:grpSp>
        <p:nvGrpSpPr>
          <p:cNvPr id="19" name="组合 18"/>
          <p:cNvGrpSpPr/>
          <p:nvPr/>
        </p:nvGrpSpPr>
        <p:grpSpPr>
          <a:xfrm>
            <a:off x="2919144" y="3200924"/>
            <a:ext cx="6045200" cy="1778631"/>
            <a:chOff x="186055" y="1494155"/>
            <a:chExt cx="8924290" cy="2428240"/>
          </a:xfrm>
        </p:grpSpPr>
        <p:grpSp>
          <p:nvGrpSpPr>
            <p:cNvPr id="4" name="组合 3"/>
            <p:cNvGrpSpPr/>
            <p:nvPr/>
          </p:nvGrpSpPr>
          <p:grpSpPr>
            <a:xfrm>
              <a:off x="186055" y="1494155"/>
              <a:ext cx="2879090" cy="2428240"/>
              <a:chOff x="293" y="2353"/>
              <a:chExt cx="4534" cy="3824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293" y="2353"/>
                <a:ext cx="4534" cy="3824"/>
                <a:chOff x="293" y="2353"/>
                <a:chExt cx="4534" cy="3824"/>
              </a:xfrm>
            </p:grpSpPr>
            <p:pic>
              <p:nvPicPr>
                <p:cNvPr id="7" name="Picture 2" descr="H:\产品覆盖\HJCCD.bmp"/>
                <p:cNvPicPr>
                  <a:picLocks noChangeAspect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293" y="3371"/>
                  <a:ext cx="4534" cy="280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8" name="文本框 2"/>
                <p:cNvSpPr txBox="1"/>
                <p:nvPr/>
              </p:nvSpPr>
              <p:spPr>
                <a:xfrm>
                  <a:off x="850" y="2353"/>
                  <a:ext cx="3556" cy="5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200" b="1" dirty="0">
                      <a:solidFill>
                        <a:schemeClr val="tx2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Low Spatial≥30m</a:t>
                  </a:r>
                </a:p>
              </p:txBody>
            </p:sp>
          </p:grpSp>
          <p:sp>
            <p:nvSpPr>
              <p:cNvPr id="6" name="文本框 9"/>
              <p:cNvSpPr txBox="1"/>
              <p:nvPr/>
            </p:nvSpPr>
            <p:spPr>
              <a:xfrm>
                <a:off x="1841" y="3005"/>
                <a:ext cx="1421" cy="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b="1" dirty="0">
                    <a:solidFill>
                      <a:schemeClr val="tx2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100%</a:t>
                </a: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2961640" y="1494155"/>
              <a:ext cx="3331845" cy="2340610"/>
              <a:chOff x="4664" y="2353"/>
              <a:chExt cx="5247" cy="3686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4664" y="2353"/>
                <a:ext cx="5247" cy="3686"/>
                <a:chOff x="4664" y="2353"/>
                <a:chExt cx="5247" cy="3686"/>
              </a:xfrm>
            </p:grpSpPr>
            <p:graphicFrame>
              <p:nvGraphicFramePr>
                <p:cNvPr id="12" name="对象 11"/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xmlns="" val="3979500608"/>
                    </p:ext>
                  </p:extLst>
                </p:nvPr>
              </p:nvGraphicFramePr>
              <p:xfrm>
                <a:off x="4991" y="3345"/>
                <a:ext cx="4710" cy="2694"/>
              </p:xfrm>
              <a:graphic>
                <a:graphicData uri="http://schemas.openxmlformats.org/presentationml/2006/ole">
                  <p:oleObj spid="_x0000_s2164" r:id="rId5" imgW="4486901" imgH="2638095" progId="PBrush">
                    <p:embed/>
                  </p:oleObj>
                </a:graphicData>
              </a:graphic>
            </p:graphicFrame>
            <p:sp>
              <p:nvSpPr>
                <p:cNvPr id="13" name="文本框 7"/>
                <p:cNvSpPr txBox="1"/>
                <p:nvPr/>
              </p:nvSpPr>
              <p:spPr>
                <a:xfrm>
                  <a:off x="4664" y="2353"/>
                  <a:ext cx="5247" cy="5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200" b="1" dirty="0">
                      <a:solidFill>
                        <a:schemeClr val="tx2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20m≥Medium Spatial</a:t>
                  </a:r>
                  <a:r>
                    <a:rPr lang="zh-CN" altLang="en-US" sz="1200" b="1" dirty="0">
                      <a:solidFill>
                        <a:schemeClr val="tx2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＞</a:t>
                  </a:r>
                  <a:r>
                    <a:rPr lang="en-US" altLang="zh-CN" sz="1200" b="1" dirty="0">
                      <a:solidFill>
                        <a:schemeClr val="tx2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2m</a:t>
                  </a:r>
                </a:p>
              </p:txBody>
            </p:sp>
          </p:grpSp>
          <p:sp>
            <p:nvSpPr>
              <p:cNvPr id="11" name="文本框 10"/>
              <p:cNvSpPr txBox="1"/>
              <p:nvPr/>
            </p:nvSpPr>
            <p:spPr>
              <a:xfrm>
                <a:off x="6674" y="2979"/>
                <a:ext cx="1201" cy="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b="1">
                    <a:solidFill>
                      <a:schemeClr val="tx2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82%</a:t>
                </a: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6293485" y="1494155"/>
              <a:ext cx="2816860" cy="2355215"/>
              <a:chOff x="9911" y="2353"/>
              <a:chExt cx="4436" cy="3709"/>
            </a:xfrm>
          </p:grpSpPr>
          <p:grpSp>
            <p:nvGrpSpPr>
              <p:cNvPr id="15" name="组合 14"/>
              <p:cNvGrpSpPr/>
              <p:nvPr/>
            </p:nvGrpSpPr>
            <p:grpSpPr>
              <a:xfrm>
                <a:off x="9911" y="2353"/>
                <a:ext cx="4436" cy="3709"/>
                <a:chOff x="9911" y="2353"/>
                <a:chExt cx="4436" cy="3709"/>
              </a:xfrm>
            </p:grpSpPr>
            <p:graphicFrame>
              <p:nvGraphicFramePr>
                <p:cNvPr id="17" name="对象 16"/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xmlns="" val="30343544"/>
                    </p:ext>
                  </p:extLst>
                </p:nvPr>
              </p:nvGraphicFramePr>
              <p:xfrm>
                <a:off x="9911" y="3424"/>
                <a:ext cx="4436" cy="2638"/>
              </p:xfrm>
              <a:graphic>
                <a:graphicData uri="http://schemas.openxmlformats.org/presentationml/2006/ole">
                  <p:oleObj spid="_x0000_s2165" name="BMP 图像" r:id="rId6" imgW="5972040" imgH="3581280" progId="PBrush">
                    <p:embed/>
                  </p:oleObj>
                </a:graphicData>
              </a:graphic>
            </p:graphicFrame>
            <p:sp>
              <p:nvSpPr>
                <p:cNvPr id="18" name="文本框 8"/>
                <p:cNvSpPr txBox="1"/>
                <p:nvPr/>
              </p:nvSpPr>
              <p:spPr>
                <a:xfrm>
                  <a:off x="10266" y="2353"/>
                  <a:ext cx="3466" cy="5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200" b="1" dirty="0">
                      <a:solidFill>
                        <a:schemeClr val="tx2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2m≥High Spatial</a:t>
                  </a:r>
                </a:p>
              </p:txBody>
            </p:sp>
          </p:grpSp>
          <p:sp>
            <p:nvSpPr>
              <p:cNvPr id="16" name="文本框 13"/>
              <p:cNvSpPr txBox="1"/>
              <p:nvPr/>
            </p:nvSpPr>
            <p:spPr>
              <a:xfrm>
                <a:off x="11547" y="2959"/>
                <a:ext cx="1201" cy="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b="1" dirty="0">
                    <a:solidFill>
                      <a:schemeClr val="tx2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51%</a:t>
                </a:r>
              </a:p>
            </p:txBody>
          </p:sp>
        </p:grpSp>
      </p:grpSp>
      <p:sp>
        <p:nvSpPr>
          <p:cNvPr id="20" name="Rectangle 44"/>
          <p:cNvSpPr/>
          <p:nvPr/>
        </p:nvSpPr>
        <p:spPr>
          <a:xfrm>
            <a:off x="242911" y="1279195"/>
            <a:ext cx="6027260" cy="68634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342900" lvl="0" indent="-342900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 PB on-line storage ;  7</a:t>
            </a:r>
            <a:r>
              <a:rPr lang="zh-CN" altLang="zh-CN" sz="1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×</a:t>
            </a:r>
            <a:r>
              <a:rPr lang="en-US" altLang="zh-CN" sz="1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24 automatically</a:t>
            </a:r>
            <a:r>
              <a:rPr lang="en-US" altLang="zh-CN" sz="1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operation.                 </a:t>
            </a:r>
          </a:p>
          <a:p>
            <a:pPr marL="342900" lvl="0" indent="-342900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Thousands of servers ;  Calculate ability</a:t>
            </a:r>
            <a:r>
              <a:rPr lang="zh-CN" altLang="en-US" sz="1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</a:t>
            </a:r>
            <a:r>
              <a:rPr lang="en-US" altLang="zh-CN" sz="1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110</a:t>
            </a:r>
            <a:r>
              <a:rPr lang="zh-CN" altLang="en-US" sz="1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trillion </a:t>
            </a:r>
            <a:r>
              <a:rPr lang="en-US" altLang="zh-CN" sz="1400" b="1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times.</a:t>
            </a:r>
            <a:endParaRPr lang="en-US" altLang="zh-CN" sz="1400" b="1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Picture 11" descr="0823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3133" y="2048808"/>
            <a:ext cx="2343928" cy="19070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" descr="照片 33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08233" y="1196067"/>
            <a:ext cx="2456012" cy="1842939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xmlns="" val="246076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2370</TotalTime>
  <Words>1315</Words>
  <Application>Microsoft Office PowerPoint</Application>
  <PresentationFormat>全屏显示(16:9)</PresentationFormat>
  <Paragraphs>207</Paragraphs>
  <Slides>19</Slides>
  <Notes>19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22" baseType="lpstr">
      <vt:lpstr>Office Theme</vt:lpstr>
      <vt:lpstr>BMP 图像</vt:lpstr>
      <vt:lpstr>Image</vt:lpstr>
      <vt:lpstr>Updates of Chinese EO satellites</vt:lpstr>
      <vt:lpstr>Chinese Agencies Participating CEOS</vt:lpstr>
      <vt:lpstr>Launched Satellite</vt:lpstr>
      <vt:lpstr>Recently Launched Satellite</vt:lpstr>
      <vt:lpstr>Recently Launched Satellite</vt:lpstr>
      <vt:lpstr>Recently Launched Satellite</vt:lpstr>
      <vt:lpstr>Recently Launched Satellite</vt:lpstr>
      <vt:lpstr>Ground Segments</vt:lpstr>
      <vt:lpstr>Data Archive</vt:lpstr>
      <vt:lpstr>Data Distribution</vt:lpstr>
      <vt:lpstr>Data Applications</vt:lpstr>
      <vt:lpstr>International Cooperation</vt:lpstr>
      <vt:lpstr>Participation in CEOS Work</vt:lpstr>
      <vt:lpstr>Participation in CEOS Work</vt:lpstr>
      <vt:lpstr>Participation in CEOS Work</vt:lpstr>
      <vt:lpstr>International Cooperation</vt:lpstr>
      <vt:lpstr>International Cooperation</vt:lpstr>
      <vt:lpstr>Plans and Strategy in relation to CEOS</vt:lpstr>
      <vt:lpstr>幻灯片 19</vt:lpstr>
    </vt:vector>
  </TitlesOfParts>
  <Company>ESA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Pascal Lecomte</dc:creator>
  <cp:lastModifiedBy>maomao</cp:lastModifiedBy>
  <cp:revision>116</cp:revision>
  <cp:lastPrinted>2016-11-11T04:37:28Z</cp:lastPrinted>
  <dcterms:created xsi:type="dcterms:W3CDTF">2016-11-10T19:18:14Z</dcterms:created>
  <dcterms:modified xsi:type="dcterms:W3CDTF">2018-10-17T13:27:43Z</dcterms:modified>
</cp:coreProperties>
</file>