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4" r:id="rId2"/>
  </p:sldMasterIdLst>
  <p:notesMasterIdLst>
    <p:notesMasterId r:id="rId21"/>
  </p:notesMasterIdLst>
  <p:sldIdLst>
    <p:sldId id="256" r:id="rId3"/>
    <p:sldId id="524" r:id="rId4"/>
    <p:sldId id="810" r:id="rId5"/>
    <p:sldId id="539" r:id="rId6"/>
    <p:sldId id="1195" r:id="rId7"/>
    <p:sldId id="1190" r:id="rId8"/>
    <p:sldId id="1191" r:id="rId9"/>
    <p:sldId id="1193" r:id="rId10"/>
    <p:sldId id="1196" r:id="rId11"/>
    <p:sldId id="601" r:id="rId12"/>
    <p:sldId id="361" r:id="rId13"/>
    <p:sldId id="586" r:id="rId14"/>
    <p:sldId id="666" r:id="rId15"/>
    <p:sldId id="608" r:id="rId16"/>
    <p:sldId id="271" r:id="rId17"/>
    <p:sldId id="277" r:id="rId18"/>
    <p:sldId id="811" r:id="rId19"/>
    <p:sldId id="812" r:id="rId2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FF00"/>
    <a:srgbClr val="00F200"/>
    <a:srgbClr val="0071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9" autoAdjust="0"/>
    <p:restoredTop sz="96740" autoAdjust="0"/>
  </p:normalViewPr>
  <p:slideViewPr>
    <p:cSldViewPr>
      <p:cViewPr varScale="1">
        <p:scale>
          <a:sx n="120" d="100"/>
          <a:sy n="120" d="100"/>
        </p:scale>
        <p:origin x="86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F519EAF-2D10-416D-8CBC-90DA371212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9300" indent="-287338" defTabSz="911225">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2525" indent="-230188" defTabSz="911225">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2900" indent="-230188" defTabSz="911225">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4863" indent="-230188" defTabSz="911225">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32063" indent="-230188" defTabSz="9112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9263" indent="-230188" defTabSz="9112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6463" indent="-230188" defTabSz="9112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3663" indent="-230188" defTabSz="911225"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777BE804-F843-4D5E-B4A7-FFEDE6C0AD19}" type="slidenum">
              <a:rPr lang="en-US" altLang="ja-JP" smtClean="0">
                <a:solidFill>
                  <a:srgbClr val="000000"/>
                </a:solidFill>
                <a:latin typeface="Arial" panose="020B0604020202020204" pitchFamily="34" charset="0"/>
                <a:cs typeface="Arial" panose="020B0604020202020204" pitchFamily="34" charset="0"/>
              </a:rPr>
              <a:pPr>
                <a:spcBef>
                  <a:spcPct val="0"/>
                </a:spcBef>
              </a:pPr>
              <a:t>2</a:t>
            </a:fld>
            <a:endParaRPr lang="en-US" altLang="ja-JP" dirty="0">
              <a:solidFill>
                <a:srgbClr val="000000"/>
              </a:solidFill>
              <a:latin typeface="Arial" panose="020B0604020202020204" pitchFamily="34" charset="0"/>
              <a:cs typeface="Arial" panose="020B0604020202020204" pitchFamily="34" charset="0"/>
            </a:endParaRPr>
          </a:p>
        </p:txBody>
      </p:sp>
      <p:sp>
        <p:nvSpPr>
          <p:cNvPr id="99331" name="Rectangle 2">
            <a:extLst>
              <a:ext uri="{FF2B5EF4-FFF2-40B4-BE49-F238E27FC236}">
                <a16:creationId xmlns:a16="http://schemas.microsoft.com/office/drawing/2014/main" id="{2F8AC3CB-AF55-450A-A176-606DA9A1A563}"/>
              </a:ext>
            </a:extLst>
          </p:cNvPr>
          <p:cNvSpPr>
            <a:spLocks noGrp="1" noRot="1" noChangeAspect="1" noChangeArrowheads="1" noTextEdit="1"/>
          </p:cNvSpPr>
          <p:nvPr>
            <p:ph type="sldImg"/>
          </p:nvPr>
        </p:nvSpPr>
        <p:spPr bwMode="auto">
          <a:xfrm>
            <a:off x="915988" y="742950"/>
            <a:ext cx="4975225" cy="3732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95762130-21DA-48CC-B8B1-07AD32591B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Tree>
    <p:extLst>
      <p:ext uri="{BB962C8B-B14F-4D97-AF65-F5344CB8AC3E}">
        <p14:creationId xmlns:p14="http://schemas.microsoft.com/office/powerpoint/2010/main" val="4113245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DDEDD6E6-B531-42C4-8D23-64F16DC5A602}"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1225" rtl="0" eaLnBrk="1" fontAlgn="base" latinLnBrk="0" hangingPunct="1">
                <a:lnSpc>
                  <a:spcPct val="100000"/>
                </a:lnSpc>
                <a:spcBef>
                  <a:spcPct val="0"/>
                </a:spcBef>
                <a:spcAft>
                  <a:spcPct val="0"/>
                </a:spcAft>
                <a:buClrTx/>
                <a:buSzTx/>
                <a:buFontTx/>
                <a:buNone/>
                <a:tabLst/>
                <a:defRPr/>
              </a:pPr>
              <a:t>16</a:t>
            </a:fld>
            <a:endParaRPr kumimoji="1"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05666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4A7F59-AC41-4AD5-A24B-E2B83A9D7F8E}" type="slidenum">
              <a:rPr lang="en-US" altLang="ja-JP" smtClean="0"/>
              <a:pPr>
                <a:defRPr/>
              </a:pPr>
              <a:t>18</a:t>
            </a:fld>
            <a:endParaRPr lang="en-US" altLang="ja-JP" dirty="0"/>
          </a:p>
        </p:txBody>
      </p:sp>
    </p:spTree>
    <p:extLst>
      <p:ext uri="{BB962C8B-B14F-4D97-AF65-F5344CB8AC3E}">
        <p14:creationId xmlns:p14="http://schemas.microsoft.com/office/powerpoint/2010/main" val="246702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4A7F59-AC41-4AD5-A24B-E2B83A9D7F8E}" type="slidenum">
              <a:rPr lang="en-US" altLang="ja-JP" smtClean="0"/>
              <a:pPr>
                <a:defRPr/>
              </a:pPr>
              <a:t>4</a:t>
            </a:fld>
            <a:endParaRPr lang="en-US" altLang="ja-JP" dirty="0"/>
          </a:p>
        </p:txBody>
      </p:sp>
    </p:spTree>
    <p:extLst>
      <p:ext uri="{BB962C8B-B14F-4D97-AF65-F5344CB8AC3E}">
        <p14:creationId xmlns:p14="http://schemas.microsoft.com/office/powerpoint/2010/main" val="194454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endParaRPr kumimoji="1" lang="ja-JP" altLang="en-US" dirty="0"/>
          </a:p>
        </p:txBody>
      </p:sp>
      <p:sp>
        <p:nvSpPr>
          <p:cNvPr id="4" name="スライド番号プレースホルダー 3"/>
          <p:cNvSpPr>
            <a:spLocks noGrp="1"/>
          </p:cNvSpPr>
          <p:nvPr>
            <p:ph type="sldNum" sz="quarter" idx="10"/>
          </p:nvPr>
        </p:nvSpPr>
        <p:spPr/>
        <p:txBody>
          <a:bodyPr/>
          <a:lstStyle/>
          <a:p>
            <a:fld id="{3A815D16-EE25-4589-ABB3-DCE026C7188F}" type="slidenum">
              <a:rPr kumimoji="1" lang="ja-JP" altLang="en-US" smtClean="0"/>
              <a:pPr/>
              <a:t>6</a:t>
            </a:fld>
            <a:endParaRPr kumimoji="1" lang="ja-JP" altLang="en-US" dirty="0"/>
          </a:p>
        </p:txBody>
      </p:sp>
    </p:spTree>
    <p:extLst>
      <p:ext uri="{BB962C8B-B14F-4D97-AF65-F5344CB8AC3E}">
        <p14:creationId xmlns:p14="http://schemas.microsoft.com/office/powerpoint/2010/main" val="161370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848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5003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645884-51BD-4335-8DDB-AB1383A9CDB5}" type="slidenum">
              <a:rPr lang="en-US" altLang="ja-JP" smtClean="0"/>
              <a:pPr fontAlgn="base">
                <a:spcBef>
                  <a:spcPct val="0"/>
                </a:spcBef>
                <a:spcAft>
                  <a:spcPct val="0"/>
                </a:spcAft>
                <a:defRPr/>
              </a:pPr>
              <a:t>11</a:t>
            </a:fld>
            <a:endParaRPr lang="en-US" altLang="ja-JP" dirty="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a:p>
        </p:txBody>
      </p:sp>
    </p:spTree>
    <p:extLst>
      <p:ext uri="{BB962C8B-B14F-4D97-AF65-F5344CB8AC3E}">
        <p14:creationId xmlns:p14="http://schemas.microsoft.com/office/powerpoint/2010/main" val="100611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6914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92827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08620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720098" y="487420"/>
            <a:ext cx="5703806" cy="717440"/>
          </a:xfrm>
          <a:prstGeom prst="rect">
            <a:avLst/>
          </a:prstGeo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3"/>
            <a:ext cx="8229600" cy="546945"/>
          </a:xfrm>
          <a:prstGeom prst="rect">
            <a:avLst/>
          </a:prstGeom>
        </p:spPr>
        <p:txBody>
          <a:bodyPr/>
          <a:lstStyle/>
          <a:p>
            <a:pPr lvl="0"/>
            <a:endParaRPr lang="ja-JP" altLang="en-US" noProof="0" dirty="0"/>
          </a:p>
        </p:txBody>
      </p:sp>
    </p:spTree>
    <p:extLst>
      <p:ext uri="{BB962C8B-B14F-4D97-AF65-F5344CB8AC3E}">
        <p14:creationId xmlns:p14="http://schemas.microsoft.com/office/powerpoint/2010/main" val="1187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22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6484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36638"/>
            <a:ext cx="304800" cy="172813"/>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015" i="1" smtClean="0">
                <a:solidFill>
                  <a:schemeClr val="tx2"/>
                </a:solidFill>
                <a:latin typeface="+mj-lt"/>
                <a:ea typeface="+mj-ea"/>
                <a:cs typeface="Proxima Nova Regular"/>
              </a:defRPr>
            </a:lvl1pPr>
          </a:lstStyle>
          <a:p>
            <a:fld id="{86CB4B4D-7CA3-9044-876B-883B54F8677D}" type="slidenum">
              <a:rPr lang="en-US" altLang="ja-JP" smtClean="0"/>
              <a:pPr/>
              <a:t>‹#›</a:t>
            </a:fld>
            <a:endParaRPr lang="ja-JP" altLang="en-US" dirty="0"/>
          </a:p>
        </p:txBody>
      </p:sp>
      <p:sp>
        <p:nvSpPr>
          <p:cNvPr id="3" name="Content Placeholder 2"/>
          <p:cNvSpPr>
            <a:spLocks noGrp="1"/>
          </p:cNvSpPr>
          <p:nvPr>
            <p:ph sz="quarter" idx="10"/>
          </p:nvPr>
        </p:nvSpPr>
        <p:spPr>
          <a:xfrm>
            <a:off x="457200" y="1600201"/>
            <a:ext cx="8153400" cy="1739835"/>
          </a:xfrm>
          <a:prstGeom prst="rect">
            <a:avLst/>
          </a:prstGeom>
        </p:spPr>
        <p:txBody>
          <a:bodyPr/>
          <a:lstStyle>
            <a:lvl1pPr>
              <a:defRPr sz="1846">
                <a:latin typeface="+mj-lt"/>
                <a:cs typeface="Arial" panose="020B0604020202020204" pitchFamily="34" charset="0"/>
              </a:defRPr>
            </a:lvl1pPr>
            <a:lvl2pPr marL="709797" indent="-287755">
              <a:buFont typeface="Courier New" panose="02070309020205020404" pitchFamily="49" charset="0"/>
              <a:buChar char="o"/>
              <a:defRPr sz="1846">
                <a:latin typeface="+mj-lt"/>
                <a:cs typeface="Arial" panose="020B0604020202020204" pitchFamily="34" charset="0"/>
              </a:defRPr>
            </a:lvl2pPr>
            <a:lvl3pPr marL="1097307" indent="-253224">
              <a:buFont typeface="Wingdings" panose="05000000000000000000" pitchFamily="2" charset="2"/>
              <a:buChar char="§"/>
              <a:defRPr sz="1846">
                <a:latin typeface="+mj-lt"/>
                <a:cs typeface="Arial" panose="020B0604020202020204" pitchFamily="34" charset="0"/>
              </a:defRPr>
            </a:lvl3pPr>
            <a:lvl4pPr>
              <a:defRPr sz="1846">
                <a:latin typeface="+mj-lt"/>
                <a:cs typeface="Arial" panose="020B0604020202020204" pitchFamily="34" charset="0"/>
              </a:defRPr>
            </a:lvl4pPr>
            <a:lvl5pPr>
              <a:defRPr sz="1846">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2"/>
            <a:ext cx="2133600" cy="172813"/>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844083">
              <a:defRPr>
                <a:solidFill>
                  <a:srgbClr val="000000"/>
                </a:solidFill>
              </a:defRPr>
            </a:pPr>
            <a:r>
              <a:rPr lang="en-AU" sz="1015" i="1" dirty="0">
                <a:solidFill>
                  <a:schemeClr val="tx2"/>
                </a:solidFill>
                <a:latin typeface="+mj-ea"/>
                <a:ea typeface="+mj-ea"/>
                <a:cs typeface="Proxima Nova Regular"/>
                <a:sym typeface="Proxima Nova Regular"/>
              </a:rPr>
              <a:t>SIT-32,</a:t>
            </a:r>
            <a:r>
              <a:rPr lang="en-AU" sz="1015" i="1" baseline="0" dirty="0">
                <a:solidFill>
                  <a:schemeClr val="tx2"/>
                </a:solidFill>
                <a:latin typeface="+mj-ea"/>
                <a:ea typeface="+mj-ea"/>
                <a:cs typeface="Proxima Nova Regular"/>
                <a:sym typeface="Proxima Nova Regular"/>
              </a:rPr>
              <a:t> </a:t>
            </a:r>
            <a:r>
              <a:rPr lang="en-AU" sz="1015" i="1" dirty="0">
                <a:solidFill>
                  <a:schemeClr val="tx2"/>
                </a:solidFill>
                <a:latin typeface="+mj-ea"/>
                <a:ea typeface="+mj-ea"/>
                <a:cs typeface="Proxima Nova Regular"/>
                <a:sym typeface="Proxima Nova Regular"/>
              </a:rPr>
              <a:t>ESA HQ, 26-27 Apr 2017</a:t>
            </a:r>
            <a:endParaRPr sz="1015"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p:nvPr>
        </p:nvSpPr>
        <p:spPr>
          <a:xfrm>
            <a:off x="2057400" y="304802"/>
            <a:ext cx="4953000" cy="546945"/>
          </a:xfrm>
          <a:prstGeom prst="rect">
            <a:avLst/>
          </a:prstGeom>
        </p:spPr>
        <p:txBody>
          <a:bodyPr/>
          <a:lstStyle>
            <a:lvl1pPr>
              <a:defRPr>
                <a:solidFill>
                  <a:schemeClr val="bg1"/>
                </a:solidFill>
                <a:latin typeface="+mj-lt"/>
              </a:defRPr>
            </a:lvl1pPr>
          </a:lstStyle>
          <a:p>
            <a:pPr marL="316531" marR="0" lvl="0" indent="-316531" defTabSz="844083" eaLnBrk="1" fontAlgn="auto" latinLnBrk="0" hangingPunct="1">
              <a:lnSpc>
                <a:spcPct val="100000"/>
              </a:lnSpc>
              <a:spcBef>
                <a:spcPts val="462"/>
              </a:spcBef>
              <a:spcAft>
                <a:spcPts val="0"/>
              </a:spcAft>
              <a:buClrTx/>
              <a:buSzPct val="100000"/>
              <a:buFont typeface="Arial"/>
              <a:buNone/>
              <a:tabLst/>
              <a:defRPr/>
            </a:pPr>
            <a:endParaRPr lang="en-US" dirty="0"/>
          </a:p>
        </p:txBody>
      </p:sp>
    </p:spTree>
    <p:extLst>
      <p:ext uri="{BB962C8B-B14F-4D97-AF65-F5344CB8AC3E}">
        <p14:creationId xmlns:p14="http://schemas.microsoft.com/office/powerpoint/2010/main" val="32341287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527050" indent="-876300">
              <a:defRPr/>
            </a:lvl1pPr>
          </a:lstStyle>
          <a:p>
            <a:pPr>
              <a:defRPr/>
            </a:pPr>
            <a:endParaRPr lang="ja-JP" altLang="en-US" dirty="0"/>
          </a:p>
        </p:txBody>
      </p:sp>
      <p:sp>
        <p:nvSpPr>
          <p:cNvPr id="3" name="Footer Placeholder 2"/>
          <p:cNvSpPr>
            <a:spLocks noGrp="1"/>
          </p:cNvSpPr>
          <p:nvPr>
            <p:ph type="ftr" sz="quarter" idx="11"/>
          </p:nvPr>
        </p:nvSpPr>
        <p:spPr/>
        <p:txBody>
          <a:bodyPr/>
          <a:lstStyle/>
          <a:p>
            <a:pPr>
              <a:defRPr/>
            </a:pPr>
            <a:endParaRPr lang="ja-JP" altLang="en-US" dirty="0"/>
          </a:p>
        </p:txBody>
      </p:sp>
      <p:sp>
        <p:nvSpPr>
          <p:cNvPr id="4" name="Slide Number Placeholder 3"/>
          <p:cNvSpPr>
            <a:spLocks noGrp="1"/>
          </p:cNvSpPr>
          <p:nvPr>
            <p:ph type="sldNum" sz="quarter" idx="12"/>
          </p:nvPr>
        </p:nvSpPr>
        <p:spPr>
          <a:xfrm>
            <a:off x="7239000" y="6546850"/>
            <a:ext cx="1905000" cy="246221"/>
          </a:xfrm>
        </p:spPr>
        <p:txBody>
          <a:bodyPr/>
          <a:lstStyle/>
          <a:p>
            <a:pPr>
              <a:defRPr/>
            </a:pPr>
            <a:fld id="{037D17DB-083F-4208-B281-2BF505C2ACDD}" type="slidenum">
              <a:rPr lang="ja-JP" altLang="en-US" smtClean="0"/>
              <a:pPr>
                <a:defRPr/>
              </a:pPr>
              <a:t>‹#›</a:t>
            </a:fld>
            <a:endParaRPr lang="ja-JP" altLang="en-US" dirty="0"/>
          </a:p>
        </p:txBody>
      </p:sp>
      <p:sp>
        <p:nvSpPr>
          <p:cNvPr id="7" name="Shape 3">
            <a:extLst>
              <a:ext uri="{FF2B5EF4-FFF2-40B4-BE49-F238E27FC236}">
                <a16:creationId xmlns:a16="http://schemas.microsoft.com/office/drawing/2014/main" id="{EE60F51D-4716-41BD-9CD3-4A66AB829766}"/>
              </a:ext>
            </a:extLst>
          </p:cNvPr>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18, 17-18 October</a:t>
            </a:r>
            <a:endParaRPr sz="1100"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41325914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0633"/>
            <a:ext cx="7401697" cy="779463"/>
          </a:xfrm>
        </p:spPr>
        <p:txBody>
          <a:bodyPr/>
          <a:lstStyle/>
          <a:p>
            <a:r>
              <a:rPr lang="ja-JP" altLang="en-US"/>
              <a:t>マスタ タイトルの書式設定</a:t>
            </a:r>
          </a:p>
        </p:txBody>
      </p:sp>
      <p:sp>
        <p:nvSpPr>
          <p:cNvPr id="3" name="コンテンツ プレースホルダ 2"/>
          <p:cNvSpPr>
            <a:spLocks noGrp="1"/>
          </p:cNvSpPr>
          <p:nvPr>
            <p:ph idx="1" hasCustomPrompt="1"/>
          </p:nvPr>
        </p:nvSpPr>
        <p:spPr/>
        <p:txBody>
          <a:bodyPr/>
          <a:lstStyle>
            <a:lvl1pPr marL="0" indent="0">
              <a:buNone/>
              <a:defRPr/>
            </a:lvl1pPr>
          </a:lstStyle>
          <a:p>
            <a:pPr lvl="0"/>
            <a:r>
              <a:rPr lang="ja-JP" altLang="en-US" dirty="0"/>
              <a:t>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dirty="0"/>
              <a:t>K.Tachi</a:t>
            </a:r>
          </a:p>
        </p:txBody>
      </p:sp>
      <p:sp>
        <p:nvSpPr>
          <p:cNvPr id="6" name="Rectangle 6"/>
          <p:cNvSpPr>
            <a:spLocks noGrp="1" noChangeArrowheads="1"/>
          </p:cNvSpPr>
          <p:nvPr>
            <p:ph type="sldNum" sz="quarter" idx="12"/>
          </p:nvPr>
        </p:nvSpPr>
        <p:spPr>
          <a:ln/>
        </p:spPr>
        <p:txBody>
          <a:bodyPr/>
          <a:lstStyle>
            <a:lvl1pPr>
              <a:defRPr/>
            </a:lvl1pPr>
          </a:lstStyle>
          <a:p>
            <a:pPr>
              <a:defRPr/>
            </a:pPr>
            <a:fld id="{9D3791F2-0C83-442B-88D7-E98165590568}" type="slidenum">
              <a:rPr lang="en-US" altLang="ja-JP"/>
              <a:pPr>
                <a:defRPr/>
              </a:pPr>
              <a:t>‹#›</a:t>
            </a:fld>
            <a:endParaRPr lang="en-US" altLang="ja-JP" dirty="0"/>
          </a:p>
        </p:txBody>
      </p:sp>
    </p:spTree>
    <p:extLst>
      <p:ext uri="{BB962C8B-B14F-4D97-AF65-F5344CB8AC3E}">
        <p14:creationId xmlns:p14="http://schemas.microsoft.com/office/powerpoint/2010/main" val="650138795"/>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92B7386E-C2F9-4FDD-850A-759F4B31A3FD}" type="slidenum">
              <a:rPr lang="en-US" altLang="ja-JP"/>
              <a:pPr>
                <a:defRPr/>
              </a:pPr>
              <a:t>‹#›</a:t>
            </a:fld>
            <a:endParaRPr lang="en-US" altLang="ja-JP" dirty="0"/>
          </a:p>
        </p:txBody>
      </p:sp>
    </p:spTree>
    <p:extLst>
      <p:ext uri="{BB962C8B-B14F-4D97-AF65-F5344CB8AC3E}">
        <p14:creationId xmlns:p14="http://schemas.microsoft.com/office/powerpoint/2010/main" val="2496413572"/>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73236" y="2506721"/>
            <a:ext cx="6197530" cy="717440"/>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3"/>
            <a:ext cx="6400800" cy="546945"/>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dirty="0"/>
              <a:t>7 February 2018</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a:t>Japan Aerospace Exploration Agency (JAXA)  National Institute for Environmental Studies (NIES)</a:t>
            </a:r>
            <a:endParaRPr kumimoji="1" lang="ja-JP" altLang="en-US" dirty="0"/>
          </a:p>
        </p:txBody>
      </p:sp>
      <p:sp>
        <p:nvSpPr>
          <p:cNvPr id="6" name="スライド番号プレースホルダー 5"/>
          <p:cNvSpPr>
            <a:spLocks noGrp="1"/>
          </p:cNvSpPr>
          <p:nvPr>
            <p:ph type="sldNum" sz="quarter" idx="12"/>
          </p:nvPr>
        </p:nvSpPr>
        <p:spPr/>
        <p:txBody>
          <a:bodyPr/>
          <a:lstStyle/>
          <a:p>
            <a:fld id="{9BF5261F-A739-4518-8F98-DCF7DD5CF184}" type="slidenum">
              <a:rPr kumimoji="1" lang="ja-JP" altLang="en-US" smtClean="0"/>
              <a:t>‹#›</a:t>
            </a:fld>
            <a:endParaRPr kumimoji="1" lang="ja-JP" altLang="en-US" dirty="0"/>
          </a:p>
        </p:txBody>
      </p:sp>
    </p:spTree>
    <p:extLst>
      <p:ext uri="{BB962C8B-B14F-4D97-AF65-F5344CB8AC3E}">
        <p14:creationId xmlns:p14="http://schemas.microsoft.com/office/powerpoint/2010/main" val="117349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16757" y="214644"/>
            <a:ext cx="6224781" cy="717440"/>
          </a:xfrm>
        </p:spPr>
        <p:txBody>
          <a:bodyPr wrap="none">
            <a:spAutoFit/>
          </a:bodyPr>
          <a:lstStyle>
            <a:lvl1pPr algn="ctr" defTabSz="844083" rtl="0" eaLnBrk="1" latinLnBrk="0" hangingPunct="1">
              <a:spcBef>
                <a:spcPct val="0"/>
              </a:spcBef>
              <a:buNone/>
              <a:defRPr kumimoji="1" lang="ja-JP" altLang="en-US" sz="4062" b="1" kern="1200" dirty="0">
                <a:ln w="900" cmpd="sng">
                  <a:noFill/>
                  <a:prstDash val="solid"/>
                </a:ln>
                <a:solidFill>
                  <a:srgbClr val="0E7742"/>
                </a:solidFill>
                <a:effectLst>
                  <a:innerShdw blurRad="101600" dist="76200" dir="5400000">
                    <a:srgbClr val="D4B685">
                      <a:alpha val="73000"/>
                    </a:srgbClr>
                  </a:innerShdw>
                </a:effectLst>
                <a:latin typeface="Garamond" panose="02020404030301010803" pitchFamily="18" charset="0"/>
                <a:ea typeface="+mn-ea"/>
                <a:cs typeface="+mn-cs"/>
              </a:defRPr>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179512" y="1196752"/>
            <a:ext cx="8712968" cy="2115066"/>
          </a:xfrm>
        </p:spPr>
        <p:txBody>
          <a:bodyPr wrap="square">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dirty="0"/>
              <a:t>7 February 2018</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a:t>Japan Aerospace Exploration Agency (JAXA)  National Institute for Environmental Studies (NIES)</a:t>
            </a:r>
            <a:endParaRPr kumimoji="1" lang="ja-JP" altLang="en-US" dirty="0"/>
          </a:p>
        </p:txBody>
      </p:sp>
      <p:sp>
        <p:nvSpPr>
          <p:cNvPr id="6" name="スライド番号プレースホルダー 5"/>
          <p:cNvSpPr>
            <a:spLocks noGrp="1"/>
          </p:cNvSpPr>
          <p:nvPr>
            <p:ph type="sldNum" sz="quarter" idx="12"/>
          </p:nvPr>
        </p:nvSpPr>
        <p:spPr/>
        <p:txBody>
          <a:bodyPr/>
          <a:lstStyle/>
          <a:p>
            <a:fld id="{9BF5261F-A739-4518-8F98-DCF7DD5CF184}" type="slidenum">
              <a:rPr kumimoji="1" lang="ja-JP" altLang="en-US" smtClean="0"/>
              <a:t>‹#›</a:t>
            </a:fld>
            <a:endParaRPr kumimoji="1" lang="ja-JP" altLang="en-US" dirty="0"/>
          </a:p>
        </p:txBody>
      </p:sp>
    </p:spTree>
    <p:extLst>
      <p:ext uri="{BB962C8B-B14F-4D97-AF65-F5344CB8AC3E}">
        <p14:creationId xmlns:p14="http://schemas.microsoft.com/office/powerpoint/2010/main" val="236637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1"/>
            <a:ext cx="5682966" cy="660502"/>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4030515"/>
            <a:ext cx="7772400" cy="376385"/>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dirty="0"/>
              <a:t>7 February 2018</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a:t>Japan Aerospace Exploration Agency (JAXA)  National Institute for Environmental Studies (NIES)</a:t>
            </a:r>
            <a:endParaRPr kumimoji="1" lang="ja-JP" altLang="en-US" dirty="0"/>
          </a:p>
        </p:txBody>
      </p:sp>
      <p:sp>
        <p:nvSpPr>
          <p:cNvPr id="6" name="スライド番号プレースホルダー 5"/>
          <p:cNvSpPr>
            <a:spLocks noGrp="1"/>
          </p:cNvSpPr>
          <p:nvPr>
            <p:ph type="sldNum" sz="quarter" idx="12"/>
          </p:nvPr>
        </p:nvSpPr>
        <p:spPr/>
        <p:txBody>
          <a:bodyPr/>
          <a:lstStyle/>
          <a:p>
            <a:fld id="{9BF5261F-A739-4518-8F98-DCF7DD5CF184}" type="slidenum">
              <a:rPr kumimoji="1" lang="ja-JP" altLang="en-US" smtClean="0"/>
              <a:t>‹#›</a:t>
            </a:fld>
            <a:endParaRPr kumimoji="1" lang="ja-JP" altLang="en-US" dirty="0"/>
          </a:p>
        </p:txBody>
      </p:sp>
    </p:spTree>
    <p:extLst>
      <p:ext uri="{BB962C8B-B14F-4D97-AF65-F5344CB8AC3E}">
        <p14:creationId xmlns:p14="http://schemas.microsoft.com/office/powerpoint/2010/main" val="275274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dirty="0"/>
              <a:t>7 February 2018</a:t>
            </a:r>
            <a:endParaRPr kumimoji="1" lang="ja-JP" altLang="en-US" dirty="0"/>
          </a:p>
        </p:txBody>
      </p:sp>
      <p:sp>
        <p:nvSpPr>
          <p:cNvPr id="4" name="フッター プレースホルダー 3"/>
          <p:cNvSpPr>
            <a:spLocks noGrp="1"/>
          </p:cNvSpPr>
          <p:nvPr>
            <p:ph type="ftr" sz="quarter" idx="11"/>
          </p:nvPr>
        </p:nvSpPr>
        <p:spPr/>
        <p:txBody>
          <a:bodyPr/>
          <a:lstStyle/>
          <a:p>
            <a:r>
              <a:rPr kumimoji="1" lang="en-US" altLang="ja-JP" dirty="0"/>
              <a:t>Japan Aerospace Exploration Agency (JAXA)  National Institute for Environmental Studies (NIES)</a:t>
            </a:r>
            <a:endParaRPr kumimoji="1" lang="ja-JP" altLang="en-US" dirty="0"/>
          </a:p>
        </p:txBody>
      </p:sp>
      <p:sp>
        <p:nvSpPr>
          <p:cNvPr id="5" name="スライド番号プレースホルダー 4"/>
          <p:cNvSpPr>
            <a:spLocks noGrp="1"/>
          </p:cNvSpPr>
          <p:nvPr>
            <p:ph type="sldNum" sz="quarter" idx="12"/>
          </p:nvPr>
        </p:nvSpPr>
        <p:spPr/>
        <p:txBody>
          <a:bodyPr/>
          <a:lstStyle/>
          <a:p>
            <a:fld id="{9BF5261F-A739-4518-8F98-DCF7DD5CF184}" type="slidenum">
              <a:rPr kumimoji="1" lang="ja-JP" altLang="en-US" smtClean="0"/>
              <a:t>‹#›</a:t>
            </a:fld>
            <a:endParaRPr kumimoji="1" lang="ja-JP" altLang="en-US" dirty="0"/>
          </a:p>
        </p:txBody>
      </p:sp>
    </p:spTree>
    <p:extLst>
      <p:ext uri="{BB962C8B-B14F-4D97-AF65-F5344CB8AC3E}">
        <p14:creationId xmlns:p14="http://schemas.microsoft.com/office/powerpoint/2010/main" val="353660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dirty="0"/>
              <a:t>7 February 2018</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a:t>Japan Aerospace Exploration Agency (JAXA)  National Institute for Environmental Studies (NIES)</a:t>
            </a:r>
            <a:endParaRPr kumimoji="1" lang="ja-JP" altLang="en-US" dirty="0"/>
          </a:p>
        </p:txBody>
      </p:sp>
      <p:sp>
        <p:nvSpPr>
          <p:cNvPr id="4" name="スライド番号プレースホルダー 3"/>
          <p:cNvSpPr>
            <a:spLocks noGrp="1"/>
          </p:cNvSpPr>
          <p:nvPr>
            <p:ph type="sldNum" sz="quarter" idx="12"/>
          </p:nvPr>
        </p:nvSpPr>
        <p:spPr/>
        <p:txBody>
          <a:bodyPr/>
          <a:lstStyle/>
          <a:p>
            <a:fld id="{9BF5261F-A739-4518-8F98-DCF7DD5CF184}" type="slidenum">
              <a:rPr kumimoji="1" lang="ja-JP" altLang="en-US" smtClean="0"/>
              <a:t>‹#›</a:t>
            </a:fld>
            <a:endParaRPr kumimoji="1" lang="ja-JP" altLang="en-US" dirty="0"/>
          </a:p>
        </p:txBody>
      </p:sp>
    </p:spTree>
    <p:extLst>
      <p:ext uri="{BB962C8B-B14F-4D97-AF65-F5344CB8AC3E}">
        <p14:creationId xmlns:p14="http://schemas.microsoft.com/office/powerpoint/2010/main" val="1350886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gi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4.gif"/><Relationship Id="rId2" Type="http://schemas.openxmlformats.org/officeDocument/2006/relationships/slideLayout" Target="../slideLayouts/slideLayout6.xml"/><Relationship Id="rId16" Type="http://schemas.openxmlformats.org/officeDocument/2006/relationships/image" Target="../media/image8.gi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gif"/><Relationship Id="rId5" Type="http://schemas.openxmlformats.org/officeDocument/2006/relationships/slideLayout" Target="../slideLayouts/slideLayout9.xml"/><Relationship Id="rId15" Type="http://schemas.openxmlformats.org/officeDocument/2006/relationships/image" Target="../media/image7.gif"/><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C:\Users\nomaki\Desktop\GCOM_PPTテンプレート\sozai_gcom\footer3.gi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4514" y="6314964"/>
            <a:ext cx="9158514" cy="54303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プレースホルダー 1"/>
          <p:cNvSpPr>
            <a:spLocks noGrp="1"/>
          </p:cNvSpPr>
          <p:nvPr>
            <p:ph type="title"/>
          </p:nvPr>
        </p:nvSpPr>
        <p:spPr>
          <a:xfrm>
            <a:off x="430382" y="286652"/>
            <a:ext cx="6197530" cy="717440"/>
          </a:xfrm>
          <a:prstGeom prst="rect">
            <a:avLst/>
          </a:prstGeom>
        </p:spPr>
        <p:txBody>
          <a:bodyPr vert="horz" wrap="none" lIns="91440" tIns="45720" rIns="91440" bIns="45720" rtlCol="0" anchor="ctr">
            <a:sp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179514" y="1196752"/>
            <a:ext cx="8784976" cy="2115066"/>
          </a:xfrm>
          <a:prstGeom prst="rect">
            <a:avLst/>
          </a:prstGeom>
        </p:spPr>
        <p:txBody>
          <a:bodyPr vert="horz" lIns="91440" tIns="45720" rIns="91440" bIns="45720" rtlCol="0">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r>
              <a:rPr kumimoji="1" lang="en-US" altLang="ja-JP" dirty="0"/>
              <a:t>7 February 2018</a:t>
            </a:r>
            <a:endParaRPr kumimoji="1" lang="ja-JP" altLang="en-US" dirty="0"/>
          </a:p>
        </p:txBody>
      </p:sp>
      <p:sp>
        <p:nvSpPr>
          <p:cNvPr id="5" name="フッター プレースホルダー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r>
              <a:rPr kumimoji="1" lang="en-US" altLang="ja-JP" dirty="0"/>
              <a:t>Japan Aerospace Exploration Agency (JAXA)  National Institute for Environmental Studies (NIES)</a:t>
            </a:r>
            <a:endParaRPr kumimoji="1" lang="ja-JP" altLang="en-US" dirty="0"/>
          </a:p>
        </p:txBody>
      </p:sp>
      <p:sp>
        <p:nvSpPr>
          <p:cNvPr id="6" name="スライド番号プレースホルダー 5"/>
          <p:cNvSpPr>
            <a:spLocks noGrp="1"/>
          </p:cNvSpPr>
          <p:nvPr>
            <p:ph type="sldNum" sz="quarter" idx="4"/>
          </p:nvPr>
        </p:nvSpPr>
        <p:spPr>
          <a:xfrm>
            <a:off x="6873868" y="6410360"/>
            <a:ext cx="2133600" cy="365125"/>
          </a:xfrm>
          <a:prstGeom prst="rect">
            <a:avLst/>
          </a:prstGeom>
        </p:spPr>
        <p:txBody>
          <a:bodyPr vert="horz" lIns="91440" tIns="45720" rIns="91440" bIns="45720" rtlCol="0" anchor="ctr"/>
          <a:lstStyle>
            <a:lvl1pPr algn="r">
              <a:defRPr sz="1477">
                <a:solidFill>
                  <a:schemeClr val="tx2">
                    <a:lumMod val="75000"/>
                  </a:schemeClr>
                </a:solidFill>
                <a:latin typeface="+mn-lt"/>
                <a:cs typeface="Arial" panose="020B0604020202020204" pitchFamily="34" charset="0"/>
              </a:defRPr>
            </a:lvl1pPr>
          </a:lstStyle>
          <a:p>
            <a:fld id="{9BF5261F-A739-4518-8F98-DCF7DD5CF184}" type="slidenum">
              <a:rPr lang="ja-JP" altLang="en-US" smtClean="0"/>
              <a:pPr/>
              <a:t>‹#›</a:t>
            </a:fld>
            <a:endParaRPr lang="ja-JP" altLang="en-US" dirty="0"/>
          </a:p>
        </p:txBody>
      </p:sp>
      <p:pic>
        <p:nvPicPr>
          <p:cNvPr id="9" name="Picture 4" descr="C:\Users\nomaki\Desktop\sozai_gcom\header2.gi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076057" y="0"/>
            <a:ext cx="4055978" cy="6231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nomaki\Desktop\sozai_gcom\gcomc.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388424" y="23573"/>
            <a:ext cx="599594" cy="445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omaki\Desktop\sozai_gcom\gcomc_logo.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893815" y="126906"/>
            <a:ext cx="1659175" cy="321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nomaki\Desktop\sozai_gcom\jaxa.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595609" y="6479320"/>
            <a:ext cx="839425" cy="365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nomaki\Desktop\sozai_gcom\gcom.gi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697017" y="6520076"/>
            <a:ext cx="1097547" cy="32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4017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hdr="0" ftr="0" dt="0"/>
  <p:txStyles>
    <p:titleStyle>
      <a:lvl1pPr algn="ctr" defTabSz="844083"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anose="020B0604020202020204"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emf"/><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emf"/><Relationship Id="rId2" Type="http://schemas.openxmlformats.org/officeDocument/2006/relationships/slideLayout" Target="../slideLayouts/slideLayout2.xml"/><Relationship Id="rId16" Type="http://schemas.openxmlformats.org/officeDocument/2006/relationships/image" Target="../media/image21.emf"/><Relationship Id="rId20"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oleObject" Target="../embeddings/oleObject1.bin"/><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10.png"/><Relationship Id="rId2" Type="http://schemas.openxmlformats.org/officeDocument/2006/relationships/slideLayout" Target="../slideLayouts/slideLayout3.xml"/><Relationship Id="rId16"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13.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altLang="ja-JP" sz="4200" b="1" dirty="0">
                <a:solidFill>
                  <a:srgbClr val="FFFFFF"/>
                </a:solidFill>
                <a:latin typeface="+mj-lt"/>
              </a:rPr>
              <a:t>JAXA Earth Observation Program</a:t>
            </a:r>
            <a:endParaRPr sz="4200" b="1" dirty="0">
              <a:solidFill>
                <a:srgbClr val="FFFFFF"/>
              </a:solidFill>
              <a:latin typeface="+mj-lt"/>
            </a:endParaRPr>
          </a:p>
        </p:txBody>
      </p:sp>
      <p:sp>
        <p:nvSpPr>
          <p:cNvPr id="11" name="Shape 11"/>
          <p:cNvSpPr/>
          <p:nvPr/>
        </p:nvSpPr>
        <p:spPr>
          <a:xfrm>
            <a:off x="675542" y="3935411"/>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defRPr>
                <a:solidFill>
                  <a:srgbClr val="000000"/>
                </a:solidFill>
              </a:defRPr>
            </a:pPr>
            <a:r>
              <a:rPr lang="en-US" dirty="0">
                <a:solidFill>
                  <a:srgbClr val="FFFFFF"/>
                </a:solidFill>
                <a:latin typeface="+mj-lt"/>
                <a:ea typeface="Arial Bold"/>
                <a:cs typeface="Arial Bold"/>
                <a:sym typeface="Arial Bold"/>
              </a:rPr>
              <a:t>Naoto Matsuura, Senior Chief Officer for Satellite Applications</a:t>
            </a:r>
          </a:p>
          <a:p>
            <a:pPr lvl="0" defTabSz="914400">
              <a:defRPr>
                <a:solidFill>
                  <a:srgbClr val="000000"/>
                </a:solidFill>
              </a:defRPr>
            </a:pPr>
            <a:r>
              <a:rPr lang="en-US" dirty="0">
                <a:solidFill>
                  <a:srgbClr val="FFFFFF"/>
                </a:solidFill>
                <a:latin typeface="+mj-lt"/>
                <a:ea typeface="Arial Bold"/>
                <a:cs typeface="Arial Bold"/>
                <a:sym typeface="Arial Bold"/>
              </a:rPr>
              <a:t>Japan Aerospace Exploration Agency (JAXA)</a:t>
            </a:r>
            <a:endParaRPr dirty="0">
              <a:solidFill>
                <a:srgbClr val="FFFFFF"/>
              </a:solidFill>
              <a:latin typeface="+mj-lt"/>
              <a:ea typeface="Arial Bold"/>
              <a:cs typeface="Arial Bold"/>
              <a:sym typeface="Arial Bold"/>
            </a:endParaRPr>
          </a:p>
          <a:p>
            <a:pPr lvl="0" defTabSz="914400">
              <a:defRPr>
                <a:solidFill>
                  <a:srgbClr val="000000"/>
                </a:solidFill>
              </a:defRPr>
            </a:pPr>
            <a:endParaRPr lang="en-AU" dirty="0">
              <a:solidFill>
                <a:srgbClr val="FFFFFF"/>
              </a:solidFill>
              <a:latin typeface="+mj-lt"/>
              <a:ea typeface="Arial Bold"/>
              <a:cs typeface="Arial Bold"/>
              <a:sym typeface="Arial Bold"/>
            </a:endParaRPr>
          </a:p>
          <a:p>
            <a:pPr lvl="0" defTabSz="914400">
              <a:defRPr>
                <a:solidFill>
                  <a:srgbClr val="000000"/>
                </a:solidFill>
              </a:defRPr>
            </a:pPr>
            <a:r>
              <a:rPr lang="en-AU" dirty="0">
                <a:solidFill>
                  <a:srgbClr val="FFFFFF"/>
                </a:solidFill>
                <a:latin typeface="+mj-lt"/>
                <a:ea typeface="Arial Bold"/>
                <a:cs typeface="Arial Bold"/>
                <a:sym typeface="Arial Bold"/>
              </a:rPr>
              <a:t>CEOS Plenary 2018</a:t>
            </a:r>
          </a:p>
          <a:p>
            <a:pPr lvl="0" defTabSz="914400">
              <a:defRPr>
                <a:solidFill>
                  <a:srgbClr val="000000"/>
                </a:solidFill>
              </a:defRPr>
            </a:pPr>
            <a:endParaRPr lang="en-US" altLang="ja-JP" dirty="0">
              <a:solidFill>
                <a:srgbClr val="FFFFFF"/>
              </a:solidFill>
              <a:latin typeface="+mj-lt"/>
              <a:ea typeface="Arial Bold"/>
              <a:cs typeface="Arial Bold"/>
              <a:sym typeface="Arial Bold"/>
            </a:endParaRPr>
          </a:p>
          <a:p>
            <a:pPr lvl="0" defTabSz="914400">
              <a:defRPr>
                <a:solidFill>
                  <a:srgbClr val="000000"/>
                </a:solidFill>
              </a:defRPr>
            </a:pPr>
            <a:r>
              <a:rPr dirty="0">
                <a:solidFill>
                  <a:srgbClr val="FFFFFF"/>
                </a:solidFill>
                <a:latin typeface="+mj-lt"/>
                <a:ea typeface="Arial Bold"/>
                <a:cs typeface="Arial Bold"/>
                <a:sym typeface="Arial Bold"/>
              </a:rPr>
              <a:t>Agenda Item </a:t>
            </a:r>
            <a:r>
              <a:rPr lang="en-US" altLang="ja-JP" dirty="0">
                <a:solidFill>
                  <a:srgbClr val="FFFFFF"/>
                </a:solidFill>
                <a:latin typeface="+mj-lt"/>
                <a:ea typeface="Arial Bold"/>
                <a:cs typeface="Arial Bold"/>
                <a:sym typeface="Arial Bold"/>
              </a:rPr>
              <a:t>4.3</a:t>
            </a:r>
            <a:endParaRPr dirty="0">
              <a:solidFill>
                <a:srgbClr val="FFFFFF"/>
              </a:solidFill>
              <a:latin typeface="+mj-lt"/>
              <a:ea typeface="Arial Bold"/>
              <a:cs typeface="Arial Bold"/>
              <a:sym typeface="Arial Bold"/>
            </a:endParaRPr>
          </a:p>
          <a:p>
            <a:pPr lvl="0" defTabSz="914400">
              <a:defRPr>
                <a:solidFill>
                  <a:srgbClr val="000000"/>
                </a:solidFill>
              </a:defRPr>
            </a:pPr>
            <a:endParaRPr lang="en-US" dirty="0">
              <a:solidFill>
                <a:srgbClr val="FFFFFF"/>
              </a:solidFill>
              <a:latin typeface="+mj-lt"/>
              <a:ea typeface="Arial Bold"/>
              <a:cs typeface="Arial Bold"/>
              <a:sym typeface="Arial Bold"/>
            </a:endParaRPr>
          </a:p>
          <a:p>
            <a:pPr lvl="0" defTabSz="914400">
              <a:defRPr>
                <a:solidFill>
                  <a:srgbClr val="000000"/>
                </a:solidFill>
              </a:defRPr>
            </a:pPr>
            <a:r>
              <a:rPr lang="en-US" dirty="0">
                <a:solidFill>
                  <a:srgbClr val="FFFFFF"/>
                </a:solidFill>
                <a:latin typeface="+mj-lt"/>
                <a:ea typeface="Arial Bold"/>
                <a:cs typeface="Arial Bold"/>
                <a:sym typeface="Arial Bold"/>
              </a:rPr>
              <a:t>Brussels, Belgium</a:t>
            </a:r>
            <a:endParaRPr dirty="0">
              <a:solidFill>
                <a:srgbClr val="FFFFFF"/>
              </a:solidFill>
              <a:latin typeface="+mj-lt"/>
              <a:ea typeface="Arial Bold"/>
              <a:cs typeface="Arial Bold"/>
              <a:sym typeface="Arial Bold"/>
            </a:endParaRPr>
          </a:p>
          <a:p>
            <a:pPr lvl="0" defTabSz="914400">
              <a:defRPr>
                <a:solidFill>
                  <a:srgbClr val="000000"/>
                </a:solidFill>
              </a:defRPr>
            </a:pPr>
            <a:r>
              <a:rPr lang="en-AU" dirty="0">
                <a:solidFill>
                  <a:srgbClr val="FFFFFF"/>
                </a:solidFill>
                <a:latin typeface="+mj-lt"/>
                <a:ea typeface="Arial Bold"/>
                <a:cs typeface="Arial Bold"/>
                <a:sym typeface="Arial Bold"/>
              </a:rPr>
              <a:t>17 – 18 October 2018</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ABBD27B-CAAB-497E-B100-7B917821CB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53"/>
          <a:stretch/>
        </p:blipFill>
        <p:spPr>
          <a:xfrm>
            <a:off x="815200" y="975698"/>
            <a:ext cx="7150890" cy="5196502"/>
          </a:xfrm>
          <a:prstGeom prst="rect">
            <a:avLst/>
          </a:prstGeom>
        </p:spPr>
      </p:pic>
      <p:sp>
        <p:nvSpPr>
          <p:cNvPr id="4" name="正方形/長方形 3">
            <a:extLst>
              <a:ext uri="{FF2B5EF4-FFF2-40B4-BE49-F238E27FC236}">
                <a16:creationId xmlns:a16="http://schemas.microsoft.com/office/drawing/2014/main" id="{49AD5490-C6D7-4EB3-AEDC-76210968DE95}"/>
              </a:ext>
            </a:extLst>
          </p:cNvPr>
          <p:cNvSpPr/>
          <p:nvPr/>
        </p:nvSpPr>
        <p:spPr>
          <a:xfrm>
            <a:off x="3154934" y="5996005"/>
            <a:ext cx="5601213" cy="348109"/>
          </a:xfrm>
          <a:prstGeom prst="rect">
            <a:avLst/>
          </a:prstGeom>
        </p:spPr>
        <p:txBody>
          <a:bodyPr wrap="none">
            <a:spAutoFit/>
          </a:bodyPr>
          <a:lstStyle/>
          <a:p>
            <a:pPr algn="l" defTabSz="844083" rtl="0">
              <a:defRPr/>
            </a:pPr>
            <a:r>
              <a:rPr kumimoji="1" lang="en-US" altLang="ja-JP" sz="1662" kern="1200" dirty="0">
                <a:solidFill>
                  <a:prstClr val="black"/>
                </a:solidFill>
                <a:latin typeface="Arial" panose="020B0604020202020204" pitchFamily="34" charset="0"/>
                <a:ea typeface="HGP教科書体"/>
                <a:cs typeface="Arial" panose="020B0604020202020204" pitchFamily="34" charset="0"/>
              </a:rPr>
              <a:t>Chlorophyll-a concentration on 1 Jan 2018 (not validated)</a:t>
            </a:r>
          </a:p>
        </p:txBody>
      </p:sp>
      <p:sp>
        <p:nvSpPr>
          <p:cNvPr id="5" name="タイトル 1">
            <a:extLst>
              <a:ext uri="{FF2B5EF4-FFF2-40B4-BE49-F238E27FC236}">
                <a16:creationId xmlns:a16="http://schemas.microsoft.com/office/drawing/2014/main" id="{2245A7D9-FA27-42C8-9451-364F61F612B8}"/>
              </a:ext>
            </a:extLst>
          </p:cNvPr>
          <p:cNvSpPr txBox="1">
            <a:spLocks/>
          </p:cNvSpPr>
          <p:nvPr/>
        </p:nvSpPr>
        <p:spPr>
          <a:xfrm>
            <a:off x="-115869" y="307336"/>
            <a:ext cx="8790809" cy="695960"/>
          </a:xfrm>
          <a:prstGeom prst="rect">
            <a:avLst/>
          </a:prstGeom>
        </p:spPr>
        <p:txBody>
          <a:bodyPr wrap="square">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defTabSz="844083">
              <a:lnSpc>
                <a:spcPts val="2308"/>
              </a:lnSpc>
              <a:defRPr/>
            </a:pPr>
            <a:r>
              <a:rPr lang="en-US" altLang="ja-JP" sz="2585" b="1" dirty="0">
                <a:solidFill>
                  <a:prstClr val="black"/>
                </a:solidFill>
                <a:latin typeface="Calibri" panose="020F0502020204030204" pitchFamily="34" charset="0"/>
                <a:ea typeface="游ゴシック" charset="-128"/>
                <a:cs typeface="Arial" panose="020B0604020202020204" pitchFamily="34" charset="0"/>
              </a:rPr>
              <a:t>GCOM-C/SGLI acquired images</a:t>
            </a:r>
          </a:p>
          <a:p>
            <a:pPr defTabSz="329720">
              <a:lnSpc>
                <a:spcPts val="2308"/>
              </a:lnSpc>
              <a:defRPr/>
            </a:pPr>
            <a:r>
              <a:rPr lang="en-US" altLang="ja-JP" sz="2585" b="1" dirty="0">
                <a:solidFill>
                  <a:prstClr val="black"/>
                </a:solidFill>
                <a:latin typeface="Calibri" panose="020F0502020204030204" pitchFamily="34" charset="0"/>
                <a:ea typeface="游ゴシック" charset="-128"/>
                <a:cs typeface="Arial" panose="020B0604020202020204" pitchFamily="34" charset="0"/>
              </a:rPr>
              <a:t>	The Hawaiian Islands</a:t>
            </a:r>
            <a:r>
              <a:rPr lang="ja-JP" altLang="en-US" sz="2585" b="1" dirty="0">
                <a:solidFill>
                  <a:prstClr val="black"/>
                </a:solidFill>
                <a:latin typeface="Calibri" panose="020F0502020204030204" pitchFamily="34" charset="0"/>
                <a:ea typeface="游ゴシック" charset="-128"/>
                <a:cs typeface="Arial" panose="020B0604020202020204" pitchFamily="34" charset="0"/>
              </a:rPr>
              <a:t> </a:t>
            </a:r>
            <a:r>
              <a:rPr lang="en-US" altLang="ja-JP" sz="1846" b="1" dirty="0">
                <a:solidFill>
                  <a:prstClr val="black"/>
                </a:solidFill>
                <a:latin typeface="Calibri" panose="020F0502020204030204" pitchFamily="34" charset="0"/>
                <a:ea typeface="游ゴシック" charset="-128"/>
                <a:cs typeface="Arial" panose="020B0604020202020204" pitchFamily="34" charset="0"/>
              </a:rPr>
              <a:t>(250-m</a:t>
            </a:r>
            <a:r>
              <a:rPr lang="ja-JP" altLang="en-US" sz="1846" b="1" dirty="0">
                <a:solidFill>
                  <a:prstClr val="black"/>
                </a:solidFill>
                <a:latin typeface="Calibri" panose="020F0502020204030204" pitchFamily="34" charset="0"/>
                <a:ea typeface="游ゴシック" charset="-128"/>
                <a:cs typeface="Arial" panose="020B0604020202020204" pitchFamily="34" charset="0"/>
              </a:rPr>
              <a:t> </a:t>
            </a:r>
            <a:r>
              <a:rPr lang="en-US" altLang="ja-JP" sz="1846" b="1" dirty="0">
                <a:solidFill>
                  <a:prstClr val="black"/>
                </a:solidFill>
                <a:latin typeface="Calibri" panose="020F0502020204030204" pitchFamily="34" charset="0"/>
                <a:ea typeface="游ゴシック" charset="-128"/>
                <a:cs typeface="Arial" panose="020B0604020202020204" pitchFamily="34" charset="0"/>
              </a:rPr>
              <a:t>Chlorophyll-a concentration)</a:t>
            </a:r>
            <a:endParaRPr lang="en-US" altLang="ja-JP" sz="2585" b="1" dirty="0">
              <a:solidFill>
                <a:prstClr val="black"/>
              </a:solidFill>
              <a:latin typeface="Calibri" panose="020F0502020204030204" pitchFamily="34" charset="0"/>
              <a:ea typeface="游ゴシック" charset="-128"/>
              <a:cs typeface="Arial" panose="020B0604020202020204" pitchFamily="34" charset="0"/>
            </a:endParaRPr>
          </a:p>
        </p:txBody>
      </p:sp>
      <p:sp>
        <p:nvSpPr>
          <p:cNvPr id="10" name="Rectangle 3">
            <a:extLst>
              <a:ext uri="{FF2B5EF4-FFF2-40B4-BE49-F238E27FC236}">
                <a16:creationId xmlns:a16="http://schemas.microsoft.com/office/drawing/2014/main" id="{9F654FB5-ABEE-4E2A-B27E-3B3903289445}"/>
              </a:ext>
            </a:extLst>
          </p:cNvPr>
          <p:cNvSpPr txBox="1">
            <a:spLocks noChangeArrowheads="1"/>
          </p:cNvSpPr>
          <p:nvPr/>
        </p:nvSpPr>
        <p:spPr>
          <a:xfrm>
            <a:off x="6765681" y="6251139"/>
            <a:ext cx="1969477" cy="312511"/>
          </a:xfrm>
          <a:prstGeom prst="rect">
            <a:avLst/>
          </a:prstGeom>
        </p:spPr>
        <p:txBody>
          <a:bodyPr vert="horz" lIns="84406" tIns="42203" rIns="84406" bIns="42203"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defTabSz="844083">
              <a:defRPr/>
            </a:pPr>
            <a:fld id="{EF2825D0-5C67-4B06-80F2-47BB72064BFD}" type="slidenum">
              <a:rPr lang="en-US" altLang="ja-JP" sz="1108">
                <a:solidFill>
                  <a:prstClr val="white">
                    <a:lumMod val="50000"/>
                  </a:prstClr>
                </a:solidFill>
                <a:latin typeface="Garamond"/>
                <a:ea typeface="HGP教科書体"/>
              </a:rPr>
              <a:pPr algn="r" defTabSz="844083">
                <a:defRPr/>
              </a:pPr>
              <a:t>10</a:t>
            </a:fld>
            <a:endParaRPr lang="en-US" altLang="ja-JP" sz="1108" dirty="0">
              <a:solidFill>
                <a:prstClr val="white">
                  <a:lumMod val="50000"/>
                </a:prstClr>
              </a:solidFill>
              <a:latin typeface="Garamond"/>
              <a:ea typeface="HGP教科書体"/>
            </a:endParaRPr>
          </a:p>
        </p:txBody>
      </p:sp>
      <p:sp>
        <p:nvSpPr>
          <p:cNvPr id="2" name="正方形/長方形 1">
            <a:extLst>
              <a:ext uri="{FF2B5EF4-FFF2-40B4-BE49-F238E27FC236}">
                <a16:creationId xmlns:a16="http://schemas.microsoft.com/office/drawing/2014/main" id="{C0EA83D8-0C1C-42FB-A3E8-F68BD59D09DC}"/>
              </a:ext>
            </a:extLst>
          </p:cNvPr>
          <p:cNvSpPr/>
          <p:nvPr/>
        </p:nvSpPr>
        <p:spPr>
          <a:xfrm>
            <a:off x="565271" y="4133110"/>
            <a:ext cx="628698" cy="689099"/>
          </a:xfrm>
          <a:prstGeom prst="rect">
            <a:avLst/>
          </a:prstGeom>
        </p:spPr>
        <p:txBody>
          <a:bodyPr wrap="none">
            <a:spAutoFit/>
          </a:bodyPr>
          <a:lstStyle/>
          <a:p>
            <a:pPr algn="l" defTabSz="422041" rtl="0">
              <a:defRPr/>
            </a:pPr>
            <a:r>
              <a:rPr kumimoji="1" lang="en-US" altLang="ja-JP" sz="1662" b="1" kern="1200" dirty="0">
                <a:solidFill>
                  <a:srgbClr val="FF0000"/>
                </a:solidFill>
                <a:latin typeface="HGP教科書体"/>
                <a:ea typeface="HGP教科書体"/>
                <a:cs typeface="+mn-cs"/>
              </a:rPr>
              <a:t>MOBY</a:t>
            </a:r>
          </a:p>
          <a:p>
            <a:pPr algn="l" defTabSz="422041" rtl="0">
              <a:defRPr/>
            </a:pPr>
            <a:r>
              <a:rPr kumimoji="1" lang="en-US" altLang="ja-JP" sz="1108" kern="1200" dirty="0">
                <a:solidFill>
                  <a:srgbClr val="FF0000"/>
                </a:solidFill>
                <a:latin typeface="HGP教科書体"/>
                <a:ea typeface="HGP教科書体"/>
                <a:cs typeface="+mn-cs"/>
              </a:rPr>
              <a:t>20.82N</a:t>
            </a:r>
          </a:p>
          <a:p>
            <a:pPr algn="l" defTabSz="422041" rtl="0">
              <a:defRPr/>
            </a:pPr>
            <a:r>
              <a:rPr kumimoji="1" lang="en-US" altLang="ja-JP" sz="1108" kern="1200" dirty="0">
                <a:solidFill>
                  <a:srgbClr val="FF0000"/>
                </a:solidFill>
                <a:latin typeface="HGP教科書体"/>
                <a:ea typeface="HGP教科書体"/>
                <a:cs typeface="+mn-cs"/>
              </a:rPr>
              <a:t>157.19W</a:t>
            </a:r>
            <a:endParaRPr lang="ja-JP" altLang="en-US" sz="1108" kern="1200" dirty="0">
              <a:solidFill>
                <a:srgbClr val="FF0000"/>
              </a:solidFill>
              <a:latin typeface="Garamond"/>
              <a:ea typeface="HGP教科書体"/>
              <a:cs typeface="+mn-cs"/>
            </a:endParaRPr>
          </a:p>
        </p:txBody>
      </p:sp>
      <p:cxnSp>
        <p:nvCxnSpPr>
          <p:cNvPr id="6" name="直線矢印コネクタ 5">
            <a:extLst>
              <a:ext uri="{FF2B5EF4-FFF2-40B4-BE49-F238E27FC236}">
                <a16:creationId xmlns:a16="http://schemas.microsoft.com/office/drawing/2014/main" id="{FE9560AB-63E1-4E23-9192-7255E3ECFF40}"/>
              </a:ext>
            </a:extLst>
          </p:cNvPr>
          <p:cNvCxnSpPr>
            <a:cxnSpLocks/>
            <a:stCxn id="2" idx="3"/>
          </p:cNvCxnSpPr>
          <p:nvPr/>
        </p:nvCxnSpPr>
        <p:spPr>
          <a:xfrm flipV="1">
            <a:off x="1193969" y="2958668"/>
            <a:ext cx="2727189" cy="15189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8AFDD1C-1FCA-410A-99B1-C9A8FA8B8540}"/>
              </a:ext>
            </a:extLst>
          </p:cNvPr>
          <p:cNvSpPr txBox="1"/>
          <p:nvPr/>
        </p:nvSpPr>
        <p:spPr>
          <a:xfrm>
            <a:off x="7074114" y="1239860"/>
            <a:ext cx="1633781" cy="1228541"/>
          </a:xfrm>
          <a:prstGeom prst="rect">
            <a:avLst/>
          </a:prstGeom>
          <a:noFill/>
        </p:spPr>
        <p:txBody>
          <a:bodyPr wrap="none" rtlCol="0">
            <a:spAutoFit/>
          </a:bodyPr>
          <a:lstStyle/>
          <a:p>
            <a:pPr marL="171455" indent="-171455" algn="l" defTabSz="422041" rtl="0">
              <a:buSzPct val="70000"/>
              <a:buFont typeface="Wingdings" charset="2"/>
              <a:buChar char="l"/>
              <a:defRPr/>
            </a:pPr>
            <a:r>
              <a:rPr kumimoji="1" lang="en-US" altLang="ja-JP" sz="1846" kern="1200" dirty="0">
                <a:solidFill>
                  <a:prstClr val="black"/>
                </a:solidFill>
                <a:latin typeface="Arial"/>
                <a:ea typeface="ＭＳ Ｐゴシック" panose="020B0600070205080204" pitchFamily="50" charset="-128"/>
                <a:cs typeface="Arial"/>
              </a:rPr>
              <a:t>250m</a:t>
            </a:r>
          </a:p>
          <a:p>
            <a:pPr marL="171455" indent="-171455" algn="l" defTabSz="422041" rtl="0">
              <a:buSzPct val="70000"/>
              <a:buFont typeface="Wingdings" charset="2"/>
              <a:buChar char="l"/>
              <a:defRPr/>
            </a:pPr>
            <a:r>
              <a:rPr kumimoji="1" lang="en-US" altLang="ja-JP" sz="1846" kern="1200" dirty="0">
                <a:solidFill>
                  <a:prstClr val="black"/>
                </a:solidFill>
                <a:latin typeface="Arial"/>
                <a:ea typeface="ＭＳ Ｐゴシック" panose="020B0600070205080204" pitchFamily="50" charset="-128"/>
                <a:cs typeface="Arial"/>
              </a:rPr>
              <a:t>380nm</a:t>
            </a:r>
          </a:p>
          <a:p>
            <a:pPr marL="171455" indent="-171455" algn="l" defTabSz="422041" rtl="0">
              <a:buSzPct val="70000"/>
              <a:buFont typeface="Wingdings" charset="2"/>
              <a:buChar char="l"/>
              <a:defRPr/>
            </a:pPr>
            <a:r>
              <a:rPr kumimoji="1" lang="en-US" altLang="ja-JP" sz="1846" kern="1200" dirty="0">
                <a:solidFill>
                  <a:prstClr val="black"/>
                </a:solidFill>
                <a:latin typeface="Arial"/>
                <a:ea typeface="ＭＳ Ｐゴシック" panose="020B0600070205080204" pitchFamily="50" charset="-128"/>
                <a:cs typeface="Arial"/>
              </a:rPr>
              <a:t>Polarization</a:t>
            </a:r>
          </a:p>
          <a:p>
            <a:pPr marL="171455" indent="-171455" algn="l" defTabSz="422041" rtl="0">
              <a:buSzPct val="70000"/>
              <a:buFont typeface="Wingdings" charset="2"/>
              <a:buChar char="l"/>
              <a:defRPr/>
            </a:pPr>
            <a:r>
              <a:rPr kumimoji="1" lang="en-US" altLang="ja-JP" sz="1846" kern="1200" dirty="0">
                <a:solidFill>
                  <a:prstClr val="black"/>
                </a:solidFill>
                <a:latin typeface="Arial"/>
                <a:ea typeface="ＭＳ Ｐゴシック" panose="020B0600070205080204" pitchFamily="50" charset="-128"/>
                <a:cs typeface="Arial"/>
              </a:rPr>
              <a:t>Multi-angles</a:t>
            </a:r>
          </a:p>
        </p:txBody>
      </p:sp>
      <p:sp>
        <p:nvSpPr>
          <p:cNvPr id="12" name="テキスト ボックス 11">
            <a:extLst>
              <a:ext uri="{FF2B5EF4-FFF2-40B4-BE49-F238E27FC236}">
                <a16:creationId xmlns:a16="http://schemas.microsoft.com/office/drawing/2014/main" id="{2B7438DC-30EF-46BB-871C-BD9461412B45}"/>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229786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ChangeArrowheads="1"/>
          </p:cNvSpPr>
          <p:nvPr>
            <p:ph type="sldNum" sz="quarter" idx="12"/>
          </p:nvPr>
        </p:nvSpPr>
        <p:spPr>
          <a:xfrm>
            <a:off x="6972300" y="6579350"/>
            <a:ext cx="2133600" cy="222250"/>
          </a:xfrm>
        </p:spPr>
        <p:txBody>
          <a:bodyPr/>
          <a:lstStyle/>
          <a:p>
            <a:pPr>
              <a:defRPr/>
            </a:pPr>
            <a:fld id="{33BE113E-6DE3-4448-8186-2F1A3DFDFCAA}" type="slidenum">
              <a:rPr lang="en-US" altLang="ja-JP">
                <a:latin typeface="Garamond" panose="02020404030301010803" pitchFamily="18" charset="0"/>
              </a:rPr>
              <a:pPr>
                <a:defRPr/>
              </a:pPr>
              <a:t>11</a:t>
            </a:fld>
            <a:endParaRPr lang="en-US" altLang="ja-JP" dirty="0">
              <a:latin typeface="Garamond" panose="02020404030301010803" pitchFamily="18" charset="0"/>
            </a:endParaRPr>
          </a:p>
        </p:txBody>
      </p:sp>
      <p:pic>
        <p:nvPicPr>
          <p:cNvPr id="19459" name="Picture 193" descr="modis_rgb_2007"/>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7118350"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 descr="modis_lst_2007"/>
          <p:cNvPicPr>
            <a:picLocks noChangeAspect="1" noChangeArrowheads="1"/>
          </p:cNvPicPr>
          <p:nvPr/>
        </p:nvPicPr>
        <p:blipFill>
          <a:blip r:embed="rId4" cstate="print">
            <a:lum bright="30000" contrast="-30000"/>
            <a:extLst>
              <a:ext uri="{28A0092B-C50C-407E-A947-70E740481C1C}">
                <a14:useLocalDpi xmlns:a14="http://schemas.microsoft.com/office/drawing/2010/main" val="0"/>
              </a:ext>
            </a:extLst>
          </a:blip>
          <a:srcRect/>
          <a:stretch>
            <a:fillRect/>
          </a:stretch>
        </p:blipFill>
        <p:spPr bwMode="auto">
          <a:xfrm>
            <a:off x="4913313" y="1604963"/>
            <a:ext cx="141446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5" descr="modis_chla_2007"/>
          <p:cNvPicPr>
            <a:picLocks noChangeAspect="1" noChangeArrowheads="1"/>
          </p:cNvPicPr>
          <p:nvPr/>
        </p:nvPicPr>
        <p:blipFill>
          <a:blip r:embed="rId5" cstate="print">
            <a:lum bright="30000" contrast="-30000"/>
            <a:extLst>
              <a:ext uri="{28A0092B-C50C-407E-A947-70E740481C1C}">
                <a14:useLocalDpi xmlns:a14="http://schemas.microsoft.com/office/drawing/2010/main" val="0"/>
              </a:ext>
            </a:extLst>
          </a:blip>
          <a:srcRect/>
          <a:stretch>
            <a:fillRect/>
          </a:stretch>
        </p:blipFill>
        <p:spPr bwMode="auto">
          <a:xfrm>
            <a:off x="501650"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6" descr="modis_taua_2007"/>
          <p:cNvPicPr>
            <a:picLocks noChangeAspect="1" noChangeArrowheads="1"/>
          </p:cNvPicPr>
          <p:nvPr/>
        </p:nvPicPr>
        <p:blipFill>
          <a:blip r:embed="rId6" cstate="print">
            <a:lum bright="30000" contrast="-30000"/>
            <a:extLst>
              <a:ext uri="{28A0092B-C50C-407E-A947-70E740481C1C}">
                <a14:useLocalDpi xmlns:a14="http://schemas.microsoft.com/office/drawing/2010/main" val="0"/>
              </a:ext>
            </a:extLst>
          </a:blip>
          <a:srcRect/>
          <a:stretch>
            <a:fillRect/>
          </a:stretch>
        </p:blipFill>
        <p:spPr bwMode="auto">
          <a:xfrm>
            <a:off x="2708275"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558" name="Group 222"/>
          <p:cNvGraphicFramePr>
            <a:graphicFrameLocks noGrp="1"/>
          </p:cNvGraphicFramePr>
          <p:nvPr>
            <p:extLst/>
          </p:nvPr>
        </p:nvGraphicFramePr>
        <p:xfrm>
          <a:off x="182880" y="2549525"/>
          <a:ext cx="2093595" cy="3775078"/>
        </p:xfrm>
        <a:graphic>
          <a:graphicData uri="http://schemas.openxmlformats.org/drawingml/2006/table">
            <a:tbl>
              <a:tblPr/>
              <a:tblGrid>
                <a:gridCol w="679269">
                  <a:extLst>
                    <a:ext uri="{9D8B030D-6E8A-4147-A177-3AD203B41FA5}">
                      <a16:colId xmlns:a16="http://schemas.microsoft.com/office/drawing/2014/main" val="20000"/>
                    </a:ext>
                  </a:extLst>
                </a:gridCol>
                <a:gridCol w="1414326">
                  <a:extLst>
                    <a:ext uri="{9D8B030D-6E8A-4147-A177-3AD203B41FA5}">
                      <a16:colId xmlns:a16="http://schemas.microsoft.com/office/drawing/2014/main" val="20001"/>
                    </a:ext>
                  </a:extLst>
                </a:gridCol>
              </a:tblGrid>
              <a:tr h="21888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a:ln>
                            <a:noFill/>
                          </a:ln>
                          <a:solidFill>
                            <a:schemeClr val="tx1"/>
                          </a:solidFill>
                          <a:effectLst/>
                          <a:latin typeface="Garamond" panose="02020404030301010803" pitchFamily="18" charset="0"/>
                          <a:ea typeface="ＭＳ Ｐゴシック" pitchFamily="50" charset="-128"/>
                        </a:rPr>
                        <a:t>Land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34080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Reflectance</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Precise geometric correction</a:t>
                      </a:r>
                      <a:endPar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341321">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Atmospheric corrected reflectance</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88918">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Vegetation and carbon cycle</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Vegetation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18840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Above-ground biomass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r h="34080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Vegetation roughness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18891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Shadow index</a:t>
                      </a:r>
                      <a:endParaRPr kumimoji="1" lang="it-IT" altLang="ja-JP" sz="1000" b="0" i="0" u="none" strike="noStrike" cap="none" normalizeH="0" baseline="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6"/>
                  </a:ext>
                </a:extLst>
              </a:tr>
              <a:tr h="49321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Fraction of Absorbed 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7"/>
                  </a:ext>
                </a:extLst>
              </a:tr>
              <a:tr h="18891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Leaf area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8"/>
                  </a:ext>
                </a:extLst>
              </a:tr>
              <a:tr h="188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Temp.</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9"/>
                  </a:ext>
                </a:extLst>
              </a:tr>
              <a:tr h="34080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Application</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Land net primary production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0"/>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Water stress trend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1"/>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Fire detection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2"/>
                  </a:ext>
                </a:extLst>
              </a:tr>
              <a:tr h="18840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Land cover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3"/>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Land surface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4"/>
                  </a:ext>
                </a:extLst>
              </a:tr>
            </a:tbl>
          </a:graphicData>
        </a:graphic>
      </p:graphicFrame>
      <p:graphicFrame>
        <p:nvGraphicFramePr>
          <p:cNvPr id="14559" name="Group 223"/>
          <p:cNvGraphicFramePr>
            <a:graphicFrameLocks noGrp="1"/>
          </p:cNvGraphicFramePr>
          <p:nvPr>
            <p:extLst/>
          </p:nvPr>
        </p:nvGraphicFramePr>
        <p:xfrm>
          <a:off x="2411413" y="2549525"/>
          <a:ext cx="2070100" cy="3359298"/>
        </p:xfrm>
        <a:graphic>
          <a:graphicData uri="http://schemas.openxmlformats.org/drawingml/2006/table">
            <a:tbl>
              <a:tblPr/>
              <a:tblGrid>
                <a:gridCol w="581025">
                  <a:extLst>
                    <a:ext uri="{9D8B030D-6E8A-4147-A177-3AD203B41FA5}">
                      <a16:colId xmlns:a16="http://schemas.microsoft.com/office/drawing/2014/main" val="20000"/>
                    </a:ext>
                  </a:extLst>
                </a:gridCol>
                <a:gridCol w="1489075">
                  <a:extLst>
                    <a:ext uri="{9D8B030D-6E8A-4147-A177-3AD203B41FA5}">
                      <a16:colId xmlns:a16="http://schemas.microsoft.com/office/drawing/2014/main" val="20001"/>
                    </a:ext>
                  </a:extLst>
                </a:gridCol>
              </a:tblGrid>
              <a:tr h="21884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a:ln>
                            <a:noFill/>
                          </a:ln>
                          <a:solidFill>
                            <a:schemeClr val="tx1"/>
                          </a:solidFill>
                          <a:effectLst/>
                          <a:latin typeface="Garamond" panose="02020404030301010803" pitchFamily="18" charset="0"/>
                          <a:ea typeface="ＭＳ Ｐゴシック" pitchFamily="50" charset="-128"/>
                        </a:rPr>
                        <a:t>Atmosphere</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340752">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Cloud</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Cloud flag/Classification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Classified cloud fraction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188887">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Cloud top temp/height</a:t>
                      </a:r>
                      <a:endPar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493131">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Water cloud optical thickness /effective radius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Ice cloud optical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34075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Water cloud geometrical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18837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Aerosol</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Aerosol over the ocean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7"/>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Land aerosol by near ultra violet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8"/>
                  </a:ext>
                </a:extLst>
              </a:tr>
              <a:tr h="188887">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ja-JP"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Ae</a:t>
                      </a: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a:t>
                      </a:r>
                      <a:r>
                        <a:rPr kumimoji="1" lang="ja-JP"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osol by Polarization </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9"/>
                  </a:ext>
                </a:extLst>
              </a:tr>
              <a:tr h="18837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Radiation budget</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Long-wave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0"/>
                  </a:ext>
                </a:extLst>
              </a:tr>
              <a:tr h="188887">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Short-wave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1"/>
                  </a:ext>
                </a:extLst>
              </a:tr>
            </a:tbl>
          </a:graphicData>
        </a:graphic>
      </p:graphicFrame>
      <p:graphicFrame>
        <p:nvGraphicFramePr>
          <p:cNvPr id="14561" name="Group 225"/>
          <p:cNvGraphicFramePr>
            <a:graphicFrameLocks noGrp="1"/>
          </p:cNvGraphicFramePr>
          <p:nvPr>
            <p:extLst/>
          </p:nvPr>
        </p:nvGraphicFramePr>
        <p:xfrm>
          <a:off x="6777246" y="2549525"/>
          <a:ext cx="2115930" cy="4003961"/>
        </p:xfrm>
        <a:graphic>
          <a:graphicData uri="http://schemas.openxmlformats.org/drawingml/2006/table">
            <a:tbl>
              <a:tblPr/>
              <a:tblGrid>
                <a:gridCol w="625268">
                  <a:extLst>
                    <a:ext uri="{9D8B030D-6E8A-4147-A177-3AD203B41FA5}">
                      <a16:colId xmlns:a16="http://schemas.microsoft.com/office/drawing/2014/main" val="20000"/>
                    </a:ext>
                  </a:extLst>
                </a:gridCol>
                <a:gridCol w="1490662">
                  <a:extLst>
                    <a:ext uri="{9D8B030D-6E8A-4147-A177-3AD203B41FA5}">
                      <a16:colId xmlns:a16="http://schemas.microsoft.com/office/drawing/2014/main" val="20001"/>
                    </a:ext>
                  </a:extLst>
                </a:gridCol>
              </a:tblGrid>
              <a:tr h="2188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a:ln>
                            <a:noFill/>
                          </a:ln>
                          <a:solidFill>
                            <a:schemeClr val="tx1"/>
                          </a:solidFill>
                          <a:effectLst/>
                          <a:latin typeface="Garamond" panose="02020404030301010803" pitchFamily="18" charset="0"/>
                          <a:ea typeface="ＭＳ Ｐゴシック" pitchFamily="50" charset="-128"/>
                        </a:rPr>
                        <a:t>Cryosphere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340756">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Distribution</a:t>
                      </a:r>
                      <a:endParaRPr kumimoji="1" lang="en-US" altLang="ja-JP" sz="9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Snow and Ice covered area</a:t>
                      </a:r>
                      <a:endParaRPr kumimoji="1" lang="it-IT"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340756">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Okhotsk sea-ice distribution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Snow and </a:t>
                      </a:r>
                      <a:r>
                        <a:rPr kumimoji="1" lang="zh-TW" altLang="en-US" sz="1000" b="0" i="0" u="none" strike="noStrike" cap="none" normalizeH="0" baseline="0">
                          <a:ln>
                            <a:noFill/>
                          </a:ln>
                          <a:solidFill>
                            <a:schemeClr val="tx1"/>
                          </a:solidFill>
                          <a:effectLst/>
                          <a:latin typeface="Garamond" panose="02020404030301010803" pitchFamily="18" charset="0"/>
                          <a:ea typeface="ＭＳ Ｐゴシック" pitchFamily="50" charset="-128"/>
                        </a:rPr>
                        <a:t>i</a:t>
                      </a: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ce </a:t>
                      </a:r>
                      <a:r>
                        <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c</a:t>
                      </a: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lassification</a:t>
                      </a:r>
                      <a:endPar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Snow covered area in forest and mountain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340756">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Surface properties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Snow and ice surface Temperature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340756">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Snow grain size of shallow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6"/>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0" i="0" u="none" strike="noStrike" cap="none" normalizeH="0" baseline="0">
                          <a:ln>
                            <a:noFill/>
                          </a:ln>
                          <a:solidFill>
                            <a:schemeClr val="tx1"/>
                          </a:solidFill>
                          <a:effectLst/>
                          <a:latin typeface="Garamond" panose="02020404030301010803" pitchFamily="18" charset="0"/>
                          <a:ea typeface="ＭＳ Ｐゴシック" pitchFamily="50" charset="-128"/>
                        </a:rPr>
                        <a:t>S</a:t>
                      </a: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n</a:t>
                      </a:r>
                      <a:r>
                        <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ow </a:t>
                      </a: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g</a:t>
                      </a:r>
                      <a:r>
                        <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rain </a:t>
                      </a: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a:t>
                      </a:r>
                      <a:r>
                        <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ize of </a:t>
                      </a: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a:t>
                      </a:r>
                      <a:r>
                        <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ubsurface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Snow grain size of top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188889">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Snow and ice albedo</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9"/>
                  </a:ext>
                </a:extLst>
              </a:tr>
              <a:tr h="18837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Snow impurity</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0"/>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Ice sheet surface roughness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1"/>
                  </a:ext>
                </a:extLst>
              </a:tr>
              <a:tr h="3407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Boundary</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Ice sheet boundary monitoring</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2"/>
                  </a:ext>
                </a:extLst>
              </a:tr>
            </a:tbl>
          </a:graphicData>
        </a:graphic>
      </p:graphicFrame>
      <p:graphicFrame>
        <p:nvGraphicFramePr>
          <p:cNvPr id="14534" name="Group 198"/>
          <p:cNvGraphicFramePr>
            <a:graphicFrameLocks noGrp="1"/>
          </p:cNvGraphicFramePr>
          <p:nvPr>
            <p:extLst>
              <p:ext uri="{D42A27DB-BD31-4B8C-83A1-F6EECF244321}">
                <p14:modId xmlns:p14="http://schemas.microsoft.com/office/powerpoint/2010/main" val="3769332676"/>
              </p:ext>
            </p:extLst>
          </p:nvPr>
        </p:nvGraphicFramePr>
        <p:xfrm>
          <a:off x="274639" y="1160218"/>
          <a:ext cx="2565400" cy="530225"/>
        </p:xfrm>
        <a:graphic>
          <a:graphicData uri="http://schemas.openxmlformats.org/drawingml/2006/table">
            <a:tbl>
              <a:tblPr/>
              <a:tblGrid>
                <a:gridCol w="585787">
                  <a:extLst>
                    <a:ext uri="{9D8B030D-6E8A-4147-A177-3AD203B41FA5}">
                      <a16:colId xmlns:a16="http://schemas.microsoft.com/office/drawing/2014/main" val="20000"/>
                    </a:ext>
                  </a:extLst>
                </a:gridCol>
                <a:gridCol w="1979613">
                  <a:extLst>
                    <a:ext uri="{9D8B030D-6E8A-4147-A177-3AD203B41FA5}">
                      <a16:colId xmlns:a16="http://schemas.microsoft.com/office/drawing/2014/main" val="20001"/>
                    </a:ext>
                  </a:extLst>
                </a:gridCol>
              </a:tblGrid>
              <a:tr h="18909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1" u="none" strike="noStrike" cap="none" normalizeH="0" baseline="0" dirty="0">
                          <a:ln>
                            <a:noFill/>
                          </a:ln>
                          <a:solidFill>
                            <a:schemeClr val="tx1"/>
                          </a:solidFill>
                          <a:effectLst/>
                          <a:latin typeface="Garamond" panose="02020404030301010803" pitchFamily="18" charset="0"/>
                          <a:ea typeface="ＭＳ Ｐゴシック" pitchFamily="50" charset="-128"/>
                        </a:rPr>
                        <a:t>Common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341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Radiance</a:t>
                      </a:r>
                      <a:endParaRPr kumimoji="1" lang="en-US" altLang="ja-JP" sz="1000" b="0" i="0" u="none" strike="noStrike" cap="none" normalizeH="0" baseline="30000" dirty="0">
                        <a:ln>
                          <a:noFill/>
                        </a:ln>
                        <a:solidFill>
                          <a:schemeClr val="tx1"/>
                        </a:solidFill>
                        <a:effectLst/>
                        <a:latin typeface="Garamond" panose="02020404030301010803" pitchFamily="18" charset="0"/>
                        <a:ea typeface="ＭＳ Ｐゴシック" pitchFamily="50" charset="-128"/>
                      </a:endParaRP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TOA radiance (including system geometric correction)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bl>
          </a:graphicData>
        </a:graphic>
      </p:graphicFrame>
      <p:graphicFrame>
        <p:nvGraphicFramePr>
          <p:cNvPr id="14560" name="Group 224"/>
          <p:cNvGraphicFramePr>
            <a:graphicFrameLocks noGrp="1"/>
          </p:cNvGraphicFramePr>
          <p:nvPr>
            <p:extLst/>
          </p:nvPr>
        </p:nvGraphicFramePr>
        <p:xfrm>
          <a:off x="4572001" y="2549525"/>
          <a:ext cx="2114550" cy="4079870"/>
        </p:xfrm>
        <a:graphic>
          <a:graphicData uri="http://schemas.openxmlformats.org/drawingml/2006/table">
            <a:tbl>
              <a:tblPr/>
              <a:tblGrid>
                <a:gridCol w="625475">
                  <a:extLst>
                    <a:ext uri="{9D8B030D-6E8A-4147-A177-3AD203B41FA5}">
                      <a16:colId xmlns:a16="http://schemas.microsoft.com/office/drawing/2014/main" val="20000"/>
                    </a:ext>
                  </a:extLst>
                </a:gridCol>
                <a:gridCol w="1489075">
                  <a:extLst>
                    <a:ext uri="{9D8B030D-6E8A-4147-A177-3AD203B41FA5}">
                      <a16:colId xmlns:a16="http://schemas.microsoft.com/office/drawing/2014/main" val="20001"/>
                    </a:ext>
                  </a:extLst>
                </a:gridCol>
              </a:tblGrid>
              <a:tr h="21890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a:ln>
                            <a:noFill/>
                          </a:ln>
                          <a:solidFill>
                            <a:schemeClr val="tx1"/>
                          </a:solidFill>
                          <a:effectLst/>
                          <a:latin typeface="Garamond" panose="02020404030301010803" pitchFamily="18" charset="0"/>
                          <a:ea typeface="ＭＳ Ｐゴシック" pitchFamily="50" charset="-128"/>
                        </a:rPr>
                        <a:t>Ocean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340842">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Ocean color</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Normalized water leaving radiance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Atmospheric correction parameter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2"/>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Photosynthetically available radiation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3"/>
                  </a:ext>
                </a:extLst>
              </a:tr>
              <a:tr h="19211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Euphotic zone depth</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1884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In-water</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Chlorophyll-a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5"/>
                  </a:ext>
                </a:extLst>
              </a:tr>
              <a:tr h="18842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Suspended solid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6"/>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Colored dissolved organic matter</a:t>
                      </a:r>
                      <a:endPar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7"/>
                  </a:ext>
                </a:extLst>
              </a:tr>
              <a:tr h="3408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In-water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Inherent optical properties</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1884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Temp.</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Sea surface temp.</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9"/>
                  </a:ext>
                </a:extLst>
              </a:tr>
              <a:tr h="340842">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Application</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Ocean </a:t>
                      </a:r>
                      <a:r>
                        <a:rPr kumimoji="1" lang="zh-TW" altLang="en-US" sz="1000" b="0" i="0" u="none" strike="noStrike" cap="none" normalizeH="0" baseline="0">
                          <a:ln>
                            <a:noFill/>
                          </a:ln>
                          <a:solidFill>
                            <a:schemeClr val="tx1"/>
                          </a:solidFill>
                          <a:effectLst/>
                          <a:latin typeface="Garamond" panose="02020404030301010803" pitchFamily="18" charset="0"/>
                          <a:ea typeface="ＭＳ Ｐゴシック" pitchFamily="50" charset="-128"/>
                        </a:rPr>
                        <a:t>n</a:t>
                      </a: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et </a:t>
                      </a:r>
                      <a:r>
                        <a:rPr kumimoji="1" lang="zh-TW" altLang="en-US" sz="1000" b="0" i="0" u="none" strike="noStrike" cap="none" normalizeH="0" baseline="0">
                          <a:ln>
                            <a:noFill/>
                          </a:ln>
                          <a:solidFill>
                            <a:schemeClr val="tx1"/>
                          </a:solidFill>
                          <a:effectLst/>
                          <a:latin typeface="Garamond" panose="02020404030301010803" pitchFamily="18" charset="0"/>
                          <a:ea typeface="ＭＳ Ｐゴシック" pitchFamily="50" charset="-128"/>
                        </a:rPr>
                        <a:t>p</a:t>
                      </a: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rimary </a:t>
                      </a:r>
                      <a:r>
                        <a:rPr kumimoji="1" lang="zh-TW" altLang="en-US" sz="1000" b="0" i="0" u="none" strike="noStrike" cap="none" normalizeH="0" baseline="0">
                          <a:ln>
                            <a:noFill/>
                          </a:ln>
                          <a:solidFill>
                            <a:schemeClr val="tx1"/>
                          </a:solidFill>
                          <a:effectLst/>
                          <a:latin typeface="Garamond" panose="02020404030301010803" pitchFamily="18" charset="0"/>
                          <a:ea typeface="ＭＳ Ｐゴシック" pitchFamily="50" charset="-128"/>
                        </a:rPr>
                        <a:t>p</a:t>
                      </a:r>
                      <a:r>
                        <a:rPr kumimoji="1" lang="zh-TW" altLang="zh-TW" sz="1000" b="0" i="0" u="none" strike="noStrike" cap="none" normalizeH="0" baseline="0">
                          <a:ln>
                            <a:noFill/>
                          </a:ln>
                          <a:solidFill>
                            <a:schemeClr val="tx1"/>
                          </a:solidFill>
                          <a:effectLst/>
                          <a:latin typeface="Garamond" panose="02020404030301010803" pitchFamily="18" charset="0"/>
                          <a:ea typeface="ＭＳ Ｐゴシック" pitchFamily="50" charset="-128"/>
                        </a:rPr>
                        <a:t>roductivity</a:t>
                      </a:r>
                      <a:endParaRPr kumimoji="1" lang="en-US" altLang="zh-TW"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0"/>
                  </a:ext>
                </a:extLst>
              </a:tr>
              <a:tr h="34084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Phytoplankton functional type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1"/>
                  </a:ext>
                </a:extLst>
              </a:tr>
              <a:tr h="18842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Redtide</a:t>
                      </a:r>
                      <a:endPar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2"/>
                  </a:ext>
                </a:extLst>
              </a:tr>
              <a:tr h="34084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multi sensor merged ocean color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3"/>
                  </a:ext>
                </a:extLst>
              </a:tr>
              <a:tr h="18842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rPr>
                        <a:t>multi sensor merged SST</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14"/>
                  </a:ext>
                </a:extLst>
              </a:tr>
            </a:tbl>
          </a:graphicData>
        </a:graphic>
      </p:graphicFrame>
      <p:sp>
        <p:nvSpPr>
          <p:cNvPr id="16546" name="Text Box 1608"/>
          <p:cNvSpPr txBox="1">
            <a:spLocks noChangeArrowheads="1"/>
          </p:cNvSpPr>
          <p:nvPr/>
        </p:nvSpPr>
        <p:spPr bwMode="auto">
          <a:xfrm>
            <a:off x="2673094" y="6295805"/>
            <a:ext cx="1600118" cy="461665"/>
          </a:xfrm>
          <a:prstGeom prst="rect">
            <a:avLst/>
          </a:prstGeom>
          <a:solidFill>
            <a:schemeClr val="bg1"/>
          </a:solidFill>
          <a:ln w="9525">
            <a:noFill/>
            <a:miter lim="800000"/>
            <a:headEnd/>
            <a:tailEnd/>
          </a:ln>
        </p:spPr>
        <p:txBody>
          <a:bodyPr wrap="none">
            <a:spAutoFit/>
          </a:bodyPr>
          <a:lstStyle/>
          <a:p>
            <a:pPr>
              <a:defRPr/>
            </a:pPr>
            <a:r>
              <a:rPr lang="en-US" altLang="ja-JP" sz="1200" dirty="0">
                <a:solidFill>
                  <a:srgbClr val="0066FF"/>
                </a:solidFill>
                <a:latin typeface="Garamond" panose="02020404030301010803" pitchFamily="18" charset="0"/>
                <a:ea typeface="ＭＳ Ｐゴシック" pitchFamily="50" charset="-128"/>
                <a:sym typeface="Symbol" pitchFamily="18" charset="2"/>
              </a:rPr>
              <a:t>Blue: standard products</a:t>
            </a:r>
          </a:p>
          <a:p>
            <a:pPr>
              <a:defRPr/>
            </a:pPr>
            <a:r>
              <a:rPr lang="en-US" altLang="ja-JP" sz="1200" dirty="0">
                <a:solidFill>
                  <a:srgbClr val="FF3300"/>
                </a:solidFill>
                <a:latin typeface="Garamond" panose="02020404030301010803" pitchFamily="18" charset="0"/>
                <a:ea typeface="ＭＳ Ｐゴシック" pitchFamily="50" charset="-128"/>
                <a:sym typeface="Symbol" pitchFamily="18" charset="2"/>
              </a:rPr>
              <a:t>Red: research products</a:t>
            </a:r>
          </a:p>
        </p:txBody>
      </p:sp>
      <p:cxnSp>
        <p:nvCxnSpPr>
          <p:cNvPr id="19619" name="AutoShape 186"/>
          <p:cNvCxnSpPr>
            <a:cxnSpLocks noChangeShapeType="1"/>
          </p:cNvCxnSpPr>
          <p:nvPr/>
        </p:nvCxnSpPr>
        <p:spPr bwMode="auto">
          <a:xfrm rot="5400000">
            <a:off x="1107282" y="1783556"/>
            <a:ext cx="900112" cy="631825"/>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0" name="AutoShape 187"/>
          <p:cNvCxnSpPr>
            <a:cxnSpLocks noChangeShapeType="1"/>
          </p:cNvCxnSpPr>
          <p:nvPr/>
        </p:nvCxnSpPr>
        <p:spPr bwMode="auto">
          <a:xfrm rot="16200000" flipH="1">
            <a:off x="2209801" y="1312862"/>
            <a:ext cx="900112" cy="1573213"/>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1" name="AutoShape 188"/>
          <p:cNvCxnSpPr>
            <a:cxnSpLocks noChangeShapeType="1"/>
          </p:cNvCxnSpPr>
          <p:nvPr/>
        </p:nvCxnSpPr>
        <p:spPr bwMode="auto">
          <a:xfrm rot="16200000" flipH="1">
            <a:off x="3312319" y="210344"/>
            <a:ext cx="900112" cy="3778250"/>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2" name="AutoShape 189"/>
          <p:cNvCxnSpPr>
            <a:cxnSpLocks noChangeShapeType="1"/>
          </p:cNvCxnSpPr>
          <p:nvPr/>
        </p:nvCxnSpPr>
        <p:spPr bwMode="auto">
          <a:xfrm rot="16200000" flipH="1">
            <a:off x="4415632" y="-892969"/>
            <a:ext cx="900112" cy="5984875"/>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sp>
        <p:nvSpPr>
          <p:cNvPr id="22" name="円/楕円 21"/>
          <p:cNvSpPr/>
          <p:nvPr/>
        </p:nvSpPr>
        <p:spPr>
          <a:xfrm>
            <a:off x="4606463" y="3764811"/>
            <a:ext cx="518449" cy="30295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latin typeface="Garamond" panose="02020404030301010803" pitchFamily="18" charset="0"/>
              </a:rPr>
              <a:t>ECV</a:t>
            </a:r>
            <a:endParaRPr lang="ja-JP" altLang="en-US" sz="1400" b="1" i="1" dirty="0">
              <a:solidFill>
                <a:srgbClr val="00B050"/>
              </a:solidFill>
              <a:latin typeface="Garamond" panose="02020404030301010803" pitchFamily="18" charset="0"/>
            </a:endParaRPr>
          </a:p>
        </p:txBody>
      </p:sp>
      <p:sp>
        <p:nvSpPr>
          <p:cNvPr id="23" name="円/楕円 22"/>
          <p:cNvSpPr/>
          <p:nvPr/>
        </p:nvSpPr>
        <p:spPr>
          <a:xfrm>
            <a:off x="2423651" y="5829429"/>
            <a:ext cx="518449" cy="30295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latin typeface="Garamond" panose="02020404030301010803" pitchFamily="18" charset="0"/>
              </a:rPr>
              <a:t>ECV</a:t>
            </a:r>
            <a:endParaRPr lang="ja-JP" altLang="en-US" sz="1400" b="1" i="1" dirty="0">
              <a:solidFill>
                <a:srgbClr val="00B050"/>
              </a:solidFill>
              <a:latin typeface="Garamond" panose="02020404030301010803" pitchFamily="18" charset="0"/>
            </a:endParaRPr>
          </a:p>
        </p:txBody>
      </p:sp>
      <p:sp>
        <p:nvSpPr>
          <p:cNvPr id="24" name="円/楕円 23"/>
          <p:cNvSpPr/>
          <p:nvPr/>
        </p:nvSpPr>
        <p:spPr>
          <a:xfrm>
            <a:off x="2468101" y="3829179"/>
            <a:ext cx="518449" cy="30295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latin typeface="Garamond" panose="02020404030301010803" pitchFamily="18" charset="0"/>
              </a:rPr>
              <a:t>ECV</a:t>
            </a:r>
            <a:endParaRPr lang="ja-JP" altLang="en-US" sz="1400" b="1" i="1" dirty="0">
              <a:solidFill>
                <a:srgbClr val="00B050"/>
              </a:solidFill>
              <a:latin typeface="Garamond" panose="02020404030301010803" pitchFamily="18" charset="0"/>
            </a:endParaRPr>
          </a:p>
        </p:txBody>
      </p:sp>
      <p:sp>
        <p:nvSpPr>
          <p:cNvPr id="25" name="円/楕円 24"/>
          <p:cNvSpPr/>
          <p:nvPr/>
        </p:nvSpPr>
        <p:spPr>
          <a:xfrm>
            <a:off x="2423651" y="5207129"/>
            <a:ext cx="518449" cy="30295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latin typeface="Garamond" panose="02020404030301010803" pitchFamily="18" charset="0"/>
              </a:rPr>
              <a:t>ECV</a:t>
            </a:r>
            <a:endParaRPr lang="ja-JP" altLang="en-US" sz="1400" b="1" i="1" dirty="0">
              <a:solidFill>
                <a:srgbClr val="00B050"/>
              </a:solidFill>
              <a:latin typeface="Garamond" panose="02020404030301010803" pitchFamily="18" charset="0"/>
            </a:endParaRPr>
          </a:p>
        </p:txBody>
      </p:sp>
      <p:sp>
        <p:nvSpPr>
          <p:cNvPr id="26" name="円/楕円 25"/>
          <p:cNvSpPr/>
          <p:nvPr/>
        </p:nvSpPr>
        <p:spPr>
          <a:xfrm>
            <a:off x="6299418" y="498508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27" name="円/楕円 26"/>
          <p:cNvSpPr/>
          <p:nvPr/>
        </p:nvSpPr>
        <p:spPr>
          <a:xfrm>
            <a:off x="8534618" y="2888940"/>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28" name="円/楕円 27"/>
          <p:cNvSpPr/>
          <p:nvPr/>
        </p:nvSpPr>
        <p:spPr>
          <a:xfrm>
            <a:off x="8521918" y="627413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29" name="円/楕円 28"/>
          <p:cNvSpPr/>
          <p:nvPr/>
        </p:nvSpPr>
        <p:spPr>
          <a:xfrm>
            <a:off x="1898868" y="614078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0" name="円/楕円 29"/>
          <p:cNvSpPr/>
          <p:nvPr/>
        </p:nvSpPr>
        <p:spPr>
          <a:xfrm>
            <a:off x="1898868" y="592488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1" name="円/楕円 30"/>
          <p:cNvSpPr/>
          <p:nvPr/>
        </p:nvSpPr>
        <p:spPr>
          <a:xfrm>
            <a:off x="1898868" y="458503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2" name="円/楕円 31"/>
          <p:cNvSpPr/>
          <p:nvPr/>
        </p:nvSpPr>
        <p:spPr>
          <a:xfrm>
            <a:off x="1898868" y="480728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3" name="円/楕円 32"/>
          <p:cNvSpPr/>
          <p:nvPr/>
        </p:nvSpPr>
        <p:spPr>
          <a:xfrm>
            <a:off x="2116575" y="3597274"/>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4" name="円/楕円 33"/>
          <p:cNvSpPr/>
          <p:nvPr/>
        </p:nvSpPr>
        <p:spPr>
          <a:xfrm>
            <a:off x="8521918" y="547403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sp>
        <p:nvSpPr>
          <p:cNvPr id="35" name="円/楕円 34"/>
          <p:cNvSpPr/>
          <p:nvPr/>
        </p:nvSpPr>
        <p:spPr>
          <a:xfrm>
            <a:off x="1911568" y="5740737"/>
            <a:ext cx="444064" cy="259675"/>
          </a:xfrm>
          <a:prstGeom prst="ellipse">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latin typeface="Garamond" panose="02020404030301010803" pitchFamily="18" charset="0"/>
              </a:rPr>
              <a:t>ECV</a:t>
            </a:r>
            <a:endParaRPr lang="ja-JP" altLang="en-US" sz="1200" b="1" i="1" dirty="0">
              <a:solidFill>
                <a:srgbClr val="00B050"/>
              </a:solidFill>
              <a:latin typeface="Garamond" panose="02020404030301010803" pitchFamily="18" charset="0"/>
            </a:endParaRPr>
          </a:p>
        </p:txBody>
      </p:sp>
      <p:pic>
        <p:nvPicPr>
          <p:cNvPr id="36" name="Picture 6" descr="D:\Document_murakami\SGLI\GCOMC1_201206.png"/>
          <p:cNvPicPr>
            <a:picLocks noChangeAspect="1" noChangeArrowheads="1"/>
          </p:cNvPicPr>
          <p:nvPr/>
        </p:nvPicPr>
        <p:blipFill>
          <a:blip r:embed="rId7">
            <a:lum bright="14000"/>
            <a:extLst>
              <a:ext uri="{28A0092B-C50C-407E-A947-70E740481C1C}">
                <a14:useLocalDpi xmlns:a14="http://schemas.microsoft.com/office/drawing/2010/main" val="0"/>
              </a:ext>
            </a:extLst>
          </a:blip>
          <a:srcRect/>
          <a:stretch>
            <a:fillRect/>
          </a:stretch>
        </p:blipFill>
        <p:spPr bwMode="auto">
          <a:xfrm rot="553867">
            <a:off x="2192379" y="944601"/>
            <a:ext cx="1031790" cy="51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008087" y="1257854"/>
            <a:ext cx="6150426" cy="830997"/>
          </a:xfrm>
          <a:prstGeom prst="rect">
            <a:avLst/>
          </a:prstGeom>
        </p:spPr>
        <p:txBody>
          <a:bodyPr wrap="square">
            <a:spAutoFit/>
          </a:bodyPr>
          <a:lstStyle/>
          <a:p>
            <a:pPr marL="265113" indent="-265113">
              <a:buFont typeface="Wingdings" panose="05000000000000000000" pitchFamily="2" charset="2"/>
              <a:buChar char="ü"/>
            </a:pPr>
            <a:r>
              <a:rPr lang="en-US" altLang="ja-JP" sz="1600" dirty="0">
                <a:solidFill>
                  <a:schemeClr val="tx1"/>
                </a:solidFill>
                <a:latin typeface="Arial" panose="020B0604020202020204" pitchFamily="34" charset="0"/>
                <a:cs typeface="Arial" panose="020B0604020202020204" pitchFamily="34" charset="0"/>
              </a:rPr>
              <a:t>All standard products (L1, L2, L3) will be distributed by the internet (scheduled for release to the public </a:t>
            </a:r>
            <a:r>
              <a:rPr lang="en-US" altLang="ja-JP" sz="1600" dirty="0">
                <a:solidFill>
                  <a:srgbClr val="FF0000"/>
                </a:solidFill>
                <a:latin typeface="Arial" panose="020B0604020202020204" pitchFamily="34" charset="0"/>
                <a:cs typeface="Arial" panose="020B0604020202020204" pitchFamily="34" charset="0"/>
              </a:rPr>
              <a:t>in December 2018</a:t>
            </a:r>
            <a:r>
              <a:rPr lang="en-US" altLang="ja-JP" sz="1600" dirty="0">
                <a:solidFill>
                  <a:schemeClr val="tx1"/>
                </a:solidFill>
                <a:latin typeface="Arial" panose="020B0604020202020204" pitchFamily="34" charset="0"/>
                <a:cs typeface="Arial" panose="020B0604020202020204" pitchFamily="34" charset="0"/>
              </a:rPr>
              <a:t>)</a:t>
            </a:r>
            <a:endParaRPr lang="ja-JP" altLang="ja-JP" sz="1600" dirty="0">
              <a:solidFill>
                <a:schemeClr val="tx1"/>
              </a:solidFill>
              <a:latin typeface="Arial" panose="020B0604020202020204" pitchFamily="34" charset="0"/>
              <a:cs typeface="Arial" panose="020B0604020202020204" pitchFamily="34" charset="0"/>
            </a:endParaRPr>
          </a:p>
          <a:p>
            <a:pPr marL="265113" indent="-265113">
              <a:buFont typeface="Wingdings" panose="05000000000000000000" pitchFamily="2" charset="2"/>
              <a:buChar char="ü"/>
            </a:pPr>
            <a:r>
              <a:rPr lang="en-US" altLang="ja-JP" sz="1600" dirty="0">
                <a:solidFill>
                  <a:schemeClr val="tx1"/>
                </a:solidFill>
                <a:latin typeface="Arial" panose="020B0604020202020204" pitchFamily="34" charset="0"/>
                <a:cs typeface="Arial" panose="020B0604020202020204" pitchFamily="34" charset="0"/>
              </a:rPr>
              <a:t>Free for both science and commercial purposes</a:t>
            </a:r>
          </a:p>
        </p:txBody>
      </p:sp>
      <p:sp>
        <p:nvSpPr>
          <p:cNvPr id="37" name="タイトル 1">
            <a:extLst>
              <a:ext uri="{FF2B5EF4-FFF2-40B4-BE49-F238E27FC236}">
                <a16:creationId xmlns:a16="http://schemas.microsoft.com/office/drawing/2014/main" id="{7D373B9E-318E-4465-B9E8-CB767044F132}"/>
              </a:ext>
            </a:extLst>
          </p:cNvPr>
          <p:cNvSpPr txBox="1">
            <a:spLocks/>
          </p:cNvSpPr>
          <p:nvPr/>
        </p:nvSpPr>
        <p:spPr bwMode="auto">
          <a:xfrm>
            <a:off x="1952722" y="283523"/>
            <a:ext cx="6150427" cy="520211"/>
          </a:xfrm>
          <a:prstGeom prst="rect">
            <a:avLst/>
          </a:prstGeom>
          <a:noFill/>
          <a:ln>
            <a:noFill/>
          </a:ln>
          <a:extLst/>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3600" kern="1200">
                <a:solidFill>
                  <a:schemeClr val="tx1"/>
                </a:solidFill>
                <a:latin typeface="+mj-lt"/>
                <a:ea typeface="+mj-ea"/>
                <a:cs typeface="+mj-cs"/>
              </a:defRPr>
            </a:lvl1pPr>
            <a:lvl2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2pPr>
            <a:lvl3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3pPr>
            <a:lvl4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4pPr>
            <a:lvl5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5pPr>
            <a:lvl6pPr marL="4572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6pPr>
            <a:lvl7pPr marL="9144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7pPr>
            <a:lvl8pPr marL="13716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8pPr>
            <a:lvl9pPr marL="18288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9pPr>
          </a:lstStyle>
          <a:p>
            <a:pPr defTabSz="422041" eaLnBrk="1" hangingPunct="1">
              <a:defRPr/>
            </a:pPr>
            <a:r>
              <a:rPr lang="en-US" altLang="ja-JP" sz="2800" b="1" dirty="0">
                <a:solidFill>
                  <a:schemeClr val="bg1"/>
                </a:solidFill>
                <a:latin typeface="Arial" panose="020B0604020202020204" pitchFamily="34" charset="0"/>
                <a:ea typeface="游ゴシック Light" panose="020B0300000000000000" pitchFamily="50" charset="-128"/>
                <a:cs typeface="Arial" panose="020B0604020202020204" pitchFamily="34" charset="0"/>
              </a:rPr>
              <a:t>GCOM-C/SGLI: Observation Products</a:t>
            </a:r>
          </a:p>
        </p:txBody>
      </p:sp>
      <p:sp>
        <p:nvSpPr>
          <p:cNvPr id="38" name="テキスト ボックス 37">
            <a:extLst>
              <a:ext uri="{FF2B5EF4-FFF2-40B4-BE49-F238E27FC236}">
                <a16:creationId xmlns:a16="http://schemas.microsoft.com/office/drawing/2014/main" id="{6341C181-74CE-4092-90F5-C735356ABF1A}"/>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67694976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46934231"/>
              </p:ext>
            </p:extLst>
          </p:nvPr>
        </p:nvGraphicFramePr>
        <p:xfrm>
          <a:off x="317989" y="1855829"/>
          <a:ext cx="3257550" cy="3196436"/>
        </p:xfrm>
        <a:graphic>
          <a:graphicData uri="http://schemas.openxmlformats.org/drawingml/2006/table">
            <a:tbl>
              <a:tblPr firstRow="1" bandRow="1">
                <a:tableStyleId>{073A0DAA-6AF3-43AB-8588-CEC1D06C72B9}</a:tableStyleId>
              </a:tblPr>
              <a:tblGrid>
                <a:gridCol w="1085850">
                  <a:extLst>
                    <a:ext uri="{9D8B030D-6E8A-4147-A177-3AD203B41FA5}">
                      <a16:colId xmlns:a16="http://schemas.microsoft.com/office/drawing/2014/main" val="20000"/>
                    </a:ext>
                  </a:extLst>
                </a:gridCol>
                <a:gridCol w="108585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tblGrid>
              <a:tr h="281469">
                <a:tc>
                  <a:txBody>
                    <a:bodyPr/>
                    <a:lstStyle/>
                    <a:p>
                      <a:r>
                        <a:rPr kumimoji="1" lang="en-US" altLang="ja-JP" sz="1300" dirty="0"/>
                        <a:t>Surface</a:t>
                      </a:r>
                      <a:endParaRPr kumimoji="1" lang="ja-JP" altLang="en-US" sz="1300" dirty="0"/>
                    </a:p>
                  </a:txBody>
                  <a:tcPr marL="84421" marR="84421" marT="42221" marB="42221"/>
                </a:tc>
                <a:tc>
                  <a:txBody>
                    <a:bodyPr/>
                    <a:lstStyle/>
                    <a:p>
                      <a:r>
                        <a:rPr kumimoji="1" lang="en-US" altLang="ja-JP" sz="1300" dirty="0"/>
                        <a:t>Upper-air</a:t>
                      </a:r>
                      <a:endParaRPr kumimoji="1" lang="ja-JP" altLang="en-US" sz="1300" dirty="0"/>
                    </a:p>
                  </a:txBody>
                  <a:tcPr marL="84421" marR="84421" marT="42221" marB="42221"/>
                </a:tc>
                <a:tc>
                  <a:txBody>
                    <a:bodyPr/>
                    <a:lstStyle/>
                    <a:p>
                      <a:r>
                        <a:rPr kumimoji="1" lang="en-US" altLang="ja-JP" sz="1100" dirty="0"/>
                        <a:t>Composition</a:t>
                      </a:r>
                      <a:endParaRPr kumimoji="1" lang="ja-JP" altLang="en-US" sz="1100" dirty="0"/>
                    </a:p>
                  </a:txBody>
                  <a:tcPr marL="84421" marR="84421" marT="42221" marB="42221"/>
                </a:tc>
                <a:extLst>
                  <a:ext uri="{0D108BD9-81ED-4DB2-BD59-A6C34878D82A}">
                    <a16:rowId xmlns:a16="http://schemas.microsoft.com/office/drawing/2014/main" val="10000"/>
                  </a:ext>
                </a:extLst>
              </a:tr>
              <a:tr h="422066">
                <a:tc>
                  <a:txBody>
                    <a:bodyPr/>
                    <a:lstStyle/>
                    <a:p>
                      <a:r>
                        <a:rPr kumimoji="1" lang="en-US" altLang="ja-JP" sz="1100" dirty="0">
                          <a:effectLst/>
                        </a:rPr>
                        <a:t>Air temperature</a:t>
                      </a:r>
                      <a:endParaRPr kumimoji="1" lang="ja-JP" altLang="en-US" sz="1100" dirty="0">
                        <a:effectLst/>
                      </a:endParaRPr>
                    </a:p>
                  </a:txBody>
                  <a:tcPr marL="84421" marR="84421" marT="42221" marB="42221"/>
                </a:tc>
                <a:tc>
                  <a:txBody>
                    <a:bodyPr/>
                    <a:lstStyle/>
                    <a:p>
                      <a:r>
                        <a:rPr kumimoji="1" lang="en-US" altLang="ja-JP" sz="1100" b="1" dirty="0">
                          <a:effectLst/>
                        </a:rPr>
                        <a:t>Temperature</a:t>
                      </a:r>
                      <a:endParaRPr kumimoji="1" lang="ja-JP" altLang="en-US" sz="1100" b="1" dirty="0">
                        <a:effectLst/>
                      </a:endParaRPr>
                    </a:p>
                  </a:txBody>
                  <a:tcPr marL="84421" marR="84421" marT="42221" marB="42221"/>
                </a:tc>
                <a:tc>
                  <a:txBody>
                    <a:bodyPr/>
                    <a:lstStyle/>
                    <a:p>
                      <a:r>
                        <a:rPr kumimoji="1" lang="en-US" altLang="ja-JP" sz="1100" b="1" dirty="0">
                          <a:effectLst/>
                        </a:rPr>
                        <a:t>Carbon dioxide</a:t>
                      </a:r>
                      <a:endParaRPr kumimoji="1" lang="ja-JP" altLang="en-US" sz="1100" b="1" dirty="0">
                        <a:effectLst/>
                      </a:endParaRPr>
                    </a:p>
                  </a:txBody>
                  <a:tcPr marL="84421" marR="84421" marT="42221" marB="42221"/>
                </a:tc>
                <a:extLst>
                  <a:ext uri="{0D108BD9-81ED-4DB2-BD59-A6C34878D82A}">
                    <a16:rowId xmlns:a16="http://schemas.microsoft.com/office/drawing/2014/main" val="10001"/>
                  </a:ext>
                </a:extLst>
              </a:tr>
              <a:tr h="422203">
                <a:tc>
                  <a:txBody>
                    <a:bodyPr/>
                    <a:lstStyle/>
                    <a:p>
                      <a:r>
                        <a:rPr kumimoji="1" lang="en-US" altLang="ja-JP" sz="1100" b="1" dirty="0">
                          <a:effectLst/>
                        </a:rPr>
                        <a:t>Wind</a:t>
                      </a:r>
                      <a:r>
                        <a:rPr kumimoji="1" lang="en-US" altLang="ja-JP" sz="1100" b="1" baseline="0" dirty="0">
                          <a:effectLst/>
                        </a:rPr>
                        <a:t> speed &amp; direction</a:t>
                      </a:r>
                      <a:endParaRPr kumimoji="1" lang="ja-JP" altLang="en-US" sz="1100" b="1" dirty="0">
                        <a:effectLst/>
                      </a:endParaRPr>
                    </a:p>
                  </a:txBody>
                  <a:tcPr marL="84421" marR="84421" marT="42221" marB="42221"/>
                </a:tc>
                <a:tc>
                  <a:txBody>
                    <a:bodyPr/>
                    <a:lstStyle/>
                    <a:p>
                      <a:r>
                        <a:rPr kumimoji="1" lang="en-US" altLang="ja-JP" sz="1100" b="1" dirty="0">
                          <a:effectLst/>
                        </a:rPr>
                        <a:t>Wind speed &amp; direction</a:t>
                      </a:r>
                      <a:endParaRPr kumimoji="1" lang="ja-JP" altLang="en-US" sz="1100" b="1" dirty="0">
                        <a:effectLst/>
                      </a:endParaRPr>
                    </a:p>
                  </a:txBody>
                  <a:tcPr marL="84421" marR="84421" marT="42221" marB="42221"/>
                </a:tc>
                <a:tc>
                  <a:txBody>
                    <a:bodyPr/>
                    <a:lstStyle/>
                    <a:p>
                      <a:r>
                        <a:rPr kumimoji="1" lang="en-US" altLang="ja-JP" sz="1100" b="1" dirty="0">
                          <a:effectLst/>
                        </a:rPr>
                        <a:t>Methane</a:t>
                      </a:r>
                      <a:endParaRPr kumimoji="1" lang="ja-JP" altLang="en-US" sz="1100" b="1" dirty="0">
                        <a:effectLst/>
                      </a:endParaRPr>
                    </a:p>
                  </a:txBody>
                  <a:tcPr marL="84421" marR="84421" marT="42221" marB="42221"/>
                </a:tc>
                <a:extLst>
                  <a:ext uri="{0D108BD9-81ED-4DB2-BD59-A6C34878D82A}">
                    <a16:rowId xmlns:a16="http://schemas.microsoft.com/office/drawing/2014/main" val="10002"/>
                  </a:ext>
                </a:extLst>
              </a:tr>
              <a:tr h="422203">
                <a:tc>
                  <a:txBody>
                    <a:bodyPr/>
                    <a:lstStyle/>
                    <a:p>
                      <a:r>
                        <a:rPr kumimoji="1" lang="en-US" altLang="ja-JP" sz="1100" dirty="0">
                          <a:effectLst/>
                        </a:rPr>
                        <a:t>Water vapour</a:t>
                      </a:r>
                      <a:endParaRPr kumimoji="1" lang="ja-JP" altLang="en-US" sz="1100" dirty="0">
                        <a:effectLst/>
                      </a:endParaRPr>
                    </a:p>
                  </a:txBody>
                  <a:tcPr marL="84421" marR="84421" marT="42221" marB="42221"/>
                </a:tc>
                <a:tc>
                  <a:txBody>
                    <a:bodyPr/>
                    <a:lstStyle/>
                    <a:p>
                      <a:r>
                        <a:rPr kumimoji="1" lang="en-US" altLang="ja-JP" sz="1100" b="1" dirty="0">
                          <a:effectLst/>
                        </a:rPr>
                        <a:t>Water vapour</a:t>
                      </a:r>
                      <a:endParaRPr kumimoji="1" lang="ja-JP" altLang="en-US" sz="1100" b="1" dirty="0">
                        <a:effectLst/>
                      </a:endParaRPr>
                    </a:p>
                  </a:txBody>
                  <a:tcPr marL="84421" marR="84421" marT="42221" marB="42221"/>
                </a:tc>
                <a:tc>
                  <a:txBody>
                    <a:bodyPr/>
                    <a:lstStyle/>
                    <a:p>
                      <a:r>
                        <a:rPr kumimoji="1" lang="en-US" altLang="ja-JP" sz="1100" b="1" dirty="0">
                          <a:effectLst/>
                        </a:rPr>
                        <a:t>&amp;</a:t>
                      </a:r>
                      <a:r>
                        <a:rPr kumimoji="1" lang="en-US" altLang="ja-JP" sz="1100" b="1" baseline="0" dirty="0">
                          <a:effectLst/>
                        </a:rPr>
                        <a:t> other long-lived GHGs *</a:t>
                      </a:r>
                      <a:endParaRPr kumimoji="1" lang="ja-JP" altLang="en-US" sz="1100" b="1" dirty="0">
                        <a:effectLst/>
                      </a:endParaRPr>
                    </a:p>
                  </a:txBody>
                  <a:tcPr marL="84421" marR="84421" marT="42221" marB="42221"/>
                </a:tc>
                <a:extLst>
                  <a:ext uri="{0D108BD9-81ED-4DB2-BD59-A6C34878D82A}">
                    <a16:rowId xmlns:a16="http://schemas.microsoft.com/office/drawing/2014/main" val="10003"/>
                  </a:ext>
                </a:extLst>
              </a:tr>
              <a:tr h="422203">
                <a:tc>
                  <a:txBody>
                    <a:bodyPr/>
                    <a:lstStyle/>
                    <a:p>
                      <a:r>
                        <a:rPr kumimoji="1" lang="en-US" altLang="ja-JP" sz="1100" dirty="0"/>
                        <a:t>Pressure</a:t>
                      </a:r>
                      <a:endParaRPr kumimoji="1" lang="ja-JP" altLang="en-US" sz="1100" dirty="0"/>
                    </a:p>
                  </a:txBody>
                  <a:tcPr marL="84421" marR="84421" marT="42221" marB="42221"/>
                </a:tc>
                <a:tc>
                  <a:txBody>
                    <a:bodyPr/>
                    <a:lstStyle/>
                    <a:p>
                      <a:r>
                        <a:rPr kumimoji="1" lang="en-US" altLang="ja-JP" sz="1100" b="1" dirty="0">
                          <a:effectLst/>
                        </a:rPr>
                        <a:t>Cloud properties</a:t>
                      </a:r>
                      <a:endParaRPr kumimoji="1" lang="ja-JP" altLang="en-US" sz="1100" b="1" dirty="0">
                        <a:effectLst/>
                      </a:endParaRPr>
                    </a:p>
                  </a:txBody>
                  <a:tcPr marL="84421" marR="84421" marT="42221" marB="42221"/>
                </a:tc>
                <a:tc>
                  <a:txBody>
                    <a:bodyPr/>
                    <a:lstStyle/>
                    <a:p>
                      <a:r>
                        <a:rPr kumimoji="1" lang="en-US" altLang="ja-JP" sz="1100" b="1" dirty="0">
                          <a:effectLst/>
                        </a:rPr>
                        <a:t>Ozone</a:t>
                      </a:r>
                      <a:r>
                        <a:rPr kumimoji="1" lang="en-US" altLang="ja-JP" sz="1100" b="1" baseline="0" dirty="0">
                          <a:effectLst/>
                        </a:rPr>
                        <a:t> &amp; Aerosol</a:t>
                      </a:r>
                      <a:endParaRPr kumimoji="1" lang="ja-JP" altLang="en-US" sz="1100" b="1" dirty="0">
                        <a:effectLst/>
                      </a:endParaRPr>
                    </a:p>
                  </a:txBody>
                  <a:tcPr marL="84421" marR="84421" marT="42221" marB="42221"/>
                </a:tc>
                <a:extLst>
                  <a:ext uri="{0D108BD9-81ED-4DB2-BD59-A6C34878D82A}">
                    <a16:rowId xmlns:a16="http://schemas.microsoft.com/office/drawing/2014/main" val="10004"/>
                  </a:ext>
                </a:extLst>
              </a:tr>
              <a:tr h="830029">
                <a:tc>
                  <a:txBody>
                    <a:bodyPr/>
                    <a:lstStyle/>
                    <a:p>
                      <a:r>
                        <a:rPr kumimoji="1" lang="en-US" altLang="ja-JP" sz="1000" dirty="0"/>
                        <a:t>Precipitation</a:t>
                      </a:r>
                      <a:endParaRPr kumimoji="1" lang="ja-JP" altLang="en-US" sz="1000" dirty="0"/>
                    </a:p>
                  </a:txBody>
                  <a:tcPr marL="84421" marR="84421" marT="42221" marB="42221"/>
                </a:tc>
                <a:tc>
                  <a:txBody>
                    <a:bodyPr/>
                    <a:lstStyle/>
                    <a:p>
                      <a:r>
                        <a:rPr kumimoji="1" lang="en-US" altLang="ja-JP" sz="1100" b="1" dirty="0">
                          <a:effectLst/>
                        </a:rPr>
                        <a:t>Earth radiation budget</a:t>
                      </a:r>
                    </a:p>
                    <a:p>
                      <a:r>
                        <a:rPr kumimoji="1" lang="en-US" altLang="ja-JP" sz="1100" b="1" dirty="0">
                          <a:effectLst/>
                        </a:rPr>
                        <a:t>(including solar irradiance)</a:t>
                      </a:r>
                      <a:endParaRPr kumimoji="1" lang="ja-JP" altLang="en-US" sz="1100" b="1" dirty="0">
                        <a:effectLst/>
                      </a:endParaRPr>
                    </a:p>
                  </a:txBody>
                  <a:tcPr marL="84421" marR="84421" marT="42221" marB="42221"/>
                </a:tc>
                <a:tc>
                  <a:txBody>
                    <a:bodyPr/>
                    <a:lstStyle/>
                    <a:p>
                      <a:r>
                        <a:rPr kumimoji="1" lang="en-US" altLang="ja-JP" sz="1100" b="1" dirty="0">
                          <a:effectLst/>
                        </a:rPr>
                        <a:t>supported by their precursors ** </a:t>
                      </a:r>
                      <a:endParaRPr kumimoji="1" lang="ja-JP" altLang="en-US" sz="1100" b="1" dirty="0">
                        <a:effectLst/>
                      </a:endParaRPr>
                    </a:p>
                  </a:txBody>
                  <a:tcPr marL="84421" marR="84421" marT="42221" marB="42221"/>
                </a:tc>
                <a:extLst>
                  <a:ext uri="{0D108BD9-81ED-4DB2-BD59-A6C34878D82A}">
                    <a16:rowId xmlns:a16="http://schemas.microsoft.com/office/drawing/2014/main" val="10005"/>
                  </a:ext>
                </a:extLst>
              </a:tr>
              <a:tr h="393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t>Surface</a:t>
                      </a:r>
                      <a:r>
                        <a:rPr kumimoji="1" lang="en-US" altLang="ja-JP" sz="1000" baseline="0" dirty="0"/>
                        <a:t> radiation budget</a:t>
                      </a:r>
                      <a:endParaRPr kumimoji="1" lang="ja-JP" altLang="en-US" sz="1000" dirty="0"/>
                    </a:p>
                  </a:txBody>
                  <a:tcPr marL="84421" marR="84421" marT="42221" marB="42221"/>
                </a:tc>
                <a:tc>
                  <a:txBody>
                    <a:bodyPr/>
                    <a:lstStyle/>
                    <a:p>
                      <a:endParaRPr kumimoji="1" lang="ja-JP" altLang="en-US" sz="1100" b="1" dirty="0"/>
                    </a:p>
                  </a:txBody>
                  <a:tcPr marL="84421" marR="84421" marT="42221" marB="42221"/>
                </a:tc>
                <a:tc>
                  <a:txBody>
                    <a:bodyPr/>
                    <a:lstStyle/>
                    <a:p>
                      <a:endParaRPr kumimoji="1" lang="ja-JP" altLang="en-US" sz="1100" b="1" dirty="0"/>
                    </a:p>
                  </a:txBody>
                  <a:tcPr marL="84421" marR="84421" marT="42221" marB="42221"/>
                </a:tc>
                <a:extLst>
                  <a:ext uri="{0D108BD9-81ED-4DB2-BD59-A6C34878D82A}">
                    <a16:rowId xmlns:a16="http://schemas.microsoft.com/office/drawing/2014/main" val="2011289135"/>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557313750"/>
              </p:ext>
            </p:extLst>
          </p:nvPr>
        </p:nvGraphicFramePr>
        <p:xfrm>
          <a:off x="3885078" y="2092007"/>
          <a:ext cx="2261089" cy="4557461"/>
        </p:xfrm>
        <a:graphic>
          <a:graphicData uri="http://schemas.openxmlformats.org/drawingml/2006/table">
            <a:tbl>
              <a:tblPr bandRow="1">
                <a:tableStyleId>{8EC20E35-A176-4012-BC5E-935CFFF8708E}</a:tableStyleId>
              </a:tblPr>
              <a:tblGrid>
                <a:gridCol w="2261089">
                  <a:extLst>
                    <a:ext uri="{9D8B030D-6E8A-4147-A177-3AD203B41FA5}">
                      <a16:colId xmlns:a16="http://schemas.microsoft.com/office/drawing/2014/main" val="20000"/>
                    </a:ext>
                  </a:extLst>
                </a:gridCol>
              </a:tblGrid>
              <a:tr h="253189">
                <a:tc>
                  <a:txBody>
                    <a:bodyPr/>
                    <a:lstStyle/>
                    <a:p>
                      <a:r>
                        <a:rPr kumimoji="1" lang="en-US" altLang="ja-JP" sz="1100" dirty="0">
                          <a:effectLst/>
                        </a:rPr>
                        <a:t>River discharge</a:t>
                      </a:r>
                      <a:endParaRPr kumimoji="1" lang="ja-JP" altLang="en-US" sz="1100" b="1" dirty="0">
                        <a:effectLst/>
                      </a:endParaRPr>
                    </a:p>
                  </a:txBody>
                  <a:tcPr marL="84449" marR="84449" marT="42188" marB="42188"/>
                </a:tc>
                <a:extLst>
                  <a:ext uri="{0D108BD9-81ED-4DB2-BD59-A6C34878D82A}">
                    <a16:rowId xmlns:a16="http://schemas.microsoft.com/office/drawing/2014/main" val="10000"/>
                  </a:ext>
                </a:extLst>
              </a:tr>
              <a:tr h="253189">
                <a:tc>
                  <a:txBody>
                    <a:bodyPr/>
                    <a:lstStyle/>
                    <a:p>
                      <a:r>
                        <a:rPr kumimoji="1" lang="en-US" altLang="ja-JP" sz="1100" dirty="0">
                          <a:effectLst/>
                        </a:rPr>
                        <a:t>Water use</a:t>
                      </a:r>
                      <a:endParaRPr kumimoji="1" lang="ja-JP" altLang="en-US" sz="1100" b="1" dirty="0">
                        <a:effectLst/>
                      </a:endParaRPr>
                    </a:p>
                  </a:txBody>
                  <a:tcPr marL="84449" marR="84449" marT="42188" marB="42188"/>
                </a:tc>
                <a:extLst>
                  <a:ext uri="{0D108BD9-81ED-4DB2-BD59-A6C34878D82A}">
                    <a16:rowId xmlns:a16="http://schemas.microsoft.com/office/drawing/2014/main" val="10001"/>
                  </a:ext>
                </a:extLst>
              </a:tr>
              <a:tr h="253189">
                <a:tc>
                  <a:txBody>
                    <a:bodyPr/>
                    <a:lstStyle/>
                    <a:p>
                      <a:r>
                        <a:rPr kumimoji="1" lang="en-US" altLang="ja-JP" sz="1100" dirty="0">
                          <a:effectLst/>
                        </a:rPr>
                        <a:t>Groundwater</a:t>
                      </a:r>
                      <a:endParaRPr kumimoji="1" lang="ja-JP" altLang="en-US" sz="1100" b="0" dirty="0">
                        <a:effectLst/>
                      </a:endParaRPr>
                    </a:p>
                  </a:txBody>
                  <a:tcPr marL="84449" marR="84449" marT="42188" marB="42188"/>
                </a:tc>
                <a:extLst>
                  <a:ext uri="{0D108BD9-81ED-4DB2-BD59-A6C34878D82A}">
                    <a16:rowId xmlns:a16="http://schemas.microsoft.com/office/drawing/2014/main" val="10002"/>
                  </a:ext>
                </a:extLst>
              </a:tr>
              <a:tr h="253189">
                <a:tc>
                  <a:txBody>
                    <a:bodyPr/>
                    <a:lstStyle/>
                    <a:p>
                      <a:r>
                        <a:rPr kumimoji="1" lang="en-US" altLang="ja-JP" sz="1100" b="1" dirty="0">
                          <a:effectLst/>
                        </a:rPr>
                        <a:t>Lakes</a:t>
                      </a:r>
                      <a:endParaRPr kumimoji="1" lang="ja-JP" altLang="en-US" sz="1100" b="1" dirty="0">
                        <a:effectLst/>
                      </a:endParaRPr>
                    </a:p>
                  </a:txBody>
                  <a:tcPr marL="84449" marR="84449" marT="42188" marB="42188"/>
                </a:tc>
                <a:extLst>
                  <a:ext uri="{0D108BD9-81ED-4DB2-BD59-A6C34878D82A}">
                    <a16:rowId xmlns:a16="http://schemas.microsoft.com/office/drawing/2014/main" val="10003"/>
                  </a:ext>
                </a:extLst>
              </a:tr>
              <a:tr h="253189">
                <a:tc>
                  <a:txBody>
                    <a:bodyPr/>
                    <a:lstStyle/>
                    <a:p>
                      <a:r>
                        <a:rPr kumimoji="1" lang="en-US" altLang="ja-JP" sz="1100" b="1" dirty="0">
                          <a:effectLst/>
                        </a:rPr>
                        <a:t>Snow</a:t>
                      </a:r>
                      <a:r>
                        <a:rPr kumimoji="1" lang="en-US" altLang="ja-JP" sz="1100" b="1" baseline="0" dirty="0">
                          <a:effectLst/>
                        </a:rPr>
                        <a:t> cover</a:t>
                      </a:r>
                      <a:endParaRPr kumimoji="1" lang="ja-JP" altLang="en-US" sz="1100" b="1" dirty="0">
                        <a:effectLst/>
                      </a:endParaRPr>
                    </a:p>
                  </a:txBody>
                  <a:tcPr marL="84449" marR="84449" marT="42188" marB="42188"/>
                </a:tc>
                <a:extLst>
                  <a:ext uri="{0D108BD9-81ED-4DB2-BD59-A6C34878D82A}">
                    <a16:rowId xmlns:a16="http://schemas.microsoft.com/office/drawing/2014/main" val="10004"/>
                  </a:ext>
                </a:extLst>
              </a:tr>
              <a:tr h="253189">
                <a:tc>
                  <a:txBody>
                    <a:bodyPr/>
                    <a:lstStyle/>
                    <a:p>
                      <a:r>
                        <a:rPr kumimoji="1" lang="en-US" altLang="ja-JP" sz="1100" b="1" dirty="0">
                          <a:effectLst/>
                        </a:rPr>
                        <a:t>Glaciers</a:t>
                      </a:r>
                      <a:r>
                        <a:rPr kumimoji="1" lang="en-US" altLang="ja-JP" sz="1100" b="1" baseline="0" dirty="0">
                          <a:effectLst/>
                        </a:rPr>
                        <a:t> and ice caps</a:t>
                      </a:r>
                      <a:endParaRPr kumimoji="1" lang="ja-JP" altLang="en-US" sz="1100" b="1" dirty="0">
                        <a:effectLst/>
                      </a:endParaRPr>
                    </a:p>
                  </a:txBody>
                  <a:tcPr marL="84449" marR="84449" marT="42188" marB="42188"/>
                </a:tc>
                <a:extLst>
                  <a:ext uri="{0D108BD9-81ED-4DB2-BD59-A6C34878D82A}">
                    <a16:rowId xmlns:a16="http://schemas.microsoft.com/office/drawing/2014/main" val="10005"/>
                  </a:ext>
                </a:extLst>
              </a:tr>
              <a:tr h="253189">
                <a:tc>
                  <a:txBody>
                    <a:bodyPr/>
                    <a:lstStyle/>
                    <a:p>
                      <a:r>
                        <a:rPr kumimoji="1" lang="en-US" altLang="ja-JP" sz="1100" b="1" dirty="0">
                          <a:effectLst/>
                        </a:rPr>
                        <a:t>Ice</a:t>
                      </a:r>
                      <a:r>
                        <a:rPr kumimoji="1" lang="en-US" altLang="ja-JP" sz="1100" b="1" baseline="0" dirty="0">
                          <a:effectLst/>
                        </a:rPr>
                        <a:t> sheets</a:t>
                      </a:r>
                      <a:endParaRPr kumimoji="1" lang="ja-JP" altLang="en-US" sz="1100" b="1" dirty="0">
                        <a:effectLst/>
                      </a:endParaRPr>
                    </a:p>
                  </a:txBody>
                  <a:tcPr marL="84449" marR="84449" marT="42188" marB="42188"/>
                </a:tc>
                <a:extLst>
                  <a:ext uri="{0D108BD9-81ED-4DB2-BD59-A6C34878D82A}">
                    <a16:rowId xmlns:a16="http://schemas.microsoft.com/office/drawing/2014/main" val="10006"/>
                  </a:ext>
                </a:extLst>
              </a:tr>
              <a:tr h="253189">
                <a:tc>
                  <a:txBody>
                    <a:bodyPr/>
                    <a:lstStyle/>
                    <a:p>
                      <a:r>
                        <a:rPr kumimoji="1" lang="en-US" altLang="ja-JP" sz="1100" dirty="0">
                          <a:effectLst/>
                        </a:rPr>
                        <a:t>Permafrost</a:t>
                      </a:r>
                      <a:endParaRPr kumimoji="1" lang="ja-JP" altLang="en-US" sz="1100" dirty="0">
                        <a:effectLst/>
                      </a:endParaRPr>
                    </a:p>
                  </a:txBody>
                  <a:tcPr marL="84449" marR="84449" marT="42188" marB="42188"/>
                </a:tc>
                <a:extLst>
                  <a:ext uri="{0D108BD9-81ED-4DB2-BD59-A6C34878D82A}">
                    <a16:rowId xmlns:a16="http://schemas.microsoft.com/office/drawing/2014/main" val="10007"/>
                  </a:ext>
                </a:extLst>
              </a:tr>
              <a:tr h="253189">
                <a:tc>
                  <a:txBody>
                    <a:bodyPr/>
                    <a:lstStyle/>
                    <a:p>
                      <a:r>
                        <a:rPr kumimoji="1" lang="en-US" altLang="ja-JP" sz="1100" b="1" dirty="0">
                          <a:effectLst/>
                        </a:rPr>
                        <a:t>Albedo</a:t>
                      </a:r>
                      <a:endParaRPr kumimoji="1" lang="ja-JP" altLang="en-US" sz="1100" b="1" dirty="0">
                        <a:effectLst/>
                      </a:endParaRPr>
                    </a:p>
                  </a:txBody>
                  <a:tcPr marL="84449" marR="84449" marT="42188" marB="42188"/>
                </a:tc>
                <a:extLst>
                  <a:ext uri="{0D108BD9-81ED-4DB2-BD59-A6C34878D82A}">
                    <a16:rowId xmlns:a16="http://schemas.microsoft.com/office/drawing/2014/main" val="10008"/>
                  </a:ext>
                </a:extLst>
              </a:tr>
              <a:tr h="422001">
                <a:tc>
                  <a:txBody>
                    <a:bodyPr/>
                    <a:lstStyle/>
                    <a:p>
                      <a:r>
                        <a:rPr kumimoji="1" lang="en-US" altLang="ja-JP" sz="1100" b="1" dirty="0">
                          <a:effectLst/>
                        </a:rPr>
                        <a:t>Land cover (including vegetation type</a:t>
                      </a:r>
                      <a:endParaRPr kumimoji="1" lang="ja-JP" altLang="en-US" sz="1100" b="1" dirty="0">
                        <a:effectLst/>
                      </a:endParaRPr>
                    </a:p>
                  </a:txBody>
                  <a:tcPr marL="84449" marR="84449" marT="42188" marB="42188"/>
                </a:tc>
                <a:extLst>
                  <a:ext uri="{0D108BD9-81ED-4DB2-BD59-A6C34878D82A}">
                    <a16:rowId xmlns:a16="http://schemas.microsoft.com/office/drawing/2014/main" val="10009"/>
                  </a:ext>
                </a:extLst>
              </a:tr>
              <a:tr h="590814">
                <a:tc>
                  <a:txBody>
                    <a:bodyPr/>
                    <a:lstStyle/>
                    <a:p>
                      <a:r>
                        <a:rPr kumimoji="1" lang="en-US" altLang="ja-JP" sz="1100" b="1" dirty="0">
                          <a:effectLst/>
                        </a:rPr>
                        <a:t>Fraction of</a:t>
                      </a:r>
                      <a:r>
                        <a:rPr kumimoji="1" lang="en-US" altLang="ja-JP" sz="1100" b="1" baseline="0" dirty="0">
                          <a:effectLst/>
                        </a:rPr>
                        <a:t> absorbed photosynthetically active radiation (FAPR)</a:t>
                      </a:r>
                      <a:endParaRPr kumimoji="1" lang="ja-JP" altLang="en-US" sz="1100" b="1" dirty="0">
                        <a:effectLst/>
                      </a:endParaRPr>
                    </a:p>
                  </a:txBody>
                  <a:tcPr marL="84449" marR="84449" marT="42188" marB="42188"/>
                </a:tc>
                <a:extLst>
                  <a:ext uri="{0D108BD9-81ED-4DB2-BD59-A6C34878D82A}">
                    <a16:rowId xmlns:a16="http://schemas.microsoft.com/office/drawing/2014/main" val="10010"/>
                  </a:ext>
                </a:extLst>
              </a:tr>
              <a:tr h="253189">
                <a:tc>
                  <a:txBody>
                    <a:bodyPr/>
                    <a:lstStyle/>
                    <a:p>
                      <a:r>
                        <a:rPr kumimoji="1" lang="en-US" altLang="ja-JP" sz="1100" b="1" dirty="0">
                          <a:effectLst/>
                        </a:rPr>
                        <a:t>Leaf area index (LAI)</a:t>
                      </a:r>
                      <a:endParaRPr kumimoji="1" lang="ja-JP" altLang="en-US" sz="1100" b="1" dirty="0">
                        <a:effectLst/>
                      </a:endParaRPr>
                    </a:p>
                  </a:txBody>
                  <a:tcPr marL="84449" marR="84449" marT="42188" marB="42188"/>
                </a:tc>
                <a:extLst>
                  <a:ext uri="{0D108BD9-81ED-4DB2-BD59-A6C34878D82A}">
                    <a16:rowId xmlns:a16="http://schemas.microsoft.com/office/drawing/2014/main" val="10011"/>
                  </a:ext>
                </a:extLst>
              </a:tr>
              <a:tr h="253189">
                <a:tc>
                  <a:txBody>
                    <a:bodyPr/>
                    <a:lstStyle/>
                    <a:p>
                      <a:r>
                        <a:rPr kumimoji="1" lang="en-US" altLang="ja-JP" sz="1100" b="1" dirty="0">
                          <a:effectLst/>
                        </a:rPr>
                        <a:t>Above-ground biomass</a:t>
                      </a:r>
                      <a:endParaRPr kumimoji="1" lang="ja-JP" altLang="en-US" sz="1100" b="1" dirty="0">
                        <a:effectLst/>
                      </a:endParaRPr>
                    </a:p>
                  </a:txBody>
                  <a:tcPr marL="84449" marR="84449" marT="42188" marB="42188"/>
                </a:tc>
                <a:extLst>
                  <a:ext uri="{0D108BD9-81ED-4DB2-BD59-A6C34878D82A}">
                    <a16:rowId xmlns:a16="http://schemas.microsoft.com/office/drawing/2014/main" val="10012"/>
                  </a:ext>
                </a:extLst>
              </a:tr>
              <a:tr h="253189">
                <a:tc>
                  <a:txBody>
                    <a:bodyPr/>
                    <a:lstStyle/>
                    <a:p>
                      <a:r>
                        <a:rPr kumimoji="1" lang="en-US" altLang="ja-JP" sz="1100" dirty="0">
                          <a:effectLst/>
                        </a:rPr>
                        <a:t>Soil carbon</a:t>
                      </a:r>
                      <a:endParaRPr kumimoji="1" lang="ja-JP" altLang="en-US" sz="1100" b="0" dirty="0">
                        <a:effectLst/>
                      </a:endParaRPr>
                    </a:p>
                  </a:txBody>
                  <a:tcPr marL="84449" marR="84449" marT="42188" marB="42188"/>
                </a:tc>
                <a:extLst>
                  <a:ext uri="{0D108BD9-81ED-4DB2-BD59-A6C34878D82A}">
                    <a16:rowId xmlns:a16="http://schemas.microsoft.com/office/drawing/2014/main" val="10013"/>
                  </a:ext>
                </a:extLst>
              </a:tr>
              <a:tr h="253189">
                <a:tc>
                  <a:txBody>
                    <a:bodyPr/>
                    <a:lstStyle/>
                    <a:p>
                      <a:r>
                        <a:rPr kumimoji="1" lang="en-US" altLang="ja-JP" sz="1100" b="1" dirty="0">
                          <a:effectLst/>
                        </a:rPr>
                        <a:t>Fire disturbance</a:t>
                      </a:r>
                      <a:endParaRPr kumimoji="1" lang="ja-JP" altLang="en-US" sz="1100" b="1" dirty="0">
                        <a:effectLst/>
                      </a:endParaRPr>
                    </a:p>
                  </a:txBody>
                  <a:tcPr marL="84449" marR="84449" marT="42188" marB="42188"/>
                </a:tc>
                <a:extLst>
                  <a:ext uri="{0D108BD9-81ED-4DB2-BD59-A6C34878D82A}">
                    <a16:rowId xmlns:a16="http://schemas.microsoft.com/office/drawing/2014/main" val="10014"/>
                  </a:ext>
                </a:extLst>
              </a:tr>
              <a:tr h="253189">
                <a:tc>
                  <a:txBody>
                    <a:bodyPr/>
                    <a:lstStyle/>
                    <a:p>
                      <a:r>
                        <a:rPr kumimoji="1" lang="en-US" altLang="ja-JP" sz="1100" b="1" dirty="0">
                          <a:effectLst/>
                        </a:rPr>
                        <a:t>Soil moisture</a:t>
                      </a:r>
                      <a:endParaRPr kumimoji="1" lang="ja-JP" altLang="en-US" sz="1100" b="1" dirty="0">
                        <a:effectLst/>
                      </a:endParaRPr>
                    </a:p>
                  </a:txBody>
                  <a:tcPr marL="84449" marR="84449" marT="42188" marB="42188"/>
                </a:tc>
                <a:extLst>
                  <a:ext uri="{0D108BD9-81ED-4DB2-BD59-A6C34878D82A}">
                    <a16:rowId xmlns:a16="http://schemas.microsoft.com/office/drawing/2014/main" val="10015"/>
                  </a:ext>
                </a:extLst>
              </a:tr>
            </a:tbl>
          </a:graphicData>
        </a:graphic>
      </p:graphicFrame>
      <p:sp>
        <p:nvSpPr>
          <p:cNvPr id="6" name="正方形/長方形 5"/>
          <p:cNvSpPr/>
          <p:nvPr/>
        </p:nvSpPr>
        <p:spPr>
          <a:xfrm>
            <a:off x="329711" y="1531977"/>
            <a:ext cx="3245826" cy="30626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7" name="テキスト ボックス 6"/>
          <p:cNvSpPr txBox="1"/>
          <p:nvPr/>
        </p:nvSpPr>
        <p:spPr>
          <a:xfrm>
            <a:off x="1314451" y="1523186"/>
            <a:ext cx="1396511" cy="348109"/>
          </a:xfrm>
          <a:prstGeom prst="rect">
            <a:avLst/>
          </a:prstGeom>
          <a:noFill/>
        </p:spPr>
        <p:txBody>
          <a:bodyPr>
            <a:spAutoFit/>
          </a:bodyPr>
          <a:lstStyle/>
          <a:p>
            <a:pPr algn="l" defTabSz="422041" rtl="0">
              <a:defRPr/>
            </a:pPr>
            <a:r>
              <a:rPr lang="en-US" altLang="ja-JP" sz="1662" dirty="0">
                <a:solidFill>
                  <a:prstClr val="white"/>
                </a:solidFill>
                <a:latin typeface="Calibri" panose="020F0502020204030204"/>
                <a:ea typeface="游ゴシック" panose="020B0400000000000000" pitchFamily="50" charset="-128"/>
                <a:cs typeface="+mn-cs"/>
              </a:rPr>
              <a:t>Atmospheric</a:t>
            </a:r>
            <a:endParaRPr lang="ja-JP" altLang="en-US" sz="1662" dirty="0">
              <a:solidFill>
                <a:prstClr val="white"/>
              </a:solidFill>
              <a:latin typeface="Calibri" panose="020F0502020204030204"/>
              <a:ea typeface="游ゴシック" panose="020B0400000000000000" pitchFamily="50" charset="-128"/>
              <a:cs typeface="+mn-cs"/>
            </a:endParaRPr>
          </a:p>
        </p:txBody>
      </p:sp>
      <p:sp>
        <p:nvSpPr>
          <p:cNvPr id="8" name="正方形/長方形 7"/>
          <p:cNvSpPr/>
          <p:nvPr/>
        </p:nvSpPr>
        <p:spPr>
          <a:xfrm>
            <a:off x="3885078" y="1520507"/>
            <a:ext cx="2266950" cy="574431"/>
          </a:xfrm>
          <a:prstGeom prst="rect">
            <a:avLst/>
          </a:prstGeom>
          <a:solidFill>
            <a:srgbClr val="C45B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9" name="テキスト ボックス 8"/>
          <p:cNvSpPr txBox="1"/>
          <p:nvPr/>
        </p:nvSpPr>
        <p:spPr>
          <a:xfrm>
            <a:off x="4482954" y="1637739"/>
            <a:ext cx="1595804" cy="348109"/>
          </a:xfrm>
          <a:prstGeom prst="rect">
            <a:avLst/>
          </a:prstGeom>
          <a:noFill/>
        </p:spPr>
        <p:txBody>
          <a:bodyPr>
            <a:spAutoFit/>
          </a:bodyPr>
          <a:lstStyle/>
          <a:p>
            <a:pPr algn="l" defTabSz="422041" rtl="0">
              <a:defRPr/>
            </a:pPr>
            <a:r>
              <a:rPr lang="en-US" altLang="ja-JP" sz="1662" dirty="0">
                <a:solidFill>
                  <a:prstClr val="white"/>
                </a:solidFill>
                <a:latin typeface="Calibri" panose="020F0502020204030204"/>
                <a:ea typeface="游ゴシック" panose="020B0400000000000000" pitchFamily="50" charset="-128"/>
                <a:cs typeface="+mn-cs"/>
              </a:rPr>
              <a:t>Terrestrial</a:t>
            </a:r>
            <a:endParaRPr lang="ja-JP" altLang="en-US" sz="1662" dirty="0">
              <a:solidFill>
                <a:prstClr val="white"/>
              </a:solidFill>
              <a:latin typeface="Calibri" panose="020F0502020204030204"/>
              <a:ea typeface="游ゴシック" panose="020B0400000000000000" pitchFamily="50" charset="-128"/>
              <a:cs typeface="+mn-cs"/>
            </a:endParaRPr>
          </a:p>
        </p:txBody>
      </p:sp>
      <p:sp>
        <p:nvSpPr>
          <p:cNvPr id="10" name="四角形: 角を丸くする 9"/>
          <p:cNvSpPr/>
          <p:nvPr/>
        </p:nvSpPr>
        <p:spPr>
          <a:xfrm>
            <a:off x="344487" y="2557103"/>
            <a:ext cx="1052146" cy="398585"/>
          </a:xfrm>
          <a:prstGeom prst="roundRect">
            <a:avLst/>
          </a:prstGeom>
          <a:solidFill>
            <a:srgbClr val="0066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1" name="四角形: 角を丸くする 10"/>
          <p:cNvSpPr/>
          <p:nvPr/>
        </p:nvSpPr>
        <p:spPr>
          <a:xfrm>
            <a:off x="336726" y="2967074"/>
            <a:ext cx="1052146" cy="185664"/>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2" name="四角形: 角を丸くする 11"/>
          <p:cNvSpPr/>
          <p:nvPr/>
        </p:nvSpPr>
        <p:spPr>
          <a:xfrm>
            <a:off x="341851" y="3849181"/>
            <a:ext cx="1052146" cy="333587"/>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3" name="四角形: 角を丸くする 12"/>
          <p:cNvSpPr/>
          <p:nvPr/>
        </p:nvSpPr>
        <p:spPr>
          <a:xfrm>
            <a:off x="1428256" y="2982674"/>
            <a:ext cx="1053611" cy="214907"/>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4" name="四角形: 角を丸くする 13"/>
          <p:cNvSpPr/>
          <p:nvPr/>
        </p:nvSpPr>
        <p:spPr>
          <a:xfrm>
            <a:off x="2498173" y="3627366"/>
            <a:ext cx="1018922" cy="169474"/>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5" name="四角形: 角を丸くする 14"/>
          <p:cNvSpPr/>
          <p:nvPr/>
        </p:nvSpPr>
        <p:spPr>
          <a:xfrm>
            <a:off x="3908524" y="3107518"/>
            <a:ext cx="2237643" cy="259374"/>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6" name="四角形: 角を丸くする 15"/>
          <p:cNvSpPr/>
          <p:nvPr/>
        </p:nvSpPr>
        <p:spPr>
          <a:xfrm>
            <a:off x="3908524" y="6407567"/>
            <a:ext cx="2243504" cy="260838"/>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7" name="四角形: 角を丸くする 16"/>
          <p:cNvSpPr/>
          <p:nvPr/>
        </p:nvSpPr>
        <p:spPr>
          <a:xfrm>
            <a:off x="309512" y="4643222"/>
            <a:ext cx="1052146" cy="39858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8" name="四角形: 角を丸くする 17"/>
          <p:cNvSpPr/>
          <p:nvPr/>
        </p:nvSpPr>
        <p:spPr>
          <a:xfrm>
            <a:off x="1414503" y="3412462"/>
            <a:ext cx="1052146" cy="39858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19" name="四角形: 角を丸くする 18"/>
          <p:cNvSpPr/>
          <p:nvPr/>
        </p:nvSpPr>
        <p:spPr>
          <a:xfrm>
            <a:off x="3901198" y="3376941"/>
            <a:ext cx="2231781" cy="247650"/>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0" name="四角形: 角を丸くする 19"/>
          <p:cNvSpPr/>
          <p:nvPr/>
        </p:nvSpPr>
        <p:spPr>
          <a:xfrm>
            <a:off x="3900464" y="4134753"/>
            <a:ext cx="2259623" cy="24618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1" name="四角形: 角を丸くする 20"/>
          <p:cNvSpPr/>
          <p:nvPr/>
        </p:nvSpPr>
        <p:spPr>
          <a:xfrm>
            <a:off x="3917315" y="3620224"/>
            <a:ext cx="2234712" cy="247650"/>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2" name="四角形: 角を丸くする 21"/>
          <p:cNvSpPr/>
          <p:nvPr/>
        </p:nvSpPr>
        <p:spPr>
          <a:xfrm>
            <a:off x="3906166" y="4395412"/>
            <a:ext cx="2261089" cy="419100"/>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3" name="四角形: 角を丸くする 22"/>
          <p:cNvSpPr/>
          <p:nvPr/>
        </p:nvSpPr>
        <p:spPr>
          <a:xfrm>
            <a:off x="3908524" y="4823484"/>
            <a:ext cx="2243504" cy="580292"/>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4" name="四角形: 角を丸くする 23"/>
          <p:cNvSpPr/>
          <p:nvPr/>
        </p:nvSpPr>
        <p:spPr>
          <a:xfrm>
            <a:off x="3901198" y="5433084"/>
            <a:ext cx="2242038" cy="21101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5" name="四角形: 角を丸くする 24"/>
          <p:cNvSpPr/>
          <p:nvPr/>
        </p:nvSpPr>
        <p:spPr>
          <a:xfrm>
            <a:off x="3912921" y="5666081"/>
            <a:ext cx="2222988" cy="186103"/>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6" name="四角形: 角を丸くする 25"/>
          <p:cNvSpPr/>
          <p:nvPr/>
        </p:nvSpPr>
        <p:spPr>
          <a:xfrm>
            <a:off x="3917317" y="6167242"/>
            <a:ext cx="2242038" cy="21101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2445575528"/>
              </p:ext>
            </p:extLst>
          </p:nvPr>
        </p:nvGraphicFramePr>
        <p:xfrm>
          <a:off x="6455957" y="1896880"/>
          <a:ext cx="2303584" cy="4326110"/>
        </p:xfrm>
        <a:graphic>
          <a:graphicData uri="http://schemas.openxmlformats.org/drawingml/2006/table">
            <a:tbl>
              <a:tblPr firstRow="1" bandRow="1">
                <a:tableStyleId>{073A0DAA-6AF3-43AB-8588-CEC1D06C72B9}</a:tableStyleId>
              </a:tblPr>
              <a:tblGrid>
                <a:gridCol w="1151792">
                  <a:extLst>
                    <a:ext uri="{9D8B030D-6E8A-4147-A177-3AD203B41FA5}">
                      <a16:colId xmlns:a16="http://schemas.microsoft.com/office/drawing/2014/main" val="20000"/>
                    </a:ext>
                  </a:extLst>
                </a:gridCol>
                <a:gridCol w="1151792">
                  <a:extLst>
                    <a:ext uri="{9D8B030D-6E8A-4147-A177-3AD203B41FA5}">
                      <a16:colId xmlns:a16="http://schemas.microsoft.com/office/drawing/2014/main" val="20001"/>
                    </a:ext>
                  </a:extLst>
                </a:gridCol>
              </a:tblGrid>
              <a:tr h="281354">
                <a:tc>
                  <a:txBody>
                    <a:bodyPr/>
                    <a:lstStyle/>
                    <a:p>
                      <a:r>
                        <a:rPr kumimoji="1" lang="en-US" altLang="ja-JP" sz="1300" dirty="0">
                          <a:effectLst/>
                        </a:rPr>
                        <a:t>Surface</a:t>
                      </a:r>
                      <a:endParaRPr kumimoji="1" lang="ja-JP" altLang="en-US" sz="1300" dirty="0">
                        <a:effectLst/>
                      </a:endParaRPr>
                    </a:p>
                  </a:txBody>
                  <a:tcPr marL="84381" marR="84381" marT="42203" marB="42203"/>
                </a:tc>
                <a:tc>
                  <a:txBody>
                    <a:bodyPr/>
                    <a:lstStyle/>
                    <a:p>
                      <a:r>
                        <a:rPr kumimoji="1" lang="en-US" altLang="ja-JP" sz="1300" dirty="0">
                          <a:effectLst/>
                        </a:rPr>
                        <a:t>Sub-surface</a:t>
                      </a:r>
                      <a:endParaRPr kumimoji="1" lang="ja-JP" altLang="en-US" sz="1300" dirty="0">
                        <a:effectLst/>
                      </a:endParaRPr>
                    </a:p>
                  </a:txBody>
                  <a:tcPr marL="84381" marR="84381" marT="42203" marB="42203"/>
                </a:tc>
                <a:extLst>
                  <a:ext uri="{0D108BD9-81ED-4DB2-BD59-A6C34878D82A}">
                    <a16:rowId xmlns:a16="http://schemas.microsoft.com/office/drawing/2014/main" val="10000"/>
                  </a:ext>
                </a:extLst>
              </a:tr>
              <a:tr h="422031">
                <a:tc>
                  <a:txBody>
                    <a:bodyPr/>
                    <a:lstStyle/>
                    <a:p>
                      <a:r>
                        <a:rPr kumimoji="1" lang="en-US" altLang="ja-JP" sz="1100" dirty="0">
                          <a:effectLst/>
                        </a:rPr>
                        <a:t>Sea</a:t>
                      </a:r>
                      <a:r>
                        <a:rPr kumimoji="1" lang="en-US" altLang="ja-JP" sz="1100" baseline="0" dirty="0">
                          <a:effectLst/>
                        </a:rPr>
                        <a:t>-surface temperature</a:t>
                      </a:r>
                      <a:endParaRPr kumimoji="1" lang="ja-JP" altLang="en-US" sz="1100" b="1" dirty="0">
                        <a:effectLst/>
                      </a:endParaRPr>
                    </a:p>
                  </a:txBody>
                  <a:tcPr marL="84381" marR="84381" marT="42203" marB="42203"/>
                </a:tc>
                <a:tc>
                  <a:txBody>
                    <a:bodyPr/>
                    <a:lstStyle/>
                    <a:p>
                      <a:r>
                        <a:rPr kumimoji="1" lang="en-US" altLang="ja-JP" sz="1100" dirty="0">
                          <a:effectLst/>
                        </a:rPr>
                        <a:t>Temperature</a:t>
                      </a:r>
                      <a:endParaRPr kumimoji="1" lang="ja-JP" altLang="en-US" sz="1100" b="0" dirty="0">
                        <a:effectLst/>
                      </a:endParaRPr>
                    </a:p>
                  </a:txBody>
                  <a:tcPr marL="84381" marR="84381" marT="42203" marB="42203"/>
                </a:tc>
                <a:extLst>
                  <a:ext uri="{0D108BD9-81ED-4DB2-BD59-A6C34878D82A}">
                    <a16:rowId xmlns:a16="http://schemas.microsoft.com/office/drawing/2014/main" val="10001"/>
                  </a:ext>
                </a:extLst>
              </a:tr>
              <a:tr h="492369">
                <a:tc>
                  <a:txBody>
                    <a:bodyPr/>
                    <a:lstStyle/>
                    <a:p>
                      <a:r>
                        <a:rPr kumimoji="1" lang="en-US" altLang="ja-JP" sz="1100" dirty="0">
                          <a:effectLst/>
                        </a:rPr>
                        <a:t>Sea-surface</a:t>
                      </a:r>
                    </a:p>
                    <a:p>
                      <a:r>
                        <a:rPr kumimoji="1" lang="en-US" altLang="ja-JP" sz="1100" dirty="0">
                          <a:effectLst/>
                        </a:rPr>
                        <a:t>salinity</a:t>
                      </a:r>
                      <a:endParaRPr kumimoji="1" lang="ja-JP" altLang="en-US" sz="1100" b="1" dirty="0">
                        <a:effectLst/>
                      </a:endParaRPr>
                    </a:p>
                  </a:txBody>
                  <a:tcPr marL="84381" marR="84381" marT="42203" marB="42203"/>
                </a:tc>
                <a:tc>
                  <a:txBody>
                    <a:bodyPr/>
                    <a:lstStyle/>
                    <a:p>
                      <a:r>
                        <a:rPr kumimoji="1" lang="en-US" altLang="ja-JP" sz="1100" dirty="0">
                          <a:effectLst/>
                        </a:rPr>
                        <a:t>Salinity</a:t>
                      </a:r>
                      <a:endParaRPr kumimoji="1" lang="ja-JP" altLang="en-US" sz="1100" b="0" dirty="0">
                        <a:effectLst/>
                      </a:endParaRPr>
                    </a:p>
                  </a:txBody>
                  <a:tcPr marL="84381" marR="84381" marT="42203" marB="42203"/>
                </a:tc>
                <a:extLst>
                  <a:ext uri="{0D108BD9-81ED-4DB2-BD59-A6C34878D82A}">
                    <a16:rowId xmlns:a16="http://schemas.microsoft.com/office/drawing/2014/main" val="10002"/>
                  </a:ext>
                </a:extLst>
              </a:tr>
              <a:tr h="300404">
                <a:tc>
                  <a:txBody>
                    <a:bodyPr/>
                    <a:lstStyle/>
                    <a:p>
                      <a:r>
                        <a:rPr kumimoji="1" lang="en-US" altLang="ja-JP" sz="1100" dirty="0">
                          <a:effectLst/>
                        </a:rPr>
                        <a:t>Sea level</a:t>
                      </a:r>
                      <a:endParaRPr kumimoji="1" lang="ja-JP" altLang="en-US" sz="1100" b="1" dirty="0">
                        <a:effectLst/>
                      </a:endParaRPr>
                    </a:p>
                  </a:txBody>
                  <a:tcPr marL="84381" marR="84381" marT="42203" marB="42203"/>
                </a:tc>
                <a:tc>
                  <a:txBody>
                    <a:bodyPr/>
                    <a:lstStyle/>
                    <a:p>
                      <a:r>
                        <a:rPr kumimoji="1" lang="en-US" altLang="ja-JP" sz="1100" dirty="0">
                          <a:effectLst/>
                        </a:rPr>
                        <a:t>Current</a:t>
                      </a:r>
                      <a:endParaRPr kumimoji="1" lang="ja-JP" altLang="en-US" sz="1100" b="0" dirty="0">
                        <a:effectLst/>
                      </a:endParaRPr>
                    </a:p>
                  </a:txBody>
                  <a:tcPr marL="84381" marR="84381" marT="42203" marB="42203"/>
                </a:tc>
                <a:extLst>
                  <a:ext uri="{0D108BD9-81ED-4DB2-BD59-A6C34878D82A}">
                    <a16:rowId xmlns:a16="http://schemas.microsoft.com/office/drawing/2014/main" val="10003"/>
                  </a:ext>
                </a:extLst>
              </a:tr>
              <a:tr h="300404">
                <a:tc>
                  <a:txBody>
                    <a:bodyPr/>
                    <a:lstStyle/>
                    <a:p>
                      <a:r>
                        <a:rPr kumimoji="1" lang="en-US" altLang="ja-JP" sz="1100" dirty="0">
                          <a:effectLst/>
                        </a:rPr>
                        <a:t>Sea</a:t>
                      </a:r>
                      <a:r>
                        <a:rPr kumimoji="1" lang="en-US" altLang="ja-JP" sz="1100" baseline="0" dirty="0">
                          <a:effectLst/>
                        </a:rPr>
                        <a:t> state</a:t>
                      </a:r>
                      <a:endParaRPr kumimoji="1" lang="ja-JP" altLang="en-US" sz="1100" b="1" dirty="0">
                        <a:effectLst/>
                      </a:endParaRPr>
                    </a:p>
                  </a:txBody>
                  <a:tcPr marL="84381" marR="84381" marT="42203" marB="42203"/>
                </a:tc>
                <a:tc>
                  <a:txBody>
                    <a:bodyPr/>
                    <a:lstStyle/>
                    <a:p>
                      <a:r>
                        <a:rPr kumimoji="1" lang="en-US" altLang="ja-JP" sz="1100" dirty="0">
                          <a:effectLst/>
                        </a:rPr>
                        <a:t>Nutrients</a:t>
                      </a:r>
                      <a:endParaRPr kumimoji="1" lang="ja-JP" altLang="en-US" sz="1100" b="0" dirty="0">
                        <a:effectLst/>
                      </a:endParaRPr>
                    </a:p>
                  </a:txBody>
                  <a:tcPr marL="84381" marR="84381" marT="42203" marB="42203"/>
                </a:tc>
                <a:extLst>
                  <a:ext uri="{0D108BD9-81ED-4DB2-BD59-A6C34878D82A}">
                    <a16:rowId xmlns:a16="http://schemas.microsoft.com/office/drawing/2014/main" val="10004"/>
                  </a:ext>
                </a:extLst>
              </a:tr>
              <a:tr h="300404">
                <a:tc>
                  <a:txBody>
                    <a:bodyPr/>
                    <a:lstStyle/>
                    <a:p>
                      <a:r>
                        <a:rPr kumimoji="1" lang="en-US" altLang="ja-JP" sz="1100" dirty="0">
                          <a:effectLst/>
                        </a:rPr>
                        <a:t>Sea ice</a:t>
                      </a:r>
                      <a:endParaRPr kumimoji="1" lang="ja-JP" altLang="en-US" sz="1100" b="1" dirty="0">
                        <a:effectLst/>
                      </a:endParaRPr>
                    </a:p>
                  </a:txBody>
                  <a:tcPr marL="84381" marR="84381" marT="42203" marB="42203"/>
                </a:tc>
                <a:tc>
                  <a:txBody>
                    <a:bodyPr/>
                    <a:lstStyle/>
                    <a:p>
                      <a:endParaRPr kumimoji="1" lang="ja-JP" altLang="en-US" sz="1100" dirty="0">
                        <a:effectLst/>
                      </a:endParaRPr>
                    </a:p>
                  </a:txBody>
                  <a:tcPr marL="84381" marR="84381" marT="42203" marB="42203"/>
                </a:tc>
                <a:extLst>
                  <a:ext uri="{0D108BD9-81ED-4DB2-BD59-A6C34878D82A}">
                    <a16:rowId xmlns:a16="http://schemas.microsoft.com/office/drawing/2014/main" val="10005"/>
                  </a:ext>
                </a:extLst>
              </a:tr>
              <a:tr h="300404">
                <a:tc>
                  <a:txBody>
                    <a:bodyPr/>
                    <a:lstStyle/>
                    <a:p>
                      <a:r>
                        <a:rPr kumimoji="1" lang="en-US" altLang="ja-JP" sz="1100" dirty="0">
                          <a:effectLst/>
                        </a:rPr>
                        <a:t>Surface current</a:t>
                      </a:r>
                      <a:endParaRPr kumimoji="1" lang="ja-JP" altLang="en-US" sz="1100" dirty="0">
                        <a:effectLst/>
                      </a:endParaRPr>
                    </a:p>
                  </a:txBody>
                  <a:tcPr marL="84381" marR="84381" marT="42203" marB="42203"/>
                </a:tc>
                <a:tc>
                  <a:txBody>
                    <a:bodyPr/>
                    <a:lstStyle/>
                    <a:p>
                      <a:endParaRPr kumimoji="1" lang="ja-JP" altLang="en-US" sz="1100" dirty="0">
                        <a:effectLst/>
                      </a:endParaRPr>
                    </a:p>
                  </a:txBody>
                  <a:tcPr marL="84381" marR="84381" marT="42203" marB="42203"/>
                </a:tc>
                <a:extLst>
                  <a:ext uri="{0D108BD9-81ED-4DB2-BD59-A6C34878D82A}">
                    <a16:rowId xmlns:a16="http://schemas.microsoft.com/office/drawing/2014/main" val="10006"/>
                  </a:ext>
                </a:extLst>
              </a:tr>
              <a:tr h="300404">
                <a:tc>
                  <a:txBody>
                    <a:bodyPr/>
                    <a:lstStyle/>
                    <a:p>
                      <a:r>
                        <a:rPr kumimoji="1" lang="en-US" altLang="ja-JP" sz="1100" dirty="0">
                          <a:effectLst/>
                        </a:rPr>
                        <a:t>Ocean colour</a:t>
                      </a:r>
                      <a:endParaRPr kumimoji="1" lang="ja-JP" altLang="en-US" sz="1100" dirty="0">
                        <a:effectLst/>
                      </a:endParaRPr>
                    </a:p>
                  </a:txBody>
                  <a:tcPr marL="84381" marR="84381" marT="42203" marB="42203"/>
                </a:tc>
                <a:tc>
                  <a:txBody>
                    <a:bodyPr/>
                    <a:lstStyle/>
                    <a:p>
                      <a:endParaRPr kumimoji="1" lang="ja-JP" altLang="en-US" sz="1100" dirty="0">
                        <a:effectLst/>
                      </a:endParaRPr>
                    </a:p>
                  </a:txBody>
                  <a:tcPr marL="84381" marR="84381" marT="42203" marB="42203"/>
                </a:tc>
                <a:extLst>
                  <a:ext uri="{0D108BD9-81ED-4DB2-BD59-A6C34878D82A}">
                    <a16:rowId xmlns:a16="http://schemas.microsoft.com/office/drawing/2014/main" val="10007"/>
                  </a:ext>
                </a:extLst>
              </a:tr>
              <a:tr h="422031">
                <a:tc>
                  <a:txBody>
                    <a:bodyPr/>
                    <a:lstStyle/>
                    <a:p>
                      <a:r>
                        <a:rPr kumimoji="1" lang="en-US" altLang="ja-JP" sz="1100" dirty="0">
                          <a:effectLst/>
                        </a:rPr>
                        <a:t>CO2 partial pressure</a:t>
                      </a:r>
                      <a:endParaRPr kumimoji="1" lang="ja-JP" altLang="en-US" sz="1100" dirty="0">
                        <a:effectLst/>
                      </a:endParaRPr>
                    </a:p>
                  </a:txBody>
                  <a:tcPr marL="84381" marR="84381" marT="42203" marB="42203"/>
                </a:tc>
                <a:tc>
                  <a:txBody>
                    <a:bodyPr/>
                    <a:lstStyle/>
                    <a:p>
                      <a:r>
                        <a:rPr kumimoji="1" lang="en-US" altLang="ja-JP" sz="1100" dirty="0">
                          <a:effectLst/>
                        </a:rPr>
                        <a:t>CO2 partial pressure</a:t>
                      </a:r>
                      <a:endParaRPr kumimoji="1" lang="ja-JP" altLang="en-US" sz="1100" dirty="0">
                        <a:effectLst/>
                      </a:endParaRPr>
                    </a:p>
                  </a:txBody>
                  <a:tcPr marL="84381" marR="84381" marT="42203" marB="42203"/>
                </a:tc>
                <a:extLst>
                  <a:ext uri="{0D108BD9-81ED-4DB2-BD59-A6C34878D82A}">
                    <a16:rowId xmlns:a16="http://schemas.microsoft.com/office/drawing/2014/main" val="10008"/>
                  </a:ext>
                </a:extLst>
              </a:tr>
              <a:tr h="300404">
                <a:tc>
                  <a:txBody>
                    <a:bodyPr/>
                    <a:lstStyle/>
                    <a:p>
                      <a:r>
                        <a:rPr kumimoji="1" lang="en-US" altLang="ja-JP" sz="1100" dirty="0">
                          <a:effectLst/>
                        </a:rPr>
                        <a:t>Ocean acidity</a:t>
                      </a:r>
                      <a:endParaRPr kumimoji="1" lang="ja-JP" altLang="en-US" sz="1100" dirty="0">
                        <a:effectLst/>
                      </a:endParaRPr>
                    </a:p>
                  </a:txBody>
                  <a:tcPr marL="84381" marR="84381" marT="42203" marB="42203"/>
                </a:tc>
                <a:tc>
                  <a:txBody>
                    <a:bodyPr/>
                    <a:lstStyle/>
                    <a:p>
                      <a:r>
                        <a:rPr kumimoji="1" lang="en-US" altLang="ja-JP" sz="1100" dirty="0">
                          <a:effectLst/>
                        </a:rPr>
                        <a:t>Ocean acidity</a:t>
                      </a:r>
                      <a:endParaRPr kumimoji="1" lang="ja-JP" altLang="en-US" sz="1100" dirty="0">
                        <a:effectLst/>
                      </a:endParaRPr>
                    </a:p>
                  </a:txBody>
                  <a:tcPr marL="84381" marR="84381" marT="42203" marB="42203"/>
                </a:tc>
                <a:extLst>
                  <a:ext uri="{0D108BD9-81ED-4DB2-BD59-A6C34878D82A}">
                    <a16:rowId xmlns:a16="http://schemas.microsoft.com/office/drawing/2014/main" val="10009"/>
                  </a:ext>
                </a:extLst>
              </a:tr>
              <a:tr h="300404">
                <a:tc>
                  <a:txBody>
                    <a:bodyPr/>
                    <a:lstStyle/>
                    <a:p>
                      <a:r>
                        <a:rPr kumimoji="1" lang="en-US" altLang="ja-JP" sz="1100" dirty="0">
                          <a:effectLst/>
                        </a:rPr>
                        <a:t>Phytoplankton</a:t>
                      </a:r>
                      <a:endParaRPr kumimoji="1" lang="ja-JP" altLang="en-US" sz="1100" dirty="0">
                        <a:effectLst/>
                      </a:endParaRPr>
                    </a:p>
                  </a:txBody>
                  <a:tcPr marL="84381" marR="84381" marT="42203" marB="42203"/>
                </a:tc>
                <a:tc>
                  <a:txBody>
                    <a:bodyPr/>
                    <a:lstStyle/>
                    <a:p>
                      <a:endParaRPr kumimoji="1" lang="ja-JP" altLang="en-US" sz="1100" dirty="0">
                        <a:effectLst/>
                      </a:endParaRPr>
                    </a:p>
                  </a:txBody>
                  <a:tcPr marL="84381" marR="84381" marT="42203" marB="42203"/>
                </a:tc>
                <a:extLst>
                  <a:ext uri="{0D108BD9-81ED-4DB2-BD59-A6C34878D82A}">
                    <a16:rowId xmlns:a16="http://schemas.microsoft.com/office/drawing/2014/main" val="10010"/>
                  </a:ext>
                </a:extLst>
              </a:tr>
              <a:tr h="300404">
                <a:tc>
                  <a:txBody>
                    <a:bodyPr/>
                    <a:lstStyle/>
                    <a:p>
                      <a:endParaRPr kumimoji="1" lang="ja-JP" altLang="en-US" sz="1100" dirty="0">
                        <a:effectLst/>
                      </a:endParaRPr>
                    </a:p>
                  </a:txBody>
                  <a:tcPr marL="84381" marR="84381" marT="42203" marB="42203"/>
                </a:tc>
                <a:tc>
                  <a:txBody>
                    <a:bodyPr/>
                    <a:lstStyle/>
                    <a:p>
                      <a:r>
                        <a:rPr kumimoji="1" lang="en-US" altLang="ja-JP" sz="1100" dirty="0">
                          <a:effectLst/>
                        </a:rPr>
                        <a:t>Oxygen</a:t>
                      </a:r>
                      <a:endParaRPr kumimoji="1" lang="ja-JP" altLang="en-US" sz="1100" dirty="0">
                        <a:effectLst/>
                      </a:endParaRPr>
                    </a:p>
                  </a:txBody>
                  <a:tcPr marL="84381" marR="84381" marT="42203" marB="42203"/>
                </a:tc>
                <a:extLst>
                  <a:ext uri="{0D108BD9-81ED-4DB2-BD59-A6C34878D82A}">
                    <a16:rowId xmlns:a16="http://schemas.microsoft.com/office/drawing/2014/main" val="10011"/>
                  </a:ext>
                </a:extLst>
              </a:tr>
              <a:tr h="300404">
                <a:tc>
                  <a:txBody>
                    <a:bodyPr/>
                    <a:lstStyle/>
                    <a:p>
                      <a:endParaRPr kumimoji="1" lang="ja-JP" altLang="en-US" sz="1100" dirty="0">
                        <a:effectLst/>
                      </a:endParaRPr>
                    </a:p>
                  </a:txBody>
                  <a:tcPr marL="84381" marR="84381" marT="42203" marB="42203"/>
                </a:tc>
                <a:tc>
                  <a:txBody>
                    <a:bodyPr/>
                    <a:lstStyle/>
                    <a:p>
                      <a:r>
                        <a:rPr kumimoji="1" lang="en-US" altLang="ja-JP" sz="1100" dirty="0">
                          <a:effectLst/>
                        </a:rPr>
                        <a:t>Tracers</a:t>
                      </a:r>
                      <a:endParaRPr kumimoji="1" lang="ja-JP" altLang="en-US" sz="1100" dirty="0">
                        <a:effectLst/>
                      </a:endParaRPr>
                    </a:p>
                  </a:txBody>
                  <a:tcPr marL="84381" marR="84381" marT="42203" marB="42203"/>
                </a:tc>
                <a:extLst>
                  <a:ext uri="{0D108BD9-81ED-4DB2-BD59-A6C34878D82A}">
                    <a16:rowId xmlns:a16="http://schemas.microsoft.com/office/drawing/2014/main" val="10012"/>
                  </a:ext>
                </a:extLst>
              </a:tr>
            </a:tbl>
          </a:graphicData>
        </a:graphic>
      </p:graphicFrame>
      <p:sp>
        <p:nvSpPr>
          <p:cNvPr id="28" name="正方形/長方形 27"/>
          <p:cNvSpPr/>
          <p:nvPr/>
        </p:nvSpPr>
        <p:spPr>
          <a:xfrm>
            <a:off x="6455958" y="1573029"/>
            <a:ext cx="2297723" cy="306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29" name="テキスト ボックス 28"/>
          <p:cNvSpPr txBox="1"/>
          <p:nvPr/>
        </p:nvSpPr>
        <p:spPr>
          <a:xfrm>
            <a:off x="7064093" y="1555445"/>
            <a:ext cx="1395046" cy="348109"/>
          </a:xfrm>
          <a:prstGeom prst="rect">
            <a:avLst/>
          </a:prstGeom>
          <a:noFill/>
        </p:spPr>
        <p:txBody>
          <a:bodyPr>
            <a:spAutoFit/>
          </a:bodyPr>
          <a:lstStyle/>
          <a:p>
            <a:pPr algn="l" defTabSz="422041" rtl="0">
              <a:defRPr/>
            </a:pPr>
            <a:r>
              <a:rPr lang="en-US" altLang="ja-JP" sz="1662" dirty="0">
                <a:solidFill>
                  <a:prstClr val="white"/>
                </a:solidFill>
                <a:latin typeface="Calibri" panose="020F0502020204030204"/>
                <a:ea typeface="游ゴシック" panose="020B0400000000000000" pitchFamily="50" charset="-128"/>
                <a:cs typeface="+mn-cs"/>
              </a:rPr>
              <a:t>Oceanic</a:t>
            </a:r>
            <a:endParaRPr lang="ja-JP" altLang="en-US" sz="1662" dirty="0">
              <a:solidFill>
                <a:prstClr val="white"/>
              </a:solidFill>
              <a:latin typeface="Calibri" panose="020F0502020204030204"/>
              <a:ea typeface="游ゴシック" panose="020B0400000000000000" pitchFamily="50" charset="-128"/>
              <a:cs typeface="+mn-cs"/>
            </a:endParaRPr>
          </a:p>
        </p:txBody>
      </p:sp>
      <p:sp>
        <p:nvSpPr>
          <p:cNvPr id="30" name="四角形: 角を丸くする 29"/>
          <p:cNvSpPr/>
          <p:nvPr/>
        </p:nvSpPr>
        <p:spPr>
          <a:xfrm>
            <a:off x="6485265" y="2407519"/>
            <a:ext cx="1125415" cy="174382"/>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32" name="四角形: 角を丸くする 31"/>
          <p:cNvSpPr/>
          <p:nvPr/>
        </p:nvSpPr>
        <p:spPr>
          <a:xfrm>
            <a:off x="6477045" y="4337768"/>
            <a:ext cx="1121019" cy="24618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33" name="四角形: 角を丸くする 32"/>
          <p:cNvSpPr/>
          <p:nvPr/>
        </p:nvSpPr>
        <p:spPr>
          <a:xfrm>
            <a:off x="6483800" y="5341380"/>
            <a:ext cx="1121019" cy="24618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35" name="四角形: 角を丸くする 34"/>
          <p:cNvSpPr/>
          <p:nvPr/>
        </p:nvSpPr>
        <p:spPr>
          <a:xfrm>
            <a:off x="6489661" y="2184319"/>
            <a:ext cx="1121020" cy="216234"/>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3195740758"/>
              </p:ext>
            </p:extLst>
          </p:nvPr>
        </p:nvGraphicFramePr>
        <p:xfrm>
          <a:off x="80595" y="5219164"/>
          <a:ext cx="3732337" cy="1266040"/>
        </p:xfrm>
        <a:graphic>
          <a:graphicData uri="http://schemas.openxmlformats.org/drawingml/2006/table">
            <a:tbl>
              <a:tblPr bandRow="1">
                <a:tableStyleId>{2D5ABB26-0587-4C30-8999-92F81FD0307C}</a:tableStyleId>
              </a:tblPr>
              <a:tblGrid>
                <a:gridCol w="3247146">
                  <a:extLst>
                    <a:ext uri="{9D8B030D-6E8A-4147-A177-3AD203B41FA5}">
                      <a16:colId xmlns:a16="http://schemas.microsoft.com/office/drawing/2014/main" val="2778385167"/>
                    </a:ext>
                  </a:extLst>
                </a:gridCol>
                <a:gridCol w="485191">
                  <a:extLst>
                    <a:ext uri="{9D8B030D-6E8A-4147-A177-3AD203B41FA5}">
                      <a16:colId xmlns:a16="http://schemas.microsoft.com/office/drawing/2014/main" val="2299751923"/>
                    </a:ext>
                  </a:extLst>
                </a:gridCol>
              </a:tblGrid>
              <a:tr h="555976">
                <a:tc>
                  <a:txBody>
                    <a:bodyPr/>
                    <a:lstStyle/>
                    <a:p>
                      <a:r>
                        <a:rPr kumimoji="1" lang="en-US" altLang="ja-JP" sz="1500" u="sng" dirty="0"/>
                        <a:t>Total</a:t>
                      </a:r>
                      <a:r>
                        <a:rPr kumimoji="1" lang="en-US" altLang="ja-JP" sz="1500" u="sng" baseline="0" dirty="0"/>
                        <a:t> Essential Climate Variables (ECVs)</a:t>
                      </a:r>
                    </a:p>
                    <a:p>
                      <a:r>
                        <a:rPr kumimoji="1" lang="en-US" altLang="ja-JP" sz="1100" b="0" baseline="0" dirty="0">
                          <a:effectLst/>
                        </a:rPr>
                        <a:t>(</a:t>
                      </a:r>
                      <a:r>
                        <a:rPr kumimoji="1" lang="en-US" altLang="ja-JP" sz="1100" b="0" dirty="0">
                          <a:effectLst/>
                        </a:rPr>
                        <a:t>ECVs largely dependent</a:t>
                      </a:r>
                      <a:r>
                        <a:rPr kumimoji="1" lang="en-US" altLang="ja-JP" sz="1100" b="0" baseline="0" dirty="0">
                          <a:effectLst/>
                        </a:rPr>
                        <a:t> on s</a:t>
                      </a:r>
                      <a:r>
                        <a:rPr kumimoji="1" lang="en-US" altLang="ja-JP" sz="1100" b="0" dirty="0">
                          <a:effectLst/>
                        </a:rPr>
                        <a:t>atellite</a:t>
                      </a:r>
                      <a:r>
                        <a:rPr kumimoji="1" lang="en-US" altLang="ja-JP" sz="1100" b="0" baseline="0" dirty="0">
                          <a:effectLst/>
                        </a:rPr>
                        <a:t> observations identified by CEOS and GCOS are shown in </a:t>
                      </a:r>
                      <a:r>
                        <a:rPr kumimoji="1" lang="en-US" altLang="ja-JP" sz="1100" b="1" baseline="0" dirty="0">
                          <a:effectLst/>
                        </a:rPr>
                        <a:t>bold</a:t>
                      </a:r>
                      <a:r>
                        <a:rPr kumimoji="1" lang="en-US" altLang="ja-JP" sz="1100" b="0" baseline="0" dirty="0">
                          <a:effectLst/>
                        </a:rPr>
                        <a:t>.)</a:t>
                      </a:r>
                      <a:endParaRPr kumimoji="1" lang="ja-JP" altLang="en-US" sz="1100" b="0" dirty="0">
                        <a:effectLst/>
                      </a:endParaRPr>
                    </a:p>
                  </a:txBody>
                  <a:tcPr marL="84390" marR="84390" marT="42190" marB="4219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dirty="0"/>
                        <a:t>50</a:t>
                      </a:r>
                      <a:endParaRPr kumimoji="1" lang="ja-JP" altLang="en-US" sz="1500" dirty="0"/>
                    </a:p>
                    <a:p>
                      <a:endParaRPr kumimoji="1" lang="ja-JP" altLang="en-US" sz="1300" b="1" dirty="0">
                        <a:effectLst/>
                      </a:endParaRPr>
                    </a:p>
                  </a:txBody>
                  <a:tcPr marL="84390" marR="84390" marT="42190" marB="4219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7578624"/>
                  </a:ext>
                </a:extLst>
              </a:tr>
              <a:tr h="415627">
                <a:tc>
                  <a:txBody>
                    <a:bodyPr/>
                    <a:lstStyle/>
                    <a:p>
                      <a:r>
                        <a:rPr kumimoji="1" lang="en-US" altLang="ja-JP" sz="1500" b="1" u="none" dirty="0">
                          <a:solidFill>
                            <a:srgbClr val="FF0000"/>
                          </a:solidFill>
                        </a:rPr>
                        <a:t>ECVs</a:t>
                      </a:r>
                      <a:r>
                        <a:rPr kumimoji="1" lang="en-US" altLang="ja-JP" sz="1500" b="1" u="none" baseline="0" dirty="0">
                          <a:solidFill>
                            <a:srgbClr val="FF0000"/>
                          </a:solidFill>
                        </a:rPr>
                        <a:t> measured by GCOM-C&amp;W, </a:t>
                      </a:r>
                      <a:br>
                        <a:rPr kumimoji="1" lang="en-US" altLang="ja-JP" sz="1500" b="1" u="none" baseline="0" dirty="0">
                          <a:solidFill>
                            <a:srgbClr val="FF0000"/>
                          </a:solidFill>
                        </a:rPr>
                      </a:br>
                      <a:r>
                        <a:rPr kumimoji="1" lang="en-US" altLang="ja-JP" sz="1500" b="1" u="none" baseline="0" dirty="0">
                          <a:solidFill>
                            <a:srgbClr val="FF0000"/>
                          </a:solidFill>
                        </a:rPr>
                        <a:t>GPM/DPR and GOSAT</a:t>
                      </a:r>
                      <a:endParaRPr kumimoji="1" lang="ja-JP" altLang="en-US" sz="1500" b="1" u="none" dirty="0">
                        <a:solidFill>
                          <a:srgbClr val="FF0000"/>
                        </a:solidFill>
                      </a:endParaRPr>
                    </a:p>
                  </a:txBody>
                  <a:tcPr marL="84390" marR="84390" marT="42190" marB="4219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500" b="1" dirty="0">
                          <a:solidFill>
                            <a:srgbClr val="FF0000"/>
                          </a:solidFill>
                        </a:rPr>
                        <a:t>23</a:t>
                      </a:r>
                      <a:endParaRPr kumimoji="1" lang="ja-JP" altLang="en-US" sz="1500" b="1" dirty="0">
                        <a:solidFill>
                          <a:srgbClr val="FF0000"/>
                        </a:solidFill>
                      </a:endParaRPr>
                    </a:p>
                  </a:txBody>
                  <a:tcPr marL="84390" marR="84390" marT="42190" marB="4219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8182149"/>
                  </a:ext>
                </a:extLst>
              </a:tr>
            </a:tbl>
          </a:graphicData>
        </a:graphic>
      </p:graphicFrame>
      <p:sp>
        <p:nvSpPr>
          <p:cNvPr id="37" name="テキスト ボックス 36"/>
          <p:cNvSpPr txBox="1"/>
          <p:nvPr/>
        </p:nvSpPr>
        <p:spPr>
          <a:xfrm>
            <a:off x="1426564" y="4683740"/>
            <a:ext cx="2293326" cy="390620"/>
          </a:xfrm>
          <a:prstGeom prst="rect">
            <a:avLst/>
          </a:prstGeom>
          <a:solidFill>
            <a:schemeClr val="bg1"/>
          </a:solidFill>
          <a:ln>
            <a:solidFill>
              <a:schemeClr val="tx1"/>
            </a:solidFill>
            <a:prstDash val="dash"/>
          </a:ln>
        </p:spPr>
        <p:txBody>
          <a:bodyPr wrap="square">
            <a:spAutoFit/>
          </a:bodyPr>
          <a:lstStyle/>
          <a:p>
            <a:pPr algn="l" defTabSz="422041" rtl="0">
              <a:defRPr/>
            </a:pPr>
            <a:r>
              <a:rPr lang="en-US" altLang="ja-JP" sz="969" dirty="0">
                <a:solidFill>
                  <a:sysClr val="windowText" lastClr="000000"/>
                </a:solidFill>
                <a:latin typeface="Calibri" panose="020F0502020204030204"/>
                <a:ea typeface="游ゴシック" panose="020B0400000000000000" pitchFamily="50" charset="-128"/>
                <a:cs typeface="+mn-cs"/>
              </a:rPr>
              <a:t>* including N2O, CFCs, HCFCs, SF6, PFCs</a:t>
            </a:r>
          </a:p>
          <a:p>
            <a:pPr algn="l" defTabSz="422041" rtl="0">
              <a:defRPr/>
            </a:pPr>
            <a:r>
              <a:rPr lang="en-US" altLang="ja-JP" sz="969" dirty="0">
                <a:solidFill>
                  <a:sysClr val="windowText" lastClr="000000"/>
                </a:solidFill>
                <a:latin typeface="Calibri" panose="020F0502020204030204"/>
                <a:ea typeface="游ゴシック" panose="020B0400000000000000" pitchFamily="50" charset="-128"/>
                <a:cs typeface="+mn-cs"/>
              </a:rPr>
              <a:t>** in particular NO2, SO2, HCHO, CO</a:t>
            </a:r>
            <a:endParaRPr lang="ja-JP" altLang="en-US" sz="969" dirty="0">
              <a:solidFill>
                <a:sysClr val="windowText" lastClr="000000"/>
              </a:solidFill>
              <a:latin typeface="Calibri" panose="020F0502020204030204"/>
              <a:ea typeface="游ゴシック" panose="020B0400000000000000" pitchFamily="50" charset="-128"/>
              <a:cs typeface="+mn-cs"/>
            </a:endParaRPr>
          </a:p>
        </p:txBody>
      </p:sp>
      <p:sp>
        <p:nvSpPr>
          <p:cNvPr id="38" name="タイトル 1"/>
          <p:cNvSpPr txBox="1">
            <a:spLocks/>
          </p:cNvSpPr>
          <p:nvPr/>
        </p:nvSpPr>
        <p:spPr bwMode="auto">
          <a:xfrm>
            <a:off x="1752600" y="281968"/>
            <a:ext cx="6798620" cy="520211"/>
          </a:xfrm>
          <a:prstGeom prst="rect">
            <a:avLst/>
          </a:prstGeom>
          <a:noFill/>
          <a:ln>
            <a:noFill/>
          </a:ln>
          <a:extLst/>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3600" kern="1200">
                <a:solidFill>
                  <a:schemeClr val="tx1"/>
                </a:solidFill>
                <a:latin typeface="+mj-lt"/>
                <a:ea typeface="+mj-ea"/>
                <a:cs typeface="+mj-cs"/>
              </a:defRPr>
            </a:lvl1pPr>
            <a:lvl2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2pPr>
            <a:lvl3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3pPr>
            <a:lvl4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4pPr>
            <a:lvl5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5pPr>
            <a:lvl6pPr marL="4572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6pPr>
            <a:lvl7pPr marL="9144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7pPr>
            <a:lvl8pPr marL="13716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8pPr>
            <a:lvl9pPr marL="18288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9pPr>
          </a:lstStyle>
          <a:p>
            <a:pPr defTabSz="422041" eaLnBrk="1" hangingPunct="1">
              <a:defRPr/>
            </a:pPr>
            <a:r>
              <a:rPr lang="en-US" altLang="ja-JP" sz="2800" b="1" dirty="0">
                <a:solidFill>
                  <a:schemeClr val="bg1"/>
                </a:solidFill>
                <a:latin typeface="Arial" panose="020B0604020202020204" pitchFamily="34" charset="0"/>
                <a:ea typeface="游ゴシック Light" panose="020B0300000000000000" pitchFamily="50" charset="-128"/>
                <a:cs typeface="Arial" panose="020B0604020202020204" pitchFamily="34" charset="0"/>
              </a:rPr>
              <a:t>Essential Climate Variables measured </a:t>
            </a:r>
          </a:p>
          <a:p>
            <a:pPr defTabSz="422041" eaLnBrk="1" hangingPunct="1">
              <a:defRPr/>
            </a:pPr>
            <a:r>
              <a:rPr lang="en-US" altLang="ja-JP" sz="2800" b="1" dirty="0">
                <a:solidFill>
                  <a:schemeClr val="bg1"/>
                </a:solidFill>
                <a:latin typeface="Arial" panose="020B0604020202020204" pitchFamily="34" charset="0"/>
                <a:ea typeface="游ゴシック Light" panose="020B0300000000000000" pitchFamily="50" charset="-128"/>
                <a:cs typeface="Arial" panose="020B0604020202020204" pitchFamily="34" charset="0"/>
              </a:rPr>
              <a:t>by GCOM-C &amp; W, GPM/DPR, GOSAT</a:t>
            </a:r>
          </a:p>
        </p:txBody>
      </p:sp>
      <p:sp>
        <p:nvSpPr>
          <p:cNvPr id="39" name="四角形: 角を丸くする 38"/>
          <p:cNvSpPr/>
          <p:nvPr/>
        </p:nvSpPr>
        <p:spPr>
          <a:xfrm>
            <a:off x="160142" y="1302510"/>
            <a:ext cx="315694" cy="141388"/>
          </a:xfrm>
          <a:prstGeom prst="roundRect">
            <a:avLst/>
          </a:prstGeom>
          <a:solidFill>
            <a:srgbClr val="FFC0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0" name="テキスト ボックス 39"/>
          <p:cNvSpPr txBox="1"/>
          <p:nvPr/>
        </p:nvSpPr>
        <p:spPr>
          <a:xfrm>
            <a:off x="444814" y="1228715"/>
            <a:ext cx="2332091" cy="291170"/>
          </a:xfrm>
          <a:prstGeom prst="rect">
            <a:avLst/>
          </a:prstGeom>
          <a:noFill/>
        </p:spPr>
        <p:txBody>
          <a:bodyPr wrap="square" rtlCol="0">
            <a:spAutoFit/>
          </a:bodyPr>
          <a:lstStyle/>
          <a:p>
            <a:pPr algn="l" defTabSz="422041" rtl="0">
              <a:defRPr/>
            </a:pPr>
            <a:r>
              <a:rPr lang="en-US" altLang="ja-JP" sz="1292" dirty="0">
                <a:solidFill>
                  <a:srgbClr val="0070C0"/>
                </a:solidFill>
                <a:latin typeface="Calibri" panose="020F0502020204030204"/>
                <a:ea typeface="游ゴシック" panose="020B0400000000000000" pitchFamily="50" charset="-128"/>
              </a:rPr>
              <a:t> M</a:t>
            </a:r>
            <a:r>
              <a:rPr lang="en-US" altLang="ja-JP" sz="1292" kern="1200" dirty="0">
                <a:solidFill>
                  <a:srgbClr val="0070C0"/>
                </a:solidFill>
                <a:latin typeface="Calibri" panose="020F0502020204030204"/>
                <a:ea typeface="游ゴシック" panose="020B0400000000000000" pitchFamily="50" charset="-128"/>
                <a:cs typeface="+mn-cs"/>
              </a:rPr>
              <a:t>easured by GCOM-C</a:t>
            </a:r>
            <a:endParaRPr kumimoji="1" lang="ja-JP" altLang="en-US" sz="1292" kern="1200" dirty="0">
              <a:solidFill>
                <a:srgbClr val="0070C0"/>
              </a:solidFill>
              <a:latin typeface="Calibri" panose="020F0502020204030204"/>
              <a:ea typeface="游ゴシック" panose="020B0400000000000000" pitchFamily="50" charset="-128"/>
              <a:cs typeface="+mn-cs"/>
            </a:endParaRPr>
          </a:p>
        </p:txBody>
      </p:sp>
      <p:sp>
        <p:nvSpPr>
          <p:cNvPr id="41" name="四角形: 角を丸くする 40"/>
          <p:cNvSpPr/>
          <p:nvPr/>
        </p:nvSpPr>
        <p:spPr>
          <a:xfrm>
            <a:off x="2258323" y="1288964"/>
            <a:ext cx="325798" cy="145237"/>
          </a:xfrm>
          <a:prstGeom prst="roundRect">
            <a:avLst/>
          </a:prstGeom>
          <a:solidFill>
            <a:srgbClr val="0066FF">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2" name="テキスト ボックス 41"/>
          <p:cNvSpPr txBox="1"/>
          <p:nvPr/>
        </p:nvSpPr>
        <p:spPr>
          <a:xfrm>
            <a:off x="2539808" y="1232830"/>
            <a:ext cx="2332091" cy="291170"/>
          </a:xfrm>
          <a:prstGeom prst="rect">
            <a:avLst/>
          </a:prstGeom>
          <a:noFill/>
        </p:spPr>
        <p:txBody>
          <a:bodyPr wrap="square" rtlCol="0">
            <a:spAutoFit/>
          </a:bodyPr>
          <a:lstStyle/>
          <a:p>
            <a:pPr algn="l" defTabSz="422041" rtl="0">
              <a:defRPr/>
            </a:pPr>
            <a:r>
              <a:rPr lang="en-US" altLang="ja-JP" sz="1292" kern="1200" dirty="0">
                <a:solidFill>
                  <a:schemeClr val="tx1"/>
                </a:solidFill>
                <a:latin typeface="Calibri" panose="020F0502020204030204"/>
                <a:ea typeface="游ゴシック" panose="020B0400000000000000" pitchFamily="50" charset="-128"/>
                <a:cs typeface="+mn-cs"/>
              </a:rPr>
              <a:t>Measured by GCOM-W</a:t>
            </a:r>
            <a:endParaRPr kumimoji="1" lang="ja-JP" altLang="en-US" sz="1292" kern="1200" dirty="0">
              <a:solidFill>
                <a:schemeClr val="tx1"/>
              </a:solidFill>
              <a:latin typeface="Calibri" panose="020F0502020204030204"/>
              <a:ea typeface="游ゴシック" panose="020B0400000000000000" pitchFamily="50" charset="-128"/>
              <a:cs typeface="+mn-cs"/>
            </a:endParaRPr>
          </a:p>
        </p:txBody>
      </p:sp>
      <p:sp>
        <p:nvSpPr>
          <p:cNvPr id="43" name="四角形: 角を丸くする 42"/>
          <p:cNvSpPr/>
          <p:nvPr/>
        </p:nvSpPr>
        <p:spPr>
          <a:xfrm>
            <a:off x="6517652" y="1299468"/>
            <a:ext cx="372506" cy="148332"/>
          </a:xfrm>
          <a:prstGeom prst="roundRect">
            <a:avLst/>
          </a:prstGeom>
          <a:solidFill>
            <a:srgbClr val="92D050">
              <a:alpha val="3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4" name="テキスト ボックス 43"/>
          <p:cNvSpPr txBox="1"/>
          <p:nvPr/>
        </p:nvSpPr>
        <p:spPr>
          <a:xfrm>
            <a:off x="6873478" y="1198429"/>
            <a:ext cx="2332091" cy="291170"/>
          </a:xfrm>
          <a:prstGeom prst="rect">
            <a:avLst/>
          </a:prstGeom>
          <a:noFill/>
        </p:spPr>
        <p:txBody>
          <a:bodyPr wrap="square" rtlCol="0">
            <a:spAutoFit/>
          </a:bodyPr>
          <a:lstStyle/>
          <a:p>
            <a:pPr algn="l" defTabSz="422041" rtl="0">
              <a:defRPr/>
            </a:pPr>
            <a:r>
              <a:rPr lang="en-US" altLang="ja-JP" sz="1292" kern="1200" dirty="0">
                <a:solidFill>
                  <a:prstClr val="black"/>
                </a:solidFill>
                <a:latin typeface="Calibri" panose="020F0502020204030204"/>
                <a:ea typeface="游ゴシック" panose="020B0400000000000000" pitchFamily="50" charset="-128"/>
                <a:cs typeface="+mn-cs"/>
              </a:rPr>
              <a:t>Measured by GOSAT</a:t>
            </a:r>
            <a:endParaRPr kumimoji="1" lang="ja-JP" altLang="en-US" sz="1292" kern="1200" dirty="0">
              <a:solidFill>
                <a:prstClr val="black"/>
              </a:solidFill>
              <a:latin typeface="Calibri" panose="020F0502020204030204"/>
              <a:ea typeface="游ゴシック" panose="020B0400000000000000" pitchFamily="50" charset="-128"/>
              <a:cs typeface="+mn-cs"/>
            </a:endParaRPr>
          </a:p>
        </p:txBody>
      </p:sp>
      <p:sp>
        <p:nvSpPr>
          <p:cNvPr id="45" name="四角形: 角を丸くする 44"/>
          <p:cNvSpPr/>
          <p:nvPr/>
        </p:nvSpPr>
        <p:spPr>
          <a:xfrm>
            <a:off x="2466649" y="2181273"/>
            <a:ext cx="1122485" cy="338017"/>
          </a:xfrm>
          <a:prstGeom prst="roundRect">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6" name="四角形: 角を丸くする 45"/>
          <p:cNvSpPr/>
          <p:nvPr/>
        </p:nvSpPr>
        <p:spPr>
          <a:xfrm>
            <a:off x="2466649" y="2575012"/>
            <a:ext cx="1096678" cy="398938"/>
          </a:xfrm>
          <a:prstGeom prst="roundRect">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7" name="四角形: 角を丸くする 46"/>
          <p:cNvSpPr/>
          <p:nvPr/>
        </p:nvSpPr>
        <p:spPr>
          <a:xfrm>
            <a:off x="2498549" y="3435590"/>
            <a:ext cx="1018170" cy="161067"/>
          </a:xfrm>
          <a:prstGeom prst="roundRect">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8" name="四角形: 角を丸くする 47"/>
          <p:cNvSpPr/>
          <p:nvPr/>
        </p:nvSpPr>
        <p:spPr>
          <a:xfrm>
            <a:off x="6479404" y="3849181"/>
            <a:ext cx="1125415" cy="142416"/>
          </a:xfrm>
          <a:prstGeom prst="roundRect">
            <a:avLst/>
          </a:prstGeom>
          <a:solidFill>
            <a:srgbClr val="0066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49" name="四角形: 角を丸くする 48"/>
          <p:cNvSpPr/>
          <p:nvPr/>
        </p:nvSpPr>
        <p:spPr>
          <a:xfrm>
            <a:off x="6469877" y="3698001"/>
            <a:ext cx="1121020" cy="133595"/>
          </a:xfrm>
          <a:prstGeom prst="round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53" name="四角形: 角を丸くする 52">
            <a:extLst>
              <a:ext uri="{FF2B5EF4-FFF2-40B4-BE49-F238E27FC236}">
                <a16:creationId xmlns:a16="http://schemas.microsoft.com/office/drawing/2014/main" id="{96234E25-12D5-434C-9997-0AE6C4254876}"/>
              </a:ext>
            </a:extLst>
          </p:cNvPr>
          <p:cNvSpPr/>
          <p:nvPr/>
        </p:nvSpPr>
        <p:spPr>
          <a:xfrm>
            <a:off x="1417999" y="3190876"/>
            <a:ext cx="1062918" cy="193828"/>
          </a:xfrm>
          <a:prstGeom prst="roundRect">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54" name="四角形: 角を丸くする 53">
            <a:extLst>
              <a:ext uri="{FF2B5EF4-FFF2-40B4-BE49-F238E27FC236}">
                <a16:creationId xmlns:a16="http://schemas.microsoft.com/office/drawing/2014/main" id="{53C8FC0C-6E0C-442E-BD13-0E1E575C4C33}"/>
              </a:ext>
            </a:extLst>
          </p:cNvPr>
          <p:cNvSpPr/>
          <p:nvPr/>
        </p:nvSpPr>
        <p:spPr>
          <a:xfrm>
            <a:off x="306314" y="3169366"/>
            <a:ext cx="1062869" cy="199971"/>
          </a:xfrm>
          <a:prstGeom prst="roundRect">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55" name="四角形: 角を丸くする 54">
            <a:extLst>
              <a:ext uri="{FF2B5EF4-FFF2-40B4-BE49-F238E27FC236}">
                <a16:creationId xmlns:a16="http://schemas.microsoft.com/office/drawing/2014/main" id="{4B1555B1-D938-4BA9-A849-B599F4AAED18}"/>
              </a:ext>
            </a:extLst>
          </p:cNvPr>
          <p:cNvSpPr/>
          <p:nvPr/>
        </p:nvSpPr>
        <p:spPr>
          <a:xfrm>
            <a:off x="4296700" y="1280560"/>
            <a:ext cx="372506" cy="148332"/>
          </a:xfrm>
          <a:prstGeom prst="roundRect">
            <a:avLst/>
          </a:prstGeom>
          <a:solidFill>
            <a:srgbClr val="FF33CC">
              <a:alpha val="35000"/>
            </a:srgbClr>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ED9E6481-A856-48B0-8FB3-7EC5FADF0528}"/>
              </a:ext>
            </a:extLst>
          </p:cNvPr>
          <p:cNvSpPr txBox="1"/>
          <p:nvPr/>
        </p:nvSpPr>
        <p:spPr>
          <a:xfrm>
            <a:off x="4639584" y="1202418"/>
            <a:ext cx="2332091" cy="291170"/>
          </a:xfrm>
          <a:prstGeom prst="rect">
            <a:avLst/>
          </a:prstGeom>
          <a:noFill/>
        </p:spPr>
        <p:txBody>
          <a:bodyPr wrap="square" rtlCol="0">
            <a:spAutoFit/>
          </a:bodyPr>
          <a:lstStyle/>
          <a:p>
            <a:pPr algn="l" defTabSz="422041" rtl="0">
              <a:defRPr/>
            </a:pPr>
            <a:r>
              <a:rPr lang="en-US" altLang="ja-JP" sz="1292" kern="1200" dirty="0">
                <a:solidFill>
                  <a:prstClr val="black"/>
                </a:solidFill>
                <a:latin typeface="Calibri" panose="020F0502020204030204"/>
                <a:ea typeface="游ゴシック" panose="020B0400000000000000" pitchFamily="50" charset="-128"/>
                <a:cs typeface="+mn-cs"/>
              </a:rPr>
              <a:t>Measured by GPM</a:t>
            </a:r>
            <a:r>
              <a:rPr lang="en-US" altLang="ja-JP" sz="1292" dirty="0">
                <a:solidFill>
                  <a:prstClr val="black"/>
                </a:solidFill>
                <a:latin typeface="Calibri" panose="020F0502020204030204"/>
                <a:ea typeface="游ゴシック" panose="020B0400000000000000" pitchFamily="50" charset="-128"/>
              </a:rPr>
              <a:t>/DPR</a:t>
            </a:r>
            <a:endParaRPr lang="en-US" altLang="ja-JP" sz="1292" kern="1200" dirty="0">
              <a:solidFill>
                <a:prstClr val="black"/>
              </a:solidFill>
              <a:latin typeface="Calibri" panose="020F0502020204030204"/>
              <a:ea typeface="游ゴシック" panose="020B0400000000000000" pitchFamily="50" charset="-128"/>
              <a:cs typeface="+mn-cs"/>
            </a:endParaRPr>
          </a:p>
        </p:txBody>
      </p:sp>
      <p:sp>
        <p:nvSpPr>
          <p:cNvPr id="57" name="四角形: 角を丸くする 56">
            <a:extLst>
              <a:ext uri="{FF2B5EF4-FFF2-40B4-BE49-F238E27FC236}">
                <a16:creationId xmlns:a16="http://schemas.microsoft.com/office/drawing/2014/main" id="{64E851E4-CC09-44B8-9466-A1901456125F}"/>
              </a:ext>
            </a:extLst>
          </p:cNvPr>
          <p:cNvSpPr/>
          <p:nvPr/>
        </p:nvSpPr>
        <p:spPr>
          <a:xfrm>
            <a:off x="341851" y="4177794"/>
            <a:ext cx="1052146" cy="319949"/>
          </a:xfrm>
          <a:prstGeom prst="round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2041" rtl="0">
              <a:defRPr/>
            </a:pPr>
            <a:endParaRPr lang="ja-JP" altLang="en-US" sz="1662" dirty="0">
              <a:solidFill>
                <a:sysClr val="windowText" lastClr="000000"/>
              </a:solidFill>
              <a:latin typeface="Calibri" panose="020F0502020204030204"/>
              <a:ea typeface="游ゴシック" panose="020B0400000000000000" pitchFamily="50" charset="-128"/>
            </a:endParaRPr>
          </a:p>
        </p:txBody>
      </p:sp>
      <p:sp>
        <p:nvSpPr>
          <p:cNvPr id="31" name="スライド番号プレースホルダー 30">
            <a:extLst>
              <a:ext uri="{FF2B5EF4-FFF2-40B4-BE49-F238E27FC236}">
                <a16:creationId xmlns:a16="http://schemas.microsoft.com/office/drawing/2014/main" id="{4E225FA1-97EF-49EF-AF79-0A17F4D34640}"/>
              </a:ext>
            </a:extLst>
          </p:cNvPr>
          <p:cNvSpPr>
            <a:spLocks noGrp="1"/>
          </p:cNvSpPr>
          <p:nvPr>
            <p:ph type="sldNum" sz="quarter" idx="12"/>
          </p:nvPr>
        </p:nvSpPr>
        <p:spPr>
          <a:xfrm>
            <a:off x="7116960" y="6552874"/>
            <a:ext cx="1905000" cy="246221"/>
          </a:xfrm>
        </p:spPr>
        <p:txBody>
          <a:bodyPr/>
          <a:lstStyle/>
          <a:p>
            <a:pPr>
              <a:defRPr/>
            </a:pPr>
            <a:fld id="{037D17DB-083F-4208-B281-2BF505C2ACDD}" type="slidenum">
              <a:rPr lang="ja-JP" altLang="en-US" smtClean="0"/>
              <a:pPr>
                <a:defRPr/>
              </a:pPr>
              <a:t>12</a:t>
            </a:fld>
            <a:endParaRPr lang="ja-JP" altLang="en-US" dirty="0"/>
          </a:p>
        </p:txBody>
      </p:sp>
      <p:sp>
        <p:nvSpPr>
          <p:cNvPr id="52" name="テキスト ボックス 51">
            <a:extLst>
              <a:ext uri="{FF2B5EF4-FFF2-40B4-BE49-F238E27FC236}">
                <a16:creationId xmlns:a16="http://schemas.microsoft.com/office/drawing/2014/main" id="{6F4CF118-C878-4A2D-8BAF-C8C51F96C6E4}"/>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374067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049A710-8B93-4EC3-B533-81A45229C8B9}"/>
              </a:ext>
            </a:extLst>
          </p:cNvPr>
          <p:cNvPicPr>
            <a:picLocks noChangeAspect="1"/>
          </p:cNvPicPr>
          <p:nvPr/>
        </p:nvPicPr>
        <p:blipFill>
          <a:blip r:embed="rId3"/>
          <a:stretch>
            <a:fillRect/>
          </a:stretch>
        </p:blipFill>
        <p:spPr>
          <a:xfrm>
            <a:off x="-14355" y="800100"/>
            <a:ext cx="5688623" cy="5794131"/>
          </a:xfrm>
          <a:prstGeom prst="rect">
            <a:avLst/>
          </a:prstGeom>
        </p:spPr>
      </p:pic>
      <p:graphicFrame>
        <p:nvGraphicFramePr>
          <p:cNvPr id="18" name="表 17">
            <a:extLst>
              <a:ext uri="{FF2B5EF4-FFF2-40B4-BE49-F238E27FC236}">
                <a16:creationId xmlns:a16="http://schemas.microsoft.com/office/drawing/2014/main" id="{F532069A-6E68-41EA-A321-D2E97A99E490}"/>
              </a:ext>
            </a:extLst>
          </p:cNvPr>
          <p:cNvGraphicFramePr>
            <a:graphicFrameLocks noGrp="1"/>
          </p:cNvGraphicFramePr>
          <p:nvPr>
            <p:extLst>
              <p:ext uri="{D42A27DB-BD31-4B8C-83A1-F6EECF244321}">
                <p14:modId xmlns:p14="http://schemas.microsoft.com/office/powerpoint/2010/main" val="1531624309"/>
              </p:ext>
            </p:extLst>
          </p:nvPr>
        </p:nvGraphicFramePr>
        <p:xfrm>
          <a:off x="5377385" y="802769"/>
          <a:ext cx="3740339" cy="3388231"/>
        </p:xfrm>
        <a:graphic>
          <a:graphicData uri="http://schemas.openxmlformats.org/drawingml/2006/table">
            <a:tbl>
              <a:tblPr firstRow="1" bandRow="1">
                <a:tableStyleId>{073A0DAA-6AF3-43AB-8588-CEC1D06C72B9}</a:tableStyleId>
              </a:tblPr>
              <a:tblGrid>
                <a:gridCol w="3740339">
                  <a:extLst>
                    <a:ext uri="{9D8B030D-6E8A-4147-A177-3AD203B41FA5}">
                      <a16:colId xmlns:a16="http://schemas.microsoft.com/office/drawing/2014/main" val="3745889843"/>
                    </a:ext>
                  </a:extLst>
                </a:gridCol>
              </a:tblGrid>
              <a:tr h="661182">
                <a:tc>
                  <a:txBody>
                    <a:bodyPr/>
                    <a:lstStyle/>
                    <a:p>
                      <a:pPr algn="l"/>
                      <a:r>
                        <a:rPr kumimoji="1" lang="en-US" altLang="ja-JP" sz="1600" b="0" dirty="0">
                          <a:solidFill>
                            <a:srgbClr val="FFFF99"/>
                          </a:solidFill>
                        </a:rPr>
                        <a:t>Scheduled</a:t>
                      </a:r>
                      <a:r>
                        <a:rPr kumimoji="1" lang="ja-JP" altLang="en-US" sz="1600" b="0" dirty="0">
                          <a:solidFill>
                            <a:srgbClr val="FFFF99"/>
                          </a:solidFill>
                        </a:rPr>
                        <a:t> </a:t>
                      </a:r>
                      <a:r>
                        <a:rPr kumimoji="1" lang="en-US" altLang="ja-JP" sz="1600" b="0" dirty="0">
                          <a:solidFill>
                            <a:srgbClr val="FFFF99"/>
                          </a:solidFill>
                        </a:rPr>
                        <a:t>Launch Date: </a:t>
                      </a:r>
                    </a:p>
                    <a:p>
                      <a:pPr algn="ctr"/>
                      <a:r>
                        <a:rPr kumimoji="1" lang="en-US" altLang="ja-JP" sz="1800" b="1" dirty="0">
                          <a:solidFill>
                            <a:srgbClr val="FFC000"/>
                          </a:solidFill>
                        </a:rPr>
                        <a:t>October 29, 2018 </a:t>
                      </a:r>
                      <a:r>
                        <a:rPr lang="en-US" altLang="ja-JP" sz="1800" b="1" dirty="0">
                          <a:solidFill>
                            <a:srgbClr val="FFC000"/>
                          </a:solidFill>
                        </a:rPr>
                        <a:t>(JST)</a:t>
                      </a:r>
                      <a:endParaRPr kumimoji="1" lang="ja-JP" altLang="en-US" sz="1800" b="1" dirty="0">
                        <a:solidFill>
                          <a:srgbClr val="FFC000"/>
                        </a:solidFill>
                      </a:endParaRPr>
                    </a:p>
                  </a:txBody>
                  <a:tcPr marL="84406" marR="84406" marT="42203" marB="42203">
                    <a:lnB w="12700" cap="flat" cmpd="sng" algn="ctr">
                      <a:solidFill>
                        <a:schemeClr val="bg1"/>
                      </a:solidFill>
                      <a:prstDash val="solid"/>
                      <a:round/>
                      <a:headEnd type="none" w="med" len="med"/>
                      <a:tailEnd type="none" w="med" len="med"/>
                    </a:lnB>
                    <a:solidFill>
                      <a:schemeClr val="bg1">
                        <a:lumMod val="50000"/>
                        <a:alpha val="95000"/>
                      </a:schemeClr>
                    </a:solidFill>
                  </a:tcPr>
                </a:tc>
                <a:extLst>
                  <a:ext uri="{0D108BD9-81ED-4DB2-BD59-A6C34878D82A}">
                    <a16:rowId xmlns:a16="http://schemas.microsoft.com/office/drawing/2014/main" val="1298920892"/>
                  </a:ext>
                </a:extLst>
              </a:tr>
              <a:tr h="2118622">
                <a:tc>
                  <a:txBody>
                    <a:bodyPr/>
                    <a:lstStyle/>
                    <a:p>
                      <a:pPr marL="0" indent="0" algn="l">
                        <a:buFont typeface="Arial" panose="020B0604020202020204" pitchFamily="34" charset="0"/>
                        <a:buNone/>
                      </a:pPr>
                      <a:r>
                        <a:rPr lang="en-US" altLang="ja-JP" sz="1600" b="0" dirty="0">
                          <a:solidFill>
                            <a:srgbClr val="FFFF99"/>
                          </a:solidFill>
                        </a:rPr>
                        <a:t>Main Objectives</a:t>
                      </a:r>
                    </a:p>
                    <a:p>
                      <a:pPr marL="180975" indent="-180975" algn="l">
                        <a:buFont typeface="Arial" panose="020B0604020202020204" pitchFamily="34" charset="0"/>
                        <a:buChar char="•"/>
                      </a:pPr>
                      <a:r>
                        <a:rPr lang="en-US" altLang="ja-JP" sz="1600" b="0" dirty="0">
                          <a:solidFill>
                            <a:srgbClr val="FFFF99"/>
                          </a:solidFill>
                        </a:rPr>
                        <a:t>Providing data that helps to create and release reliable emission inventories of CO2 due to human activities.</a:t>
                      </a:r>
                    </a:p>
                    <a:p>
                      <a:pPr marL="180975" indent="-180975" algn="l">
                        <a:buFont typeface="Arial" panose="020B0604020202020204" pitchFamily="34" charset="0"/>
                        <a:buChar char="•"/>
                      </a:pPr>
                      <a:r>
                        <a:rPr lang="en-US" altLang="ja-JP" sz="1600" b="0" dirty="0">
                          <a:solidFill>
                            <a:srgbClr val="FFFF99"/>
                          </a:solidFill>
                        </a:rPr>
                        <a:t>Contributing to the Paris Agreement that requires the Parties to submit their annual greenhouse gas emission data.</a:t>
                      </a:r>
                    </a:p>
                  </a:txBody>
                  <a:tcPr marL="84406" marR="84406" marT="42203" marB="42203">
                    <a:lnT w="12700" cap="flat" cmpd="sng" algn="ctr">
                      <a:solidFill>
                        <a:schemeClr val="bg1"/>
                      </a:solidFill>
                      <a:prstDash val="solid"/>
                      <a:round/>
                      <a:headEnd type="none" w="med" len="med"/>
                      <a:tailEnd type="none" w="med" len="med"/>
                    </a:lnT>
                    <a:solidFill>
                      <a:schemeClr val="bg1">
                        <a:lumMod val="50000"/>
                        <a:alpha val="95000"/>
                      </a:schemeClr>
                    </a:solidFill>
                  </a:tcPr>
                </a:tc>
                <a:extLst>
                  <a:ext uri="{0D108BD9-81ED-4DB2-BD59-A6C34878D82A}">
                    <a16:rowId xmlns:a16="http://schemas.microsoft.com/office/drawing/2014/main" val="3991016958"/>
                  </a:ext>
                </a:extLst>
              </a:tr>
              <a:tr h="590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dirty="0">
                          <a:solidFill>
                            <a:srgbClr val="FFFF99"/>
                          </a:solidFill>
                        </a:rPr>
                        <a:t>A cooperative project among JAXA, NIES and MOE.</a:t>
                      </a:r>
                      <a:endParaRPr kumimoji="1" lang="ja-JP" altLang="en-US" sz="1600" b="0" dirty="0">
                        <a:solidFill>
                          <a:srgbClr val="FFFF99"/>
                        </a:solidFill>
                      </a:endParaRPr>
                    </a:p>
                  </a:txBody>
                  <a:tcPr marL="84406" marR="84406" marT="42203" marB="42203">
                    <a:solidFill>
                      <a:schemeClr val="bg1">
                        <a:lumMod val="50000"/>
                        <a:alpha val="95000"/>
                      </a:schemeClr>
                    </a:solidFill>
                  </a:tcPr>
                </a:tc>
                <a:extLst>
                  <a:ext uri="{0D108BD9-81ED-4DB2-BD59-A6C34878D82A}">
                    <a16:rowId xmlns:a16="http://schemas.microsoft.com/office/drawing/2014/main" val="457421742"/>
                  </a:ext>
                </a:extLst>
              </a:tr>
            </a:tbl>
          </a:graphicData>
        </a:graphic>
      </p:graphicFrame>
      <p:graphicFrame>
        <p:nvGraphicFramePr>
          <p:cNvPr id="19" name="表 18">
            <a:extLst>
              <a:ext uri="{FF2B5EF4-FFF2-40B4-BE49-F238E27FC236}">
                <a16:creationId xmlns:a16="http://schemas.microsoft.com/office/drawing/2014/main" id="{6B8EB93B-1337-4073-B961-C682AF9FE4C4}"/>
              </a:ext>
            </a:extLst>
          </p:cNvPr>
          <p:cNvGraphicFramePr>
            <a:graphicFrameLocks noGrp="1"/>
          </p:cNvGraphicFramePr>
          <p:nvPr>
            <p:extLst>
              <p:ext uri="{D42A27DB-BD31-4B8C-83A1-F6EECF244321}">
                <p14:modId xmlns:p14="http://schemas.microsoft.com/office/powerpoint/2010/main" val="2133284671"/>
              </p:ext>
            </p:extLst>
          </p:nvPr>
        </p:nvGraphicFramePr>
        <p:xfrm>
          <a:off x="5013378" y="4219136"/>
          <a:ext cx="4130622" cy="2638864"/>
        </p:xfrm>
        <a:graphic>
          <a:graphicData uri="http://schemas.openxmlformats.org/drawingml/2006/table">
            <a:tbl>
              <a:tblPr firstRow="1" bandRow="1">
                <a:tableStyleId>{073A0DAA-6AF3-43AB-8588-CEC1D06C72B9}</a:tableStyleId>
              </a:tblPr>
              <a:tblGrid>
                <a:gridCol w="1297261">
                  <a:extLst>
                    <a:ext uri="{9D8B030D-6E8A-4147-A177-3AD203B41FA5}">
                      <a16:colId xmlns:a16="http://schemas.microsoft.com/office/drawing/2014/main" val="689335310"/>
                    </a:ext>
                  </a:extLst>
                </a:gridCol>
                <a:gridCol w="1081894">
                  <a:extLst>
                    <a:ext uri="{9D8B030D-6E8A-4147-A177-3AD203B41FA5}">
                      <a16:colId xmlns:a16="http://schemas.microsoft.com/office/drawing/2014/main" val="2714942153"/>
                    </a:ext>
                  </a:extLst>
                </a:gridCol>
                <a:gridCol w="951922">
                  <a:extLst>
                    <a:ext uri="{9D8B030D-6E8A-4147-A177-3AD203B41FA5}">
                      <a16:colId xmlns:a16="http://schemas.microsoft.com/office/drawing/2014/main" val="3745889843"/>
                    </a:ext>
                  </a:extLst>
                </a:gridCol>
                <a:gridCol w="799545">
                  <a:extLst>
                    <a:ext uri="{9D8B030D-6E8A-4147-A177-3AD203B41FA5}">
                      <a16:colId xmlns:a16="http://schemas.microsoft.com/office/drawing/2014/main" val="3098971605"/>
                    </a:ext>
                  </a:extLst>
                </a:gridCol>
              </a:tblGrid>
              <a:tr h="469497">
                <a:tc>
                  <a:txBody>
                    <a:bodyPr/>
                    <a:lstStyle/>
                    <a:p>
                      <a:pPr algn="ctr"/>
                      <a:endParaRPr kumimoji="1" lang="ja-JP" altLang="en-US" sz="1100" b="0" dirty="0">
                        <a:solidFill>
                          <a:srgbClr val="FFFF99"/>
                        </a:solidFill>
                      </a:endParaRPr>
                    </a:p>
                  </a:txBody>
                  <a:tcPr marL="84406" marR="84406" marT="42203" marB="42203">
                    <a:solidFill>
                      <a:schemeClr val="bg1">
                        <a:lumMod val="50000"/>
                        <a:alpha val="95000"/>
                      </a:schemeClr>
                    </a:solidFill>
                  </a:tcPr>
                </a:tc>
                <a:tc>
                  <a:txBody>
                    <a:bodyPr/>
                    <a:lstStyle/>
                    <a:p>
                      <a:pPr algn="ctr"/>
                      <a:r>
                        <a:rPr kumimoji="1" lang="en-US" altLang="ja-JP" sz="1100" b="0" dirty="0">
                          <a:solidFill>
                            <a:srgbClr val="FFFF99"/>
                          </a:solidFill>
                        </a:rPr>
                        <a:t>TANSO-FTS-2</a:t>
                      </a:r>
                      <a:endParaRPr kumimoji="1" lang="ja-JP" altLang="en-US" sz="1100" b="0" dirty="0">
                        <a:solidFill>
                          <a:srgbClr val="FFFF99"/>
                        </a:solidFill>
                      </a:endParaRPr>
                    </a:p>
                  </a:txBody>
                  <a:tcPr marL="84406" marR="84406" marT="42203" marB="42203">
                    <a:solidFill>
                      <a:schemeClr val="bg1">
                        <a:lumMod val="50000"/>
                        <a:alpha val="95000"/>
                      </a:schemeClr>
                    </a:solidFill>
                  </a:tcPr>
                </a:tc>
                <a:tc gridSpan="2">
                  <a:txBody>
                    <a:bodyPr/>
                    <a:lstStyle/>
                    <a:p>
                      <a:pPr algn="ctr"/>
                      <a:r>
                        <a:rPr kumimoji="1" lang="en-US" altLang="ja-JP" sz="1100" b="0" dirty="0">
                          <a:solidFill>
                            <a:srgbClr val="FFFF99"/>
                          </a:solidFill>
                        </a:rPr>
                        <a:t>TANSO-CAI-2</a:t>
                      </a:r>
                    </a:p>
                    <a:p>
                      <a:pPr algn="ctr"/>
                      <a:r>
                        <a:rPr kumimoji="1" lang="en-US" altLang="ja-JP" sz="1100" b="0" dirty="0">
                          <a:solidFill>
                            <a:srgbClr val="FFFF99"/>
                          </a:solidFill>
                        </a:rPr>
                        <a:t>Forward/Backward</a:t>
                      </a:r>
                      <a:endParaRPr kumimoji="1" lang="ja-JP" altLang="en-US" sz="1100" b="0" dirty="0">
                        <a:solidFill>
                          <a:srgbClr val="FFFF99"/>
                        </a:solidFill>
                      </a:endParaRPr>
                    </a:p>
                  </a:txBody>
                  <a:tcPr marL="84406" marR="84406" marT="42203" marB="42203">
                    <a:solidFill>
                      <a:schemeClr val="bg1">
                        <a:lumMod val="50000"/>
                        <a:alpha val="95000"/>
                      </a:schemeClr>
                    </a:solidFill>
                  </a:tcPr>
                </a:tc>
                <a:tc hMerge="1">
                  <a:txBody>
                    <a:bodyPr/>
                    <a:lstStyle/>
                    <a:p>
                      <a:pPr algn="ctr"/>
                      <a:endParaRPr kumimoji="1" lang="ja-JP" altLang="en-US" sz="1400" dirty="0"/>
                    </a:p>
                  </a:txBody>
                  <a:tcPr>
                    <a:solidFill>
                      <a:schemeClr val="bg1">
                        <a:lumMod val="75000"/>
                        <a:alpha val="50196"/>
                      </a:schemeClr>
                    </a:solidFill>
                  </a:tcPr>
                </a:tc>
                <a:extLst>
                  <a:ext uri="{0D108BD9-81ED-4DB2-BD59-A6C34878D82A}">
                    <a16:rowId xmlns:a16="http://schemas.microsoft.com/office/drawing/2014/main" val="1324854008"/>
                  </a:ext>
                </a:extLst>
              </a:tr>
              <a:tr h="1162089">
                <a:tc>
                  <a:txBody>
                    <a:bodyPr/>
                    <a:lstStyle/>
                    <a:p>
                      <a:pPr algn="ctr"/>
                      <a:r>
                        <a:rPr kumimoji="1" lang="en-US" altLang="ja-JP" sz="1100" b="0" dirty="0">
                          <a:solidFill>
                            <a:srgbClr val="FFFF99"/>
                          </a:solidFill>
                        </a:rPr>
                        <a:t>Wavelength</a:t>
                      </a:r>
                      <a:endParaRPr kumimoji="1" lang="ja-JP" altLang="en-US" sz="1100" b="0" dirty="0">
                        <a:solidFill>
                          <a:srgbClr val="FFFF99"/>
                        </a:solidFill>
                      </a:endParaRPr>
                    </a:p>
                  </a:txBody>
                  <a:tcPr marL="84406" marR="84406" marT="42203" marB="42203">
                    <a:solidFill>
                      <a:schemeClr val="bg1">
                        <a:lumMod val="50000"/>
                        <a:alpha val="95000"/>
                      </a:schemeClr>
                    </a:solidFill>
                  </a:tcPr>
                </a:tc>
                <a:tc>
                  <a:txBody>
                    <a:bodyPr/>
                    <a:lstStyle/>
                    <a:p>
                      <a:pPr algn="ctr"/>
                      <a:r>
                        <a:rPr kumimoji="1" lang="en-US" altLang="ja-JP" sz="1100" b="0" dirty="0">
                          <a:solidFill>
                            <a:srgbClr val="FFFF99"/>
                          </a:solidFill>
                        </a:rPr>
                        <a:t>0.75-0.77 μm</a:t>
                      </a:r>
                      <a:endParaRPr kumimoji="1" lang="en-US" altLang="ja-JP" sz="1100" b="0" baseline="30000" dirty="0">
                        <a:solidFill>
                          <a:srgbClr val="FFFF99"/>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rgbClr val="FFFF99"/>
                          </a:solidFill>
                        </a:rPr>
                        <a:t>1.56-1.69 μm</a:t>
                      </a:r>
                      <a:endParaRPr kumimoji="1" lang="en-US" altLang="ja-JP" sz="1100" b="0" baseline="30000" dirty="0">
                        <a:solidFill>
                          <a:srgbClr val="FFFF99"/>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rgbClr val="FFFF99"/>
                          </a:solidFill>
                        </a:rPr>
                        <a:t>1.92-2.39 μm</a:t>
                      </a:r>
                      <a:endParaRPr kumimoji="1" lang="en-US" altLang="ja-JP" sz="1100" b="0" baseline="30000" dirty="0">
                        <a:solidFill>
                          <a:srgbClr val="FFFF99"/>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rgbClr val="FFFF99"/>
                          </a:solidFill>
                        </a:rPr>
                        <a:t>5.5-8.4 μm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rgbClr val="FFFF99"/>
                          </a:solidFill>
                        </a:rPr>
                        <a:t>8.4-14.3 μm</a:t>
                      </a:r>
                    </a:p>
                  </a:txBody>
                  <a:tcPr marL="84406" marR="84406" marT="42203" marB="42203" anchor="ctr">
                    <a:solidFill>
                      <a:schemeClr val="bg1">
                        <a:lumMod val="50000"/>
                        <a:alpha val="95000"/>
                      </a:schemeClr>
                    </a:solidFill>
                  </a:tcPr>
                </a:tc>
                <a:tc>
                  <a:txBody>
                    <a:bodyPr/>
                    <a:lstStyle/>
                    <a:p>
                      <a:pPr marL="0" indent="0" algn="ctr">
                        <a:buFont typeface="Arial" panose="020B0604020202020204" pitchFamily="34" charset="0"/>
                        <a:buNone/>
                      </a:pPr>
                      <a:r>
                        <a:rPr kumimoji="1" lang="en-US" altLang="ja-JP" sz="1100" b="0" dirty="0">
                          <a:solidFill>
                            <a:srgbClr val="FFFF99"/>
                          </a:solidFill>
                        </a:rPr>
                        <a:t>343 nm</a:t>
                      </a:r>
                    </a:p>
                    <a:p>
                      <a:pPr marL="0" indent="0" algn="ctr">
                        <a:buFont typeface="Arial" panose="020B0604020202020204" pitchFamily="34" charset="0"/>
                        <a:buNone/>
                      </a:pPr>
                      <a:r>
                        <a:rPr kumimoji="1" lang="en-US" altLang="ja-JP" sz="1100" b="0" dirty="0">
                          <a:solidFill>
                            <a:srgbClr val="FFFF99"/>
                          </a:solidFill>
                        </a:rPr>
                        <a:t>443 nm</a:t>
                      </a:r>
                    </a:p>
                    <a:p>
                      <a:pPr marL="0" indent="0" algn="ctr">
                        <a:buFont typeface="Arial" panose="020B0604020202020204" pitchFamily="34" charset="0"/>
                        <a:buNone/>
                      </a:pPr>
                      <a:r>
                        <a:rPr kumimoji="1" lang="en-US" altLang="ja-JP" sz="1100" b="0" dirty="0">
                          <a:solidFill>
                            <a:srgbClr val="FFFF99"/>
                          </a:solidFill>
                        </a:rPr>
                        <a:t>674 nm</a:t>
                      </a:r>
                    </a:p>
                    <a:p>
                      <a:pPr marL="0" indent="0" algn="ctr">
                        <a:buFont typeface="Arial" panose="020B0604020202020204" pitchFamily="34" charset="0"/>
                        <a:buNone/>
                      </a:pPr>
                      <a:r>
                        <a:rPr kumimoji="1" lang="en-US" altLang="ja-JP" sz="1100" b="0" dirty="0">
                          <a:solidFill>
                            <a:srgbClr val="FFFF99"/>
                          </a:solidFill>
                        </a:rPr>
                        <a:t>869 nm</a:t>
                      </a:r>
                    </a:p>
                    <a:p>
                      <a:pPr marL="0" indent="0" algn="ctr">
                        <a:buFont typeface="Arial" panose="020B0604020202020204" pitchFamily="34" charset="0"/>
                        <a:buNone/>
                      </a:pPr>
                      <a:r>
                        <a:rPr kumimoji="1" lang="en-US" altLang="ja-JP" sz="1100" b="0" dirty="0">
                          <a:solidFill>
                            <a:srgbClr val="FFFF99"/>
                          </a:solidFill>
                        </a:rPr>
                        <a:t>1.63 μm*</a:t>
                      </a:r>
                    </a:p>
                  </a:txBody>
                  <a:tcPr marL="84406" marR="84406" marT="42203" marB="42203" anchor="ctr">
                    <a:solidFill>
                      <a:schemeClr val="bg1">
                        <a:lumMod val="50000"/>
                        <a:alpha val="95000"/>
                      </a:schemeClr>
                    </a:solidFill>
                  </a:tcPr>
                </a:tc>
                <a:tc>
                  <a:txBody>
                    <a:bodyPr/>
                    <a:lstStyle/>
                    <a:p>
                      <a:pPr marL="0" indent="0" algn="ctr">
                        <a:buFont typeface="Arial" panose="020B0604020202020204" pitchFamily="34" charset="0"/>
                        <a:buNone/>
                      </a:pPr>
                      <a:r>
                        <a:rPr kumimoji="1" lang="en-US" altLang="ja-JP" sz="1100" b="0" dirty="0">
                          <a:solidFill>
                            <a:srgbClr val="FFFF99"/>
                          </a:solidFill>
                        </a:rPr>
                        <a:t>380 nm</a:t>
                      </a:r>
                    </a:p>
                    <a:p>
                      <a:pPr marL="0" indent="0" algn="ctr">
                        <a:buFont typeface="Arial" panose="020B0604020202020204" pitchFamily="34" charset="0"/>
                        <a:buNone/>
                      </a:pPr>
                      <a:r>
                        <a:rPr kumimoji="1" lang="en-US" altLang="ja-JP" sz="1100" b="0" dirty="0">
                          <a:solidFill>
                            <a:srgbClr val="FFFF99"/>
                          </a:solidFill>
                        </a:rPr>
                        <a:t>550 nm</a:t>
                      </a:r>
                    </a:p>
                    <a:p>
                      <a:pPr marL="0" indent="0" algn="ctr">
                        <a:buFont typeface="Arial" panose="020B0604020202020204" pitchFamily="34" charset="0"/>
                        <a:buNone/>
                      </a:pPr>
                      <a:r>
                        <a:rPr kumimoji="1" lang="en-US" altLang="ja-JP" sz="1100" b="0" dirty="0">
                          <a:solidFill>
                            <a:srgbClr val="FFFF99"/>
                          </a:solidFill>
                        </a:rPr>
                        <a:t>674 nm</a:t>
                      </a:r>
                    </a:p>
                    <a:p>
                      <a:pPr marL="0" indent="0" algn="ctr">
                        <a:buFont typeface="Arial" panose="020B0604020202020204" pitchFamily="34" charset="0"/>
                        <a:buNone/>
                      </a:pPr>
                      <a:r>
                        <a:rPr kumimoji="1" lang="en-US" altLang="ja-JP" sz="1100" b="0" dirty="0">
                          <a:solidFill>
                            <a:srgbClr val="FFFF99"/>
                          </a:solidFill>
                        </a:rPr>
                        <a:t>869 nm</a:t>
                      </a:r>
                    </a:p>
                    <a:p>
                      <a:pPr marL="0" indent="0" algn="ctr">
                        <a:buFont typeface="Arial" panose="020B0604020202020204" pitchFamily="34" charset="0"/>
                        <a:buNone/>
                      </a:pPr>
                      <a:r>
                        <a:rPr kumimoji="1" lang="en-US" altLang="ja-JP" sz="1100" b="0" dirty="0">
                          <a:solidFill>
                            <a:srgbClr val="FFFF99"/>
                          </a:solidFill>
                        </a:rPr>
                        <a:t>1.63 μm*</a:t>
                      </a:r>
                    </a:p>
                  </a:txBody>
                  <a:tcPr marL="84406" marR="84406" marT="42203" marB="42203" anchor="ctr">
                    <a:solidFill>
                      <a:schemeClr val="bg1">
                        <a:lumMod val="50000"/>
                        <a:alpha val="95000"/>
                      </a:schemeClr>
                    </a:solidFill>
                  </a:tcPr>
                </a:tc>
                <a:extLst>
                  <a:ext uri="{0D108BD9-81ED-4DB2-BD59-A6C34878D82A}">
                    <a16:rowId xmlns:a16="http://schemas.microsoft.com/office/drawing/2014/main" val="834451658"/>
                  </a:ext>
                </a:extLst>
              </a:tr>
              <a:tr h="397352">
                <a:tc>
                  <a:txBody>
                    <a:bodyPr/>
                    <a:lstStyle/>
                    <a:p>
                      <a:pPr algn="ctr"/>
                      <a:r>
                        <a:rPr kumimoji="1" lang="en-US" altLang="ja-JP" sz="1100" b="0" dirty="0">
                          <a:solidFill>
                            <a:srgbClr val="FFFF99"/>
                          </a:solidFill>
                        </a:rPr>
                        <a:t>Spatial Resolution</a:t>
                      </a:r>
                      <a:endParaRPr kumimoji="1" lang="ja-JP" altLang="en-US" sz="1100" b="0" dirty="0">
                        <a:solidFill>
                          <a:srgbClr val="FFFF99"/>
                        </a:solidFill>
                      </a:endParaRPr>
                    </a:p>
                  </a:txBody>
                  <a:tcPr marL="84406" marR="84406" marT="42203" marB="42203">
                    <a:solidFill>
                      <a:schemeClr val="bg1">
                        <a:lumMod val="50000"/>
                        <a:alpha val="95000"/>
                      </a:schemeClr>
                    </a:solidFill>
                  </a:tcPr>
                </a:tc>
                <a:tc>
                  <a:txBody>
                    <a:bodyPr/>
                    <a:lstStyle/>
                    <a:p>
                      <a:pPr algn="ctr"/>
                      <a:r>
                        <a:rPr kumimoji="1" lang="en-US" altLang="ja-JP" sz="1100" b="0" dirty="0">
                          <a:solidFill>
                            <a:srgbClr val="FFFF99"/>
                          </a:solidFill>
                        </a:rPr>
                        <a:t>9.7 km</a:t>
                      </a:r>
                      <a:endParaRPr kumimoji="1" lang="ja-JP" altLang="en-US" sz="1100" b="0" dirty="0">
                        <a:solidFill>
                          <a:srgbClr val="FFFF99"/>
                        </a:solidFill>
                      </a:endParaRPr>
                    </a:p>
                  </a:txBody>
                  <a:tcPr marL="84406" marR="84406" marT="42203" marB="42203" anchor="ctr">
                    <a:solidFill>
                      <a:schemeClr val="bg1">
                        <a:lumMod val="50000"/>
                        <a:alpha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rgbClr val="FFFF99"/>
                          </a:solidFill>
                        </a:rPr>
                        <a:t>460 m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rgbClr val="FFFF99"/>
                          </a:solidFill>
                        </a:rPr>
                        <a:t>920 m*</a:t>
                      </a:r>
                    </a:p>
                  </a:txBody>
                  <a:tcPr marL="84406" marR="84406" marT="42203" marB="42203" anchor="ctr">
                    <a:solidFill>
                      <a:schemeClr val="bg1">
                        <a:lumMod val="50000"/>
                        <a:alpha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200" dirty="0"/>
                    </a:p>
                  </a:txBody>
                  <a:tcPr anchor="ctr">
                    <a:solidFill>
                      <a:schemeClr val="bg1">
                        <a:lumMod val="75000"/>
                        <a:alpha val="50196"/>
                      </a:schemeClr>
                    </a:solidFill>
                  </a:tcPr>
                </a:tc>
                <a:extLst>
                  <a:ext uri="{0D108BD9-81ED-4DB2-BD59-A6C34878D82A}">
                    <a16:rowId xmlns:a16="http://schemas.microsoft.com/office/drawing/2014/main" val="3435994600"/>
                  </a:ext>
                </a:extLst>
              </a:tr>
              <a:tr h="469497">
                <a:tc>
                  <a:txBody>
                    <a:bodyPr/>
                    <a:lstStyle/>
                    <a:p>
                      <a:pPr algn="ctr"/>
                      <a:r>
                        <a:rPr kumimoji="1" lang="en-US" altLang="ja-JP" sz="1100" b="0" dirty="0">
                          <a:solidFill>
                            <a:srgbClr val="FFFF99"/>
                          </a:solidFill>
                        </a:rPr>
                        <a:t>Pointing Range/</a:t>
                      </a:r>
                    </a:p>
                    <a:p>
                      <a:pPr algn="ctr"/>
                      <a:r>
                        <a:rPr kumimoji="1" lang="en-US" altLang="ja-JP" sz="1100" b="0" dirty="0">
                          <a:solidFill>
                            <a:srgbClr val="FFFF99"/>
                          </a:solidFill>
                        </a:rPr>
                        <a:t>Swath Width</a:t>
                      </a:r>
                      <a:endParaRPr kumimoji="1" lang="ja-JP" altLang="en-US" sz="1100" b="0" dirty="0">
                        <a:solidFill>
                          <a:srgbClr val="FFFF99"/>
                        </a:solidFill>
                      </a:endParaRPr>
                    </a:p>
                  </a:txBody>
                  <a:tcPr marL="84406" marR="84406" marT="42203" marB="42203">
                    <a:solidFill>
                      <a:schemeClr val="bg1">
                        <a:lumMod val="50000"/>
                        <a:alpha val="95000"/>
                      </a:schemeClr>
                    </a:solidFill>
                  </a:tcPr>
                </a:tc>
                <a:tc>
                  <a:txBody>
                    <a:bodyPr/>
                    <a:lstStyle/>
                    <a:p>
                      <a:pPr algn="ctr"/>
                      <a:r>
                        <a:rPr kumimoji="1" lang="en-US" altLang="ja-JP" sz="1100" b="0" dirty="0">
                          <a:solidFill>
                            <a:srgbClr val="FFFF99"/>
                          </a:solidFill>
                        </a:rPr>
                        <a:t>(CT)±35 deg</a:t>
                      </a:r>
                    </a:p>
                    <a:p>
                      <a:pPr algn="ctr"/>
                      <a:r>
                        <a:rPr kumimoji="1" lang="en-US" altLang="ja-JP" sz="1100" b="0" dirty="0">
                          <a:solidFill>
                            <a:srgbClr val="FFFF99"/>
                          </a:solidFill>
                        </a:rPr>
                        <a:t>(AT)±40 deg</a:t>
                      </a:r>
                      <a:endParaRPr kumimoji="1" lang="ja-JP" altLang="en-US" sz="1100" b="0" dirty="0">
                        <a:solidFill>
                          <a:srgbClr val="FFFF99"/>
                        </a:solidFill>
                      </a:endParaRPr>
                    </a:p>
                  </a:txBody>
                  <a:tcPr marL="84406" marR="84406" marT="42203" marB="42203" anchor="ctr">
                    <a:solidFill>
                      <a:schemeClr val="bg1">
                        <a:lumMod val="50000"/>
                        <a:alpha val="9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rgbClr val="FFFF99"/>
                          </a:solidFill>
                        </a:rPr>
                        <a:t>1008 km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100" b="0" dirty="0">
                          <a:solidFill>
                            <a:srgbClr val="FFFF99"/>
                          </a:solidFill>
                        </a:rPr>
                        <a:t>938 km*</a:t>
                      </a:r>
                    </a:p>
                  </a:txBody>
                  <a:tcPr marL="84406" marR="84406" marT="42203" marB="42203" anchor="ctr">
                    <a:solidFill>
                      <a:schemeClr val="bg1">
                        <a:lumMod val="50000"/>
                        <a:alpha val="9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200" dirty="0"/>
                    </a:p>
                  </a:txBody>
                  <a:tcPr anchor="ctr">
                    <a:solidFill>
                      <a:schemeClr val="bg1">
                        <a:lumMod val="75000"/>
                        <a:alpha val="50196"/>
                      </a:schemeClr>
                    </a:solidFill>
                  </a:tcPr>
                </a:tc>
                <a:extLst>
                  <a:ext uri="{0D108BD9-81ED-4DB2-BD59-A6C34878D82A}">
                    <a16:rowId xmlns:a16="http://schemas.microsoft.com/office/drawing/2014/main" val="2666009920"/>
                  </a:ext>
                </a:extLst>
              </a:tr>
            </a:tbl>
          </a:graphicData>
        </a:graphic>
      </p:graphicFrame>
      <p:sp>
        <p:nvSpPr>
          <p:cNvPr id="20" name="正方形/長方形 19">
            <a:extLst>
              <a:ext uri="{FF2B5EF4-FFF2-40B4-BE49-F238E27FC236}">
                <a16:creationId xmlns:a16="http://schemas.microsoft.com/office/drawing/2014/main" id="{77BBCE07-0BA3-4E8F-A239-797D670447FC}"/>
              </a:ext>
            </a:extLst>
          </p:cNvPr>
          <p:cNvSpPr/>
          <p:nvPr/>
        </p:nvSpPr>
        <p:spPr>
          <a:xfrm>
            <a:off x="824264" y="152400"/>
            <a:ext cx="9106242" cy="546945"/>
          </a:xfrm>
          <a:prstGeom prst="rect">
            <a:avLst/>
          </a:prstGeom>
        </p:spPr>
        <p:txBody>
          <a:bodyPr wrap="square">
            <a:spAutoFit/>
          </a:bodyPr>
          <a:lstStyle/>
          <a:p>
            <a:pPr algn="ctr">
              <a:defRPr/>
            </a:pPr>
            <a:r>
              <a:rPr lang="en-US" altLang="ja-JP" sz="2954" b="1" dirty="0">
                <a:solidFill>
                  <a:schemeClr val="bg1"/>
                </a:solidFill>
                <a:latin typeface="Arial" panose="020B0604020202020204" pitchFamily="34" charset="0"/>
                <a:cs typeface="Arial" panose="020B0604020202020204" pitchFamily="34" charset="0"/>
              </a:rPr>
              <a:t>Greenhouse Gases Observing Satellite -2</a:t>
            </a:r>
            <a:endParaRPr lang="en-US" sz="2954" b="1" dirty="0">
              <a:solidFill>
                <a:schemeClr val="bg1"/>
              </a:solidFill>
              <a:latin typeface="Arial" panose="020B0604020202020204" pitchFamily="34" charset="0"/>
              <a:cs typeface="Arial" panose="020B0604020202020204" pitchFamily="34" charset="0"/>
            </a:endParaRPr>
          </a:p>
        </p:txBody>
      </p:sp>
      <p:graphicFrame>
        <p:nvGraphicFramePr>
          <p:cNvPr id="8" name="表 7">
            <a:extLst>
              <a:ext uri="{FF2B5EF4-FFF2-40B4-BE49-F238E27FC236}">
                <a16:creationId xmlns:a16="http://schemas.microsoft.com/office/drawing/2014/main" id="{B05133A6-0CAB-4CE1-BD0A-D12E85F4833B}"/>
              </a:ext>
            </a:extLst>
          </p:cNvPr>
          <p:cNvGraphicFramePr>
            <a:graphicFrameLocks noGrp="1"/>
          </p:cNvGraphicFramePr>
          <p:nvPr>
            <p:extLst>
              <p:ext uri="{D42A27DB-BD31-4B8C-83A1-F6EECF244321}">
                <p14:modId xmlns:p14="http://schemas.microsoft.com/office/powerpoint/2010/main" val="2685121498"/>
              </p:ext>
            </p:extLst>
          </p:nvPr>
        </p:nvGraphicFramePr>
        <p:xfrm>
          <a:off x="961344" y="5691441"/>
          <a:ext cx="4052034" cy="1166559"/>
        </p:xfrm>
        <a:graphic>
          <a:graphicData uri="http://schemas.openxmlformats.org/drawingml/2006/table">
            <a:tbl>
              <a:tblPr firstRow="1" bandRow="1">
                <a:tableStyleId>{073A0DAA-6AF3-43AB-8588-CEC1D06C72B9}</a:tableStyleId>
              </a:tblPr>
              <a:tblGrid>
                <a:gridCol w="4052034">
                  <a:extLst>
                    <a:ext uri="{9D8B030D-6E8A-4147-A177-3AD203B41FA5}">
                      <a16:colId xmlns:a16="http://schemas.microsoft.com/office/drawing/2014/main" val="3745889843"/>
                    </a:ext>
                  </a:extLst>
                </a:gridCol>
              </a:tblGrid>
              <a:tr h="180181">
                <a:tc>
                  <a:txBody>
                    <a:bodyPr/>
                    <a:lstStyle/>
                    <a:p>
                      <a:pPr marL="0" indent="0" algn="l">
                        <a:lnSpc>
                          <a:spcPts val="900"/>
                        </a:lnSpc>
                        <a:buFont typeface="Arial" panose="020B0604020202020204" pitchFamily="34" charset="0"/>
                        <a:buNone/>
                      </a:pPr>
                      <a:r>
                        <a:rPr kumimoji="1" lang="en-US" altLang="ja-JP" sz="1100" b="0" dirty="0">
                          <a:solidFill>
                            <a:srgbClr val="FFFF99"/>
                          </a:solidFill>
                        </a:rPr>
                        <a:t>Major Characteristics</a:t>
                      </a:r>
                    </a:p>
                    <a:p>
                      <a:pPr marL="180975" indent="-180975" algn="l">
                        <a:lnSpc>
                          <a:spcPts val="900"/>
                        </a:lnSpc>
                        <a:buFont typeface="Arial" panose="020B0604020202020204" pitchFamily="34" charset="0"/>
                        <a:buChar char="•"/>
                      </a:pPr>
                      <a:r>
                        <a:rPr kumimoji="1" lang="en-US" altLang="ja-JP" sz="1100" b="0" dirty="0">
                          <a:solidFill>
                            <a:srgbClr val="FFFF99"/>
                          </a:solidFill>
                        </a:rPr>
                        <a:t>Altitude: Approx. 666 km</a:t>
                      </a:r>
                    </a:p>
                    <a:p>
                      <a:pPr marL="180975" indent="-180975" algn="l">
                        <a:lnSpc>
                          <a:spcPts val="900"/>
                        </a:lnSpc>
                        <a:buFont typeface="Arial" panose="020B0604020202020204" pitchFamily="34" charset="0"/>
                        <a:buChar char="•"/>
                      </a:pPr>
                      <a:r>
                        <a:rPr lang="en-US" altLang="ja-JP" sz="1100" b="0" dirty="0">
                          <a:solidFill>
                            <a:srgbClr val="FFFF99"/>
                          </a:solidFill>
                        </a:rPr>
                        <a:t>Local sun time at descending node: 13:00</a:t>
                      </a:r>
                    </a:p>
                    <a:p>
                      <a:pPr marL="180975" indent="-180975" algn="l">
                        <a:lnSpc>
                          <a:spcPts val="900"/>
                        </a:lnSpc>
                        <a:buFont typeface="Arial" panose="020B0604020202020204" pitchFamily="34" charset="0"/>
                        <a:buChar char="•"/>
                      </a:pPr>
                      <a:r>
                        <a:rPr kumimoji="1" lang="en-US" altLang="ja-JP" sz="1100" b="0" dirty="0">
                          <a:solidFill>
                            <a:srgbClr val="FFFF99"/>
                          </a:solidFill>
                        </a:rPr>
                        <a:t>Mission Instruments: </a:t>
                      </a:r>
                    </a:p>
                    <a:p>
                      <a:pPr marL="266700" indent="-171450" algn="l">
                        <a:lnSpc>
                          <a:spcPts val="900"/>
                        </a:lnSpc>
                        <a:buFont typeface="Wingdings" panose="05000000000000000000" pitchFamily="2" charset="2"/>
                        <a:buChar char="ü"/>
                      </a:pPr>
                      <a:r>
                        <a:rPr kumimoji="1" lang="en-US" altLang="ja-JP" sz="1100" b="0" dirty="0">
                          <a:solidFill>
                            <a:srgbClr val="FFFF99"/>
                          </a:solidFill>
                        </a:rPr>
                        <a:t>Greenhouse gases observation sensor (TANSO-FTS-2)</a:t>
                      </a:r>
                    </a:p>
                    <a:p>
                      <a:pPr marL="266700" indent="-171450" algn="l">
                        <a:lnSpc>
                          <a:spcPts val="900"/>
                        </a:lnSpc>
                        <a:buFont typeface="Wingdings" panose="05000000000000000000" pitchFamily="2" charset="2"/>
                        <a:buChar char="ü"/>
                      </a:pPr>
                      <a:r>
                        <a:rPr kumimoji="1" lang="en-US" altLang="ja-JP" sz="1100" b="0" dirty="0">
                          <a:solidFill>
                            <a:srgbClr val="FFFF99"/>
                          </a:solidFill>
                        </a:rPr>
                        <a:t>Cloud-aerosol sensor (TANSO-CAI-2)</a:t>
                      </a:r>
                    </a:p>
                  </a:txBody>
                  <a:tcPr>
                    <a:solidFill>
                      <a:schemeClr val="bg1">
                        <a:lumMod val="50000"/>
                        <a:alpha val="92000"/>
                      </a:schemeClr>
                    </a:solidFill>
                  </a:tcPr>
                </a:tc>
                <a:extLst>
                  <a:ext uri="{0D108BD9-81ED-4DB2-BD59-A6C34878D82A}">
                    <a16:rowId xmlns:a16="http://schemas.microsoft.com/office/drawing/2014/main" val="834451658"/>
                  </a:ext>
                </a:extLst>
              </a:tr>
            </a:tbl>
          </a:graphicData>
        </a:graphic>
      </p:graphicFrame>
      <p:sp>
        <p:nvSpPr>
          <p:cNvPr id="7" name="テキスト ボックス 6">
            <a:extLst>
              <a:ext uri="{FF2B5EF4-FFF2-40B4-BE49-F238E27FC236}">
                <a16:creationId xmlns:a16="http://schemas.microsoft.com/office/drawing/2014/main" id="{AE5972D9-919A-4BB0-8F7A-8AD9D9F91E3D}"/>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68993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154501"/>
            <a:ext cx="2133600" cy="246221"/>
          </a:xfrm>
        </p:spPr>
        <p:txBody>
          <a:bodyPr/>
          <a:lstStyle/>
          <a:p>
            <a:pPr>
              <a:defRPr/>
            </a:pPr>
            <a:fld id="{037D17DB-083F-4208-B281-2BF505C2ACDD}" type="slidenum">
              <a:rPr lang="ja-JP" altLang="en-US" smtClean="0"/>
              <a:pPr>
                <a:defRPr/>
              </a:pPr>
              <a:t>14</a:t>
            </a:fld>
            <a:endParaRPr lang="ja-JP" altLang="en-US" dirty="0"/>
          </a:p>
        </p:txBody>
      </p:sp>
      <p:graphicFrame>
        <p:nvGraphicFramePr>
          <p:cNvPr id="3" name="表 2"/>
          <p:cNvGraphicFramePr>
            <a:graphicFrameLocks noGrp="1"/>
          </p:cNvGraphicFramePr>
          <p:nvPr>
            <p:extLst/>
          </p:nvPr>
        </p:nvGraphicFramePr>
        <p:xfrm>
          <a:off x="185051" y="1755137"/>
          <a:ext cx="8840366" cy="4779498"/>
        </p:xfrm>
        <a:graphic>
          <a:graphicData uri="http://schemas.openxmlformats.org/drawingml/2006/table">
            <a:tbl>
              <a:tblPr firstRow="1" bandRow="1">
                <a:tableStyleId>{5C22544A-7EE6-4342-B048-85BDC9FD1C3A}</a:tableStyleId>
              </a:tblPr>
              <a:tblGrid>
                <a:gridCol w="2210092">
                  <a:extLst>
                    <a:ext uri="{9D8B030D-6E8A-4147-A177-3AD203B41FA5}">
                      <a16:colId xmlns:a16="http://schemas.microsoft.com/office/drawing/2014/main" val="3800126817"/>
                    </a:ext>
                  </a:extLst>
                </a:gridCol>
                <a:gridCol w="2417287">
                  <a:extLst>
                    <a:ext uri="{9D8B030D-6E8A-4147-A177-3AD203B41FA5}">
                      <a16:colId xmlns:a16="http://schemas.microsoft.com/office/drawing/2014/main" val="647936959"/>
                    </a:ext>
                  </a:extLst>
                </a:gridCol>
                <a:gridCol w="4212987">
                  <a:extLst>
                    <a:ext uri="{9D8B030D-6E8A-4147-A177-3AD203B41FA5}">
                      <a16:colId xmlns:a16="http://schemas.microsoft.com/office/drawing/2014/main" val="2931585538"/>
                    </a:ext>
                  </a:extLst>
                </a:gridCol>
              </a:tblGrid>
              <a:tr h="342314">
                <a:tc>
                  <a:txBody>
                    <a:bodyPr/>
                    <a:lstStyle/>
                    <a:p>
                      <a:endParaRPr kumimoji="1" lang="ja-JP" altLang="en-US" sz="900" dirty="0"/>
                    </a:p>
                  </a:txBody>
                  <a:tcPr marL="84406" marR="84406" marT="42203" marB="42203"/>
                </a:tc>
                <a:tc>
                  <a:txBody>
                    <a:bodyPr/>
                    <a:lstStyle/>
                    <a:p>
                      <a:pPr algn="ctr"/>
                      <a:r>
                        <a:rPr kumimoji="1" lang="en-US" altLang="ja-JP" sz="900" dirty="0"/>
                        <a:t>GOSAT</a:t>
                      </a:r>
                      <a:endParaRPr kumimoji="1" lang="ja-JP" altLang="en-US" sz="900" dirty="0"/>
                    </a:p>
                  </a:txBody>
                  <a:tcPr marL="84406" marR="84406" marT="42203" marB="42203"/>
                </a:tc>
                <a:tc>
                  <a:txBody>
                    <a:bodyPr/>
                    <a:lstStyle/>
                    <a:p>
                      <a:pPr algn="ctr"/>
                      <a:r>
                        <a:rPr kumimoji="1" lang="en-US" altLang="ja-JP" sz="900" dirty="0"/>
                        <a:t>GOSAT-2</a:t>
                      </a:r>
                      <a:endParaRPr kumimoji="1" lang="ja-JP" altLang="en-US" sz="900" dirty="0"/>
                    </a:p>
                  </a:txBody>
                  <a:tcPr marL="84406" marR="84406" marT="42203" marB="42203"/>
                </a:tc>
                <a:extLst>
                  <a:ext uri="{0D108BD9-81ED-4DB2-BD59-A6C34878D82A}">
                    <a16:rowId xmlns:a16="http://schemas.microsoft.com/office/drawing/2014/main" val="4022636237"/>
                  </a:ext>
                </a:extLst>
              </a:tr>
              <a:tr h="11254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kern="100" dirty="0">
                        <a:solidFill>
                          <a:srgbClr val="0000CC"/>
                        </a:solidFill>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700" kern="100" dirty="0">
                          <a:solidFill>
                            <a:schemeClr val="tx1"/>
                          </a:solidFill>
                          <a:latin typeface="+mn-lt"/>
                          <a:cs typeface="Arial"/>
                        </a:rPr>
                        <a:t>Concentration Measurement </a:t>
                      </a:r>
                      <a:r>
                        <a:rPr lang="en-US" altLang="ja-JP" sz="1700" b="1" kern="100" dirty="0">
                          <a:solidFill>
                            <a:schemeClr val="tx1"/>
                          </a:solidFill>
                          <a:latin typeface="+mn-lt"/>
                          <a:cs typeface="Arial"/>
                        </a:rPr>
                        <a:t>Precision</a:t>
                      </a:r>
                      <a:endParaRPr lang="ja-JP" altLang="en-US" sz="1700" b="1" dirty="0">
                        <a:solidFill>
                          <a:schemeClr val="tx1"/>
                        </a:solidFill>
                        <a:latin typeface="+mn-lt"/>
                      </a:endParaRPr>
                    </a:p>
                  </a:txBody>
                  <a:tcPr marL="84406" marR="84406" marT="42203" marB="42203"/>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0" i="0" u="none" strike="noStrike" kern="100" cap="none" spc="0" normalizeH="0" baseline="0" noProof="0" dirty="0">
                          <a:ln>
                            <a:noFill/>
                          </a:ln>
                          <a:solidFill>
                            <a:prstClr val="black"/>
                          </a:solidFill>
                          <a:effectLst/>
                          <a:uLnTx/>
                          <a:uFillTx/>
                          <a:latin typeface="+mn-lt"/>
                          <a:ea typeface="+mn-ea"/>
                          <a:cs typeface="Arial"/>
                        </a:rPr>
                        <a:t>4 ppm (CO2)</a:t>
                      </a:r>
                    </a:p>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0" i="0" u="none" strike="noStrike" kern="100" cap="none" spc="0" normalizeH="0" baseline="0" noProof="0" dirty="0">
                          <a:ln>
                            <a:noFill/>
                          </a:ln>
                          <a:solidFill>
                            <a:prstClr val="black"/>
                          </a:solidFill>
                          <a:effectLst/>
                          <a:uLnTx/>
                          <a:uFillTx/>
                          <a:latin typeface="+mn-lt"/>
                          <a:ea typeface="+mn-ea"/>
                          <a:cs typeface="Arial"/>
                        </a:rPr>
                        <a:t>34 ppb (CH4)</a:t>
                      </a:r>
                    </a:p>
                    <a:p>
                      <a:pPr marL="180975"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0" i="0" u="none" strike="noStrike" kern="100" cap="none" spc="0" normalizeH="0" baseline="0" noProof="0" dirty="0">
                          <a:ln>
                            <a:noFill/>
                          </a:ln>
                          <a:solidFill>
                            <a:prstClr val="black"/>
                          </a:solidFill>
                          <a:effectLst/>
                          <a:uLnTx/>
                          <a:uFillTx/>
                          <a:latin typeface="+mn-lt"/>
                          <a:ea typeface="+mn-ea"/>
                          <a:cs typeface="Arial"/>
                        </a:rPr>
                        <a:t>per  3 months</a:t>
                      </a:r>
                      <a:br>
                        <a:rPr kumimoji="1" lang="en-US" altLang="ja-JP" sz="1300" b="0" i="0" u="none" strike="noStrike" kern="100" cap="none" spc="0" normalizeH="0" baseline="0" noProof="0" dirty="0">
                          <a:ln>
                            <a:noFill/>
                          </a:ln>
                          <a:solidFill>
                            <a:prstClr val="black"/>
                          </a:solidFill>
                          <a:effectLst/>
                          <a:uLnTx/>
                          <a:uFillTx/>
                          <a:latin typeface="+mn-lt"/>
                          <a:ea typeface="+mn-ea"/>
                          <a:cs typeface="Arial"/>
                        </a:rPr>
                      </a:br>
                      <a:r>
                        <a:rPr kumimoji="1" lang="en-US" altLang="ja-JP" sz="1300" b="0" i="0" u="none" strike="noStrike" kern="100" cap="none" spc="0" normalizeH="0" baseline="0" noProof="0" dirty="0">
                          <a:ln>
                            <a:noFill/>
                          </a:ln>
                          <a:solidFill>
                            <a:prstClr val="black"/>
                          </a:solidFill>
                          <a:effectLst/>
                          <a:uLnTx/>
                          <a:uFillTx/>
                          <a:latin typeface="+mn-lt"/>
                          <a:ea typeface="+mn-ea"/>
                          <a:cs typeface="Arial"/>
                        </a:rPr>
                        <a:t>at 1,000km mesh (land</a:t>
                      </a:r>
                      <a:endParaRPr kumimoji="1" lang="ja-JP" altLang="en-US" sz="900" dirty="0"/>
                    </a:p>
                  </a:txBody>
                  <a:tcPr marL="84406" marR="84406" marT="42203" marB="42203"/>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0.5 ppm (CO2)</a:t>
                      </a:r>
                    </a:p>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5 ppb (CH4)</a:t>
                      </a:r>
                    </a:p>
                    <a:p>
                      <a:pPr marL="180975"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per 1 month</a:t>
                      </a:r>
                      <a:br>
                        <a:rPr kumimoji="1" lang="en-US" altLang="ja-JP" sz="1300" b="1" i="0" u="none" strike="noStrike" kern="100" cap="none" spc="0" normalizeH="0" baseline="0" noProof="0" dirty="0">
                          <a:ln>
                            <a:noFill/>
                          </a:ln>
                          <a:solidFill>
                            <a:prstClr val="black"/>
                          </a:solidFill>
                          <a:effectLst/>
                          <a:uLnTx/>
                          <a:uFillTx/>
                          <a:latin typeface="+mn-lt"/>
                          <a:ea typeface="+mn-ea"/>
                          <a:cs typeface="Arial"/>
                        </a:rPr>
                      </a:br>
                      <a:r>
                        <a:rPr kumimoji="1" lang="en-US" altLang="ja-JP" sz="1300" b="1" i="0" u="none" strike="noStrike" kern="100" cap="none" spc="0" normalizeH="0" baseline="0" noProof="0" dirty="0">
                          <a:ln>
                            <a:noFill/>
                          </a:ln>
                          <a:solidFill>
                            <a:prstClr val="black"/>
                          </a:solidFill>
                          <a:effectLst/>
                          <a:uLnTx/>
                          <a:uFillTx/>
                          <a:latin typeface="+mn-lt"/>
                          <a:ea typeface="+mn-ea"/>
                          <a:cs typeface="Arial"/>
                        </a:rPr>
                        <a:t>at  500</a:t>
                      </a:r>
                      <a:r>
                        <a:rPr kumimoji="1" lang="en-US" altLang="ja-JP" sz="1300" b="1" i="0" u="none" strike="noStrike" kern="100" cap="none" spc="0" normalizeH="0" baseline="30000" noProof="0" dirty="0">
                          <a:ln>
                            <a:noFill/>
                          </a:ln>
                          <a:solidFill>
                            <a:prstClr val="black"/>
                          </a:solidFill>
                          <a:effectLst/>
                          <a:uLnTx/>
                          <a:uFillTx/>
                          <a:latin typeface="+mn-lt"/>
                          <a:ea typeface="+mn-ea"/>
                          <a:cs typeface="Arial"/>
                        </a:rPr>
                        <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km mesh (land)</a:t>
                      </a:r>
                    </a:p>
                    <a:p>
                      <a:pPr marL="180975"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at  2,000</a:t>
                      </a:r>
                      <a:r>
                        <a:rPr kumimoji="1" lang="en-US" altLang="ja-JP" sz="1300" b="1" i="0" u="none" strike="noStrike" kern="100" cap="none" spc="0" normalizeH="0" baseline="30000" noProof="0" dirty="0">
                          <a:ln>
                            <a:noFill/>
                          </a:ln>
                          <a:solidFill>
                            <a:prstClr val="black"/>
                          </a:solidFill>
                          <a:effectLst/>
                          <a:uLnTx/>
                          <a:uFillTx/>
                          <a:latin typeface="+mn-lt"/>
                          <a:ea typeface="+mn-ea"/>
                          <a:cs typeface="Arial"/>
                        </a:rPr>
                        <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km mesh (ocean)</a:t>
                      </a:r>
                      <a:endParaRPr kumimoji="1" lang="ja-JP" altLang="en-US" sz="900" dirty="0"/>
                    </a:p>
                  </a:txBody>
                  <a:tcPr marL="84406" marR="84406" marT="42203" marB="42203"/>
                </a:tc>
                <a:extLst>
                  <a:ext uri="{0D108BD9-81ED-4DB2-BD59-A6C34878D82A}">
                    <a16:rowId xmlns:a16="http://schemas.microsoft.com/office/drawing/2014/main" val="3547987789"/>
                  </a:ext>
                </a:extLst>
              </a:tr>
              <a:tr h="1069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700" kern="100" dirty="0">
                        <a:solidFill>
                          <a:srgbClr val="0000CC"/>
                        </a:solidFill>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700" kern="100" dirty="0">
                          <a:solidFill>
                            <a:schemeClr val="tx1"/>
                          </a:solidFill>
                          <a:latin typeface="+mn-lt"/>
                          <a:cs typeface="Arial"/>
                        </a:rPr>
                        <a:t>Estimation </a:t>
                      </a:r>
                      <a:r>
                        <a:rPr lang="en-US" altLang="ja-JP" sz="1700" b="1" kern="100" dirty="0">
                          <a:solidFill>
                            <a:schemeClr val="tx1"/>
                          </a:solidFill>
                          <a:latin typeface="+mn-lt"/>
                          <a:cs typeface="Arial"/>
                        </a:rPr>
                        <a:t>Accuracy </a:t>
                      </a:r>
                      <a:r>
                        <a:rPr lang="en-US" altLang="ja-JP" sz="1700" kern="100" dirty="0">
                          <a:solidFill>
                            <a:schemeClr val="tx1"/>
                          </a:solidFill>
                          <a:latin typeface="+mn-lt"/>
                          <a:cs typeface="Arial"/>
                        </a:rPr>
                        <a:t>of Flux</a:t>
                      </a:r>
                      <a:endParaRPr lang="ja-JP" altLang="en-US" sz="1700" dirty="0">
                        <a:solidFill>
                          <a:schemeClr val="tx1"/>
                        </a:solidFill>
                        <a:latin typeface="+mn-lt"/>
                      </a:endParaRPr>
                    </a:p>
                  </a:txBody>
                  <a:tcPr marL="84406" marR="84406" marT="42203" marB="42203"/>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300" b="0" i="0" u="none" strike="noStrike" kern="100" cap="none" spc="0" normalizeH="0" baseline="0" noProof="0" dirty="0">
                          <a:ln>
                            <a:noFill/>
                          </a:ln>
                          <a:solidFill>
                            <a:prstClr val="black"/>
                          </a:solidFill>
                          <a:effectLst/>
                          <a:uLnTx/>
                          <a:uFillTx/>
                          <a:latin typeface="+mn-lt"/>
                          <a:ea typeface="+mn-ea"/>
                          <a:cs typeface="Arial"/>
                        </a:rPr>
                        <a:t>Reduce the annual estimation error to half compared with the existing estimation error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300" b="0" i="0" u="none" strike="noStrike" kern="100" cap="none" spc="0" normalizeH="0" baseline="0" noProof="0" dirty="0">
                          <a:ln>
                            <a:noFill/>
                          </a:ln>
                          <a:solidFill>
                            <a:prstClr val="black"/>
                          </a:solidFill>
                          <a:effectLst/>
                          <a:uLnTx/>
                          <a:uFillTx/>
                          <a:latin typeface="+mn-lt"/>
                          <a:ea typeface="+mn-ea"/>
                          <a:cs typeface="Arial"/>
                        </a:rPr>
                        <a:t>-sub-continental scale</a:t>
                      </a:r>
                      <a:endParaRPr kumimoji="1" lang="ja-JP" altLang="en-US" sz="900" dirty="0"/>
                    </a:p>
                  </a:txBody>
                  <a:tcPr marL="84406" marR="84406" marT="42203" marB="42203"/>
                </a:tc>
                <a:tc>
                  <a:txBody>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Estimate the monthly net fluxes with the accuracy of </a:t>
                      </a:r>
                      <a:r>
                        <a:rPr kumimoji="1" lang="en-US" altLang="ja-JP" sz="1300" b="1" i="0" u="none" strike="noStrike" kern="1200" cap="none" spc="0" normalizeH="0" baseline="0" noProof="0" dirty="0">
                          <a:ln>
                            <a:noFill/>
                          </a:ln>
                          <a:solidFill>
                            <a:prstClr val="black"/>
                          </a:solidFill>
                          <a:effectLst/>
                          <a:uLnTx/>
                          <a:uFillTx/>
                          <a:latin typeface="+mn-lt"/>
                          <a:ea typeface="+mn-ea"/>
                          <a:cs typeface="Times New Roman" pitchFamily="18" charset="0"/>
                        </a:rPr>
                        <a:t>±100%</a:t>
                      </a:r>
                      <a:r>
                        <a:rPr kumimoji="1" lang="ja-JP" altLang="en-US" sz="1300" b="1" i="0" u="none" strike="noStrike" kern="1200" cap="none" spc="0" normalizeH="0" baseline="0" noProof="0" dirty="0">
                          <a:ln>
                            <a:noFill/>
                          </a:ln>
                          <a:solidFill>
                            <a:prstClr val="black"/>
                          </a:solidFill>
                          <a:effectLst/>
                          <a:uLnTx/>
                          <a:uFillTx/>
                          <a:latin typeface="+mn-lt"/>
                          <a:ea typeface="+mn-ea"/>
                          <a:cs typeface="Times New Roman" pitchFamily="18" charset="0"/>
                        </a:rPr>
                        <a:t> </a:t>
                      </a:r>
                      <a:endParaRPr kumimoji="1" lang="en-US" altLang="ja-JP" sz="1300" b="1"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180975"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n-lt"/>
                          <a:ea typeface="+mn-ea"/>
                          <a:cs typeface="Times New Roman" pitchFamily="18" charset="0"/>
                        </a:rPr>
                        <a:t>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1,000</a:t>
                      </a:r>
                      <a:r>
                        <a:rPr kumimoji="1" lang="en-US" altLang="ja-JP" sz="1300" b="1" i="0" u="none" strike="noStrike" kern="100" cap="none" spc="0" normalizeH="0" baseline="30000" noProof="0" dirty="0">
                          <a:ln>
                            <a:noFill/>
                          </a:ln>
                          <a:solidFill>
                            <a:prstClr val="black"/>
                          </a:solidFill>
                          <a:effectLst/>
                          <a:uLnTx/>
                          <a:uFillTx/>
                          <a:latin typeface="+mn-lt"/>
                          <a:ea typeface="+mn-ea"/>
                          <a:cs typeface="Arial"/>
                        </a:rPr>
                        <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km mesh (land)</a:t>
                      </a:r>
                      <a:endParaRPr kumimoji="1" lang="en-US" altLang="ja-JP" sz="1300" b="1" i="0" u="none" strike="noStrike" kern="1200" cap="none" spc="0" normalizeH="0" baseline="0" noProof="0" dirty="0">
                        <a:ln>
                          <a:noFill/>
                        </a:ln>
                        <a:solidFill>
                          <a:prstClr val="black"/>
                        </a:solidFill>
                        <a:effectLst/>
                        <a:uLnTx/>
                        <a:uFillTx/>
                        <a:latin typeface="+mn-lt"/>
                        <a:ea typeface="+mn-ea"/>
                        <a:cs typeface="Times New Roman" pitchFamily="18" charset="0"/>
                      </a:endParaRPr>
                    </a:p>
                    <a:p>
                      <a:pPr marL="180975"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n-lt"/>
                          <a:ea typeface="+mn-ea"/>
                          <a:cs typeface="Times New Roman" pitchFamily="18" charset="0"/>
                        </a:rPr>
                        <a:t>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4,000</a:t>
                      </a:r>
                      <a:r>
                        <a:rPr kumimoji="1" lang="en-US" altLang="ja-JP" sz="1300" b="1" i="0" u="none" strike="noStrike" kern="100" cap="none" spc="0" normalizeH="0" baseline="30000" noProof="0" dirty="0">
                          <a:ln>
                            <a:noFill/>
                          </a:ln>
                          <a:solidFill>
                            <a:prstClr val="black"/>
                          </a:solidFill>
                          <a:effectLst/>
                          <a:uLnTx/>
                          <a:uFillTx/>
                          <a:latin typeface="+mn-lt"/>
                          <a:ea typeface="+mn-ea"/>
                          <a:cs typeface="Arial"/>
                        </a:rPr>
                        <a:t> </a:t>
                      </a:r>
                      <a:r>
                        <a:rPr kumimoji="1" lang="en-US" altLang="ja-JP" sz="1300" b="1" i="0" u="none" strike="noStrike" kern="100" cap="none" spc="0" normalizeH="0" baseline="0" noProof="0" dirty="0">
                          <a:ln>
                            <a:noFill/>
                          </a:ln>
                          <a:solidFill>
                            <a:prstClr val="black"/>
                          </a:solidFill>
                          <a:effectLst/>
                          <a:uLnTx/>
                          <a:uFillTx/>
                          <a:latin typeface="+mn-lt"/>
                          <a:ea typeface="+mn-ea"/>
                          <a:cs typeface="Arial"/>
                        </a:rPr>
                        <a:t>km mesh (ocean)</a:t>
                      </a:r>
                    </a:p>
                    <a:p>
                      <a:pPr marL="180975" marR="0" lvl="0" indent="0" algn="just" defTabSz="914400" rtl="0" eaLnBrk="0" fontAlgn="base" latinLnBrk="0" hangingPunct="0">
                        <a:lnSpc>
                          <a:spcPct val="100000"/>
                        </a:lnSpc>
                        <a:spcBef>
                          <a:spcPct val="0"/>
                        </a:spcBef>
                        <a:spcAft>
                          <a:spcPts val="0"/>
                        </a:spcAft>
                        <a:buClrTx/>
                        <a:buSzTx/>
                        <a:buFontTx/>
                        <a:buNone/>
                        <a:tabLst/>
                        <a:defRPr/>
                      </a:pPr>
                      <a:r>
                        <a:rPr kumimoji="1" lang="en-US" altLang="ja-JP" sz="1300" b="1" i="0" u="none" strike="noStrike" kern="100" cap="none" spc="0" normalizeH="0" baseline="0" noProof="0" dirty="0">
                          <a:ln>
                            <a:noFill/>
                          </a:ln>
                          <a:solidFill>
                            <a:prstClr val="black"/>
                          </a:solidFill>
                          <a:effectLst/>
                          <a:uLnTx/>
                          <a:uFillTx/>
                          <a:latin typeface="+mn-lt"/>
                          <a:ea typeface="+mn-ea"/>
                          <a:cs typeface="Arial"/>
                        </a:rPr>
                        <a:t>(&gt;±0.2GtC/area/year)</a:t>
                      </a:r>
                      <a:endParaRPr kumimoji="1" lang="ja-JP" altLang="en-US" sz="900" dirty="0"/>
                    </a:p>
                  </a:txBody>
                  <a:tcPr marL="84406" marR="84406" marT="42203" marB="42203"/>
                </a:tc>
                <a:extLst>
                  <a:ext uri="{0D108BD9-81ED-4DB2-BD59-A6C34878D82A}">
                    <a16:rowId xmlns:a16="http://schemas.microsoft.com/office/drawing/2014/main" val="4229860231"/>
                  </a:ext>
                </a:extLst>
              </a:tr>
              <a:tr h="1209822">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1" lang="en-US" altLang="ja-JP" sz="1500" b="0" i="0" u="none" strike="noStrike" kern="100" cap="none" spc="0" normalizeH="0" baseline="0" noProof="0" dirty="0">
                        <a:ln>
                          <a:noFill/>
                        </a:ln>
                        <a:solidFill>
                          <a:srgbClr val="0000CC"/>
                        </a:solidFill>
                        <a:effectLst/>
                        <a:uLnTx/>
                        <a:uFillTx/>
                        <a:latin typeface="Century Gothic"/>
                        <a:ea typeface="+mn-ea"/>
                        <a:cs typeface="Arial"/>
                      </a:endParaRPr>
                    </a:p>
                    <a:p>
                      <a:pPr marL="0" marR="0" lvl="0" indent="0" algn="l" defTabSz="914400" rtl="0" eaLnBrk="0" fontAlgn="base" latinLnBrk="0" hangingPunct="0">
                        <a:lnSpc>
                          <a:spcPct val="100000"/>
                        </a:lnSpc>
                        <a:spcBef>
                          <a:spcPct val="0"/>
                        </a:spcBef>
                        <a:spcAft>
                          <a:spcPts val="0"/>
                        </a:spcAft>
                        <a:buClrTx/>
                        <a:buSzTx/>
                        <a:buFontTx/>
                        <a:buNone/>
                        <a:tabLst/>
                        <a:defRPr/>
                      </a:pPr>
                      <a:endParaRPr kumimoji="1" lang="en-US" altLang="ja-JP" sz="1500" b="0" i="0" u="none" strike="noStrike" kern="100" cap="none" spc="0" normalizeH="0" baseline="0" noProof="0" dirty="0">
                        <a:ln>
                          <a:noFill/>
                        </a:ln>
                        <a:solidFill>
                          <a:srgbClr val="0000CC"/>
                        </a:solidFill>
                        <a:effectLst/>
                        <a:uLnTx/>
                        <a:uFillTx/>
                        <a:latin typeface="Century Gothic"/>
                        <a:ea typeface="+mn-ea"/>
                        <a:cs typeface="Arial"/>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500" b="0" i="0" u="none" strike="noStrike" kern="100" cap="none" spc="0" normalizeH="0" baseline="0" noProof="0" dirty="0">
                          <a:ln>
                            <a:noFill/>
                          </a:ln>
                          <a:solidFill>
                            <a:schemeClr val="tx1"/>
                          </a:solidFill>
                          <a:effectLst/>
                          <a:uLnTx/>
                          <a:uFillTx/>
                          <a:latin typeface="Century Gothic"/>
                          <a:ea typeface="+mn-ea"/>
                          <a:cs typeface="Arial"/>
                        </a:rPr>
                        <a:t>Estimation of </a:t>
                      </a:r>
                      <a:r>
                        <a:rPr kumimoji="1" lang="en-US" altLang="ja-JP" sz="1500" b="1" i="0" u="none" strike="noStrike" kern="100" cap="none" spc="0" normalizeH="0" baseline="0" noProof="0" dirty="0">
                          <a:ln>
                            <a:noFill/>
                          </a:ln>
                          <a:solidFill>
                            <a:schemeClr val="tx1"/>
                          </a:solidFill>
                          <a:effectLst/>
                          <a:uLnTx/>
                          <a:uFillTx/>
                          <a:latin typeface="Century Gothic"/>
                          <a:ea typeface="+mn-ea"/>
                          <a:cs typeface="Arial"/>
                        </a:rPr>
                        <a:t>Anthropogenic</a:t>
                      </a:r>
                      <a:r>
                        <a:rPr kumimoji="1" lang="en-US" altLang="ja-JP" sz="1500" b="0" i="0" u="none" strike="noStrike" kern="100" cap="none" spc="0" normalizeH="0" baseline="0" noProof="0" dirty="0">
                          <a:ln>
                            <a:noFill/>
                          </a:ln>
                          <a:solidFill>
                            <a:schemeClr val="tx1"/>
                          </a:solidFill>
                          <a:effectLst/>
                          <a:uLnTx/>
                          <a:uFillTx/>
                          <a:latin typeface="Century Gothic"/>
                          <a:ea typeface="+mn-ea"/>
                          <a:cs typeface="Arial"/>
                        </a:rPr>
                        <a:t> </a:t>
                      </a:r>
                      <a:r>
                        <a:rPr kumimoji="1" lang="en-US" altLang="ja-JP" sz="1500" b="1" i="0" u="none" strike="noStrike" kern="100" cap="none" spc="0" normalizeH="0" baseline="0" noProof="0" dirty="0">
                          <a:ln>
                            <a:noFill/>
                          </a:ln>
                          <a:solidFill>
                            <a:schemeClr val="tx1"/>
                          </a:solidFill>
                          <a:effectLst/>
                          <a:uLnTx/>
                          <a:uFillTx/>
                          <a:latin typeface="Century Gothic"/>
                          <a:ea typeface="+mn-ea"/>
                          <a:cs typeface="Arial"/>
                        </a:rPr>
                        <a:t>Emission</a:t>
                      </a:r>
                      <a:endParaRPr kumimoji="1" lang="ja-JP" altLang="ja-JP" sz="1500" b="1" i="0" u="none" strike="noStrike" kern="100" cap="none" spc="0" normalizeH="0" baseline="0" noProof="0" dirty="0">
                        <a:ln>
                          <a:noFill/>
                        </a:ln>
                        <a:solidFill>
                          <a:schemeClr val="tx1"/>
                        </a:solidFill>
                        <a:effectLst/>
                        <a:uLnTx/>
                        <a:uFillTx/>
                        <a:latin typeface="Century"/>
                        <a:ea typeface="ＭＳ 明朝"/>
                        <a:cs typeface="Arial"/>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700" kern="1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700" kern="1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700" kern="100" dirty="0">
                          <a:latin typeface="+mn-lt"/>
                          <a:cs typeface="Arial"/>
                        </a:rPr>
                        <a:t>---------</a:t>
                      </a:r>
                    </a:p>
                  </a:txBody>
                  <a:tcPr marL="84406" marR="84406" marT="42203" marB="42203"/>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n-lt"/>
                          <a:ea typeface="+mn-ea"/>
                          <a:cs typeface="+mn-cs"/>
                        </a:rPr>
                        <a:t>Examine the feasibility of the estimation of the anthropogenic emission with the observation of CO which is the correlated matter </a:t>
                      </a:r>
                    </a:p>
                  </a:txBody>
                  <a:tcPr marL="84406" marR="84406" marT="42203" marB="42203"/>
                </a:tc>
                <a:extLst>
                  <a:ext uri="{0D108BD9-81ED-4DB2-BD59-A6C34878D82A}">
                    <a16:rowId xmlns:a16="http://schemas.microsoft.com/office/drawing/2014/main" val="3851996661"/>
                  </a:ext>
                </a:extLst>
              </a:tr>
              <a:tr h="984738">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1" lang="en-US" altLang="ja-JP" sz="1500" b="0" i="0" u="none" strike="noStrike" kern="100" cap="none" spc="0" normalizeH="0" baseline="0" noProof="0" dirty="0">
                        <a:ln>
                          <a:noFill/>
                        </a:ln>
                        <a:solidFill>
                          <a:schemeClr val="tx1"/>
                        </a:solidFill>
                        <a:effectLst/>
                        <a:uLnTx/>
                        <a:uFillTx/>
                        <a:latin typeface="Century Gothic"/>
                        <a:ea typeface="+mn-ea"/>
                        <a:cs typeface="Arial"/>
                      </a:endParaRPr>
                    </a:p>
                    <a:p>
                      <a:pPr marL="0" marR="0" lvl="0" indent="0" algn="l" defTabSz="914400" rtl="0" eaLnBrk="0" fontAlgn="base" latinLnBrk="0" hangingPunct="0">
                        <a:lnSpc>
                          <a:spcPct val="100000"/>
                        </a:lnSpc>
                        <a:spcBef>
                          <a:spcPct val="0"/>
                        </a:spcBef>
                        <a:spcAft>
                          <a:spcPts val="0"/>
                        </a:spcAft>
                        <a:buClrTx/>
                        <a:buSzTx/>
                        <a:buFontTx/>
                        <a:buNone/>
                        <a:tabLst/>
                        <a:defRPr/>
                      </a:pPr>
                      <a:endParaRPr kumimoji="1" lang="en-US" altLang="ja-JP" sz="1500" b="0" i="0" u="none" strike="noStrike" kern="100" cap="none" spc="0" normalizeH="0" baseline="0" noProof="0" dirty="0">
                        <a:ln>
                          <a:noFill/>
                        </a:ln>
                        <a:solidFill>
                          <a:schemeClr val="tx1"/>
                        </a:solidFill>
                        <a:effectLst/>
                        <a:uLnTx/>
                        <a:uFillTx/>
                        <a:latin typeface="Century Gothic"/>
                        <a:ea typeface="+mn-ea"/>
                        <a:cs typeface="Arial"/>
                      </a:endParaRPr>
                    </a:p>
                    <a:p>
                      <a:pPr marL="0" marR="0" lvl="0" indent="0" algn="l" defTabSz="914400" rtl="0" eaLnBrk="0" fontAlgn="base" latinLnBrk="0" hangingPunct="0">
                        <a:lnSpc>
                          <a:spcPct val="100000"/>
                        </a:lnSpc>
                        <a:spcBef>
                          <a:spcPct val="0"/>
                        </a:spcBef>
                        <a:spcAft>
                          <a:spcPts val="0"/>
                        </a:spcAft>
                        <a:buClrTx/>
                        <a:buSzTx/>
                        <a:buFontTx/>
                        <a:buNone/>
                        <a:tabLst/>
                        <a:defRPr/>
                      </a:pPr>
                      <a:r>
                        <a:rPr kumimoji="1" lang="en-US" altLang="ja-JP" sz="1500" b="0" i="0" u="none" strike="noStrike" kern="100" cap="none" spc="0" normalizeH="0" baseline="0" noProof="0" dirty="0">
                          <a:ln>
                            <a:noFill/>
                          </a:ln>
                          <a:solidFill>
                            <a:schemeClr val="tx1"/>
                          </a:solidFill>
                          <a:effectLst/>
                          <a:uLnTx/>
                          <a:uFillTx/>
                          <a:latin typeface="Century Gothic"/>
                          <a:ea typeface="+mn-ea"/>
                          <a:cs typeface="Arial"/>
                        </a:rPr>
                        <a:t>Monitoring </a:t>
                      </a:r>
                      <a:r>
                        <a:rPr kumimoji="1" lang="en-US" altLang="ja-JP" sz="1500" b="1" i="0" u="none" strike="noStrike" kern="100" cap="none" spc="0" normalizeH="0" baseline="0" noProof="0" dirty="0">
                          <a:ln>
                            <a:noFill/>
                          </a:ln>
                          <a:solidFill>
                            <a:schemeClr val="tx1"/>
                          </a:solidFill>
                          <a:effectLst/>
                          <a:uLnTx/>
                          <a:uFillTx/>
                          <a:latin typeface="Century Gothic"/>
                          <a:ea typeface="+mn-ea"/>
                          <a:cs typeface="Arial"/>
                        </a:rPr>
                        <a:t>Aerosols</a:t>
                      </a:r>
                      <a:r>
                        <a:rPr kumimoji="1" lang="en-US" altLang="ja-JP" sz="1500" b="0" i="0" u="none" strike="noStrike" kern="100" cap="none" spc="0" normalizeH="0" baseline="0" noProof="0" dirty="0">
                          <a:ln>
                            <a:noFill/>
                          </a:ln>
                          <a:solidFill>
                            <a:schemeClr val="tx1"/>
                          </a:solidFill>
                          <a:effectLst/>
                          <a:uLnTx/>
                          <a:uFillTx/>
                          <a:latin typeface="Century Gothic"/>
                          <a:ea typeface="+mn-ea"/>
                          <a:cs typeface="Arial"/>
                        </a:rPr>
                        <a:t> in the Atmosphere</a:t>
                      </a:r>
                      <a:endParaRPr kumimoji="1" lang="ja-JP" altLang="ja-JP" sz="1500" b="0" i="0" u="none" strike="noStrike" kern="100" cap="none" spc="0" normalizeH="0" baseline="0" noProof="0" dirty="0">
                        <a:ln>
                          <a:noFill/>
                        </a:ln>
                        <a:solidFill>
                          <a:schemeClr val="tx1"/>
                        </a:solidFill>
                        <a:effectLst/>
                        <a:uLnTx/>
                        <a:uFillTx/>
                        <a:latin typeface="Century"/>
                        <a:ea typeface="ＭＳ 明朝"/>
                        <a:cs typeface="Arial"/>
                      </a:endParaRPr>
                    </a:p>
                  </a:txBody>
                  <a:tcPr marL="84406" marR="84406" marT="42203" marB="4220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700" kern="1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700" kern="1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700" kern="100" dirty="0">
                          <a:latin typeface="+mn-lt"/>
                          <a:cs typeface="Arial"/>
                        </a:rPr>
                        <a:t>---------</a:t>
                      </a:r>
                    </a:p>
                  </a:txBody>
                  <a:tcPr marL="84406" marR="84406" marT="42203" marB="42203"/>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n-lt"/>
                          <a:ea typeface="+mn-ea"/>
                          <a:cs typeface="+mn-cs"/>
                        </a:rPr>
                        <a:t>Calculate the optical thickness of the aerosols at 550nm and 1.6</a:t>
                      </a:r>
                      <a:r>
                        <a:rPr kumimoji="1" lang="en-US" altLang="ja-JP" sz="13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1" lang="en-US" altLang="ja-JP" sz="1300" b="1" i="0" u="none" strike="noStrike" kern="1200" cap="none" spc="0" normalizeH="0" baseline="0" noProof="0" dirty="0">
                          <a:ln>
                            <a:noFill/>
                          </a:ln>
                          <a:solidFill>
                            <a:prstClr val="black"/>
                          </a:solidFill>
                          <a:effectLst/>
                          <a:uLnTx/>
                          <a:uFillTx/>
                          <a:latin typeface="+mn-lt"/>
                          <a:ea typeface="+mn-ea"/>
                          <a:cs typeface="+mn-cs"/>
                        </a:rPr>
                        <a:t>m with 0.1 accuracy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mn-lt"/>
                          <a:ea typeface="+mn-ea"/>
                          <a:cs typeface="+mn-cs"/>
                        </a:rPr>
                        <a:t>(for estimation of the moving state of the PM2.5)</a:t>
                      </a:r>
                    </a:p>
                  </a:txBody>
                  <a:tcPr marL="84406" marR="84406" marT="42203" marB="42203"/>
                </a:tc>
                <a:extLst>
                  <a:ext uri="{0D108BD9-81ED-4DB2-BD59-A6C34878D82A}">
                    <a16:rowId xmlns:a16="http://schemas.microsoft.com/office/drawing/2014/main" val="2004633452"/>
                  </a:ext>
                </a:extLst>
              </a:tr>
            </a:tbl>
          </a:graphicData>
        </a:graphic>
      </p:graphicFrame>
      <p:sp>
        <p:nvSpPr>
          <p:cNvPr id="4" name="テキスト ボックス 3"/>
          <p:cNvSpPr txBox="1"/>
          <p:nvPr/>
        </p:nvSpPr>
        <p:spPr>
          <a:xfrm>
            <a:off x="237083" y="2103059"/>
            <a:ext cx="1277347" cy="319639"/>
          </a:xfrm>
          <a:prstGeom prst="rect">
            <a:avLst/>
          </a:prstGeom>
          <a:solidFill>
            <a:srgbClr val="0000CC"/>
          </a:solidFill>
        </p:spPr>
        <p:txBody>
          <a:bodyPr wrap="square" rtlCol="0">
            <a:spAutoFit/>
          </a:bodyPr>
          <a:lstStyle/>
          <a:p>
            <a:r>
              <a:rPr kumimoji="1" lang="en-US" altLang="ja-JP" sz="1477" b="1" dirty="0">
                <a:solidFill>
                  <a:schemeClr val="bg1"/>
                </a:solidFill>
                <a:latin typeface="+mn-lt"/>
              </a:rPr>
              <a:t>Improvement</a:t>
            </a:r>
            <a:endParaRPr kumimoji="1" lang="ja-JP" altLang="en-US" sz="1477" b="1" dirty="0">
              <a:solidFill>
                <a:schemeClr val="bg1"/>
              </a:solidFill>
              <a:latin typeface="+mn-lt"/>
            </a:endParaRPr>
          </a:p>
        </p:txBody>
      </p:sp>
      <p:sp>
        <p:nvSpPr>
          <p:cNvPr id="5" name="テキスト ボックス 4"/>
          <p:cNvSpPr txBox="1"/>
          <p:nvPr/>
        </p:nvSpPr>
        <p:spPr>
          <a:xfrm>
            <a:off x="223684" y="3233031"/>
            <a:ext cx="1277347" cy="319639"/>
          </a:xfrm>
          <a:prstGeom prst="rect">
            <a:avLst/>
          </a:prstGeom>
          <a:solidFill>
            <a:srgbClr val="0000CC"/>
          </a:solidFill>
        </p:spPr>
        <p:txBody>
          <a:bodyPr wrap="square" rtlCol="0">
            <a:spAutoFit/>
          </a:bodyPr>
          <a:lstStyle/>
          <a:p>
            <a:r>
              <a:rPr kumimoji="1" lang="en-US" altLang="ja-JP" sz="1477" b="1" dirty="0">
                <a:solidFill>
                  <a:schemeClr val="bg1"/>
                </a:solidFill>
                <a:latin typeface="+mn-lt"/>
              </a:rPr>
              <a:t>Improvement</a:t>
            </a:r>
            <a:endParaRPr kumimoji="1" lang="ja-JP" altLang="en-US" sz="1477" b="1" dirty="0">
              <a:solidFill>
                <a:schemeClr val="bg1"/>
              </a:solidFill>
              <a:latin typeface="+mn-lt"/>
            </a:endParaRPr>
          </a:p>
        </p:txBody>
      </p:sp>
      <p:sp>
        <p:nvSpPr>
          <p:cNvPr id="6" name="テキスト ボックス 5"/>
          <p:cNvSpPr txBox="1"/>
          <p:nvPr/>
        </p:nvSpPr>
        <p:spPr>
          <a:xfrm>
            <a:off x="250480" y="4399639"/>
            <a:ext cx="599260" cy="319639"/>
          </a:xfrm>
          <a:prstGeom prst="rect">
            <a:avLst/>
          </a:prstGeom>
          <a:solidFill>
            <a:schemeClr val="accent6">
              <a:lumMod val="75000"/>
            </a:schemeClr>
          </a:solidFill>
        </p:spPr>
        <p:txBody>
          <a:bodyPr wrap="square" rtlCol="0">
            <a:spAutoFit/>
          </a:bodyPr>
          <a:lstStyle/>
          <a:p>
            <a:r>
              <a:rPr lang="en-US" altLang="ja-JP" sz="1477" b="1" dirty="0">
                <a:solidFill>
                  <a:schemeClr val="bg1"/>
                </a:solidFill>
                <a:latin typeface="+mn-lt"/>
              </a:rPr>
              <a:t>New</a:t>
            </a:r>
            <a:endParaRPr kumimoji="1" lang="ja-JP" altLang="en-US" sz="1477" b="1" dirty="0">
              <a:solidFill>
                <a:schemeClr val="bg1"/>
              </a:solidFill>
              <a:latin typeface="+mn-lt"/>
            </a:endParaRPr>
          </a:p>
        </p:txBody>
      </p:sp>
      <p:sp>
        <p:nvSpPr>
          <p:cNvPr id="7" name="テキスト ボックス 6"/>
          <p:cNvSpPr txBox="1"/>
          <p:nvPr/>
        </p:nvSpPr>
        <p:spPr>
          <a:xfrm>
            <a:off x="250480" y="5583216"/>
            <a:ext cx="599260" cy="319639"/>
          </a:xfrm>
          <a:prstGeom prst="rect">
            <a:avLst/>
          </a:prstGeom>
          <a:solidFill>
            <a:schemeClr val="accent6">
              <a:lumMod val="75000"/>
            </a:schemeClr>
          </a:solidFill>
        </p:spPr>
        <p:txBody>
          <a:bodyPr wrap="square" rtlCol="0">
            <a:spAutoFit/>
          </a:bodyPr>
          <a:lstStyle/>
          <a:p>
            <a:r>
              <a:rPr lang="en-US" altLang="ja-JP" sz="1477" b="1" dirty="0">
                <a:solidFill>
                  <a:schemeClr val="bg1"/>
                </a:solidFill>
                <a:latin typeface="+mn-lt"/>
              </a:rPr>
              <a:t>New</a:t>
            </a:r>
            <a:endParaRPr kumimoji="1" lang="ja-JP" altLang="en-US" sz="1477" b="1" dirty="0">
              <a:solidFill>
                <a:schemeClr val="bg1"/>
              </a:solidFill>
              <a:latin typeface="+mn-lt"/>
            </a:endParaRPr>
          </a:p>
        </p:txBody>
      </p:sp>
      <p:sp>
        <p:nvSpPr>
          <p:cNvPr id="8" name="タイトル 1"/>
          <p:cNvSpPr txBox="1">
            <a:spLocks/>
          </p:cNvSpPr>
          <p:nvPr/>
        </p:nvSpPr>
        <p:spPr bwMode="auto">
          <a:xfrm>
            <a:off x="1821190" y="317916"/>
            <a:ext cx="5988592" cy="5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noAutofit/>
          </a:bodyPr>
          <a:lstStyle>
            <a:lvl1pPr algn="l" rtl="0" eaLnBrk="0" fontAlgn="base" hangingPunct="0">
              <a:spcBef>
                <a:spcPct val="0"/>
              </a:spcBef>
              <a:spcAft>
                <a:spcPct val="0"/>
              </a:spcAft>
              <a:defRPr kumimoji="1" sz="3600" kern="1200">
                <a:solidFill>
                  <a:schemeClr val="tx1"/>
                </a:solidFill>
                <a:latin typeface="+mj-lt"/>
                <a:ea typeface="+mj-ea"/>
                <a:cs typeface="+mj-cs"/>
              </a:defRPr>
            </a:lvl1pPr>
            <a:lvl2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2pPr>
            <a:lvl3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3pPr>
            <a:lvl4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4pPr>
            <a:lvl5pPr algn="l" rtl="0" eaLnBrk="0" fontAlgn="base" hangingPunct="0">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5pPr>
            <a:lvl6pPr marL="4572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6pPr>
            <a:lvl7pPr marL="9144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7pPr>
            <a:lvl8pPr marL="13716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8pPr>
            <a:lvl9pPr marL="1828800" algn="l" rtl="0" fontAlgn="base">
              <a:spcBef>
                <a:spcPct val="0"/>
              </a:spcBef>
              <a:spcAft>
                <a:spcPct val="0"/>
              </a:spcAft>
              <a:defRPr kumimoji="1" sz="3600">
                <a:solidFill>
                  <a:schemeClr val="tx1"/>
                </a:solidFill>
                <a:latin typeface="Calibri" panose="020F0502020204030204" pitchFamily="34" charset="0"/>
                <a:ea typeface="ＭＳ Ｐゴシック" panose="020B0600070205080204" pitchFamily="50" charset="-128"/>
              </a:defRPr>
            </a:lvl9pPr>
          </a:lstStyle>
          <a:p>
            <a:pPr algn="ctr"/>
            <a:r>
              <a:rPr lang="en-US" altLang="ja-JP" sz="2954" dirty="0">
                <a:solidFill>
                  <a:schemeClr val="bg1"/>
                </a:solidFill>
                <a:latin typeface="Arial" panose="020B0604020202020204" pitchFamily="34" charset="0"/>
                <a:cs typeface="Arial" panose="020B0604020202020204" pitchFamily="34" charset="0"/>
              </a:rPr>
              <a:t>Upgrade from GOSAT to GOSAT-2</a:t>
            </a:r>
            <a:endParaRPr lang="ja-JP" altLang="en-US" sz="2954" dirty="0">
              <a:solidFill>
                <a:schemeClr val="bg1"/>
              </a:solidFill>
              <a:latin typeface="Arial" panose="020B0604020202020204" pitchFamily="34" charset="0"/>
              <a:cs typeface="Arial" panose="020B0604020202020204" pitchFamily="34" charset="0"/>
            </a:endParaRPr>
          </a:p>
        </p:txBody>
      </p:sp>
      <p:sp>
        <p:nvSpPr>
          <p:cNvPr id="10" name="object 6"/>
          <p:cNvSpPr/>
          <p:nvPr/>
        </p:nvSpPr>
        <p:spPr>
          <a:xfrm>
            <a:off x="1905000" y="930943"/>
            <a:ext cx="1462316" cy="997034"/>
          </a:xfrm>
          <a:prstGeom prst="rect">
            <a:avLst/>
          </a:prstGeom>
          <a:blipFill>
            <a:blip r:embed="rId3" cstate="print"/>
            <a:stretch>
              <a:fillRect/>
            </a:stretch>
          </a:blipFill>
        </p:spPr>
        <p:txBody>
          <a:bodyPr wrap="square" lIns="0" tIns="0" rIns="0" bIns="0" rtlCol="0"/>
          <a:lstStyle/>
          <a:p>
            <a:endParaRPr sz="2215" dirty="0"/>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470" y="992863"/>
            <a:ext cx="1973096" cy="1110196"/>
          </a:xfrm>
          <a:prstGeom prst="rect">
            <a:avLst/>
          </a:prstGeom>
        </p:spPr>
      </p:pic>
      <p:sp>
        <p:nvSpPr>
          <p:cNvPr id="14" name="矢印: 右 13"/>
          <p:cNvSpPr/>
          <p:nvPr/>
        </p:nvSpPr>
        <p:spPr>
          <a:xfrm>
            <a:off x="4248619" y="1240516"/>
            <a:ext cx="1133734" cy="46528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
        <p:nvSpPr>
          <p:cNvPr id="16" name="スライド番号プレースホルダー 3"/>
          <p:cNvSpPr txBox="1">
            <a:spLocks/>
          </p:cNvSpPr>
          <p:nvPr/>
        </p:nvSpPr>
        <p:spPr bwMode="auto">
          <a:xfrm>
            <a:off x="7079274" y="6161943"/>
            <a:ext cx="2064726" cy="4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881" tIns="41911" rIns="83881" bIns="41911" anchor="b"/>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A4F4CA97-37B2-465E-AA0C-5EC3BD8F8434}" type="slidenum">
              <a:rPr kumimoji="0" lang="ja-JP" altLang="en-US" sz="1662">
                <a:solidFill>
                  <a:srgbClr val="000000"/>
                </a:solidFill>
                <a:latin typeface="Arial" panose="020B0604020202020204" pitchFamily="34" charset="0"/>
                <a:cs typeface="Arial" panose="020B0604020202020204" pitchFamily="34" charset="0"/>
              </a:rPr>
              <a:pPr algn="r" eaLnBrk="1" hangingPunct="1">
                <a:spcBef>
                  <a:spcPct val="0"/>
                </a:spcBef>
                <a:buFontTx/>
                <a:buNone/>
              </a:pPr>
              <a:t>14</a:t>
            </a:fld>
            <a:endParaRPr kumimoji="0" lang="ja-JP" altLang="en-US" sz="1662"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531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28600" y="1132046"/>
            <a:ext cx="8686800" cy="5573554"/>
          </a:xfrm>
        </p:spPr>
        <p:txBody>
          <a:bodyPr>
            <a:normAutofit/>
          </a:bodyPr>
          <a:lstStyle/>
          <a:p>
            <a:pPr>
              <a:lnSpc>
                <a:spcPts val="1700"/>
              </a:lnSpc>
            </a:pPr>
            <a:r>
              <a:rPr lang="en-US" altLang="ja-JP" sz="1600" dirty="0">
                <a:latin typeface="Arial" panose="020B0604020202020204" pitchFamily="34" charset="0"/>
                <a:cs typeface="Arial" panose="020B0604020202020204" pitchFamily="34" charset="0"/>
              </a:rPr>
              <a:t>Status of AMSR-2 Follow-on Mission:</a:t>
            </a:r>
          </a:p>
          <a:p>
            <a:pPr lvl="1">
              <a:lnSpc>
                <a:spcPts val="1700"/>
              </a:lnSpc>
            </a:pPr>
            <a:r>
              <a:rPr lang="en-US" altLang="ja-JP" sz="1600" dirty="0">
                <a:latin typeface="Arial" panose="020B0604020202020204" pitchFamily="34" charset="0"/>
                <a:cs typeface="Arial" panose="020B0604020202020204" pitchFamily="34" charset="0"/>
              </a:rPr>
              <a:t>AMSR2 follow-on mission has been in </a:t>
            </a:r>
            <a:r>
              <a:rPr lang="en-US" altLang="ja-JP" sz="1600" b="1" dirty="0">
                <a:latin typeface="Arial" panose="020B0604020202020204" pitchFamily="34" charset="0"/>
                <a:cs typeface="Arial" panose="020B0604020202020204" pitchFamily="34" charset="0"/>
              </a:rPr>
              <a:t>pre-project phase since September 1, 2018. </a:t>
            </a:r>
          </a:p>
          <a:p>
            <a:pPr lvl="2">
              <a:lnSpc>
                <a:spcPts val="1700"/>
              </a:lnSpc>
            </a:pPr>
            <a:r>
              <a:rPr lang="en-US" altLang="ja-JP" sz="1400" dirty="0">
                <a:latin typeface="Arial" panose="020B0604020202020204" pitchFamily="34" charset="0"/>
                <a:cs typeface="Arial" panose="020B0604020202020204" pitchFamily="34" charset="0"/>
              </a:rPr>
              <a:t>Mission Definition Reviews (MDR): April to June 2018</a:t>
            </a:r>
            <a:endParaRPr lang="en-US" altLang="ja-JP" sz="1400" b="1" dirty="0">
              <a:latin typeface="Arial" panose="020B0604020202020204" pitchFamily="34" charset="0"/>
              <a:cs typeface="Arial" panose="020B0604020202020204" pitchFamily="34" charset="0"/>
            </a:endParaRPr>
          </a:p>
          <a:p>
            <a:pPr lvl="2">
              <a:lnSpc>
                <a:spcPts val="1700"/>
              </a:lnSpc>
            </a:pPr>
            <a:r>
              <a:rPr lang="en-US" altLang="ja-JP" sz="1400" dirty="0">
                <a:latin typeface="Arial" panose="020B0604020202020204" pitchFamily="34" charset="0"/>
                <a:cs typeface="Arial" panose="020B0604020202020204" pitchFamily="34" charset="0"/>
              </a:rPr>
              <a:t>Project Preparation Review: July 2018</a:t>
            </a:r>
          </a:p>
          <a:p>
            <a:pPr lvl="1">
              <a:lnSpc>
                <a:spcPts val="1700"/>
              </a:lnSpc>
            </a:pPr>
            <a:r>
              <a:rPr lang="en-US" altLang="ja-JP" sz="1600" dirty="0">
                <a:latin typeface="Arial" panose="020B0604020202020204" pitchFamily="34" charset="0"/>
                <a:cs typeface="Arial" panose="020B0604020202020204" pitchFamily="34" charset="0"/>
              </a:rPr>
              <a:t>The new satellite will be </a:t>
            </a:r>
            <a:r>
              <a:rPr lang="en-US" altLang="ja-JP" sz="1600" b="1" dirty="0">
                <a:latin typeface="Arial" panose="020B0604020202020204" pitchFamily="34" charset="0"/>
                <a:cs typeface="Arial" panose="020B0604020202020204" pitchFamily="34" charset="0"/>
              </a:rPr>
              <a:t>a joint mission of GCOM-W/AMSR2 follow-on sensor and GOSAT-2/TANSO-2 successor sensor</a:t>
            </a:r>
            <a:r>
              <a:rPr lang="en-US" altLang="ja-JP" sz="1600" dirty="0">
                <a:latin typeface="Arial" panose="020B0604020202020204" pitchFamily="34" charset="0"/>
                <a:cs typeface="Arial" panose="020B0604020202020204" pitchFamily="34" charset="0"/>
              </a:rPr>
              <a:t> (advanced spectrometer to monitor greenhouse gases). </a:t>
            </a:r>
          </a:p>
          <a:p>
            <a:pPr lvl="2">
              <a:lnSpc>
                <a:spcPts val="1700"/>
              </a:lnSpc>
            </a:pPr>
            <a:r>
              <a:rPr lang="en-US" altLang="ja-JP" sz="1400" b="1" dirty="0">
                <a:latin typeface="Arial" panose="020B0604020202020204" pitchFamily="34" charset="0"/>
                <a:cs typeface="Arial" panose="020B0604020202020204" pitchFamily="34" charset="0"/>
              </a:rPr>
              <a:t>Orbit definition is currently under negotiation.</a:t>
            </a:r>
            <a:endParaRPr lang="en-US" altLang="ja-JP" sz="1400" dirty="0">
              <a:latin typeface="Arial" panose="020B0604020202020204" pitchFamily="34" charset="0"/>
              <a:cs typeface="Arial" panose="020B0604020202020204" pitchFamily="34" charset="0"/>
            </a:endParaRPr>
          </a:p>
          <a:p>
            <a:pPr>
              <a:lnSpc>
                <a:spcPts val="1700"/>
              </a:lnSpc>
            </a:pPr>
            <a:r>
              <a:rPr lang="en-US" altLang="ja-JP" sz="1600" dirty="0">
                <a:latin typeface="Arial" panose="020B0604020202020204" pitchFamily="34" charset="0"/>
                <a:cs typeface="Arial" panose="020B0604020202020204" pitchFamily="34" charset="0"/>
              </a:rPr>
              <a:t>Specification of AMSR2 Follow-on Sensor:</a:t>
            </a:r>
          </a:p>
          <a:p>
            <a:pPr lvl="1">
              <a:lnSpc>
                <a:spcPts val="1700"/>
              </a:lnSpc>
            </a:pPr>
            <a:r>
              <a:rPr lang="en-US" altLang="ja-JP" sz="1400" dirty="0">
                <a:latin typeface="Arial" panose="020B0604020202020204" pitchFamily="34" charset="0"/>
                <a:cs typeface="Arial" panose="020B0604020202020204" pitchFamily="34" charset="0"/>
              </a:rPr>
              <a:t>Almost equivalent sensor specification to the current AMSR-2 (antenna size, channels)</a:t>
            </a:r>
          </a:p>
          <a:p>
            <a:pPr lvl="1">
              <a:lnSpc>
                <a:spcPts val="1700"/>
              </a:lnSpc>
            </a:pPr>
            <a:r>
              <a:rPr lang="en-US" altLang="ja-JP" sz="1400" b="1" dirty="0">
                <a:latin typeface="Arial" panose="020B0604020202020204" pitchFamily="34" charset="0"/>
                <a:cs typeface="Arial" panose="020B0604020202020204" pitchFamily="34" charset="0"/>
              </a:rPr>
              <a:t>Additional higher frequency channels of 166 &amp; 183 GHz</a:t>
            </a:r>
            <a:r>
              <a:rPr lang="en-US" altLang="ja-JP" sz="1400" dirty="0">
                <a:latin typeface="Arial" panose="020B0604020202020204" pitchFamily="34" charset="0"/>
                <a:cs typeface="Arial" panose="020B0604020202020204" pitchFamily="34" charset="0"/>
              </a:rPr>
              <a:t> for snowfall retrievals</a:t>
            </a:r>
          </a:p>
          <a:p>
            <a:pPr lvl="1">
              <a:lnSpc>
                <a:spcPts val="1700"/>
              </a:lnSpc>
            </a:pPr>
            <a:r>
              <a:rPr lang="en-US" altLang="ja-JP" sz="1400" b="1" dirty="0">
                <a:latin typeface="Arial" panose="020B0604020202020204" pitchFamily="34" charset="0"/>
                <a:cs typeface="Arial" panose="020B0604020202020204" pitchFamily="34" charset="0"/>
              </a:rPr>
              <a:t>New products: </a:t>
            </a:r>
            <a:r>
              <a:rPr lang="en-US" altLang="ja-JP" sz="1400" dirty="0">
                <a:latin typeface="Arial" panose="020B0604020202020204" pitchFamily="34" charset="0"/>
                <a:cs typeface="Arial" panose="020B0604020202020204" pitchFamily="34" charset="0"/>
              </a:rPr>
              <a:t>snowfall, TPW over land, high-resolution SST, all-weather sea surface wind speed &amp; high-resolution sea ice concentration</a:t>
            </a:r>
          </a:p>
          <a:p>
            <a:pPr lvl="1">
              <a:lnSpc>
                <a:spcPts val="1700"/>
              </a:lnSpc>
            </a:pPr>
            <a:r>
              <a:rPr lang="en-US" altLang="ja-JP" sz="1400" b="1" dirty="0">
                <a:latin typeface="Arial" panose="020B0604020202020204" pitchFamily="34" charset="0"/>
                <a:cs typeface="Arial" panose="020B0604020202020204" pitchFamily="34" charset="0"/>
              </a:rPr>
              <a:t>Near-real-time data distribution capability</a:t>
            </a:r>
            <a:endParaRPr lang="en-US" altLang="ja-JP" sz="14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600" b="0" i="0" u="none" strike="noStrike" kern="1200" cap="none" spc="0" normalizeH="0" baseline="0" noProof="0" smtClean="0">
                <a:ln>
                  <a:noFill/>
                </a:ln>
                <a:solidFill>
                  <a:srgbClr val="1F497D">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600" b="0" i="0" u="none" strike="noStrike" kern="1200" cap="none" spc="0" normalizeH="0" baseline="0" noProof="0" dirty="0">
              <a:ln>
                <a:noFill/>
              </a:ln>
              <a:solidFill>
                <a:srgbClr val="1F497D">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タイトル 1">
            <a:extLst>
              <a:ext uri="{FF2B5EF4-FFF2-40B4-BE49-F238E27FC236}">
                <a16:creationId xmlns:a16="http://schemas.microsoft.com/office/drawing/2014/main" id="{91E1D0E8-2AAE-4EB7-AD83-35803A87345E}"/>
              </a:ext>
            </a:extLst>
          </p:cNvPr>
          <p:cNvSpPr>
            <a:spLocks noGrp="1"/>
          </p:cNvSpPr>
          <p:nvPr>
            <p:ph type="title"/>
          </p:nvPr>
        </p:nvSpPr>
        <p:spPr>
          <a:xfrm>
            <a:off x="1752600" y="297654"/>
            <a:ext cx="5935885" cy="531606"/>
          </a:xfrm>
        </p:spPr>
        <p:txBody>
          <a:bodyPr>
            <a:noAutofit/>
          </a:bodyPr>
          <a:lstStyle/>
          <a:p>
            <a:pPr algn="ctr"/>
            <a:r>
              <a:rPr lang="en-US" altLang="ja-JP" sz="2800" b="1" dirty="0">
                <a:latin typeface="Arial" panose="020B0604020202020204" pitchFamily="34" charset="0"/>
                <a:cs typeface="Arial" panose="020B0604020202020204" pitchFamily="34" charset="0"/>
              </a:rPr>
              <a:t>AMSR-2 Follow-on Mission</a:t>
            </a:r>
            <a:endParaRPr lang="ja-JP" altLang="en-US" sz="2800" b="1" dirty="0">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1088918B-B1ED-4855-B158-C62C7686459A}"/>
              </a:ext>
            </a:extLst>
          </p:cNvPr>
          <p:cNvPicPr>
            <a:picLocks noChangeAspect="1"/>
          </p:cNvPicPr>
          <p:nvPr/>
        </p:nvPicPr>
        <p:blipFill>
          <a:blip r:embed="rId2"/>
          <a:stretch>
            <a:fillRect/>
          </a:stretch>
        </p:blipFill>
        <p:spPr>
          <a:xfrm>
            <a:off x="1509863" y="4865532"/>
            <a:ext cx="2904646" cy="1925907"/>
          </a:xfrm>
          <a:prstGeom prst="rect">
            <a:avLst/>
          </a:prstGeom>
        </p:spPr>
      </p:pic>
      <p:pic>
        <p:nvPicPr>
          <p:cNvPr id="9" name="Picture 2">
            <a:extLst>
              <a:ext uri="{FF2B5EF4-FFF2-40B4-BE49-F238E27FC236}">
                <a16:creationId xmlns:a16="http://schemas.microsoft.com/office/drawing/2014/main" id="{4D82E01C-E18D-4929-8C03-8E1D3A9CB54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1534" y="4658449"/>
            <a:ext cx="1267765" cy="175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3728726B-AB05-4EC8-BC35-81283D3F630A}"/>
              </a:ext>
            </a:extLst>
          </p:cNvPr>
          <p:cNvSpPr txBox="1"/>
          <p:nvPr/>
        </p:nvSpPr>
        <p:spPr>
          <a:xfrm>
            <a:off x="815236" y="4877483"/>
            <a:ext cx="1911101" cy="262829"/>
          </a:xfrm>
          <a:prstGeom prst="rect">
            <a:avLst/>
          </a:prstGeom>
          <a:noFill/>
        </p:spPr>
        <p:txBody>
          <a:bodyPr wrap="none" rtlCol="0">
            <a:spAutoFit/>
          </a:bodyPr>
          <a:lstStyle/>
          <a:p>
            <a:r>
              <a:rPr kumimoji="1" lang="en-US" altLang="ja-JP" sz="1108" dirty="0">
                <a:solidFill>
                  <a:srgbClr val="0000CC"/>
                </a:solidFill>
              </a:rPr>
              <a:t>AMSR-2 Successor Sensor</a:t>
            </a:r>
            <a:endParaRPr kumimoji="1" lang="ja-JP" altLang="en-US" sz="1108" dirty="0">
              <a:solidFill>
                <a:srgbClr val="0000CC"/>
              </a:solidFill>
            </a:endParaRPr>
          </a:p>
        </p:txBody>
      </p:sp>
      <p:sp>
        <p:nvSpPr>
          <p:cNvPr id="11" name="テキスト ボックス 10">
            <a:extLst>
              <a:ext uri="{FF2B5EF4-FFF2-40B4-BE49-F238E27FC236}">
                <a16:creationId xmlns:a16="http://schemas.microsoft.com/office/drawing/2014/main" id="{F381A4DB-8C13-4134-87C3-29DB136DFBE1}"/>
              </a:ext>
            </a:extLst>
          </p:cNvPr>
          <p:cNvSpPr txBox="1"/>
          <p:nvPr/>
        </p:nvSpPr>
        <p:spPr>
          <a:xfrm>
            <a:off x="3864142" y="5645126"/>
            <a:ext cx="1239984" cy="390620"/>
          </a:xfrm>
          <a:prstGeom prst="rect">
            <a:avLst/>
          </a:prstGeom>
          <a:noFill/>
        </p:spPr>
        <p:txBody>
          <a:bodyPr wrap="square" rtlCol="0">
            <a:spAutoFit/>
          </a:bodyPr>
          <a:lstStyle/>
          <a:p>
            <a:r>
              <a:rPr kumimoji="1" lang="en-US" altLang="ja-JP" sz="969" dirty="0">
                <a:solidFill>
                  <a:srgbClr val="0000CC"/>
                </a:solidFill>
              </a:rPr>
              <a:t>TANSO-2 </a:t>
            </a:r>
          </a:p>
          <a:p>
            <a:r>
              <a:rPr kumimoji="1" lang="en-US" altLang="ja-JP" sz="969" dirty="0">
                <a:solidFill>
                  <a:srgbClr val="0000CC"/>
                </a:solidFill>
              </a:rPr>
              <a:t>Successor Sensor</a:t>
            </a:r>
            <a:endParaRPr kumimoji="1" lang="ja-JP" altLang="en-US" sz="969" dirty="0">
              <a:solidFill>
                <a:srgbClr val="0000CC"/>
              </a:solidFill>
            </a:endParaRPr>
          </a:p>
        </p:txBody>
      </p:sp>
      <p:sp>
        <p:nvSpPr>
          <p:cNvPr id="12" name="テキスト ボックス 11">
            <a:extLst>
              <a:ext uri="{FF2B5EF4-FFF2-40B4-BE49-F238E27FC236}">
                <a16:creationId xmlns:a16="http://schemas.microsoft.com/office/drawing/2014/main" id="{1F152C3E-4227-43AD-ADE9-B7C9E44F741F}"/>
              </a:ext>
            </a:extLst>
          </p:cNvPr>
          <p:cNvSpPr txBox="1"/>
          <p:nvPr/>
        </p:nvSpPr>
        <p:spPr>
          <a:xfrm>
            <a:off x="1614701" y="6314801"/>
            <a:ext cx="2694969" cy="461665"/>
          </a:xfrm>
          <a:prstGeom prst="rect">
            <a:avLst/>
          </a:prstGeom>
          <a:solidFill>
            <a:srgbClr val="F8F8F8">
              <a:alpha val="50196"/>
            </a:srgbClr>
          </a:solidFill>
          <a:ln>
            <a:solidFill>
              <a:srgbClr val="0000CC"/>
            </a:solidFill>
          </a:ln>
        </p:spPr>
        <p:txBody>
          <a:bodyPr wrap="none" rtlCol="0">
            <a:spAutoFit/>
          </a:bodyPr>
          <a:lstStyle/>
          <a:p>
            <a:r>
              <a:rPr kumimoji="1" lang="en-US" altLang="ja-JP" sz="1200" dirty="0">
                <a:solidFill>
                  <a:srgbClr val="0000CC"/>
                </a:solidFill>
              </a:rPr>
              <a:t>Image of AMSR-2 Successor Sensor</a:t>
            </a:r>
          </a:p>
          <a:p>
            <a:r>
              <a:rPr lang="en-US" altLang="ja-JP" sz="1200" dirty="0">
                <a:solidFill>
                  <a:srgbClr val="0000CC"/>
                </a:solidFill>
              </a:rPr>
              <a:t>Onboard GOSAT-3</a:t>
            </a:r>
            <a:endParaRPr kumimoji="1" lang="ja-JP" altLang="en-US" sz="1200" dirty="0">
              <a:solidFill>
                <a:srgbClr val="0000CC"/>
              </a:solidFill>
            </a:endParaRPr>
          </a:p>
        </p:txBody>
      </p:sp>
      <p:sp>
        <p:nvSpPr>
          <p:cNvPr id="13" name="テキスト ボックス 12">
            <a:extLst>
              <a:ext uri="{FF2B5EF4-FFF2-40B4-BE49-F238E27FC236}">
                <a16:creationId xmlns:a16="http://schemas.microsoft.com/office/drawing/2014/main" id="{649FBCDE-E7D2-4B42-9E17-B15B9C28D601}"/>
              </a:ext>
            </a:extLst>
          </p:cNvPr>
          <p:cNvSpPr txBox="1"/>
          <p:nvPr/>
        </p:nvSpPr>
        <p:spPr>
          <a:xfrm>
            <a:off x="5695772" y="6428931"/>
            <a:ext cx="2504212" cy="262829"/>
          </a:xfrm>
          <a:prstGeom prst="rect">
            <a:avLst/>
          </a:prstGeom>
          <a:noFill/>
          <a:ln>
            <a:solidFill>
              <a:srgbClr val="0066FF"/>
            </a:solidFill>
          </a:ln>
        </p:spPr>
        <p:txBody>
          <a:bodyPr wrap="none" rtlCol="0">
            <a:spAutoFit/>
          </a:bodyPr>
          <a:lstStyle/>
          <a:p>
            <a:r>
              <a:rPr kumimoji="1" lang="en-US" altLang="ja-JP" sz="1108" dirty="0">
                <a:solidFill>
                  <a:srgbClr val="0000CC"/>
                </a:solidFill>
              </a:rPr>
              <a:t>Image of AMSR-2 Successor Sensor</a:t>
            </a:r>
            <a:endParaRPr kumimoji="1" lang="ja-JP" altLang="en-US" sz="1108" dirty="0">
              <a:solidFill>
                <a:srgbClr val="0000CC"/>
              </a:solidFill>
            </a:endParaRPr>
          </a:p>
        </p:txBody>
      </p:sp>
      <p:sp>
        <p:nvSpPr>
          <p:cNvPr id="14" name="テキスト ボックス 13">
            <a:extLst>
              <a:ext uri="{FF2B5EF4-FFF2-40B4-BE49-F238E27FC236}">
                <a16:creationId xmlns:a16="http://schemas.microsoft.com/office/drawing/2014/main" id="{F8B8A848-E80C-449E-8521-339BE315F2EE}"/>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1532510529"/>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27AFF92-53C2-46F5-8CBC-6E527C453C88}"/>
              </a:ext>
            </a:extLst>
          </p:cNvPr>
          <p:cNvSpPr>
            <a:spLocks noGrp="1"/>
          </p:cNvSpPr>
          <p:nvPr>
            <p:ph type="title" idx="4294967295"/>
          </p:nvPr>
        </p:nvSpPr>
        <p:spPr>
          <a:xfrm>
            <a:off x="1894018" y="180663"/>
            <a:ext cx="7451124" cy="779463"/>
          </a:xfrm>
        </p:spPr>
        <p:txBody>
          <a:bodyPr/>
          <a:lstStyle/>
          <a:p>
            <a:pPr algn="l"/>
            <a:r>
              <a:rPr lang="en-US" altLang="ja-JP" sz="2400" dirty="0">
                <a:latin typeface="Arial" panose="020B0604020202020204" pitchFamily="34" charset="0"/>
                <a:cs typeface="Arial" panose="020B0604020202020204" pitchFamily="34" charset="0"/>
              </a:rPr>
              <a:t>Japan’s Earth Observation Schedule </a:t>
            </a:r>
            <a:endParaRPr kumimoji="1" lang="ja-JP" altLang="en-US" sz="2400" dirty="0">
              <a:latin typeface="Arial" panose="020B0604020202020204" pitchFamily="34"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146C41EB-2002-4F90-94D1-A93B82415E19}"/>
              </a:ext>
            </a:extLst>
          </p:cNvPr>
          <p:cNvSpPr>
            <a:spLocks noGrp="1"/>
          </p:cNvSpPr>
          <p:nvPr>
            <p:ph type="sldNum" sz="quarter" idx="12"/>
          </p:nvPr>
        </p:nvSpPr>
        <p:spPr>
          <a:xfrm>
            <a:off x="6932612" y="6551676"/>
            <a:ext cx="2135188" cy="257175"/>
          </a:xfrm>
        </p:spPr>
        <p:txBody>
          <a:bodyPr/>
          <a:lstStyle/>
          <a:p>
            <a:pPr defTabSz="844083" rtl="0" eaLnBrk="0" fontAlgn="base" hangingPunct="0">
              <a:spcBef>
                <a:spcPct val="0"/>
              </a:spcBef>
              <a:spcAft>
                <a:spcPct val="0"/>
              </a:spcAft>
              <a:defRPr/>
            </a:pPr>
            <a:fld id="{D1C38B77-350B-4033-A646-6EAACEE6E440}" type="slidenum">
              <a:rPr kumimoji="1" lang="ja-JP" altLang="en-US" kern="1200">
                <a:latin typeface="Arial" panose="020B0604020202020204" pitchFamily="34" charset="0"/>
                <a:ea typeface="ＭＳ Ｐゴシック" panose="020B0600070205080204" pitchFamily="50" charset="-128"/>
                <a:cs typeface="+mn-cs"/>
              </a:rPr>
              <a:pPr defTabSz="844083" rtl="0" eaLnBrk="0" fontAlgn="base" hangingPunct="0">
                <a:spcBef>
                  <a:spcPct val="0"/>
                </a:spcBef>
                <a:spcAft>
                  <a:spcPct val="0"/>
                </a:spcAft>
                <a:defRPr/>
              </a:pPr>
              <a:t>16</a:t>
            </a:fld>
            <a:endParaRPr kumimoji="1" lang="ja-JP" altLang="en-US" kern="1200" dirty="0">
              <a:latin typeface="Arial" panose="020B0604020202020204" pitchFamily="34" charset="0"/>
              <a:ea typeface="ＭＳ Ｐゴシック" panose="020B0600070205080204" pitchFamily="50" charset="-128"/>
              <a:cs typeface="+mn-cs"/>
            </a:endParaRPr>
          </a:p>
        </p:txBody>
      </p:sp>
      <p:graphicFrame>
        <p:nvGraphicFramePr>
          <p:cNvPr id="3" name="表 2">
            <a:extLst>
              <a:ext uri="{FF2B5EF4-FFF2-40B4-BE49-F238E27FC236}">
                <a16:creationId xmlns:a16="http://schemas.microsoft.com/office/drawing/2014/main" id="{75D5EF23-2B12-4CCE-85A2-8E6876F3950E}"/>
              </a:ext>
            </a:extLst>
          </p:cNvPr>
          <p:cNvGraphicFramePr>
            <a:graphicFrameLocks noGrp="1"/>
          </p:cNvGraphicFramePr>
          <p:nvPr>
            <p:extLst>
              <p:ext uri="{D42A27DB-BD31-4B8C-83A1-F6EECF244321}">
                <p14:modId xmlns:p14="http://schemas.microsoft.com/office/powerpoint/2010/main" val="2214817195"/>
              </p:ext>
            </p:extLst>
          </p:nvPr>
        </p:nvGraphicFramePr>
        <p:xfrm>
          <a:off x="1082168" y="1002818"/>
          <a:ext cx="8024820" cy="5550382"/>
        </p:xfrm>
        <a:graphic>
          <a:graphicData uri="http://schemas.openxmlformats.org/drawingml/2006/table">
            <a:tbl>
              <a:tblPr firstRow="1" bandRow="1">
                <a:tableStyleId>{5940675A-B579-460E-94D1-54222C63F5DA}</a:tableStyleId>
              </a:tblPr>
              <a:tblGrid>
                <a:gridCol w="534988">
                  <a:extLst>
                    <a:ext uri="{9D8B030D-6E8A-4147-A177-3AD203B41FA5}">
                      <a16:colId xmlns:a16="http://schemas.microsoft.com/office/drawing/2014/main" val="3467344710"/>
                    </a:ext>
                  </a:extLst>
                </a:gridCol>
                <a:gridCol w="534988">
                  <a:extLst>
                    <a:ext uri="{9D8B030D-6E8A-4147-A177-3AD203B41FA5}">
                      <a16:colId xmlns:a16="http://schemas.microsoft.com/office/drawing/2014/main" val="3632211665"/>
                    </a:ext>
                  </a:extLst>
                </a:gridCol>
                <a:gridCol w="534988">
                  <a:extLst>
                    <a:ext uri="{9D8B030D-6E8A-4147-A177-3AD203B41FA5}">
                      <a16:colId xmlns:a16="http://schemas.microsoft.com/office/drawing/2014/main" val="4179568092"/>
                    </a:ext>
                  </a:extLst>
                </a:gridCol>
                <a:gridCol w="534988">
                  <a:extLst>
                    <a:ext uri="{9D8B030D-6E8A-4147-A177-3AD203B41FA5}">
                      <a16:colId xmlns:a16="http://schemas.microsoft.com/office/drawing/2014/main" val="3161799283"/>
                    </a:ext>
                  </a:extLst>
                </a:gridCol>
                <a:gridCol w="534988">
                  <a:extLst>
                    <a:ext uri="{9D8B030D-6E8A-4147-A177-3AD203B41FA5}">
                      <a16:colId xmlns:a16="http://schemas.microsoft.com/office/drawing/2014/main" val="916194354"/>
                    </a:ext>
                  </a:extLst>
                </a:gridCol>
                <a:gridCol w="534988">
                  <a:extLst>
                    <a:ext uri="{9D8B030D-6E8A-4147-A177-3AD203B41FA5}">
                      <a16:colId xmlns:a16="http://schemas.microsoft.com/office/drawing/2014/main" val="1038670854"/>
                    </a:ext>
                  </a:extLst>
                </a:gridCol>
                <a:gridCol w="534988">
                  <a:extLst>
                    <a:ext uri="{9D8B030D-6E8A-4147-A177-3AD203B41FA5}">
                      <a16:colId xmlns:a16="http://schemas.microsoft.com/office/drawing/2014/main" val="987277023"/>
                    </a:ext>
                  </a:extLst>
                </a:gridCol>
                <a:gridCol w="534988">
                  <a:extLst>
                    <a:ext uri="{9D8B030D-6E8A-4147-A177-3AD203B41FA5}">
                      <a16:colId xmlns:a16="http://schemas.microsoft.com/office/drawing/2014/main" val="2862195171"/>
                    </a:ext>
                  </a:extLst>
                </a:gridCol>
                <a:gridCol w="534988">
                  <a:extLst>
                    <a:ext uri="{9D8B030D-6E8A-4147-A177-3AD203B41FA5}">
                      <a16:colId xmlns:a16="http://schemas.microsoft.com/office/drawing/2014/main" val="1838914098"/>
                    </a:ext>
                  </a:extLst>
                </a:gridCol>
                <a:gridCol w="534988">
                  <a:extLst>
                    <a:ext uri="{9D8B030D-6E8A-4147-A177-3AD203B41FA5}">
                      <a16:colId xmlns:a16="http://schemas.microsoft.com/office/drawing/2014/main" val="2877019420"/>
                    </a:ext>
                  </a:extLst>
                </a:gridCol>
                <a:gridCol w="534988">
                  <a:extLst>
                    <a:ext uri="{9D8B030D-6E8A-4147-A177-3AD203B41FA5}">
                      <a16:colId xmlns:a16="http://schemas.microsoft.com/office/drawing/2014/main" val="1266611553"/>
                    </a:ext>
                  </a:extLst>
                </a:gridCol>
                <a:gridCol w="539752">
                  <a:extLst>
                    <a:ext uri="{9D8B030D-6E8A-4147-A177-3AD203B41FA5}">
                      <a16:colId xmlns:a16="http://schemas.microsoft.com/office/drawing/2014/main" val="145625592"/>
                    </a:ext>
                  </a:extLst>
                </a:gridCol>
                <a:gridCol w="533400">
                  <a:extLst>
                    <a:ext uri="{9D8B030D-6E8A-4147-A177-3AD203B41FA5}">
                      <a16:colId xmlns:a16="http://schemas.microsoft.com/office/drawing/2014/main" val="1643097529"/>
                    </a:ext>
                  </a:extLst>
                </a:gridCol>
                <a:gridCol w="533400">
                  <a:extLst>
                    <a:ext uri="{9D8B030D-6E8A-4147-A177-3AD203B41FA5}">
                      <a16:colId xmlns:a16="http://schemas.microsoft.com/office/drawing/2014/main" val="647020893"/>
                    </a:ext>
                  </a:extLst>
                </a:gridCol>
                <a:gridCol w="533400">
                  <a:extLst>
                    <a:ext uri="{9D8B030D-6E8A-4147-A177-3AD203B41FA5}">
                      <a16:colId xmlns:a16="http://schemas.microsoft.com/office/drawing/2014/main" val="1271807462"/>
                    </a:ext>
                  </a:extLst>
                </a:gridCol>
              </a:tblGrid>
              <a:tr h="753988">
                <a:tc>
                  <a:txBody>
                    <a:bodyPr/>
                    <a:lstStyle/>
                    <a:p>
                      <a:pPr algn="ctr"/>
                      <a:r>
                        <a:rPr kumimoji="1" lang="en-US" altLang="ja-JP" sz="1300" dirty="0"/>
                        <a:t>2016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2017</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2018</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2019</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2020</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2021</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2022</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2023</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2024</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2025</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2026</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2027</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2028</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2029</a:t>
                      </a:r>
                      <a:endParaRPr kumimoji="1" lang="ja-JP" altLang="en-US" sz="13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300" dirty="0"/>
                        <a:t>2030</a:t>
                      </a:r>
                      <a:endParaRPr kumimoji="1" lang="ja-JP" altLang="en-US" sz="1300" dirty="0"/>
                    </a:p>
                  </a:txBody>
                  <a:tcPr anchor="ctr">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053540"/>
                  </a:ext>
                </a:extLst>
              </a:tr>
              <a:tr h="1486752">
                <a:tc>
                  <a:txBody>
                    <a:bodyPr/>
                    <a:lstStyle/>
                    <a:p>
                      <a:endParaRPr kumimoji="1" lang="ja-JP" altLang="en-US"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211955187"/>
                  </a:ext>
                </a:extLst>
              </a:tr>
              <a:tr h="3309642">
                <a:tc>
                  <a:txBody>
                    <a:bodyPr/>
                    <a:lstStyle/>
                    <a:p>
                      <a:endParaRPr kumimoji="1" lang="ja-JP" altLang="en-US"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p>
                  </a:txBody>
                  <a:tcPr>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493882"/>
                  </a:ext>
                </a:extLst>
              </a:tr>
            </a:tbl>
          </a:graphicData>
        </a:graphic>
      </p:graphicFrame>
      <p:graphicFrame>
        <p:nvGraphicFramePr>
          <p:cNvPr id="4" name="表 3">
            <a:extLst>
              <a:ext uri="{FF2B5EF4-FFF2-40B4-BE49-F238E27FC236}">
                <a16:creationId xmlns:a16="http://schemas.microsoft.com/office/drawing/2014/main" id="{0A769AF9-BEA0-4086-8127-8D948E3B70B2}"/>
              </a:ext>
            </a:extLst>
          </p:cNvPr>
          <p:cNvGraphicFramePr>
            <a:graphicFrameLocks noGrp="1"/>
          </p:cNvGraphicFramePr>
          <p:nvPr>
            <p:extLst>
              <p:ext uri="{D42A27DB-BD31-4B8C-83A1-F6EECF244321}">
                <p14:modId xmlns:p14="http://schemas.microsoft.com/office/powerpoint/2010/main" val="3531019812"/>
              </p:ext>
            </p:extLst>
          </p:nvPr>
        </p:nvGraphicFramePr>
        <p:xfrm>
          <a:off x="67014" y="1019712"/>
          <a:ext cx="1004880" cy="5516593"/>
        </p:xfrm>
        <a:graphic>
          <a:graphicData uri="http://schemas.openxmlformats.org/drawingml/2006/table">
            <a:tbl>
              <a:tblPr firstRow="1" bandRow="1">
                <a:tableStyleId>{5940675A-B579-460E-94D1-54222C63F5DA}</a:tableStyleId>
              </a:tblPr>
              <a:tblGrid>
                <a:gridCol w="1004880">
                  <a:extLst>
                    <a:ext uri="{9D8B030D-6E8A-4147-A177-3AD203B41FA5}">
                      <a16:colId xmlns:a16="http://schemas.microsoft.com/office/drawing/2014/main" val="486626558"/>
                    </a:ext>
                  </a:extLst>
                </a:gridCol>
              </a:tblGrid>
              <a:tr h="698949">
                <a:tc>
                  <a:txBody>
                    <a:bodyPr/>
                    <a:lstStyle/>
                    <a:p>
                      <a:pPr algn="l"/>
                      <a:r>
                        <a:rPr kumimoji="1" lang="en-US" altLang="ja-JP" sz="1400" dirty="0"/>
                        <a:t>Japanese Fiscal Year</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119093"/>
                  </a:ext>
                </a:extLst>
              </a:tr>
              <a:tr h="1447000">
                <a:tc>
                  <a:txBody>
                    <a:bodyPr/>
                    <a:lstStyle/>
                    <a:p>
                      <a:pPr algn="l"/>
                      <a:endParaRPr kumimoji="1" lang="en-US" altLang="ja-JP" sz="1800" b="1" u="sng"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538997900"/>
                  </a:ext>
                </a:extLst>
              </a:tr>
              <a:tr h="3370644">
                <a:tc>
                  <a:txBody>
                    <a:bodyPr/>
                    <a:lstStyle/>
                    <a:p>
                      <a:pPr algn="l"/>
                      <a:endParaRPr kumimoji="1" lang="en-US" altLang="ja-JP" sz="1400" b="1" u="sng"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0766074"/>
                  </a:ext>
                </a:extLst>
              </a:tr>
            </a:tbl>
          </a:graphicData>
        </a:graphic>
      </p:graphicFrame>
      <p:cxnSp>
        <p:nvCxnSpPr>
          <p:cNvPr id="130" name="直線コネクタ 129">
            <a:extLst>
              <a:ext uri="{FF2B5EF4-FFF2-40B4-BE49-F238E27FC236}">
                <a16:creationId xmlns:a16="http://schemas.microsoft.com/office/drawing/2014/main" id="{67719B02-A99D-42E2-B42B-A68A69F9E589}"/>
              </a:ext>
            </a:extLst>
          </p:cNvPr>
          <p:cNvCxnSpPr/>
          <p:nvPr/>
        </p:nvCxnSpPr>
        <p:spPr>
          <a:xfrm>
            <a:off x="1066800" y="2016471"/>
            <a:ext cx="1662120" cy="0"/>
          </a:xfrm>
          <a:prstGeom prst="line">
            <a:avLst/>
          </a:prstGeom>
          <a:noFill/>
          <a:ln w="165100" cap="flat">
            <a:solidFill>
              <a:srgbClr val="FF00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2" name="直線コネクタ 131">
            <a:extLst>
              <a:ext uri="{FF2B5EF4-FFF2-40B4-BE49-F238E27FC236}">
                <a16:creationId xmlns:a16="http://schemas.microsoft.com/office/drawing/2014/main" id="{62324155-9665-4E0A-BE3E-37EDB65C0914}"/>
              </a:ext>
            </a:extLst>
          </p:cNvPr>
          <p:cNvCxnSpPr>
            <a:cxnSpLocks/>
          </p:cNvCxnSpPr>
          <p:nvPr/>
        </p:nvCxnSpPr>
        <p:spPr>
          <a:xfrm>
            <a:off x="2895600" y="2016471"/>
            <a:ext cx="914400" cy="0"/>
          </a:xfrm>
          <a:prstGeom prst="line">
            <a:avLst/>
          </a:prstGeom>
          <a:noFill/>
          <a:ln w="165100" cap="flat">
            <a:solidFill>
              <a:srgbClr val="FF0000"/>
            </a:solidFill>
            <a:prstDash val="sysDot"/>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5" name="直線コネクタ 134">
            <a:extLst>
              <a:ext uri="{FF2B5EF4-FFF2-40B4-BE49-F238E27FC236}">
                <a16:creationId xmlns:a16="http://schemas.microsoft.com/office/drawing/2014/main" id="{7EBD13DE-C1D7-475D-89D6-38DC3426428A}"/>
              </a:ext>
            </a:extLst>
          </p:cNvPr>
          <p:cNvCxnSpPr>
            <a:cxnSpLocks/>
          </p:cNvCxnSpPr>
          <p:nvPr/>
        </p:nvCxnSpPr>
        <p:spPr>
          <a:xfrm>
            <a:off x="3505200" y="2245071"/>
            <a:ext cx="3733800" cy="26316"/>
          </a:xfrm>
          <a:prstGeom prst="line">
            <a:avLst/>
          </a:prstGeom>
          <a:noFill/>
          <a:ln w="165100" cap="flat">
            <a:solidFill>
              <a:srgbClr val="FF0000">
                <a:alpha val="5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6" name="直線コネクタ 135">
            <a:extLst>
              <a:ext uri="{FF2B5EF4-FFF2-40B4-BE49-F238E27FC236}">
                <a16:creationId xmlns:a16="http://schemas.microsoft.com/office/drawing/2014/main" id="{FE5627E3-2BD8-4D6F-A008-D2202218B5C2}"/>
              </a:ext>
            </a:extLst>
          </p:cNvPr>
          <p:cNvCxnSpPr>
            <a:cxnSpLocks/>
          </p:cNvCxnSpPr>
          <p:nvPr/>
        </p:nvCxnSpPr>
        <p:spPr>
          <a:xfrm>
            <a:off x="3505200" y="2778471"/>
            <a:ext cx="3733800" cy="0"/>
          </a:xfrm>
          <a:prstGeom prst="line">
            <a:avLst/>
          </a:prstGeom>
          <a:noFill/>
          <a:ln w="165100" cap="flat">
            <a:solidFill>
              <a:srgbClr val="FF0000">
                <a:alpha val="50196"/>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7" name="テキスト ボックス 136">
            <a:extLst>
              <a:ext uri="{FF2B5EF4-FFF2-40B4-BE49-F238E27FC236}">
                <a16:creationId xmlns:a16="http://schemas.microsoft.com/office/drawing/2014/main" id="{46373F25-FD59-4F9B-9C5B-0CA65F205D91}"/>
              </a:ext>
            </a:extLst>
          </p:cNvPr>
          <p:cNvSpPr txBox="1"/>
          <p:nvPr/>
        </p:nvSpPr>
        <p:spPr>
          <a:xfrm>
            <a:off x="1157280" y="1711671"/>
            <a:ext cx="166212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ALOS-2/PALSAR-2</a:t>
            </a:r>
            <a:endParaRPr kumimoji="0" lang="ja-JP" altLang="en-US" sz="1100" b="0" i="0" u="none" strike="noStrike" cap="none" spc="0" normalizeH="0" baseline="0" dirty="0">
              <a:ln>
                <a:noFill/>
              </a:ln>
              <a:solidFill>
                <a:srgbClr val="FF0000"/>
              </a:solidFill>
              <a:effectLst/>
              <a:uFillTx/>
            </a:endParaRPr>
          </a:p>
        </p:txBody>
      </p:sp>
      <p:sp>
        <p:nvSpPr>
          <p:cNvPr id="138" name="テキスト ボックス 137">
            <a:extLst>
              <a:ext uri="{FF2B5EF4-FFF2-40B4-BE49-F238E27FC236}">
                <a16:creationId xmlns:a16="http://schemas.microsoft.com/office/drawing/2014/main" id="{2F718C81-C25F-46B6-A70F-A784AD2C339E}"/>
              </a:ext>
            </a:extLst>
          </p:cNvPr>
          <p:cNvSpPr txBox="1"/>
          <p:nvPr/>
        </p:nvSpPr>
        <p:spPr>
          <a:xfrm>
            <a:off x="2447071" y="2168871"/>
            <a:ext cx="1524763"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ALOS-4 (SAR)</a:t>
            </a:r>
            <a:endParaRPr kumimoji="0" lang="ja-JP" altLang="en-US" sz="1100" b="0" i="0" u="none" strike="noStrike" cap="none" spc="0" normalizeH="0" baseline="0" dirty="0">
              <a:ln>
                <a:noFill/>
              </a:ln>
              <a:solidFill>
                <a:srgbClr val="FF0000"/>
              </a:solidFill>
              <a:effectLst/>
              <a:uFillTx/>
            </a:endParaRPr>
          </a:p>
        </p:txBody>
      </p:sp>
      <p:sp>
        <p:nvSpPr>
          <p:cNvPr id="139" name="テキスト ボックス 138">
            <a:extLst>
              <a:ext uri="{FF2B5EF4-FFF2-40B4-BE49-F238E27FC236}">
                <a16:creationId xmlns:a16="http://schemas.microsoft.com/office/drawing/2014/main" id="{93FD9B37-5CBA-4A00-A39A-7C0E4D8A2ED8}"/>
              </a:ext>
            </a:extLst>
          </p:cNvPr>
          <p:cNvSpPr txBox="1"/>
          <p:nvPr/>
        </p:nvSpPr>
        <p:spPr>
          <a:xfrm>
            <a:off x="2886165" y="2549871"/>
            <a:ext cx="1085670"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ALOS-3 </a:t>
            </a:r>
          </a:p>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(Optical)</a:t>
            </a:r>
            <a:endParaRPr kumimoji="0" lang="ja-JP" altLang="en-US" sz="1100" b="0" i="0" u="none" strike="noStrike" cap="none" spc="0" normalizeH="0" baseline="0" dirty="0">
              <a:ln>
                <a:noFill/>
              </a:ln>
              <a:solidFill>
                <a:srgbClr val="FF0000"/>
              </a:solidFill>
              <a:effectLst/>
              <a:uFillTx/>
            </a:endParaRPr>
          </a:p>
        </p:txBody>
      </p:sp>
      <p:cxnSp>
        <p:nvCxnSpPr>
          <p:cNvPr id="142" name="直線コネクタ 141">
            <a:extLst>
              <a:ext uri="{FF2B5EF4-FFF2-40B4-BE49-F238E27FC236}">
                <a16:creationId xmlns:a16="http://schemas.microsoft.com/office/drawing/2014/main" id="{D196A043-A953-407E-B6E7-1C9BF7846F54}"/>
              </a:ext>
            </a:extLst>
          </p:cNvPr>
          <p:cNvCxnSpPr>
            <a:cxnSpLocks/>
          </p:cNvCxnSpPr>
          <p:nvPr/>
        </p:nvCxnSpPr>
        <p:spPr>
          <a:xfrm>
            <a:off x="1066800" y="4378671"/>
            <a:ext cx="529064" cy="0"/>
          </a:xfrm>
          <a:prstGeom prst="line">
            <a:avLst/>
          </a:prstGeom>
          <a:noFill/>
          <a:ln w="165100" cap="flat">
            <a:solidFill>
              <a:srgbClr val="0066FF"/>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45" name="テキスト ボックス 144">
            <a:extLst>
              <a:ext uri="{FF2B5EF4-FFF2-40B4-BE49-F238E27FC236}">
                <a16:creationId xmlns:a16="http://schemas.microsoft.com/office/drawing/2014/main" id="{E88E8D01-38E7-4E27-8DDD-3A3E52732C84}"/>
              </a:ext>
            </a:extLst>
          </p:cNvPr>
          <p:cNvSpPr txBox="1"/>
          <p:nvPr/>
        </p:nvSpPr>
        <p:spPr>
          <a:xfrm>
            <a:off x="1143000" y="4073871"/>
            <a:ext cx="105812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altLang="ja-JP" sz="1100" dirty="0">
                <a:solidFill>
                  <a:srgbClr val="0066FF"/>
                </a:solidFill>
              </a:rPr>
              <a:t>GPM/DPR</a:t>
            </a:r>
            <a:endParaRPr kumimoji="0" lang="ja-JP" altLang="en-US" sz="1100" b="0" i="0" u="none" strike="noStrike" cap="none" spc="0" normalizeH="0" baseline="0" dirty="0">
              <a:ln>
                <a:noFill/>
              </a:ln>
              <a:solidFill>
                <a:srgbClr val="0066FF"/>
              </a:solidFill>
              <a:effectLst/>
              <a:uFillTx/>
            </a:endParaRPr>
          </a:p>
        </p:txBody>
      </p:sp>
      <p:grpSp>
        <p:nvGrpSpPr>
          <p:cNvPr id="13" name="グループ化 12">
            <a:extLst>
              <a:ext uri="{FF2B5EF4-FFF2-40B4-BE49-F238E27FC236}">
                <a16:creationId xmlns:a16="http://schemas.microsoft.com/office/drawing/2014/main" id="{2E766626-741D-4022-96FF-C762AD8B1FE7}"/>
              </a:ext>
            </a:extLst>
          </p:cNvPr>
          <p:cNvGrpSpPr/>
          <p:nvPr/>
        </p:nvGrpSpPr>
        <p:grpSpPr>
          <a:xfrm>
            <a:off x="1066800" y="3540471"/>
            <a:ext cx="1600200" cy="337808"/>
            <a:chOff x="1143000" y="4005592"/>
            <a:chExt cx="1600200" cy="337808"/>
          </a:xfrm>
        </p:grpSpPr>
        <p:cxnSp>
          <p:nvCxnSpPr>
            <p:cNvPr id="146" name="直線コネクタ 145">
              <a:extLst>
                <a:ext uri="{FF2B5EF4-FFF2-40B4-BE49-F238E27FC236}">
                  <a16:creationId xmlns:a16="http://schemas.microsoft.com/office/drawing/2014/main" id="{9CCC40D0-53E7-4CBD-BF1F-C95851E01F2A}"/>
                </a:ext>
              </a:extLst>
            </p:cNvPr>
            <p:cNvCxnSpPr>
              <a:cxnSpLocks/>
            </p:cNvCxnSpPr>
            <p:nvPr/>
          </p:nvCxnSpPr>
          <p:spPr>
            <a:xfrm>
              <a:off x="1151672" y="4343400"/>
              <a:ext cx="529064" cy="0"/>
            </a:xfrm>
            <a:prstGeom prst="line">
              <a:avLst/>
            </a:prstGeom>
            <a:noFill/>
            <a:ln w="165100" cap="flat">
              <a:solidFill>
                <a:srgbClr val="0066FF"/>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7" name="直線コネクタ 146">
              <a:extLst>
                <a:ext uri="{FF2B5EF4-FFF2-40B4-BE49-F238E27FC236}">
                  <a16:creationId xmlns:a16="http://schemas.microsoft.com/office/drawing/2014/main" id="{00A72A0C-429E-470B-9F01-5DCD71FC8507}"/>
                </a:ext>
              </a:extLst>
            </p:cNvPr>
            <p:cNvCxnSpPr>
              <a:cxnSpLocks/>
            </p:cNvCxnSpPr>
            <p:nvPr/>
          </p:nvCxnSpPr>
          <p:spPr>
            <a:xfrm>
              <a:off x="1682008" y="4343400"/>
              <a:ext cx="1061192" cy="0"/>
            </a:xfrm>
            <a:prstGeom prst="line">
              <a:avLst/>
            </a:prstGeom>
            <a:noFill/>
            <a:ln w="165100" cap="flat">
              <a:solidFill>
                <a:srgbClr val="0066FF"/>
              </a:solidFill>
              <a:prstDash val="sysDot"/>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48" name="テキスト ボックス 147">
              <a:extLst>
                <a:ext uri="{FF2B5EF4-FFF2-40B4-BE49-F238E27FC236}">
                  <a16:creationId xmlns:a16="http://schemas.microsoft.com/office/drawing/2014/main" id="{468AB30B-B5BE-4D2B-B4DC-F962E7E12682}"/>
                </a:ext>
              </a:extLst>
            </p:cNvPr>
            <p:cNvSpPr txBox="1"/>
            <p:nvPr/>
          </p:nvSpPr>
          <p:spPr>
            <a:xfrm>
              <a:off x="1143000" y="4005592"/>
              <a:ext cx="1304072"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66FF"/>
                  </a:solidFill>
                  <a:effectLst/>
                  <a:uFillTx/>
                </a:rPr>
                <a:t>GCOM-W/AMSR-2</a:t>
              </a:r>
              <a:endParaRPr kumimoji="0" lang="ja-JP" altLang="en-US" sz="1100" b="0" i="0" u="none" strike="noStrike" cap="none" spc="0" normalizeH="0" baseline="0" dirty="0">
                <a:ln>
                  <a:noFill/>
                </a:ln>
                <a:solidFill>
                  <a:srgbClr val="0066FF"/>
                </a:solidFill>
                <a:effectLst/>
                <a:uFillTx/>
              </a:endParaRPr>
            </a:p>
          </p:txBody>
        </p:sp>
      </p:grpSp>
      <p:cxnSp>
        <p:nvCxnSpPr>
          <p:cNvPr id="149" name="直線コネクタ 148">
            <a:extLst>
              <a:ext uri="{FF2B5EF4-FFF2-40B4-BE49-F238E27FC236}">
                <a16:creationId xmlns:a16="http://schemas.microsoft.com/office/drawing/2014/main" id="{1E4E19C5-978F-4C5F-B212-9026CF88BE2B}"/>
              </a:ext>
            </a:extLst>
          </p:cNvPr>
          <p:cNvCxnSpPr>
            <a:cxnSpLocks/>
          </p:cNvCxnSpPr>
          <p:nvPr/>
        </p:nvCxnSpPr>
        <p:spPr>
          <a:xfrm>
            <a:off x="6386520" y="2522024"/>
            <a:ext cx="2681280" cy="0"/>
          </a:xfrm>
          <a:prstGeom prst="line">
            <a:avLst/>
          </a:prstGeom>
          <a:noFill/>
          <a:ln w="165100" cap="flat">
            <a:solidFill>
              <a:srgbClr val="FF0000">
                <a:alpha val="2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51" name="直線コネクタ 150">
            <a:extLst>
              <a:ext uri="{FF2B5EF4-FFF2-40B4-BE49-F238E27FC236}">
                <a16:creationId xmlns:a16="http://schemas.microsoft.com/office/drawing/2014/main" id="{50064E2F-73BA-4DA8-B339-A91FB282675B}"/>
              </a:ext>
            </a:extLst>
          </p:cNvPr>
          <p:cNvCxnSpPr>
            <a:cxnSpLocks/>
          </p:cNvCxnSpPr>
          <p:nvPr/>
        </p:nvCxnSpPr>
        <p:spPr>
          <a:xfrm>
            <a:off x="6386520" y="3007071"/>
            <a:ext cx="2681280" cy="0"/>
          </a:xfrm>
          <a:prstGeom prst="line">
            <a:avLst/>
          </a:prstGeom>
          <a:noFill/>
          <a:ln w="165100" cap="flat">
            <a:solidFill>
              <a:srgbClr val="FF0000">
                <a:alpha val="2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 name="楕円 4">
            <a:extLst>
              <a:ext uri="{FF2B5EF4-FFF2-40B4-BE49-F238E27FC236}">
                <a16:creationId xmlns:a16="http://schemas.microsoft.com/office/drawing/2014/main" id="{4B650E11-E9A3-4BF5-8899-D19D4DF3C5BE}"/>
              </a:ext>
            </a:extLst>
          </p:cNvPr>
          <p:cNvSpPr/>
          <p:nvPr/>
        </p:nvSpPr>
        <p:spPr>
          <a:xfrm>
            <a:off x="55822" y="3159471"/>
            <a:ext cx="993006" cy="562627"/>
          </a:xfrm>
          <a:prstGeom prst="ellipse">
            <a:avLst/>
          </a:prstGeom>
          <a:solidFill>
            <a:srgbClr val="CCEC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r>
              <a:rPr lang="en-US" altLang="ja-JP" sz="1000" dirty="0"/>
              <a:t>Climate </a:t>
            </a:r>
          </a:p>
          <a:p>
            <a:pPr algn="ctr" rtl="0" latinLnBrk="1" hangingPunct="0"/>
            <a:r>
              <a:rPr lang="en-US" altLang="ja-JP" sz="1000" dirty="0"/>
              <a:t>Change</a:t>
            </a:r>
          </a:p>
        </p:txBody>
      </p:sp>
      <p:sp>
        <p:nvSpPr>
          <p:cNvPr id="11" name="テキスト ボックス 10">
            <a:extLst>
              <a:ext uri="{FF2B5EF4-FFF2-40B4-BE49-F238E27FC236}">
                <a16:creationId xmlns:a16="http://schemas.microsoft.com/office/drawing/2014/main" id="{4E7E5687-83D4-4E28-8C51-0F0772507F19}"/>
              </a:ext>
            </a:extLst>
          </p:cNvPr>
          <p:cNvSpPr txBox="1"/>
          <p:nvPr/>
        </p:nvSpPr>
        <p:spPr>
          <a:xfrm>
            <a:off x="100020" y="3720674"/>
            <a:ext cx="100488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t>Water Cycle</a:t>
            </a:r>
          </a:p>
        </p:txBody>
      </p:sp>
      <p:sp>
        <p:nvSpPr>
          <p:cNvPr id="29" name="テキスト ボックス 28">
            <a:extLst>
              <a:ext uri="{FF2B5EF4-FFF2-40B4-BE49-F238E27FC236}">
                <a16:creationId xmlns:a16="http://schemas.microsoft.com/office/drawing/2014/main" id="{039BF21F-5F1E-4E26-9ABF-E9FE451B91EE}"/>
              </a:ext>
            </a:extLst>
          </p:cNvPr>
          <p:cNvSpPr txBox="1"/>
          <p:nvPr/>
        </p:nvSpPr>
        <p:spPr>
          <a:xfrm>
            <a:off x="96542" y="4134682"/>
            <a:ext cx="974594"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t>Precipitation</a:t>
            </a:r>
          </a:p>
        </p:txBody>
      </p:sp>
      <p:sp>
        <p:nvSpPr>
          <p:cNvPr id="30" name="テキスト ボックス 29">
            <a:extLst>
              <a:ext uri="{FF2B5EF4-FFF2-40B4-BE49-F238E27FC236}">
                <a16:creationId xmlns:a16="http://schemas.microsoft.com/office/drawing/2014/main" id="{D14475A1-EB45-4295-8678-41723B894E57}"/>
              </a:ext>
            </a:extLst>
          </p:cNvPr>
          <p:cNvSpPr txBox="1"/>
          <p:nvPr/>
        </p:nvSpPr>
        <p:spPr>
          <a:xfrm>
            <a:off x="76200" y="4535790"/>
            <a:ext cx="91440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t>Vegetation,</a:t>
            </a:r>
          </a:p>
          <a:p>
            <a:pPr algn="l"/>
            <a:r>
              <a:rPr kumimoji="1" lang="en-US" altLang="ja-JP" sz="1200" dirty="0"/>
              <a:t>Aerosol</a:t>
            </a:r>
          </a:p>
        </p:txBody>
      </p:sp>
      <p:cxnSp>
        <p:nvCxnSpPr>
          <p:cNvPr id="31" name="直線コネクタ 30">
            <a:extLst>
              <a:ext uri="{FF2B5EF4-FFF2-40B4-BE49-F238E27FC236}">
                <a16:creationId xmlns:a16="http://schemas.microsoft.com/office/drawing/2014/main" id="{9A43D070-9B79-41DF-AAEB-6E95967E7302}"/>
              </a:ext>
            </a:extLst>
          </p:cNvPr>
          <p:cNvCxnSpPr>
            <a:cxnSpLocks/>
          </p:cNvCxnSpPr>
          <p:nvPr/>
        </p:nvCxnSpPr>
        <p:spPr>
          <a:xfrm>
            <a:off x="1981200" y="4716479"/>
            <a:ext cx="2659860" cy="0"/>
          </a:xfrm>
          <a:prstGeom prst="line">
            <a:avLst/>
          </a:prstGeom>
          <a:noFill/>
          <a:ln w="165100" cap="flat">
            <a:solidFill>
              <a:srgbClr val="0066FF"/>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3" name="テキスト ボックス 32">
            <a:extLst>
              <a:ext uri="{FF2B5EF4-FFF2-40B4-BE49-F238E27FC236}">
                <a16:creationId xmlns:a16="http://schemas.microsoft.com/office/drawing/2014/main" id="{F8071516-4E34-40EA-A444-C3FDA6BA2B46}"/>
              </a:ext>
            </a:extLst>
          </p:cNvPr>
          <p:cNvSpPr txBox="1"/>
          <p:nvPr/>
        </p:nvSpPr>
        <p:spPr>
          <a:xfrm>
            <a:off x="2133600" y="4454871"/>
            <a:ext cx="105812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altLang="ja-JP" sz="1100" dirty="0">
                <a:solidFill>
                  <a:srgbClr val="0066FF"/>
                </a:solidFill>
              </a:rPr>
              <a:t>GCOM-C/SGLI</a:t>
            </a:r>
            <a:endParaRPr kumimoji="0" lang="ja-JP" altLang="en-US" sz="1100" b="0" i="0" u="none" strike="noStrike" cap="none" spc="0" normalizeH="0" baseline="0" dirty="0">
              <a:ln>
                <a:noFill/>
              </a:ln>
              <a:solidFill>
                <a:srgbClr val="0066FF"/>
              </a:solidFill>
              <a:effectLst/>
              <a:uFillTx/>
            </a:endParaRPr>
          </a:p>
        </p:txBody>
      </p:sp>
      <p:cxnSp>
        <p:nvCxnSpPr>
          <p:cNvPr id="34" name="直線コネクタ 33">
            <a:extLst>
              <a:ext uri="{FF2B5EF4-FFF2-40B4-BE49-F238E27FC236}">
                <a16:creationId xmlns:a16="http://schemas.microsoft.com/office/drawing/2014/main" id="{78B9183A-33C1-42D4-9686-AF106EB29BAB}"/>
              </a:ext>
            </a:extLst>
          </p:cNvPr>
          <p:cNvCxnSpPr>
            <a:cxnSpLocks/>
          </p:cNvCxnSpPr>
          <p:nvPr/>
        </p:nvCxnSpPr>
        <p:spPr>
          <a:xfrm>
            <a:off x="4042936" y="5173679"/>
            <a:ext cx="1519664" cy="0"/>
          </a:xfrm>
          <a:prstGeom prst="line">
            <a:avLst/>
          </a:prstGeom>
          <a:noFill/>
          <a:ln w="165100" cap="flat">
            <a:solidFill>
              <a:srgbClr val="0066FF">
                <a:alpha val="5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6" name="テキスト ボックス 35">
            <a:extLst>
              <a:ext uri="{FF2B5EF4-FFF2-40B4-BE49-F238E27FC236}">
                <a16:creationId xmlns:a16="http://schemas.microsoft.com/office/drawing/2014/main" id="{6D7C5EF8-9DAD-4ABD-AC32-296AD19488E6}"/>
              </a:ext>
            </a:extLst>
          </p:cNvPr>
          <p:cNvSpPr txBox="1"/>
          <p:nvPr/>
        </p:nvSpPr>
        <p:spPr>
          <a:xfrm>
            <a:off x="4051608" y="4835871"/>
            <a:ext cx="143912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66FF"/>
                </a:solidFill>
                <a:effectLst/>
                <a:uFillTx/>
              </a:rPr>
              <a:t>EarthCARE/CPR</a:t>
            </a:r>
            <a:endParaRPr kumimoji="0" lang="ja-JP" altLang="en-US" sz="1100" b="0" i="0" u="none" strike="noStrike" cap="none" spc="0" normalizeH="0" baseline="0" dirty="0">
              <a:ln>
                <a:noFill/>
              </a:ln>
              <a:solidFill>
                <a:srgbClr val="0066FF"/>
              </a:solidFill>
              <a:effectLst/>
              <a:uFillTx/>
            </a:endParaRPr>
          </a:p>
        </p:txBody>
      </p:sp>
      <p:sp>
        <p:nvSpPr>
          <p:cNvPr id="37" name="テキスト ボックス 36">
            <a:extLst>
              <a:ext uri="{FF2B5EF4-FFF2-40B4-BE49-F238E27FC236}">
                <a16:creationId xmlns:a16="http://schemas.microsoft.com/office/drawing/2014/main" id="{6D635760-036A-4FA1-BADB-F94084BA3EF1}"/>
              </a:ext>
            </a:extLst>
          </p:cNvPr>
          <p:cNvSpPr txBox="1"/>
          <p:nvPr/>
        </p:nvSpPr>
        <p:spPr>
          <a:xfrm>
            <a:off x="76200" y="5064471"/>
            <a:ext cx="91440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t>Clouds</a:t>
            </a:r>
          </a:p>
        </p:txBody>
      </p:sp>
      <p:cxnSp>
        <p:nvCxnSpPr>
          <p:cNvPr id="41" name="直線コネクタ 40">
            <a:extLst>
              <a:ext uri="{FF2B5EF4-FFF2-40B4-BE49-F238E27FC236}">
                <a16:creationId xmlns:a16="http://schemas.microsoft.com/office/drawing/2014/main" id="{D4644A90-69EC-4BCF-B270-484F2C2C1BBB}"/>
              </a:ext>
            </a:extLst>
          </p:cNvPr>
          <p:cNvCxnSpPr>
            <a:cxnSpLocks/>
          </p:cNvCxnSpPr>
          <p:nvPr/>
        </p:nvCxnSpPr>
        <p:spPr>
          <a:xfrm>
            <a:off x="4495800" y="3902159"/>
            <a:ext cx="3823607" cy="0"/>
          </a:xfrm>
          <a:prstGeom prst="line">
            <a:avLst/>
          </a:prstGeom>
          <a:noFill/>
          <a:ln w="165100" cap="flat">
            <a:solidFill>
              <a:srgbClr val="0066FF">
                <a:alpha val="2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2" name="テキスト ボックス 41">
            <a:extLst>
              <a:ext uri="{FF2B5EF4-FFF2-40B4-BE49-F238E27FC236}">
                <a16:creationId xmlns:a16="http://schemas.microsoft.com/office/drawing/2014/main" id="{2DF35EA6-8C06-473F-943C-CCB0ECA56BA9}"/>
              </a:ext>
            </a:extLst>
          </p:cNvPr>
          <p:cNvSpPr txBox="1"/>
          <p:nvPr/>
        </p:nvSpPr>
        <p:spPr>
          <a:xfrm>
            <a:off x="4542190" y="3616671"/>
            <a:ext cx="201101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dirty="0">
                <a:solidFill>
                  <a:srgbClr val="0066FF"/>
                </a:solidFill>
              </a:rPr>
              <a:t>A</a:t>
            </a:r>
            <a:r>
              <a:rPr lang="en-US" altLang="ja-JP" sz="1100" dirty="0">
                <a:solidFill>
                  <a:srgbClr val="0066FF"/>
                </a:solidFill>
              </a:rPr>
              <a:t>MSR-2’s Successor Sensor</a:t>
            </a:r>
            <a:endParaRPr kumimoji="0" lang="ja-JP" altLang="en-US" sz="1100" b="0" i="0" u="none" strike="noStrike" cap="none" spc="0" normalizeH="0" baseline="0" dirty="0">
              <a:ln>
                <a:noFill/>
              </a:ln>
              <a:solidFill>
                <a:srgbClr val="0066FF"/>
              </a:solidFill>
              <a:effectLst/>
              <a:uFillTx/>
            </a:endParaRPr>
          </a:p>
        </p:txBody>
      </p:sp>
      <p:cxnSp>
        <p:nvCxnSpPr>
          <p:cNvPr id="43" name="直線コネクタ 42">
            <a:extLst>
              <a:ext uri="{FF2B5EF4-FFF2-40B4-BE49-F238E27FC236}">
                <a16:creationId xmlns:a16="http://schemas.microsoft.com/office/drawing/2014/main" id="{A579AA0A-BF16-4CCF-AE9C-EB3C1ECF3301}"/>
              </a:ext>
            </a:extLst>
          </p:cNvPr>
          <p:cNvCxnSpPr>
            <a:cxnSpLocks/>
          </p:cNvCxnSpPr>
          <p:nvPr/>
        </p:nvCxnSpPr>
        <p:spPr>
          <a:xfrm>
            <a:off x="1143000" y="5615060"/>
            <a:ext cx="1600200" cy="0"/>
          </a:xfrm>
          <a:prstGeom prst="line">
            <a:avLst/>
          </a:prstGeom>
          <a:noFill/>
          <a:ln w="165100" cap="flat">
            <a:solidFill>
              <a:srgbClr val="0066FF"/>
            </a:solidFill>
            <a:prstDash val="sysDot"/>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5" name="テキスト ボックス 44">
            <a:extLst>
              <a:ext uri="{FF2B5EF4-FFF2-40B4-BE49-F238E27FC236}">
                <a16:creationId xmlns:a16="http://schemas.microsoft.com/office/drawing/2014/main" id="{17DFE33F-FC1E-4107-90CD-269B7E5FC91C}"/>
              </a:ext>
            </a:extLst>
          </p:cNvPr>
          <p:cNvSpPr txBox="1"/>
          <p:nvPr/>
        </p:nvSpPr>
        <p:spPr>
          <a:xfrm>
            <a:off x="98506" y="5448005"/>
            <a:ext cx="99211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t>Greenhouse</a:t>
            </a:r>
          </a:p>
          <a:p>
            <a:pPr algn="l"/>
            <a:r>
              <a:rPr kumimoji="1" lang="en-US" altLang="ja-JP" sz="1200" dirty="0"/>
              <a:t>Gases</a:t>
            </a:r>
          </a:p>
        </p:txBody>
      </p:sp>
      <p:sp>
        <p:nvSpPr>
          <p:cNvPr id="51" name="テキスト ボックス 50">
            <a:extLst>
              <a:ext uri="{FF2B5EF4-FFF2-40B4-BE49-F238E27FC236}">
                <a16:creationId xmlns:a16="http://schemas.microsoft.com/office/drawing/2014/main" id="{21D015FE-1432-478B-9796-8FB35CA31813}"/>
              </a:ext>
            </a:extLst>
          </p:cNvPr>
          <p:cNvSpPr txBox="1"/>
          <p:nvPr/>
        </p:nvSpPr>
        <p:spPr>
          <a:xfrm>
            <a:off x="1276074" y="5292052"/>
            <a:ext cx="117099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66FF"/>
                </a:solidFill>
                <a:effectLst/>
                <a:uFillTx/>
              </a:rPr>
              <a:t>GOSAT/FTS</a:t>
            </a:r>
            <a:endParaRPr kumimoji="0" lang="ja-JP" altLang="en-US" sz="1100" b="0" i="0" u="none" strike="noStrike" cap="none" spc="0" normalizeH="0" baseline="0" dirty="0">
              <a:ln>
                <a:noFill/>
              </a:ln>
              <a:solidFill>
                <a:srgbClr val="0066FF"/>
              </a:solidFill>
              <a:effectLst/>
              <a:uFillTx/>
            </a:endParaRPr>
          </a:p>
        </p:txBody>
      </p:sp>
      <p:cxnSp>
        <p:nvCxnSpPr>
          <p:cNvPr id="52" name="直線コネクタ 51">
            <a:extLst>
              <a:ext uri="{FF2B5EF4-FFF2-40B4-BE49-F238E27FC236}">
                <a16:creationId xmlns:a16="http://schemas.microsoft.com/office/drawing/2014/main" id="{E8E13E90-E0F3-49DC-BA64-BF1D65CF5A65}"/>
              </a:ext>
            </a:extLst>
          </p:cNvPr>
          <p:cNvCxnSpPr>
            <a:cxnSpLocks/>
          </p:cNvCxnSpPr>
          <p:nvPr/>
        </p:nvCxnSpPr>
        <p:spPr>
          <a:xfrm>
            <a:off x="2370872" y="5978871"/>
            <a:ext cx="2708338" cy="0"/>
          </a:xfrm>
          <a:prstGeom prst="line">
            <a:avLst/>
          </a:prstGeom>
          <a:noFill/>
          <a:ln w="165100" cap="flat">
            <a:solidFill>
              <a:srgbClr val="0066FF">
                <a:alpha val="5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3" name="テキスト ボックス 52">
            <a:extLst>
              <a:ext uri="{FF2B5EF4-FFF2-40B4-BE49-F238E27FC236}">
                <a16:creationId xmlns:a16="http://schemas.microsoft.com/office/drawing/2014/main" id="{98D23D8A-8F8C-490D-A0DB-ECA692671A15}"/>
              </a:ext>
            </a:extLst>
          </p:cNvPr>
          <p:cNvSpPr txBox="1"/>
          <p:nvPr/>
        </p:nvSpPr>
        <p:spPr>
          <a:xfrm>
            <a:off x="2662664" y="5688578"/>
            <a:ext cx="117099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66FF"/>
                </a:solidFill>
                <a:effectLst/>
                <a:uFillTx/>
              </a:rPr>
              <a:t>GOSAT-2/FTS-2</a:t>
            </a:r>
            <a:endParaRPr kumimoji="0" lang="ja-JP" altLang="en-US" sz="1100" b="0" i="0" u="none" strike="noStrike" cap="none" spc="0" normalizeH="0" baseline="0" dirty="0">
              <a:ln>
                <a:noFill/>
              </a:ln>
              <a:solidFill>
                <a:srgbClr val="0066FF"/>
              </a:solidFill>
              <a:effectLst/>
              <a:uFillTx/>
            </a:endParaRPr>
          </a:p>
        </p:txBody>
      </p:sp>
      <p:cxnSp>
        <p:nvCxnSpPr>
          <p:cNvPr id="55" name="直線コネクタ 54">
            <a:extLst>
              <a:ext uri="{FF2B5EF4-FFF2-40B4-BE49-F238E27FC236}">
                <a16:creationId xmlns:a16="http://schemas.microsoft.com/office/drawing/2014/main" id="{D4887E5B-C266-4600-9DE4-041108574033}"/>
              </a:ext>
            </a:extLst>
          </p:cNvPr>
          <p:cNvCxnSpPr>
            <a:cxnSpLocks/>
          </p:cNvCxnSpPr>
          <p:nvPr/>
        </p:nvCxnSpPr>
        <p:spPr>
          <a:xfrm>
            <a:off x="4572000" y="6283671"/>
            <a:ext cx="3747407" cy="0"/>
          </a:xfrm>
          <a:prstGeom prst="line">
            <a:avLst/>
          </a:prstGeom>
          <a:noFill/>
          <a:ln w="165100" cap="flat">
            <a:solidFill>
              <a:srgbClr val="0066FF">
                <a:alpha val="20000"/>
              </a:srgb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6" name="テキスト ボックス 55">
            <a:extLst>
              <a:ext uri="{FF2B5EF4-FFF2-40B4-BE49-F238E27FC236}">
                <a16:creationId xmlns:a16="http://schemas.microsoft.com/office/drawing/2014/main" id="{9CBDB556-A63E-4DC9-8B51-D380316370F9}"/>
              </a:ext>
            </a:extLst>
          </p:cNvPr>
          <p:cNvSpPr txBox="1"/>
          <p:nvPr/>
        </p:nvSpPr>
        <p:spPr>
          <a:xfrm>
            <a:off x="4772602" y="6007557"/>
            <a:ext cx="117099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66FF"/>
                </a:solidFill>
                <a:effectLst/>
                <a:uFillTx/>
              </a:rPr>
              <a:t>GOSAT-3</a:t>
            </a:r>
            <a:endParaRPr kumimoji="0" lang="ja-JP" altLang="en-US" sz="1100" b="0" i="0" u="none" strike="noStrike" cap="none" spc="0" normalizeH="0" baseline="0" dirty="0">
              <a:ln>
                <a:noFill/>
              </a:ln>
              <a:solidFill>
                <a:srgbClr val="0066FF"/>
              </a:solidFill>
              <a:effectLst/>
              <a:uFillTx/>
            </a:endParaRPr>
          </a:p>
        </p:txBody>
      </p:sp>
      <p:sp>
        <p:nvSpPr>
          <p:cNvPr id="57" name="テキスト ボックス 56">
            <a:extLst>
              <a:ext uri="{FF2B5EF4-FFF2-40B4-BE49-F238E27FC236}">
                <a16:creationId xmlns:a16="http://schemas.microsoft.com/office/drawing/2014/main" id="{4439196D-9E97-48B7-BA02-7598068A5EF3}"/>
              </a:ext>
            </a:extLst>
          </p:cNvPr>
          <p:cNvSpPr txBox="1"/>
          <p:nvPr/>
        </p:nvSpPr>
        <p:spPr>
          <a:xfrm>
            <a:off x="5170096" y="2364464"/>
            <a:ext cx="131126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ALOS-4 Follow-on</a:t>
            </a:r>
            <a:endParaRPr kumimoji="0" lang="ja-JP" altLang="en-US" sz="1100" b="0" i="0" u="none" strike="noStrike" cap="none" spc="0" normalizeH="0" baseline="0" dirty="0">
              <a:ln>
                <a:noFill/>
              </a:ln>
              <a:solidFill>
                <a:srgbClr val="FF0000"/>
              </a:solidFill>
              <a:effectLst/>
              <a:uFillTx/>
            </a:endParaRPr>
          </a:p>
        </p:txBody>
      </p:sp>
      <p:sp>
        <p:nvSpPr>
          <p:cNvPr id="58" name="テキスト ボックス 57">
            <a:extLst>
              <a:ext uri="{FF2B5EF4-FFF2-40B4-BE49-F238E27FC236}">
                <a16:creationId xmlns:a16="http://schemas.microsoft.com/office/drawing/2014/main" id="{AA71595B-DF1A-4C16-A7D1-BF1195B96BF2}"/>
              </a:ext>
            </a:extLst>
          </p:cNvPr>
          <p:cNvSpPr txBox="1"/>
          <p:nvPr/>
        </p:nvSpPr>
        <p:spPr>
          <a:xfrm>
            <a:off x="5170096" y="2871548"/>
            <a:ext cx="131126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FF0000"/>
                </a:solidFill>
                <a:effectLst/>
                <a:uFillTx/>
              </a:rPr>
              <a:t>ALOS-3 Follow-on</a:t>
            </a:r>
            <a:endParaRPr kumimoji="0" lang="ja-JP" altLang="en-US" sz="1100" b="0" i="0" u="none" strike="noStrike" cap="none" spc="0" normalizeH="0" baseline="0" dirty="0">
              <a:ln>
                <a:noFill/>
              </a:ln>
              <a:solidFill>
                <a:srgbClr val="FF0000"/>
              </a:solidFill>
              <a:effectLst/>
              <a:uFillTx/>
            </a:endParaRPr>
          </a:p>
        </p:txBody>
      </p:sp>
      <p:sp>
        <p:nvSpPr>
          <p:cNvPr id="59" name="テキスト ボックス 58">
            <a:extLst>
              <a:ext uri="{FF2B5EF4-FFF2-40B4-BE49-F238E27FC236}">
                <a16:creationId xmlns:a16="http://schemas.microsoft.com/office/drawing/2014/main" id="{C2D931B1-AF5D-43C8-997F-3CC2BD846785}"/>
              </a:ext>
            </a:extLst>
          </p:cNvPr>
          <p:cNvSpPr txBox="1"/>
          <p:nvPr/>
        </p:nvSpPr>
        <p:spPr>
          <a:xfrm>
            <a:off x="126840" y="2407230"/>
            <a:ext cx="95165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1" lang="en-US" altLang="ja-JP" sz="1200" dirty="0">
                <a:solidFill>
                  <a:srgbClr val="C00000"/>
                </a:solidFill>
              </a:rPr>
              <a:t>Land Monitoring</a:t>
            </a:r>
          </a:p>
        </p:txBody>
      </p:sp>
      <p:sp>
        <p:nvSpPr>
          <p:cNvPr id="60" name="楕円 59">
            <a:extLst>
              <a:ext uri="{FF2B5EF4-FFF2-40B4-BE49-F238E27FC236}">
                <a16:creationId xmlns:a16="http://schemas.microsoft.com/office/drawing/2014/main" id="{747EDAEE-D095-4B01-A9F3-26BF1D2A2758}"/>
              </a:ext>
            </a:extLst>
          </p:cNvPr>
          <p:cNvSpPr/>
          <p:nvPr/>
        </p:nvSpPr>
        <p:spPr>
          <a:xfrm>
            <a:off x="-71413" y="1791592"/>
            <a:ext cx="1463833" cy="519348"/>
          </a:xfrm>
          <a:prstGeom prst="ellipse">
            <a:avLst/>
          </a:prstGeom>
          <a:solidFill>
            <a:srgbClr val="FFCCCC"/>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rtl="0" latinLnBrk="1" hangingPunct="0"/>
            <a:r>
              <a:rPr lang="en-US" altLang="ja-JP" sz="900" dirty="0">
                <a:solidFill>
                  <a:srgbClr val="C00000"/>
                </a:solidFill>
              </a:rPr>
              <a:t>National Security</a:t>
            </a:r>
          </a:p>
          <a:p>
            <a:pPr algn="ctr" rtl="0" latinLnBrk="1" hangingPunct="0"/>
            <a:r>
              <a:rPr lang="en-US" altLang="ja-JP" sz="900" dirty="0">
                <a:solidFill>
                  <a:srgbClr val="C00000"/>
                </a:solidFill>
              </a:rPr>
              <a:t>Disaster</a:t>
            </a:r>
          </a:p>
        </p:txBody>
      </p:sp>
      <p:sp>
        <p:nvSpPr>
          <p:cNvPr id="61" name="コンテンツ プレースホルダー 3">
            <a:extLst>
              <a:ext uri="{FF2B5EF4-FFF2-40B4-BE49-F238E27FC236}">
                <a16:creationId xmlns:a16="http://schemas.microsoft.com/office/drawing/2014/main" id="{91CD08B5-42C4-4E43-B7C5-79664AB66403}"/>
              </a:ext>
            </a:extLst>
          </p:cNvPr>
          <p:cNvSpPr txBox="1">
            <a:spLocks/>
          </p:cNvSpPr>
          <p:nvPr/>
        </p:nvSpPr>
        <p:spPr>
          <a:xfrm>
            <a:off x="272945" y="-25505"/>
            <a:ext cx="7557691" cy="875945"/>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l"/>
            <a:endParaRPr kumimoji="1" lang="en-US" altLang="ja-JP" sz="2800" dirty="0">
              <a:solidFill>
                <a:schemeClr val="bg1"/>
              </a:solidFill>
            </a:endParaRPr>
          </a:p>
        </p:txBody>
      </p:sp>
      <p:pic>
        <p:nvPicPr>
          <p:cNvPr id="68" name="Picture 5" descr="jaxa_logo">
            <a:extLst>
              <a:ext uri="{FF2B5EF4-FFF2-40B4-BE49-F238E27FC236}">
                <a16:creationId xmlns:a16="http://schemas.microsoft.com/office/drawing/2014/main" id="{A8A7222C-525D-4C09-9BBF-2E94D811292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8667" l="2260" r="96893"/>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79674" y="5064804"/>
            <a:ext cx="454883" cy="286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10">
            <a:extLst>
              <a:ext uri="{FF2B5EF4-FFF2-40B4-BE49-F238E27FC236}">
                <a16:creationId xmlns:a16="http://schemas.microsoft.com/office/drawing/2014/main" id="{B4CD1DB4-308E-4226-8882-15507420BA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3122"/>
          <a:stretch/>
        </p:blipFill>
        <p:spPr>
          <a:xfrm>
            <a:off x="3535873" y="4891889"/>
            <a:ext cx="507063" cy="211127"/>
          </a:xfrm>
          <a:prstGeom prst="rect">
            <a:avLst/>
          </a:prstGeom>
        </p:spPr>
      </p:pic>
      <p:pic>
        <p:nvPicPr>
          <p:cNvPr id="71" name="図 70">
            <a:extLst>
              <a:ext uri="{FF2B5EF4-FFF2-40B4-BE49-F238E27FC236}">
                <a16:creationId xmlns:a16="http://schemas.microsoft.com/office/drawing/2014/main" id="{656F2A93-42B5-4AB0-AC61-F32B71711F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335" y="4036088"/>
            <a:ext cx="285568" cy="296647"/>
          </a:xfrm>
          <a:prstGeom prst="rect">
            <a:avLst/>
          </a:prstGeom>
        </p:spPr>
      </p:pic>
      <p:pic>
        <p:nvPicPr>
          <p:cNvPr id="72" name="Picture 5" descr="jaxa_logo">
            <a:extLst>
              <a:ext uri="{FF2B5EF4-FFF2-40B4-BE49-F238E27FC236}">
                <a16:creationId xmlns:a16="http://schemas.microsoft.com/office/drawing/2014/main" id="{4306DDFD-614E-4313-AE8A-5F1E7DE534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8" b="98667" l="2260" r="96893"/>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94205" y="4060778"/>
            <a:ext cx="454883" cy="286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3" name="直線コネクタ 142">
            <a:extLst>
              <a:ext uri="{FF2B5EF4-FFF2-40B4-BE49-F238E27FC236}">
                <a16:creationId xmlns:a16="http://schemas.microsoft.com/office/drawing/2014/main" id="{7DE30B2A-9817-496E-B135-6F8E62720C44}"/>
              </a:ext>
            </a:extLst>
          </p:cNvPr>
          <p:cNvCxnSpPr>
            <a:cxnSpLocks/>
          </p:cNvCxnSpPr>
          <p:nvPr/>
        </p:nvCxnSpPr>
        <p:spPr>
          <a:xfrm>
            <a:off x="1600200" y="4378671"/>
            <a:ext cx="1066800" cy="0"/>
          </a:xfrm>
          <a:prstGeom prst="line">
            <a:avLst/>
          </a:prstGeom>
          <a:noFill/>
          <a:ln w="165100" cap="flat">
            <a:solidFill>
              <a:srgbClr val="0066FF"/>
            </a:solidFill>
            <a:prstDash val="sysDot"/>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65419070"/>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D72F8D9-DE15-41C3-82EC-46856407D354}"/>
              </a:ext>
            </a:extLst>
          </p:cNvPr>
          <p:cNvSpPr>
            <a:spLocks noGrp="1"/>
          </p:cNvSpPr>
          <p:nvPr>
            <p:ph type="sldNum" sz="quarter" idx="12"/>
          </p:nvPr>
        </p:nvSpPr>
        <p:spPr>
          <a:xfrm>
            <a:off x="6943499" y="6550445"/>
            <a:ext cx="2135188" cy="257175"/>
          </a:xfrm>
        </p:spPr>
        <p:txBody>
          <a:bodyPr/>
          <a:lstStyle/>
          <a:p>
            <a:pPr>
              <a:defRPr/>
            </a:pPr>
            <a:fld id="{E4BF4CF6-5A1D-47F7-AAB0-66D244569292}" type="slidenum">
              <a:rPr lang="en-US" altLang="ja-JP" smtClean="0"/>
              <a:pPr>
                <a:defRPr/>
              </a:pPr>
              <a:t>17</a:t>
            </a:fld>
            <a:endParaRPr lang="en-US" altLang="ja-JP" dirty="0"/>
          </a:p>
        </p:txBody>
      </p:sp>
      <p:graphicFrame>
        <p:nvGraphicFramePr>
          <p:cNvPr id="3" name="表 3">
            <a:extLst>
              <a:ext uri="{FF2B5EF4-FFF2-40B4-BE49-F238E27FC236}">
                <a16:creationId xmlns:a16="http://schemas.microsoft.com/office/drawing/2014/main" id="{BB2D0EF7-04A3-4B70-A262-D8D09BDFD6A3}"/>
              </a:ext>
            </a:extLst>
          </p:cNvPr>
          <p:cNvGraphicFramePr>
            <a:graphicFrameLocks noGrp="1"/>
          </p:cNvGraphicFramePr>
          <p:nvPr>
            <p:extLst>
              <p:ext uri="{D42A27DB-BD31-4B8C-83A1-F6EECF244321}">
                <p14:modId xmlns:p14="http://schemas.microsoft.com/office/powerpoint/2010/main" val="3933356825"/>
              </p:ext>
            </p:extLst>
          </p:nvPr>
        </p:nvGraphicFramePr>
        <p:xfrm>
          <a:off x="0" y="1153841"/>
          <a:ext cx="9144000" cy="5627959"/>
        </p:xfrm>
        <a:graphic>
          <a:graphicData uri="http://schemas.openxmlformats.org/drawingml/2006/table">
            <a:tbl>
              <a:tblPr firstRow="1" bandRow="1">
                <a:tableStyleId>{8A107856-5554-42FB-B03E-39F5DBC370BA}</a:tableStyleId>
              </a:tblPr>
              <a:tblGrid>
                <a:gridCol w="1436186">
                  <a:extLst>
                    <a:ext uri="{9D8B030D-6E8A-4147-A177-3AD203B41FA5}">
                      <a16:colId xmlns:a16="http://schemas.microsoft.com/office/drawing/2014/main" val="1025453345"/>
                    </a:ext>
                  </a:extLst>
                </a:gridCol>
                <a:gridCol w="7707814">
                  <a:extLst>
                    <a:ext uri="{9D8B030D-6E8A-4147-A177-3AD203B41FA5}">
                      <a16:colId xmlns:a16="http://schemas.microsoft.com/office/drawing/2014/main" val="4038310670"/>
                    </a:ext>
                  </a:extLst>
                </a:gridCol>
              </a:tblGrid>
              <a:tr h="862550">
                <a:tc>
                  <a:txBody>
                    <a:bodyPr/>
                    <a:lstStyle/>
                    <a:p>
                      <a:pPr algn="l"/>
                      <a:r>
                        <a:rPr kumimoji="1" lang="en-US" altLang="ja-JP" sz="2000" b="0" dirty="0"/>
                        <a:t>SAR</a:t>
                      </a:r>
                      <a:endParaRPr kumimoji="1" lang="ja-JP" altLang="en-US" sz="2000" b="0" dirty="0"/>
                    </a:p>
                  </a:txBody>
                  <a:tcPr/>
                </a:tc>
                <a:tc>
                  <a:txBody>
                    <a:bodyPr/>
                    <a:lstStyle/>
                    <a:p>
                      <a:pPr marL="285750" indent="-285750" algn="l">
                        <a:buFont typeface="Wingdings" panose="05000000000000000000" pitchFamily="2" charset="2"/>
                        <a:buChar char="ü"/>
                      </a:pPr>
                      <a:r>
                        <a:rPr kumimoji="1" lang="en-US" altLang="ja-JP" sz="2000" b="0" dirty="0"/>
                        <a:t>Propose ALOS-6 for continuous observation by L-band SAR with wider swath width and higher resolution.</a:t>
                      </a:r>
                      <a:endParaRPr kumimoji="1" lang="ja-JP" altLang="en-US" sz="2000" b="0" dirty="0"/>
                    </a:p>
                  </a:txBody>
                  <a:tcPr/>
                </a:tc>
                <a:extLst>
                  <a:ext uri="{0D108BD9-81ED-4DB2-BD59-A6C34878D82A}">
                    <a16:rowId xmlns:a16="http://schemas.microsoft.com/office/drawing/2014/main" val="1013619651"/>
                  </a:ext>
                </a:extLst>
              </a:tr>
              <a:tr h="862550">
                <a:tc>
                  <a:txBody>
                    <a:bodyPr/>
                    <a:lstStyle/>
                    <a:p>
                      <a:pPr algn="l"/>
                      <a:r>
                        <a:rPr kumimoji="1" lang="en-US" altLang="ja-JP" sz="2000" dirty="0"/>
                        <a:t>Optical (LEO)</a:t>
                      </a:r>
                    </a:p>
                  </a:txBody>
                  <a:tcPr/>
                </a:tc>
                <a:tc>
                  <a:txBody>
                    <a:bodyPr/>
                    <a:lstStyle/>
                    <a:p>
                      <a:pPr marL="285750" indent="-285750" algn="l">
                        <a:buFont typeface="Wingdings" panose="05000000000000000000" pitchFamily="2" charset="2"/>
                        <a:buChar char="ü"/>
                      </a:pPr>
                      <a:r>
                        <a:rPr kumimoji="1" lang="en-US" altLang="ja-JP" sz="2000" dirty="0"/>
                        <a:t>Propose ALOS-5 for continuous observation to respond to high resolution optical data needs.</a:t>
                      </a:r>
                      <a:endParaRPr kumimoji="1" lang="ja-JP" altLang="en-US" sz="2000" dirty="0"/>
                    </a:p>
                  </a:txBody>
                  <a:tcPr/>
                </a:tc>
                <a:extLst>
                  <a:ext uri="{0D108BD9-81ED-4DB2-BD59-A6C34878D82A}">
                    <a16:rowId xmlns:a16="http://schemas.microsoft.com/office/drawing/2014/main" val="1243512104"/>
                  </a:ext>
                </a:extLst>
              </a:tr>
              <a:tr h="2332825">
                <a:tc>
                  <a:txBody>
                    <a:bodyPr/>
                    <a:lstStyle/>
                    <a:p>
                      <a:pPr algn="l"/>
                      <a:r>
                        <a:rPr kumimoji="1" lang="en-US" altLang="ja-JP" sz="2000" dirty="0"/>
                        <a:t>SLATS (follow-on)</a:t>
                      </a:r>
                      <a:endParaRPr kumimoji="1" lang="en-US" altLang="ja-JP" sz="1400" dirty="0">
                        <a:solidFill>
                          <a:srgbClr val="FFC000"/>
                        </a:solidFill>
                        <a:latin typeface="Arial" panose="020B0604020202020204" pitchFamily="34" charset="0"/>
                        <a:cs typeface="Arial" panose="020B0604020202020204" pitchFamily="34" charset="0"/>
                      </a:endParaRPr>
                    </a:p>
                  </a:txBody>
                  <a:tcPr/>
                </a:tc>
                <a:tc>
                  <a:txBody>
                    <a:bodyPr/>
                    <a:lstStyle/>
                    <a:p>
                      <a:pPr marL="285750" indent="-285750" algn="l">
                        <a:buFont typeface="Wingdings" panose="05000000000000000000" pitchFamily="2" charset="2"/>
                        <a:buChar char="ü"/>
                      </a:pPr>
                      <a:r>
                        <a:rPr kumimoji="1" lang="en-US" altLang="ja-JP" sz="2000" dirty="0"/>
                        <a:t>Advancement of instruments for the super low altitude (small optical sensors, SAR and  infrared sensors, Lidar).</a:t>
                      </a:r>
                    </a:p>
                    <a:p>
                      <a:pPr marL="285750" indent="-285750" algn="l">
                        <a:buFont typeface="Wingdings" panose="05000000000000000000" pitchFamily="2" charset="2"/>
                        <a:buChar char="ü"/>
                      </a:pPr>
                      <a:r>
                        <a:rPr kumimoji="1" lang="en-US" altLang="ja-JP" sz="2000" dirty="0"/>
                        <a:t>Coordinated operations of a post-SLATS constellation systems to enable data acquisition of target areas in a timely manner, taking advantage of SLATS capability of moving to a recurrent orbit on which satellites can observe a particular target point every day at the same time. </a:t>
                      </a:r>
                      <a:endParaRPr kumimoji="1" lang="en-US" altLang="ja-JP" sz="2000" dirty="0">
                        <a:solidFill>
                          <a:schemeClr val="tx1"/>
                        </a:solidFill>
                      </a:endParaRPr>
                    </a:p>
                  </a:txBody>
                  <a:tcPr/>
                </a:tc>
                <a:extLst>
                  <a:ext uri="{0D108BD9-81ED-4DB2-BD59-A6C34878D82A}">
                    <a16:rowId xmlns:a16="http://schemas.microsoft.com/office/drawing/2014/main" val="3297558763"/>
                  </a:ext>
                </a:extLst>
              </a:tr>
              <a:tr h="1570034">
                <a:tc>
                  <a:txBody>
                    <a:bodyPr/>
                    <a:lstStyle/>
                    <a:p>
                      <a:pPr algn="l"/>
                      <a:r>
                        <a:rPr kumimoji="1" lang="en-US" altLang="ja-JP" sz="2000" dirty="0"/>
                        <a:t>Optical (GEO)</a:t>
                      </a:r>
                    </a:p>
                  </a:txBody>
                  <a:tcPr/>
                </a:tc>
                <a:tc>
                  <a:txBody>
                    <a:bodyPr/>
                    <a:lstStyle/>
                    <a:p>
                      <a:pPr marL="285750" indent="-285750" algn="l">
                        <a:buFont typeface="Wingdings" panose="05000000000000000000" pitchFamily="2" charset="2"/>
                        <a:buChar char="ü"/>
                      </a:pPr>
                      <a:r>
                        <a:rPr kumimoji="1" lang="en-US" altLang="ja-JP" sz="2000" dirty="0"/>
                        <a:t>Development of a large optical sensor (visible and near infrared) for a geo-stationary satellite and establish a satellite system to enable time and consecutive observation and data provision of target areas for disaster related and national security use.  </a:t>
                      </a:r>
                    </a:p>
                  </a:txBody>
                  <a:tcPr/>
                </a:tc>
                <a:extLst>
                  <a:ext uri="{0D108BD9-81ED-4DB2-BD59-A6C34878D82A}">
                    <a16:rowId xmlns:a16="http://schemas.microsoft.com/office/drawing/2014/main" val="4237070734"/>
                  </a:ext>
                </a:extLst>
              </a:tr>
            </a:tbl>
          </a:graphicData>
        </a:graphic>
      </p:graphicFrame>
      <p:sp>
        <p:nvSpPr>
          <p:cNvPr id="5" name="正方形/長方形 4">
            <a:extLst>
              <a:ext uri="{FF2B5EF4-FFF2-40B4-BE49-F238E27FC236}">
                <a16:creationId xmlns:a16="http://schemas.microsoft.com/office/drawing/2014/main" id="{FFC7E6B8-CD4C-432E-B3E0-EE30F744DF8D}"/>
              </a:ext>
            </a:extLst>
          </p:cNvPr>
          <p:cNvSpPr/>
          <p:nvPr/>
        </p:nvSpPr>
        <p:spPr>
          <a:xfrm>
            <a:off x="1752600" y="381000"/>
            <a:ext cx="7821386" cy="523220"/>
          </a:xfrm>
          <a:prstGeom prst="rect">
            <a:avLst/>
          </a:prstGeom>
        </p:spPr>
        <p:txBody>
          <a:bodyPr wrap="square">
            <a:spAutoFit/>
          </a:bodyPr>
          <a:lstStyle/>
          <a:p>
            <a:r>
              <a:rPr lang="en-US" altLang="ja-JP" sz="2800" b="1" kern="0" dirty="0">
                <a:solidFill>
                  <a:srgbClr val="FFFFFF"/>
                </a:solidFill>
                <a:latin typeface="Arial" panose="020B0604020202020204" pitchFamily="34" charset="0"/>
                <a:ea typeface="ＭＳ Ｐゴシック"/>
                <a:cs typeface="Arial" panose="020B0604020202020204" pitchFamily="34" charset="0"/>
              </a:rPr>
              <a:t>JAXA’s Proposal for Future EO Missions</a:t>
            </a:r>
            <a:endParaRPr lang="ja-JP" altLang="en-US" sz="1600"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69273E06-E57F-4C21-A099-60B70537CE32}"/>
              </a:ext>
            </a:extLst>
          </p:cNvPr>
          <p:cNvSpPr txBox="1"/>
          <p:nvPr/>
        </p:nvSpPr>
        <p:spPr>
          <a:xfrm>
            <a:off x="76200" y="5943600"/>
            <a:ext cx="742428" cy="307777"/>
          </a:xfrm>
          <a:prstGeom prst="rect">
            <a:avLst/>
          </a:prstGeom>
          <a:solidFill>
            <a:srgbClr val="FFFF00"/>
          </a:solidFill>
        </p:spPr>
        <p:txBody>
          <a:bodyPr wrap="square" rtlCol="0">
            <a:spAutoFit/>
          </a:bodyPr>
          <a:lstStyle/>
          <a:p>
            <a:r>
              <a:rPr lang="en-US" altLang="ja-JP" sz="1400" dirty="0">
                <a:solidFill>
                  <a:srgbClr val="FF0000"/>
                </a:solidFill>
              </a:rPr>
              <a:t>NEW</a:t>
            </a:r>
            <a:endParaRPr kumimoji="1" lang="ja-JP" altLang="en-US" sz="1400" dirty="0">
              <a:solidFill>
                <a:srgbClr val="FF0000"/>
              </a:solidFill>
            </a:endParaRPr>
          </a:p>
        </p:txBody>
      </p:sp>
      <p:sp>
        <p:nvSpPr>
          <p:cNvPr id="7" name="テキスト ボックス 6">
            <a:extLst>
              <a:ext uri="{FF2B5EF4-FFF2-40B4-BE49-F238E27FC236}">
                <a16:creationId xmlns:a16="http://schemas.microsoft.com/office/drawing/2014/main" id="{1F3D7E23-9FA4-487F-9A5B-F3B9DAE9B884}"/>
              </a:ext>
            </a:extLst>
          </p:cNvPr>
          <p:cNvSpPr txBox="1"/>
          <p:nvPr/>
        </p:nvSpPr>
        <p:spPr>
          <a:xfrm>
            <a:off x="0" y="-6896"/>
            <a:ext cx="7257257" cy="319639"/>
          </a:xfrm>
          <a:prstGeom prst="rect">
            <a:avLst/>
          </a:prstGeom>
          <a:solidFill>
            <a:srgbClr val="FFC000"/>
          </a:solidFill>
        </p:spPr>
        <p:txBody>
          <a:bodyPr wrap="square" rtlCol="0">
            <a:spAutoFit/>
          </a:bodyPr>
          <a:lstStyle/>
          <a:p>
            <a:pPr defTabSz="844083" eaLnBrk="0" fontAlgn="base" hangingPunct="0">
              <a:spcBef>
                <a:spcPct val="0"/>
              </a:spcBef>
              <a:spcAft>
                <a:spcPct val="0"/>
              </a:spcAft>
            </a:pPr>
            <a:r>
              <a:rPr lang="en-US" altLang="ja-JP" sz="1477" b="1" dirty="0">
                <a:solidFill>
                  <a:prstClr val="white"/>
                </a:solidFill>
                <a:latin typeface="Arial" panose="020B0604020202020204" pitchFamily="34" charset="0"/>
                <a:ea typeface="ＭＳ Ｐゴシック" panose="020B0600070205080204" pitchFamily="50" charset="-128"/>
              </a:rPr>
              <a:t>Missions for Contribut</a:t>
            </a:r>
            <a:r>
              <a:rPr lang="en-US" altLang="ja-JP" sz="1477" b="1" dirty="0">
                <a:solidFill>
                  <a:prstClr val="white"/>
                </a:solidFill>
                <a:latin typeface="Arial" panose="020B0604020202020204" pitchFamily="34" charset="0"/>
              </a:rPr>
              <a:t>ing to National Security &amp; Disaster Risks Management </a:t>
            </a:r>
            <a:endParaRPr lang="ja-JP" altLang="en-US" sz="1477" b="1" dirty="0">
              <a:solidFill>
                <a:prstClr val="white"/>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59183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BB2D0EF7-04A3-4B70-A262-D8D09BDFD6A3}"/>
              </a:ext>
            </a:extLst>
          </p:cNvPr>
          <p:cNvGraphicFramePr>
            <a:graphicFrameLocks noGrp="1"/>
          </p:cNvGraphicFramePr>
          <p:nvPr>
            <p:extLst>
              <p:ext uri="{D42A27DB-BD31-4B8C-83A1-F6EECF244321}">
                <p14:modId xmlns:p14="http://schemas.microsoft.com/office/powerpoint/2010/main" val="4030467410"/>
              </p:ext>
            </p:extLst>
          </p:nvPr>
        </p:nvGraphicFramePr>
        <p:xfrm>
          <a:off x="0" y="1219200"/>
          <a:ext cx="9144000" cy="5563369"/>
        </p:xfrm>
        <a:graphic>
          <a:graphicData uri="http://schemas.openxmlformats.org/drawingml/2006/table">
            <a:tbl>
              <a:tblPr firstRow="1" bandRow="1">
                <a:tableStyleId>{69CF1AB2-1976-4502-BF36-3FF5EA218861}</a:tableStyleId>
              </a:tblPr>
              <a:tblGrid>
                <a:gridCol w="1578634">
                  <a:extLst>
                    <a:ext uri="{9D8B030D-6E8A-4147-A177-3AD203B41FA5}">
                      <a16:colId xmlns:a16="http://schemas.microsoft.com/office/drawing/2014/main" val="1025453345"/>
                    </a:ext>
                  </a:extLst>
                </a:gridCol>
                <a:gridCol w="7565366">
                  <a:extLst>
                    <a:ext uri="{9D8B030D-6E8A-4147-A177-3AD203B41FA5}">
                      <a16:colId xmlns:a16="http://schemas.microsoft.com/office/drawing/2014/main" val="4038310670"/>
                    </a:ext>
                  </a:extLst>
                </a:gridCol>
              </a:tblGrid>
              <a:tr h="628325">
                <a:tc>
                  <a:txBody>
                    <a:bodyPr/>
                    <a:lstStyle/>
                    <a:p>
                      <a:pPr algn="l"/>
                      <a:r>
                        <a:rPr kumimoji="1" lang="en-US" altLang="ja-JP" sz="1800" b="0" dirty="0"/>
                        <a:t>GHG</a:t>
                      </a:r>
                    </a:p>
                  </a:txBody>
                  <a:tcPr/>
                </a:tc>
                <a:tc>
                  <a:txBody>
                    <a:bodyPr/>
                    <a:lstStyle/>
                    <a:p>
                      <a:pPr marL="285750" indent="-285750" algn="l">
                        <a:buFont typeface="Wingdings" panose="05000000000000000000" pitchFamily="2" charset="2"/>
                        <a:buChar char="ü"/>
                      </a:pPr>
                      <a:r>
                        <a:rPr kumimoji="1" lang="en-US" altLang="ja-JP" sz="1600" b="0" dirty="0"/>
                        <a:t>Propose to launch GOSAT-4 in the late 2020s for continuous observation by GOSAT series sensors.</a:t>
                      </a:r>
                      <a:endParaRPr kumimoji="1" lang="ja-JP" altLang="en-US" sz="1600" b="0" dirty="0"/>
                    </a:p>
                  </a:txBody>
                  <a:tcPr/>
                </a:tc>
                <a:extLst>
                  <a:ext uri="{0D108BD9-81ED-4DB2-BD59-A6C34878D82A}">
                    <a16:rowId xmlns:a16="http://schemas.microsoft.com/office/drawing/2014/main" val="2350254136"/>
                  </a:ext>
                </a:extLst>
              </a:tr>
              <a:tr h="897606">
                <a:tc>
                  <a:txBody>
                    <a:bodyPr/>
                    <a:lstStyle/>
                    <a:p>
                      <a:pPr algn="l"/>
                      <a:r>
                        <a:rPr kumimoji="1" lang="en-US" altLang="ja-JP" sz="1800" dirty="0"/>
                        <a:t>Precipitation/Ocean</a:t>
                      </a:r>
                    </a:p>
                  </a:txBody>
                  <a:tcPr/>
                </a:tc>
                <a:tc>
                  <a:txBody>
                    <a:bodyPr/>
                    <a:lstStyle/>
                    <a:p>
                      <a:pPr marL="285750" indent="-285750" algn="l">
                        <a:buFont typeface="Wingdings" panose="05000000000000000000" pitchFamily="2" charset="2"/>
                        <a:buChar char="ü"/>
                      </a:pPr>
                      <a:r>
                        <a:rPr kumimoji="1" lang="en-US" altLang="ja-JP" sz="1600" dirty="0"/>
                        <a:t>Propose to launch AMSR-4 in the late 2020s for continuous observation by AMSR series sensors, in consideration of its importance to operational users, i.e. meteorological operations, fisheries and sea ice monitoring.  </a:t>
                      </a:r>
                      <a:endParaRPr kumimoji="1" lang="ja-JP" altLang="en-US" sz="1600" dirty="0"/>
                    </a:p>
                  </a:txBody>
                  <a:tcPr/>
                </a:tc>
                <a:extLst>
                  <a:ext uri="{0D108BD9-81ED-4DB2-BD59-A6C34878D82A}">
                    <a16:rowId xmlns:a16="http://schemas.microsoft.com/office/drawing/2014/main" val="1243512104"/>
                  </a:ext>
                </a:extLst>
              </a:tr>
              <a:tr h="1035926">
                <a:tc>
                  <a:txBody>
                    <a:bodyPr/>
                    <a:lstStyle/>
                    <a:p>
                      <a:pPr algn="l"/>
                      <a:r>
                        <a:rPr kumimoji="1" lang="en-US" altLang="ja-JP" sz="1800" dirty="0"/>
                        <a:t>Cloud/</a:t>
                      </a:r>
                    </a:p>
                    <a:p>
                      <a:pPr algn="l"/>
                      <a:r>
                        <a:rPr kumimoji="1" lang="en-US" altLang="ja-JP" sz="1800" dirty="0"/>
                        <a:t>Vegetation/</a:t>
                      </a:r>
                    </a:p>
                    <a:p>
                      <a:pPr algn="l"/>
                      <a:r>
                        <a:rPr kumimoji="1" lang="en-US" altLang="ja-JP" sz="1800" dirty="0"/>
                        <a:t>Ocean</a:t>
                      </a:r>
                    </a:p>
                  </a:txBody>
                  <a:tcPr/>
                </a:tc>
                <a:tc>
                  <a:txBody>
                    <a:bodyPr/>
                    <a:lstStyle/>
                    <a:p>
                      <a:pPr marL="285750" indent="-285750" algn="l">
                        <a:buFont typeface="Wingdings" panose="05000000000000000000" pitchFamily="2" charset="2"/>
                        <a:buChar char="ü"/>
                      </a:pPr>
                      <a:r>
                        <a:rPr kumimoji="1" lang="en-US" altLang="ja-JP" sz="1600" dirty="0"/>
                        <a:t>Propose to launch SGLI-2 in the late 2020s for continuous observation by SGLI series sensors, in consideration of potential operational applications, i.e. agricultural management, fisheries and national security.</a:t>
                      </a:r>
                    </a:p>
                  </a:txBody>
                  <a:tcPr/>
                </a:tc>
                <a:extLst>
                  <a:ext uri="{0D108BD9-81ED-4DB2-BD59-A6C34878D82A}">
                    <a16:rowId xmlns:a16="http://schemas.microsoft.com/office/drawing/2014/main" val="3611258098"/>
                  </a:ext>
                </a:extLst>
              </a:tr>
              <a:tr h="1174704">
                <a:tc>
                  <a:txBody>
                    <a:bodyPr/>
                    <a:lstStyle/>
                    <a:p>
                      <a:pPr algn="l"/>
                      <a:r>
                        <a:rPr kumimoji="1" lang="en-US" altLang="ja-JP" sz="1800" dirty="0"/>
                        <a:t>Precipitation</a:t>
                      </a:r>
                      <a:endParaRPr kumimoji="1" lang="ja-JP" altLang="en-US" sz="1800" dirty="0"/>
                    </a:p>
                  </a:txBody>
                  <a:tcPr/>
                </a:tc>
                <a:tc>
                  <a:txBody>
                    <a:bodyPr/>
                    <a:lstStyle/>
                    <a:p>
                      <a:pPr marL="285750" indent="-285750" algn="l">
                        <a:buFont typeface="Wingdings" panose="05000000000000000000" pitchFamily="2" charset="2"/>
                        <a:buChar char="ü"/>
                      </a:pPr>
                      <a:r>
                        <a:rPr kumimoji="1" lang="en-US" altLang="ja-JP" sz="1600" u="none" dirty="0"/>
                        <a:t>Taking into consideration of NASA’s study of EO Decadal Survey, </a:t>
                      </a:r>
                      <a:r>
                        <a:rPr kumimoji="1" lang="en-US" altLang="ja-JP" sz="1600" u="none" dirty="0">
                          <a:effectLst/>
                        </a:rPr>
                        <a:t>start a joint study with NASA </a:t>
                      </a:r>
                      <a:r>
                        <a:rPr kumimoji="1" lang="en-US" altLang="ja-JP" sz="1600" dirty="0"/>
                        <a:t>for requirements and architecture to articulate the future mission.</a:t>
                      </a:r>
                    </a:p>
                    <a:p>
                      <a:pPr marL="285750" indent="-285750" algn="l">
                        <a:buFont typeface="Wingdings" panose="05000000000000000000" pitchFamily="2" charset="2"/>
                        <a:buChar char="ü"/>
                      </a:pPr>
                      <a:r>
                        <a:rPr kumimoji="1" lang="en-US" altLang="ja-JP" sz="1600" dirty="0"/>
                        <a:t>Based on the results of the NASA-JAXA joint study, phase-up to a mission will be determined.</a:t>
                      </a:r>
                    </a:p>
                  </a:txBody>
                  <a:tcPr/>
                </a:tc>
                <a:extLst>
                  <a:ext uri="{0D108BD9-81ED-4DB2-BD59-A6C34878D82A}">
                    <a16:rowId xmlns:a16="http://schemas.microsoft.com/office/drawing/2014/main" val="2799632207"/>
                  </a:ext>
                </a:extLst>
              </a:tr>
              <a:tr h="629046">
                <a:tc>
                  <a:txBody>
                    <a:bodyPr/>
                    <a:lstStyle/>
                    <a:p>
                      <a:pPr algn="l"/>
                      <a:r>
                        <a:rPr kumimoji="1" lang="en-US" altLang="ja-JP" sz="1800" dirty="0"/>
                        <a:t>Cloud/Wind</a:t>
                      </a:r>
                    </a:p>
                  </a:txBody>
                  <a:tcPr/>
                </a:tc>
                <a:tc>
                  <a:txBody>
                    <a:bodyPr/>
                    <a:lstStyle/>
                    <a:p>
                      <a:pPr marL="285750" indent="-285750" algn="l">
                        <a:buFont typeface="Wingdings" panose="05000000000000000000" pitchFamily="2" charset="2"/>
                        <a:buChar char="ü"/>
                      </a:pPr>
                      <a:r>
                        <a:rPr kumimoji="1" lang="en-US" altLang="ja-JP" sz="1600" dirty="0"/>
                        <a:t>Necessity of successor missions will be determined based on research and application results of EarthCARE/CPR. </a:t>
                      </a:r>
                      <a:endParaRPr kumimoji="1" lang="ja-JP" altLang="en-US" sz="1600" dirty="0"/>
                    </a:p>
                  </a:txBody>
                  <a:tcPr/>
                </a:tc>
                <a:extLst>
                  <a:ext uri="{0D108BD9-81ED-4DB2-BD59-A6C34878D82A}">
                    <a16:rowId xmlns:a16="http://schemas.microsoft.com/office/drawing/2014/main" val="2845863454"/>
                  </a:ext>
                </a:extLst>
              </a:tr>
              <a:tr h="1166888">
                <a:tc>
                  <a:txBody>
                    <a:bodyPr/>
                    <a:lstStyle/>
                    <a:p>
                      <a:pPr algn="l"/>
                      <a:r>
                        <a:rPr kumimoji="1" lang="en-US" altLang="ja-JP" sz="1800" dirty="0"/>
                        <a:t>Forest Cover</a:t>
                      </a:r>
                      <a:endParaRPr kumimoji="1" lang="ja-JP" altLang="en-US" sz="1800" dirty="0"/>
                    </a:p>
                  </a:txBody>
                  <a:tcPr/>
                </a:tc>
                <a:tc>
                  <a:txBody>
                    <a:bodyPr/>
                    <a:lstStyle/>
                    <a:p>
                      <a:pPr marL="285750" indent="-285750" algn="l">
                        <a:buFont typeface="Wingdings" panose="05000000000000000000" pitchFamily="2" charset="2"/>
                        <a:buChar char="ü"/>
                      </a:pPr>
                      <a:r>
                        <a:rPr kumimoji="1" lang="en-US" altLang="ja-JP" sz="1600" dirty="0"/>
                        <a:t>Propose a new mission for tree crown height measurement, Multi-footprint Observation LIdar (MOLI) and to start its development in JFY 2019 timeframe. MOLI will be attached to the Exposed Facility of Japanese Experiment Module “Kibo” of the International Space Station.</a:t>
                      </a:r>
                      <a:endParaRPr kumimoji="1" lang="ja-JP" altLang="en-US" sz="1600" dirty="0"/>
                    </a:p>
                  </a:txBody>
                  <a:tcPr/>
                </a:tc>
                <a:extLst>
                  <a:ext uri="{0D108BD9-81ED-4DB2-BD59-A6C34878D82A}">
                    <a16:rowId xmlns:a16="http://schemas.microsoft.com/office/drawing/2014/main" val="2673440830"/>
                  </a:ext>
                </a:extLst>
              </a:tr>
            </a:tbl>
          </a:graphicData>
        </a:graphic>
      </p:graphicFrame>
      <p:sp>
        <p:nvSpPr>
          <p:cNvPr id="5" name="正方形/長方形 4">
            <a:extLst>
              <a:ext uri="{FF2B5EF4-FFF2-40B4-BE49-F238E27FC236}">
                <a16:creationId xmlns:a16="http://schemas.microsoft.com/office/drawing/2014/main" id="{FFC7E6B8-CD4C-432E-B3E0-EE30F744DF8D}"/>
              </a:ext>
            </a:extLst>
          </p:cNvPr>
          <p:cNvSpPr/>
          <p:nvPr/>
        </p:nvSpPr>
        <p:spPr>
          <a:xfrm>
            <a:off x="1905000" y="376534"/>
            <a:ext cx="7086600" cy="523220"/>
          </a:xfrm>
          <a:prstGeom prst="rect">
            <a:avLst/>
          </a:prstGeom>
        </p:spPr>
        <p:txBody>
          <a:bodyPr wrap="square">
            <a:spAutoFit/>
          </a:bodyPr>
          <a:lstStyle/>
          <a:p>
            <a:r>
              <a:rPr lang="en-US" altLang="ja-JP" sz="2800" b="1" kern="0" dirty="0">
                <a:solidFill>
                  <a:srgbClr val="FFFFFF"/>
                </a:solidFill>
                <a:latin typeface="Arial" panose="020B0604020202020204" pitchFamily="34" charset="0"/>
                <a:ea typeface="ＭＳ Ｐゴシック"/>
                <a:cs typeface="Arial" panose="020B0604020202020204" pitchFamily="34" charset="0"/>
              </a:rPr>
              <a:t>JAXA’s Proposal for Future EO Missions</a:t>
            </a:r>
            <a:endParaRPr lang="ja-JP" altLang="en-US" sz="1600" b="1" dirty="0">
              <a:latin typeface="Arial" panose="020B0604020202020204" pitchFamily="34" charset="0"/>
              <a:cs typeface="Arial" panose="020B0604020202020204" pitchFamily="34" charset="0"/>
            </a:endParaRPr>
          </a:p>
        </p:txBody>
      </p:sp>
      <p:sp>
        <p:nvSpPr>
          <p:cNvPr id="7" name="テキスト ボックス 3">
            <a:extLst>
              <a:ext uri="{FF2B5EF4-FFF2-40B4-BE49-F238E27FC236}">
                <a16:creationId xmlns:a16="http://schemas.microsoft.com/office/drawing/2014/main" id="{B536CB83-4EEA-49F3-82F5-967B0C5124D2}"/>
              </a:ext>
            </a:extLst>
          </p:cNvPr>
          <p:cNvSpPr txBox="1"/>
          <p:nvPr/>
        </p:nvSpPr>
        <p:spPr>
          <a:xfrm>
            <a:off x="-32657" y="-4190"/>
            <a:ext cx="3952098" cy="319639"/>
          </a:xfrm>
          <a:prstGeom prst="rect">
            <a:avLst/>
          </a:prstGeom>
          <a:solidFill>
            <a:srgbClr val="92D050"/>
          </a:solidFill>
        </p:spPr>
        <p:txBody>
          <a:bodyPr wrap="square" rtlCol="0">
            <a:spAutoFit/>
          </a:bodyPr>
          <a:lstStyle/>
          <a:p>
            <a:pPr defTabSz="844083" eaLnBrk="0" fontAlgn="base" hangingPunct="0">
              <a:spcBef>
                <a:spcPct val="0"/>
              </a:spcBef>
              <a:spcAft>
                <a:spcPct val="0"/>
              </a:spcAft>
            </a:pPr>
            <a:r>
              <a:rPr lang="en-US" altLang="ja-JP" sz="1477" b="1" dirty="0">
                <a:solidFill>
                  <a:prstClr val="white"/>
                </a:solidFill>
                <a:latin typeface="Arial" panose="020B0604020202020204" pitchFamily="34" charset="0"/>
                <a:ea typeface="ＭＳ Ｐゴシック" panose="020B0600070205080204" pitchFamily="50" charset="-128"/>
              </a:rPr>
              <a:t>Missions for </a:t>
            </a:r>
            <a:r>
              <a:rPr lang="en-US" altLang="ja-JP" sz="1477" b="1" dirty="0">
                <a:solidFill>
                  <a:prstClr val="white"/>
                </a:solidFill>
                <a:latin typeface="Arial" panose="020B0604020202020204" pitchFamily="34" charset="0"/>
              </a:rPr>
              <a:t>Monitoring </a:t>
            </a:r>
            <a:r>
              <a:rPr lang="en-US" altLang="ja-JP" sz="1477" b="1" dirty="0">
                <a:solidFill>
                  <a:prstClr val="white"/>
                </a:solidFill>
                <a:latin typeface="Arial" panose="020B0604020202020204" pitchFamily="34" charset="0"/>
                <a:ea typeface="ＭＳ Ｐゴシック" panose="020B0600070205080204" pitchFamily="50" charset="-128"/>
              </a:rPr>
              <a:t>Climate Change</a:t>
            </a:r>
            <a:endParaRPr lang="ja-JP" altLang="en-US" sz="1477" b="1" dirty="0">
              <a:solidFill>
                <a:prstClr val="white"/>
              </a:solidFill>
              <a:latin typeface="Arial" panose="020B0604020202020204" pitchFamily="34" charset="0"/>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75F0489A-DC86-42CE-9AEF-66240A950EBD}"/>
              </a:ext>
            </a:extLst>
          </p:cNvPr>
          <p:cNvSpPr txBox="1"/>
          <p:nvPr/>
        </p:nvSpPr>
        <p:spPr>
          <a:xfrm>
            <a:off x="228600" y="6172200"/>
            <a:ext cx="742428" cy="307777"/>
          </a:xfrm>
          <a:prstGeom prst="rect">
            <a:avLst/>
          </a:prstGeom>
          <a:solidFill>
            <a:srgbClr val="FFFF00"/>
          </a:solidFill>
        </p:spPr>
        <p:txBody>
          <a:bodyPr wrap="square" rtlCol="0">
            <a:spAutoFit/>
          </a:bodyPr>
          <a:lstStyle/>
          <a:p>
            <a:r>
              <a:rPr lang="en-US" altLang="ja-JP" sz="1400" dirty="0">
                <a:solidFill>
                  <a:srgbClr val="FF0000"/>
                </a:solidFill>
              </a:rPr>
              <a:t>NEW</a:t>
            </a:r>
            <a:endParaRPr kumimoji="1" lang="ja-JP" altLang="en-US" sz="1400" dirty="0">
              <a:solidFill>
                <a:srgbClr val="FF0000"/>
              </a:solidFill>
            </a:endParaRPr>
          </a:p>
        </p:txBody>
      </p:sp>
      <p:sp>
        <p:nvSpPr>
          <p:cNvPr id="2" name="スライド番号プレースホルダー 1">
            <a:extLst>
              <a:ext uri="{FF2B5EF4-FFF2-40B4-BE49-F238E27FC236}">
                <a16:creationId xmlns:a16="http://schemas.microsoft.com/office/drawing/2014/main" id="{4D72F8D9-DE15-41C3-82EC-46856407D354}"/>
              </a:ext>
            </a:extLst>
          </p:cNvPr>
          <p:cNvSpPr>
            <a:spLocks noGrp="1"/>
          </p:cNvSpPr>
          <p:nvPr>
            <p:ph type="sldNum" sz="quarter" idx="12"/>
          </p:nvPr>
        </p:nvSpPr>
        <p:spPr>
          <a:xfrm>
            <a:off x="7008812" y="6560335"/>
            <a:ext cx="2135188" cy="257175"/>
          </a:xfrm>
        </p:spPr>
        <p:txBody>
          <a:bodyPr/>
          <a:lstStyle/>
          <a:p>
            <a:pPr>
              <a:defRPr/>
            </a:pPr>
            <a:fld id="{E4BF4CF6-5A1D-47F7-AAB0-66D244569292}" type="slidenum">
              <a:rPr lang="en-US" altLang="ja-JP" smtClean="0"/>
              <a:pPr>
                <a:defRPr/>
              </a:pPr>
              <a:t>18</a:t>
            </a:fld>
            <a:endParaRPr lang="en-US" altLang="ja-JP" dirty="0"/>
          </a:p>
        </p:txBody>
      </p:sp>
    </p:spTree>
    <p:extLst>
      <p:ext uri="{BB962C8B-B14F-4D97-AF65-F5344CB8AC3E}">
        <p14:creationId xmlns:p14="http://schemas.microsoft.com/office/powerpoint/2010/main" val="424484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図形グループ 1">
            <a:extLst>
              <a:ext uri="{FF2B5EF4-FFF2-40B4-BE49-F238E27FC236}">
                <a16:creationId xmlns:a16="http://schemas.microsoft.com/office/drawing/2014/main" id="{B45688AA-73E9-45C8-8028-C9B3FF15E2FF}"/>
              </a:ext>
            </a:extLst>
          </p:cNvPr>
          <p:cNvGrpSpPr>
            <a:grpSpLocks/>
          </p:cNvGrpSpPr>
          <p:nvPr/>
        </p:nvGrpSpPr>
        <p:grpSpPr bwMode="auto">
          <a:xfrm>
            <a:off x="0" y="54219"/>
            <a:ext cx="11308374" cy="6879981"/>
            <a:chOff x="-26430" y="-26988"/>
            <a:chExt cx="12375227" cy="7000876"/>
          </a:xfrm>
        </p:grpSpPr>
        <p:sp>
          <p:nvSpPr>
            <p:cNvPr id="62513" name="Rectangle 65">
              <a:extLst>
                <a:ext uri="{FF2B5EF4-FFF2-40B4-BE49-F238E27FC236}">
                  <a16:creationId xmlns:a16="http://schemas.microsoft.com/office/drawing/2014/main" id="{6AF3F394-BA0A-416D-9A62-D7D2D0F1DCF3}"/>
                </a:ext>
              </a:extLst>
            </p:cNvPr>
            <p:cNvSpPr>
              <a:spLocks noChangeArrowheads="1"/>
            </p:cNvSpPr>
            <p:nvPr/>
          </p:nvSpPr>
          <p:spPr bwMode="auto">
            <a:xfrm>
              <a:off x="7630912" y="5966004"/>
              <a:ext cx="1512224" cy="821002"/>
            </a:xfrm>
            <a:prstGeom prst="rect">
              <a:avLst/>
            </a:prstGeom>
            <a:solidFill>
              <a:schemeClr val="tx1"/>
            </a:solidFill>
            <a:ln w="9525">
              <a:solidFill>
                <a:schemeClr val="tx1"/>
              </a:solidFill>
              <a:miter lim="800000"/>
              <a:headEnd/>
              <a:tailEnd/>
            </a:ln>
          </p:spPr>
          <p:txBody>
            <a:bodyPr wrap="none" anchor="ctr"/>
            <a:lstStyle/>
            <a:p>
              <a:pPr eaLnBrk="1" hangingPunct="1">
                <a:defRPr/>
              </a:pPr>
              <a:endParaRPr lang="ja-JP" altLang="en-US" sz="1193" dirty="0">
                <a:solidFill>
                  <a:srgbClr val="000000"/>
                </a:solidFill>
                <a:latin typeface="Calibri" pitchFamily="34" charset="0"/>
              </a:endParaRPr>
            </a:p>
          </p:txBody>
        </p:sp>
        <p:sp>
          <p:nvSpPr>
            <p:cNvPr id="62466" name="Rectangle 4">
              <a:extLst>
                <a:ext uri="{FF2B5EF4-FFF2-40B4-BE49-F238E27FC236}">
                  <a16:creationId xmlns:a16="http://schemas.microsoft.com/office/drawing/2014/main" id="{4D82493E-D448-4D69-9EC9-46A1C619ECD6}"/>
                </a:ext>
              </a:extLst>
            </p:cNvPr>
            <p:cNvSpPr>
              <a:spLocks noChangeArrowheads="1"/>
            </p:cNvSpPr>
            <p:nvPr/>
          </p:nvSpPr>
          <p:spPr bwMode="auto">
            <a:xfrm>
              <a:off x="-15204" y="-26988"/>
              <a:ext cx="9995436" cy="6884274"/>
            </a:xfrm>
            <a:prstGeom prst="rect">
              <a:avLst/>
            </a:prstGeom>
            <a:solidFill>
              <a:schemeClr val="tx1"/>
            </a:solidFill>
            <a:ln w="9525">
              <a:solidFill>
                <a:schemeClr val="tx1"/>
              </a:solidFill>
              <a:miter lim="800000"/>
              <a:headEnd/>
              <a:tailEnd/>
            </a:ln>
          </p:spPr>
          <p:txBody>
            <a:bodyPr wrap="none" anchor="ctr"/>
            <a:lstStyle/>
            <a:p>
              <a:pPr eaLnBrk="1" hangingPunct="1">
                <a:defRPr/>
              </a:pPr>
              <a:endParaRPr lang="ja-JP" altLang="en-US" sz="1193" dirty="0">
                <a:solidFill>
                  <a:srgbClr val="000000"/>
                </a:solidFill>
                <a:latin typeface="Calibri" pitchFamily="34" charset="0"/>
              </a:endParaRPr>
            </a:p>
          </p:txBody>
        </p:sp>
        <p:grpSp>
          <p:nvGrpSpPr>
            <p:cNvPr id="98335" name="Group 6">
              <a:extLst>
                <a:ext uri="{FF2B5EF4-FFF2-40B4-BE49-F238E27FC236}">
                  <a16:creationId xmlns:a16="http://schemas.microsoft.com/office/drawing/2014/main" id="{76D0CBB9-05B7-4A14-92A9-915DDAC88BC5}"/>
                </a:ext>
              </a:extLst>
            </p:cNvPr>
            <p:cNvGrpSpPr>
              <a:grpSpLocks/>
            </p:cNvGrpSpPr>
            <p:nvPr/>
          </p:nvGrpSpPr>
          <p:grpSpPr bwMode="auto">
            <a:xfrm>
              <a:off x="9593668" y="2349500"/>
              <a:ext cx="1603336" cy="3313113"/>
              <a:chOff x="5133" y="1570"/>
              <a:chExt cx="724" cy="2087"/>
            </a:xfrm>
          </p:grpSpPr>
          <p:sp>
            <p:nvSpPr>
              <p:cNvPr id="62530" name="Rectangle 12">
                <a:extLst>
                  <a:ext uri="{FF2B5EF4-FFF2-40B4-BE49-F238E27FC236}">
                    <a16:creationId xmlns:a16="http://schemas.microsoft.com/office/drawing/2014/main" id="{4AE1713B-1599-44DB-AF82-DDF97FA296B9}"/>
                  </a:ext>
                </a:extLst>
              </p:cNvPr>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en-US" sz="1193" dirty="0">
                  <a:solidFill>
                    <a:srgbClr val="FFFF66"/>
                  </a:solidFill>
                </a:endParaRPr>
              </a:p>
            </p:txBody>
          </p:sp>
          <p:sp>
            <p:nvSpPr>
              <p:cNvPr id="62531" name="Rectangle 13">
                <a:extLst>
                  <a:ext uri="{FF2B5EF4-FFF2-40B4-BE49-F238E27FC236}">
                    <a16:creationId xmlns:a16="http://schemas.microsoft.com/office/drawing/2014/main" id="{5E679DDA-F076-4825-AF03-CBCFE87D942E}"/>
                  </a:ext>
                </a:extLst>
              </p:cNvPr>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en-US" sz="1193" dirty="0">
                  <a:solidFill>
                    <a:srgbClr val="FFFF66"/>
                  </a:solidFill>
                </a:endParaRPr>
              </a:p>
            </p:txBody>
          </p:sp>
        </p:grpSp>
        <p:grpSp>
          <p:nvGrpSpPr>
            <p:cNvPr id="98336" name="Group 10">
              <a:extLst>
                <a:ext uri="{FF2B5EF4-FFF2-40B4-BE49-F238E27FC236}">
                  <a16:creationId xmlns:a16="http://schemas.microsoft.com/office/drawing/2014/main" id="{3B78F2EE-539C-4355-A701-32C0BE1ABCC9}"/>
                </a:ext>
              </a:extLst>
            </p:cNvPr>
            <p:cNvGrpSpPr>
              <a:grpSpLocks/>
            </p:cNvGrpSpPr>
            <p:nvPr/>
          </p:nvGrpSpPr>
          <p:grpSpPr bwMode="auto">
            <a:xfrm>
              <a:off x="8532936" y="115888"/>
              <a:ext cx="3742592" cy="6858000"/>
              <a:chOff x="5148" y="0"/>
              <a:chExt cx="2268" cy="4320"/>
            </a:xfrm>
          </p:grpSpPr>
          <p:grpSp>
            <p:nvGrpSpPr>
              <p:cNvPr id="98368" name="Group 11">
                <a:extLst>
                  <a:ext uri="{FF2B5EF4-FFF2-40B4-BE49-F238E27FC236}">
                    <a16:creationId xmlns:a16="http://schemas.microsoft.com/office/drawing/2014/main" id="{6FA77F89-0AE6-486A-A6EA-297E2586D1FF}"/>
                  </a:ext>
                </a:extLst>
              </p:cNvPr>
              <p:cNvGrpSpPr>
                <a:grpSpLocks/>
              </p:cNvGrpSpPr>
              <p:nvPr/>
            </p:nvGrpSpPr>
            <p:grpSpPr bwMode="auto">
              <a:xfrm>
                <a:off x="5375" y="0"/>
                <a:ext cx="2041" cy="3800"/>
                <a:chOff x="5375" y="0"/>
                <a:chExt cx="2041" cy="3800"/>
              </a:xfrm>
            </p:grpSpPr>
            <p:cxnSp>
              <p:nvCxnSpPr>
                <p:cNvPr id="98370" name="AutoShape 11">
                  <a:extLst>
                    <a:ext uri="{FF2B5EF4-FFF2-40B4-BE49-F238E27FC236}">
                      <a16:creationId xmlns:a16="http://schemas.microsoft.com/office/drawing/2014/main" id="{1C4FA413-AD08-4D15-A9DE-5042B9268C9A}"/>
                    </a:ext>
                  </a:extLst>
                </p:cNvPr>
                <p:cNvCxnSpPr>
                  <a:cxnSpLocks noChangeShapeType="1"/>
                </p:cNvCxnSpPr>
                <p:nvPr/>
              </p:nvCxnSpPr>
              <p:spPr bwMode="auto">
                <a:xfrm rot="10316077" flipV="1">
                  <a:off x="5375" y="391"/>
                  <a:ext cx="1701" cy="3409"/>
                </a:xfrm>
                <a:prstGeom prst="curvedConnector3">
                  <a:avLst>
                    <a:gd name="adj1" fmla="val 414602"/>
                  </a:avLst>
                </a:prstGeom>
                <a:noFill/>
                <a:ln w="127000">
                  <a:solidFill>
                    <a:srgbClr val="0099FF">
                      <a:alpha val="30196"/>
                    </a:srgbClr>
                  </a:solidFill>
                  <a:round/>
                  <a:headEnd/>
                  <a:tailEnd/>
                </a:ln>
                <a:extLst>
                  <a:ext uri="{909E8E84-426E-40DD-AFC4-6F175D3DCCD1}">
                    <a14:hiddenFill xmlns:a14="http://schemas.microsoft.com/office/drawing/2010/main">
                      <a:noFill/>
                    </a14:hiddenFill>
                  </a:ext>
                </a:extLst>
              </p:spPr>
            </p:cxnSp>
            <p:sp>
              <p:nvSpPr>
                <p:cNvPr id="62528" name="Rectangle 13">
                  <a:extLst>
                    <a:ext uri="{FF2B5EF4-FFF2-40B4-BE49-F238E27FC236}">
                      <a16:creationId xmlns:a16="http://schemas.microsoft.com/office/drawing/2014/main" id="{5FB42093-064F-4FD6-845C-98E90B4BD96C}"/>
                    </a:ext>
                  </a:extLst>
                </p:cNvPr>
                <p:cNvSpPr>
                  <a:spLocks noChangeArrowheads="1"/>
                </p:cNvSpPr>
                <p:nvPr/>
              </p:nvSpPr>
              <p:spPr bwMode="auto">
                <a:xfrm rot="-483923">
                  <a:off x="6930" y="0"/>
                  <a:ext cx="48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endParaRPr>
                </a:p>
              </p:txBody>
            </p:sp>
          </p:grpSp>
          <p:sp>
            <p:nvSpPr>
              <p:cNvPr id="62526" name="Rectangle 20">
                <a:extLst>
                  <a:ext uri="{FF2B5EF4-FFF2-40B4-BE49-F238E27FC236}">
                    <a16:creationId xmlns:a16="http://schemas.microsoft.com/office/drawing/2014/main" id="{5608DD55-4E8B-44E9-A438-A935BBEB1660}"/>
                  </a:ext>
                </a:extLst>
              </p:cNvPr>
              <p:cNvSpPr>
                <a:spLocks noChangeArrowheads="1"/>
              </p:cNvSpPr>
              <p:nvPr/>
            </p:nvSpPr>
            <p:spPr bwMode="auto">
              <a:xfrm rot="-384048">
                <a:off x="5148" y="3956"/>
                <a:ext cx="3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endParaRPr>
              </a:p>
            </p:txBody>
          </p:sp>
        </p:grpSp>
        <p:grpSp>
          <p:nvGrpSpPr>
            <p:cNvPr id="98337" name="Group 24">
              <a:extLst>
                <a:ext uri="{FF2B5EF4-FFF2-40B4-BE49-F238E27FC236}">
                  <a16:creationId xmlns:a16="http://schemas.microsoft.com/office/drawing/2014/main" id="{533B2A16-4A93-47F0-B45D-D3261E67CFBC}"/>
                </a:ext>
              </a:extLst>
            </p:cNvPr>
            <p:cNvGrpSpPr>
              <a:grpSpLocks/>
            </p:cNvGrpSpPr>
            <p:nvPr/>
          </p:nvGrpSpPr>
          <p:grpSpPr bwMode="auto">
            <a:xfrm rot="-408101">
              <a:off x="9324243" y="1557339"/>
              <a:ext cx="3024554" cy="4359275"/>
              <a:chOff x="4232" y="639"/>
              <a:chExt cx="1240" cy="2942"/>
            </a:xfrm>
          </p:grpSpPr>
          <p:sp>
            <p:nvSpPr>
              <p:cNvPr id="62523" name="Rectangle 12">
                <a:extLst>
                  <a:ext uri="{FF2B5EF4-FFF2-40B4-BE49-F238E27FC236}">
                    <a16:creationId xmlns:a16="http://schemas.microsoft.com/office/drawing/2014/main" id="{B54A104C-2882-485C-A6C4-2ED9DC508D53}"/>
                  </a:ext>
                </a:extLst>
              </p:cNvPr>
              <p:cNvSpPr>
                <a:spLocks noChangeArrowheads="1"/>
              </p:cNvSpPr>
              <p:nvPr/>
            </p:nvSpPr>
            <p:spPr bwMode="auto">
              <a:xfrm rot="21879">
                <a:off x="4230" y="3201"/>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endParaRPr>
              </a:p>
            </p:txBody>
          </p:sp>
          <p:sp>
            <p:nvSpPr>
              <p:cNvPr id="62524" name="Rectangle 13">
                <a:extLst>
                  <a:ext uri="{FF2B5EF4-FFF2-40B4-BE49-F238E27FC236}">
                    <a16:creationId xmlns:a16="http://schemas.microsoft.com/office/drawing/2014/main" id="{63241B68-6106-41F5-9794-3B86512FF645}"/>
                  </a:ext>
                </a:extLst>
              </p:cNvPr>
              <p:cNvSpPr>
                <a:spLocks noChangeArrowheads="1"/>
              </p:cNvSpPr>
              <p:nvPr/>
            </p:nvSpPr>
            <p:spPr bwMode="auto">
              <a:xfrm rot="21879">
                <a:off x="5199" y="639"/>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endParaRPr>
              </a:p>
            </p:txBody>
          </p:sp>
        </p:grpSp>
        <p:sp>
          <p:nvSpPr>
            <p:cNvPr id="62471" name="Rectangle 12">
              <a:extLst>
                <a:ext uri="{FF2B5EF4-FFF2-40B4-BE49-F238E27FC236}">
                  <a16:creationId xmlns:a16="http://schemas.microsoft.com/office/drawing/2014/main" id="{084A9767-E9E6-41D8-8391-3833735ADD07}"/>
                </a:ext>
              </a:extLst>
            </p:cNvPr>
            <p:cNvSpPr>
              <a:spLocks noChangeArrowheads="1"/>
            </p:cNvSpPr>
            <p:nvPr/>
          </p:nvSpPr>
          <p:spPr bwMode="auto">
            <a:xfrm rot="21116077">
              <a:off x="7531487" y="5710440"/>
              <a:ext cx="644660" cy="76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latin typeface="Calibri" pitchFamily="34" charset="0"/>
              </a:endParaRPr>
            </a:p>
          </p:txBody>
        </p:sp>
        <p:sp>
          <p:nvSpPr>
            <p:cNvPr id="81929" name="Rectangle 3">
              <a:extLst>
                <a:ext uri="{FF2B5EF4-FFF2-40B4-BE49-F238E27FC236}">
                  <a16:creationId xmlns:a16="http://schemas.microsoft.com/office/drawing/2014/main" id="{C1E30EA8-454C-43E2-8760-E4AA17266FAA}"/>
                </a:ext>
              </a:extLst>
            </p:cNvPr>
            <p:cNvSpPr>
              <a:spLocks noChangeArrowheads="1"/>
            </p:cNvSpPr>
            <p:nvPr/>
          </p:nvSpPr>
          <p:spPr bwMode="auto">
            <a:xfrm>
              <a:off x="92239" y="180658"/>
              <a:ext cx="3779761" cy="773083"/>
            </a:xfrm>
            <a:prstGeom prst="rect">
              <a:avLst/>
            </a:prstGeom>
            <a:noFill/>
            <a:ln w="9525">
              <a:noFill/>
              <a:miter lim="800000"/>
              <a:headEnd/>
              <a:tailEnd/>
            </a:ln>
          </p:spPr>
          <p:txBody>
            <a:bodyPr anchor="ctr"/>
            <a:lstStyle/>
            <a:p>
              <a:pPr eaLnBrk="1" hangingPunct="1">
                <a:lnSpc>
                  <a:spcPct val="95000"/>
                </a:lnSpc>
                <a:defRPr/>
              </a:pPr>
              <a:r>
                <a:rPr lang="en-US" altLang="ja-JP" sz="2386"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JAXA’s </a:t>
              </a:r>
              <a:r>
                <a:rPr lang="en-US" altLang="ja-JP" sz="2386" dirty="0">
                  <a:solidFill>
                    <a:schemeClr val="accent6">
                      <a:lumMod val="60000"/>
                      <a:lumOff val="40000"/>
                    </a:schemeClr>
                  </a:solidFill>
                  <a:effectLst>
                    <a:outerShdw blurRad="38100" dist="38100" dir="2700000" algn="tl">
                      <a:srgbClr val="000000">
                        <a:alpha val="43137"/>
                      </a:srgbClr>
                    </a:outerShdw>
                  </a:effectLst>
                  <a:latin typeface="Calibri"/>
                  <a:ea typeface="Arial Unicode MS" pitchFamily="50" charset="-128"/>
                  <a:cs typeface="Arial Unicode MS" pitchFamily="50" charset="-128"/>
                </a:rPr>
                <a:t>Past</a:t>
              </a:r>
              <a:r>
                <a:rPr lang="en-US" altLang="ja-JP" sz="2386"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t>
              </a:r>
              <a:r>
                <a:rPr lang="en-US" altLang="ja-JP" sz="2386" dirty="0">
                  <a:solidFill>
                    <a:srgbClr val="00FF00"/>
                  </a:solidFill>
                  <a:effectLst>
                    <a:outerShdw blurRad="38100" dist="38100" dir="2700000" algn="tl">
                      <a:srgbClr val="000000">
                        <a:alpha val="43137"/>
                      </a:srgbClr>
                    </a:outerShdw>
                  </a:effectLst>
                  <a:latin typeface="Calibri"/>
                  <a:ea typeface="Arial Unicode MS" pitchFamily="50" charset="-128"/>
                  <a:cs typeface="Arial Unicode MS" pitchFamily="50" charset="-128"/>
                </a:rPr>
                <a:t>Current</a:t>
              </a:r>
              <a:r>
                <a:rPr lang="en-US" altLang="ja-JP" sz="2386"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and </a:t>
              </a:r>
              <a:r>
                <a:rPr lang="en-US" altLang="ja-JP" sz="2215" dirty="0">
                  <a:solidFill>
                    <a:srgbClr val="6699FF"/>
                  </a:solidFill>
                  <a:latin typeface="Calibri" pitchFamily="34" charset="0"/>
                  <a:ea typeface="Arial Unicode MS" pitchFamily="50" charset="-128"/>
                  <a:cs typeface="Arial Unicode MS" pitchFamily="50" charset="-128"/>
                </a:rPr>
                <a:t>Future</a:t>
              </a:r>
              <a:r>
                <a:rPr lang="en-US" altLang="ja-JP" sz="2386"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rPr>
                <a:t> Satellite/Sensor Activities</a:t>
              </a:r>
              <a:endParaRPr lang="ja-JP" altLang="en-US" sz="2386" dirty="0">
                <a:solidFill>
                  <a:prstClr val="white"/>
                </a:solidFill>
                <a:effectLst>
                  <a:outerShdw blurRad="38100" dist="38100" dir="2700000" algn="tl">
                    <a:srgbClr val="000000">
                      <a:alpha val="43137"/>
                    </a:srgbClr>
                  </a:outerShdw>
                </a:effectLst>
                <a:latin typeface="Calibri"/>
                <a:ea typeface="Arial Unicode MS" pitchFamily="50" charset="-128"/>
                <a:cs typeface="Arial Unicode MS" pitchFamily="50" charset="-128"/>
              </a:endParaRPr>
            </a:p>
          </p:txBody>
        </p:sp>
        <p:sp>
          <p:nvSpPr>
            <p:cNvPr id="62473" name="Rectangle 21">
              <a:extLst>
                <a:ext uri="{FF2B5EF4-FFF2-40B4-BE49-F238E27FC236}">
                  <a16:creationId xmlns:a16="http://schemas.microsoft.com/office/drawing/2014/main" id="{32D1115A-30F9-488B-B0D7-C3A1C3166893}"/>
                </a:ext>
              </a:extLst>
            </p:cNvPr>
            <p:cNvSpPr>
              <a:spLocks noChangeArrowheads="1"/>
            </p:cNvSpPr>
            <p:nvPr/>
          </p:nvSpPr>
          <p:spPr bwMode="auto">
            <a:xfrm rot="21215952">
              <a:off x="7334240" y="878670"/>
              <a:ext cx="432981" cy="5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defRPr/>
              </a:pPr>
              <a:endParaRPr lang="ja-JP" altLang="en-US" sz="1193" dirty="0">
                <a:solidFill>
                  <a:srgbClr val="000000"/>
                </a:solidFill>
                <a:latin typeface="Calibri" pitchFamily="34" charset="0"/>
              </a:endParaRPr>
            </a:p>
          </p:txBody>
        </p:sp>
        <p:graphicFrame>
          <p:nvGraphicFramePr>
            <p:cNvPr id="98341" name="Object 35">
              <a:extLst>
                <a:ext uri="{FF2B5EF4-FFF2-40B4-BE49-F238E27FC236}">
                  <a16:creationId xmlns:a16="http://schemas.microsoft.com/office/drawing/2014/main" id="{3582C5C4-ACDC-446A-884C-CD7E5F3E7C40}"/>
                </a:ext>
              </a:extLst>
            </p:cNvPr>
            <p:cNvGraphicFramePr>
              <a:graphicFrameLocks noChangeAspect="1"/>
            </p:cNvGraphicFramePr>
            <p:nvPr/>
          </p:nvGraphicFramePr>
          <p:xfrm>
            <a:off x="525537" y="5201769"/>
            <a:ext cx="1692520" cy="1250950"/>
          </p:xfrm>
          <a:graphic>
            <a:graphicData uri="http://schemas.openxmlformats.org/presentationml/2006/ole">
              <mc:AlternateContent xmlns:mc="http://schemas.openxmlformats.org/markup-compatibility/2006">
                <mc:Choice xmlns:v="urn:schemas-microsoft-com:vml" Requires="v">
                  <p:oleObj spid="_x0000_s2066" name="Photo Editor 写真" r:id="rId4" imgW="17242657" imgH="12714286" progId="">
                    <p:embed/>
                  </p:oleObj>
                </mc:Choice>
                <mc:Fallback>
                  <p:oleObj name="Photo Editor 写真" r:id="rId4" imgW="17242657" imgH="12714286" progId="">
                    <p:embed/>
                    <p:pic>
                      <p:nvPicPr>
                        <p:cNvPr id="98341" name="Object 35">
                          <a:extLst>
                            <a:ext uri="{FF2B5EF4-FFF2-40B4-BE49-F238E27FC236}">
                              <a16:creationId xmlns:a16="http://schemas.microsoft.com/office/drawing/2014/main" id="{3582C5C4-ACDC-446A-884C-CD7E5F3E7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37" y="5201769"/>
                          <a:ext cx="169252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8342" name="Picture 39" descr="GPM_core2_RGB">
              <a:extLst>
                <a:ext uri="{FF2B5EF4-FFF2-40B4-BE49-F238E27FC236}">
                  <a16:creationId xmlns:a16="http://schemas.microsoft.com/office/drawing/2014/main" id="{72B30F7E-4D54-4A09-BEC4-2F66B6D6A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12685">
              <a:off x="-26430" y="3962431"/>
              <a:ext cx="15108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Text Box 51">
              <a:extLst>
                <a:ext uri="{FF2B5EF4-FFF2-40B4-BE49-F238E27FC236}">
                  <a16:creationId xmlns:a16="http://schemas.microsoft.com/office/drawing/2014/main" id="{C35F5230-59D1-46B9-BD43-1F65B3F97A79}"/>
                </a:ext>
              </a:extLst>
            </p:cNvPr>
            <p:cNvSpPr txBox="1">
              <a:spLocks noChangeArrowheads="1"/>
            </p:cNvSpPr>
            <p:nvPr/>
          </p:nvSpPr>
          <p:spPr bwMode="auto">
            <a:xfrm>
              <a:off x="1509849" y="1520776"/>
              <a:ext cx="1037102"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GCOM-C</a:t>
              </a:r>
            </a:p>
          </p:txBody>
        </p:sp>
        <p:sp>
          <p:nvSpPr>
            <p:cNvPr id="62478" name="Text Box 52">
              <a:extLst>
                <a:ext uri="{FF2B5EF4-FFF2-40B4-BE49-F238E27FC236}">
                  <a16:creationId xmlns:a16="http://schemas.microsoft.com/office/drawing/2014/main" id="{28962E3D-3E41-4E47-8183-79817A614640}"/>
                </a:ext>
              </a:extLst>
            </p:cNvPr>
            <p:cNvSpPr txBox="1">
              <a:spLocks noChangeArrowheads="1"/>
            </p:cNvSpPr>
            <p:nvPr/>
          </p:nvSpPr>
          <p:spPr bwMode="auto">
            <a:xfrm>
              <a:off x="321559" y="5887737"/>
              <a:ext cx="1268662" cy="67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SHIZUKU</a:t>
              </a:r>
            </a:p>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(GCOM-W)</a:t>
              </a:r>
            </a:p>
          </p:txBody>
        </p:sp>
        <p:sp>
          <p:nvSpPr>
            <p:cNvPr id="62479" name="Text Box 53">
              <a:extLst>
                <a:ext uri="{FF2B5EF4-FFF2-40B4-BE49-F238E27FC236}">
                  <a16:creationId xmlns:a16="http://schemas.microsoft.com/office/drawing/2014/main" id="{BB43AEA3-1B1C-474C-85EA-B40E313ED894}"/>
                </a:ext>
              </a:extLst>
            </p:cNvPr>
            <p:cNvSpPr txBox="1">
              <a:spLocks noChangeArrowheads="1"/>
            </p:cNvSpPr>
            <p:nvPr/>
          </p:nvSpPr>
          <p:spPr bwMode="auto">
            <a:xfrm>
              <a:off x="21679" y="3456679"/>
              <a:ext cx="1367898"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GPM/DPR</a:t>
              </a:r>
            </a:p>
          </p:txBody>
        </p:sp>
        <p:sp>
          <p:nvSpPr>
            <p:cNvPr id="62480" name="Text Box 54">
              <a:extLst>
                <a:ext uri="{FF2B5EF4-FFF2-40B4-BE49-F238E27FC236}">
                  <a16:creationId xmlns:a16="http://schemas.microsoft.com/office/drawing/2014/main" id="{702B1513-DCD1-4087-B700-9710030CCE81}"/>
                </a:ext>
              </a:extLst>
            </p:cNvPr>
            <p:cNvSpPr txBox="1">
              <a:spLocks noChangeArrowheads="1"/>
            </p:cNvSpPr>
            <p:nvPr/>
          </p:nvSpPr>
          <p:spPr bwMode="auto">
            <a:xfrm>
              <a:off x="5445162" y="3384801"/>
              <a:ext cx="1582670"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chemeClr val="bg1"/>
                  </a:solidFill>
                  <a:latin typeface="Calibri" pitchFamily="34" charset="0"/>
                  <a:ea typeface="Arial Unicode MS" pitchFamily="50" charset="-128"/>
                  <a:cs typeface="Arial Unicode MS" pitchFamily="50" charset="-128"/>
                </a:rPr>
                <a:t>DAICHI (ALOS)</a:t>
              </a:r>
            </a:p>
          </p:txBody>
        </p:sp>
        <p:sp>
          <p:nvSpPr>
            <p:cNvPr id="62481" name="Text Box 59">
              <a:extLst>
                <a:ext uri="{FF2B5EF4-FFF2-40B4-BE49-F238E27FC236}">
                  <a16:creationId xmlns:a16="http://schemas.microsoft.com/office/drawing/2014/main" id="{17EC47DF-58CE-4D8B-BAE1-9B1596281DFB}"/>
                </a:ext>
              </a:extLst>
            </p:cNvPr>
            <p:cNvSpPr txBox="1">
              <a:spLocks noChangeArrowheads="1"/>
            </p:cNvSpPr>
            <p:nvPr/>
          </p:nvSpPr>
          <p:spPr bwMode="auto">
            <a:xfrm>
              <a:off x="2677293" y="6309420"/>
              <a:ext cx="1596704"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IBUKI (GOSAT)</a:t>
              </a:r>
            </a:p>
          </p:txBody>
        </p:sp>
        <p:sp>
          <p:nvSpPr>
            <p:cNvPr id="62484" name="Rectangle 33">
              <a:extLst>
                <a:ext uri="{FF2B5EF4-FFF2-40B4-BE49-F238E27FC236}">
                  <a16:creationId xmlns:a16="http://schemas.microsoft.com/office/drawing/2014/main" id="{CCC1486B-A215-48E9-AFBE-C79E85A9FE73}"/>
                </a:ext>
              </a:extLst>
            </p:cNvPr>
            <p:cNvSpPr>
              <a:spLocks noChangeArrowheads="1"/>
            </p:cNvSpPr>
            <p:nvPr/>
          </p:nvSpPr>
          <p:spPr bwMode="auto">
            <a:xfrm>
              <a:off x="3076598" y="6596930"/>
              <a:ext cx="909259"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altLang="ja-JP" sz="1193" i="1" dirty="0">
                  <a:solidFill>
                    <a:srgbClr val="FFFFFF"/>
                  </a:solidFill>
                  <a:latin typeface="Calibri" pitchFamily="34" charset="0"/>
                </a:rPr>
                <a:t>(CY 2009)</a:t>
              </a:r>
            </a:p>
          </p:txBody>
        </p:sp>
        <p:sp>
          <p:nvSpPr>
            <p:cNvPr id="62485" name="Rectangle 34">
              <a:extLst>
                <a:ext uri="{FF2B5EF4-FFF2-40B4-BE49-F238E27FC236}">
                  <a16:creationId xmlns:a16="http://schemas.microsoft.com/office/drawing/2014/main" id="{B365D9F0-1EDF-4136-8435-B3B8F996678F}"/>
                </a:ext>
              </a:extLst>
            </p:cNvPr>
            <p:cNvSpPr>
              <a:spLocks noChangeArrowheads="1"/>
            </p:cNvSpPr>
            <p:nvPr/>
          </p:nvSpPr>
          <p:spPr bwMode="auto">
            <a:xfrm>
              <a:off x="228548" y="3713840"/>
              <a:ext cx="849401"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(CY 2014)</a:t>
              </a:r>
            </a:p>
          </p:txBody>
        </p:sp>
        <p:sp>
          <p:nvSpPr>
            <p:cNvPr id="62486" name="Rectangle 35">
              <a:extLst>
                <a:ext uri="{FF2B5EF4-FFF2-40B4-BE49-F238E27FC236}">
                  <a16:creationId xmlns:a16="http://schemas.microsoft.com/office/drawing/2014/main" id="{8EFE6956-ED30-43D7-891A-3321B07CEB43}"/>
                </a:ext>
              </a:extLst>
            </p:cNvPr>
            <p:cNvSpPr>
              <a:spLocks noChangeArrowheads="1"/>
            </p:cNvSpPr>
            <p:nvPr/>
          </p:nvSpPr>
          <p:spPr bwMode="auto">
            <a:xfrm>
              <a:off x="517202" y="6453175"/>
              <a:ext cx="849401"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(CY 2012)</a:t>
              </a:r>
            </a:p>
          </p:txBody>
        </p:sp>
        <p:sp>
          <p:nvSpPr>
            <p:cNvPr id="62487" name="Rectangle 36">
              <a:extLst>
                <a:ext uri="{FF2B5EF4-FFF2-40B4-BE49-F238E27FC236}">
                  <a16:creationId xmlns:a16="http://schemas.microsoft.com/office/drawing/2014/main" id="{08CC355F-F7CF-48DA-90EA-DF9BEE4C3B3D}"/>
                </a:ext>
              </a:extLst>
            </p:cNvPr>
            <p:cNvSpPr>
              <a:spLocks noChangeArrowheads="1"/>
            </p:cNvSpPr>
            <p:nvPr/>
          </p:nvSpPr>
          <p:spPr bwMode="auto">
            <a:xfrm>
              <a:off x="823495" y="2611718"/>
              <a:ext cx="849401"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(CY 2014)</a:t>
              </a:r>
            </a:p>
          </p:txBody>
        </p:sp>
        <p:sp>
          <p:nvSpPr>
            <p:cNvPr id="62489" name="Text Box 50">
              <a:extLst>
                <a:ext uri="{FF2B5EF4-FFF2-40B4-BE49-F238E27FC236}">
                  <a16:creationId xmlns:a16="http://schemas.microsoft.com/office/drawing/2014/main" id="{6FB51203-2B6F-4178-8AA6-A32F68141953}"/>
                </a:ext>
              </a:extLst>
            </p:cNvPr>
            <p:cNvSpPr txBox="1">
              <a:spLocks noChangeArrowheads="1"/>
            </p:cNvSpPr>
            <p:nvPr/>
          </p:nvSpPr>
          <p:spPr bwMode="auto">
            <a:xfrm>
              <a:off x="3869005" y="535429"/>
              <a:ext cx="2023783" cy="67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1704" i="1" dirty="0">
                  <a:solidFill>
                    <a:srgbClr val="6699FF"/>
                  </a:solidFill>
                  <a:latin typeface="Calibri" pitchFamily="34" charset="0"/>
                  <a:ea typeface="Arial Unicode MS" pitchFamily="50" charset="-128"/>
                  <a:cs typeface="Arial Unicode MS" pitchFamily="50" charset="-128"/>
                </a:rPr>
                <a:t>Advanced Optical Satellite</a:t>
              </a:r>
            </a:p>
          </p:txBody>
        </p:sp>
        <p:sp>
          <p:nvSpPr>
            <p:cNvPr id="62490" name="Rectangle 39">
              <a:extLst>
                <a:ext uri="{FF2B5EF4-FFF2-40B4-BE49-F238E27FC236}">
                  <a16:creationId xmlns:a16="http://schemas.microsoft.com/office/drawing/2014/main" id="{62F69AA6-966C-44AE-A01E-6D14031645F7}"/>
                </a:ext>
              </a:extLst>
            </p:cNvPr>
            <p:cNvSpPr>
              <a:spLocks noChangeArrowheads="1"/>
            </p:cNvSpPr>
            <p:nvPr/>
          </p:nvSpPr>
          <p:spPr bwMode="auto">
            <a:xfrm>
              <a:off x="4458274" y="1058764"/>
              <a:ext cx="891502"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(JFY 2020)</a:t>
              </a:r>
            </a:p>
          </p:txBody>
        </p:sp>
        <p:sp>
          <p:nvSpPr>
            <p:cNvPr id="62491" name="Text Box 49">
              <a:extLst>
                <a:ext uri="{FF2B5EF4-FFF2-40B4-BE49-F238E27FC236}">
                  <a16:creationId xmlns:a16="http://schemas.microsoft.com/office/drawing/2014/main" id="{9574ADF4-31AB-4B54-A1C1-F16C6926DC6C}"/>
                </a:ext>
              </a:extLst>
            </p:cNvPr>
            <p:cNvSpPr txBox="1">
              <a:spLocks noChangeArrowheads="1"/>
            </p:cNvSpPr>
            <p:nvPr/>
          </p:nvSpPr>
          <p:spPr bwMode="auto">
            <a:xfrm>
              <a:off x="768970" y="2313027"/>
              <a:ext cx="900272"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00FF00"/>
                  </a:solidFill>
                  <a:latin typeface="Calibri" pitchFamily="34" charset="0"/>
                  <a:ea typeface="Arial Unicode MS" pitchFamily="50" charset="-128"/>
                  <a:cs typeface="Arial Unicode MS" pitchFamily="50" charset="-128"/>
                </a:rPr>
                <a:t>ALOS-2</a:t>
              </a:r>
              <a:endParaRPr lang="en-US" altLang="ja-JP" sz="1363" i="1" dirty="0">
                <a:solidFill>
                  <a:srgbClr val="00FF00"/>
                </a:solidFill>
                <a:latin typeface="Calibri" pitchFamily="34" charset="0"/>
                <a:ea typeface="Arial Unicode MS" pitchFamily="50" charset="-128"/>
                <a:cs typeface="Arial Unicode MS" pitchFamily="50" charset="-128"/>
              </a:endParaRPr>
            </a:p>
          </p:txBody>
        </p:sp>
        <p:sp>
          <p:nvSpPr>
            <p:cNvPr id="62497" name="Text Box 66">
              <a:extLst>
                <a:ext uri="{FF2B5EF4-FFF2-40B4-BE49-F238E27FC236}">
                  <a16:creationId xmlns:a16="http://schemas.microsoft.com/office/drawing/2014/main" id="{1960AD9C-B78B-4ED1-A15E-8BA002FD83EA}"/>
                </a:ext>
              </a:extLst>
            </p:cNvPr>
            <p:cNvSpPr txBox="1">
              <a:spLocks noChangeArrowheads="1"/>
            </p:cNvSpPr>
            <p:nvPr/>
          </p:nvSpPr>
          <p:spPr bwMode="auto">
            <a:xfrm>
              <a:off x="7922608" y="97983"/>
              <a:ext cx="1763356" cy="3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6699FF"/>
                  </a:solidFill>
                  <a:latin typeface="Calibri" pitchFamily="34" charset="0"/>
                  <a:ea typeface="Arial Unicode MS" pitchFamily="50" charset="-128"/>
                  <a:cs typeface="Arial Unicode MS" pitchFamily="50" charset="-128"/>
                </a:rPr>
                <a:t>Earth CARE/CPR</a:t>
              </a:r>
            </a:p>
          </p:txBody>
        </p:sp>
        <p:pic>
          <p:nvPicPr>
            <p:cNvPr id="98357" name="図 36" descr="EC4_RGB.png">
              <a:extLst>
                <a:ext uri="{FF2B5EF4-FFF2-40B4-BE49-F238E27FC236}">
                  <a16:creationId xmlns:a16="http://schemas.microsoft.com/office/drawing/2014/main" id="{39BEBEA5-6AA7-49E9-933A-C6827F1E07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78553">
              <a:off x="7741029" y="529784"/>
              <a:ext cx="1932842" cy="11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9" name="Rectangle 49">
              <a:extLst>
                <a:ext uri="{FF2B5EF4-FFF2-40B4-BE49-F238E27FC236}">
                  <a16:creationId xmlns:a16="http://schemas.microsoft.com/office/drawing/2014/main" id="{FAED2B11-95F0-4EB9-95B3-33569B230AEB}"/>
                </a:ext>
              </a:extLst>
            </p:cNvPr>
            <p:cNvSpPr>
              <a:spLocks noChangeArrowheads="1"/>
            </p:cNvSpPr>
            <p:nvPr/>
          </p:nvSpPr>
          <p:spPr bwMode="auto">
            <a:xfrm>
              <a:off x="1612482" y="1870580"/>
              <a:ext cx="891502"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(JFY 2017)</a:t>
              </a:r>
            </a:p>
          </p:txBody>
        </p:sp>
        <p:sp>
          <p:nvSpPr>
            <p:cNvPr id="62501" name="Rectangle 52">
              <a:extLst>
                <a:ext uri="{FF2B5EF4-FFF2-40B4-BE49-F238E27FC236}">
                  <a16:creationId xmlns:a16="http://schemas.microsoft.com/office/drawing/2014/main" id="{047BB9A6-A51B-48D8-BD34-448BD21A4745}"/>
                </a:ext>
              </a:extLst>
            </p:cNvPr>
            <p:cNvSpPr>
              <a:spLocks noChangeArrowheads="1"/>
            </p:cNvSpPr>
            <p:nvPr/>
          </p:nvSpPr>
          <p:spPr bwMode="auto">
            <a:xfrm>
              <a:off x="5740230" y="3685088"/>
              <a:ext cx="849401"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(CY 2006)</a:t>
              </a:r>
            </a:p>
          </p:txBody>
        </p:sp>
        <p:pic>
          <p:nvPicPr>
            <p:cNvPr id="98360" name="Picture 34" descr="sgli">
              <a:extLst>
                <a:ext uri="{FF2B5EF4-FFF2-40B4-BE49-F238E27FC236}">
                  <a16:creationId xmlns:a16="http://schemas.microsoft.com/office/drawing/2014/main" id="{1A7ECAFB-CFD6-4E07-B8C6-343BF87A8D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4435" y="1870644"/>
              <a:ext cx="161045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61" name="Picture 42">
              <a:extLst>
                <a:ext uri="{FF2B5EF4-FFF2-40B4-BE49-F238E27FC236}">
                  <a16:creationId xmlns:a16="http://schemas.microsoft.com/office/drawing/2014/main" id="{A4955A85-7CBE-417A-A5C0-9320F29715A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459">
              <a:off x="2494157" y="5518568"/>
              <a:ext cx="182147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62" name="図 19" descr="2Akarui.gif">
              <a:extLst>
                <a:ext uri="{FF2B5EF4-FFF2-40B4-BE49-F238E27FC236}">
                  <a16:creationId xmlns:a16="http://schemas.microsoft.com/office/drawing/2014/main" id="{BB630B19-3648-4815-A121-F97CF1C7152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30191" y="2952480"/>
              <a:ext cx="16895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63" name="Picture 4">
              <a:extLst>
                <a:ext uri="{FF2B5EF4-FFF2-40B4-BE49-F238E27FC236}">
                  <a16:creationId xmlns:a16="http://schemas.microsoft.com/office/drawing/2014/main" id="{A4B350A4-D4AC-4C90-B522-44737FC5F5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504474">
              <a:off x="2861584" y="1538857"/>
              <a:ext cx="1754066"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20" name="Rectangle 49">
              <a:extLst>
                <a:ext uri="{FF2B5EF4-FFF2-40B4-BE49-F238E27FC236}">
                  <a16:creationId xmlns:a16="http://schemas.microsoft.com/office/drawing/2014/main" id="{28A2BCC5-66AA-47A8-9AE5-6552E00B2883}"/>
                </a:ext>
              </a:extLst>
            </p:cNvPr>
            <p:cNvSpPr>
              <a:spLocks noChangeArrowheads="1"/>
            </p:cNvSpPr>
            <p:nvPr/>
          </p:nvSpPr>
          <p:spPr bwMode="auto">
            <a:xfrm>
              <a:off x="2759079" y="1386605"/>
              <a:ext cx="891502" cy="30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(JFY 2018)</a:t>
              </a:r>
            </a:p>
          </p:txBody>
        </p:sp>
        <p:pic>
          <p:nvPicPr>
            <p:cNvPr id="98365" name="Picture 25" descr="MTSAT">
              <a:extLst>
                <a:ext uri="{FF2B5EF4-FFF2-40B4-BE49-F238E27FC236}">
                  <a16:creationId xmlns:a16="http://schemas.microsoft.com/office/drawing/2014/main" id="{BCC8134E-E751-4B98-BDFF-1307004932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763" t="-1047"/>
            <a:stretch>
              <a:fillRect/>
            </a:stretch>
          </p:blipFill>
          <p:spPr bwMode="auto">
            <a:xfrm>
              <a:off x="7085449" y="2826727"/>
              <a:ext cx="2833897" cy="29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307" name="Group 6">
            <a:extLst>
              <a:ext uri="{FF2B5EF4-FFF2-40B4-BE49-F238E27FC236}">
                <a16:creationId xmlns:a16="http://schemas.microsoft.com/office/drawing/2014/main" id="{A31389C4-A52F-480F-8DFA-AF552AC7F5C4}"/>
              </a:ext>
            </a:extLst>
          </p:cNvPr>
          <p:cNvGrpSpPr>
            <a:grpSpLocks/>
          </p:cNvGrpSpPr>
          <p:nvPr/>
        </p:nvGrpSpPr>
        <p:grpSpPr bwMode="auto">
          <a:xfrm>
            <a:off x="7740162" y="2293326"/>
            <a:ext cx="1689589" cy="3024806"/>
            <a:chOff x="5012" y="1570"/>
            <a:chExt cx="845" cy="2087"/>
          </a:xfrm>
        </p:grpSpPr>
        <p:cxnSp>
          <p:nvCxnSpPr>
            <p:cNvPr id="98330" name="AutoShape 11">
              <a:extLst>
                <a:ext uri="{FF2B5EF4-FFF2-40B4-BE49-F238E27FC236}">
                  <a16:creationId xmlns:a16="http://schemas.microsoft.com/office/drawing/2014/main" id="{7634F47A-3CCA-4088-8419-5654CD3ECE70}"/>
                </a:ext>
              </a:extLst>
            </p:cNvPr>
            <p:cNvCxnSpPr>
              <a:cxnSpLocks noChangeShapeType="1"/>
            </p:cNvCxnSpPr>
            <p:nvPr/>
          </p:nvCxnSpPr>
          <p:spPr bwMode="auto">
            <a:xfrm rot="10463730" flipV="1">
              <a:off x="5012" y="1750"/>
              <a:ext cx="754" cy="1783"/>
            </a:xfrm>
            <a:prstGeom prst="curvedConnector3">
              <a:avLst>
                <a:gd name="adj1" fmla="val 414602"/>
              </a:avLst>
            </a:prstGeom>
            <a:noFill/>
            <a:ln w="127000">
              <a:solidFill>
                <a:srgbClr val="FF99CC">
                  <a:alpha val="30196"/>
                </a:srgbClr>
              </a:solidFill>
              <a:round/>
              <a:headEnd/>
              <a:tailEnd/>
            </a:ln>
            <a:extLst>
              <a:ext uri="{909E8E84-426E-40DD-AFC4-6F175D3DCCD1}">
                <a14:hiddenFill xmlns:a14="http://schemas.microsoft.com/office/drawing/2010/main">
                  <a:noFill/>
                </a14:hiddenFill>
              </a:ext>
            </a:extLst>
          </p:spPr>
        </p:cxnSp>
        <p:sp>
          <p:nvSpPr>
            <p:cNvPr id="49" name="Rectangle 12">
              <a:extLst>
                <a:ext uri="{FF2B5EF4-FFF2-40B4-BE49-F238E27FC236}">
                  <a16:creationId xmlns:a16="http://schemas.microsoft.com/office/drawing/2014/main" id="{5C29F332-B8F9-44E2-A644-63B6E04082BC}"/>
                </a:ext>
              </a:extLst>
            </p:cNvPr>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ja-JP" sz="1193" dirty="0">
                <a:solidFill>
                  <a:srgbClr val="FFFF66"/>
                </a:solidFill>
                <a:latin typeface="Calibri" pitchFamily="34" charset="0"/>
              </a:endParaRPr>
            </a:p>
          </p:txBody>
        </p:sp>
        <p:sp>
          <p:nvSpPr>
            <p:cNvPr id="50" name="Rectangle 13">
              <a:extLst>
                <a:ext uri="{FF2B5EF4-FFF2-40B4-BE49-F238E27FC236}">
                  <a16:creationId xmlns:a16="http://schemas.microsoft.com/office/drawing/2014/main" id="{0F078476-39B1-435E-B3A2-B4CA9E7E0A79}"/>
                </a:ext>
              </a:extLst>
            </p:cNvPr>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eaLnBrk="1" hangingPunct="1">
                <a:defRPr/>
              </a:pPr>
              <a:endParaRPr lang="ja-JP" altLang="ja-JP" sz="1193" dirty="0">
                <a:solidFill>
                  <a:srgbClr val="FFFF66"/>
                </a:solidFill>
                <a:latin typeface="Calibri" pitchFamily="34" charset="0"/>
              </a:endParaRPr>
            </a:p>
          </p:txBody>
        </p:sp>
      </p:grpSp>
      <p:pic>
        <p:nvPicPr>
          <p:cNvPr id="98308" name="Picture 40" descr="trmm">
            <a:extLst>
              <a:ext uri="{FF2B5EF4-FFF2-40B4-BE49-F238E27FC236}">
                <a16:creationId xmlns:a16="http://schemas.microsoft.com/office/drawing/2014/main" id="{004DE4CB-CC8F-4968-AB97-C0B3679319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0293" y="4286249"/>
            <a:ext cx="973015" cy="129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55">
            <a:extLst>
              <a:ext uri="{FF2B5EF4-FFF2-40B4-BE49-F238E27FC236}">
                <a16:creationId xmlns:a16="http://schemas.microsoft.com/office/drawing/2014/main" id="{FADE36BD-27CC-420E-BA3C-87A74DF0CC61}"/>
              </a:ext>
            </a:extLst>
          </p:cNvPr>
          <p:cNvSpPr txBox="1">
            <a:spLocks noChangeArrowheads="1"/>
          </p:cNvSpPr>
          <p:nvPr/>
        </p:nvSpPr>
        <p:spPr bwMode="auto">
          <a:xfrm>
            <a:off x="3467100" y="3426069"/>
            <a:ext cx="1592874" cy="3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704" i="1" dirty="0">
                <a:solidFill>
                  <a:schemeClr val="accent6">
                    <a:lumMod val="60000"/>
                    <a:lumOff val="40000"/>
                  </a:schemeClr>
                </a:solidFill>
                <a:latin typeface="Arial Unicode MS" pitchFamily="50" charset="-128"/>
                <a:ea typeface="Arial Unicode MS" pitchFamily="50" charset="-128"/>
                <a:cs typeface="Arial Unicode MS" pitchFamily="50" charset="-128"/>
              </a:rPr>
              <a:t>Aqua/AMSR-E</a:t>
            </a:r>
          </a:p>
        </p:txBody>
      </p:sp>
      <p:pic>
        <p:nvPicPr>
          <p:cNvPr id="98310" name="Picture 67" descr="aqua">
            <a:extLst>
              <a:ext uri="{FF2B5EF4-FFF2-40B4-BE49-F238E27FC236}">
                <a16:creationId xmlns:a16="http://schemas.microsoft.com/office/drawing/2014/main" id="{5AA5B549-CAEF-4EB1-BEBA-54E5059CA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38020">
            <a:off x="4025412" y="2794488"/>
            <a:ext cx="1365738" cy="78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56">
            <a:extLst>
              <a:ext uri="{FF2B5EF4-FFF2-40B4-BE49-F238E27FC236}">
                <a16:creationId xmlns:a16="http://schemas.microsoft.com/office/drawing/2014/main" id="{BD3A214C-9E21-4C57-AA1A-16F41813CA8C}"/>
              </a:ext>
            </a:extLst>
          </p:cNvPr>
          <p:cNvSpPr txBox="1">
            <a:spLocks noChangeArrowheads="1"/>
          </p:cNvSpPr>
          <p:nvPr/>
        </p:nvSpPr>
        <p:spPr bwMode="auto">
          <a:xfrm>
            <a:off x="4236428" y="5342792"/>
            <a:ext cx="1361342"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u"/>
              <a:defRPr kumimoji="1" sz="32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v"/>
              <a:defRPr kumimoji="1"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chemeClr val="tx2"/>
              </a:buClr>
              <a:buSzPct val="40000"/>
              <a:buFont typeface="Wingdings" panose="05000000000000000000" pitchFamily="2" charset="2"/>
              <a:buChar char="u"/>
              <a:defRPr kumimoji="1"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chemeClr val="tx2"/>
              </a:buClr>
              <a:buSzPct val="50000"/>
              <a:buFont typeface="Wingdings" panose="05000000000000000000" pitchFamily="2" charset="2"/>
              <a:buChar char="v"/>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SzPct val="80000"/>
              <a:buChar char="•"/>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ja-JP" sz="1662" i="1" dirty="0">
                <a:solidFill>
                  <a:schemeClr val="bg1"/>
                </a:solidFill>
                <a:latin typeface="Calibri" panose="020F0502020204030204" pitchFamily="34" charset="0"/>
              </a:rPr>
              <a:t>TRMM/PR</a:t>
            </a:r>
          </a:p>
        </p:txBody>
      </p:sp>
      <p:pic>
        <p:nvPicPr>
          <p:cNvPr id="98312" name="Picture 26" descr="alos">
            <a:extLst>
              <a:ext uri="{FF2B5EF4-FFF2-40B4-BE49-F238E27FC236}">
                <a16:creationId xmlns:a16="http://schemas.microsoft.com/office/drawing/2014/main" id="{0A562A0E-F869-4D14-952F-01A9E79314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40086">
            <a:off x="5326674" y="2659673"/>
            <a:ext cx="2404696" cy="80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9">
            <a:extLst>
              <a:ext uri="{FF2B5EF4-FFF2-40B4-BE49-F238E27FC236}">
                <a16:creationId xmlns:a16="http://schemas.microsoft.com/office/drawing/2014/main" id="{9BE709F5-7E43-4518-83C3-21DDA3FEE822}"/>
              </a:ext>
            </a:extLst>
          </p:cNvPr>
          <p:cNvSpPr txBox="1">
            <a:spLocks noChangeArrowheads="1"/>
          </p:cNvSpPr>
          <p:nvPr/>
        </p:nvSpPr>
        <p:spPr bwMode="auto">
          <a:xfrm>
            <a:off x="5738446" y="5244611"/>
            <a:ext cx="1418492" cy="35458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1704" i="1" dirty="0">
                <a:solidFill>
                  <a:schemeClr val="accent6">
                    <a:lumMod val="60000"/>
                    <a:lumOff val="40000"/>
                  </a:schemeClr>
                </a:solidFill>
              </a:rPr>
              <a:t>JERS-1</a:t>
            </a:r>
          </a:p>
        </p:txBody>
      </p:sp>
      <p:sp>
        <p:nvSpPr>
          <p:cNvPr id="62" name="Text Box 19">
            <a:extLst>
              <a:ext uri="{FF2B5EF4-FFF2-40B4-BE49-F238E27FC236}">
                <a16:creationId xmlns:a16="http://schemas.microsoft.com/office/drawing/2014/main" id="{A58438E3-6B13-4939-B028-F637C75EB7EB}"/>
              </a:ext>
            </a:extLst>
          </p:cNvPr>
          <p:cNvSpPr txBox="1">
            <a:spLocks noChangeArrowheads="1"/>
          </p:cNvSpPr>
          <p:nvPr/>
        </p:nvSpPr>
        <p:spPr bwMode="auto">
          <a:xfrm>
            <a:off x="6922477" y="5257800"/>
            <a:ext cx="1713035" cy="61683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1704" i="1" dirty="0">
                <a:solidFill>
                  <a:schemeClr val="accent6">
                    <a:lumMod val="60000"/>
                    <a:lumOff val="40000"/>
                  </a:schemeClr>
                </a:solidFill>
              </a:rPr>
              <a:t>MOS-1/MOS-1b</a:t>
            </a:r>
          </a:p>
        </p:txBody>
      </p:sp>
      <p:sp>
        <p:nvSpPr>
          <p:cNvPr id="63" name="Text Box 16">
            <a:extLst>
              <a:ext uri="{FF2B5EF4-FFF2-40B4-BE49-F238E27FC236}">
                <a16:creationId xmlns:a16="http://schemas.microsoft.com/office/drawing/2014/main" id="{6AED8505-97F2-411A-80E1-94B8A3F236FB}"/>
              </a:ext>
            </a:extLst>
          </p:cNvPr>
          <p:cNvSpPr txBox="1">
            <a:spLocks noChangeArrowheads="1"/>
          </p:cNvSpPr>
          <p:nvPr/>
        </p:nvSpPr>
        <p:spPr bwMode="auto">
          <a:xfrm>
            <a:off x="2240574" y="4753707"/>
            <a:ext cx="2140926" cy="35458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1704" i="1" dirty="0">
                <a:solidFill>
                  <a:schemeClr val="accent6">
                    <a:lumMod val="60000"/>
                    <a:lumOff val="40000"/>
                  </a:schemeClr>
                </a:solidFill>
              </a:rPr>
              <a:t>ADEOS/ADEOS-Ⅱ</a:t>
            </a:r>
          </a:p>
        </p:txBody>
      </p:sp>
      <p:sp>
        <p:nvSpPr>
          <p:cNvPr id="64" name="正方形/長方形 63">
            <a:extLst>
              <a:ext uri="{FF2B5EF4-FFF2-40B4-BE49-F238E27FC236}">
                <a16:creationId xmlns:a16="http://schemas.microsoft.com/office/drawing/2014/main" id="{6DADC6C5-B3ED-4124-9FF5-7804F168219C}"/>
              </a:ext>
            </a:extLst>
          </p:cNvPr>
          <p:cNvSpPr/>
          <p:nvPr/>
        </p:nvSpPr>
        <p:spPr>
          <a:xfrm flipH="1">
            <a:off x="5729654" y="5473211"/>
            <a:ext cx="989135" cy="275909"/>
          </a:xfrm>
          <a:prstGeom prst="rect">
            <a:avLst/>
          </a:prstGeom>
        </p:spPr>
        <p:txBody>
          <a:bodyPr>
            <a:spAutoFit/>
          </a:bodyPr>
          <a:lstStyle/>
          <a:p>
            <a:pPr eaLnBrk="1" hangingPunct="1">
              <a:defRPr/>
            </a:pPr>
            <a:r>
              <a:rPr lang="en-US" altLang="ja-JP" sz="1193" dirty="0">
                <a:solidFill>
                  <a:schemeClr val="bg1"/>
                </a:solidFill>
              </a:rPr>
              <a:t>(CY 1992)</a:t>
            </a:r>
            <a:endParaRPr lang="ja-JP" altLang="en-US" sz="1193" dirty="0">
              <a:solidFill>
                <a:schemeClr val="bg1"/>
              </a:solidFill>
            </a:endParaRPr>
          </a:p>
        </p:txBody>
      </p:sp>
      <p:sp>
        <p:nvSpPr>
          <p:cNvPr id="65" name="正方形/長方形 64">
            <a:extLst>
              <a:ext uri="{FF2B5EF4-FFF2-40B4-BE49-F238E27FC236}">
                <a16:creationId xmlns:a16="http://schemas.microsoft.com/office/drawing/2014/main" id="{62B6C193-92E0-4F3A-A6E2-4D36660A0EF8}"/>
              </a:ext>
            </a:extLst>
          </p:cNvPr>
          <p:cNvSpPr/>
          <p:nvPr/>
        </p:nvSpPr>
        <p:spPr>
          <a:xfrm>
            <a:off x="2508738" y="4982308"/>
            <a:ext cx="1523174" cy="275909"/>
          </a:xfrm>
          <a:prstGeom prst="rect">
            <a:avLst/>
          </a:prstGeom>
        </p:spPr>
        <p:txBody>
          <a:bodyPr wrap="none">
            <a:spAutoFit/>
          </a:bodyPr>
          <a:lstStyle/>
          <a:p>
            <a:pPr eaLnBrk="1" hangingPunct="1">
              <a:defRPr/>
            </a:pPr>
            <a:r>
              <a:rPr lang="en-US" altLang="ja-JP" sz="1193" dirty="0">
                <a:solidFill>
                  <a:srgbClr val="FFFFFF"/>
                </a:solidFill>
              </a:rPr>
              <a:t>(CY 1996/CY 2002)</a:t>
            </a:r>
            <a:endParaRPr lang="ja-JP" altLang="en-US" sz="1193" dirty="0">
              <a:solidFill>
                <a:srgbClr val="FFFFFF"/>
              </a:solidFill>
            </a:endParaRPr>
          </a:p>
        </p:txBody>
      </p:sp>
      <p:sp>
        <p:nvSpPr>
          <p:cNvPr id="67" name="正方形/長方形 66">
            <a:extLst>
              <a:ext uri="{FF2B5EF4-FFF2-40B4-BE49-F238E27FC236}">
                <a16:creationId xmlns:a16="http://schemas.microsoft.com/office/drawing/2014/main" id="{055FBB6D-982F-4E0C-A4F3-106B47038697}"/>
              </a:ext>
            </a:extLst>
          </p:cNvPr>
          <p:cNvSpPr/>
          <p:nvPr/>
        </p:nvSpPr>
        <p:spPr>
          <a:xfrm>
            <a:off x="4550020" y="5543550"/>
            <a:ext cx="883575" cy="275909"/>
          </a:xfrm>
          <a:prstGeom prst="rect">
            <a:avLst/>
          </a:prstGeom>
        </p:spPr>
        <p:txBody>
          <a:bodyPr wrap="none">
            <a:spAutoFit/>
          </a:bodyPr>
          <a:lstStyle/>
          <a:p>
            <a:pPr eaLnBrk="1" hangingPunct="1">
              <a:defRPr/>
            </a:pPr>
            <a:r>
              <a:rPr lang="en-US" altLang="ja-JP" sz="1193" dirty="0">
                <a:solidFill>
                  <a:schemeClr val="bg1"/>
                </a:solidFill>
              </a:rPr>
              <a:t>(CY 1997)</a:t>
            </a:r>
            <a:endParaRPr lang="ja-JP" altLang="en-US" sz="1193" dirty="0">
              <a:solidFill>
                <a:schemeClr val="bg1"/>
              </a:solidFill>
            </a:endParaRPr>
          </a:p>
        </p:txBody>
      </p:sp>
      <p:sp>
        <p:nvSpPr>
          <p:cNvPr id="68" name="正方形/長方形 67">
            <a:extLst>
              <a:ext uri="{FF2B5EF4-FFF2-40B4-BE49-F238E27FC236}">
                <a16:creationId xmlns:a16="http://schemas.microsoft.com/office/drawing/2014/main" id="{40A0F838-D0B5-432A-860C-9524971F7E72}"/>
              </a:ext>
            </a:extLst>
          </p:cNvPr>
          <p:cNvSpPr/>
          <p:nvPr/>
        </p:nvSpPr>
        <p:spPr>
          <a:xfrm>
            <a:off x="3949212" y="3754315"/>
            <a:ext cx="883575" cy="275909"/>
          </a:xfrm>
          <a:prstGeom prst="rect">
            <a:avLst/>
          </a:prstGeom>
        </p:spPr>
        <p:txBody>
          <a:bodyPr wrap="none">
            <a:spAutoFit/>
          </a:bodyPr>
          <a:lstStyle/>
          <a:p>
            <a:pPr eaLnBrk="1" hangingPunct="1">
              <a:defRPr/>
            </a:pPr>
            <a:r>
              <a:rPr lang="en-US" altLang="ja-JP" sz="1193" dirty="0">
                <a:solidFill>
                  <a:srgbClr val="FFFFFF"/>
                </a:solidFill>
              </a:rPr>
              <a:t>(CY 2002)</a:t>
            </a:r>
            <a:endParaRPr lang="ja-JP" altLang="en-US" sz="1193" dirty="0">
              <a:solidFill>
                <a:srgbClr val="FFFFFF"/>
              </a:solidFill>
            </a:endParaRPr>
          </a:p>
        </p:txBody>
      </p:sp>
      <p:pic>
        <p:nvPicPr>
          <p:cNvPr id="98320" name="図 68">
            <a:extLst>
              <a:ext uri="{FF2B5EF4-FFF2-40B4-BE49-F238E27FC236}">
                <a16:creationId xmlns:a16="http://schemas.microsoft.com/office/drawing/2014/main" id="{D8528AC4-65F3-4286-91DD-24C25409476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180384" y="4349261"/>
            <a:ext cx="715108" cy="99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1" name="図 69">
            <a:extLst>
              <a:ext uri="{FF2B5EF4-FFF2-40B4-BE49-F238E27FC236}">
                <a16:creationId xmlns:a16="http://schemas.microsoft.com/office/drawing/2014/main" id="{BCD41A21-9400-4015-8AA8-F878308BD11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754566" y="4387361"/>
            <a:ext cx="775188" cy="105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図 70">
            <a:extLst>
              <a:ext uri="{FF2B5EF4-FFF2-40B4-BE49-F238E27FC236}">
                <a16:creationId xmlns:a16="http://schemas.microsoft.com/office/drawing/2014/main" id="{524E1EB1-8AC3-4BB4-A918-545530792A0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76905" y="4029807"/>
            <a:ext cx="1175238" cy="84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4" name="Picture 88" descr="C:\Users\15024\Desktop\先進レーダパス.png">
            <a:extLst>
              <a:ext uri="{FF2B5EF4-FFF2-40B4-BE49-F238E27FC236}">
                <a16:creationId xmlns:a16="http://schemas.microsoft.com/office/drawing/2014/main" id="{149D7382-BBC8-4279-9204-6FD341C5D1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40626" y="1011534"/>
            <a:ext cx="1326173" cy="86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 Box 50">
            <a:extLst>
              <a:ext uri="{FF2B5EF4-FFF2-40B4-BE49-F238E27FC236}">
                <a16:creationId xmlns:a16="http://schemas.microsoft.com/office/drawing/2014/main" id="{92FD23EA-7AD8-4FA7-9D40-37DEE727DBAF}"/>
              </a:ext>
            </a:extLst>
          </p:cNvPr>
          <p:cNvSpPr txBox="1">
            <a:spLocks noChangeArrowheads="1"/>
          </p:cNvSpPr>
          <p:nvPr/>
        </p:nvSpPr>
        <p:spPr bwMode="auto">
          <a:xfrm>
            <a:off x="5474694" y="301920"/>
            <a:ext cx="1721826" cy="61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1704" i="1" dirty="0">
                <a:solidFill>
                  <a:srgbClr val="6699FF"/>
                </a:solidFill>
                <a:latin typeface="Calibri" pitchFamily="34" charset="0"/>
                <a:ea typeface="Arial Unicode MS" pitchFamily="50" charset="-128"/>
                <a:cs typeface="Arial Unicode MS" pitchFamily="50" charset="-128"/>
              </a:rPr>
              <a:t>Advanced Radar Satellite</a:t>
            </a:r>
          </a:p>
        </p:txBody>
      </p:sp>
      <p:sp>
        <p:nvSpPr>
          <p:cNvPr id="75" name="Rectangle 42">
            <a:extLst>
              <a:ext uri="{FF2B5EF4-FFF2-40B4-BE49-F238E27FC236}">
                <a16:creationId xmlns:a16="http://schemas.microsoft.com/office/drawing/2014/main" id="{FD1DAC60-69AD-44B5-B138-8B4CFA7DBC7F}"/>
              </a:ext>
            </a:extLst>
          </p:cNvPr>
          <p:cNvSpPr>
            <a:spLocks noChangeArrowheads="1"/>
          </p:cNvSpPr>
          <p:nvPr/>
        </p:nvSpPr>
        <p:spPr bwMode="auto">
          <a:xfrm>
            <a:off x="5931896" y="808997"/>
            <a:ext cx="814647"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ja-JP" sz="1193" i="1" dirty="0">
                <a:solidFill>
                  <a:srgbClr val="FFFFFF"/>
                </a:solidFill>
                <a:latin typeface="Calibri" pitchFamily="34" charset="0"/>
              </a:rPr>
              <a:t>(JFY 2020)</a:t>
            </a:r>
          </a:p>
        </p:txBody>
      </p:sp>
      <p:sp>
        <p:nvSpPr>
          <p:cNvPr id="78" name="正方形/長方形 77">
            <a:extLst>
              <a:ext uri="{FF2B5EF4-FFF2-40B4-BE49-F238E27FC236}">
                <a16:creationId xmlns:a16="http://schemas.microsoft.com/office/drawing/2014/main" id="{571FC24A-0AA7-420F-A4A6-81D1D006DE30}"/>
              </a:ext>
            </a:extLst>
          </p:cNvPr>
          <p:cNvSpPr/>
          <p:nvPr/>
        </p:nvSpPr>
        <p:spPr>
          <a:xfrm>
            <a:off x="7011866" y="5575788"/>
            <a:ext cx="1566454" cy="275909"/>
          </a:xfrm>
          <a:prstGeom prst="rect">
            <a:avLst/>
          </a:prstGeom>
        </p:spPr>
        <p:txBody>
          <a:bodyPr wrap="none">
            <a:spAutoFit/>
          </a:bodyPr>
          <a:lstStyle/>
          <a:p>
            <a:pPr eaLnBrk="1" hangingPunct="1">
              <a:defRPr/>
            </a:pPr>
            <a:r>
              <a:rPr lang="en-US" altLang="ja-JP" sz="1193" dirty="0">
                <a:solidFill>
                  <a:srgbClr val="FFFFFF"/>
                </a:solidFill>
              </a:rPr>
              <a:t>(CY 1987/ CY 1990)</a:t>
            </a:r>
            <a:endParaRPr lang="ja-JP" altLang="en-US" sz="1193" dirty="0">
              <a:solidFill>
                <a:srgbClr val="FFFFFF"/>
              </a:solidFill>
            </a:endParaRPr>
          </a:p>
        </p:txBody>
      </p:sp>
      <p:sp>
        <p:nvSpPr>
          <p:cNvPr id="73" name="Text Box 51">
            <a:extLst>
              <a:ext uri="{FF2B5EF4-FFF2-40B4-BE49-F238E27FC236}">
                <a16:creationId xmlns:a16="http://schemas.microsoft.com/office/drawing/2014/main" id="{AC9D54BC-2E18-498F-B63F-C9907073868A}"/>
              </a:ext>
            </a:extLst>
          </p:cNvPr>
          <p:cNvSpPr txBox="1">
            <a:spLocks noChangeArrowheads="1"/>
          </p:cNvSpPr>
          <p:nvPr/>
        </p:nvSpPr>
        <p:spPr bwMode="auto">
          <a:xfrm>
            <a:off x="2570065" y="1210207"/>
            <a:ext cx="974947" cy="3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defRPr/>
            </a:pPr>
            <a:r>
              <a:rPr lang="en-US" altLang="ja-JP" sz="1704" i="1" dirty="0">
                <a:solidFill>
                  <a:srgbClr val="6699FF"/>
                </a:solidFill>
                <a:latin typeface="Calibri" pitchFamily="34" charset="0"/>
                <a:ea typeface="Arial Unicode MS" pitchFamily="50" charset="-128"/>
                <a:cs typeface="Arial Unicode MS" pitchFamily="50" charset="-128"/>
              </a:rPr>
              <a:t>GOSAT-2</a:t>
            </a:r>
          </a:p>
        </p:txBody>
      </p:sp>
      <p:sp>
        <p:nvSpPr>
          <p:cNvPr id="98329" name="スライド番号プレースホルダー 1">
            <a:extLst>
              <a:ext uri="{FF2B5EF4-FFF2-40B4-BE49-F238E27FC236}">
                <a16:creationId xmlns:a16="http://schemas.microsoft.com/office/drawing/2014/main" id="{35B507DA-9CAF-4F33-8507-FB173014093F}"/>
              </a:ext>
            </a:extLst>
          </p:cNvPr>
          <p:cNvSpPr>
            <a:spLocks noGrp="1"/>
          </p:cNvSpPr>
          <p:nvPr>
            <p:ph type="sldNum" sz="quarter" idx="12"/>
          </p:nvPr>
        </p:nvSpPr>
        <p:spPr>
          <a:xfrm>
            <a:off x="8018585" y="5945065"/>
            <a:ext cx="594946" cy="2637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685817" indent="-263776">
              <a:defRPr kumimoji="1">
                <a:solidFill>
                  <a:schemeClr val="tx1"/>
                </a:solidFill>
                <a:latin typeface="Arial" panose="020B0604020202020204" pitchFamily="34" charset="0"/>
                <a:ea typeface="ＭＳ Ｐゴシック" panose="020B0600070205080204" pitchFamily="50" charset="-128"/>
              </a:defRPr>
            </a:lvl2pPr>
            <a:lvl3pPr marL="1055103" indent="-211021">
              <a:defRPr kumimoji="1">
                <a:solidFill>
                  <a:schemeClr val="tx1"/>
                </a:solidFill>
                <a:latin typeface="Arial" panose="020B0604020202020204" pitchFamily="34" charset="0"/>
                <a:ea typeface="ＭＳ Ｐゴシック" panose="020B0600070205080204" pitchFamily="50" charset="-128"/>
              </a:defRPr>
            </a:lvl3pPr>
            <a:lvl4pPr marL="1477145" indent="-211021">
              <a:defRPr kumimoji="1">
                <a:solidFill>
                  <a:schemeClr val="tx1"/>
                </a:solidFill>
                <a:latin typeface="Arial" panose="020B0604020202020204" pitchFamily="34" charset="0"/>
                <a:ea typeface="ＭＳ Ｐゴシック" panose="020B0600070205080204" pitchFamily="50" charset="-128"/>
              </a:defRPr>
            </a:lvl4pPr>
            <a:lvl5pPr marL="1899186" indent="-211021">
              <a:defRPr kumimoji="1">
                <a:solidFill>
                  <a:schemeClr val="tx1"/>
                </a:solidFill>
                <a:latin typeface="Arial" panose="020B0604020202020204" pitchFamily="34" charset="0"/>
                <a:ea typeface="ＭＳ Ｐゴシック" panose="020B0600070205080204" pitchFamily="50" charset="-128"/>
              </a:defRPr>
            </a:lvl5pPr>
            <a:lvl6pPr marL="2321227" indent="-2110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3269" indent="-2110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65310" indent="-2110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587351" indent="-211021"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7993306-587E-4AB3-88F5-C3ADFDA3720B}" type="slidenum">
              <a:rPr kumimoji="0" lang="ja-JP" altLang="en-US" smtClean="0">
                <a:solidFill>
                  <a:schemeClr val="bg1"/>
                </a:solidFill>
              </a:rPr>
              <a:pPr/>
              <a:t>2</a:t>
            </a:fld>
            <a:endParaRPr kumimoji="0" lang="ja-JP" altLang="en-US" dirty="0">
              <a:solidFill>
                <a:schemeClr val="bg1"/>
              </a:solidFill>
            </a:endParaRPr>
          </a:p>
        </p:txBody>
      </p:sp>
      <p:pic>
        <p:nvPicPr>
          <p:cNvPr id="3" name="図 2">
            <a:extLst>
              <a:ext uri="{FF2B5EF4-FFF2-40B4-BE49-F238E27FC236}">
                <a16:creationId xmlns:a16="http://schemas.microsoft.com/office/drawing/2014/main" id="{85E7A653-28D9-4ED7-A97E-3322E9C5E92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2474" b="23311"/>
          <a:stretch/>
        </p:blipFill>
        <p:spPr>
          <a:xfrm>
            <a:off x="3815739" y="1379274"/>
            <a:ext cx="1982842" cy="787981"/>
          </a:xfrm>
          <a:prstGeom prst="rect">
            <a:avLst/>
          </a:prstGeom>
        </p:spPr>
      </p:pic>
    </p:spTree>
    <p:extLst>
      <p:ext uri="{BB962C8B-B14F-4D97-AF65-F5344CB8AC3E}">
        <p14:creationId xmlns:p14="http://schemas.microsoft.com/office/powerpoint/2010/main" val="34445905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2D08454A-22F9-456A-85F9-0429E9011DE4}"/>
              </a:ext>
            </a:extLst>
          </p:cNvPr>
          <p:cNvSpPr txBox="1"/>
          <p:nvPr/>
        </p:nvSpPr>
        <p:spPr>
          <a:xfrm>
            <a:off x="4568291" y="4946403"/>
            <a:ext cx="3679616" cy="461665"/>
          </a:xfrm>
          <a:prstGeom prst="rect">
            <a:avLst/>
          </a:prstGeom>
          <a:noFill/>
        </p:spPr>
        <p:txBody>
          <a:bodyPr wrap="square" rtlCol="0">
            <a:spAutoFit/>
          </a:bodyPr>
          <a:lstStyle/>
          <a:p>
            <a:r>
              <a:rPr kumimoji="1" lang="en-US" altLang="ja-JP" sz="1200" dirty="0"/>
              <a:t>GOSAT, GCOM-W and GCOM-C Series Missions;  </a:t>
            </a:r>
          </a:p>
          <a:p>
            <a:r>
              <a:rPr kumimoji="1" lang="en-US" altLang="ja-JP" sz="1200" dirty="0"/>
              <a:t>GPM and EarthCARE</a:t>
            </a:r>
            <a:endParaRPr kumimoji="1" lang="ja-JP" altLang="en-US" sz="1200" dirty="0"/>
          </a:p>
        </p:txBody>
      </p:sp>
      <p:sp>
        <p:nvSpPr>
          <p:cNvPr id="5" name="タイトル 4">
            <a:extLst>
              <a:ext uri="{FF2B5EF4-FFF2-40B4-BE49-F238E27FC236}">
                <a16:creationId xmlns:a16="http://schemas.microsoft.com/office/drawing/2014/main" id="{4DC90B73-CCCE-4918-A8E7-70B53CCD9CC7}"/>
              </a:ext>
            </a:extLst>
          </p:cNvPr>
          <p:cNvSpPr>
            <a:spLocks noGrp="1"/>
          </p:cNvSpPr>
          <p:nvPr>
            <p:ph type="title"/>
          </p:nvPr>
        </p:nvSpPr>
        <p:spPr>
          <a:xfrm>
            <a:off x="1317378" y="74357"/>
            <a:ext cx="6387856" cy="779463"/>
          </a:xfrm>
        </p:spPr>
        <p:txBody>
          <a:bodyPr/>
          <a:lstStyle/>
          <a:p>
            <a:pPr algn="ctr">
              <a:lnSpc>
                <a:spcPts val="3200"/>
              </a:lnSpc>
            </a:pPr>
            <a:r>
              <a:rPr lang="en-US" altLang="ja-JP" sz="3200" dirty="0"/>
              <a:t>JAXA’s Earth Observation Programs</a:t>
            </a:r>
            <a:endParaRPr kumimoji="1" lang="ja-JP" altLang="en-US" sz="3200" dirty="0"/>
          </a:p>
        </p:txBody>
      </p:sp>
      <p:sp>
        <p:nvSpPr>
          <p:cNvPr id="4" name="スライド番号プレースホルダー 3">
            <a:extLst>
              <a:ext uri="{FF2B5EF4-FFF2-40B4-BE49-F238E27FC236}">
                <a16:creationId xmlns:a16="http://schemas.microsoft.com/office/drawing/2014/main" id="{4290C0C9-4C18-4F4C-B01C-B818F82F4E0F}"/>
              </a:ext>
            </a:extLst>
          </p:cNvPr>
          <p:cNvSpPr>
            <a:spLocks noGrp="1"/>
          </p:cNvSpPr>
          <p:nvPr>
            <p:ph type="sldNum" sz="quarter" idx="12"/>
          </p:nvPr>
        </p:nvSpPr>
        <p:spPr>
          <a:xfrm>
            <a:off x="7008812" y="6592661"/>
            <a:ext cx="2135188" cy="25717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15716-AE8A-4D7E-8D2E-B6320C3FAE34}" type="slidenum">
              <a:rPr kumimoji="1" lang="ja-JP" altLang="en-US" sz="1200" b="0" i="0" u="none" strike="noStrike" kern="1200" cap="none" spc="0" normalizeH="0" baseline="0" noProof="0" smtClean="0">
                <a:ln>
                  <a:noFill/>
                </a:ln>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dirty="0">
              <a:ln>
                <a:noFill/>
              </a:ln>
              <a:effectLst/>
              <a:uLnTx/>
              <a:uFillTx/>
              <a:latin typeface="Arial" charset="0"/>
              <a:ea typeface="ＭＳ Ｐゴシック" pitchFamily="50" charset="-128"/>
              <a:cs typeface="+mn-cs"/>
            </a:endParaRPr>
          </a:p>
        </p:txBody>
      </p:sp>
      <p:grpSp>
        <p:nvGrpSpPr>
          <p:cNvPr id="24" name="グループ化 23">
            <a:extLst>
              <a:ext uri="{FF2B5EF4-FFF2-40B4-BE49-F238E27FC236}">
                <a16:creationId xmlns:a16="http://schemas.microsoft.com/office/drawing/2014/main" id="{DA24736C-B6FF-4789-BC20-C397F1138970}"/>
              </a:ext>
            </a:extLst>
          </p:cNvPr>
          <p:cNvGrpSpPr/>
          <p:nvPr/>
        </p:nvGrpSpPr>
        <p:grpSpPr>
          <a:xfrm>
            <a:off x="587828" y="1191986"/>
            <a:ext cx="7845879" cy="2694214"/>
            <a:chOff x="587828" y="1216479"/>
            <a:chExt cx="7845879" cy="2694214"/>
          </a:xfrm>
        </p:grpSpPr>
        <p:sp>
          <p:nvSpPr>
            <p:cNvPr id="22" name="四角形: 角を丸くする 21">
              <a:extLst>
                <a:ext uri="{FF2B5EF4-FFF2-40B4-BE49-F238E27FC236}">
                  <a16:creationId xmlns:a16="http://schemas.microsoft.com/office/drawing/2014/main" id="{2C7E97A0-41B5-479C-A6B0-57723F556E8D}"/>
                </a:ext>
              </a:extLst>
            </p:cNvPr>
            <p:cNvSpPr/>
            <p:nvPr/>
          </p:nvSpPr>
          <p:spPr bwMode="auto">
            <a:xfrm>
              <a:off x="587828" y="1216479"/>
              <a:ext cx="7845879" cy="2426833"/>
            </a:xfrm>
            <a:prstGeom prst="roundRect">
              <a:avLst/>
            </a:prstGeom>
            <a:solidFill>
              <a:schemeClr val="accent1"/>
            </a:solid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 name="四角形: 角を丸くする 1">
              <a:extLst>
                <a:ext uri="{FF2B5EF4-FFF2-40B4-BE49-F238E27FC236}">
                  <a16:creationId xmlns:a16="http://schemas.microsoft.com/office/drawing/2014/main" id="{CA8FF092-E488-447C-9791-EB7ADA6E2ADB}"/>
                </a:ext>
              </a:extLst>
            </p:cNvPr>
            <p:cNvSpPr/>
            <p:nvPr/>
          </p:nvSpPr>
          <p:spPr bwMode="auto">
            <a:xfrm>
              <a:off x="1347107" y="1894114"/>
              <a:ext cx="2147208" cy="2016579"/>
            </a:xfrm>
            <a:prstGeom prst="roundRect">
              <a:avLst/>
            </a:prstGeom>
            <a:no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3" name="四角形: 角を丸くする 2">
              <a:extLst>
                <a:ext uri="{FF2B5EF4-FFF2-40B4-BE49-F238E27FC236}">
                  <a16:creationId xmlns:a16="http://schemas.microsoft.com/office/drawing/2014/main" id="{EAEF0957-D0E7-439E-8469-698C4C4B7826}"/>
                </a:ext>
              </a:extLst>
            </p:cNvPr>
            <p:cNvSpPr/>
            <p:nvPr/>
          </p:nvSpPr>
          <p:spPr bwMode="auto">
            <a:xfrm>
              <a:off x="899559" y="1601452"/>
              <a:ext cx="3224893" cy="1726747"/>
            </a:xfrm>
            <a:prstGeom prst="roundRect">
              <a:avLst/>
            </a:prstGeom>
            <a:solidFill>
              <a:srgbClr val="FFC000"/>
            </a:solid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7" name="四角形: 角を丸くする 6">
              <a:extLst>
                <a:ext uri="{FF2B5EF4-FFF2-40B4-BE49-F238E27FC236}">
                  <a16:creationId xmlns:a16="http://schemas.microsoft.com/office/drawing/2014/main" id="{6128E7AF-665B-4FA9-928A-B55708028069}"/>
                </a:ext>
              </a:extLst>
            </p:cNvPr>
            <p:cNvSpPr/>
            <p:nvPr/>
          </p:nvSpPr>
          <p:spPr bwMode="auto">
            <a:xfrm>
              <a:off x="4571999" y="1601453"/>
              <a:ext cx="3420837" cy="1726746"/>
            </a:xfrm>
            <a:prstGeom prst="roundRect">
              <a:avLst/>
            </a:prstGeom>
            <a:solidFill>
              <a:srgbClr val="92D050"/>
            </a:solid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179388" marR="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pic>
          <p:nvPicPr>
            <p:cNvPr id="8" name="図 7">
              <a:extLst>
                <a:ext uri="{FF2B5EF4-FFF2-40B4-BE49-F238E27FC236}">
                  <a16:creationId xmlns:a16="http://schemas.microsoft.com/office/drawing/2014/main" id="{45F5AC56-4B16-41D3-A8B2-39890D89C0AA}"/>
                </a:ext>
              </a:extLst>
            </p:cNvPr>
            <p:cNvPicPr>
              <a:picLocks noChangeAspect="1"/>
            </p:cNvPicPr>
            <p:nvPr/>
          </p:nvPicPr>
          <p:blipFill>
            <a:blip r:embed="rId3"/>
            <a:stretch>
              <a:fillRect/>
            </a:stretch>
          </p:blipFill>
          <p:spPr>
            <a:xfrm>
              <a:off x="4625886" y="2448610"/>
              <a:ext cx="1101246" cy="618333"/>
            </a:xfrm>
            <a:prstGeom prst="rect">
              <a:avLst/>
            </a:prstGeom>
          </p:spPr>
        </p:pic>
        <p:pic>
          <p:nvPicPr>
            <p:cNvPr id="9" name="図 8">
              <a:extLst>
                <a:ext uri="{FF2B5EF4-FFF2-40B4-BE49-F238E27FC236}">
                  <a16:creationId xmlns:a16="http://schemas.microsoft.com/office/drawing/2014/main" id="{58747C74-308B-4FEE-9602-8A8AD820D2F3}"/>
                </a:ext>
              </a:extLst>
            </p:cNvPr>
            <p:cNvPicPr>
              <a:picLocks noChangeAspect="1"/>
            </p:cNvPicPr>
            <p:nvPr/>
          </p:nvPicPr>
          <p:blipFill>
            <a:blip r:embed="rId4"/>
            <a:stretch>
              <a:fillRect/>
            </a:stretch>
          </p:blipFill>
          <p:spPr>
            <a:xfrm>
              <a:off x="5759819" y="2448610"/>
              <a:ext cx="1128261" cy="618333"/>
            </a:xfrm>
            <a:prstGeom prst="rect">
              <a:avLst/>
            </a:prstGeom>
          </p:spPr>
        </p:pic>
        <p:pic>
          <p:nvPicPr>
            <p:cNvPr id="10" name="図 9">
              <a:extLst>
                <a:ext uri="{FF2B5EF4-FFF2-40B4-BE49-F238E27FC236}">
                  <a16:creationId xmlns:a16="http://schemas.microsoft.com/office/drawing/2014/main" id="{180AB2E3-2DCE-4E67-B96B-B45951B9E0EC}"/>
                </a:ext>
              </a:extLst>
            </p:cNvPr>
            <p:cNvPicPr>
              <a:picLocks noChangeAspect="1"/>
            </p:cNvPicPr>
            <p:nvPr/>
          </p:nvPicPr>
          <p:blipFill>
            <a:blip r:embed="rId5"/>
            <a:stretch>
              <a:fillRect/>
            </a:stretch>
          </p:blipFill>
          <p:spPr>
            <a:xfrm>
              <a:off x="6940269" y="2448610"/>
              <a:ext cx="1016706" cy="618333"/>
            </a:xfrm>
            <a:prstGeom prst="rect">
              <a:avLst/>
            </a:prstGeom>
          </p:spPr>
        </p:pic>
        <p:pic>
          <p:nvPicPr>
            <p:cNvPr id="11" name="図 10">
              <a:extLst>
                <a:ext uri="{FF2B5EF4-FFF2-40B4-BE49-F238E27FC236}">
                  <a16:creationId xmlns:a16="http://schemas.microsoft.com/office/drawing/2014/main" id="{F804E6F5-AAD7-489B-BE32-8DC5859615A5}"/>
                </a:ext>
              </a:extLst>
            </p:cNvPr>
            <p:cNvPicPr>
              <a:picLocks noChangeAspect="1"/>
            </p:cNvPicPr>
            <p:nvPr/>
          </p:nvPicPr>
          <p:blipFill rotWithShape="1">
            <a:blip r:embed="rId6"/>
            <a:srcRect l="9325" t="9362" r="17397" b="17006"/>
            <a:stretch/>
          </p:blipFill>
          <p:spPr>
            <a:xfrm>
              <a:off x="2310002" y="2342363"/>
              <a:ext cx="884166" cy="519716"/>
            </a:xfrm>
            <a:prstGeom prst="rect">
              <a:avLst/>
            </a:prstGeom>
          </p:spPr>
        </p:pic>
        <p:pic>
          <p:nvPicPr>
            <p:cNvPr id="12" name="図 11">
              <a:extLst>
                <a:ext uri="{FF2B5EF4-FFF2-40B4-BE49-F238E27FC236}">
                  <a16:creationId xmlns:a16="http://schemas.microsoft.com/office/drawing/2014/main" id="{4AE5720F-CD79-431E-9A5A-1C5DAAECFC07}"/>
                </a:ext>
              </a:extLst>
            </p:cNvPr>
            <p:cNvPicPr>
              <a:picLocks noChangeAspect="1"/>
            </p:cNvPicPr>
            <p:nvPr/>
          </p:nvPicPr>
          <p:blipFill rotWithShape="1">
            <a:blip r:embed="rId7"/>
            <a:srcRect t="14821" r="20296" b="10329"/>
            <a:stretch/>
          </p:blipFill>
          <p:spPr>
            <a:xfrm>
              <a:off x="3018362" y="2740488"/>
              <a:ext cx="878450" cy="519715"/>
            </a:xfrm>
            <a:prstGeom prst="rect">
              <a:avLst/>
            </a:prstGeom>
          </p:spPr>
        </p:pic>
        <p:pic>
          <p:nvPicPr>
            <p:cNvPr id="16" name="図 15">
              <a:extLst>
                <a:ext uri="{FF2B5EF4-FFF2-40B4-BE49-F238E27FC236}">
                  <a16:creationId xmlns:a16="http://schemas.microsoft.com/office/drawing/2014/main" id="{A58A0917-296F-4A60-8909-889137BB84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525" y="2299766"/>
              <a:ext cx="1028656" cy="940117"/>
            </a:xfrm>
            <a:prstGeom prst="rect">
              <a:avLst/>
            </a:prstGeom>
          </p:spPr>
        </p:pic>
        <p:sp>
          <p:nvSpPr>
            <p:cNvPr id="17" name="テキスト ボックス 16">
              <a:extLst>
                <a:ext uri="{FF2B5EF4-FFF2-40B4-BE49-F238E27FC236}">
                  <a16:creationId xmlns:a16="http://schemas.microsoft.com/office/drawing/2014/main" id="{1A94C85B-FB7C-403E-B2A6-2B25ED245590}"/>
                </a:ext>
              </a:extLst>
            </p:cNvPr>
            <p:cNvSpPr txBox="1"/>
            <p:nvPr/>
          </p:nvSpPr>
          <p:spPr>
            <a:xfrm>
              <a:off x="866902" y="1689778"/>
              <a:ext cx="1419324" cy="646331"/>
            </a:xfrm>
            <a:prstGeom prst="rect">
              <a:avLst/>
            </a:prstGeom>
            <a:noFill/>
          </p:spPr>
          <p:txBody>
            <a:bodyPr wrap="square" rtlCol="0">
              <a:spAutoFit/>
            </a:bodyPr>
            <a:lstStyle/>
            <a:p>
              <a:pPr algn="ctr"/>
              <a:r>
                <a:rPr kumimoji="1" lang="en-US" altLang="ja-JP" sz="1800" b="1" dirty="0">
                  <a:solidFill>
                    <a:schemeClr val="tx1"/>
                  </a:solidFill>
                </a:rPr>
                <a:t>National Security</a:t>
              </a:r>
              <a:endParaRPr kumimoji="1" lang="ja-JP" altLang="en-US" sz="1800" b="1" dirty="0">
                <a:solidFill>
                  <a:schemeClr val="tx1"/>
                </a:solidFill>
              </a:endParaRPr>
            </a:p>
          </p:txBody>
        </p:sp>
        <p:sp>
          <p:nvSpPr>
            <p:cNvPr id="18" name="テキスト ボックス 17">
              <a:extLst>
                <a:ext uri="{FF2B5EF4-FFF2-40B4-BE49-F238E27FC236}">
                  <a16:creationId xmlns:a16="http://schemas.microsoft.com/office/drawing/2014/main" id="{53D9E00C-5A5C-4A1B-926F-4444F182342C}"/>
                </a:ext>
              </a:extLst>
            </p:cNvPr>
            <p:cNvSpPr txBox="1"/>
            <p:nvPr/>
          </p:nvSpPr>
          <p:spPr>
            <a:xfrm>
              <a:off x="2216232" y="1676083"/>
              <a:ext cx="1908220" cy="646331"/>
            </a:xfrm>
            <a:prstGeom prst="rect">
              <a:avLst/>
            </a:prstGeom>
            <a:noFill/>
          </p:spPr>
          <p:txBody>
            <a:bodyPr wrap="square" rtlCol="0">
              <a:spAutoFit/>
            </a:bodyPr>
            <a:lstStyle/>
            <a:p>
              <a:pPr algn="ctr"/>
              <a:r>
                <a:rPr kumimoji="1" lang="en-US" altLang="ja-JP" sz="1800" b="1" dirty="0">
                  <a:solidFill>
                    <a:schemeClr val="tx1"/>
                  </a:solidFill>
                </a:rPr>
                <a:t>Disaster Risks Management</a:t>
              </a:r>
              <a:endParaRPr kumimoji="1" lang="ja-JP" altLang="en-US" sz="1800" b="1" dirty="0">
                <a:solidFill>
                  <a:schemeClr val="tx1"/>
                </a:solidFill>
              </a:endParaRPr>
            </a:p>
          </p:txBody>
        </p:sp>
        <p:sp>
          <p:nvSpPr>
            <p:cNvPr id="19" name="テキスト ボックス 18">
              <a:extLst>
                <a:ext uri="{FF2B5EF4-FFF2-40B4-BE49-F238E27FC236}">
                  <a16:creationId xmlns:a16="http://schemas.microsoft.com/office/drawing/2014/main" id="{6E5C2499-1FFC-425D-84EA-24DE05E9A56D}"/>
                </a:ext>
              </a:extLst>
            </p:cNvPr>
            <p:cNvSpPr txBox="1"/>
            <p:nvPr/>
          </p:nvSpPr>
          <p:spPr>
            <a:xfrm>
              <a:off x="4817955" y="1753196"/>
              <a:ext cx="3011987" cy="400110"/>
            </a:xfrm>
            <a:prstGeom prst="rect">
              <a:avLst/>
            </a:prstGeom>
            <a:noFill/>
          </p:spPr>
          <p:txBody>
            <a:bodyPr wrap="square" rtlCol="0">
              <a:spAutoFit/>
            </a:bodyPr>
            <a:lstStyle/>
            <a:p>
              <a:pPr algn="ctr"/>
              <a:r>
                <a:rPr kumimoji="1" lang="en-US" altLang="ja-JP" sz="2000" b="1" dirty="0">
                  <a:solidFill>
                    <a:schemeClr val="tx1"/>
                  </a:solidFill>
                </a:rPr>
                <a:t>Climate Change</a:t>
              </a:r>
              <a:endParaRPr kumimoji="1" lang="ja-JP" altLang="en-US" sz="2000" b="1" dirty="0">
                <a:solidFill>
                  <a:schemeClr val="tx1"/>
                </a:solidFill>
              </a:endParaRPr>
            </a:p>
          </p:txBody>
        </p:sp>
      </p:grpSp>
      <p:sp>
        <p:nvSpPr>
          <p:cNvPr id="25" name="矢印: 上 24">
            <a:extLst>
              <a:ext uri="{FF2B5EF4-FFF2-40B4-BE49-F238E27FC236}">
                <a16:creationId xmlns:a16="http://schemas.microsoft.com/office/drawing/2014/main" id="{2EAE9D3F-3448-49C5-BE87-3D390B10EE40}"/>
              </a:ext>
            </a:extLst>
          </p:cNvPr>
          <p:cNvSpPr/>
          <p:nvPr/>
        </p:nvSpPr>
        <p:spPr bwMode="auto">
          <a:xfrm>
            <a:off x="2211260" y="3757826"/>
            <a:ext cx="732136" cy="922565"/>
          </a:xfrm>
          <a:prstGeom prst="upArrow">
            <a:avLst/>
          </a:prstGeom>
          <a:no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6" name="矢印: 上 25">
            <a:extLst>
              <a:ext uri="{FF2B5EF4-FFF2-40B4-BE49-F238E27FC236}">
                <a16:creationId xmlns:a16="http://schemas.microsoft.com/office/drawing/2014/main" id="{52682DD9-8630-42C9-9ABF-A7A3FF60F72E}"/>
              </a:ext>
            </a:extLst>
          </p:cNvPr>
          <p:cNvSpPr/>
          <p:nvPr/>
        </p:nvSpPr>
        <p:spPr bwMode="auto">
          <a:xfrm>
            <a:off x="1984498" y="3374692"/>
            <a:ext cx="872425" cy="714885"/>
          </a:xfrm>
          <a:prstGeom prst="upArrow">
            <a:avLst/>
          </a:prstGeom>
          <a:solidFill>
            <a:srgbClr val="FFC000"/>
          </a:solid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27" name="テキスト ボックス 26">
            <a:extLst>
              <a:ext uri="{FF2B5EF4-FFF2-40B4-BE49-F238E27FC236}">
                <a16:creationId xmlns:a16="http://schemas.microsoft.com/office/drawing/2014/main" id="{6027595D-793B-4DB2-9004-E8FCD2EBCEA6}"/>
              </a:ext>
            </a:extLst>
          </p:cNvPr>
          <p:cNvSpPr txBox="1"/>
          <p:nvPr/>
        </p:nvSpPr>
        <p:spPr>
          <a:xfrm>
            <a:off x="409448" y="3590269"/>
            <a:ext cx="2390822" cy="523220"/>
          </a:xfrm>
          <a:prstGeom prst="rect">
            <a:avLst/>
          </a:prstGeom>
          <a:noFill/>
        </p:spPr>
        <p:txBody>
          <a:bodyPr wrap="square" rtlCol="0">
            <a:spAutoFit/>
          </a:bodyPr>
          <a:lstStyle/>
          <a:p>
            <a:r>
              <a:rPr kumimoji="1" lang="en-US" altLang="ja-JP" sz="1400" dirty="0"/>
              <a:t>High Resolution </a:t>
            </a:r>
          </a:p>
          <a:p>
            <a:r>
              <a:rPr kumimoji="1" lang="en-US" altLang="ja-JP" sz="1400" dirty="0"/>
              <a:t>Observing Satellites</a:t>
            </a:r>
            <a:endParaRPr kumimoji="1" lang="ja-JP" altLang="en-US" sz="1400" dirty="0"/>
          </a:p>
        </p:txBody>
      </p:sp>
      <p:pic>
        <p:nvPicPr>
          <p:cNvPr id="28" name="Picture 2" descr="F:\Resources\ALOS2\新CG\2_leaflet_small.png">
            <a:extLst>
              <a:ext uri="{FF2B5EF4-FFF2-40B4-BE49-F238E27FC236}">
                <a16:creationId xmlns:a16="http://schemas.microsoft.com/office/drawing/2014/main" id="{E7937014-E60D-4410-8410-455337A547F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80782" y="4141110"/>
            <a:ext cx="949200" cy="523220"/>
          </a:xfrm>
          <a:prstGeom prst="rect">
            <a:avLst/>
          </a:prstGeom>
          <a:noFill/>
        </p:spPr>
      </p:pic>
      <p:pic>
        <p:nvPicPr>
          <p:cNvPr id="29" name="図 28">
            <a:extLst>
              <a:ext uri="{FF2B5EF4-FFF2-40B4-BE49-F238E27FC236}">
                <a16:creationId xmlns:a16="http://schemas.microsoft.com/office/drawing/2014/main" id="{C107B090-A970-4DAF-A6FB-AA81AB876A0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1266" y="4179770"/>
            <a:ext cx="813414" cy="542055"/>
          </a:xfrm>
          <a:prstGeom prst="rect">
            <a:avLst/>
          </a:prstGeom>
        </p:spPr>
      </p:pic>
      <p:pic>
        <p:nvPicPr>
          <p:cNvPr id="30" name="図 29">
            <a:extLst>
              <a:ext uri="{FF2B5EF4-FFF2-40B4-BE49-F238E27FC236}">
                <a16:creationId xmlns:a16="http://schemas.microsoft.com/office/drawing/2014/main" id="{847A7569-D7D1-4AB1-AC43-3126A71C6E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3428" y="4138435"/>
            <a:ext cx="916608" cy="611194"/>
          </a:xfrm>
          <a:prstGeom prst="rect">
            <a:avLst/>
          </a:prstGeom>
        </p:spPr>
      </p:pic>
      <p:sp>
        <p:nvSpPr>
          <p:cNvPr id="31" name="正方形/長方形 30">
            <a:extLst>
              <a:ext uri="{FF2B5EF4-FFF2-40B4-BE49-F238E27FC236}">
                <a16:creationId xmlns:a16="http://schemas.microsoft.com/office/drawing/2014/main" id="{DEE127FF-CC06-45D5-9E64-E19818F5A3A9}"/>
              </a:ext>
            </a:extLst>
          </p:cNvPr>
          <p:cNvSpPr/>
          <p:nvPr/>
        </p:nvSpPr>
        <p:spPr bwMode="auto">
          <a:xfrm>
            <a:off x="1029416" y="4121135"/>
            <a:ext cx="3020070" cy="836841"/>
          </a:xfrm>
          <a:prstGeom prst="rect">
            <a:avLst/>
          </a:prstGeom>
          <a:noFill/>
          <a:ln w="28575" cap="flat" cmpd="sng" algn="ctr">
            <a:solidFill>
              <a:srgbClr val="FFC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32" name="テキスト ボックス 31">
            <a:extLst>
              <a:ext uri="{FF2B5EF4-FFF2-40B4-BE49-F238E27FC236}">
                <a16:creationId xmlns:a16="http://schemas.microsoft.com/office/drawing/2014/main" id="{31FF87C9-A883-43E8-87C3-74B67BF7A3A1}"/>
              </a:ext>
            </a:extLst>
          </p:cNvPr>
          <p:cNvSpPr txBox="1"/>
          <p:nvPr/>
        </p:nvSpPr>
        <p:spPr>
          <a:xfrm>
            <a:off x="1344040" y="4712782"/>
            <a:ext cx="2390822" cy="276999"/>
          </a:xfrm>
          <a:prstGeom prst="rect">
            <a:avLst/>
          </a:prstGeom>
          <a:noFill/>
        </p:spPr>
        <p:txBody>
          <a:bodyPr wrap="square" rtlCol="0">
            <a:spAutoFit/>
          </a:bodyPr>
          <a:lstStyle/>
          <a:p>
            <a:r>
              <a:rPr kumimoji="1" lang="en-US" altLang="ja-JP" sz="1200" dirty="0"/>
              <a:t>ALOS Series Missions</a:t>
            </a:r>
            <a:endParaRPr kumimoji="1" lang="ja-JP" altLang="en-US" sz="1200" dirty="0"/>
          </a:p>
        </p:txBody>
      </p:sp>
      <p:sp>
        <p:nvSpPr>
          <p:cNvPr id="34" name="矢印: 上 33">
            <a:extLst>
              <a:ext uri="{FF2B5EF4-FFF2-40B4-BE49-F238E27FC236}">
                <a16:creationId xmlns:a16="http://schemas.microsoft.com/office/drawing/2014/main" id="{E0AB4410-6B22-40CB-A848-C0B68C68D445}"/>
              </a:ext>
            </a:extLst>
          </p:cNvPr>
          <p:cNvSpPr/>
          <p:nvPr/>
        </p:nvSpPr>
        <p:spPr bwMode="auto">
          <a:xfrm>
            <a:off x="5935911" y="3370879"/>
            <a:ext cx="872425" cy="694290"/>
          </a:xfrm>
          <a:prstGeom prst="upArrow">
            <a:avLst/>
          </a:prstGeom>
          <a:solidFill>
            <a:srgbClr val="92D050"/>
          </a:solidFill>
          <a:ln w="9525" cap="flat" cmpd="sng" algn="ctr">
            <a:no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sp>
        <p:nvSpPr>
          <p:cNvPr id="35" name="テキスト ボックス 34">
            <a:extLst>
              <a:ext uri="{FF2B5EF4-FFF2-40B4-BE49-F238E27FC236}">
                <a16:creationId xmlns:a16="http://schemas.microsoft.com/office/drawing/2014/main" id="{55349B51-4DC3-4D7A-888D-C4DB38A27087}"/>
              </a:ext>
            </a:extLst>
          </p:cNvPr>
          <p:cNvSpPr txBox="1"/>
          <p:nvPr/>
        </p:nvSpPr>
        <p:spPr>
          <a:xfrm>
            <a:off x="6709618" y="3573721"/>
            <a:ext cx="1800427" cy="523220"/>
          </a:xfrm>
          <a:prstGeom prst="rect">
            <a:avLst/>
          </a:prstGeom>
          <a:noFill/>
        </p:spPr>
        <p:txBody>
          <a:bodyPr wrap="square" rtlCol="0">
            <a:spAutoFit/>
          </a:bodyPr>
          <a:lstStyle/>
          <a:p>
            <a:r>
              <a:rPr kumimoji="1" lang="en-US" altLang="ja-JP" sz="1400" dirty="0"/>
              <a:t>Global Observing</a:t>
            </a:r>
          </a:p>
          <a:p>
            <a:r>
              <a:rPr kumimoji="1" lang="en-US" altLang="ja-JP" sz="1400" dirty="0"/>
              <a:t>Satellites</a:t>
            </a:r>
            <a:endParaRPr kumimoji="1" lang="ja-JP" altLang="en-US" sz="1400" dirty="0"/>
          </a:p>
        </p:txBody>
      </p:sp>
      <p:sp>
        <p:nvSpPr>
          <p:cNvPr id="37" name="テキスト ボックス 36">
            <a:extLst>
              <a:ext uri="{FF2B5EF4-FFF2-40B4-BE49-F238E27FC236}">
                <a16:creationId xmlns:a16="http://schemas.microsoft.com/office/drawing/2014/main" id="{6E03CADD-BB5A-49E1-8D55-B04F61EAB2FF}"/>
              </a:ext>
            </a:extLst>
          </p:cNvPr>
          <p:cNvSpPr txBox="1"/>
          <p:nvPr/>
        </p:nvSpPr>
        <p:spPr>
          <a:xfrm>
            <a:off x="428173" y="5442228"/>
            <a:ext cx="8207829" cy="1415772"/>
          </a:xfrm>
          <a:prstGeom prst="rect">
            <a:avLst/>
          </a:prstGeom>
          <a:solidFill>
            <a:schemeClr val="bg1"/>
          </a:solidFill>
        </p:spPr>
        <p:txBody>
          <a:bodyPr wrap="square" rtlCol="0">
            <a:spAutoFit/>
          </a:bodyPr>
          <a:lstStyle/>
          <a:p>
            <a:pPr algn="l"/>
            <a:r>
              <a:rPr lang="en-US" altLang="ja-JP" sz="1800" dirty="0"/>
              <a:t>Challenges</a:t>
            </a:r>
            <a:r>
              <a:rPr kumimoji="1" lang="en-US" altLang="ja-JP" sz="1800" dirty="0"/>
              <a:t>: Continuity and sustainability of </a:t>
            </a:r>
            <a:r>
              <a:rPr lang="en-US" altLang="ja-JP" sz="1800" dirty="0"/>
              <a:t>e</a:t>
            </a:r>
            <a:r>
              <a:rPr kumimoji="1" lang="en-US" altLang="ja-JP" sz="1800" dirty="0"/>
              <a:t>arth </a:t>
            </a:r>
            <a:r>
              <a:rPr lang="en-US" altLang="ja-JP" sz="1800" dirty="0"/>
              <a:t>o</a:t>
            </a:r>
            <a:r>
              <a:rPr kumimoji="1" lang="en-US" altLang="ja-JP" sz="1800" dirty="0"/>
              <a:t>bservation data </a:t>
            </a:r>
            <a:endParaRPr lang="en-US" altLang="ja-JP" sz="1800" dirty="0"/>
          </a:p>
          <a:p>
            <a:pPr marL="534988" indent="-534988" algn="l"/>
            <a:r>
              <a:rPr lang="ja-JP" altLang="en-US" sz="1800" dirty="0"/>
              <a:t>     ⇒ </a:t>
            </a:r>
            <a:r>
              <a:rPr lang="en-US" altLang="ja-JP" sz="1800" dirty="0"/>
              <a:t>JAXA proposes series of missions under the following conditions.</a:t>
            </a:r>
          </a:p>
          <a:p>
            <a:pPr marL="720725" indent="-185738" algn="l">
              <a:buFont typeface="Arial" panose="020B0604020202020204" pitchFamily="34" charset="0"/>
              <a:buChar char="•"/>
            </a:pPr>
            <a:r>
              <a:rPr lang="en-US" altLang="ja-JP" sz="1600" dirty="0"/>
              <a:t>Establishment of an institutional framework to assure continuity of data provision.</a:t>
            </a:r>
          </a:p>
          <a:p>
            <a:pPr marL="720725" indent="-185738" algn="l">
              <a:buFont typeface="Arial" panose="020B0604020202020204" pitchFamily="34" charset="0"/>
              <a:buChar char="•"/>
            </a:pPr>
            <a:r>
              <a:rPr lang="en-US" altLang="ja-JP" sz="1600" dirty="0"/>
              <a:t>Cost-reduction of satellite development and operations.</a:t>
            </a:r>
          </a:p>
          <a:p>
            <a:pPr marL="720725" indent="-185738" algn="l">
              <a:buFont typeface="Arial" panose="020B0604020202020204" pitchFamily="34" charset="0"/>
              <a:buChar char="•"/>
            </a:pPr>
            <a:r>
              <a:rPr lang="en-US" altLang="ja-JP" sz="1600" dirty="0"/>
              <a:t>Research and development of innovative sensor technologies. </a:t>
            </a:r>
          </a:p>
        </p:txBody>
      </p:sp>
      <p:pic>
        <p:nvPicPr>
          <p:cNvPr id="38" name="Picture 4">
            <a:extLst>
              <a:ext uri="{FF2B5EF4-FFF2-40B4-BE49-F238E27FC236}">
                <a16:creationId xmlns:a16="http://schemas.microsoft.com/office/drawing/2014/main" id="{569AB480-9D8C-4B64-942C-610AD10F55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69630">
            <a:off x="4705464" y="4189418"/>
            <a:ext cx="1022994" cy="79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descr="GPM_core2_RGB">
            <a:extLst>
              <a:ext uri="{FF2B5EF4-FFF2-40B4-BE49-F238E27FC236}">
                <a16:creationId xmlns:a16="http://schemas.microsoft.com/office/drawing/2014/main" id="{087095B1-6331-4734-AC39-5C4FB9A0254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12685">
            <a:off x="6904710" y="4405229"/>
            <a:ext cx="793004" cy="5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36" descr="EC4_RGB.png">
            <a:extLst>
              <a:ext uri="{FF2B5EF4-FFF2-40B4-BE49-F238E27FC236}">
                <a16:creationId xmlns:a16="http://schemas.microsoft.com/office/drawing/2014/main" id="{EBE17CF9-ABAB-41AB-9D56-522A3224F62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78553">
            <a:off x="7224616" y="4227914"/>
            <a:ext cx="961237" cy="55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4" descr="sgli">
            <a:extLst>
              <a:ext uri="{FF2B5EF4-FFF2-40B4-BE49-F238E27FC236}">
                <a16:creationId xmlns:a16="http://schemas.microsoft.com/office/drawing/2014/main" id="{0B89A547-4A00-45EE-8F1B-F9DD942EB7B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268373">
            <a:off x="6193943" y="3926832"/>
            <a:ext cx="831287" cy="9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a:extLst>
              <a:ext uri="{FF2B5EF4-FFF2-40B4-BE49-F238E27FC236}">
                <a16:creationId xmlns:a16="http://schemas.microsoft.com/office/drawing/2014/main" id="{E7019193-3135-4292-A71D-93B381BC0E28}"/>
              </a:ext>
            </a:extLst>
          </p:cNvPr>
          <p:cNvSpPr/>
          <p:nvPr/>
        </p:nvSpPr>
        <p:spPr bwMode="auto">
          <a:xfrm>
            <a:off x="4532088" y="4143198"/>
            <a:ext cx="3708819" cy="1267002"/>
          </a:xfrm>
          <a:prstGeom prst="rect">
            <a:avLst/>
          </a:prstGeom>
          <a:noFill/>
          <a:ln w="28575" cap="flat" cmpd="sng" algn="ctr">
            <a:solidFill>
              <a:srgbClr val="92D05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indent="0" algn="ctr" defTabSz="842963" rtl="0" eaLnBrk="1" fontAlgn="base" latinLnBrk="0" hangingPunct="1">
              <a:lnSpc>
                <a:spcPct val="100000"/>
              </a:lnSpc>
              <a:spcBef>
                <a:spcPct val="0"/>
              </a:spcBef>
              <a:spcAft>
                <a:spcPct val="0"/>
              </a:spcAft>
              <a:buClrTx/>
              <a:buSzTx/>
              <a:buFontTx/>
              <a:buNone/>
              <a:tabLst/>
            </a:pPr>
            <a:endParaRPr kumimoji="1" lang="ja-JP" altLang="en-US" sz="1700" b="0" i="0" u="none" strike="noStrike" cap="none" normalizeH="0" baseline="0" dirty="0">
              <a:ln>
                <a:noFill/>
              </a:ln>
              <a:solidFill>
                <a:schemeClr val="tx1"/>
              </a:solidFill>
              <a:effectLst/>
              <a:latin typeface="Arial" pitchFamily="34" charset="0"/>
              <a:ea typeface="ＭＳ Ｐゴシック" pitchFamily="50" charset="-128"/>
            </a:endParaRPr>
          </a:p>
        </p:txBody>
      </p:sp>
      <p:graphicFrame>
        <p:nvGraphicFramePr>
          <p:cNvPr id="39" name="Object 35">
            <a:extLst>
              <a:ext uri="{FF2B5EF4-FFF2-40B4-BE49-F238E27FC236}">
                <a16:creationId xmlns:a16="http://schemas.microsoft.com/office/drawing/2014/main" id="{114E421F-3639-4506-85E8-09A462E5B934}"/>
              </a:ext>
            </a:extLst>
          </p:cNvPr>
          <p:cNvGraphicFramePr>
            <a:graphicFrameLocks noChangeAspect="1"/>
          </p:cNvGraphicFramePr>
          <p:nvPr>
            <p:extLst>
              <p:ext uri="{D42A27DB-BD31-4B8C-83A1-F6EECF244321}">
                <p14:modId xmlns:p14="http://schemas.microsoft.com/office/powerpoint/2010/main" val="3722846959"/>
              </p:ext>
            </p:extLst>
          </p:nvPr>
        </p:nvGraphicFramePr>
        <p:xfrm>
          <a:off x="5288392" y="4164457"/>
          <a:ext cx="1019090" cy="753151"/>
        </p:xfrm>
        <a:graphic>
          <a:graphicData uri="http://schemas.openxmlformats.org/presentationml/2006/ole">
            <mc:AlternateContent xmlns:mc="http://schemas.openxmlformats.org/markup-compatibility/2006">
              <mc:Choice xmlns:v="urn:schemas-microsoft-com:vml" Requires="v">
                <p:oleObj spid="_x0000_s1055" name="Photo Editor 写真" r:id="rId16" imgW="17242657" imgH="12714286" progId="">
                  <p:embed/>
                </p:oleObj>
              </mc:Choice>
              <mc:Fallback>
                <p:oleObj name="Photo Editor 写真" r:id="rId16" imgW="17242657" imgH="12714286" progId="">
                  <p:embed/>
                  <p:pic>
                    <p:nvPicPr>
                      <p:cNvPr id="39" name="Object 35">
                        <a:extLst>
                          <a:ext uri="{FF2B5EF4-FFF2-40B4-BE49-F238E27FC236}">
                            <a16:creationId xmlns:a16="http://schemas.microsoft.com/office/drawing/2014/main" id="{114E421F-3639-4506-85E8-09A462E5B9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88392" y="4164457"/>
                        <a:ext cx="1019090" cy="753151"/>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03089874"/>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E1768A8-594F-4A78-A414-042E10590194}"/>
              </a:ext>
            </a:extLst>
          </p:cNvPr>
          <p:cNvSpPr>
            <a:spLocks noGrp="1"/>
          </p:cNvSpPr>
          <p:nvPr>
            <p:ph type="sldNum" sz="quarter" idx="12"/>
          </p:nvPr>
        </p:nvSpPr>
        <p:spPr>
          <a:xfrm>
            <a:off x="6995683" y="6487655"/>
            <a:ext cx="2057400" cy="365125"/>
          </a:xfrm>
        </p:spPr>
        <p:txBody>
          <a:bodyPr/>
          <a:lstStyle/>
          <a:p>
            <a:pPr>
              <a:defRPr/>
            </a:pPr>
            <a:fld id="{037D17DB-083F-4208-B281-2BF505C2ACDD}" type="slidenum">
              <a:rPr lang="ja-JP" altLang="en-US" smtClean="0"/>
              <a:pPr>
                <a:defRPr/>
              </a:pPr>
              <a:t>4</a:t>
            </a:fld>
            <a:endParaRPr lang="ja-JP" altLang="en-US" dirty="0"/>
          </a:p>
        </p:txBody>
      </p:sp>
      <p:sp>
        <p:nvSpPr>
          <p:cNvPr id="4" name="タイトル 2">
            <a:extLst>
              <a:ext uri="{FF2B5EF4-FFF2-40B4-BE49-F238E27FC236}">
                <a16:creationId xmlns:a16="http://schemas.microsoft.com/office/drawing/2014/main" id="{065C69D9-2834-4F3C-927B-301A1E119C5D}"/>
              </a:ext>
            </a:extLst>
          </p:cNvPr>
          <p:cNvSpPr txBox="1">
            <a:spLocks/>
          </p:cNvSpPr>
          <p:nvPr/>
        </p:nvSpPr>
        <p:spPr>
          <a:xfrm>
            <a:off x="1819596" y="60063"/>
            <a:ext cx="6670221" cy="864096"/>
          </a:xfrm>
          <a:prstGeom prst="rect">
            <a:avLst/>
          </a:prstGeom>
          <a:noFill/>
        </p:spPr>
        <p:txBody>
          <a:bodyPr vert="horz" lIns="91440" tIns="45720" rIns="91440" bIns="45720" rtlCol="0" anchor="ctr">
            <a:normAutofit/>
          </a:bodyPr>
          <a:lstStyle>
            <a:lvl1pPr algn="l" defTabSz="685817"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en-US" altLang="ja-JP" sz="2800" b="1" dirty="0">
                <a:solidFill>
                  <a:schemeClr val="bg1"/>
                </a:solidFill>
                <a:latin typeface="Arial" panose="020B0604020202020204" pitchFamily="34" charset="0"/>
                <a:cs typeface="Arial" panose="020B0604020202020204" pitchFamily="34" charset="0"/>
              </a:rPr>
              <a:t>Monitoring Eruption of Shinmoedake (Mt. Kirishima) in Kyushu, Japan</a:t>
            </a:r>
            <a:endParaRPr lang="en-US" altLang="ja-JP" sz="2400" b="1" dirty="0">
              <a:solidFill>
                <a:schemeClr val="bg1"/>
              </a:solidFill>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9B1E0A6D-16DD-48A6-BDAC-21482A8296C1}"/>
              </a:ext>
            </a:extLst>
          </p:cNvPr>
          <p:cNvSpPr/>
          <p:nvPr/>
        </p:nvSpPr>
        <p:spPr>
          <a:xfrm>
            <a:off x="1991457" y="1155918"/>
            <a:ext cx="7152543" cy="1815882"/>
          </a:xfrm>
          <a:prstGeom prst="rect">
            <a:avLst/>
          </a:prstGeom>
        </p:spPr>
        <p:txBody>
          <a:bodyPr wrap="square">
            <a:spAutoFit/>
          </a:bodyPr>
          <a:lstStyle/>
          <a:p>
            <a:pPr marL="285750" indent="-285750" algn="l">
              <a:buFont typeface="Wingdings" panose="05000000000000000000" pitchFamily="2" charset="2"/>
              <a:buChar char="ü"/>
            </a:pPr>
            <a:r>
              <a:rPr lang="en-US" altLang="ja-JP" sz="1600" dirty="0"/>
              <a:t>Shinmoedake (Mt. Kirishima) in Kyushu, Japan  erupted on March 1,2018. </a:t>
            </a:r>
          </a:p>
          <a:p>
            <a:pPr marL="285750" indent="-285750" algn="l">
              <a:buFont typeface="Wingdings" panose="05000000000000000000" pitchFamily="2" charset="2"/>
              <a:buChar char="ü"/>
            </a:pPr>
            <a:r>
              <a:rPr lang="en-US" altLang="ja-JP" sz="1600" dirty="0"/>
              <a:t>ALOS-2 and COSMO-SkyMed performed emergency observations 8 times each in March.</a:t>
            </a:r>
          </a:p>
          <a:p>
            <a:pPr marL="285750" indent="-285750" algn="l">
              <a:buFont typeface="Wingdings" panose="05000000000000000000" pitchFamily="2" charset="2"/>
              <a:buChar char="ü"/>
            </a:pPr>
            <a:r>
              <a:rPr lang="en-US" altLang="ja-JP" sz="1600" dirty="0"/>
              <a:t>Observation data acquired by ALOS-2 and COSMO-SkyMed detected growth of the lava dome and the lava movement:</a:t>
            </a:r>
          </a:p>
          <a:p>
            <a:pPr marL="742950" lvl="1" indent="-285750" algn="l">
              <a:buFont typeface="Wingdings" panose="05000000000000000000" pitchFamily="2" charset="2"/>
              <a:buChar char="ü"/>
            </a:pPr>
            <a:r>
              <a:rPr lang="en-US" altLang="ja-JP" sz="1600" dirty="0">
                <a:solidFill>
                  <a:srgbClr val="FF0000"/>
                </a:solidFill>
              </a:rPr>
              <a:t>Utilized for Government of Japan </a:t>
            </a:r>
            <a:r>
              <a:rPr lang="en-US" altLang="ja-JP" sz="1600" dirty="0"/>
              <a:t>to monitor up-to-date status of Shinmoedake, such as growth of the lava dome and the lava flow.</a:t>
            </a:r>
          </a:p>
        </p:txBody>
      </p:sp>
      <p:pic>
        <p:nvPicPr>
          <p:cNvPr id="8" name="図 7">
            <a:extLst>
              <a:ext uri="{FF2B5EF4-FFF2-40B4-BE49-F238E27FC236}">
                <a16:creationId xmlns:a16="http://schemas.microsoft.com/office/drawing/2014/main" id="{F8230091-C6CD-4F73-AF59-70C8811D8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98" y="1020897"/>
            <a:ext cx="1944216" cy="1944216"/>
          </a:xfrm>
          <a:prstGeom prst="rect">
            <a:avLst/>
          </a:prstGeom>
        </p:spPr>
      </p:pic>
      <p:sp>
        <p:nvSpPr>
          <p:cNvPr id="68" name="テキスト ボックス 67">
            <a:extLst>
              <a:ext uri="{FF2B5EF4-FFF2-40B4-BE49-F238E27FC236}">
                <a16:creationId xmlns:a16="http://schemas.microsoft.com/office/drawing/2014/main" id="{419898EC-F1F2-4430-A7FD-DDD71FDFEB79}"/>
              </a:ext>
            </a:extLst>
          </p:cNvPr>
          <p:cNvSpPr txBox="1"/>
          <p:nvPr/>
        </p:nvSpPr>
        <p:spPr>
          <a:xfrm>
            <a:off x="469353" y="977362"/>
            <a:ext cx="1389625" cy="307777"/>
          </a:xfrm>
          <a:prstGeom prst="rect">
            <a:avLst/>
          </a:prstGeom>
          <a:noFill/>
        </p:spPr>
        <p:txBody>
          <a:bodyPr wrap="square" rtlCol="0">
            <a:spAutoFit/>
          </a:bodyPr>
          <a:lstStyle/>
          <a:p>
            <a:r>
              <a:rPr kumimoji="1" lang="en-US" altLang="ja-JP" sz="1400" dirty="0"/>
              <a:t>Kyushu, Japan</a:t>
            </a:r>
            <a:endParaRPr kumimoji="1" lang="ja-JP" altLang="en-US" sz="1400" dirty="0"/>
          </a:p>
        </p:txBody>
      </p:sp>
      <p:sp>
        <p:nvSpPr>
          <p:cNvPr id="69" name="テキスト ボックス 68">
            <a:extLst>
              <a:ext uri="{FF2B5EF4-FFF2-40B4-BE49-F238E27FC236}">
                <a16:creationId xmlns:a16="http://schemas.microsoft.com/office/drawing/2014/main" id="{B5EF917F-3E73-4C55-B0C4-C51943B4C3F8}"/>
              </a:ext>
            </a:extLst>
          </p:cNvPr>
          <p:cNvSpPr txBox="1"/>
          <p:nvPr/>
        </p:nvSpPr>
        <p:spPr>
          <a:xfrm>
            <a:off x="600675" y="1960707"/>
            <a:ext cx="1354674" cy="276999"/>
          </a:xfrm>
          <a:prstGeom prst="rect">
            <a:avLst/>
          </a:prstGeom>
          <a:noFill/>
        </p:spPr>
        <p:txBody>
          <a:bodyPr wrap="square" rtlCol="0">
            <a:spAutoFit/>
          </a:bodyPr>
          <a:lstStyle/>
          <a:p>
            <a:r>
              <a:rPr kumimoji="1" lang="en-US" altLang="ja-JP" sz="1200" dirty="0">
                <a:solidFill>
                  <a:srgbClr val="FF0000"/>
                </a:solidFill>
              </a:rPr>
              <a:t>Shinmoedake</a:t>
            </a:r>
            <a:endParaRPr kumimoji="1" lang="ja-JP" altLang="en-US" sz="1200" dirty="0">
              <a:solidFill>
                <a:srgbClr val="FF0000"/>
              </a:solidFill>
            </a:endParaRPr>
          </a:p>
        </p:txBody>
      </p:sp>
      <p:pic>
        <p:nvPicPr>
          <p:cNvPr id="48" name="図 47">
            <a:extLst>
              <a:ext uri="{FF2B5EF4-FFF2-40B4-BE49-F238E27FC236}">
                <a16:creationId xmlns:a16="http://schemas.microsoft.com/office/drawing/2014/main" id="{95012A65-BCF9-40CA-912E-F746AA797080}"/>
              </a:ext>
            </a:extLst>
          </p:cNvPr>
          <p:cNvPicPr>
            <a:picLocks noChangeAspect="1"/>
          </p:cNvPicPr>
          <p:nvPr/>
        </p:nvPicPr>
        <p:blipFill rotWithShape="1">
          <a:blip r:embed="rId4">
            <a:extLst>
              <a:ext uri="{28A0092B-C50C-407E-A947-70E740481C1C}">
                <a14:useLocalDpi xmlns:a14="http://schemas.microsoft.com/office/drawing/2010/main" val="0"/>
              </a:ext>
            </a:extLst>
          </a:blip>
          <a:srcRect l="26420" r="49360" b="74956"/>
          <a:stretch/>
        </p:blipFill>
        <p:spPr>
          <a:xfrm>
            <a:off x="527903" y="2882498"/>
            <a:ext cx="1716796" cy="1987751"/>
          </a:xfrm>
          <a:prstGeom prst="rect">
            <a:avLst/>
          </a:prstGeom>
        </p:spPr>
      </p:pic>
      <p:pic>
        <p:nvPicPr>
          <p:cNvPr id="50" name="図 49">
            <a:extLst>
              <a:ext uri="{FF2B5EF4-FFF2-40B4-BE49-F238E27FC236}">
                <a16:creationId xmlns:a16="http://schemas.microsoft.com/office/drawing/2014/main" id="{434DAA8C-CC8B-47F4-B3BB-35466985374A}"/>
              </a:ext>
            </a:extLst>
          </p:cNvPr>
          <p:cNvPicPr>
            <a:picLocks noChangeAspect="1"/>
          </p:cNvPicPr>
          <p:nvPr/>
        </p:nvPicPr>
        <p:blipFill rotWithShape="1">
          <a:blip r:embed="rId4">
            <a:extLst>
              <a:ext uri="{28A0092B-C50C-407E-A947-70E740481C1C}">
                <a14:useLocalDpi xmlns:a14="http://schemas.microsoft.com/office/drawing/2010/main" val="0"/>
              </a:ext>
            </a:extLst>
          </a:blip>
          <a:srcRect l="74608" b="74956"/>
          <a:stretch/>
        </p:blipFill>
        <p:spPr>
          <a:xfrm>
            <a:off x="486342" y="4870249"/>
            <a:ext cx="1799917" cy="1987751"/>
          </a:xfrm>
          <a:prstGeom prst="rect">
            <a:avLst/>
          </a:prstGeom>
        </p:spPr>
      </p:pic>
      <p:pic>
        <p:nvPicPr>
          <p:cNvPr id="51" name="図 50">
            <a:extLst>
              <a:ext uri="{FF2B5EF4-FFF2-40B4-BE49-F238E27FC236}">
                <a16:creationId xmlns:a16="http://schemas.microsoft.com/office/drawing/2014/main" id="{93C3C61F-53F6-4A3B-9FC6-7091EDF5634C}"/>
              </a:ext>
            </a:extLst>
          </p:cNvPr>
          <p:cNvPicPr>
            <a:picLocks noChangeAspect="1"/>
          </p:cNvPicPr>
          <p:nvPr/>
        </p:nvPicPr>
        <p:blipFill rotWithShape="1">
          <a:blip r:embed="rId4">
            <a:extLst>
              <a:ext uri="{28A0092B-C50C-407E-A947-70E740481C1C}">
                <a14:useLocalDpi xmlns:a14="http://schemas.microsoft.com/office/drawing/2010/main" val="0"/>
              </a:ext>
            </a:extLst>
          </a:blip>
          <a:srcRect l="2067" t="50979" r="74186" b="25356"/>
          <a:stretch/>
        </p:blipFill>
        <p:spPr>
          <a:xfrm>
            <a:off x="2339395" y="4978643"/>
            <a:ext cx="1628447" cy="1816995"/>
          </a:xfrm>
          <a:prstGeom prst="rect">
            <a:avLst/>
          </a:prstGeom>
        </p:spPr>
      </p:pic>
      <p:pic>
        <p:nvPicPr>
          <p:cNvPr id="52" name="図 51">
            <a:extLst>
              <a:ext uri="{FF2B5EF4-FFF2-40B4-BE49-F238E27FC236}">
                <a16:creationId xmlns:a16="http://schemas.microsoft.com/office/drawing/2014/main" id="{F6B358EF-5E8A-467D-BA08-FA1B14D4887A}"/>
              </a:ext>
            </a:extLst>
          </p:cNvPr>
          <p:cNvPicPr>
            <a:picLocks noChangeAspect="1"/>
          </p:cNvPicPr>
          <p:nvPr/>
        </p:nvPicPr>
        <p:blipFill rotWithShape="1">
          <a:blip r:embed="rId4">
            <a:extLst>
              <a:ext uri="{28A0092B-C50C-407E-A947-70E740481C1C}">
                <a14:useLocalDpi xmlns:a14="http://schemas.microsoft.com/office/drawing/2010/main" val="0"/>
              </a:ext>
            </a:extLst>
          </a:blip>
          <a:srcRect l="50535" r="25450" b="74956"/>
          <a:stretch/>
        </p:blipFill>
        <p:spPr>
          <a:xfrm>
            <a:off x="2339396" y="2882498"/>
            <a:ext cx="1716796" cy="2004639"/>
          </a:xfrm>
          <a:prstGeom prst="rect">
            <a:avLst/>
          </a:prstGeom>
        </p:spPr>
      </p:pic>
      <p:pic>
        <p:nvPicPr>
          <p:cNvPr id="54" name="図 53">
            <a:extLst>
              <a:ext uri="{FF2B5EF4-FFF2-40B4-BE49-F238E27FC236}">
                <a16:creationId xmlns:a16="http://schemas.microsoft.com/office/drawing/2014/main" id="{882FD451-9D30-429C-A75B-90EB1AE26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6192" y="3435318"/>
            <a:ext cx="3229890" cy="2903638"/>
          </a:xfrm>
          <a:prstGeom prst="rect">
            <a:avLst/>
          </a:prstGeom>
        </p:spPr>
      </p:pic>
      <p:pic>
        <p:nvPicPr>
          <p:cNvPr id="56" name="図 55">
            <a:extLst>
              <a:ext uri="{FF2B5EF4-FFF2-40B4-BE49-F238E27FC236}">
                <a16:creationId xmlns:a16="http://schemas.microsoft.com/office/drawing/2014/main" id="{20D9DDA7-10C0-4C55-AFAD-0C19CC6266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439" y="2895600"/>
            <a:ext cx="2144163" cy="1602232"/>
          </a:xfrm>
          <a:prstGeom prst="rect">
            <a:avLst/>
          </a:prstGeom>
        </p:spPr>
      </p:pic>
      <p:sp>
        <p:nvSpPr>
          <p:cNvPr id="17" name="テキスト ボックス 16">
            <a:extLst>
              <a:ext uri="{FF2B5EF4-FFF2-40B4-BE49-F238E27FC236}">
                <a16:creationId xmlns:a16="http://schemas.microsoft.com/office/drawing/2014/main" id="{0CD77106-81DC-4865-BB5C-313B24DD19DD}"/>
              </a:ext>
            </a:extLst>
          </p:cNvPr>
          <p:cNvSpPr txBox="1"/>
          <p:nvPr/>
        </p:nvSpPr>
        <p:spPr>
          <a:xfrm>
            <a:off x="4606569" y="2965113"/>
            <a:ext cx="2208695" cy="738664"/>
          </a:xfrm>
          <a:prstGeom prst="rect">
            <a:avLst/>
          </a:prstGeom>
          <a:solidFill>
            <a:srgbClr val="FFFF99"/>
          </a:solidFill>
        </p:spPr>
        <p:txBody>
          <a:bodyPr wrap="square" rtlCol="0">
            <a:spAutoFit/>
          </a:bodyPr>
          <a:lstStyle/>
          <a:p>
            <a:pPr algn="l"/>
            <a:r>
              <a:rPr lang="en-US" altLang="ja-JP" sz="1400" dirty="0">
                <a:solidFill>
                  <a:srgbClr val="1E3CD2"/>
                </a:solidFill>
                <a:latin typeface="Yu Gothic UI" panose="020B0500000000000000" pitchFamily="50" charset="-128"/>
                <a:ea typeface="Yu Gothic UI" panose="020B0500000000000000" pitchFamily="50" charset="-128"/>
              </a:rPr>
              <a:t>Growth</a:t>
            </a:r>
            <a:r>
              <a:rPr kumimoji="1" lang="en-US" altLang="ja-JP" sz="1400" dirty="0">
                <a:solidFill>
                  <a:srgbClr val="1E3CD2"/>
                </a:solidFill>
                <a:latin typeface="Yu Gothic UI" panose="020B0500000000000000" pitchFamily="50" charset="-128"/>
                <a:ea typeface="Yu Gothic UI" panose="020B0500000000000000" pitchFamily="50" charset="-128"/>
              </a:rPr>
              <a:t> of the lava dome:</a:t>
            </a:r>
          </a:p>
          <a:p>
            <a:pPr algn="l"/>
            <a:r>
              <a:rPr kumimoji="1" lang="en-US" altLang="ja-JP" sz="1400" dirty="0">
                <a:solidFill>
                  <a:srgbClr val="1E3CD2"/>
                </a:solidFill>
                <a:latin typeface="Yu Gothic UI" panose="020B0500000000000000" pitchFamily="50" charset="-128"/>
                <a:ea typeface="Yu Gothic UI" panose="020B0500000000000000" pitchFamily="50" charset="-128"/>
              </a:rPr>
              <a:t>Changes in the outline estimated from </a:t>
            </a:r>
            <a:r>
              <a:rPr lang="en-US" altLang="ja-JP" sz="1400" dirty="0">
                <a:solidFill>
                  <a:srgbClr val="1E3CD2"/>
                </a:solidFill>
                <a:latin typeface="Yu Gothic UI" panose="020B0500000000000000" pitchFamily="50" charset="-128"/>
                <a:ea typeface="Yu Gothic UI" panose="020B0500000000000000" pitchFamily="50" charset="-128"/>
              </a:rPr>
              <a:t>SAR data</a:t>
            </a:r>
            <a:endParaRPr kumimoji="1" lang="en-US" altLang="ja-JP" sz="1400" dirty="0">
              <a:solidFill>
                <a:srgbClr val="1E3CD2"/>
              </a:solidFill>
              <a:latin typeface="Yu Gothic UI" panose="020B0500000000000000" pitchFamily="50" charset="-128"/>
              <a:ea typeface="Yu Gothic UI" panose="020B0500000000000000" pitchFamily="50" charset="-128"/>
            </a:endParaRPr>
          </a:p>
        </p:txBody>
      </p:sp>
      <p:sp>
        <p:nvSpPr>
          <p:cNvPr id="70" name="テキスト ボックス 69">
            <a:extLst>
              <a:ext uri="{FF2B5EF4-FFF2-40B4-BE49-F238E27FC236}">
                <a16:creationId xmlns:a16="http://schemas.microsoft.com/office/drawing/2014/main" id="{9303CD43-AF61-4945-897B-0F8365BB41A2}"/>
              </a:ext>
            </a:extLst>
          </p:cNvPr>
          <p:cNvSpPr txBox="1"/>
          <p:nvPr/>
        </p:nvSpPr>
        <p:spPr>
          <a:xfrm>
            <a:off x="7140883" y="4425782"/>
            <a:ext cx="2205973" cy="261610"/>
          </a:xfrm>
          <a:prstGeom prst="rect">
            <a:avLst/>
          </a:prstGeom>
          <a:noFill/>
        </p:spPr>
        <p:txBody>
          <a:bodyPr wrap="square" rtlCol="0">
            <a:spAutoFit/>
          </a:bodyPr>
          <a:lstStyle/>
          <a:p>
            <a:r>
              <a:rPr kumimoji="1" lang="en-US" altLang="ja-JP" sz="1100" dirty="0">
                <a:solidFill>
                  <a:srgbClr val="1E3CD2"/>
                </a:solidFill>
              </a:rPr>
              <a:t>Eruption of Shinmoedake</a:t>
            </a:r>
            <a:endParaRPr kumimoji="1" lang="ja-JP" altLang="en-US" sz="1100" dirty="0">
              <a:solidFill>
                <a:srgbClr val="1E3CD2"/>
              </a:solidFill>
            </a:endParaRPr>
          </a:p>
        </p:txBody>
      </p:sp>
      <p:sp>
        <p:nvSpPr>
          <p:cNvPr id="72" name="テキスト ボックス 71">
            <a:extLst>
              <a:ext uri="{FF2B5EF4-FFF2-40B4-BE49-F238E27FC236}">
                <a16:creationId xmlns:a16="http://schemas.microsoft.com/office/drawing/2014/main" id="{E1475973-F2EE-4CBA-95DE-7348E2E153F9}"/>
              </a:ext>
            </a:extLst>
          </p:cNvPr>
          <p:cNvSpPr txBox="1"/>
          <p:nvPr/>
        </p:nvSpPr>
        <p:spPr>
          <a:xfrm>
            <a:off x="7419607" y="4589357"/>
            <a:ext cx="1267194" cy="261610"/>
          </a:xfrm>
          <a:prstGeom prst="rect">
            <a:avLst/>
          </a:prstGeom>
          <a:noFill/>
        </p:spPr>
        <p:txBody>
          <a:bodyPr wrap="square" rtlCol="0">
            <a:spAutoFit/>
          </a:bodyPr>
          <a:lstStyle/>
          <a:p>
            <a:r>
              <a:rPr lang="en-US" altLang="ja-JP" sz="1050" dirty="0">
                <a:solidFill>
                  <a:srgbClr val="1E3CD2"/>
                </a:solidFill>
              </a:rPr>
              <a:t>(March 10, 2018)</a:t>
            </a:r>
            <a:endParaRPr kumimoji="1" lang="ja-JP" altLang="en-US" sz="1050" dirty="0">
              <a:solidFill>
                <a:srgbClr val="1E3CD2"/>
              </a:solidFill>
            </a:endParaRPr>
          </a:p>
        </p:txBody>
      </p:sp>
      <p:sp>
        <p:nvSpPr>
          <p:cNvPr id="3" name="正方形/長方形 2">
            <a:extLst>
              <a:ext uri="{FF2B5EF4-FFF2-40B4-BE49-F238E27FC236}">
                <a16:creationId xmlns:a16="http://schemas.microsoft.com/office/drawing/2014/main" id="{4EAA851D-DD3A-4055-83FB-9009C11CA873}"/>
              </a:ext>
            </a:extLst>
          </p:cNvPr>
          <p:cNvSpPr/>
          <p:nvPr/>
        </p:nvSpPr>
        <p:spPr>
          <a:xfrm>
            <a:off x="4131539" y="6187077"/>
            <a:ext cx="4872063" cy="600164"/>
          </a:xfrm>
          <a:prstGeom prst="rect">
            <a:avLst/>
          </a:prstGeom>
          <a:solidFill>
            <a:schemeClr val="bg1">
              <a:alpha val="50196"/>
            </a:schemeClr>
          </a:solidFill>
        </p:spPr>
        <p:txBody>
          <a:bodyPr wrap="square">
            <a:spAutoFit/>
          </a:bodyPr>
          <a:lstStyle/>
          <a:p>
            <a:pPr algn="l"/>
            <a:r>
              <a:rPr lang="en-US" altLang="ja-JP" sz="1100" dirty="0">
                <a:latin typeface="Arial" panose="020B0604020202020204" pitchFamily="34" charset="0"/>
                <a:cs typeface="Arial" panose="020B0604020202020204" pitchFamily="34" charset="0"/>
              </a:rPr>
              <a:t>* Reported by the Japan Meteorological Agency (JMA) and the Coordinating</a:t>
            </a:r>
            <a:r>
              <a:rPr lang="ja-JP" altLang="en-US" sz="1100" dirty="0">
                <a:latin typeface="Arial" panose="020B0604020202020204" pitchFamily="34" charset="0"/>
                <a:cs typeface="Arial" panose="020B0604020202020204" pitchFamily="34" charset="0"/>
              </a:rPr>
              <a:t>　</a:t>
            </a:r>
            <a:r>
              <a:rPr lang="en-US" altLang="ja-JP" sz="1100" dirty="0">
                <a:latin typeface="Arial" panose="020B0604020202020204" pitchFamily="34" charset="0"/>
                <a:cs typeface="Arial" panose="020B0604020202020204" pitchFamily="34" charset="0"/>
              </a:rPr>
              <a:t>Committee for Prediction of Volcanic Eruptions (CCPVE)</a:t>
            </a:r>
          </a:p>
          <a:p>
            <a:pPr algn="l"/>
            <a:r>
              <a:rPr lang="en-US" altLang="ja-JP" sz="1100" dirty="0">
                <a:latin typeface="Arial" panose="020B0604020202020204" pitchFamily="34" charset="0"/>
                <a:cs typeface="Arial" panose="020B0604020202020204" pitchFamily="34" charset="0"/>
              </a:rPr>
              <a:t>(March 13, 2018)</a:t>
            </a:r>
            <a:endParaRPr lang="ja-JP" altLang="en-US" sz="1100"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3B25DD9D-503F-4BF7-9DB4-23159BB071DF}"/>
              </a:ext>
            </a:extLst>
          </p:cNvPr>
          <p:cNvSpPr txBox="1"/>
          <p:nvPr/>
        </p:nvSpPr>
        <p:spPr>
          <a:xfrm>
            <a:off x="16215" y="10555"/>
            <a:ext cx="1202985" cy="276999"/>
          </a:xfrm>
          <a:prstGeom prst="rect">
            <a:avLst/>
          </a:prstGeom>
          <a:solidFill>
            <a:srgbClr val="FF9900"/>
          </a:solidFill>
        </p:spPr>
        <p:txBody>
          <a:bodyPr wrap="square" rtlCol="0">
            <a:spAutoFit/>
          </a:bodyPr>
          <a:lstStyle/>
          <a:p>
            <a:pPr algn="ctr"/>
            <a:r>
              <a:rPr lang="en-US" altLang="ja-JP" sz="1200" b="1" dirty="0">
                <a:solidFill>
                  <a:schemeClr val="bg1"/>
                </a:solidFill>
              </a:rPr>
              <a:t>Disaster</a:t>
            </a:r>
            <a:endParaRPr kumimoji="1" lang="ja-JP" altLang="en-US" sz="1200" b="1" dirty="0">
              <a:solidFill>
                <a:schemeClr val="bg1"/>
              </a:solidFill>
            </a:endParaRPr>
          </a:p>
        </p:txBody>
      </p:sp>
    </p:spTree>
    <p:extLst>
      <p:ext uri="{BB962C8B-B14F-4D97-AF65-F5344CB8AC3E}">
        <p14:creationId xmlns:p14="http://schemas.microsoft.com/office/powerpoint/2010/main" val="4078159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493E93-6CEC-4399-A51C-A4F1B33BF769}"/>
              </a:ext>
            </a:extLst>
          </p:cNvPr>
          <p:cNvSpPr>
            <a:spLocks noGrp="1"/>
          </p:cNvSpPr>
          <p:nvPr>
            <p:ph type="sldNum" sz="quarter" idx="12"/>
          </p:nvPr>
        </p:nvSpPr>
        <p:spPr/>
        <p:txBody>
          <a:bodyPr/>
          <a:lstStyle/>
          <a:p>
            <a:pPr>
              <a:defRPr/>
            </a:pPr>
            <a:fld id="{037D17DB-083F-4208-B281-2BF505C2ACDD}" type="slidenum">
              <a:rPr lang="ja-JP" altLang="en-US" smtClean="0"/>
              <a:pPr>
                <a:defRPr/>
              </a:pPr>
              <a:t>5</a:t>
            </a:fld>
            <a:endParaRPr lang="ja-JP" altLang="en-US" dirty="0"/>
          </a:p>
        </p:txBody>
      </p:sp>
      <p:pic>
        <p:nvPicPr>
          <p:cNvPr id="3" name="図 2">
            <a:extLst>
              <a:ext uri="{FF2B5EF4-FFF2-40B4-BE49-F238E27FC236}">
                <a16:creationId xmlns:a16="http://schemas.microsoft.com/office/drawing/2014/main" id="{0178C88B-8028-44C1-A018-46208D368B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438400"/>
            <a:ext cx="3141039" cy="4340346"/>
          </a:xfrm>
          <a:prstGeom prst="rect">
            <a:avLst/>
          </a:prstGeom>
        </p:spPr>
      </p:pic>
      <p:pic>
        <p:nvPicPr>
          <p:cNvPr id="4" name="図 3">
            <a:extLst>
              <a:ext uri="{FF2B5EF4-FFF2-40B4-BE49-F238E27FC236}">
                <a16:creationId xmlns:a16="http://schemas.microsoft.com/office/drawing/2014/main" id="{90CD10CD-586B-4630-95D8-DD60671D8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174946"/>
            <a:ext cx="3123569" cy="3279436"/>
          </a:xfrm>
          <a:prstGeom prst="rect">
            <a:avLst/>
          </a:prstGeom>
        </p:spPr>
      </p:pic>
      <p:pic>
        <p:nvPicPr>
          <p:cNvPr id="5" name="図 4">
            <a:extLst>
              <a:ext uri="{FF2B5EF4-FFF2-40B4-BE49-F238E27FC236}">
                <a16:creationId xmlns:a16="http://schemas.microsoft.com/office/drawing/2014/main" id="{FB85130B-F667-4025-BE5C-8B82CF084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286000"/>
            <a:ext cx="3133336" cy="3204548"/>
          </a:xfrm>
          <a:prstGeom prst="rect">
            <a:avLst/>
          </a:prstGeom>
        </p:spPr>
      </p:pic>
      <p:cxnSp>
        <p:nvCxnSpPr>
          <p:cNvPr id="6" name="直線コネクタ 5">
            <a:extLst>
              <a:ext uri="{FF2B5EF4-FFF2-40B4-BE49-F238E27FC236}">
                <a16:creationId xmlns:a16="http://schemas.microsoft.com/office/drawing/2014/main" id="{C75C5B60-8258-40B7-90F5-3A05478FA4DF}"/>
              </a:ext>
            </a:extLst>
          </p:cNvPr>
          <p:cNvCxnSpPr>
            <a:cxnSpLocks/>
          </p:cNvCxnSpPr>
          <p:nvPr/>
        </p:nvCxnSpPr>
        <p:spPr>
          <a:xfrm flipV="1">
            <a:off x="4355976" y="3174946"/>
            <a:ext cx="1584176" cy="106365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直線コネクタ 6">
            <a:extLst>
              <a:ext uri="{FF2B5EF4-FFF2-40B4-BE49-F238E27FC236}">
                <a16:creationId xmlns:a16="http://schemas.microsoft.com/office/drawing/2014/main" id="{FF34A73F-6BFA-4EBA-8A74-9D4507E2E43B}"/>
              </a:ext>
            </a:extLst>
          </p:cNvPr>
          <p:cNvCxnSpPr>
            <a:cxnSpLocks/>
          </p:cNvCxnSpPr>
          <p:nvPr/>
        </p:nvCxnSpPr>
        <p:spPr>
          <a:xfrm>
            <a:off x="4355976" y="5454654"/>
            <a:ext cx="1584176" cy="872178"/>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正方形/長方形 8">
            <a:extLst>
              <a:ext uri="{FF2B5EF4-FFF2-40B4-BE49-F238E27FC236}">
                <a16:creationId xmlns:a16="http://schemas.microsoft.com/office/drawing/2014/main" id="{B9742E11-4245-458C-B6E7-F07DD52993D5}"/>
              </a:ext>
            </a:extLst>
          </p:cNvPr>
          <p:cNvSpPr/>
          <p:nvPr/>
        </p:nvSpPr>
        <p:spPr>
          <a:xfrm>
            <a:off x="179512" y="5562600"/>
            <a:ext cx="3147788" cy="1015663"/>
          </a:xfrm>
          <a:prstGeom prst="rect">
            <a:avLst/>
          </a:prstGeom>
          <a:solidFill>
            <a:schemeClr val="bg1"/>
          </a:solidFill>
        </p:spPr>
        <p:txBody>
          <a:bodyPr wrap="square">
            <a:spAutoFit/>
          </a:bodyPr>
          <a:lstStyle/>
          <a:p>
            <a:r>
              <a:rPr lang="en-US" altLang="ja-JP" sz="1200" dirty="0"/>
              <a:t>Color-composite image from two observation data in the same condition</a:t>
            </a:r>
          </a:p>
          <a:p>
            <a:pPr marL="171450" indent="-171450">
              <a:buFont typeface="Arial" panose="020B0604020202020204" pitchFamily="34" charset="0"/>
              <a:buChar char="•"/>
            </a:pPr>
            <a:r>
              <a:rPr lang="en-US" altLang="ja-JP" sz="1200" dirty="0"/>
              <a:t>Blue: After disaster at 11:41 Sep. 6, 2018</a:t>
            </a:r>
          </a:p>
          <a:p>
            <a:pPr marL="171450" indent="-171450">
              <a:buFont typeface="Arial" panose="020B0604020202020204" pitchFamily="34" charset="0"/>
              <a:buChar char="•"/>
            </a:pPr>
            <a:r>
              <a:rPr lang="en-US" altLang="ja-JP" sz="1200" dirty="0"/>
              <a:t>Red: Before disaster on Aug. 23, 2018</a:t>
            </a:r>
          </a:p>
          <a:p>
            <a:pPr marL="171450" indent="-171450">
              <a:buFont typeface="Arial" panose="020B0604020202020204" pitchFamily="34" charset="0"/>
              <a:buChar char="•"/>
            </a:pPr>
            <a:r>
              <a:rPr lang="en-US" altLang="ja-JP" sz="1200" dirty="0"/>
              <a:t>Land slide areas are shown in red color.</a:t>
            </a:r>
          </a:p>
        </p:txBody>
      </p:sp>
      <p:sp>
        <p:nvSpPr>
          <p:cNvPr id="12" name="正方形/長方形 11">
            <a:extLst>
              <a:ext uri="{FF2B5EF4-FFF2-40B4-BE49-F238E27FC236}">
                <a16:creationId xmlns:a16="http://schemas.microsoft.com/office/drawing/2014/main" id="{7466D5A3-9ED4-4670-A47F-3059A06222B0}"/>
              </a:ext>
            </a:extLst>
          </p:cNvPr>
          <p:cNvSpPr/>
          <p:nvPr/>
        </p:nvSpPr>
        <p:spPr>
          <a:xfrm>
            <a:off x="3327300" y="1149679"/>
            <a:ext cx="5582340" cy="1323439"/>
          </a:xfrm>
          <a:prstGeom prst="rect">
            <a:avLst/>
          </a:prstGeom>
        </p:spPr>
        <p:txBody>
          <a:bodyPr wrap="square">
            <a:spAutoFit/>
          </a:bodyPr>
          <a:lstStyle/>
          <a:p>
            <a:r>
              <a:rPr lang="en-US" altLang="ja-JP" sz="1600" dirty="0"/>
              <a:t>Landslide areas derived by ALOS-2</a:t>
            </a:r>
          </a:p>
          <a:p>
            <a:pPr marL="285750" indent="-285750">
              <a:buFont typeface="Arial" panose="020B0604020202020204" pitchFamily="34" charset="0"/>
              <a:buChar char="•"/>
            </a:pPr>
            <a:r>
              <a:rPr lang="en-US" altLang="ja-JP" sz="1600" dirty="0"/>
              <a:t>Left: Polarimetric color-composite image / Observed at </a:t>
            </a:r>
            <a:r>
              <a:rPr lang="ja-JP" altLang="en-US" sz="1600" dirty="0"/>
              <a:t>　</a:t>
            </a:r>
            <a:r>
              <a:rPr lang="en-US" altLang="ja-JP" sz="1600" dirty="0"/>
              <a:t>23:19, Sep. 8, 2018 (R:G:B = HH+VV:HV:HH-VV)</a:t>
            </a:r>
          </a:p>
          <a:p>
            <a:pPr marL="285750" indent="-285750">
              <a:buFont typeface="Arial" panose="020B0604020202020204" pitchFamily="34" charset="0"/>
              <a:buChar char="•"/>
            </a:pPr>
            <a:r>
              <a:rPr lang="en-US" altLang="ja-JP" sz="1600" dirty="0"/>
              <a:t>Right: Landslide areas indicated in red  /</a:t>
            </a:r>
            <a:r>
              <a:rPr lang="ja-JP" altLang="en-US" sz="1600" dirty="0"/>
              <a:t> </a:t>
            </a:r>
            <a:r>
              <a:rPr lang="en-US" altLang="ja-JP" sz="1600" dirty="0"/>
              <a:t>Detected by the left image</a:t>
            </a:r>
          </a:p>
        </p:txBody>
      </p:sp>
      <p:grpSp>
        <p:nvGrpSpPr>
          <p:cNvPr id="20" name="グループ化 19">
            <a:extLst>
              <a:ext uri="{FF2B5EF4-FFF2-40B4-BE49-F238E27FC236}">
                <a16:creationId xmlns:a16="http://schemas.microsoft.com/office/drawing/2014/main" id="{94699539-D6F1-49BA-B90B-74C547751158}"/>
              </a:ext>
            </a:extLst>
          </p:cNvPr>
          <p:cNvGrpSpPr/>
          <p:nvPr/>
        </p:nvGrpSpPr>
        <p:grpSpPr>
          <a:xfrm>
            <a:off x="199724" y="1143000"/>
            <a:ext cx="1857676" cy="1543589"/>
            <a:chOff x="199724" y="1116946"/>
            <a:chExt cx="1857676" cy="1543589"/>
          </a:xfrm>
        </p:grpSpPr>
        <p:pic>
          <p:nvPicPr>
            <p:cNvPr id="14" name="図 13">
              <a:extLst>
                <a:ext uri="{FF2B5EF4-FFF2-40B4-BE49-F238E27FC236}">
                  <a16:creationId xmlns:a16="http://schemas.microsoft.com/office/drawing/2014/main" id="{BAF7277B-61A4-4209-9EAD-6D4433B25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724" y="1116946"/>
              <a:ext cx="1857676" cy="1543589"/>
            </a:xfrm>
            <a:prstGeom prst="rect">
              <a:avLst/>
            </a:prstGeom>
          </p:spPr>
        </p:pic>
        <p:sp>
          <p:nvSpPr>
            <p:cNvPr id="15" name="二等辺三角形 14">
              <a:extLst>
                <a:ext uri="{FF2B5EF4-FFF2-40B4-BE49-F238E27FC236}">
                  <a16:creationId xmlns:a16="http://schemas.microsoft.com/office/drawing/2014/main" id="{22466AC0-0330-4CAA-9050-920EE3751B3C}"/>
                </a:ext>
              </a:extLst>
            </p:cNvPr>
            <p:cNvSpPr/>
            <p:nvPr/>
          </p:nvSpPr>
          <p:spPr>
            <a:xfrm>
              <a:off x="724540" y="2083974"/>
              <a:ext cx="76200" cy="76200"/>
            </a:xfrm>
            <a:prstGeom prst="triangle">
              <a:avLst/>
            </a:prstGeom>
            <a:solidFill>
              <a:srgbClr val="FF00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2569"/>
                </a:solidFill>
                <a:effectLst/>
                <a:uFillTx/>
              </a:endParaRPr>
            </a:p>
          </p:txBody>
        </p:sp>
        <p:sp>
          <p:nvSpPr>
            <p:cNvPr id="16" name="テキスト ボックス 15">
              <a:extLst>
                <a:ext uri="{FF2B5EF4-FFF2-40B4-BE49-F238E27FC236}">
                  <a16:creationId xmlns:a16="http://schemas.microsoft.com/office/drawing/2014/main" id="{1BA8CAE1-6673-45A9-9AF4-72CBA0A7287B}"/>
                </a:ext>
              </a:extLst>
            </p:cNvPr>
            <p:cNvSpPr txBox="1"/>
            <p:nvPr/>
          </p:nvSpPr>
          <p:spPr>
            <a:xfrm>
              <a:off x="553159" y="2132960"/>
              <a:ext cx="575403" cy="276999"/>
            </a:xfrm>
            <a:prstGeom prst="rect">
              <a:avLst/>
            </a:prstGeom>
            <a:noFill/>
          </p:spPr>
          <p:txBody>
            <a:bodyPr wrap="square" rtlCol="0">
              <a:spAutoFit/>
            </a:bodyPr>
            <a:lstStyle/>
            <a:p>
              <a:r>
                <a:rPr kumimoji="1" lang="en-US" altLang="ja-JP" sz="1200" dirty="0">
                  <a:solidFill>
                    <a:srgbClr val="FF0000"/>
                  </a:solidFill>
                </a:rPr>
                <a:t>Iburi</a:t>
              </a:r>
              <a:endParaRPr kumimoji="1" lang="ja-JP" altLang="en-US" sz="1200" dirty="0">
                <a:solidFill>
                  <a:srgbClr val="FF0000"/>
                </a:solidFill>
              </a:endParaRPr>
            </a:p>
          </p:txBody>
        </p:sp>
      </p:grpSp>
      <p:sp>
        <p:nvSpPr>
          <p:cNvPr id="17" name="タイトル 2">
            <a:extLst>
              <a:ext uri="{FF2B5EF4-FFF2-40B4-BE49-F238E27FC236}">
                <a16:creationId xmlns:a16="http://schemas.microsoft.com/office/drawing/2014/main" id="{85E2545C-E40C-4F55-8335-EE8A7D6FD4AC}"/>
              </a:ext>
            </a:extLst>
          </p:cNvPr>
          <p:cNvSpPr txBox="1">
            <a:spLocks/>
          </p:cNvSpPr>
          <p:nvPr/>
        </p:nvSpPr>
        <p:spPr>
          <a:xfrm>
            <a:off x="1812953" y="125300"/>
            <a:ext cx="6670221" cy="864096"/>
          </a:xfrm>
          <a:prstGeom prst="rect">
            <a:avLst/>
          </a:prstGeom>
          <a:noFill/>
        </p:spPr>
        <p:txBody>
          <a:bodyPr vert="horz" lIns="91440" tIns="45720" rIns="91440" bIns="45720" rtlCol="0" anchor="ctr">
            <a:normAutofit/>
          </a:bodyPr>
          <a:lstStyle>
            <a:lvl1pPr algn="l" defTabSz="685817" rtl="0" eaLnBrk="1" latinLnBrk="0" hangingPunct="1">
              <a:lnSpc>
                <a:spcPct val="90000"/>
              </a:lnSpc>
              <a:spcBef>
                <a:spcPct val="0"/>
              </a:spcBef>
              <a:buNone/>
              <a:defRPr kumimoji="1" sz="3300" kern="1200">
                <a:solidFill>
                  <a:schemeClr val="tx1"/>
                </a:solidFill>
                <a:latin typeface="+mj-lt"/>
                <a:ea typeface="+mj-ea"/>
                <a:cs typeface="+mj-cs"/>
              </a:defRPr>
            </a:lvl1pPr>
          </a:lstStyle>
          <a:p>
            <a:pPr>
              <a:defRPr/>
            </a:pPr>
            <a:r>
              <a:rPr lang="en-US" altLang="ja-JP" sz="2800" b="1" dirty="0">
                <a:solidFill>
                  <a:schemeClr val="bg1"/>
                </a:solidFill>
                <a:latin typeface="Arial" panose="020B0604020202020204" pitchFamily="34" charset="0"/>
                <a:cs typeface="Arial" panose="020B0604020202020204" pitchFamily="34" charset="0"/>
              </a:rPr>
              <a:t>Earthquake and Landslide</a:t>
            </a:r>
          </a:p>
          <a:p>
            <a:pPr>
              <a:defRPr/>
            </a:pPr>
            <a:r>
              <a:rPr lang="en-US" altLang="ja-JP" sz="2800" b="1" dirty="0">
                <a:solidFill>
                  <a:schemeClr val="bg1"/>
                </a:solidFill>
                <a:latin typeface="Arial" panose="020B0604020202020204" pitchFamily="34" charset="0"/>
                <a:cs typeface="Arial" panose="020B0604020202020204" pitchFamily="34" charset="0"/>
              </a:rPr>
              <a:t>at Iburi Area in Hokkaido, Japan</a:t>
            </a:r>
            <a:endParaRPr lang="en-US" altLang="ja-JP" sz="24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A98CFC15-7B79-4FAF-A655-44DFCCC39CC8}"/>
              </a:ext>
            </a:extLst>
          </p:cNvPr>
          <p:cNvSpPr txBox="1"/>
          <p:nvPr/>
        </p:nvSpPr>
        <p:spPr>
          <a:xfrm>
            <a:off x="16215" y="10555"/>
            <a:ext cx="1202985" cy="276999"/>
          </a:xfrm>
          <a:prstGeom prst="rect">
            <a:avLst/>
          </a:prstGeom>
          <a:solidFill>
            <a:srgbClr val="FF9900"/>
          </a:solidFill>
        </p:spPr>
        <p:txBody>
          <a:bodyPr wrap="square" rtlCol="0">
            <a:spAutoFit/>
          </a:bodyPr>
          <a:lstStyle/>
          <a:p>
            <a:pPr algn="ctr"/>
            <a:r>
              <a:rPr lang="en-US" altLang="ja-JP" sz="1200" b="1" dirty="0">
                <a:solidFill>
                  <a:schemeClr val="bg1"/>
                </a:solidFill>
              </a:rPr>
              <a:t>Disaster</a:t>
            </a:r>
            <a:endParaRPr kumimoji="1" lang="ja-JP" altLang="en-US" sz="1200" b="1" dirty="0">
              <a:solidFill>
                <a:schemeClr val="bg1"/>
              </a:solidFill>
            </a:endParaRPr>
          </a:p>
        </p:txBody>
      </p:sp>
      <p:sp>
        <p:nvSpPr>
          <p:cNvPr id="19" name="テキスト ボックス 18">
            <a:extLst>
              <a:ext uri="{FF2B5EF4-FFF2-40B4-BE49-F238E27FC236}">
                <a16:creationId xmlns:a16="http://schemas.microsoft.com/office/drawing/2014/main" id="{63547404-72DB-4961-9D41-7254F86B6C03}"/>
              </a:ext>
            </a:extLst>
          </p:cNvPr>
          <p:cNvSpPr txBox="1"/>
          <p:nvPr/>
        </p:nvSpPr>
        <p:spPr>
          <a:xfrm>
            <a:off x="1371600" y="1905000"/>
            <a:ext cx="1547008" cy="307777"/>
          </a:xfrm>
          <a:prstGeom prst="rect">
            <a:avLst/>
          </a:prstGeom>
          <a:noFill/>
        </p:spPr>
        <p:txBody>
          <a:bodyPr wrap="square" rtlCol="0">
            <a:spAutoFit/>
          </a:bodyPr>
          <a:lstStyle/>
          <a:p>
            <a:r>
              <a:rPr kumimoji="1" lang="en-US" altLang="ja-JP" sz="1400" dirty="0"/>
              <a:t>Hokkaido, Japan</a:t>
            </a:r>
            <a:endParaRPr kumimoji="1" lang="ja-JP" altLang="en-US" sz="1400" dirty="0"/>
          </a:p>
        </p:txBody>
      </p:sp>
    </p:spTree>
    <p:extLst>
      <p:ext uri="{BB962C8B-B14F-4D97-AF65-F5344CB8AC3E}">
        <p14:creationId xmlns:p14="http://schemas.microsoft.com/office/powerpoint/2010/main" val="3235853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A66B864-B94F-4B20-A867-7C8F8F322AFB}"/>
              </a:ext>
            </a:extLst>
          </p:cNvPr>
          <p:cNvSpPr>
            <a:spLocks noGrp="1"/>
          </p:cNvSpPr>
          <p:nvPr>
            <p:ph type="sldNum" sz="quarter" idx="12"/>
          </p:nvPr>
        </p:nvSpPr>
        <p:spPr/>
        <p:txBody>
          <a:bodyPr/>
          <a:lstStyle/>
          <a:p>
            <a:fld id="{B2515716-AE8A-4D7E-8D2E-B6320C3FAE34}" type="slidenum">
              <a:rPr lang="ja-JP" altLang="en-US" smtClean="0"/>
              <a:pPr/>
              <a:t>6</a:t>
            </a:fld>
            <a:endParaRPr lang="ja-JP" altLang="en-US" dirty="0"/>
          </a:p>
        </p:txBody>
      </p:sp>
      <p:pic>
        <p:nvPicPr>
          <p:cNvPr id="9" name="nw180710_06">
            <a:hlinkClick r:id="" action="ppaction://media"/>
            <a:extLst>
              <a:ext uri="{FF2B5EF4-FFF2-40B4-BE49-F238E27FC236}">
                <a16:creationId xmlns:a16="http://schemas.microsoft.com/office/drawing/2014/main" id="{6050EF77-F730-4322-A29B-325D2E8FBB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56" y="1697990"/>
            <a:ext cx="9076268" cy="5105400"/>
          </a:xfrm>
          <a:prstGeom prst="rect">
            <a:avLst/>
          </a:prstGeom>
        </p:spPr>
      </p:pic>
      <p:pic>
        <p:nvPicPr>
          <p:cNvPr id="11" name="図 10">
            <a:extLst>
              <a:ext uri="{FF2B5EF4-FFF2-40B4-BE49-F238E27FC236}">
                <a16:creationId xmlns:a16="http://schemas.microsoft.com/office/drawing/2014/main" id="{A91493F7-99D7-4F46-8154-8A2B00F5A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200"/>
            <a:ext cx="1874419" cy="1874419"/>
          </a:xfrm>
          <a:prstGeom prst="rect">
            <a:avLst/>
          </a:prstGeom>
        </p:spPr>
      </p:pic>
      <p:sp>
        <p:nvSpPr>
          <p:cNvPr id="2" name="正方形/長方形 1">
            <a:extLst>
              <a:ext uri="{FF2B5EF4-FFF2-40B4-BE49-F238E27FC236}">
                <a16:creationId xmlns:a16="http://schemas.microsoft.com/office/drawing/2014/main" id="{B4FF9E13-1337-455E-9C5C-3CCDCE52237B}"/>
              </a:ext>
            </a:extLst>
          </p:cNvPr>
          <p:cNvSpPr/>
          <p:nvPr/>
        </p:nvSpPr>
        <p:spPr>
          <a:xfrm>
            <a:off x="2156331" y="1092450"/>
            <a:ext cx="6659981" cy="646331"/>
          </a:xfrm>
          <a:prstGeom prst="rect">
            <a:avLst/>
          </a:prstGeom>
        </p:spPr>
        <p:txBody>
          <a:bodyPr wrap="square">
            <a:spAutoFit/>
          </a:bodyPr>
          <a:lstStyle/>
          <a:p>
            <a:r>
              <a:rPr lang="en-US" altLang="ja-JP" dirty="0"/>
              <a:t>Baiu rain front measured by Dual-frequency Precipitation Radar (DPR) onboard GPM</a:t>
            </a:r>
            <a:r>
              <a:rPr lang="ja-JP" altLang="en-US" dirty="0"/>
              <a:t> </a:t>
            </a:r>
            <a:r>
              <a:rPr lang="en-US" altLang="ja-JP" dirty="0"/>
              <a:t>satellite</a:t>
            </a:r>
            <a:endParaRPr lang="ja-JP" altLang="en-US" dirty="0"/>
          </a:p>
        </p:txBody>
      </p:sp>
      <p:sp>
        <p:nvSpPr>
          <p:cNvPr id="6" name="タイトル 5">
            <a:extLst>
              <a:ext uri="{FF2B5EF4-FFF2-40B4-BE49-F238E27FC236}">
                <a16:creationId xmlns:a16="http://schemas.microsoft.com/office/drawing/2014/main" id="{45CD0A69-5090-466A-AAE0-05674D4E59D1}"/>
              </a:ext>
            </a:extLst>
          </p:cNvPr>
          <p:cNvSpPr>
            <a:spLocks noGrp="1"/>
          </p:cNvSpPr>
          <p:nvPr>
            <p:ph type="title" idx="4294967295"/>
          </p:nvPr>
        </p:nvSpPr>
        <p:spPr/>
        <p:txBody>
          <a:bodyPr/>
          <a:lstStyle/>
          <a:p>
            <a:endParaRPr lang="ja-JP" altLang="en-US" dirty="0"/>
          </a:p>
        </p:txBody>
      </p:sp>
      <p:sp>
        <p:nvSpPr>
          <p:cNvPr id="12" name="タイトル 4">
            <a:extLst>
              <a:ext uri="{FF2B5EF4-FFF2-40B4-BE49-F238E27FC236}">
                <a16:creationId xmlns:a16="http://schemas.microsoft.com/office/drawing/2014/main" id="{7FB61799-EFE2-42F6-80E8-FBF2E4FAC353}"/>
              </a:ext>
            </a:extLst>
          </p:cNvPr>
          <p:cNvSpPr txBox="1">
            <a:spLocks/>
          </p:cNvSpPr>
          <p:nvPr/>
        </p:nvSpPr>
        <p:spPr>
          <a:xfrm>
            <a:off x="1709057" y="200342"/>
            <a:ext cx="6482443" cy="779463"/>
          </a:xfr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lnSpc>
                <a:spcPts val="2700"/>
              </a:lnSpc>
            </a:pPr>
            <a:r>
              <a:rPr lang="en-US" altLang="ja-JP" sz="2800" b="1" dirty="0">
                <a:latin typeface="Arial" panose="020B0604020202020204" pitchFamily="34" charset="0"/>
                <a:cs typeface="Arial" panose="020B0604020202020204" pitchFamily="34" charset="0"/>
              </a:rPr>
              <a:t>Measuring 3D structure of heavy rain </a:t>
            </a:r>
            <a:br>
              <a:rPr lang="en-US" altLang="ja-JP" sz="2800" b="1" dirty="0">
                <a:latin typeface="Arial" panose="020B0604020202020204" pitchFamily="34" charset="0"/>
                <a:cs typeface="Arial" panose="020B0604020202020204" pitchFamily="34" charset="0"/>
              </a:rPr>
            </a:br>
            <a:r>
              <a:rPr lang="en-US" altLang="ja-JP" sz="2800" b="1" dirty="0">
                <a:latin typeface="Arial" panose="020B0604020202020204" pitchFamily="34" charset="0"/>
                <a:cs typeface="Arial" panose="020B0604020202020204" pitchFamily="34" charset="0"/>
              </a:rPr>
              <a:t>caused by Baiu rain front over Japan</a:t>
            </a:r>
            <a:endParaRPr lang="ja-JP" altLang="en-US" sz="2800" b="1"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739C7BFC-577C-4101-93E5-313928D12A1F}"/>
              </a:ext>
            </a:extLst>
          </p:cNvPr>
          <p:cNvSpPr txBox="1"/>
          <p:nvPr/>
        </p:nvSpPr>
        <p:spPr>
          <a:xfrm>
            <a:off x="16215" y="10555"/>
            <a:ext cx="1202985" cy="276999"/>
          </a:xfrm>
          <a:prstGeom prst="rect">
            <a:avLst/>
          </a:prstGeom>
          <a:solidFill>
            <a:srgbClr val="FF9900"/>
          </a:solidFill>
        </p:spPr>
        <p:txBody>
          <a:bodyPr wrap="square" rtlCol="0">
            <a:spAutoFit/>
          </a:bodyPr>
          <a:lstStyle/>
          <a:p>
            <a:pPr algn="ctr"/>
            <a:r>
              <a:rPr lang="en-US" altLang="ja-JP" sz="1200" b="1" dirty="0">
                <a:solidFill>
                  <a:schemeClr val="bg1"/>
                </a:solidFill>
              </a:rPr>
              <a:t>Disaster</a:t>
            </a:r>
            <a:endParaRPr kumimoji="1" lang="ja-JP" altLang="en-US" sz="1200" b="1" dirty="0">
              <a:solidFill>
                <a:schemeClr val="bg1"/>
              </a:solidFill>
            </a:endParaRPr>
          </a:p>
        </p:txBody>
      </p:sp>
    </p:spTree>
    <p:extLst>
      <p:ext uri="{BB962C8B-B14F-4D97-AF65-F5344CB8AC3E}">
        <p14:creationId xmlns:p14="http://schemas.microsoft.com/office/powerpoint/2010/main" val="11696575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F12BDBB2-A4E5-4A1A-B39D-601BBA1606B6}"/>
              </a:ext>
            </a:extLst>
          </p:cNvPr>
          <p:cNvSpPr/>
          <p:nvPr/>
        </p:nvSpPr>
        <p:spPr>
          <a:xfrm>
            <a:off x="4038600" y="4800600"/>
            <a:ext cx="4826065" cy="1867929"/>
          </a:xfrm>
          <a:prstGeom prst="roundRect">
            <a:avLst>
              <a:gd name="adj" fmla="val 8636"/>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 name="テキスト ボックス 6">
            <a:extLst>
              <a:ext uri="{FF2B5EF4-FFF2-40B4-BE49-F238E27FC236}">
                <a16:creationId xmlns:a16="http://schemas.microsoft.com/office/drawing/2014/main" id="{47A9FABF-E90E-479F-9E9F-6C5245BAD828}"/>
              </a:ext>
            </a:extLst>
          </p:cNvPr>
          <p:cNvSpPr txBox="1"/>
          <p:nvPr/>
        </p:nvSpPr>
        <p:spPr>
          <a:xfrm>
            <a:off x="899592" y="2190690"/>
            <a:ext cx="1709122" cy="400110"/>
          </a:xfrm>
          <a:prstGeom prst="rect">
            <a:avLst/>
          </a:prstGeom>
          <a:noFill/>
        </p:spPr>
        <p:txBody>
          <a:bodyPr wrap="none" rtlCol="0">
            <a:spAutoFit/>
          </a:bodyPr>
          <a:lstStyle/>
          <a:p>
            <a:r>
              <a:rPr lang="en-US" altLang="ja-JP" sz="2000" b="1" dirty="0">
                <a:solidFill>
                  <a:srgbClr val="FF0000"/>
                </a:solidFill>
              </a:rPr>
              <a:t>without DPR</a:t>
            </a:r>
            <a:endParaRPr kumimoji="1" lang="ja-JP" altLang="en-US" sz="2000" b="1" dirty="0">
              <a:solidFill>
                <a:srgbClr val="FF0000"/>
              </a:solidFill>
            </a:endParaRPr>
          </a:p>
        </p:txBody>
      </p:sp>
      <p:sp>
        <p:nvSpPr>
          <p:cNvPr id="8" name="テキスト ボックス 7">
            <a:extLst>
              <a:ext uri="{FF2B5EF4-FFF2-40B4-BE49-F238E27FC236}">
                <a16:creationId xmlns:a16="http://schemas.microsoft.com/office/drawing/2014/main" id="{2461C895-D403-4E89-85E3-D7BF9724039C}"/>
              </a:ext>
            </a:extLst>
          </p:cNvPr>
          <p:cNvSpPr txBox="1"/>
          <p:nvPr/>
        </p:nvSpPr>
        <p:spPr>
          <a:xfrm>
            <a:off x="3855723" y="2161073"/>
            <a:ext cx="1309974" cy="400110"/>
          </a:xfrm>
          <a:prstGeom prst="rect">
            <a:avLst/>
          </a:prstGeom>
          <a:noFill/>
        </p:spPr>
        <p:txBody>
          <a:bodyPr wrap="none" rtlCol="0">
            <a:spAutoFit/>
          </a:bodyPr>
          <a:lstStyle/>
          <a:p>
            <a:r>
              <a:rPr lang="en-US" altLang="ja-JP" sz="2000" b="1" dirty="0">
                <a:solidFill>
                  <a:srgbClr val="FF0000"/>
                </a:solidFill>
              </a:rPr>
              <a:t>with</a:t>
            </a:r>
            <a:r>
              <a:rPr lang="ja-JP" altLang="en-US" sz="2000" b="1" dirty="0">
                <a:solidFill>
                  <a:srgbClr val="FF0000"/>
                </a:solidFill>
              </a:rPr>
              <a:t> </a:t>
            </a:r>
            <a:r>
              <a:rPr lang="en-US" altLang="ja-JP" sz="2000" b="1" dirty="0">
                <a:solidFill>
                  <a:srgbClr val="FF0000"/>
                </a:solidFill>
              </a:rPr>
              <a:t>DPR</a:t>
            </a:r>
            <a:endParaRPr kumimoji="1" lang="ja-JP" altLang="en-US" sz="2000" b="1" dirty="0">
              <a:solidFill>
                <a:srgbClr val="FF0000"/>
              </a:solidFill>
            </a:endParaRPr>
          </a:p>
        </p:txBody>
      </p:sp>
      <p:sp>
        <p:nvSpPr>
          <p:cNvPr id="9" name="テキスト ボックス 8">
            <a:extLst>
              <a:ext uri="{FF2B5EF4-FFF2-40B4-BE49-F238E27FC236}">
                <a16:creationId xmlns:a16="http://schemas.microsoft.com/office/drawing/2014/main" id="{A88AFF84-6431-4D4A-895D-9E0D7DD20283}"/>
              </a:ext>
            </a:extLst>
          </p:cNvPr>
          <p:cNvSpPr txBox="1"/>
          <p:nvPr/>
        </p:nvSpPr>
        <p:spPr>
          <a:xfrm>
            <a:off x="5868144" y="2190690"/>
            <a:ext cx="2635658" cy="400110"/>
          </a:xfrm>
          <a:prstGeom prst="rect">
            <a:avLst/>
          </a:prstGeom>
          <a:noFill/>
        </p:spPr>
        <p:txBody>
          <a:bodyPr wrap="none" rtlCol="0">
            <a:spAutoFit/>
          </a:bodyPr>
          <a:lstStyle/>
          <a:p>
            <a:r>
              <a:rPr lang="en-US" altLang="ja-JP" sz="2000" b="1" dirty="0"/>
              <a:t>Ground observation</a:t>
            </a:r>
            <a:endParaRPr kumimoji="1" lang="ja-JP" altLang="en-US" sz="2000" b="1" dirty="0"/>
          </a:p>
        </p:txBody>
      </p:sp>
      <p:sp>
        <p:nvSpPr>
          <p:cNvPr id="12" name="テキスト ボックス 11">
            <a:extLst>
              <a:ext uri="{FF2B5EF4-FFF2-40B4-BE49-F238E27FC236}">
                <a16:creationId xmlns:a16="http://schemas.microsoft.com/office/drawing/2014/main" id="{931B99FA-0E8D-4587-A5E8-067D80F6BA10}"/>
              </a:ext>
            </a:extLst>
          </p:cNvPr>
          <p:cNvSpPr txBox="1"/>
          <p:nvPr/>
        </p:nvSpPr>
        <p:spPr>
          <a:xfrm>
            <a:off x="1754153" y="39948"/>
            <a:ext cx="7413721" cy="830997"/>
          </a:xfrm>
          <a:prstGeom prst="rect">
            <a:avLst/>
          </a:prstGeom>
          <a:noFill/>
        </p:spPr>
        <p:txBody>
          <a:bodyPr wrap="square" rtlCol="0">
            <a:spAutoFit/>
          </a:bodyPr>
          <a:lstStyle/>
          <a:p>
            <a:r>
              <a:rPr lang="en-US" altLang="ja-JP" sz="2400" b="1" dirty="0">
                <a:solidFill>
                  <a:schemeClr val="bg1"/>
                </a:solidFill>
                <a:latin typeface="Arial" panose="020B0604020202020204" pitchFamily="34" charset="0"/>
                <a:cs typeface="Arial" panose="020B0604020202020204" pitchFamily="34" charset="0"/>
              </a:rPr>
              <a:t>Contribution to operational Meso-scale </a:t>
            </a:r>
          </a:p>
          <a:p>
            <a:r>
              <a:rPr lang="en-US" altLang="ja-JP" sz="2400" b="1" dirty="0">
                <a:solidFill>
                  <a:schemeClr val="bg1"/>
                </a:solidFill>
                <a:latin typeface="Arial" panose="020B0604020202020204" pitchFamily="34" charset="0"/>
                <a:cs typeface="Arial" panose="020B0604020202020204" pitchFamily="34" charset="0"/>
              </a:rPr>
              <a:t>Numerical Weather Prediction System</a:t>
            </a:r>
          </a:p>
        </p:txBody>
      </p:sp>
      <p:sp>
        <p:nvSpPr>
          <p:cNvPr id="13" name="テキスト ボックス 12">
            <a:extLst>
              <a:ext uri="{FF2B5EF4-FFF2-40B4-BE49-F238E27FC236}">
                <a16:creationId xmlns:a16="http://schemas.microsoft.com/office/drawing/2014/main" id="{0E2A69DE-A9D7-42DC-82F3-ADED4ED5A321}"/>
              </a:ext>
            </a:extLst>
          </p:cNvPr>
          <p:cNvSpPr txBox="1"/>
          <p:nvPr/>
        </p:nvSpPr>
        <p:spPr>
          <a:xfrm>
            <a:off x="218893" y="1143733"/>
            <a:ext cx="8917224" cy="1200329"/>
          </a:xfrm>
          <a:prstGeom prst="rect">
            <a:avLst/>
          </a:prstGeom>
          <a:noFill/>
        </p:spPr>
        <p:txBody>
          <a:bodyPr wrap="square" rtlCol="0">
            <a:spAutoFit/>
          </a:bodyPr>
          <a:lstStyle/>
          <a:p>
            <a:pPr marL="285750" indent="-285750" algn="l">
              <a:buFont typeface="Wingdings" panose="05000000000000000000" pitchFamily="2" charset="2"/>
              <a:buChar char="ü"/>
            </a:pPr>
            <a:r>
              <a:rPr lang="en-US" altLang="ja-JP" sz="1800" dirty="0"/>
              <a:t>Figures show the c</a:t>
            </a:r>
            <a:r>
              <a:rPr kumimoji="1" lang="en-US" altLang="ja-JP" sz="1800" dirty="0"/>
              <a:t>ase </a:t>
            </a:r>
            <a:r>
              <a:rPr lang="en-US" altLang="ja-JP" sz="1800" dirty="0"/>
              <a:t>study for </a:t>
            </a:r>
            <a:r>
              <a:rPr lang="en-US" altLang="ja-JP" sz="1800" b="1" dirty="0">
                <a:solidFill>
                  <a:srgbClr val="0070C0"/>
                </a:solidFill>
              </a:rPr>
              <a:t>heavy rainfall in July 2018</a:t>
            </a:r>
            <a:r>
              <a:rPr lang="en-US" altLang="ja-JP" sz="1800" dirty="0"/>
              <a:t>, causing serious damage in western part of Japan. </a:t>
            </a:r>
          </a:p>
          <a:p>
            <a:pPr marL="285750" indent="-285750" algn="l">
              <a:buFont typeface="Wingdings" panose="05000000000000000000" pitchFamily="2" charset="2"/>
              <a:buChar char="ü"/>
            </a:pPr>
            <a:r>
              <a:rPr lang="en-US" altLang="ja-JP" sz="1800" dirty="0"/>
              <a:t>Precipitation forecast was similar to the actual precipitation when </a:t>
            </a:r>
            <a:r>
              <a:rPr lang="en-US" altLang="ja-JP" sz="1800" dirty="0">
                <a:solidFill>
                  <a:srgbClr val="FF0000"/>
                </a:solidFill>
              </a:rPr>
              <a:t>DPR data was assimilated</a:t>
            </a:r>
            <a:r>
              <a:rPr lang="en-US" altLang="ja-JP" sz="1800" dirty="0"/>
              <a:t>.</a:t>
            </a:r>
          </a:p>
        </p:txBody>
      </p:sp>
      <p:sp>
        <p:nvSpPr>
          <p:cNvPr id="14" name="正方形/長方形 13">
            <a:extLst>
              <a:ext uri="{FF2B5EF4-FFF2-40B4-BE49-F238E27FC236}">
                <a16:creationId xmlns:a16="http://schemas.microsoft.com/office/drawing/2014/main" id="{1E988AFF-E768-4E64-92FD-E9260664E161}"/>
              </a:ext>
            </a:extLst>
          </p:cNvPr>
          <p:cNvSpPr/>
          <p:nvPr/>
        </p:nvSpPr>
        <p:spPr>
          <a:xfrm>
            <a:off x="1982611" y="4355068"/>
            <a:ext cx="5109669" cy="369332"/>
          </a:xfrm>
          <a:prstGeom prst="rect">
            <a:avLst/>
          </a:prstGeom>
        </p:spPr>
        <p:txBody>
          <a:bodyPr wrap="none">
            <a:spAutoFit/>
          </a:bodyPr>
          <a:lstStyle/>
          <a:p>
            <a:r>
              <a:rPr lang="en-US" altLang="ja-JP" dirty="0"/>
              <a:t>24h forecasts of precipitation (00UTC 7</a:t>
            </a:r>
            <a:r>
              <a:rPr lang="en-US" altLang="ja-JP" baseline="30000" dirty="0"/>
              <a:t>th</a:t>
            </a:r>
            <a:r>
              <a:rPr lang="en-US" altLang="ja-JP" dirty="0"/>
              <a:t> July 2018)</a:t>
            </a:r>
            <a:endParaRPr lang="ja-JP" altLang="en-US" dirty="0"/>
          </a:p>
        </p:txBody>
      </p:sp>
      <p:pic>
        <p:nvPicPr>
          <p:cNvPr id="16" name="Picture 4">
            <a:extLst>
              <a:ext uri="{FF2B5EF4-FFF2-40B4-BE49-F238E27FC236}">
                <a16:creationId xmlns:a16="http://schemas.microsoft.com/office/drawing/2014/main" id="{5575B04C-11E0-41C3-A9EF-4065EC4F11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00" t="16912" r="47823" b="67765"/>
          <a:stretch/>
        </p:blipFill>
        <p:spPr bwMode="auto">
          <a:xfrm>
            <a:off x="3114769" y="2543159"/>
            <a:ext cx="2616378" cy="18141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a:extLst>
              <a:ext uri="{FF2B5EF4-FFF2-40B4-BE49-F238E27FC236}">
                <a16:creationId xmlns:a16="http://schemas.microsoft.com/office/drawing/2014/main" id="{4A77050C-63B6-4C6E-87C8-9577CE84E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737" t="16912" r="16985" b="67765"/>
          <a:stretch/>
        </p:blipFill>
        <p:spPr bwMode="auto">
          <a:xfrm>
            <a:off x="5879700" y="2538843"/>
            <a:ext cx="2616379" cy="18141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4">
            <a:extLst>
              <a:ext uri="{FF2B5EF4-FFF2-40B4-BE49-F238E27FC236}">
                <a16:creationId xmlns:a16="http://schemas.microsoft.com/office/drawing/2014/main" id="{FEAB24E2-CFC1-4FF0-99DD-FD71D4C42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689" t="30965" r="8011" b="53999"/>
          <a:stretch/>
        </p:blipFill>
        <p:spPr bwMode="auto">
          <a:xfrm>
            <a:off x="8604448" y="2661512"/>
            <a:ext cx="432048" cy="1568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a:extLst>
              <a:ext uri="{FF2B5EF4-FFF2-40B4-BE49-F238E27FC236}">
                <a16:creationId xmlns:a16="http://schemas.microsoft.com/office/drawing/2014/main" id="{31F1DB46-81F6-4C9B-AFF4-6258B3B9F4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30" t="16912" r="78693" b="67765"/>
          <a:stretch/>
        </p:blipFill>
        <p:spPr bwMode="auto">
          <a:xfrm>
            <a:off x="323528" y="2538843"/>
            <a:ext cx="2616379" cy="18141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テキスト ボックス 19">
            <a:extLst>
              <a:ext uri="{FF2B5EF4-FFF2-40B4-BE49-F238E27FC236}">
                <a16:creationId xmlns:a16="http://schemas.microsoft.com/office/drawing/2014/main" id="{EC342236-9C10-425C-9306-A0029E58754C}"/>
              </a:ext>
            </a:extLst>
          </p:cNvPr>
          <p:cNvSpPr txBox="1"/>
          <p:nvPr/>
        </p:nvSpPr>
        <p:spPr>
          <a:xfrm>
            <a:off x="4107842" y="4860530"/>
            <a:ext cx="4775216" cy="1815882"/>
          </a:xfrm>
          <a:prstGeom prst="rect">
            <a:avLst/>
          </a:prstGeom>
          <a:noFill/>
        </p:spPr>
        <p:txBody>
          <a:bodyPr wrap="square" rtlCol="0">
            <a:spAutoFit/>
          </a:bodyPr>
          <a:lstStyle/>
          <a:p>
            <a:r>
              <a:rPr kumimoji="1" lang="en-US" altLang="ja-JP" sz="1600" dirty="0">
                <a:solidFill>
                  <a:srgbClr val="FF0000"/>
                </a:solidFill>
              </a:rPr>
              <a:t>Assimilation of GPM/DPR improved the prediction of rainfall location in meso</a:t>
            </a:r>
            <a:r>
              <a:rPr lang="en-US" altLang="ja-JP" sz="1600" dirty="0">
                <a:solidFill>
                  <a:srgbClr val="FF0000"/>
                </a:solidFill>
              </a:rPr>
              <a:t>-</a:t>
            </a:r>
            <a:r>
              <a:rPr kumimoji="1" lang="en-US" altLang="ja-JP" sz="1600" dirty="0">
                <a:solidFill>
                  <a:srgbClr val="FF0000"/>
                </a:solidFill>
              </a:rPr>
              <a:t>scale</a:t>
            </a:r>
            <a:r>
              <a:rPr kumimoji="1" lang="en-US" altLang="ja-JP" sz="1600" dirty="0"/>
              <a:t>, which is important for disaster prevention. </a:t>
            </a:r>
          </a:p>
          <a:p>
            <a:r>
              <a:rPr lang="en-US" altLang="ja-JP" sz="1600" dirty="0"/>
              <a:t>The DPR 3-dimensional information which cannot be detected by microwave radiometer is essential factor for rainfall forecasting as well as disaster prevention.</a:t>
            </a:r>
            <a:endParaRPr kumimoji="1" lang="ja-JP" altLang="en-US" sz="1600" dirty="0"/>
          </a:p>
        </p:txBody>
      </p:sp>
      <p:sp>
        <p:nvSpPr>
          <p:cNvPr id="27" name="テキスト ボックス 26">
            <a:extLst>
              <a:ext uri="{FF2B5EF4-FFF2-40B4-BE49-F238E27FC236}">
                <a16:creationId xmlns:a16="http://schemas.microsoft.com/office/drawing/2014/main" id="{9DF3D7FF-7E58-49C7-B4E9-EA5BC915E11D}"/>
              </a:ext>
            </a:extLst>
          </p:cNvPr>
          <p:cNvSpPr txBox="1"/>
          <p:nvPr/>
        </p:nvSpPr>
        <p:spPr>
          <a:xfrm>
            <a:off x="7423251" y="3765941"/>
            <a:ext cx="1144411" cy="600164"/>
          </a:xfrm>
          <a:prstGeom prst="rect">
            <a:avLst/>
          </a:prstGeom>
          <a:noFill/>
          <a:ln>
            <a:noFill/>
          </a:ln>
        </p:spPr>
        <p:txBody>
          <a:bodyPr wrap="square" rtlCol="0">
            <a:spAutoFit/>
          </a:bodyPr>
          <a:lstStyle/>
          <a:p>
            <a:r>
              <a:rPr kumimoji="1" lang="en-US" altLang="ja-JP" sz="1100" dirty="0"/>
              <a:t>© Japan Meteorological Agency</a:t>
            </a:r>
            <a:endParaRPr kumimoji="1" lang="ja-JP" altLang="en-US" sz="1100" dirty="0"/>
          </a:p>
        </p:txBody>
      </p:sp>
      <p:pic>
        <p:nvPicPr>
          <p:cNvPr id="29" name="図 28">
            <a:extLst>
              <a:ext uri="{FF2B5EF4-FFF2-40B4-BE49-F238E27FC236}">
                <a16:creationId xmlns:a16="http://schemas.microsoft.com/office/drawing/2014/main" id="{AEA7C931-3192-4376-9964-8B254524F172}"/>
              </a:ext>
            </a:extLst>
          </p:cNvPr>
          <p:cNvPicPr>
            <a:picLocks noChangeAspect="1"/>
          </p:cNvPicPr>
          <p:nvPr/>
        </p:nvPicPr>
        <p:blipFill rotWithShape="1">
          <a:blip r:embed="rId3"/>
          <a:srcRect l="1" t="2210" r="40486"/>
          <a:stretch/>
        </p:blipFill>
        <p:spPr>
          <a:xfrm>
            <a:off x="88652" y="4673600"/>
            <a:ext cx="3834533" cy="2126495"/>
          </a:xfrm>
          <a:prstGeom prst="rect">
            <a:avLst/>
          </a:prstGeom>
        </p:spPr>
      </p:pic>
      <p:sp>
        <p:nvSpPr>
          <p:cNvPr id="30" name="正方形/長方形 29">
            <a:extLst>
              <a:ext uri="{FF2B5EF4-FFF2-40B4-BE49-F238E27FC236}">
                <a16:creationId xmlns:a16="http://schemas.microsoft.com/office/drawing/2014/main" id="{9A774340-CD56-481C-9F02-4AFE0C75BB58}"/>
              </a:ext>
            </a:extLst>
          </p:cNvPr>
          <p:cNvSpPr/>
          <p:nvPr/>
        </p:nvSpPr>
        <p:spPr>
          <a:xfrm>
            <a:off x="762000" y="4800600"/>
            <a:ext cx="2735953" cy="584775"/>
          </a:xfrm>
          <a:prstGeom prst="rect">
            <a:avLst/>
          </a:prstGeom>
        </p:spPr>
        <p:txBody>
          <a:bodyPr wrap="square">
            <a:spAutoFit/>
          </a:bodyPr>
          <a:lstStyle/>
          <a:p>
            <a:r>
              <a:rPr lang="en-US" altLang="ja-JP" sz="1600" dirty="0">
                <a:solidFill>
                  <a:schemeClr val="bg1"/>
                </a:solidFill>
              </a:rPr>
              <a:t>GPM/DPR 3D precipitation on 00UTC 7</a:t>
            </a:r>
            <a:r>
              <a:rPr lang="en-US" altLang="ja-JP" sz="1600" baseline="30000" dirty="0">
                <a:solidFill>
                  <a:schemeClr val="bg1"/>
                </a:solidFill>
              </a:rPr>
              <a:t>th</a:t>
            </a:r>
            <a:r>
              <a:rPr lang="en-US" altLang="ja-JP" sz="1600" dirty="0">
                <a:solidFill>
                  <a:schemeClr val="bg1"/>
                </a:solidFill>
              </a:rPr>
              <a:t> July 2018.</a:t>
            </a:r>
            <a:endParaRPr lang="ja-JP" altLang="en-US" sz="1600" dirty="0">
              <a:solidFill>
                <a:schemeClr val="bg1"/>
              </a:solidFill>
            </a:endParaRPr>
          </a:p>
        </p:txBody>
      </p:sp>
      <p:sp>
        <p:nvSpPr>
          <p:cNvPr id="2" name="スライド番号プレースホルダー 1">
            <a:extLst>
              <a:ext uri="{FF2B5EF4-FFF2-40B4-BE49-F238E27FC236}">
                <a16:creationId xmlns:a16="http://schemas.microsoft.com/office/drawing/2014/main" id="{1BAFD039-16B8-49A3-8927-D6B0D18E82A7}"/>
              </a:ext>
            </a:extLst>
          </p:cNvPr>
          <p:cNvSpPr>
            <a:spLocks noGrp="1"/>
          </p:cNvSpPr>
          <p:nvPr>
            <p:ph type="sldNum" sz="quarter" idx="12"/>
          </p:nvPr>
        </p:nvSpPr>
        <p:spPr/>
        <p:txBody>
          <a:bodyPr/>
          <a:lstStyle/>
          <a:p>
            <a:pPr>
              <a:defRPr/>
            </a:pPr>
            <a:fld id="{E4BF4CF6-5A1D-47F7-AAB0-66D244569292}" type="slidenum">
              <a:rPr lang="en-US" altLang="ja-JP" smtClean="0"/>
              <a:pPr>
                <a:defRPr/>
              </a:pPr>
              <a:t>7</a:t>
            </a:fld>
            <a:endParaRPr lang="en-US" altLang="ja-JP" dirty="0"/>
          </a:p>
        </p:txBody>
      </p:sp>
      <p:sp>
        <p:nvSpPr>
          <p:cNvPr id="21" name="テキスト ボックス 20">
            <a:extLst>
              <a:ext uri="{FF2B5EF4-FFF2-40B4-BE49-F238E27FC236}">
                <a16:creationId xmlns:a16="http://schemas.microsoft.com/office/drawing/2014/main" id="{E17AA057-654C-4C9A-A666-DBD4E273BB31}"/>
              </a:ext>
            </a:extLst>
          </p:cNvPr>
          <p:cNvSpPr txBox="1"/>
          <p:nvPr/>
        </p:nvSpPr>
        <p:spPr>
          <a:xfrm>
            <a:off x="16215" y="10555"/>
            <a:ext cx="1202985" cy="276999"/>
          </a:xfrm>
          <a:prstGeom prst="rect">
            <a:avLst/>
          </a:prstGeom>
          <a:solidFill>
            <a:srgbClr val="FF9900"/>
          </a:solidFill>
        </p:spPr>
        <p:txBody>
          <a:bodyPr wrap="square" rtlCol="0">
            <a:spAutoFit/>
          </a:bodyPr>
          <a:lstStyle/>
          <a:p>
            <a:pPr algn="ctr"/>
            <a:r>
              <a:rPr lang="en-US" altLang="ja-JP" sz="1200" b="1" dirty="0">
                <a:solidFill>
                  <a:schemeClr val="bg1"/>
                </a:solidFill>
              </a:rPr>
              <a:t>Disaster</a:t>
            </a:r>
            <a:endParaRPr kumimoji="1" lang="ja-JP" altLang="en-US" sz="1200" b="1" dirty="0">
              <a:solidFill>
                <a:schemeClr val="bg1"/>
              </a:solidFill>
            </a:endParaRPr>
          </a:p>
        </p:txBody>
      </p:sp>
    </p:spTree>
    <p:extLst>
      <p:ext uri="{BB962C8B-B14F-4D97-AF65-F5344CB8AC3E}">
        <p14:creationId xmlns:p14="http://schemas.microsoft.com/office/powerpoint/2010/main" val="138441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D8EF767-BB0A-4634-B419-7E6443C79CCE}"/>
              </a:ext>
            </a:extLst>
          </p:cNvPr>
          <p:cNvSpPr>
            <a:spLocks noGrp="1"/>
          </p:cNvSpPr>
          <p:nvPr>
            <p:ph type="sldNum" sz="quarter" idx="12"/>
          </p:nvPr>
        </p:nvSpPr>
        <p:spPr/>
        <p:txBody>
          <a:bodyPr/>
          <a:lstStyle/>
          <a:p>
            <a:pPr marL="0" marR="0" lvl="0" indent="0" algn="r" defTabSz="422041" rtl="0" eaLnBrk="1" fontAlgn="auto" latinLnBrk="0" hangingPunct="1">
              <a:lnSpc>
                <a:spcPct val="100000"/>
              </a:lnSpc>
              <a:spcBef>
                <a:spcPts val="0"/>
              </a:spcBef>
              <a:spcAft>
                <a:spcPts val="0"/>
              </a:spcAft>
              <a:buClrTx/>
              <a:buSzTx/>
              <a:buFontTx/>
              <a:buNone/>
              <a:tabLst/>
              <a:defRPr/>
            </a:pPr>
            <a:fld id="{9BF5261F-A739-4518-8F98-DCF7DD5CF184}" type="slidenum">
              <a:rPr kumimoji="1" lang="ja-JP" altLang="en-US" sz="1477" b="0" i="0" u="none" strike="noStrike" kern="0" cap="none" spc="0" normalizeH="0" baseline="0" noProof="0">
                <a:ln>
                  <a:noFill/>
                </a:ln>
                <a:solidFill>
                  <a:srgbClr val="1F497D">
                    <a:lumMod val="75000"/>
                  </a:srgbClr>
                </a:solidFill>
                <a:effectLst/>
                <a:uLnTx/>
                <a:uFillTx/>
                <a:latin typeface="Times New Roman"/>
                <a:ea typeface="ＭＳ Ｐゴシック" panose="020B0600070205080204" pitchFamily="50" charset="-128"/>
                <a:cs typeface="Arial" panose="020B0604020202020204" pitchFamily="34" charset="0"/>
              </a:rPr>
              <a:pPr marL="0" marR="0" lvl="0" indent="0" algn="r" defTabSz="422041" rtl="0" eaLnBrk="1" fontAlgn="auto" latinLnBrk="0" hangingPunct="1">
                <a:lnSpc>
                  <a:spcPct val="100000"/>
                </a:lnSpc>
                <a:spcBef>
                  <a:spcPts val="0"/>
                </a:spcBef>
                <a:spcAft>
                  <a:spcPts val="0"/>
                </a:spcAft>
                <a:buClrTx/>
                <a:buSzTx/>
                <a:buFontTx/>
                <a:buNone/>
                <a:tabLst/>
                <a:defRPr/>
              </a:pPr>
              <a:t>8</a:t>
            </a:fld>
            <a:endParaRPr kumimoji="1" lang="ja-JP" altLang="en-US" sz="1477" b="0" i="0" u="none" strike="noStrike" kern="0" cap="none" spc="0" normalizeH="0" baseline="0" noProof="0" dirty="0">
              <a:ln>
                <a:noFill/>
              </a:ln>
              <a:solidFill>
                <a:srgbClr val="1F497D">
                  <a:lumMod val="75000"/>
                </a:srgbClr>
              </a:solidFill>
              <a:effectLst/>
              <a:uLnTx/>
              <a:uFillTx/>
              <a:latin typeface="Times New Roman"/>
              <a:ea typeface="ＭＳ Ｐゴシック" panose="020B0600070205080204" pitchFamily="50" charset="-128"/>
              <a:cs typeface="Arial" panose="020B0604020202020204" pitchFamily="34" charset="0"/>
            </a:endParaRPr>
          </a:p>
        </p:txBody>
      </p:sp>
      <p:sp>
        <p:nvSpPr>
          <p:cNvPr id="8" name="タイトル 1">
            <a:extLst>
              <a:ext uri="{FF2B5EF4-FFF2-40B4-BE49-F238E27FC236}">
                <a16:creationId xmlns:a16="http://schemas.microsoft.com/office/drawing/2014/main" id="{37ECD5E0-33CF-4E3D-9B29-DCCEE13B7757}"/>
              </a:ext>
            </a:extLst>
          </p:cNvPr>
          <p:cNvSpPr txBox="1">
            <a:spLocks/>
          </p:cNvSpPr>
          <p:nvPr/>
        </p:nvSpPr>
        <p:spPr>
          <a:xfrm>
            <a:off x="3733800" y="182309"/>
            <a:ext cx="4536188" cy="887935"/>
          </a:xfrm>
          <a:prstGeom prst="rect">
            <a:avLst/>
          </a:prstGeom>
        </p:spPr>
        <p:txBody>
          <a:bodyPr wrap="square">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100000"/>
              </a:lnSpc>
              <a:spcBef>
                <a:spcPct val="0"/>
              </a:spcBef>
              <a:spcAft>
                <a:spcPts val="0"/>
              </a:spcAft>
              <a:buClrTx/>
              <a:buSzTx/>
              <a:buFontTx/>
              <a:buNone/>
              <a:tabLst/>
              <a:defRPr/>
            </a:pPr>
            <a:r>
              <a:rPr kumimoji="1" lang="en-US" altLang="ja-JP" sz="2585" b="1" i="0" u="none" strike="noStrike" kern="1200" cap="none" spc="0" normalizeH="0" baseline="0" noProof="0" dirty="0">
                <a:ln>
                  <a:noFill/>
                </a:ln>
                <a:solidFill>
                  <a:prstClr val="black"/>
                </a:solidFill>
                <a:effectLst/>
                <a:uLnTx/>
                <a:uFillTx/>
                <a:latin typeface="Calibri" panose="020F0502020204030204" pitchFamily="34" charset="0"/>
                <a:ea typeface="游ゴシック" charset="-128"/>
                <a:cs typeface="Arial" panose="020B0604020202020204" pitchFamily="34" charset="0"/>
              </a:rPr>
              <a:t>GCOM-C/SGLI </a:t>
            </a:r>
          </a:p>
          <a:p>
            <a:pPr marL="0" marR="0" lvl="0" indent="0" algn="ctr" defTabSz="844083" rtl="0" eaLnBrk="1" fontAlgn="auto" latinLnBrk="0" hangingPunct="1">
              <a:lnSpc>
                <a:spcPct val="100000"/>
              </a:lnSpc>
              <a:spcBef>
                <a:spcPct val="0"/>
              </a:spcBef>
              <a:spcAft>
                <a:spcPts val="0"/>
              </a:spcAft>
              <a:buClrTx/>
              <a:buSzTx/>
              <a:buFontTx/>
              <a:buNone/>
              <a:tabLst/>
              <a:defRPr/>
            </a:pPr>
            <a:r>
              <a:rPr kumimoji="1" lang="en-US" altLang="ja-JP" sz="2585" b="1" i="0" u="none" strike="noStrike" kern="1200" cap="none" spc="0" normalizeH="0" baseline="0" noProof="0" dirty="0">
                <a:ln>
                  <a:noFill/>
                </a:ln>
                <a:solidFill>
                  <a:prstClr val="black"/>
                </a:solidFill>
                <a:effectLst/>
                <a:uLnTx/>
                <a:uFillTx/>
                <a:latin typeface="Calibri" panose="020F0502020204030204" pitchFamily="34" charset="0"/>
                <a:ea typeface="游ゴシック" charset="-128"/>
                <a:cs typeface="Arial" panose="020B0604020202020204" pitchFamily="34" charset="0"/>
              </a:rPr>
              <a:t>Acquired Images </a:t>
            </a:r>
          </a:p>
        </p:txBody>
      </p:sp>
      <p:sp>
        <p:nvSpPr>
          <p:cNvPr id="18" name="テキスト ボックス 17">
            <a:extLst>
              <a:ext uri="{FF2B5EF4-FFF2-40B4-BE49-F238E27FC236}">
                <a16:creationId xmlns:a16="http://schemas.microsoft.com/office/drawing/2014/main" id="{8CA622F7-31A8-475A-B92E-D77DF7016CE1}"/>
              </a:ext>
            </a:extLst>
          </p:cNvPr>
          <p:cNvSpPr txBox="1"/>
          <p:nvPr/>
        </p:nvSpPr>
        <p:spPr>
          <a:xfrm>
            <a:off x="4572000" y="1222150"/>
            <a:ext cx="3817178" cy="54694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rPr>
              <a:t>◀ </a:t>
            </a:r>
            <a:r>
              <a:rPr kumimoji="1" lang="en-US" altLang="ja-JP" sz="1477"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rPr>
              <a:t>Surface temperatures of intense heat in central Japan (August 1, 2018)</a:t>
            </a:r>
          </a:p>
        </p:txBody>
      </p:sp>
      <p:sp>
        <p:nvSpPr>
          <p:cNvPr id="19" name="テキスト ボックス 18">
            <a:extLst>
              <a:ext uri="{FF2B5EF4-FFF2-40B4-BE49-F238E27FC236}">
                <a16:creationId xmlns:a16="http://schemas.microsoft.com/office/drawing/2014/main" id="{6D33ECF3-BD39-44EF-9054-0D089102E29F}"/>
              </a:ext>
            </a:extLst>
          </p:cNvPr>
          <p:cNvSpPr txBox="1"/>
          <p:nvPr/>
        </p:nvSpPr>
        <p:spPr>
          <a:xfrm>
            <a:off x="7010400" y="3323581"/>
            <a:ext cx="2249081"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altLang="ja-JP" sz="1100" dirty="0"/>
              <a:t>Successful Launch of GCOM-C</a:t>
            </a:r>
          </a:p>
          <a:p>
            <a:pPr marL="0" marR="0" indent="0" algn="ctr" defTabSz="457200" rtl="0" fontAlgn="auto" latinLnBrk="1" hangingPunct="0">
              <a:lnSpc>
                <a:spcPct val="100000"/>
              </a:lnSpc>
              <a:spcBef>
                <a:spcPts val="0"/>
              </a:spcBef>
              <a:spcAft>
                <a:spcPts val="0"/>
              </a:spcAft>
              <a:buClrTx/>
              <a:buSzTx/>
              <a:buFontTx/>
              <a:buNone/>
              <a:tabLst/>
            </a:pPr>
            <a:r>
              <a:rPr kumimoji="0" lang="en-US" altLang="ja-JP" sz="1100" b="0" i="0" u="none" strike="noStrike" cap="none" spc="0" normalizeH="0" baseline="0" dirty="0">
                <a:ln>
                  <a:noFill/>
                </a:ln>
                <a:solidFill>
                  <a:srgbClr val="002569"/>
                </a:solidFill>
                <a:effectLst/>
                <a:uFillTx/>
              </a:rPr>
              <a:t>(December 23, 2017)</a:t>
            </a:r>
            <a:endParaRPr kumimoji="0" lang="ja-JP" altLang="en-US" sz="1100" b="0" i="0" u="none" strike="noStrike" cap="none" spc="0" normalizeH="0" baseline="0" dirty="0">
              <a:ln>
                <a:noFill/>
              </a:ln>
              <a:solidFill>
                <a:srgbClr val="002569"/>
              </a:solidFill>
              <a:effectLst/>
              <a:uFillTx/>
            </a:endParaRPr>
          </a:p>
        </p:txBody>
      </p:sp>
      <p:pic>
        <p:nvPicPr>
          <p:cNvPr id="20" name="図 19">
            <a:extLst>
              <a:ext uri="{FF2B5EF4-FFF2-40B4-BE49-F238E27FC236}">
                <a16:creationId xmlns:a16="http://schemas.microsoft.com/office/drawing/2014/main" id="{5C6A5864-3EC4-43A8-8862-E381BC07E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799" y="3743360"/>
            <a:ext cx="1724801" cy="2667000"/>
          </a:xfrm>
          <a:prstGeom prst="rect">
            <a:avLst/>
          </a:prstGeom>
        </p:spPr>
      </p:pic>
      <p:pic>
        <p:nvPicPr>
          <p:cNvPr id="22" name="図 21">
            <a:extLst>
              <a:ext uri="{FF2B5EF4-FFF2-40B4-BE49-F238E27FC236}">
                <a16:creationId xmlns:a16="http://schemas.microsoft.com/office/drawing/2014/main" id="{DEA5130F-4E56-4C43-B20B-2E05C9F38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883" y="2032786"/>
            <a:ext cx="3884517" cy="4590793"/>
          </a:xfrm>
          <a:prstGeom prst="rect">
            <a:avLst/>
          </a:prstGeom>
        </p:spPr>
      </p:pic>
      <p:pic>
        <p:nvPicPr>
          <p:cNvPr id="9" name="図 8">
            <a:extLst>
              <a:ext uri="{FF2B5EF4-FFF2-40B4-BE49-F238E27FC236}">
                <a16:creationId xmlns:a16="http://schemas.microsoft.com/office/drawing/2014/main" id="{1EFB0A12-F1AD-432C-9064-639152E8B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28600"/>
            <a:ext cx="4389120" cy="3657600"/>
          </a:xfrm>
          <a:prstGeom prst="rect">
            <a:avLst/>
          </a:prstGeom>
        </p:spPr>
      </p:pic>
      <p:sp>
        <p:nvSpPr>
          <p:cNvPr id="23" name="テキスト ボックス 22">
            <a:extLst>
              <a:ext uri="{FF2B5EF4-FFF2-40B4-BE49-F238E27FC236}">
                <a16:creationId xmlns:a16="http://schemas.microsoft.com/office/drawing/2014/main" id="{BDC6F66F-BEF0-418E-9A75-C9A85EF1235A}"/>
              </a:ext>
            </a:extLst>
          </p:cNvPr>
          <p:cNvSpPr txBox="1"/>
          <p:nvPr/>
        </p:nvSpPr>
        <p:spPr>
          <a:xfrm>
            <a:off x="762000" y="4495800"/>
            <a:ext cx="2362201" cy="546945"/>
          </a:xfrm>
          <a:prstGeom prst="rect">
            <a:avLst/>
          </a:prstGeom>
          <a:noFill/>
        </p:spPr>
        <p:txBody>
          <a:bodyPr wrap="square" rtlCol="0">
            <a:spAutoFit/>
          </a:bodyPr>
          <a:lstStyle/>
          <a:p>
            <a:pPr marL="0" marR="0" lvl="0" indent="0" algn="r" defTabSz="422041" rtl="0" eaLnBrk="1" fontAlgn="auto" latinLnBrk="0" hangingPunct="1">
              <a:lnSpc>
                <a:spcPct val="100000"/>
              </a:lnSpc>
              <a:spcBef>
                <a:spcPts val="0"/>
              </a:spcBef>
              <a:spcAft>
                <a:spcPts val="0"/>
              </a:spcAft>
              <a:buClrTx/>
              <a:buSzTx/>
              <a:buFontTx/>
              <a:buNone/>
              <a:tabLst/>
              <a:defRPr/>
            </a:pPr>
            <a:r>
              <a:rPr kumimoji="1" lang="en-US" altLang="ja-JP" sz="1477" b="1" kern="1200" dirty="0">
                <a:solidFill>
                  <a:prstClr val="black"/>
                </a:solidFill>
                <a:latin typeface="Arial"/>
                <a:ea typeface="ＭＳ Ｐゴシック" panose="020B0600070205080204" pitchFamily="50" charset="-128"/>
                <a:cs typeface="Arial"/>
              </a:rPr>
              <a:t>Vegetation</a:t>
            </a:r>
            <a:r>
              <a:rPr kumimoji="1" lang="ja-JP" altLang="en-US" sz="1477" b="1" kern="1200" dirty="0">
                <a:solidFill>
                  <a:prstClr val="black"/>
                </a:solidFill>
                <a:latin typeface="Arial"/>
                <a:ea typeface="ＭＳ Ｐゴシック" panose="020B0600070205080204" pitchFamily="50" charset="-128"/>
                <a:cs typeface="Arial"/>
              </a:rPr>
              <a:t>　</a:t>
            </a:r>
            <a:r>
              <a:rPr kumimoji="1" lang="en-US" altLang="ja-JP" sz="1477" b="1" kern="1200" dirty="0">
                <a:solidFill>
                  <a:prstClr val="black"/>
                </a:solidFill>
                <a:latin typeface="Arial"/>
                <a:ea typeface="ＭＳ Ｐゴシック" panose="020B0600070205080204" pitchFamily="50" charset="-128"/>
                <a:cs typeface="Arial"/>
              </a:rPr>
              <a:t>distribution of Japan</a:t>
            </a:r>
            <a:r>
              <a:rPr kumimoji="1" lang="ja-JP" altLang="en-US" sz="1477" b="1" kern="1200" dirty="0">
                <a:solidFill>
                  <a:prstClr val="black"/>
                </a:solidFill>
                <a:latin typeface="Arial"/>
                <a:ea typeface="ＭＳ Ｐゴシック" panose="020B0600070205080204" pitchFamily="50" charset="-128"/>
                <a:cs typeface="Arial"/>
              </a:rPr>
              <a:t>　▶</a:t>
            </a:r>
            <a:endParaRPr kumimoji="1" lang="en-US" altLang="ja-JP" sz="1477" b="1"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sp>
        <p:nvSpPr>
          <p:cNvPr id="10" name="テキスト ボックス 9">
            <a:extLst>
              <a:ext uri="{FF2B5EF4-FFF2-40B4-BE49-F238E27FC236}">
                <a16:creationId xmlns:a16="http://schemas.microsoft.com/office/drawing/2014/main" id="{3CEE5E4D-A56E-477A-BC53-26F85A3F3EA9}"/>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spTree>
    <p:extLst>
      <p:ext uri="{BB962C8B-B14F-4D97-AF65-F5344CB8AC3E}">
        <p14:creationId xmlns:p14="http://schemas.microsoft.com/office/powerpoint/2010/main" val="116684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FF27BDC5-4C5E-4347-9D1A-284A5DE11F73}"/>
              </a:ext>
            </a:extLst>
          </p:cNvPr>
          <p:cNvSpPr txBox="1">
            <a:spLocks/>
          </p:cNvSpPr>
          <p:nvPr/>
        </p:nvSpPr>
        <p:spPr>
          <a:xfrm>
            <a:off x="1447744" y="1023"/>
            <a:ext cx="6019800" cy="490134"/>
          </a:xfrm>
          <a:prstGeom prst="rect">
            <a:avLst/>
          </a:prstGeom>
        </p:spPr>
        <p:txBody>
          <a:bodyPr wrap="square">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844083" rtl="0" eaLnBrk="1" fontAlgn="auto" latinLnBrk="0" hangingPunct="1">
              <a:lnSpc>
                <a:spcPct val="100000"/>
              </a:lnSpc>
              <a:spcBef>
                <a:spcPct val="0"/>
              </a:spcBef>
              <a:spcAft>
                <a:spcPts val="0"/>
              </a:spcAft>
              <a:buClrTx/>
              <a:buSzTx/>
              <a:buFontTx/>
              <a:buNone/>
              <a:tabLst/>
              <a:defRPr/>
            </a:pPr>
            <a:r>
              <a:rPr kumimoji="1" lang="en-US" altLang="ja-JP" sz="2585" b="1" i="0" u="none" strike="noStrike" kern="1200" cap="none" spc="0" normalizeH="0" baseline="0" noProof="0" dirty="0">
                <a:ln>
                  <a:noFill/>
                </a:ln>
                <a:solidFill>
                  <a:prstClr val="black"/>
                </a:solidFill>
                <a:effectLst/>
                <a:uLnTx/>
                <a:uFillTx/>
                <a:latin typeface="Calibri" panose="020F0502020204030204" pitchFamily="34" charset="0"/>
                <a:ea typeface="游ゴシック" charset="-128"/>
                <a:cs typeface="Arial" panose="020B0604020202020204" pitchFamily="34" charset="0"/>
              </a:rPr>
              <a:t>GCOM-C/SGLI Acquired Images </a:t>
            </a:r>
          </a:p>
        </p:txBody>
      </p:sp>
      <p:sp>
        <p:nvSpPr>
          <p:cNvPr id="7" name="テキスト ボックス 6">
            <a:extLst>
              <a:ext uri="{FF2B5EF4-FFF2-40B4-BE49-F238E27FC236}">
                <a16:creationId xmlns:a16="http://schemas.microsoft.com/office/drawing/2014/main" id="{C5B81224-5BC7-48BB-B9B2-5454DC8B4471}"/>
              </a:ext>
            </a:extLst>
          </p:cNvPr>
          <p:cNvSpPr txBox="1"/>
          <p:nvPr/>
        </p:nvSpPr>
        <p:spPr>
          <a:xfrm>
            <a:off x="16215" y="10555"/>
            <a:ext cx="1405702" cy="276999"/>
          </a:xfrm>
          <a:prstGeom prst="rect">
            <a:avLst/>
          </a:prstGeom>
          <a:solidFill>
            <a:srgbClr val="00B050"/>
          </a:solidFill>
        </p:spPr>
        <p:txBody>
          <a:bodyPr wrap="square" rtlCol="0">
            <a:spAutoFit/>
          </a:bodyPr>
          <a:lstStyle/>
          <a:p>
            <a:pPr algn="ctr"/>
            <a:r>
              <a:rPr lang="en-US" altLang="ja-JP" sz="1200" b="1" dirty="0">
                <a:solidFill>
                  <a:schemeClr val="bg1"/>
                </a:solidFill>
              </a:rPr>
              <a:t>Climate Change</a:t>
            </a:r>
            <a:endParaRPr kumimoji="1" lang="ja-JP" altLang="en-US" sz="1200" b="1" dirty="0">
              <a:solidFill>
                <a:schemeClr val="bg1"/>
              </a:solidFill>
            </a:endParaRPr>
          </a:p>
        </p:txBody>
      </p:sp>
      <p:pic>
        <p:nvPicPr>
          <p:cNvPr id="5" name="図 4">
            <a:extLst>
              <a:ext uri="{FF2B5EF4-FFF2-40B4-BE49-F238E27FC236}">
                <a16:creationId xmlns:a16="http://schemas.microsoft.com/office/drawing/2014/main" id="{64864448-2D60-478A-BB24-AF0D5524DBE3}"/>
              </a:ext>
            </a:extLst>
          </p:cNvPr>
          <p:cNvPicPr>
            <a:picLocks noChangeAspect="1"/>
          </p:cNvPicPr>
          <p:nvPr/>
        </p:nvPicPr>
        <p:blipFill>
          <a:blip r:embed="rId2"/>
          <a:stretch>
            <a:fillRect/>
          </a:stretch>
        </p:blipFill>
        <p:spPr>
          <a:xfrm>
            <a:off x="6781800" y="629058"/>
            <a:ext cx="2182099" cy="2523809"/>
          </a:xfrm>
          <a:prstGeom prst="rect">
            <a:avLst/>
          </a:prstGeom>
        </p:spPr>
      </p:pic>
      <p:sp>
        <p:nvSpPr>
          <p:cNvPr id="12" name="正方形/長方形 11">
            <a:extLst>
              <a:ext uri="{FF2B5EF4-FFF2-40B4-BE49-F238E27FC236}">
                <a16:creationId xmlns:a16="http://schemas.microsoft.com/office/drawing/2014/main" id="{86492118-4AA4-4168-821B-96E9062D62AC}"/>
              </a:ext>
            </a:extLst>
          </p:cNvPr>
          <p:cNvSpPr/>
          <p:nvPr/>
        </p:nvSpPr>
        <p:spPr>
          <a:xfrm>
            <a:off x="4953000" y="3055203"/>
            <a:ext cx="3505200" cy="830997"/>
          </a:xfrm>
          <a:prstGeom prst="rect">
            <a:avLst/>
          </a:prstGeom>
        </p:spPr>
        <p:txBody>
          <a:bodyPr wrap="square">
            <a:spAutoFit/>
          </a:bodyPr>
          <a:lstStyle/>
          <a:p>
            <a:pPr algn="ctr"/>
            <a:r>
              <a:rPr lang="ja-JP" altLang="en-US" sz="1200" dirty="0">
                <a:solidFill>
                  <a:schemeClr val="tx1"/>
                </a:solidFill>
                <a:latin typeface="Arial" panose="020B0604020202020204" pitchFamily="34" charset="0"/>
                <a:cs typeface="Arial" panose="020B0604020202020204" pitchFamily="34" charset="0"/>
              </a:rPr>
              <a:t>▼</a:t>
            </a:r>
            <a:r>
              <a:rPr lang="en-US" altLang="ja-JP" sz="1200" dirty="0">
                <a:solidFill>
                  <a:schemeClr val="tx1"/>
                </a:solidFill>
                <a:latin typeface="Arial" panose="020B0604020202020204" pitchFamily="34" charset="0"/>
                <a:cs typeface="Arial" panose="020B0604020202020204" pitchFamily="34" charset="0"/>
              </a:rPr>
              <a:t>Optical thickness of aerosol estimated </a:t>
            </a:r>
          </a:p>
          <a:p>
            <a:pPr algn="ctr"/>
            <a:r>
              <a:rPr lang="en-US" altLang="ja-JP" sz="1200" dirty="0">
                <a:solidFill>
                  <a:schemeClr val="tx1"/>
                </a:solidFill>
                <a:latin typeface="Arial" panose="020B0604020202020204" pitchFamily="34" charset="0"/>
                <a:cs typeface="Arial" panose="020B0604020202020204" pitchFamily="34" charset="0"/>
              </a:rPr>
              <a:t>by </a:t>
            </a:r>
            <a:r>
              <a:rPr lang="en-US" altLang="ja-JP" sz="1200" u="sng" dirty="0">
                <a:solidFill>
                  <a:schemeClr val="tx1"/>
                </a:solidFill>
                <a:latin typeface="Arial" panose="020B0604020202020204" pitchFamily="34" charset="0"/>
                <a:cs typeface="Arial" panose="020B0604020202020204" pitchFamily="34" charset="0"/>
              </a:rPr>
              <a:t>blue and red band (a traditional method)</a:t>
            </a:r>
          </a:p>
          <a:p>
            <a:pPr algn="ctr"/>
            <a:r>
              <a:rPr lang="en-US" altLang="ja-JP" sz="1100" dirty="0">
                <a:solidFill>
                  <a:srgbClr val="FF0000"/>
                </a:solidFill>
                <a:latin typeface="Arial" panose="020B0604020202020204" pitchFamily="34" charset="0"/>
                <a:cs typeface="Arial" panose="020B0604020202020204" pitchFamily="34" charset="0"/>
              </a:rPr>
              <a:t>Orange rectangles shows large error areas</a:t>
            </a:r>
          </a:p>
          <a:p>
            <a:pPr algn="ctr"/>
            <a:r>
              <a:rPr lang="en-US" altLang="ja-JP" sz="1100" dirty="0">
                <a:solidFill>
                  <a:srgbClr val="FF0000"/>
                </a:solidFill>
                <a:latin typeface="Arial" panose="020B0604020202020204" pitchFamily="34" charset="0"/>
                <a:cs typeface="Arial" panose="020B0604020202020204" pitchFamily="34" charset="0"/>
              </a:rPr>
              <a:t> due to the bright land surface  </a:t>
            </a:r>
          </a:p>
        </p:txBody>
      </p:sp>
      <p:pic>
        <p:nvPicPr>
          <p:cNvPr id="15" name="図 14">
            <a:extLst>
              <a:ext uri="{FF2B5EF4-FFF2-40B4-BE49-F238E27FC236}">
                <a16:creationId xmlns:a16="http://schemas.microsoft.com/office/drawing/2014/main" id="{097AE63C-BF08-4479-98EE-8E0566281CD5}"/>
              </a:ext>
            </a:extLst>
          </p:cNvPr>
          <p:cNvPicPr>
            <a:picLocks noChangeAspect="1"/>
          </p:cNvPicPr>
          <p:nvPr/>
        </p:nvPicPr>
        <p:blipFill>
          <a:blip r:embed="rId3"/>
          <a:stretch>
            <a:fillRect/>
          </a:stretch>
        </p:blipFill>
        <p:spPr>
          <a:xfrm>
            <a:off x="5181600" y="3810000"/>
            <a:ext cx="2941544" cy="2934191"/>
          </a:xfrm>
          <a:prstGeom prst="rect">
            <a:avLst/>
          </a:prstGeom>
        </p:spPr>
      </p:pic>
      <p:sp>
        <p:nvSpPr>
          <p:cNvPr id="18" name="正方形/長方形 17">
            <a:extLst>
              <a:ext uri="{FF2B5EF4-FFF2-40B4-BE49-F238E27FC236}">
                <a16:creationId xmlns:a16="http://schemas.microsoft.com/office/drawing/2014/main" id="{3CDD31B0-BD3E-4C87-A2CB-A7180FA21A48}"/>
              </a:ext>
            </a:extLst>
          </p:cNvPr>
          <p:cNvSpPr/>
          <p:nvPr/>
        </p:nvSpPr>
        <p:spPr>
          <a:xfrm>
            <a:off x="16215" y="596713"/>
            <a:ext cx="6934200" cy="1323439"/>
          </a:xfrm>
          <a:prstGeom prst="rect">
            <a:avLst/>
          </a:prstGeom>
        </p:spPr>
        <p:txBody>
          <a:bodyPr wrap="square">
            <a:spAutoFit/>
          </a:bodyPr>
          <a:lstStyle/>
          <a:p>
            <a:pPr marL="171450" indent="-171450">
              <a:spcAft>
                <a:spcPts val="0"/>
              </a:spcAft>
              <a:buFont typeface="Wingdings" panose="05000000000000000000" pitchFamily="2" charset="2"/>
              <a:buChar char="ü"/>
            </a:pPr>
            <a:r>
              <a:rPr lang="en-US" altLang="ja-JP" sz="1400"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SGLI polarimetry and near-ultraviolet bands will improve aerosol estimation over the land</a:t>
            </a:r>
            <a:r>
              <a:rPr lang="en-US" altLang="ja-JP" sz="1300"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 </a:t>
            </a:r>
            <a:endParaRPr lang="ja-JP" altLang="ja-JP" sz="1300" kern="100" dirty="0">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marL="444500" lvl="4" indent="-261938">
              <a:buFont typeface="Wingdings" panose="05000000000000000000" pitchFamily="2" charset="2"/>
              <a:buChar char="ü"/>
            </a:pPr>
            <a:r>
              <a:rPr lang="en-US" altLang="ja-JP" sz="1300" u="sng"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Polarimetry</a:t>
            </a:r>
            <a:r>
              <a:rPr lang="en-US" altLang="ja-JP" sz="1300"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 sensitive to aerosols with small particle size, therefore will contribute to monitoring of anthropogenic air pollutants</a:t>
            </a:r>
            <a:endParaRPr lang="ja-JP" altLang="ja-JP" sz="1300" kern="100" dirty="0">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marL="444500" indent="-261938">
              <a:spcAft>
                <a:spcPts val="0"/>
              </a:spcAft>
              <a:buFont typeface="Wingdings" panose="05000000000000000000" pitchFamily="2" charset="2"/>
              <a:buChar char="ü"/>
            </a:pPr>
            <a:r>
              <a:rPr lang="en-US" altLang="ja-JP" sz="1300" u="sng"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Near-ultraviolet band</a:t>
            </a:r>
            <a:r>
              <a:rPr lang="en-US" altLang="ja-JP" sz="1300" kern="100" dirty="0">
                <a:solidFill>
                  <a:schemeClr val="tx1"/>
                </a:solidFill>
                <a:latin typeface="Arial" panose="020B0604020202020204" pitchFamily="34" charset="0"/>
                <a:ea typeface="游ゴシック" panose="020B0400000000000000" pitchFamily="50" charset="-128"/>
                <a:cs typeface="Arial" panose="020B0604020202020204" pitchFamily="34" charset="0"/>
              </a:rPr>
              <a:t>: will improve estimation of absorptive (carbonaceous) aerosol from human activities, slash-and-burn fires and forest fires.</a:t>
            </a:r>
            <a:endParaRPr lang="ja-JP" altLang="ja-JP" sz="1300" kern="100" dirty="0">
              <a:solidFill>
                <a:schemeClr val="tx1"/>
              </a:solidFill>
              <a:effectLst/>
              <a:latin typeface="Arial" panose="020B0604020202020204" pitchFamily="34" charset="0"/>
              <a:ea typeface="游ゴシック" panose="020B0400000000000000" pitchFamily="50" charset="-128"/>
              <a:cs typeface="Arial" panose="020B0604020202020204" pitchFamily="34" charset="0"/>
            </a:endParaRPr>
          </a:p>
        </p:txBody>
      </p:sp>
      <p:pic>
        <p:nvPicPr>
          <p:cNvPr id="17" name="図 16">
            <a:extLst>
              <a:ext uri="{FF2B5EF4-FFF2-40B4-BE49-F238E27FC236}">
                <a16:creationId xmlns:a16="http://schemas.microsoft.com/office/drawing/2014/main" id="{41190753-5E7A-4D2F-94B1-4730D44A1158}"/>
              </a:ext>
            </a:extLst>
          </p:cNvPr>
          <p:cNvPicPr>
            <a:picLocks noChangeAspect="1"/>
          </p:cNvPicPr>
          <p:nvPr/>
        </p:nvPicPr>
        <p:blipFill>
          <a:blip r:embed="rId4"/>
          <a:stretch>
            <a:fillRect/>
          </a:stretch>
        </p:blipFill>
        <p:spPr>
          <a:xfrm>
            <a:off x="103901" y="1957956"/>
            <a:ext cx="4734799" cy="4786235"/>
          </a:xfrm>
          <a:prstGeom prst="rect">
            <a:avLst/>
          </a:prstGeom>
        </p:spPr>
      </p:pic>
      <p:sp>
        <p:nvSpPr>
          <p:cNvPr id="13" name="正方形/長方形 12">
            <a:extLst>
              <a:ext uri="{FF2B5EF4-FFF2-40B4-BE49-F238E27FC236}">
                <a16:creationId xmlns:a16="http://schemas.microsoft.com/office/drawing/2014/main" id="{8F1001D5-38F9-488F-9BFD-9A933629B257}"/>
              </a:ext>
            </a:extLst>
          </p:cNvPr>
          <p:cNvSpPr/>
          <p:nvPr/>
        </p:nvSpPr>
        <p:spPr>
          <a:xfrm>
            <a:off x="4572000" y="1859000"/>
            <a:ext cx="2256083" cy="1538883"/>
          </a:xfrm>
          <a:prstGeom prst="rect">
            <a:avLst/>
          </a:prstGeom>
        </p:spPr>
        <p:txBody>
          <a:bodyPr wrap="square">
            <a:spAutoFit/>
          </a:bodyPr>
          <a:lstStyle/>
          <a:p>
            <a:pPr algn="ctr"/>
            <a:r>
              <a:rPr lang="ja-JP" altLang="en-US" sz="1400" dirty="0">
                <a:solidFill>
                  <a:schemeClr val="tx1"/>
                </a:solidFill>
              </a:rPr>
              <a:t>◀</a:t>
            </a:r>
            <a:r>
              <a:rPr lang="en-US" altLang="ja-JP" sz="1400" dirty="0">
                <a:solidFill>
                  <a:schemeClr val="tx1"/>
                </a:solidFill>
              </a:rPr>
              <a:t>Optical thickness of aerosol estimated</a:t>
            </a:r>
            <a:r>
              <a:rPr lang="ja-JP" altLang="en-US" sz="1400" dirty="0">
                <a:solidFill>
                  <a:schemeClr val="tx1"/>
                </a:solidFill>
              </a:rPr>
              <a:t> </a:t>
            </a:r>
            <a:r>
              <a:rPr lang="en-US" altLang="ja-JP" sz="1400" dirty="0">
                <a:solidFill>
                  <a:schemeClr val="tx1"/>
                </a:solidFill>
              </a:rPr>
              <a:t>by </a:t>
            </a:r>
            <a:r>
              <a:rPr lang="en-US" altLang="ja-JP" sz="1400" u="sng" dirty="0">
                <a:solidFill>
                  <a:schemeClr val="tx1"/>
                </a:solidFill>
              </a:rPr>
              <a:t>SGLI polarization and near-ultraviolet band </a:t>
            </a:r>
          </a:p>
          <a:p>
            <a:pPr algn="ctr"/>
            <a:r>
              <a:rPr lang="en-US" altLang="ja-JP" sz="1200" dirty="0">
                <a:solidFill>
                  <a:schemeClr val="tx1"/>
                </a:solidFill>
              </a:rPr>
              <a:t>(March 23, 2018)</a:t>
            </a:r>
          </a:p>
          <a:p>
            <a:pPr algn="ctr"/>
            <a:endParaRPr lang="en-US" altLang="ja-JP" sz="1200" dirty="0">
              <a:solidFill>
                <a:schemeClr val="tx1"/>
              </a:solidFill>
            </a:endParaRPr>
          </a:p>
          <a:p>
            <a:pPr algn="ctr"/>
            <a:endParaRPr lang="ja-JP" altLang="en-US" sz="1400" dirty="0">
              <a:solidFill>
                <a:schemeClr val="tx1"/>
              </a:solidFill>
            </a:endParaRPr>
          </a:p>
        </p:txBody>
      </p:sp>
    </p:spTree>
    <p:extLst>
      <p:ext uri="{BB962C8B-B14F-4D97-AF65-F5344CB8AC3E}">
        <p14:creationId xmlns:p14="http://schemas.microsoft.com/office/powerpoint/2010/main" val="2525736693"/>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Times New Roman"/>
        <a:ea typeface="HGPｺﾞｼｯｸM"/>
        <a:cs typeface=""/>
      </a:majorFont>
      <a:minorFont>
        <a:latin typeface="Times New Roman"/>
        <a:ea typeface="HGPｺﾞｼｯｸ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9559</TotalTime>
  <Words>2154</Words>
  <Application>Microsoft Office PowerPoint</Application>
  <PresentationFormat>画面に合わせる (4:3)</PresentationFormat>
  <Paragraphs>493</Paragraphs>
  <Slides>18</Slides>
  <Notes>11</Notes>
  <HiddenSlides>0</HiddenSlides>
  <MMClips>1</MMClips>
  <ScaleCrop>false</ScaleCrop>
  <HeadingPairs>
    <vt:vector size="8" baseType="variant">
      <vt:variant>
        <vt:lpstr>使用されているフォント</vt:lpstr>
      </vt:variant>
      <vt:variant>
        <vt:i4>22</vt:i4>
      </vt:variant>
      <vt:variant>
        <vt:lpstr>テーマ</vt:lpstr>
      </vt:variant>
      <vt:variant>
        <vt:i4>2</vt:i4>
      </vt:variant>
      <vt:variant>
        <vt:lpstr>埋め込まれた OLE サーバー</vt:lpstr>
      </vt:variant>
      <vt:variant>
        <vt:i4>1</vt:i4>
      </vt:variant>
      <vt:variant>
        <vt:lpstr>スライド タイトル</vt:lpstr>
      </vt:variant>
      <vt:variant>
        <vt:i4>18</vt:i4>
      </vt:variant>
    </vt:vector>
  </HeadingPairs>
  <TitlesOfParts>
    <vt:vector size="43" baseType="lpstr">
      <vt:lpstr>Arial Unicode MS</vt:lpstr>
      <vt:lpstr>Avenir Roman</vt:lpstr>
      <vt:lpstr>Droid Serif</vt:lpstr>
      <vt:lpstr>HGPｺﾞｼｯｸM</vt:lpstr>
      <vt:lpstr>HGP教科書体</vt:lpstr>
      <vt:lpstr>ＭＳ Ｐゴシック</vt:lpstr>
      <vt:lpstr>ＭＳ 明朝</vt:lpstr>
      <vt:lpstr>Proxima Nova Regular</vt:lpstr>
      <vt:lpstr>Yu Gothic UI</vt:lpstr>
      <vt:lpstr>游ゴシック</vt:lpstr>
      <vt:lpstr>游ゴシック Light</vt:lpstr>
      <vt:lpstr>Arial</vt:lpstr>
      <vt:lpstr>Arial Bold</vt:lpstr>
      <vt:lpstr>Calibri</vt:lpstr>
      <vt:lpstr>Century</vt:lpstr>
      <vt:lpstr>Century Gothic</vt:lpstr>
      <vt:lpstr>Courier New</vt:lpstr>
      <vt:lpstr>Garamond</vt:lpstr>
      <vt:lpstr>Helvetica</vt:lpstr>
      <vt:lpstr>Symbol</vt:lpstr>
      <vt:lpstr>Times New Roman</vt:lpstr>
      <vt:lpstr>Wingdings</vt:lpstr>
      <vt:lpstr>Default</vt:lpstr>
      <vt:lpstr>Office ​​テーマ</vt:lpstr>
      <vt:lpstr>Photo Editor 写真</vt:lpstr>
      <vt:lpstr>JAXA Earth Observation Program</vt:lpstr>
      <vt:lpstr>PowerPoint プレゼンテーション</vt:lpstr>
      <vt:lpstr>JAXA’s Earth Observation Programs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AMSR-2 Follow-on Mission</vt:lpstr>
      <vt:lpstr>Japan’s Earth Observation Schedule </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中村　祐子</cp:lastModifiedBy>
  <cp:revision>182</cp:revision>
  <dcterms:modified xsi:type="dcterms:W3CDTF">2018-10-12T01:55:22Z</dcterms:modified>
</cp:coreProperties>
</file>