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2" r:id="rId4"/>
    <p:sldId id="261" r:id="rId5"/>
    <p:sldId id="263" r:id="rId6"/>
    <p:sldId id="264" r:id="rId7"/>
    <p:sldId id="259" r:id="rId8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3"/>
    <p:restoredTop sz="94731"/>
  </p:normalViewPr>
  <p:slideViewPr>
    <p:cSldViewPr>
      <p:cViewPr varScale="1">
        <p:scale>
          <a:sx n="93" d="100"/>
          <a:sy n="93" d="100"/>
        </p:scale>
        <p:origin x="110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‹N°›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CEOS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Plenary 20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18, 17-18 October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7" y="198867"/>
            <a:ext cx="6593835" cy="57451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7526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uc@plusci.be" TargetMode="External"/><Relationship Id="rId2" Type="http://schemas.openxmlformats.org/officeDocument/2006/relationships/hyperlink" Target="mailto:matthew@symbioscomms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4200" b="1" dirty="0" smtClean="0">
                <a:solidFill>
                  <a:srgbClr val="FFFFFF"/>
                </a:solidFill>
                <a:latin typeface="+mj-lt"/>
              </a:rPr>
              <a:t>Agency update: CNES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fr-FR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Juliette Lambin, CNES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2018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lang="fr-FR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4.3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Brussels,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Belgium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17 – 18 October 2018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170219"/>
            <a:ext cx="961071" cy="10183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6407889" y="1371600"/>
            <a:ext cx="2971800" cy="457200"/>
          </a:xfrm>
        </p:spPr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operation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3 main </a:t>
            </a:r>
            <a:r>
              <a:rPr lang="fr-FR" dirty="0" err="1" smtClean="0"/>
              <a:t>families</a:t>
            </a:r>
            <a:r>
              <a:rPr lang="fr-FR" dirty="0" smtClean="0"/>
              <a:t>: </a:t>
            </a:r>
          </a:p>
          <a:p>
            <a:r>
              <a:rPr lang="fr-FR" sz="1800" dirty="0" smtClean="0"/>
              <a:t>Optical HR/THR</a:t>
            </a:r>
          </a:p>
          <a:p>
            <a:r>
              <a:rPr lang="fr-FR" sz="1800" dirty="0" err="1" smtClean="0"/>
              <a:t>Altimetry</a:t>
            </a:r>
            <a:r>
              <a:rPr lang="fr-FR" sz="1800" dirty="0" smtClean="0"/>
              <a:t>/radar</a:t>
            </a:r>
          </a:p>
          <a:p>
            <a:r>
              <a:rPr lang="fr-FR" sz="1800" dirty="0" err="1" smtClean="0"/>
              <a:t>Atmosphere</a:t>
            </a:r>
            <a:r>
              <a:rPr lang="fr-FR" sz="1800" dirty="0" smtClean="0"/>
              <a:t> </a:t>
            </a:r>
            <a:r>
              <a:rPr lang="fr-FR" sz="1800" dirty="0" err="1" smtClean="0"/>
              <a:t>sounding</a:t>
            </a:r>
            <a:endParaRPr lang="fr-FR" sz="1800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smtClean="0"/>
              <a:t>CNES EO Missions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1130771"/>
            <a:ext cx="6255489" cy="320040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0" y="4331171"/>
            <a:ext cx="2971800" cy="45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Courier New" panose="02070309020205020404" pitchFamily="49" charset="0"/>
              <a:buChar char="o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000">
                <a:solidFill>
                  <a:srgbClr val="002569"/>
                </a:solidFill>
                <a:latin typeface="+mj-lt"/>
                <a:ea typeface="Arial Bold"/>
                <a:cs typeface="Arial" panose="020B0604020202020204" pitchFamily="34" charset="0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/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developped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242" y="4161567"/>
            <a:ext cx="5690009" cy="277808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88371"/>
            <a:ext cx="3402925" cy="202831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4602350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err="1" smtClean="0"/>
              <a:t>Venµs</a:t>
            </a:r>
            <a:r>
              <a:rPr lang="fr-FR" dirty="0" smtClean="0"/>
              <a:t>, one </a:t>
            </a:r>
            <a:r>
              <a:rPr lang="fr-FR" dirty="0" err="1" smtClean="0"/>
              <a:t>year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smtClean="0"/>
              <a:t>ISA/CNES cooperation</a:t>
            </a:r>
          </a:p>
          <a:p>
            <a:r>
              <a:rPr lang="fr-FR" dirty="0" smtClean="0"/>
              <a:t>&gt; one </a:t>
            </a:r>
            <a:r>
              <a:rPr lang="fr-FR" dirty="0" err="1" smtClean="0"/>
              <a:t>year</a:t>
            </a:r>
            <a:r>
              <a:rPr lang="fr-FR" dirty="0" smtClean="0"/>
              <a:t> in </a:t>
            </a:r>
            <a:r>
              <a:rPr lang="fr-FR" dirty="0" err="1" smtClean="0"/>
              <a:t>operations</a:t>
            </a:r>
            <a:endParaRPr lang="fr-FR" dirty="0" smtClean="0"/>
          </a:p>
          <a:p>
            <a:r>
              <a:rPr lang="fr-FR" dirty="0" smtClean="0"/>
              <a:t>2 </a:t>
            </a:r>
            <a:r>
              <a:rPr lang="fr-FR" dirty="0" err="1" smtClean="0"/>
              <a:t>day</a:t>
            </a:r>
            <a:r>
              <a:rPr lang="fr-FR" dirty="0" smtClean="0"/>
              <a:t> </a:t>
            </a:r>
            <a:r>
              <a:rPr lang="fr-FR" dirty="0" err="1" smtClean="0"/>
              <a:t>revisit</a:t>
            </a: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919" y="1318183"/>
            <a:ext cx="5414962" cy="30459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962400"/>
            <a:ext cx="3581400" cy="23957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38800" y="51260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Data </a:t>
            </a:r>
            <a:r>
              <a:rPr lang="fr-FR" dirty="0" err="1"/>
              <a:t>available</a:t>
            </a:r>
            <a:r>
              <a:rPr lang="fr-FR" dirty="0"/>
              <a:t> via </a:t>
            </a:r>
            <a:br>
              <a:rPr lang="fr-FR" dirty="0"/>
            </a:br>
            <a:r>
              <a:rPr lang="fr-FR" dirty="0"/>
              <a:t>www.theia-land.fr </a:t>
            </a:r>
          </a:p>
        </p:txBody>
      </p:sp>
    </p:spTree>
    <p:extLst>
      <p:ext uri="{BB962C8B-B14F-4D97-AF65-F5344CB8AC3E}">
        <p14:creationId xmlns:p14="http://schemas.microsoft.com/office/powerpoint/2010/main" val="3806606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6485" y="197818"/>
            <a:ext cx="6593835" cy="574516"/>
          </a:xfrm>
        </p:spPr>
        <p:txBody>
          <a:bodyPr/>
          <a:lstStyle/>
          <a:p>
            <a:r>
              <a:rPr lang="fr-FR" dirty="0" err="1" smtClean="0"/>
              <a:t>Coming</a:t>
            </a:r>
            <a:r>
              <a:rPr lang="fr-FR" dirty="0" smtClean="0"/>
              <a:t> (</a:t>
            </a:r>
            <a:r>
              <a:rPr lang="fr-FR" dirty="0" err="1" smtClean="0"/>
              <a:t>very</a:t>
            </a:r>
            <a:r>
              <a:rPr lang="fr-FR" dirty="0" smtClean="0"/>
              <a:t>) </a:t>
            </a:r>
            <a:r>
              <a:rPr lang="fr-FR" dirty="0" err="1" smtClean="0"/>
              <a:t>soon</a:t>
            </a:r>
            <a:r>
              <a:rPr lang="fr-FR" dirty="0" smtClean="0"/>
              <a:t>: CFOSAT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98" y="1752600"/>
            <a:ext cx="2786188" cy="2514600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791200" y="2635332"/>
            <a:ext cx="3097044" cy="2607594"/>
          </a:xfrm>
          <a:prstGeom prst="rect">
            <a:avLst/>
          </a:prstGeom>
          <a:noFill/>
          <a:ln w="25400">
            <a:solidFill>
              <a:srgbClr val="829AB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212725" indent="-211138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377825" indent="-163513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1428" lvl="1" indent="0" defTabSz="717457">
              <a:lnSpc>
                <a:spcPct val="80000"/>
              </a:lnSpc>
              <a:spcBef>
                <a:spcPct val="20000"/>
              </a:spcBef>
            </a:pPr>
            <a:r>
              <a:rPr lang="en-GB" altLang="fr-FR" sz="1600" b="1" dirty="0">
                <a:solidFill>
                  <a:srgbClr val="6273AA"/>
                </a:solidFill>
              </a:rPr>
              <a:t>CFOSAT: China France Oceanography </a:t>
            </a:r>
            <a:r>
              <a:rPr lang="en-GB" altLang="fr-FR" sz="1600" b="1" dirty="0" err="1">
                <a:solidFill>
                  <a:srgbClr val="6273AA"/>
                </a:solidFill>
              </a:rPr>
              <a:t>SATellite</a:t>
            </a:r>
            <a:endParaRPr lang="en-GB" altLang="fr-FR" sz="1600" b="1" dirty="0">
              <a:solidFill>
                <a:srgbClr val="6273AA"/>
              </a:solidFill>
            </a:endParaRPr>
          </a:p>
          <a:p>
            <a:pPr marL="1428" lvl="1" indent="0" defTabSz="717457">
              <a:lnSpc>
                <a:spcPct val="80000"/>
              </a:lnSpc>
              <a:spcBef>
                <a:spcPct val="20000"/>
              </a:spcBef>
            </a:pPr>
            <a:endParaRPr lang="en-GB" altLang="fr-FR" sz="1050" b="1" dirty="0">
              <a:solidFill>
                <a:srgbClr val="6273AA"/>
              </a:solidFill>
            </a:endParaRPr>
          </a:p>
          <a:p>
            <a:pPr marL="155733" lvl="1" indent="-154305" defTabSz="717457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altLang="fr-FR" sz="1600" b="1" dirty="0">
                <a:solidFill>
                  <a:srgbClr val="6273AA"/>
                </a:solidFill>
              </a:rPr>
              <a:t>Two payloads:</a:t>
            </a: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SWIM: wave </a:t>
            </a:r>
            <a:r>
              <a:rPr lang="en-GB" altLang="fr-FR" sz="1600" dirty="0" err="1">
                <a:solidFill>
                  <a:srgbClr val="6273AA"/>
                </a:solidFill>
              </a:rPr>
              <a:t>scatterometer</a:t>
            </a:r>
            <a:endParaRPr lang="en-GB" altLang="fr-FR" sz="1600" dirty="0">
              <a:solidFill>
                <a:srgbClr val="6273AA"/>
              </a:solidFill>
            </a:endParaRP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SCAT: wind </a:t>
            </a:r>
            <a:r>
              <a:rPr lang="en-GB" altLang="fr-FR" sz="1600" dirty="0" err="1">
                <a:solidFill>
                  <a:srgbClr val="6273AA"/>
                </a:solidFill>
              </a:rPr>
              <a:t>scatterometer</a:t>
            </a:r>
            <a:endParaRPr lang="en-GB" altLang="fr-FR" sz="1600" dirty="0">
              <a:solidFill>
                <a:srgbClr val="6273AA"/>
              </a:solidFill>
            </a:endParaRP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</a:pPr>
            <a:endParaRPr lang="en-GB" altLang="fr-FR" sz="1050" b="1" dirty="0">
              <a:solidFill>
                <a:srgbClr val="6273AA"/>
              </a:solidFill>
            </a:endParaRPr>
          </a:p>
          <a:p>
            <a:pPr marL="191453" lvl="1" indent="-190024" defTabSz="717457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GB" altLang="fr-FR" sz="1600" b="1" dirty="0">
                <a:solidFill>
                  <a:srgbClr val="6273AA"/>
                </a:solidFill>
              </a:rPr>
              <a:t>Orbit</a:t>
            </a: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Altitude = 519 km</a:t>
            </a:r>
          </a:p>
          <a:p>
            <a:pPr marL="340043" lvl="2" indent="-147162" defTabSz="717457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en-GB" altLang="fr-FR" sz="1600" dirty="0">
                <a:solidFill>
                  <a:srgbClr val="6273AA"/>
                </a:solidFill>
              </a:rPr>
              <a:t>SSO (13 days repeat cycle)</a:t>
            </a:r>
          </a:p>
          <a:p>
            <a:pPr marL="191453" lvl="1" indent="-190024" defTabSz="717457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en-GB" altLang="fr-FR" sz="1050" dirty="0">
              <a:solidFill>
                <a:srgbClr val="6273AA"/>
              </a:solidFill>
            </a:endParaRPr>
          </a:p>
          <a:p>
            <a:pPr marL="191453" lvl="1" indent="-190024" defTabSz="717457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GB" altLang="fr-FR" sz="1600" b="1" dirty="0">
                <a:solidFill>
                  <a:srgbClr val="6273AA"/>
                </a:solidFill>
              </a:rPr>
              <a:t>Mission : 3 years duration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803" y="1519235"/>
            <a:ext cx="2622254" cy="1918261"/>
          </a:xfrm>
          <a:prstGeom prst="rect">
            <a:avLst/>
          </a:prstGeom>
        </p:spPr>
      </p:pic>
      <p:pic>
        <p:nvPicPr>
          <p:cNvPr id="6" name="Picture 14" descr="simu_2048_2048_10_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290" y="3810001"/>
            <a:ext cx="2157475" cy="17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8098" y="5715000"/>
            <a:ext cx="8813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Launch</a:t>
            </a:r>
            <a:r>
              <a:rPr lang="fr-FR" dirty="0" smtClean="0"/>
              <a:t> </a:t>
            </a:r>
            <a:r>
              <a:rPr lang="fr-FR" dirty="0" err="1" smtClean="0"/>
              <a:t>schedule</a:t>
            </a:r>
            <a:r>
              <a:rPr lang="fr-FR" dirty="0" smtClean="0"/>
              <a:t> </a:t>
            </a:r>
            <a:r>
              <a:rPr lang="fr-FR" dirty="0" err="1" smtClean="0"/>
              <a:t>Oct</a:t>
            </a:r>
            <a:r>
              <a:rPr lang="fr-FR" dirty="0" smtClean="0"/>
              <a:t> 29th</a:t>
            </a:r>
          </a:p>
          <a:p>
            <a:endParaRPr lang="fr-FR" dirty="0" smtClean="0"/>
          </a:p>
          <a:p>
            <a:r>
              <a:rPr lang="fr-FR" dirty="0" smtClean="0"/>
              <a:t>Call for </a:t>
            </a:r>
            <a:r>
              <a:rPr lang="fr-FR" dirty="0" err="1" smtClean="0"/>
              <a:t>proposals</a:t>
            </a:r>
            <a:r>
              <a:rPr lang="fr-FR" dirty="0" smtClean="0"/>
              <a:t> to set up an international science team on </a:t>
            </a:r>
            <a:r>
              <a:rPr lang="fr-FR" dirty="0" err="1" smtClean="0"/>
              <a:t>going</a:t>
            </a:r>
            <a:r>
              <a:rPr lang="fr-FR" dirty="0" smtClean="0"/>
              <a:t> (oceano@cnes.fr)</a:t>
            </a:r>
            <a:endParaRPr lang="fr-FR" dirty="0"/>
          </a:p>
        </p:txBody>
      </p:sp>
      <p:pic>
        <p:nvPicPr>
          <p:cNvPr id="8" name="Picture 7" descr="CNSA 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963" y="1431087"/>
            <a:ext cx="908451" cy="96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320" y="1431087"/>
            <a:ext cx="961071" cy="10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733800" y="1295400"/>
            <a:ext cx="5486400" cy="5105400"/>
          </a:xfrm>
        </p:spPr>
        <p:txBody>
          <a:bodyPr/>
          <a:lstStyle/>
          <a:p>
            <a:r>
              <a:rPr lang="en-US" dirty="0"/>
              <a:t>Integrated “Earth System” studies </a:t>
            </a:r>
          </a:p>
          <a:p>
            <a:pPr lvl="1"/>
            <a:r>
              <a:rPr lang="en-US" sz="1600" dirty="0" smtClean="0"/>
              <a:t>Four </a:t>
            </a:r>
            <a:r>
              <a:rPr lang="en-US" sz="1600" dirty="0"/>
              <a:t>data and service </a:t>
            </a:r>
            <a:r>
              <a:rPr lang="en-US" sz="1600" dirty="0" smtClean="0"/>
              <a:t>hubs: AERIS</a:t>
            </a:r>
            <a:r>
              <a:rPr lang="en-US" sz="1600" dirty="0"/>
              <a:t>, </a:t>
            </a:r>
            <a:r>
              <a:rPr lang="en-US" sz="1600" dirty="0" err="1"/>
              <a:t>Form@Ter</a:t>
            </a:r>
            <a:r>
              <a:rPr lang="en-US" sz="1600" dirty="0"/>
              <a:t>, THEIA and ODATIS. </a:t>
            </a:r>
          </a:p>
          <a:p>
            <a:pPr lvl="1"/>
            <a:r>
              <a:rPr lang="en-US" sz="1600" dirty="0"/>
              <a:t>Promote integrated and interdisciplinary research </a:t>
            </a:r>
            <a:endParaRPr lang="en-US" sz="1600" dirty="0" smtClean="0"/>
          </a:p>
          <a:p>
            <a:pPr lvl="1"/>
            <a:r>
              <a:rPr lang="en-US" sz="1600" dirty="0" smtClean="0"/>
              <a:t>Implement </a:t>
            </a:r>
            <a:r>
              <a:rPr lang="en-US" sz="1600" dirty="0"/>
              <a:t>the new National Institutional Scheme for Pooling the Supply of Space Imagery (DINAMIS), develop shared access and support users.</a:t>
            </a:r>
          </a:p>
          <a:p>
            <a:pPr lvl="1"/>
            <a:r>
              <a:rPr lang="en-US" sz="1600" dirty="0"/>
              <a:t>Multi-source, multi-sensor data enabling multi-scale spatial, spectral and temporal uses</a:t>
            </a:r>
          </a:p>
          <a:p>
            <a:pPr lvl="1"/>
            <a:r>
              <a:rPr lang="en-US" sz="1600" dirty="0"/>
              <a:t>Combining satellite-based, in situ and modelling data</a:t>
            </a:r>
          </a:p>
          <a:p>
            <a:pPr lvl="1"/>
            <a:r>
              <a:rPr lang="en-US" sz="1600" dirty="0" err="1"/>
              <a:t>Interdisciplinarity</a:t>
            </a:r>
            <a:endParaRPr lang="en-US" dirty="0"/>
          </a:p>
          <a:p>
            <a:r>
              <a:rPr lang="en-US" dirty="0"/>
              <a:t>The mission of the Earth System infrastructure is:</a:t>
            </a:r>
          </a:p>
          <a:p>
            <a:pPr lvl="1"/>
            <a:r>
              <a:rPr lang="en-US" sz="1600" dirty="0"/>
              <a:t>to serve the scientific communities, public authorities and innovation stakeholders.</a:t>
            </a:r>
          </a:p>
          <a:p>
            <a:pPr lvl="1"/>
            <a:r>
              <a:rPr lang="en-US" sz="1600" dirty="0"/>
              <a:t>to develop European and international partnerships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486400" cy="533400"/>
          </a:xfrm>
        </p:spPr>
        <p:txBody>
          <a:bodyPr/>
          <a:lstStyle/>
          <a:p>
            <a:r>
              <a:rPr lang="fr-FR" dirty="0"/>
              <a:t>“</a:t>
            </a:r>
            <a:r>
              <a:rPr lang="fr-FR" dirty="0" err="1"/>
              <a:t>Earth</a:t>
            </a:r>
            <a:r>
              <a:rPr lang="fr-FR" dirty="0"/>
              <a:t> System” </a:t>
            </a:r>
            <a:r>
              <a:rPr lang="fr-FR" dirty="0" err="1"/>
              <a:t>Research</a:t>
            </a:r>
            <a:r>
              <a:rPr lang="fr-FR" dirty="0"/>
              <a:t> Infrastructure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0482"/>
            <a:ext cx="4304786" cy="411523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8600" y="556848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600" dirty="0" smtClean="0"/>
              <a:t>34 research institutions partnering</a:t>
            </a:r>
          </a:p>
          <a:p>
            <a:pPr lvl="1"/>
            <a:r>
              <a:rPr lang="en-US" sz="1600" dirty="0" smtClean="0"/>
              <a:t>CNES main contributor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912298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8153400" cy="5257800"/>
          </a:xfrm>
        </p:spPr>
        <p:txBody>
          <a:bodyPr/>
          <a:lstStyle/>
          <a:p>
            <a:r>
              <a:rPr lang="fr-FR" dirty="0" smtClean="0"/>
              <a:t>Phases 0, A </a:t>
            </a:r>
            <a:r>
              <a:rPr lang="fr-FR" dirty="0" err="1" smtClean="0"/>
              <a:t>studies</a:t>
            </a:r>
            <a:r>
              <a:rPr lang="fr-FR" dirty="0" smtClean="0"/>
              <a:t>:</a:t>
            </a:r>
          </a:p>
          <a:p>
            <a:pPr lvl="1"/>
            <a:r>
              <a:rPr lang="fr-FR" sz="1400" dirty="0" smtClean="0"/>
              <a:t>MESCAL (cloud/</a:t>
            </a:r>
            <a:r>
              <a:rPr lang="fr-FR" sz="1400" dirty="0" err="1" smtClean="0"/>
              <a:t>aerosol</a:t>
            </a:r>
            <a:r>
              <a:rPr lang="fr-FR" sz="1400" dirty="0" smtClean="0"/>
              <a:t> lidar) </a:t>
            </a:r>
            <a:r>
              <a:rPr lang="fr-FR" sz="1400" dirty="0" err="1" smtClean="0"/>
              <a:t>with</a:t>
            </a:r>
            <a:r>
              <a:rPr lang="fr-FR" sz="1400" dirty="0" smtClean="0"/>
              <a:t> NASA</a:t>
            </a:r>
          </a:p>
          <a:p>
            <a:pPr lvl="1"/>
            <a:r>
              <a:rPr lang="fr-FR" sz="1400" dirty="0" smtClean="0"/>
              <a:t>C3IEL </a:t>
            </a:r>
            <a:r>
              <a:rPr lang="fr-FR" sz="1400" dirty="0" err="1" smtClean="0"/>
              <a:t>with</a:t>
            </a:r>
            <a:r>
              <a:rPr lang="fr-FR" sz="1400" dirty="0" smtClean="0"/>
              <a:t> ISA</a:t>
            </a:r>
          </a:p>
          <a:p>
            <a:pPr lvl="1"/>
            <a:r>
              <a:rPr lang="fr-FR" sz="1400" dirty="0" smtClean="0"/>
              <a:t>Support to SKIM ESA/EE9 </a:t>
            </a:r>
            <a:r>
              <a:rPr lang="fr-FR" sz="1400" dirty="0" err="1" smtClean="0"/>
              <a:t>proposal</a:t>
            </a:r>
            <a:endParaRPr lang="fr-FR" sz="1400" dirty="0" smtClean="0"/>
          </a:p>
          <a:p>
            <a:pPr lvl="1"/>
            <a:r>
              <a:rPr lang="fr-FR" sz="1400" dirty="0" smtClean="0"/>
              <a:t>WISA </a:t>
            </a:r>
            <a:r>
              <a:rPr lang="fr-FR" sz="1400" dirty="0" err="1" smtClean="0"/>
              <a:t>wide</a:t>
            </a:r>
            <a:r>
              <a:rPr lang="fr-FR" sz="1400" dirty="0" smtClean="0"/>
              <a:t> </a:t>
            </a:r>
            <a:r>
              <a:rPr lang="fr-FR" sz="1400" dirty="0" err="1" smtClean="0"/>
              <a:t>swath</a:t>
            </a:r>
            <a:r>
              <a:rPr lang="fr-FR" sz="1400" dirty="0" smtClean="0"/>
              <a:t> </a:t>
            </a:r>
            <a:r>
              <a:rPr lang="fr-FR" sz="1400" dirty="0" err="1" smtClean="0"/>
              <a:t>altimetry</a:t>
            </a:r>
            <a:r>
              <a:rPr lang="fr-FR" sz="1400" dirty="0" smtClean="0"/>
              <a:t> concept for </a:t>
            </a:r>
            <a:r>
              <a:rPr lang="fr-FR" sz="1400" dirty="0" err="1" smtClean="0"/>
              <a:t>operational</a:t>
            </a:r>
            <a:r>
              <a:rPr lang="fr-FR" sz="1400" dirty="0"/>
              <a:t> </a:t>
            </a:r>
            <a:r>
              <a:rPr lang="fr-FR" sz="1400" dirty="0" smtClean="0"/>
              <a:t>mission</a:t>
            </a:r>
          </a:p>
          <a:p>
            <a:pPr lvl="1"/>
            <a:r>
              <a:rPr lang="fr-FR" sz="1400" dirty="0" err="1" smtClean="0"/>
              <a:t>Nanomagsat</a:t>
            </a:r>
            <a:r>
              <a:rPr lang="fr-FR" sz="1400" dirty="0" smtClean="0"/>
              <a:t> (</a:t>
            </a:r>
            <a:r>
              <a:rPr lang="fr-FR" sz="1400" dirty="0" err="1" smtClean="0"/>
              <a:t>magnetic</a:t>
            </a:r>
            <a:r>
              <a:rPr lang="fr-FR" sz="1400" dirty="0" smtClean="0"/>
              <a:t> </a:t>
            </a:r>
            <a:r>
              <a:rPr lang="fr-FR" sz="1400" dirty="0" err="1" smtClean="0"/>
              <a:t>field</a:t>
            </a:r>
            <a:r>
              <a:rPr lang="fr-FR" sz="1400" dirty="0" smtClean="0"/>
              <a:t>)</a:t>
            </a:r>
          </a:p>
          <a:p>
            <a:pPr lvl="1"/>
            <a:r>
              <a:rPr lang="fr-FR" sz="1400" dirty="0" smtClean="0"/>
              <a:t>ULID: SMOS-</a:t>
            </a:r>
            <a:r>
              <a:rPr lang="fr-FR" sz="1400" dirty="0" err="1" smtClean="0"/>
              <a:t>next</a:t>
            </a:r>
            <a:r>
              <a:rPr lang="fr-FR" sz="1400" dirty="0" smtClean="0"/>
              <a:t> proof of concept</a:t>
            </a:r>
          </a:p>
          <a:p>
            <a:pPr lvl="1"/>
            <a:r>
              <a:rPr lang="fr-FR" sz="1400" dirty="0" smtClean="0"/>
              <a:t>…</a:t>
            </a:r>
          </a:p>
          <a:p>
            <a:pPr lvl="1"/>
            <a:endParaRPr lang="fr-FR" sz="1400" dirty="0" smtClean="0"/>
          </a:p>
          <a:p>
            <a:r>
              <a:rPr lang="fr-FR" dirty="0" smtClean="0">
                <a:solidFill>
                  <a:srgbClr val="C00000"/>
                </a:solidFill>
              </a:rPr>
              <a:t>Science prospective </a:t>
            </a:r>
            <a:r>
              <a:rPr lang="fr-FR" dirty="0" err="1" smtClean="0">
                <a:solidFill>
                  <a:srgbClr val="C00000"/>
                </a:solidFill>
              </a:rPr>
              <a:t>seminar</a:t>
            </a:r>
            <a:r>
              <a:rPr lang="fr-FR" dirty="0" smtClean="0">
                <a:solidFill>
                  <a:srgbClr val="C00000"/>
                </a:solidFill>
              </a:rPr>
              <a:t>: </a:t>
            </a:r>
          </a:p>
          <a:p>
            <a:pPr lvl="1"/>
            <a:r>
              <a:rPr lang="fr-FR" sz="1600" dirty="0" smtClean="0">
                <a:solidFill>
                  <a:srgbClr val="C00000"/>
                </a:solidFill>
              </a:rPr>
              <a:t>Will </a:t>
            </a:r>
            <a:r>
              <a:rPr lang="fr-FR" sz="1600" dirty="0" err="1" smtClean="0">
                <a:solidFill>
                  <a:srgbClr val="C00000"/>
                </a:solidFill>
              </a:rPr>
              <a:t>be</a:t>
            </a:r>
            <a:r>
              <a:rPr lang="fr-FR" sz="1600" dirty="0" smtClean="0">
                <a:solidFill>
                  <a:srgbClr val="C00000"/>
                </a:solidFill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</a:rPr>
              <a:t>held</a:t>
            </a:r>
            <a:r>
              <a:rPr lang="fr-FR" sz="1600" dirty="0" smtClean="0">
                <a:solidFill>
                  <a:srgbClr val="C00000"/>
                </a:solidFill>
              </a:rPr>
              <a:t> in </a:t>
            </a:r>
            <a:r>
              <a:rPr lang="fr-FR" sz="1600" dirty="0" err="1" smtClean="0">
                <a:solidFill>
                  <a:srgbClr val="C00000"/>
                </a:solidFill>
              </a:rPr>
              <a:t>Oct</a:t>
            </a:r>
            <a:r>
              <a:rPr lang="fr-FR" sz="1600" dirty="0" smtClean="0">
                <a:solidFill>
                  <a:srgbClr val="C00000"/>
                </a:solidFill>
              </a:rPr>
              <a:t> 2019</a:t>
            </a:r>
          </a:p>
          <a:p>
            <a:pPr lvl="1"/>
            <a:r>
              <a:rPr lang="fr-FR" sz="1600" dirty="0" err="1" smtClean="0">
                <a:solidFill>
                  <a:srgbClr val="C00000"/>
                </a:solidFill>
              </a:rPr>
              <a:t>Preparatory</a:t>
            </a:r>
            <a:r>
              <a:rPr lang="fr-FR" sz="1600" dirty="0" smtClean="0">
                <a:solidFill>
                  <a:srgbClr val="C00000"/>
                </a:solidFill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</a:rPr>
              <a:t>work</a:t>
            </a:r>
            <a:r>
              <a:rPr lang="fr-FR" sz="1600" dirty="0" smtClean="0">
                <a:solidFill>
                  <a:srgbClr val="C00000"/>
                </a:solidFill>
              </a:rPr>
              <a:t>: large </a:t>
            </a:r>
            <a:r>
              <a:rPr lang="fr-FR" sz="1600" dirty="0" err="1" smtClean="0">
                <a:solidFill>
                  <a:srgbClr val="C00000"/>
                </a:solidFill>
              </a:rPr>
              <a:t>scale</a:t>
            </a:r>
            <a:r>
              <a:rPr lang="fr-FR" sz="1600" dirty="0" smtClean="0">
                <a:solidFill>
                  <a:srgbClr val="C00000"/>
                </a:solidFill>
              </a:rPr>
              <a:t> science </a:t>
            </a:r>
            <a:r>
              <a:rPr lang="fr-FR" sz="1600" dirty="0" err="1" smtClean="0">
                <a:solidFill>
                  <a:srgbClr val="C00000"/>
                </a:solidFill>
              </a:rPr>
              <a:t>community</a:t>
            </a:r>
            <a:r>
              <a:rPr lang="fr-FR" sz="1600" dirty="0" smtClean="0">
                <a:solidFill>
                  <a:srgbClr val="C00000"/>
                </a:solidFill>
              </a:rPr>
              <a:t> consultation, </a:t>
            </a:r>
            <a:r>
              <a:rPr lang="fr-FR" sz="1600" dirty="0" err="1" smtClean="0">
                <a:solidFill>
                  <a:srgbClr val="C00000"/>
                </a:solidFill>
              </a:rPr>
              <a:t>dedicated</a:t>
            </a:r>
            <a:r>
              <a:rPr lang="fr-FR" sz="1600" dirty="0" smtClean="0">
                <a:solidFill>
                  <a:srgbClr val="C00000"/>
                </a:solidFill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</a:rPr>
              <a:t>working</a:t>
            </a:r>
            <a:r>
              <a:rPr lang="fr-FR" sz="1600" dirty="0" smtClean="0">
                <a:solidFill>
                  <a:srgbClr val="C00000"/>
                </a:solidFill>
              </a:rPr>
              <a:t> groups…</a:t>
            </a:r>
          </a:p>
          <a:p>
            <a:pPr lvl="1"/>
            <a:r>
              <a:rPr lang="fr-FR" sz="1600" dirty="0" smtClean="0">
                <a:solidFill>
                  <a:srgbClr val="C00000"/>
                </a:solidFill>
              </a:rPr>
              <a:t>Will </a:t>
            </a:r>
            <a:r>
              <a:rPr lang="fr-FR" sz="1600" dirty="0" err="1" smtClean="0">
                <a:solidFill>
                  <a:srgbClr val="C00000"/>
                </a:solidFill>
              </a:rPr>
              <a:t>provide</a:t>
            </a:r>
            <a:r>
              <a:rPr lang="fr-FR" sz="1600" dirty="0" smtClean="0">
                <a:solidFill>
                  <a:srgbClr val="C00000"/>
                </a:solidFill>
              </a:rPr>
              <a:t> Science (EO and </a:t>
            </a:r>
            <a:r>
              <a:rPr lang="fr-FR" sz="1600" dirty="0" err="1" smtClean="0">
                <a:solidFill>
                  <a:srgbClr val="C00000"/>
                </a:solidFill>
              </a:rPr>
              <a:t>space</a:t>
            </a:r>
            <a:r>
              <a:rPr lang="fr-FR" sz="1600" dirty="0" smtClean="0">
                <a:solidFill>
                  <a:srgbClr val="C00000"/>
                </a:solidFill>
              </a:rPr>
              <a:t> science) orientation for future CNES programs and </a:t>
            </a:r>
            <a:r>
              <a:rPr lang="fr-FR" sz="1600" dirty="0" err="1" smtClean="0">
                <a:solidFill>
                  <a:srgbClr val="C00000"/>
                </a:solidFill>
              </a:rPr>
              <a:t>activities</a:t>
            </a:r>
            <a:endParaRPr lang="fr-FR" sz="1600" dirty="0" smtClean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err="1" smtClean="0"/>
              <a:t>Space</a:t>
            </a:r>
            <a:r>
              <a:rPr lang="fr-FR" dirty="0" smtClean="0"/>
              <a:t> </a:t>
            </a:r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Observatory</a:t>
            </a:r>
            <a:endParaRPr lang="fr-FR" dirty="0" smtClean="0"/>
          </a:p>
          <a:p>
            <a:pPr lvl="1"/>
            <a:r>
              <a:rPr lang="fr-FR" sz="1600" dirty="0" err="1" smtClean="0"/>
              <a:t>Cf</a:t>
            </a:r>
            <a:r>
              <a:rPr lang="fr-FR" sz="1600" dirty="0" smtClean="0"/>
              <a:t> </a:t>
            </a:r>
            <a:r>
              <a:rPr lang="fr-FR" sz="1600" dirty="0" err="1" smtClean="0"/>
              <a:t>dedicated</a:t>
            </a:r>
            <a:r>
              <a:rPr lang="fr-FR" sz="1600" dirty="0" smtClean="0"/>
              <a:t> </a:t>
            </a:r>
            <a:r>
              <a:rPr lang="fr-FR" sz="1600" dirty="0" err="1" smtClean="0"/>
              <a:t>presentation</a:t>
            </a:r>
            <a:endParaRPr lang="fr-FR" sz="1600" dirty="0" smtClean="0"/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smtClean="0"/>
              <a:t>2018 – 2019 « </a:t>
            </a:r>
            <a:r>
              <a:rPr lang="fr-FR" dirty="0" err="1" smtClean="0"/>
              <a:t>Work</a:t>
            </a:r>
            <a:r>
              <a:rPr lang="fr-FR" dirty="0" smtClean="0"/>
              <a:t> plan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92451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Presenters should name </a:t>
            </a:r>
            <a:r>
              <a:rPr lang="en-US" sz="1400" dirty="0"/>
              <a:t>their files </a:t>
            </a:r>
            <a:r>
              <a:rPr lang="en-US" sz="1400" dirty="0" smtClean="0"/>
              <a:t>using the following convention: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AgendaItemNumber_LastName_Subject_Version.pptx </a:t>
            </a:r>
            <a:r>
              <a:rPr lang="en-US" sz="1400" i="1" dirty="0"/>
              <a:t>(e.g</a:t>
            </a:r>
            <a:r>
              <a:rPr lang="en-US" sz="1400" i="1" dirty="0" smtClean="0"/>
              <a:t>., 1.5_Holloway_Communications_v2.pptx</a:t>
            </a:r>
            <a:r>
              <a:rPr lang="en-US" sz="1400" i="1" dirty="0"/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i="1" dirty="0" smtClean="0"/>
              <a:t>Reporting to support discussion or decision is encouraged</a:t>
            </a:r>
            <a:r>
              <a:rPr lang="en-US" sz="1400" dirty="0" smtClean="0"/>
              <a:t>, but historical context and detailed reporting should be provided as pre-meeting reading material or in background slides.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Materials should </a:t>
            </a:r>
            <a:r>
              <a:rPr lang="en-US" sz="1400" dirty="0"/>
              <a:t>explicitly </a:t>
            </a:r>
            <a:r>
              <a:rPr lang="en-US" sz="1400" dirty="0" smtClean="0"/>
              <a:t>highlight the </a:t>
            </a:r>
            <a:r>
              <a:rPr lang="en-US" sz="1400" dirty="0"/>
              <a:t>decisions, endorsements, outcomes, or actions </a:t>
            </a:r>
            <a:r>
              <a:rPr lang="en-US" sz="1400" dirty="0" smtClean="0"/>
              <a:t>you are seeking </a:t>
            </a:r>
            <a:r>
              <a:rPr lang="en-US" sz="1400" dirty="0"/>
              <a:t>at Plenary</a:t>
            </a:r>
            <a:r>
              <a:rPr lang="en-US" sz="1400" dirty="0" smtClean="0"/>
              <a:t>. The </a:t>
            </a:r>
            <a:r>
              <a:rPr lang="en-US" sz="1400" dirty="0"/>
              <a:t>more explicit you are with the required actions, the better. i.e</a:t>
            </a:r>
            <a:r>
              <a:rPr lang="en-US" sz="1400" dirty="0" smtClean="0"/>
              <a:t>., </a:t>
            </a:r>
            <a:r>
              <a:rPr lang="en-US" sz="1400" dirty="0"/>
              <a:t>do feel free to propose draft action text for consideration </a:t>
            </a:r>
            <a:r>
              <a:rPr lang="en-US" sz="1400" dirty="0" smtClean="0"/>
              <a:t>– </a:t>
            </a:r>
            <a:r>
              <a:rPr lang="en-US" sz="1400" dirty="0"/>
              <a:t>it may be revised, but will help </a:t>
            </a:r>
            <a:r>
              <a:rPr lang="en-US" sz="1400" dirty="0" smtClean="0"/>
              <a:t>with </a:t>
            </a:r>
            <a:r>
              <a:rPr lang="en-US" sz="1400" dirty="0"/>
              <a:t>the efficient preparation </a:t>
            </a:r>
            <a:r>
              <a:rPr lang="en-US" sz="1400" dirty="0" smtClean="0"/>
              <a:t>of the Plenary actions record.</a:t>
            </a:r>
            <a:endParaRPr lang="en-US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dirty="0" smtClean="0"/>
              <a:t>Materials </a:t>
            </a:r>
            <a:r>
              <a:rPr lang="en-US" sz="1400" dirty="0"/>
              <a:t>should be sent to </a:t>
            </a:r>
            <a:r>
              <a:rPr lang="en-US" sz="1400" dirty="0" smtClean="0">
                <a:hlinkClick r:id="rId2"/>
              </a:rPr>
              <a:t>matthew@symbioscomms.com</a:t>
            </a:r>
            <a:r>
              <a:rPr lang="en-US" sz="1400" dirty="0" smtClean="0"/>
              <a:t> and </a:t>
            </a:r>
            <a:r>
              <a:rPr lang="en-US" sz="1400" dirty="0" smtClean="0">
                <a:hlinkClick r:id="rId3"/>
              </a:rPr>
              <a:t>Luc@plusci.be</a:t>
            </a:r>
            <a:endParaRPr lang="en-US" sz="1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/>
              <a:t>Documents for endorsement: </a:t>
            </a:r>
            <a:r>
              <a:rPr lang="en-US" sz="1400" dirty="0" smtClean="0"/>
              <a:t>no later than Wednesday </a:t>
            </a:r>
            <a:r>
              <a:rPr lang="en-AU" sz="1400" dirty="0" smtClean="0"/>
              <a:t>October 3</a:t>
            </a:r>
            <a:r>
              <a:rPr lang="en-AU" sz="1400" baseline="30000" dirty="0" smtClean="0"/>
              <a:t>rd</a:t>
            </a:r>
            <a:endParaRPr lang="en-US" sz="1400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400" b="1" dirty="0" smtClean="0"/>
              <a:t>Presentations: </a:t>
            </a:r>
            <a:r>
              <a:rPr lang="en-US" sz="1400" dirty="0" smtClean="0"/>
              <a:t>no later </a:t>
            </a:r>
            <a:r>
              <a:rPr lang="en-US" sz="1400" dirty="0"/>
              <a:t>than </a:t>
            </a:r>
            <a:r>
              <a:rPr lang="en-US" sz="1400" dirty="0" smtClean="0"/>
              <a:t>Wednesday </a:t>
            </a:r>
            <a:r>
              <a:rPr lang="en-AU" sz="1400" dirty="0"/>
              <a:t>October </a:t>
            </a:r>
            <a:r>
              <a:rPr lang="en-AU" sz="1400" dirty="0" smtClean="0"/>
              <a:t>10</a:t>
            </a:r>
            <a:r>
              <a:rPr lang="en-AU" sz="1400" baseline="30000" dirty="0" smtClean="0"/>
              <a:t>th</a:t>
            </a:r>
            <a:endParaRPr lang="en-US" sz="1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Presenter Guidance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2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8980</TotalTime>
  <Words>458</Words>
  <Application>Microsoft Office PowerPoint</Application>
  <PresentationFormat>Affichage à l'écran (4:3)</PresentationFormat>
  <Paragraphs>78</Paragraphs>
  <Slides>7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8" baseType="lpstr">
      <vt:lpstr>Arial</vt:lpstr>
      <vt:lpstr>Arial Bold</vt:lpstr>
      <vt:lpstr>Avenir Roman</vt:lpstr>
      <vt:lpstr>Calibri</vt:lpstr>
      <vt:lpstr>Courier New</vt:lpstr>
      <vt:lpstr>Droid Serif</vt:lpstr>
      <vt:lpstr>Helvetica</vt:lpstr>
      <vt:lpstr>Proxima Nova Regular</vt:lpstr>
      <vt:lpstr>Wingdings</vt:lpstr>
      <vt:lpstr>ヒラギノ角ゴ Pro W3</vt:lpstr>
      <vt:lpstr>Default</vt:lpstr>
      <vt:lpstr>Agency update: CNES</vt:lpstr>
      <vt:lpstr>Présentation PowerPoint</vt:lpstr>
      <vt:lpstr>Présentation PowerPoint</vt:lpstr>
      <vt:lpstr>Coming (very) soon: CFOSAT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J. Lambin</cp:lastModifiedBy>
  <cp:revision>145</cp:revision>
  <dcterms:modified xsi:type="dcterms:W3CDTF">2018-10-17T07:20:16Z</dcterms:modified>
</cp:coreProperties>
</file>