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67" r:id="rId4"/>
    <p:sldId id="264" r:id="rId5"/>
    <p:sldId id="273" r:id="rId6"/>
    <p:sldId id="274" r:id="rId7"/>
    <p:sldId id="269" r:id="rId8"/>
    <p:sldId id="266" r:id="rId9"/>
    <p:sldId id="260" r:id="rId10"/>
    <p:sldId id="268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/>
    <p:restoredTop sz="95343" autoAdjust="0"/>
  </p:normalViewPr>
  <p:slideViewPr>
    <p:cSldViewPr>
      <p:cViewPr>
        <p:scale>
          <a:sx n="80" d="100"/>
          <a:sy n="80" d="100"/>
        </p:scale>
        <p:origin x="1541" y="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ris\AppData\Local\Microsoft\Windows\Temporary%20Internet%20Files\Content.Outlook\01R1K6VD\Graphique%20consommation%20RADARSAT%201%20R2%20RC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3"/>
          <c:order val="0"/>
          <c:tx>
            <c:strRef>
              <c:f>Feuil1!$A$5</c:f>
              <c:strCache>
                <c:ptCount val="1"/>
                <c:pt idx="0">
                  <c:v>R1</c:v>
                </c:pt>
              </c:strCache>
            </c:strRef>
          </c:tx>
          <c:invertIfNegative val="0"/>
          <c:cat>
            <c:strRef>
              <c:f>Feuil1!$B$1:$AD$1</c:f>
              <c:strCache>
                <c:ptCount val="29"/>
                <c:pt idx="0">
                  <c:v>96-97</c:v>
                </c:pt>
                <c:pt idx="1">
                  <c:v>97-98</c:v>
                </c:pt>
                <c:pt idx="2">
                  <c:v>98-99</c:v>
                </c:pt>
                <c:pt idx="3">
                  <c:v>99-00</c:v>
                </c:pt>
                <c:pt idx="4">
                  <c:v>00-01</c:v>
                </c:pt>
                <c:pt idx="5">
                  <c:v>01-02</c:v>
                </c:pt>
                <c:pt idx="6">
                  <c:v>02-03</c:v>
                </c:pt>
                <c:pt idx="7">
                  <c:v>03-04</c:v>
                </c:pt>
                <c:pt idx="8">
                  <c:v>04-05</c:v>
                </c:pt>
                <c:pt idx="9">
                  <c:v>05-06</c:v>
                </c:pt>
                <c:pt idx="10">
                  <c:v>06-07</c:v>
                </c:pt>
                <c:pt idx="11">
                  <c:v>07-08</c:v>
                </c:pt>
                <c:pt idx="12">
                  <c:v>08-09</c:v>
                </c:pt>
                <c:pt idx="13">
                  <c:v>09-10</c:v>
                </c:pt>
                <c:pt idx="14">
                  <c:v>10-11</c:v>
                </c:pt>
                <c:pt idx="15">
                  <c:v>11-12</c:v>
                </c:pt>
                <c:pt idx="16">
                  <c:v>12-13</c:v>
                </c:pt>
                <c:pt idx="17">
                  <c:v>13-14</c:v>
                </c:pt>
                <c:pt idx="18">
                  <c:v>14-15</c:v>
                </c:pt>
                <c:pt idx="19">
                  <c:v>15-16</c:v>
                </c:pt>
                <c:pt idx="20">
                  <c:v>16-17</c:v>
                </c:pt>
                <c:pt idx="21">
                  <c:v>17-18</c:v>
                </c:pt>
                <c:pt idx="22">
                  <c:v>18-19</c:v>
                </c:pt>
                <c:pt idx="23">
                  <c:v>19-20</c:v>
                </c:pt>
                <c:pt idx="24">
                  <c:v>20-21</c:v>
                </c:pt>
                <c:pt idx="25">
                  <c:v>21-22</c:v>
                </c:pt>
                <c:pt idx="26">
                  <c:v>22-23</c:v>
                </c:pt>
                <c:pt idx="27">
                  <c:v>23-24</c:v>
                </c:pt>
                <c:pt idx="28">
                  <c:v>24-25</c:v>
                </c:pt>
              </c:strCache>
            </c:strRef>
          </c:cat>
          <c:val>
            <c:numRef>
              <c:f>Feuil1!$B$5:$AD$5</c:f>
              <c:numCache>
                <c:formatCode>General</c:formatCode>
                <c:ptCount val="29"/>
                <c:pt idx="0">
                  <c:v>3660</c:v>
                </c:pt>
                <c:pt idx="1">
                  <c:v>4066</c:v>
                </c:pt>
                <c:pt idx="2">
                  <c:v>5878</c:v>
                </c:pt>
                <c:pt idx="3">
                  <c:v>5258</c:v>
                </c:pt>
                <c:pt idx="4">
                  <c:v>4836</c:v>
                </c:pt>
                <c:pt idx="5">
                  <c:v>5262</c:v>
                </c:pt>
                <c:pt idx="6">
                  <c:v>4996</c:v>
                </c:pt>
                <c:pt idx="7">
                  <c:v>4881</c:v>
                </c:pt>
                <c:pt idx="8">
                  <c:v>5142</c:v>
                </c:pt>
                <c:pt idx="9">
                  <c:v>5625</c:v>
                </c:pt>
                <c:pt idx="10">
                  <c:v>7436</c:v>
                </c:pt>
                <c:pt idx="11">
                  <c:v>7910</c:v>
                </c:pt>
                <c:pt idx="12">
                  <c:v>5230</c:v>
                </c:pt>
                <c:pt idx="13">
                  <c:v>3933</c:v>
                </c:pt>
                <c:pt idx="14">
                  <c:v>7074</c:v>
                </c:pt>
                <c:pt idx="15">
                  <c:v>8473</c:v>
                </c:pt>
                <c:pt idx="16">
                  <c:v>7437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4A-4502-A15E-5F028ED4414E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R2</c:v>
                </c:pt>
              </c:strCache>
            </c:strRef>
          </c:tx>
          <c:invertIfNegative val="0"/>
          <c:cat>
            <c:strRef>
              <c:f>Feuil1!$B$1:$AD$1</c:f>
              <c:strCache>
                <c:ptCount val="29"/>
                <c:pt idx="0">
                  <c:v>96-97</c:v>
                </c:pt>
                <c:pt idx="1">
                  <c:v>97-98</c:v>
                </c:pt>
                <c:pt idx="2">
                  <c:v>98-99</c:v>
                </c:pt>
                <c:pt idx="3">
                  <c:v>99-00</c:v>
                </c:pt>
                <c:pt idx="4">
                  <c:v>00-01</c:v>
                </c:pt>
                <c:pt idx="5">
                  <c:v>01-02</c:v>
                </c:pt>
                <c:pt idx="6">
                  <c:v>02-03</c:v>
                </c:pt>
                <c:pt idx="7">
                  <c:v>03-04</c:v>
                </c:pt>
                <c:pt idx="8">
                  <c:v>04-05</c:v>
                </c:pt>
                <c:pt idx="9">
                  <c:v>05-06</c:v>
                </c:pt>
                <c:pt idx="10">
                  <c:v>06-07</c:v>
                </c:pt>
                <c:pt idx="11">
                  <c:v>07-08</c:v>
                </c:pt>
                <c:pt idx="12">
                  <c:v>08-09</c:v>
                </c:pt>
                <c:pt idx="13">
                  <c:v>09-10</c:v>
                </c:pt>
                <c:pt idx="14">
                  <c:v>10-11</c:v>
                </c:pt>
                <c:pt idx="15">
                  <c:v>11-12</c:v>
                </c:pt>
                <c:pt idx="16">
                  <c:v>12-13</c:v>
                </c:pt>
                <c:pt idx="17">
                  <c:v>13-14</c:v>
                </c:pt>
                <c:pt idx="18">
                  <c:v>14-15</c:v>
                </c:pt>
                <c:pt idx="19">
                  <c:v>15-16</c:v>
                </c:pt>
                <c:pt idx="20">
                  <c:v>16-17</c:v>
                </c:pt>
                <c:pt idx="21">
                  <c:v>17-18</c:v>
                </c:pt>
                <c:pt idx="22">
                  <c:v>18-19</c:v>
                </c:pt>
                <c:pt idx="23">
                  <c:v>19-20</c:v>
                </c:pt>
                <c:pt idx="24">
                  <c:v>20-21</c:v>
                </c:pt>
                <c:pt idx="25">
                  <c:v>21-22</c:v>
                </c:pt>
                <c:pt idx="26">
                  <c:v>22-23</c:v>
                </c:pt>
                <c:pt idx="27">
                  <c:v>23-24</c:v>
                </c:pt>
                <c:pt idx="28">
                  <c:v>24-25</c:v>
                </c:pt>
              </c:strCache>
            </c:strRef>
          </c:cat>
          <c:val>
            <c:numRef>
              <c:f>Feuil1!$B$3:$AD$3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9236</c:v>
                </c:pt>
                <c:pt idx="13">
                  <c:v>17758</c:v>
                </c:pt>
                <c:pt idx="14">
                  <c:v>20469</c:v>
                </c:pt>
                <c:pt idx="15">
                  <c:v>27988</c:v>
                </c:pt>
                <c:pt idx="16">
                  <c:v>30172</c:v>
                </c:pt>
                <c:pt idx="17">
                  <c:v>26116</c:v>
                </c:pt>
                <c:pt idx="18">
                  <c:v>25167</c:v>
                </c:pt>
                <c:pt idx="19">
                  <c:v>25967</c:v>
                </c:pt>
                <c:pt idx="20">
                  <c:v>35980</c:v>
                </c:pt>
                <c:pt idx="21">
                  <c:v>43164.941827658098</c:v>
                </c:pt>
                <c:pt idx="22">
                  <c:v>43164.941827658098</c:v>
                </c:pt>
                <c:pt idx="23">
                  <c:v>6735.7403891591448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4A-4502-A15E-5F028ED4414E}"/>
            </c:ext>
          </c:extLst>
        </c:ser>
        <c:ser>
          <c:idx val="5"/>
          <c:order val="2"/>
          <c:tx>
            <c:strRef>
              <c:f>Feuil1!$A$7</c:f>
              <c:strCache>
                <c:ptCount val="1"/>
                <c:pt idx="0">
                  <c:v>RCM Anticipated</c:v>
                </c:pt>
              </c:strCache>
            </c:strRef>
          </c:tx>
          <c:invertIfNegative val="0"/>
          <c:cat>
            <c:strRef>
              <c:f>Feuil1!$B$1:$AD$1</c:f>
              <c:strCache>
                <c:ptCount val="29"/>
                <c:pt idx="0">
                  <c:v>96-97</c:v>
                </c:pt>
                <c:pt idx="1">
                  <c:v>97-98</c:v>
                </c:pt>
                <c:pt idx="2">
                  <c:v>98-99</c:v>
                </c:pt>
                <c:pt idx="3">
                  <c:v>99-00</c:v>
                </c:pt>
                <c:pt idx="4">
                  <c:v>00-01</c:v>
                </c:pt>
                <c:pt idx="5">
                  <c:v>01-02</c:v>
                </c:pt>
                <c:pt idx="6">
                  <c:v>02-03</c:v>
                </c:pt>
                <c:pt idx="7">
                  <c:v>03-04</c:v>
                </c:pt>
                <c:pt idx="8">
                  <c:v>04-05</c:v>
                </c:pt>
                <c:pt idx="9">
                  <c:v>05-06</c:v>
                </c:pt>
                <c:pt idx="10">
                  <c:v>06-07</c:v>
                </c:pt>
                <c:pt idx="11">
                  <c:v>07-08</c:v>
                </c:pt>
                <c:pt idx="12">
                  <c:v>08-09</c:v>
                </c:pt>
                <c:pt idx="13">
                  <c:v>09-10</c:v>
                </c:pt>
                <c:pt idx="14">
                  <c:v>10-11</c:v>
                </c:pt>
                <c:pt idx="15">
                  <c:v>11-12</c:v>
                </c:pt>
                <c:pt idx="16">
                  <c:v>12-13</c:v>
                </c:pt>
                <c:pt idx="17">
                  <c:v>13-14</c:v>
                </c:pt>
                <c:pt idx="18">
                  <c:v>14-15</c:v>
                </c:pt>
                <c:pt idx="19">
                  <c:v>15-16</c:v>
                </c:pt>
                <c:pt idx="20">
                  <c:v>16-17</c:v>
                </c:pt>
                <c:pt idx="21">
                  <c:v>17-18</c:v>
                </c:pt>
                <c:pt idx="22">
                  <c:v>18-19</c:v>
                </c:pt>
                <c:pt idx="23">
                  <c:v>19-20</c:v>
                </c:pt>
                <c:pt idx="24">
                  <c:v>20-21</c:v>
                </c:pt>
                <c:pt idx="25">
                  <c:v>21-22</c:v>
                </c:pt>
                <c:pt idx="26">
                  <c:v>22-23</c:v>
                </c:pt>
                <c:pt idx="27">
                  <c:v>23-24</c:v>
                </c:pt>
                <c:pt idx="28">
                  <c:v>24-25</c:v>
                </c:pt>
              </c:strCache>
            </c:strRef>
          </c:cat>
          <c:val>
            <c:numRef>
              <c:f>Feuil1!$B$7:$AD$7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42000</c:v>
                </c:pt>
                <c:pt idx="23">
                  <c:v>250000</c:v>
                </c:pt>
                <c:pt idx="24">
                  <c:v>250000</c:v>
                </c:pt>
                <c:pt idx="25">
                  <c:v>250000</c:v>
                </c:pt>
                <c:pt idx="26">
                  <c:v>250000</c:v>
                </c:pt>
                <c:pt idx="27">
                  <c:v>250000</c:v>
                </c:pt>
                <c:pt idx="28">
                  <c:v>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4A-4502-A15E-5F028ED44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2812672"/>
        <c:axId val="102814464"/>
        <c:axId val="0"/>
      </c:bar3DChart>
      <c:catAx>
        <c:axId val="102812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2814464"/>
        <c:crosses val="autoZero"/>
        <c:auto val="1"/>
        <c:lblAlgn val="ctr"/>
        <c:lblOffset val="100"/>
        <c:noMultiLvlLbl val="0"/>
      </c:catAx>
      <c:valAx>
        <c:axId val="1028144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28126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A64BD-8E11-4941-984E-A7B47544FC83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57B4FBF-34D0-4D94-A767-08F0D7491A5D}">
      <dgm:prSet custT="1"/>
      <dgm:spPr/>
      <dgm:t>
        <a:bodyPr/>
        <a:lstStyle/>
        <a:p>
          <a:r>
            <a:rPr lang="en-CA" sz="2800" dirty="0" smtClean="0"/>
            <a:t>Acquisition</a:t>
          </a:r>
          <a:endParaRPr lang="en-CA" sz="2800" dirty="0"/>
        </a:p>
      </dgm:t>
    </dgm:pt>
    <dgm:pt modelId="{B6C679ED-0A16-4042-B954-C99BFDB4DA2D}" type="parTrans" cxnId="{76311529-9765-4D37-96EF-14901BAF73F8}">
      <dgm:prSet/>
      <dgm:spPr/>
      <dgm:t>
        <a:bodyPr/>
        <a:lstStyle/>
        <a:p>
          <a:endParaRPr lang="en-US"/>
        </a:p>
      </dgm:t>
    </dgm:pt>
    <dgm:pt modelId="{B09E21DD-4EDE-453F-B1B9-C9BF5DF7DF29}" type="sibTrans" cxnId="{76311529-9765-4D37-96EF-14901BAF73F8}">
      <dgm:prSet/>
      <dgm:spPr/>
      <dgm:t>
        <a:bodyPr/>
        <a:lstStyle/>
        <a:p>
          <a:endParaRPr lang="en-US"/>
        </a:p>
      </dgm:t>
    </dgm:pt>
    <dgm:pt modelId="{0A0E0EEA-1979-4016-8C36-BA8F157D77D0}">
      <dgm:prSet custT="1"/>
      <dgm:spPr/>
      <dgm:t>
        <a:bodyPr/>
        <a:lstStyle/>
        <a:p>
          <a:r>
            <a:rPr lang="en-CA" sz="1600" dirty="0" smtClean="0">
              <a:latin typeface="+mj-lt"/>
            </a:rPr>
            <a:t>Acquisition plans over large areas, using various imaging modes and coverage </a:t>
          </a:r>
          <a:r>
            <a:rPr lang="en-CA" sz="1600" dirty="0" smtClean="0">
              <a:latin typeface="+mj-lt"/>
            </a:rPr>
            <a:t>frequencies</a:t>
          </a:r>
          <a:endParaRPr lang="en-CA" sz="1600" dirty="0">
            <a:latin typeface="+mj-lt"/>
          </a:endParaRPr>
        </a:p>
      </dgm:t>
    </dgm:pt>
    <dgm:pt modelId="{6716AA3F-F1A8-4867-AA95-F9C0E4AAAC9A}" type="parTrans" cxnId="{6D348B2C-C123-4E46-9AE3-CF7F1686FE1E}">
      <dgm:prSet/>
      <dgm:spPr/>
      <dgm:t>
        <a:bodyPr/>
        <a:lstStyle/>
        <a:p>
          <a:endParaRPr lang="en-US"/>
        </a:p>
      </dgm:t>
    </dgm:pt>
    <dgm:pt modelId="{CA9195CD-9BCA-4EB2-8FAB-7EF953FEE314}" type="sibTrans" cxnId="{6D348B2C-C123-4E46-9AE3-CF7F1686FE1E}">
      <dgm:prSet/>
      <dgm:spPr/>
      <dgm:t>
        <a:bodyPr/>
        <a:lstStyle/>
        <a:p>
          <a:endParaRPr lang="en-US"/>
        </a:p>
      </dgm:t>
    </dgm:pt>
    <dgm:pt modelId="{8E726FC9-AD62-42B2-9F0D-AD1B8E1E3E94}">
      <dgm:prSet custT="1"/>
      <dgm:spPr/>
      <dgm:t>
        <a:bodyPr/>
        <a:lstStyle/>
        <a:p>
          <a:r>
            <a:rPr lang="en-CA" sz="2800" dirty="0" smtClean="0"/>
            <a:t>Access and Distribution</a:t>
          </a:r>
          <a:endParaRPr lang="en-CA" sz="2800" dirty="0"/>
        </a:p>
      </dgm:t>
    </dgm:pt>
    <dgm:pt modelId="{DB2B7C88-869D-465E-9A41-932D4C386D07}" type="parTrans" cxnId="{8490C557-D4BC-4BAC-A91F-6D2E141A1C5D}">
      <dgm:prSet/>
      <dgm:spPr/>
      <dgm:t>
        <a:bodyPr/>
        <a:lstStyle/>
        <a:p>
          <a:endParaRPr lang="en-US"/>
        </a:p>
      </dgm:t>
    </dgm:pt>
    <dgm:pt modelId="{54CB05FF-0B26-4950-9FFD-24DE4B265969}" type="sibTrans" cxnId="{8490C557-D4BC-4BAC-A91F-6D2E141A1C5D}">
      <dgm:prSet/>
      <dgm:spPr/>
      <dgm:t>
        <a:bodyPr/>
        <a:lstStyle/>
        <a:p>
          <a:endParaRPr lang="en-US"/>
        </a:p>
      </dgm:t>
    </dgm:pt>
    <dgm:pt modelId="{A69A9878-E007-4BF6-AB2A-B056AEA087F8}">
      <dgm:prSet custT="1"/>
      <dgm:spPr/>
      <dgm:t>
        <a:bodyPr/>
        <a:lstStyle/>
        <a:p>
          <a:r>
            <a:rPr lang="en-CA" sz="1600" dirty="0" smtClean="0">
              <a:latin typeface="+mj-lt"/>
            </a:rPr>
            <a:t>Registration is required to access data, data latency ≤ 24hrs</a:t>
          </a:r>
          <a:endParaRPr lang="en-CA" sz="1600" dirty="0">
            <a:latin typeface="+mj-lt"/>
          </a:endParaRPr>
        </a:p>
      </dgm:t>
    </dgm:pt>
    <dgm:pt modelId="{D8BE99F5-EF4E-435F-AB82-48EEBBA1EFA6}" type="parTrans" cxnId="{B8B9185D-C582-411F-9F6F-0E46F229462C}">
      <dgm:prSet/>
      <dgm:spPr/>
      <dgm:t>
        <a:bodyPr/>
        <a:lstStyle/>
        <a:p>
          <a:endParaRPr lang="en-US"/>
        </a:p>
      </dgm:t>
    </dgm:pt>
    <dgm:pt modelId="{00CFF071-4174-44CF-8C7F-844039BA183D}" type="sibTrans" cxnId="{B8B9185D-C582-411F-9F6F-0E46F229462C}">
      <dgm:prSet/>
      <dgm:spPr/>
      <dgm:t>
        <a:bodyPr/>
        <a:lstStyle/>
        <a:p>
          <a:endParaRPr lang="en-US"/>
        </a:p>
      </dgm:t>
    </dgm:pt>
    <dgm:pt modelId="{BA9743B2-2402-47A3-8E10-4D636D1C5AD7}">
      <dgm:prSet custT="1"/>
      <dgm:spPr/>
      <dgm:t>
        <a:bodyPr/>
        <a:lstStyle/>
        <a:p>
          <a:r>
            <a:rPr lang="en-CA" sz="1600" dirty="0" smtClean="0">
              <a:latin typeface="+mj-lt"/>
            </a:rPr>
            <a:t>Additional vetting criteria will be used to provide “better-than-public” access to data</a:t>
          </a:r>
          <a:endParaRPr lang="en-CA" sz="1600" dirty="0">
            <a:latin typeface="+mj-lt"/>
          </a:endParaRPr>
        </a:p>
      </dgm:t>
    </dgm:pt>
    <dgm:pt modelId="{EF0CD3D4-D2F9-4356-9007-105D339D8B91}" type="parTrans" cxnId="{3141D66C-AC88-46F4-8EF4-DBA38475089A}">
      <dgm:prSet/>
      <dgm:spPr/>
      <dgm:t>
        <a:bodyPr/>
        <a:lstStyle/>
        <a:p>
          <a:endParaRPr lang="en-US"/>
        </a:p>
      </dgm:t>
    </dgm:pt>
    <dgm:pt modelId="{C7529908-B15F-4323-ABDC-22276B1B2CE1}" type="sibTrans" cxnId="{3141D66C-AC88-46F4-8EF4-DBA38475089A}">
      <dgm:prSet/>
      <dgm:spPr/>
      <dgm:t>
        <a:bodyPr/>
        <a:lstStyle/>
        <a:p>
          <a:endParaRPr lang="en-US"/>
        </a:p>
      </dgm:t>
    </dgm:pt>
    <dgm:pt modelId="{08E756C5-E97B-4503-B1B6-CC310C2FDF5F}">
      <dgm:prSet custT="1"/>
      <dgm:spPr/>
      <dgm:t>
        <a:bodyPr/>
        <a:lstStyle/>
        <a:p>
          <a:r>
            <a:rPr lang="en-CA" sz="1600" dirty="0" smtClean="0">
              <a:latin typeface="+mj-lt"/>
            </a:rPr>
            <a:t>Ownership of RCM SAR data remains with the </a:t>
          </a:r>
          <a:r>
            <a:rPr lang="en-CA" sz="1600" dirty="0" err="1" smtClean="0">
              <a:latin typeface="+mj-lt"/>
            </a:rPr>
            <a:t>Gov</a:t>
          </a:r>
          <a:r>
            <a:rPr lang="en-CA" sz="1600" dirty="0" smtClean="0">
              <a:latin typeface="+mj-lt"/>
            </a:rPr>
            <a:t> of Canada</a:t>
          </a:r>
          <a:endParaRPr lang="en-CA" sz="1600" dirty="0">
            <a:latin typeface="+mj-lt"/>
          </a:endParaRPr>
        </a:p>
      </dgm:t>
    </dgm:pt>
    <dgm:pt modelId="{0D41F272-A7D4-42F6-A1FE-EC820860CCA6}" type="parTrans" cxnId="{E1E168A6-5B79-42A1-9D64-FD30F489A5A6}">
      <dgm:prSet/>
      <dgm:spPr/>
      <dgm:t>
        <a:bodyPr/>
        <a:lstStyle/>
        <a:p>
          <a:endParaRPr lang="en-US"/>
        </a:p>
      </dgm:t>
    </dgm:pt>
    <dgm:pt modelId="{C766F506-DF03-4FDD-9318-CEE7562A43AD}" type="sibTrans" cxnId="{E1E168A6-5B79-42A1-9D64-FD30F489A5A6}">
      <dgm:prSet/>
      <dgm:spPr/>
      <dgm:t>
        <a:bodyPr/>
        <a:lstStyle/>
        <a:p>
          <a:endParaRPr lang="en-US"/>
        </a:p>
      </dgm:t>
    </dgm:pt>
    <dgm:pt modelId="{A69FC948-AD67-4A72-A830-33E6941CB336}">
      <dgm:prSet custT="1"/>
      <dgm:spPr/>
      <dgm:t>
        <a:bodyPr/>
        <a:lstStyle/>
        <a:p>
          <a:r>
            <a:rPr lang="en-CA" sz="1600" dirty="0" smtClean="0">
              <a:latin typeface="+mj-lt"/>
            </a:rPr>
            <a:t>Intellectual property rights to Value Added Products (VAPs) remain with the creator</a:t>
          </a:r>
          <a:endParaRPr lang="en-CA" sz="1600" dirty="0">
            <a:latin typeface="+mj-lt"/>
          </a:endParaRPr>
        </a:p>
      </dgm:t>
    </dgm:pt>
    <dgm:pt modelId="{26EB9F51-7EFA-4A76-B1C9-78F6F6346603}" type="parTrans" cxnId="{D02DEF14-15A4-4015-85EA-A3B80AF0CE1A}">
      <dgm:prSet/>
      <dgm:spPr/>
      <dgm:t>
        <a:bodyPr/>
        <a:lstStyle/>
        <a:p>
          <a:endParaRPr lang="en-US"/>
        </a:p>
      </dgm:t>
    </dgm:pt>
    <dgm:pt modelId="{CFB4F780-788B-4BE9-AEE1-30EFB0CD05AD}" type="sibTrans" cxnId="{D02DEF14-15A4-4015-85EA-A3B80AF0CE1A}">
      <dgm:prSet/>
      <dgm:spPr/>
      <dgm:t>
        <a:bodyPr/>
        <a:lstStyle/>
        <a:p>
          <a:endParaRPr lang="en-US"/>
        </a:p>
      </dgm:t>
    </dgm:pt>
    <dgm:pt modelId="{0A8AC802-2BB9-4A5C-9519-265B3E9868BE}">
      <dgm:prSet custT="1"/>
      <dgm:spPr/>
      <dgm:t>
        <a:bodyPr/>
        <a:lstStyle/>
        <a:p>
          <a:r>
            <a:rPr lang="en-CA" sz="1600" dirty="0" smtClean="0">
              <a:latin typeface="+mj-lt"/>
            </a:rPr>
            <a:t>Use of the RCM SAR data shall be in accordance with the applicable End User License Agreement </a:t>
          </a:r>
          <a:endParaRPr lang="en-CA" sz="1600" dirty="0">
            <a:latin typeface="+mj-lt"/>
          </a:endParaRPr>
        </a:p>
      </dgm:t>
    </dgm:pt>
    <dgm:pt modelId="{3B85F9BF-CE35-4510-8026-8791DB93FD7F}" type="parTrans" cxnId="{A2826EBD-3FB5-4182-A23B-A75F791EC395}">
      <dgm:prSet/>
      <dgm:spPr/>
      <dgm:t>
        <a:bodyPr/>
        <a:lstStyle/>
        <a:p>
          <a:endParaRPr lang="en-US"/>
        </a:p>
      </dgm:t>
    </dgm:pt>
    <dgm:pt modelId="{93EA31A7-E40F-4632-A2D2-E56339490BBF}" type="sibTrans" cxnId="{A2826EBD-3FB5-4182-A23B-A75F791EC395}">
      <dgm:prSet/>
      <dgm:spPr/>
      <dgm:t>
        <a:bodyPr/>
        <a:lstStyle/>
        <a:p>
          <a:endParaRPr lang="en-US"/>
        </a:p>
      </dgm:t>
    </dgm:pt>
    <dgm:pt modelId="{C6E69ECA-E5C2-473E-B6A5-5316E7A8CECE}">
      <dgm:prSet custT="1"/>
      <dgm:spPr/>
      <dgm:t>
        <a:bodyPr/>
        <a:lstStyle/>
        <a:p>
          <a:r>
            <a:rPr lang="en-CA" sz="1600" dirty="0" smtClean="0">
              <a:latin typeface="+mj-lt"/>
            </a:rPr>
            <a:t>No commercial tasking (only Government of Canada will task the satellites)</a:t>
          </a:r>
          <a:endParaRPr lang="en-CA" sz="1600" dirty="0">
            <a:latin typeface="+mj-lt"/>
          </a:endParaRPr>
        </a:p>
      </dgm:t>
    </dgm:pt>
    <dgm:pt modelId="{D59080FA-5F6D-4183-BFE7-4D2E85A9954C}" type="parTrans" cxnId="{9B6394E3-FB47-4F93-8926-60ECFD58D08F}">
      <dgm:prSet/>
      <dgm:spPr/>
      <dgm:t>
        <a:bodyPr/>
        <a:lstStyle/>
        <a:p>
          <a:endParaRPr lang="en-US"/>
        </a:p>
      </dgm:t>
    </dgm:pt>
    <dgm:pt modelId="{49D96E8D-5F54-4E1E-A98A-4076905DEBDE}" type="sibTrans" cxnId="{9B6394E3-FB47-4F93-8926-60ECFD58D08F}">
      <dgm:prSet/>
      <dgm:spPr/>
      <dgm:t>
        <a:bodyPr/>
        <a:lstStyle/>
        <a:p>
          <a:endParaRPr lang="en-US"/>
        </a:p>
      </dgm:t>
    </dgm:pt>
    <dgm:pt modelId="{B0F137DD-0AD6-48FA-B55E-D0433E0E8404}">
      <dgm:prSet custT="1"/>
      <dgm:spPr/>
      <dgm:t>
        <a:bodyPr/>
        <a:lstStyle/>
        <a:p>
          <a:r>
            <a:rPr lang="en-CA" sz="1600" dirty="0" smtClean="0">
              <a:latin typeface="+mj-lt"/>
            </a:rPr>
            <a:t>No commercial data distribution</a:t>
          </a:r>
          <a:endParaRPr lang="en-CA" sz="1600" dirty="0">
            <a:latin typeface="+mj-lt"/>
          </a:endParaRPr>
        </a:p>
      </dgm:t>
    </dgm:pt>
    <dgm:pt modelId="{92587364-5792-4E46-B3DB-861042D3D2C8}" type="parTrans" cxnId="{EB7B0969-EE73-4E98-A5A4-75ED356D98C6}">
      <dgm:prSet/>
      <dgm:spPr/>
      <dgm:t>
        <a:bodyPr/>
        <a:lstStyle/>
        <a:p>
          <a:endParaRPr lang="en-US"/>
        </a:p>
      </dgm:t>
    </dgm:pt>
    <dgm:pt modelId="{589997D5-6391-4269-A054-C5953BDF029E}" type="sibTrans" cxnId="{EB7B0969-EE73-4E98-A5A4-75ED356D98C6}">
      <dgm:prSet/>
      <dgm:spPr/>
      <dgm:t>
        <a:bodyPr/>
        <a:lstStyle/>
        <a:p>
          <a:endParaRPr lang="en-US"/>
        </a:p>
      </dgm:t>
    </dgm:pt>
    <dgm:pt modelId="{39C3A85C-6B03-4D65-904E-4D95DD3B32C0}">
      <dgm:prSet custT="1"/>
      <dgm:spPr/>
      <dgm:t>
        <a:bodyPr/>
        <a:lstStyle/>
        <a:p>
          <a:r>
            <a:rPr lang="fr-CA" sz="2800" dirty="0" err="1" smtClean="0"/>
            <a:t>Ownership</a:t>
          </a:r>
          <a:r>
            <a:rPr lang="fr-CA" sz="2800" dirty="0" smtClean="0"/>
            <a:t> and Use</a:t>
          </a:r>
          <a:endParaRPr lang="en-CA" sz="2800" dirty="0"/>
        </a:p>
      </dgm:t>
    </dgm:pt>
    <dgm:pt modelId="{A8EBFAA5-6DE2-4971-9878-536587A1442C}" type="parTrans" cxnId="{861CF6FE-2874-4425-889A-A4DD3B34F651}">
      <dgm:prSet/>
      <dgm:spPr/>
      <dgm:t>
        <a:bodyPr/>
        <a:lstStyle/>
        <a:p>
          <a:endParaRPr lang="en-US"/>
        </a:p>
      </dgm:t>
    </dgm:pt>
    <dgm:pt modelId="{C0C4CE26-90BF-4CB1-A00A-2FFC4A5ECF9F}" type="sibTrans" cxnId="{861CF6FE-2874-4425-889A-A4DD3B34F651}">
      <dgm:prSet/>
      <dgm:spPr/>
      <dgm:t>
        <a:bodyPr/>
        <a:lstStyle/>
        <a:p>
          <a:endParaRPr lang="en-US"/>
        </a:p>
      </dgm:t>
    </dgm:pt>
    <dgm:pt modelId="{4AB4C6DE-5E9E-487E-A033-2FA56FF4CC14}" type="pres">
      <dgm:prSet presAssocID="{09CA64BD-8E11-4941-984E-A7B47544FC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1804C8-3312-40DF-99B0-E547BE8FD1FD}" type="pres">
      <dgm:prSet presAssocID="{657B4FBF-34D0-4D94-A767-08F0D7491A5D}" presName="linNode" presStyleCnt="0"/>
      <dgm:spPr/>
    </dgm:pt>
    <dgm:pt modelId="{EA6EB931-52FD-4DFC-AA37-F55055399EC2}" type="pres">
      <dgm:prSet presAssocID="{657B4FBF-34D0-4D94-A767-08F0D7491A5D}" presName="parentText" presStyleLbl="node1" presStyleIdx="0" presStyleCnt="3" custScaleX="85380" custScaleY="617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84068-5114-4B90-B0F8-8ADE4898D0BD}" type="pres">
      <dgm:prSet presAssocID="{657B4FBF-34D0-4D94-A767-08F0D7491A5D}" presName="descendantText" presStyleLbl="alignAccFollowNode1" presStyleIdx="0" presStyleCnt="3" custScaleX="120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0B32D-AF4D-4CBA-BD38-52AD9D329387}" type="pres">
      <dgm:prSet presAssocID="{B09E21DD-4EDE-453F-B1B9-C9BF5DF7DF29}" presName="sp" presStyleCnt="0"/>
      <dgm:spPr/>
    </dgm:pt>
    <dgm:pt modelId="{8834E2E0-756B-470F-A977-911E4D04D3E5}" type="pres">
      <dgm:prSet presAssocID="{8E726FC9-AD62-42B2-9F0D-AD1B8E1E3E94}" presName="linNode" presStyleCnt="0"/>
      <dgm:spPr/>
    </dgm:pt>
    <dgm:pt modelId="{DB97FB1E-E771-48AC-A134-14E2285E15E5}" type="pres">
      <dgm:prSet presAssocID="{8E726FC9-AD62-42B2-9F0D-AD1B8E1E3E94}" presName="parentText" presStyleLbl="node1" presStyleIdx="1" presStyleCnt="3" custScaleX="85380" custScaleY="562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FCF05-E56A-46F0-A469-C6BD72E45004}" type="pres">
      <dgm:prSet presAssocID="{8E726FC9-AD62-42B2-9F0D-AD1B8E1E3E94}" presName="descendantText" presStyleLbl="alignAccFollowNode1" presStyleIdx="1" presStyleCnt="3" custScaleX="121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39DC8-CAA2-47A0-8233-99A8B8B49FFA}" type="pres">
      <dgm:prSet presAssocID="{54CB05FF-0B26-4950-9FFD-24DE4B265969}" presName="sp" presStyleCnt="0"/>
      <dgm:spPr/>
    </dgm:pt>
    <dgm:pt modelId="{BA0F7474-69BF-456A-8C3A-C0B117CD43D2}" type="pres">
      <dgm:prSet presAssocID="{39C3A85C-6B03-4D65-904E-4D95DD3B32C0}" presName="linNode" presStyleCnt="0"/>
      <dgm:spPr/>
    </dgm:pt>
    <dgm:pt modelId="{274D6B98-F62E-41CF-B498-A83B6F2F2025}" type="pres">
      <dgm:prSet presAssocID="{39C3A85C-6B03-4D65-904E-4D95DD3B32C0}" presName="parentText" presStyleLbl="node1" presStyleIdx="2" presStyleCnt="3" custScaleX="86957" custScaleY="72150" custLinFactNeighborY="93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172F6-11B7-4194-AADF-0BE4C45CB143}" type="pres">
      <dgm:prSet presAssocID="{39C3A85C-6B03-4D65-904E-4D95DD3B32C0}" presName="descendantText" presStyleLbl="alignAccFollowNode1" presStyleIdx="2" presStyleCnt="3" custScaleX="123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071990-29CB-48F6-9A9B-1E91C27CA4F3}" type="presOf" srcId="{B0F137DD-0AD6-48FA-B55E-D0433E0E8404}" destId="{19AFCF05-E56A-46F0-A469-C6BD72E45004}" srcOrd="0" destOrd="0" presId="urn:microsoft.com/office/officeart/2005/8/layout/vList5"/>
    <dgm:cxn modelId="{B8B9185D-C582-411F-9F6F-0E46F229462C}" srcId="{8E726FC9-AD62-42B2-9F0D-AD1B8E1E3E94}" destId="{A69A9878-E007-4BF6-AB2A-B056AEA087F8}" srcOrd="1" destOrd="0" parTransId="{D8BE99F5-EF4E-435F-AB82-48EEBBA1EFA6}" sibTransId="{00CFF071-4174-44CF-8C7F-844039BA183D}"/>
    <dgm:cxn modelId="{3FCDB052-4AE7-4D51-9406-417267DD7526}" type="presOf" srcId="{C6E69ECA-E5C2-473E-B6A5-5316E7A8CECE}" destId="{70884068-5114-4B90-B0F8-8ADE4898D0BD}" srcOrd="0" destOrd="0" presId="urn:microsoft.com/office/officeart/2005/8/layout/vList5"/>
    <dgm:cxn modelId="{E1E168A6-5B79-42A1-9D64-FD30F489A5A6}" srcId="{39C3A85C-6B03-4D65-904E-4D95DD3B32C0}" destId="{08E756C5-E97B-4503-B1B6-CC310C2FDF5F}" srcOrd="0" destOrd="0" parTransId="{0D41F272-A7D4-42F6-A1FE-EC820860CCA6}" sibTransId="{C766F506-DF03-4FDD-9318-CEE7562A43AD}"/>
    <dgm:cxn modelId="{6D348B2C-C123-4E46-9AE3-CF7F1686FE1E}" srcId="{657B4FBF-34D0-4D94-A767-08F0D7491A5D}" destId="{0A0E0EEA-1979-4016-8C36-BA8F157D77D0}" srcOrd="1" destOrd="0" parTransId="{6716AA3F-F1A8-4867-AA95-F9C0E4AAAC9A}" sibTransId="{CA9195CD-9BCA-4EB2-8FAB-7EF953FEE314}"/>
    <dgm:cxn modelId="{C28A18ED-E7A5-4F39-91A2-E09FE8107C3D}" type="presOf" srcId="{09CA64BD-8E11-4941-984E-A7B47544FC83}" destId="{4AB4C6DE-5E9E-487E-A033-2FA56FF4CC14}" srcOrd="0" destOrd="0" presId="urn:microsoft.com/office/officeart/2005/8/layout/vList5"/>
    <dgm:cxn modelId="{861CF6FE-2874-4425-889A-A4DD3B34F651}" srcId="{09CA64BD-8E11-4941-984E-A7B47544FC83}" destId="{39C3A85C-6B03-4D65-904E-4D95DD3B32C0}" srcOrd="2" destOrd="0" parTransId="{A8EBFAA5-6DE2-4971-9878-536587A1442C}" sibTransId="{C0C4CE26-90BF-4CB1-A00A-2FFC4A5ECF9F}"/>
    <dgm:cxn modelId="{A2826EBD-3FB5-4182-A23B-A75F791EC395}" srcId="{39C3A85C-6B03-4D65-904E-4D95DD3B32C0}" destId="{0A8AC802-2BB9-4A5C-9519-265B3E9868BE}" srcOrd="2" destOrd="0" parTransId="{3B85F9BF-CE35-4510-8026-8791DB93FD7F}" sibTransId="{93EA31A7-E40F-4632-A2D2-E56339490BBF}"/>
    <dgm:cxn modelId="{D78E718F-D963-4B30-BC7E-B7E1009EBB17}" type="presOf" srcId="{08E756C5-E97B-4503-B1B6-CC310C2FDF5F}" destId="{35D172F6-11B7-4194-AADF-0BE4C45CB143}" srcOrd="0" destOrd="0" presId="urn:microsoft.com/office/officeart/2005/8/layout/vList5"/>
    <dgm:cxn modelId="{892BD951-F161-4FC6-A8C9-2BF77DBDF9BB}" type="presOf" srcId="{657B4FBF-34D0-4D94-A767-08F0D7491A5D}" destId="{EA6EB931-52FD-4DFC-AA37-F55055399EC2}" srcOrd="0" destOrd="0" presId="urn:microsoft.com/office/officeart/2005/8/layout/vList5"/>
    <dgm:cxn modelId="{59F72E58-FFE1-42DE-B1AE-DA8E24E400F3}" type="presOf" srcId="{39C3A85C-6B03-4D65-904E-4D95DD3B32C0}" destId="{274D6B98-F62E-41CF-B498-A83B6F2F2025}" srcOrd="0" destOrd="0" presId="urn:microsoft.com/office/officeart/2005/8/layout/vList5"/>
    <dgm:cxn modelId="{3141D66C-AC88-46F4-8EF4-DBA38475089A}" srcId="{8E726FC9-AD62-42B2-9F0D-AD1B8E1E3E94}" destId="{BA9743B2-2402-47A3-8E10-4D636D1C5AD7}" srcOrd="2" destOrd="0" parTransId="{EF0CD3D4-D2F9-4356-9007-105D339D8B91}" sibTransId="{C7529908-B15F-4323-ABDC-22276B1B2CE1}"/>
    <dgm:cxn modelId="{A0ECD081-E697-459F-A583-3CB44525C011}" type="presOf" srcId="{BA9743B2-2402-47A3-8E10-4D636D1C5AD7}" destId="{19AFCF05-E56A-46F0-A469-C6BD72E45004}" srcOrd="0" destOrd="2" presId="urn:microsoft.com/office/officeart/2005/8/layout/vList5"/>
    <dgm:cxn modelId="{76311529-9765-4D37-96EF-14901BAF73F8}" srcId="{09CA64BD-8E11-4941-984E-A7B47544FC83}" destId="{657B4FBF-34D0-4D94-A767-08F0D7491A5D}" srcOrd="0" destOrd="0" parTransId="{B6C679ED-0A16-4042-B954-C99BFDB4DA2D}" sibTransId="{B09E21DD-4EDE-453F-B1B9-C9BF5DF7DF29}"/>
    <dgm:cxn modelId="{C060D2B4-3511-435B-BBF5-BD3C4D8DA03E}" type="presOf" srcId="{A69FC948-AD67-4A72-A830-33E6941CB336}" destId="{35D172F6-11B7-4194-AADF-0BE4C45CB143}" srcOrd="0" destOrd="1" presId="urn:microsoft.com/office/officeart/2005/8/layout/vList5"/>
    <dgm:cxn modelId="{8490C557-D4BC-4BAC-A91F-6D2E141A1C5D}" srcId="{09CA64BD-8E11-4941-984E-A7B47544FC83}" destId="{8E726FC9-AD62-42B2-9F0D-AD1B8E1E3E94}" srcOrd="1" destOrd="0" parTransId="{DB2B7C88-869D-465E-9A41-932D4C386D07}" sibTransId="{54CB05FF-0B26-4950-9FFD-24DE4B265969}"/>
    <dgm:cxn modelId="{EB7B0969-EE73-4E98-A5A4-75ED356D98C6}" srcId="{8E726FC9-AD62-42B2-9F0D-AD1B8E1E3E94}" destId="{B0F137DD-0AD6-48FA-B55E-D0433E0E8404}" srcOrd="0" destOrd="0" parTransId="{92587364-5792-4E46-B3DB-861042D3D2C8}" sibTransId="{589997D5-6391-4269-A054-C5953BDF029E}"/>
    <dgm:cxn modelId="{9B6394E3-FB47-4F93-8926-60ECFD58D08F}" srcId="{657B4FBF-34D0-4D94-A767-08F0D7491A5D}" destId="{C6E69ECA-E5C2-473E-B6A5-5316E7A8CECE}" srcOrd="0" destOrd="0" parTransId="{D59080FA-5F6D-4183-BFE7-4D2E85A9954C}" sibTransId="{49D96E8D-5F54-4E1E-A98A-4076905DEBDE}"/>
    <dgm:cxn modelId="{E1ACC21D-E1C6-491A-854A-6D44A8B901EA}" type="presOf" srcId="{0A0E0EEA-1979-4016-8C36-BA8F157D77D0}" destId="{70884068-5114-4B90-B0F8-8ADE4898D0BD}" srcOrd="0" destOrd="1" presId="urn:microsoft.com/office/officeart/2005/8/layout/vList5"/>
    <dgm:cxn modelId="{343447AA-005B-4948-A0F1-41CA682E2307}" type="presOf" srcId="{0A8AC802-2BB9-4A5C-9519-265B3E9868BE}" destId="{35D172F6-11B7-4194-AADF-0BE4C45CB143}" srcOrd="0" destOrd="2" presId="urn:microsoft.com/office/officeart/2005/8/layout/vList5"/>
    <dgm:cxn modelId="{D02DEF14-15A4-4015-85EA-A3B80AF0CE1A}" srcId="{39C3A85C-6B03-4D65-904E-4D95DD3B32C0}" destId="{A69FC948-AD67-4A72-A830-33E6941CB336}" srcOrd="1" destOrd="0" parTransId="{26EB9F51-7EFA-4A76-B1C9-78F6F6346603}" sibTransId="{CFB4F780-788B-4BE9-AEE1-30EFB0CD05AD}"/>
    <dgm:cxn modelId="{99EDC263-499C-4FF5-929B-33873041AA25}" type="presOf" srcId="{8E726FC9-AD62-42B2-9F0D-AD1B8E1E3E94}" destId="{DB97FB1E-E771-48AC-A134-14E2285E15E5}" srcOrd="0" destOrd="0" presId="urn:microsoft.com/office/officeart/2005/8/layout/vList5"/>
    <dgm:cxn modelId="{67E50B0E-72A4-4B0D-82F5-C2210C13B3F0}" type="presOf" srcId="{A69A9878-E007-4BF6-AB2A-B056AEA087F8}" destId="{19AFCF05-E56A-46F0-A469-C6BD72E45004}" srcOrd="0" destOrd="1" presId="urn:microsoft.com/office/officeart/2005/8/layout/vList5"/>
    <dgm:cxn modelId="{0C980747-E768-4D1A-BE3B-2CD06D1526E4}" type="presParOf" srcId="{4AB4C6DE-5E9E-487E-A033-2FA56FF4CC14}" destId="{D41804C8-3312-40DF-99B0-E547BE8FD1FD}" srcOrd="0" destOrd="0" presId="urn:microsoft.com/office/officeart/2005/8/layout/vList5"/>
    <dgm:cxn modelId="{B2CB324A-D79C-4786-9EA1-2BEA17A8A893}" type="presParOf" srcId="{D41804C8-3312-40DF-99B0-E547BE8FD1FD}" destId="{EA6EB931-52FD-4DFC-AA37-F55055399EC2}" srcOrd="0" destOrd="0" presId="urn:microsoft.com/office/officeart/2005/8/layout/vList5"/>
    <dgm:cxn modelId="{4B61FD25-DC52-4681-B91E-AC2457FCFE55}" type="presParOf" srcId="{D41804C8-3312-40DF-99B0-E547BE8FD1FD}" destId="{70884068-5114-4B90-B0F8-8ADE4898D0BD}" srcOrd="1" destOrd="0" presId="urn:microsoft.com/office/officeart/2005/8/layout/vList5"/>
    <dgm:cxn modelId="{F5CBE29D-A8BC-4CDD-9CDF-2AEC93A729BC}" type="presParOf" srcId="{4AB4C6DE-5E9E-487E-A033-2FA56FF4CC14}" destId="{8A00B32D-AF4D-4CBA-BD38-52AD9D329387}" srcOrd="1" destOrd="0" presId="urn:microsoft.com/office/officeart/2005/8/layout/vList5"/>
    <dgm:cxn modelId="{59B22FE4-8C88-4C49-83EC-FA2AFFC1BA97}" type="presParOf" srcId="{4AB4C6DE-5E9E-487E-A033-2FA56FF4CC14}" destId="{8834E2E0-756B-470F-A977-911E4D04D3E5}" srcOrd="2" destOrd="0" presId="urn:microsoft.com/office/officeart/2005/8/layout/vList5"/>
    <dgm:cxn modelId="{1B3ED001-128F-4292-90E2-8C1B78F255B5}" type="presParOf" srcId="{8834E2E0-756B-470F-A977-911E4D04D3E5}" destId="{DB97FB1E-E771-48AC-A134-14E2285E15E5}" srcOrd="0" destOrd="0" presId="urn:microsoft.com/office/officeart/2005/8/layout/vList5"/>
    <dgm:cxn modelId="{2A29FBE5-C116-412E-A959-69436E613E67}" type="presParOf" srcId="{8834E2E0-756B-470F-A977-911E4D04D3E5}" destId="{19AFCF05-E56A-46F0-A469-C6BD72E45004}" srcOrd="1" destOrd="0" presId="urn:microsoft.com/office/officeart/2005/8/layout/vList5"/>
    <dgm:cxn modelId="{C7F4BA42-8BAF-4358-9636-EDAF9584DFA7}" type="presParOf" srcId="{4AB4C6DE-5E9E-487E-A033-2FA56FF4CC14}" destId="{C9939DC8-CAA2-47A0-8233-99A8B8B49FFA}" srcOrd="3" destOrd="0" presId="urn:microsoft.com/office/officeart/2005/8/layout/vList5"/>
    <dgm:cxn modelId="{F36127F0-0485-4C62-AED1-53E633FF49D2}" type="presParOf" srcId="{4AB4C6DE-5E9E-487E-A033-2FA56FF4CC14}" destId="{BA0F7474-69BF-456A-8C3A-C0B117CD43D2}" srcOrd="4" destOrd="0" presId="urn:microsoft.com/office/officeart/2005/8/layout/vList5"/>
    <dgm:cxn modelId="{6C061918-E9F5-4C26-A147-8864B8B6AF00}" type="presParOf" srcId="{BA0F7474-69BF-456A-8C3A-C0B117CD43D2}" destId="{274D6B98-F62E-41CF-B498-A83B6F2F2025}" srcOrd="0" destOrd="0" presId="urn:microsoft.com/office/officeart/2005/8/layout/vList5"/>
    <dgm:cxn modelId="{05113B31-E6E9-4302-9AAC-17646FA05382}" type="presParOf" srcId="{BA0F7474-69BF-456A-8C3A-C0B117CD43D2}" destId="{35D172F6-11B7-4194-AADF-0BE4C45CB1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84068-5114-4B90-B0F8-8ADE4898D0BD}">
      <dsp:nvSpPr>
        <dsp:cNvPr id="0" name=""/>
        <dsp:cNvSpPr/>
      </dsp:nvSpPr>
      <dsp:spPr>
        <a:xfrm rot="5400000">
          <a:off x="5036472" y="-2512494"/>
          <a:ext cx="1316414" cy="634240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latin typeface="+mj-lt"/>
            </a:rPr>
            <a:t>No commercial tasking (only Government of Canada will task the satellites)</a:t>
          </a:r>
          <a:endParaRPr lang="en-CA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latin typeface="+mj-lt"/>
            </a:rPr>
            <a:t>Acquisition plans over large areas, using various imaging modes and coverage </a:t>
          </a:r>
          <a:r>
            <a:rPr lang="en-CA" sz="1600" kern="1200" dirty="0" smtClean="0">
              <a:latin typeface="+mj-lt"/>
            </a:rPr>
            <a:t>frequencies</a:t>
          </a:r>
          <a:endParaRPr lang="en-CA" sz="1600" kern="1200" dirty="0">
            <a:latin typeface="+mj-lt"/>
          </a:endParaRPr>
        </a:p>
      </dsp:txBody>
      <dsp:txXfrm rot="-5400000">
        <a:off x="2523475" y="64765"/>
        <a:ext cx="6278146" cy="1187890"/>
      </dsp:txXfrm>
    </dsp:sp>
    <dsp:sp modelId="{EA6EB931-52FD-4DFC-AA37-F55055399EC2}">
      <dsp:nvSpPr>
        <dsp:cNvPr id="0" name=""/>
        <dsp:cNvSpPr/>
      </dsp:nvSpPr>
      <dsp:spPr>
        <a:xfrm>
          <a:off x="347" y="150590"/>
          <a:ext cx="2523128" cy="10162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Acquisition</a:t>
          </a:r>
          <a:endParaRPr lang="en-CA" sz="2800" kern="1200" dirty="0"/>
        </a:p>
      </dsp:txBody>
      <dsp:txXfrm>
        <a:off x="49956" y="200199"/>
        <a:ext cx="2423910" cy="917021"/>
      </dsp:txXfrm>
    </dsp:sp>
    <dsp:sp modelId="{19AFCF05-E56A-46F0-A469-C6BD72E45004}">
      <dsp:nvSpPr>
        <dsp:cNvPr id="0" name=""/>
        <dsp:cNvSpPr/>
      </dsp:nvSpPr>
      <dsp:spPr>
        <a:xfrm rot="5400000">
          <a:off x="5031488" y="-1119466"/>
          <a:ext cx="1316414" cy="6353732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latin typeface="+mj-lt"/>
            </a:rPr>
            <a:t>No commercial data distribution</a:t>
          </a:r>
          <a:endParaRPr lang="en-CA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latin typeface="+mj-lt"/>
            </a:rPr>
            <a:t>Registration is required to access data, data latency ≤ 24hrs</a:t>
          </a:r>
          <a:endParaRPr lang="en-CA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latin typeface="+mj-lt"/>
            </a:rPr>
            <a:t>Additional vetting criteria will be used to provide “better-than-public” access to data</a:t>
          </a:r>
          <a:endParaRPr lang="en-CA" sz="1600" kern="1200" dirty="0">
            <a:latin typeface="+mj-lt"/>
          </a:endParaRPr>
        </a:p>
      </dsp:txBody>
      <dsp:txXfrm rot="-5400000">
        <a:off x="2512829" y="1463455"/>
        <a:ext cx="6289470" cy="1187890"/>
      </dsp:txXfrm>
    </dsp:sp>
    <dsp:sp modelId="{DB97FB1E-E771-48AC-A134-14E2285E15E5}">
      <dsp:nvSpPr>
        <dsp:cNvPr id="0" name=""/>
        <dsp:cNvSpPr/>
      </dsp:nvSpPr>
      <dsp:spPr>
        <a:xfrm>
          <a:off x="347" y="1594861"/>
          <a:ext cx="2512481" cy="925077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Access and Distribution</a:t>
          </a:r>
          <a:endParaRPr lang="en-CA" sz="2800" kern="1200" dirty="0"/>
        </a:p>
      </dsp:txBody>
      <dsp:txXfrm>
        <a:off x="45506" y="1640020"/>
        <a:ext cx="2422163" cy="834759"/>
      </dsp:txXfrm>
    </dsp:sp>
    <dsp:sp modelId="{35D172F6-11B7-4194-AADF-0BE4C45CB143}">
      <dsp:nvSpPr>
        <dsp:cNvPr id="0" name=""/>
        <dsp:cNvSpPr/>
      </dsp:nvSpPr>
      <dsp:spPr>
        <a:xfrm rot="5400000">
          <a:off x="5029440" y="278886"/>
          <a:ext cx="1316414" cy="6354408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latin typeface="+mj-lt"/>
            </a:rPr>
            <a:t>Ownership of RCM SAR data remains with the </a:t>
          </a:r>
          <a:r>
            <a:rPr lang="en-CA" sz="1600" kern="1200" dirty="0" err="1" smtClean="0">
              <a:latin typeface="+mj-lt"/>
            </a:rPr>
            <a:t>Gov</a:t>
          </a:r>
          <a:r>
            <a:rPr lang="en-CA" sz="1600" kern="1200" dirty="0" smtClean="0">
              <a:latin typeface="+mj-lt"/>
            </a:rPr>
            <a:t> of Canada</a:t>
          </a:r>
          <a:endParaRPr lang="en-CA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latin typeface="+mj-lt"/>
            </a:rPr>
            <a:t>Intellectual property rights to Value Added Products (VAPs) remain with the creator</a:t>
          </a:r>
          <a:endParaRPr lang="en-CA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latin typeface="+mj-lt"/>
            </a:rPr>
            <a:t>Use of the RCM SAR data shall be in accordance with the applicable End User License Agreement </a:t>
          </a:r>
          <a:endParaRPr lang="en-CA" sz="1600" kern="1200" dirty="0">
            <a:latin typeface="+mj-lt"/>
          </a:endParaRPr>
        </a:p>
      </dsp:txBody>
      <dsp:txXfrm rot="-5400000">
        <a:off x="2510443" y="2862145"/>
        <a:ext cx="6290146" cy="1187890"/>
      </dsp:txXfrm>
    </dsp:sp>
    <dsp:sp modelId="{274D6B98-F62E-41CF-B498-A83B6F2F2025}">
      <dsp:nvSpPr>
        <dsp:cNvPr id="0" name=""/>
        <dsp:cNvSpPr/>
      </dsp:nvSpPr>
      <dsp:spPr>
        <a:xfrm>
          <a:off x="347" y="2927558"/>
          <a:ext cx="2510095" cy="1187241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 err="1" smtClean="0"/>
            <a:t>Ownership</a:t>
          </a:r>
          <a:r>
            <a:rPr lang="fr-CA" sz="2800" kern="1200" dirty="0" smtClean="0"/>
            <a:t> and Use</a:t>
          </a:r>
          <a:endParaRPr lang="en-CA" sz="2800" kern="1200" dirty="0"/>
        </a:p>
      </dsp:txBody>
      <dsp:txXfrm>
        <a:off x="58303" y="2985514"/>
        <a:ext cx="2394183" cy="1071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This graphic represents the expected coverage from RCM at the start of the Routine Operations mission phase in Q3 2019.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Coverage shown makes abstraction of Access Control conditions.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Coverage for High and Very High resolution beam modes are not shown.  These are expected to be acquired mostly in an ad-hoc fashion over small areas of interest over Canada and internationally.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Domestic and global coverages that are exclusively for defence and security are not shown.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716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18, 17-18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9116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CA" sz="4200" b="1" dirty="0" smtClean="0">
                <a:solidFill>
                  <a:srgbClr val="FFFFFF"/>
                </a:solidFill>
                <a:latin typeface="+mj-lt"/>
              </a:rPr>
              <a:t>RADARSAT Constellation Mission Update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CA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Canadian Space Agency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CA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4.3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Brussels,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Belgium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17 – 18 October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40" y="206086"/>
            <a:ext cx="2386082" cy="101131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CA" dirty="0" smtClean="0"/>
              <a:t>RADARSAT Data Access</a:t>
            </a:r>
            <a:endParaRPr lang="en-CA" dirty="0"/>
          </a:p>
        </p:txBody>
      </p:sp>
      <p:graphicFrame>
        <p:nvGraphicFramePr>
          <p:cNvPr id="5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570108"/>
              </p:ext>
            </p:extLst>
          </p:nvPr>
        </p:nvGraphicFramePr>
        <p:xfrm>
          <a:off x="1" y="1143000"/>
          <a:ext cx="9067800" cy="5714999"/>
        </p:xfrm>
        <a:graphic>
          <a:graphicData uri="http://schemas.openxmlformats.org/drawingml/2006/table">
            <a:tbl>
              <a:tblPr/>
              <a:tblGrid>
                <a:gridCol w="1971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3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4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RADARSAT-1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RADARSAT-2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RCM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Ownership and operations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Gov. of Canada owned &amp; operated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MDA owned &amp; operated under RSSSA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Gov. of Canada  owned &amp; operated under RSSSA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Ordering and Distribution</a:t>
                      </a: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Gov. of Canada  </a:t>
                      </a: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order desk and MDA for other users;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data delivered  mostly on CDs until 2008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Gov. of Canada  </a:t>
                      </a: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order desk and MDA for other users;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Gov. of Canada </a:t>
                      </a:r>
                      <a:r>
                        <a:rPr lang="en-CA" sz="12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CA" sz="1200" dirty="0" smtClean="0">
                          <a:latin typeface="Calibri" panose="020F0502020204030204" pitchFamily="34" charset="0"/>
                        </a:rPr>
                        <a:t>order desk</a:t>
                      </a:r>
                    </a:p>
                    <a:p>
                      <a:pPr marL="0" lvl="1" indent="0" algn="ctr">
                        <a:lnSpc>
                          <a:spcPct val="100000"/>
                        </a:lnSpc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Gov. of Canada 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data needs expected to consume all SAR imaging capacity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Archives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 </a:t>
                      </a: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archival of processed data before 2008.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Planning to </a:t>
                      </a:r>
                      <a:r>
                        <a:rPr kumimoji="0" lang="fr-C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make</a:t>
                      </a: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C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archived</a:t>
                      </a: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data </a:t>
                      </a:r>
                      <a:r>
                        <a:rPr kumimoji="0" lang="fr-C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available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Archive </a:t>
                      </a: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of GoC processed data accessible to </a:t>
                      </a:r>
                      <a:r>
                        <a:rPr kumimoji="0" lang="en-C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GoC</a:t>
                      </a: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users only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Archive </a:t>
                      </a: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of </a:t>
                      </a: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Gov. of Canada </a:t>
                      </a: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processed </a:t>
                      </a: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data at </a:t>
                      </a:r>
                      <a:r>
                        <a:rPr kumimoji="0" lang="en-C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NRCan</a:t>
                      </a: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accessible </a:t>
                      </a: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to </a:t>
                      </a: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various </a:t>
                      </a: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types </a:t>
                      </a: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of users. 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Exact scope of data availability is subject to the definition of access controls imposed by the RSSSA and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</a:rPr>
                        <a:t> operating license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Access International Partners</a:t>
                      </a: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Commercial purchase except NASA/NOAA (partners); provisions for International Charter for major disaster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20" marR="350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All commercial purchases; provisions for International Charter for major disaster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20" marR="350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CA" sz="1200" baseline="0" dirty="0" smtClean="0">
                          <a:latin typeface="Calibri" panose="020F0502020204030204" pitchFamily="34" charset="0"/>
                        </a:rPr>
                        <a:t>Intent is to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ake RCM data available, accessible, and affordable to the broadest extent possible</a:t>
                      </a:r>
                      <a:endParaRPr lang="en-CA" sz="1200" dirty="0" smtClean="0">
                        <a:latin typeface="Calibri" panose="020F0502020204030204" pitchFamily="34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275277"/>
                  </a:ext>
                </a:extLst>
              </a:tr>
              <a:tr h="1363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Open Data Access</a:t>
                      </a: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20" marR="350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20" marR="350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CA" sz="1200" dirty="0" smtClean="0">
                          <a:latin typeface="Calibri" panose="020F0502020204030204" pitchFamily="34" charset="0"/>
                        </a:rPr>
                        <a:t>Intent </a:t>
                      </a:r>
                      <a:r>
                        <a:rPr lang="en-CA" sz="1200" baseline="0" dirty="0" smtClean="0">
                          <a:latin typeface="Calibri" panose="020F0502020204030204" pitchFamily="34" charset="0"/>
                        </a:rPr>
                        <a:t>is to make t</a:t>
                      </a:r>
                      <a:r>
                        <a:rPr lang="en-CA" sz="1200" dirty="0" smtClean="0">
                          <a:latin typeface="Calibri" panose="020F0502020204030204" pitchFamily="34" charset="0"/>
                        </a:rPr>
                        <a:t>he 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SAR data acquired by the government available in their originally ordered processed formats, at no cost, subject to l</a:t>
                      </a:r>
                      <a:r>
                        <a:rPr lang="en-CA" sz="1200" dirty="0" err="1" smtClean="0">
                          <a:latin typeface="Calibri" panose="020F0502020204030204" pitchFamily="34" charset="0"/>
                        </a:rPr>
                        <a:t>egislation</a:t>
                      </a:r>
                      <a:r>
                        <a:rPr lang="en-CA" sz="1200" dirty="0" smtClean="0">
                          <a:latin typeface="Calibri" panose="020F0502020204030204" pitchFamily="34" charset="0"/>
                        </a:rPr>
                        <a:t>, regulations and policies as well as within technical capabilities</a:t>
                      </a: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434085"/>
                  </a:ext>
                </a:extLst>
              </a:tr>
              <a:tr h="548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Acquisition Strategy</a:t>
                      </a: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On demand request + Background mission</a:t>
                      </a:r>
                    </a:p>
                  </a:txBody>
                  <a:tcPr marL="35020" marR="350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On demand request + Background mission</a:t>
                      </a:r>
                    </a:p>
                  </a:txBody>
                  <a:tcPr marL="35020" marR="350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ct val="100000"/>
                        </a:lnSpc>
                      </a:pPr>
                      <a:r>
                        <a:rPr lang="en-CA" sz="1200" dirty="0" smtClean="0">
                          <a:latin typeface="Calibri" panose="020F0502020204030204" pitchFamily="34" charset="0"/>
                        </a:rPr>
                        <a:t>Recurrent acquisition plan (Std. Coverage) + occasional</a:t>
                      </a:r>
                      <a:r>
                        <a:rPr lang="en-CA" sz="12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CA" sz="1200" dirty="0" smtClean="0">
                          <a:latin typeface="Calibri" panose="020F0502020204030204" pitchFamily="34" charset="0"/>
                        </a:rPr>
                        <a:t>Ad-hoc</a:t>
                      </a:r>
                      <a:r>
                        <a:rPr lang="en-CA" sz="1200" baseline="0" dirty="0" smtClean="0">
                          <a:latin typeface="Calibri" panose="020F0502020204030204" pitchFamily="34" charset="0"/>
                        </a:rPr>
                        <a:t> request</a:t>
                      </a:r>
                      <a:endParaRPr lang="en-CA" sz="1200" dirty="0" smtClean="0">
                        <a:latin typeface="Calibri" panose="020F0502020204030204" pitchFamily="34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210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07" y="1293803"/>
            <a:ext cx="4025632" cy="25495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228600"/>
            <a:ext cx="6096000" cy="533400"/>
          </a:xfrm>
        </p:spPr>
        <p:txBody>
          <a:bodyPr/>
          <a:lstStyle/>
          <a:p>
            <a:r>
              <a:rPr lang="en-CA" dirty="0" smtClean="0"/>
              <a:t>The RADARSAT Constellation Mission is the </a:t>
            </a:r>
            <a:r>
              <a:rPr lang="en-CA" dirty="0"/>
              <a:t>evolution of the RADARSAT program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-1" y="1458931"/>
            <a:ext cx="4648201" cy="2590802"/>
          </a:xfrm>
          <a:prstGeom prst="rect">
            <a:avLst/>
          </a:prstGeom>
        </p:spPr>
        <p:txBody>
          <a:bodyPr/>
          <a:lstStyle/>
          <a:p>
            <a:pPr marL="110548" indent="-177800">
              <a:buFont typeface="Wingdings" panose="05000000000000000000" pitchFamily="2" charset="2"/>
              <a:buChar char="ü"/>
            </a:pPr>
            <a:r>
              <a:rPr lang="en-CA" sz="1800" i="1" dirty="0" smtClean="0">
                <a:latin typeface="+mn-lt"/>
              </a:rPr>
              <a:t>Ensures data continuity and improves </a:t>
            </a:r>
            <a:r>
              <a:rPr lang="en-CA" sz="1800" i="1" dirty="0">
                <a:latin typeface="+mn-lt"/>
              </a:rPr>
              <a:t>system </a:t>
            </a:r>
            <a:r>
              <a:rPr lang="en-CA" sz="1800" i="1" dirty="0" smtClean="0">
                <a:latin typeface="+mn-lt"/>
              </a:rPr>
              <a:t>reliability.</a:t>
            </a:r>
          </a:p>
          <a:p>
            <a:pPr marL="110548" indent="-177800">
              <a:buFont typeface="Wingdings" panose="05000000000000000000" pitchFamily="2" charset="2"/>
              <a:buChar char="ü"/>
            </a:pPr>
            <a:r>
              <a:rPr lang="en-CA" sz="1800" i="1" dirty="0" smtClean="0">
                <a:latin typeface="+mn-lt"/>
              </a:rPr>
              <a:t>Responds </a:t>
            </a:r>
            <a:r>
              <a:rPr lang="en-CA" sz="1800" i="1" dirty="0">
                <a:latin typeface="+mn-lt"/>
              </a:rPr>
              <a:t>to the increasing needs of the Government of Canada </a:t>
            </a:r>
            <a:r>
              <a:rPr lang="en-CA" sz="1800" i="1" dirty="0" smtClean="0">
                <a:latin typeface="+mn-lt"/>
              </a:rPr>
              <a:t>for SAR-C </a:t>
            </a:r>
            <a:r>
              <a:rPr lang="en-CA" sz="1800" i="1" dirty="0">
                <a:latin typeface="+mn-lt"/>
              </a:rPr>
              <a:t>data to support </a:t>
            </a:r>
            <a:r>
              <a:rPr lang="en-CA" sz="1800" i="1" dirty="0" smtClean="0">
                <a:latin typeface="+mn-lt"/>
              </a:rPr>
              <a:t>operations </a:t>
            </a:r>
            <a:r>
              <a:rPr lang="en-CA" sz="1800" i="1" dirty="0">
                <a:latin typeface="+mn-lt"/>
              </a:rPr>
              <a:t>and the timely delivery of products and services to </a:t>
            </a:r>
            <a:r>
              <a:rPr lang="en-CA" sz="1800" i="1" dirty="0" smtClean="0">
                <a:latin typeface="+mn-lt"/>
              </a:rPr>
              <a:t>Canadians.</a:t>
            </a:r>
          </a:p>
          <a:p>
            <a:pPr marL="110548" indent="-177800">
              <a:buFont typeface="Wingdings" panose="05000000000000000000" pitchFamily="2" charset="2"/>
              <a:buChar char="ü"/>
            </a:pPr>
            <a:r>
              <a:rPr lang="en-CA" sz="1800" i="1" dirty="0" smtClean="0">
                <a:latin typeface="+mn-lt"/>
              </a:rPr>
              <a:t>Receivers for AIS transmissions will </a:t>
            </a:r>
            <a:r>
              <a:rPr lang="en-CA" sz="1800" i="1" dirty="0">
                <a:latin typeface="+mn-lt"/>
              </a:rPr>
              <a:t>allow improved detection and tracking of </a:t>
            </a:r>
            <a:r>
              <a:rPr lang="en-CA" sz="1800" i="1" dirty="0" smtClean="0">
                <a:latin typeface="+mn-lt"/>
              </a:rPr>
              <a:t>vessels. </a:t>
            </a:r>
            <a:endParaRPr lang="en-CA" sz="1800" i="1" dirty="0">
              <a:latin typeface="+mn-lt"/>
            </a:endParaRPr>
          </a:p>
          <a:p>
            <a:pPr marL="110548" indent="-177800">
              <a:buFont typeface="Wingdings" panose="05000000000000000000" pitchFamily="2" charset="2"/>
              <a:buChar char="ü"/>
            </a:pPr>
            <a:endParaRPr lang="en-CA" sz="1800" i="1" dirty="0" smtClean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842" y="4375173"/>
            <a:ext cx="4378165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1900" dirty="0" smtClean="0"/>
              <a:t>Government-owned mission, </a:t>
            </a:r>
            <a:r>
              <a:rPr lang="en-CA" sz="1900" dirty="0"/>
              <a:t>tailored  to respond to the Canadian Government needs in 3 main areas:</a:t>
            </a:r>
          </a:p>
          <a:p>
            <a:pPr marL="536575" lvl="1" indent="-177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i="1" dirty="0" smtClean="0"/>
              <a:t>Maritime </a:t>
            </a:r>
            <a:r>
              <a:rPr lang="en-CA" i="1" dirty="0"/>
              <a:t>surveillance</a:t>
            </a:r>
          </a:p>
          <a:p>
            <a:pPr marL="536575" lvl="1" indent="-177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i="1" dirty="0"/>
              <a:t>Disaster management</a:t>
            </a:r>
          </a:p>
          <a:p>
            <a:pPr marL="536575" lvl="1" indent="-177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i="1" dirty="0"/>
              <a:t>Ecosystem monitoring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8473" y="4049732"/>
            <a:ext cx="3740727" cy="2077492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900" dirty="0"/>
              <a:t>Space Segment delivered</a:t>
            </a:r>
          </a:p>
          <a:p>
            <a:pPr marL="342900" indent="-342900" 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900" dirty="0"/>
              <a:t>Ground Segment on track for mission </a:t>
            </a:r>
            <a:r>
              <a:rPr lang="en-CA" sz="1900" dirty="0" smtClean="0"/>
              <a:t>operations</a:t>
            </a:r>
          </a:p>
          <a:p>
            <a:pPr marL="342900" indent="-342900" algn="ctr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CA" sz="1900" dirty="0"/>
          </a:p>
          <a:p>
            <a:pPr algn="ctr">
              <a:spcAft>
                <a:spcPts val="600"/>
              </a:spcAft>
            </a:pPr>
            <a:r>
              <a:rPr lang="fr-CA" sz="1900" dirty="0" err="1"/>
              <a:t>Scheduled</a:t>
            </a:r>
            <a:r>
              <a:rPr lang="fr-CA" sz="1900" dirty="0"/>
              <a:t> to </a:t>
            </a:r>
            <a:r>
              <a:rPr lang="fr-CA" sz="1900" dirty="0" err="1"/>
              <a:t>launch</a:t>
            </a:r>
            <a:r>
              <a:rPr lang="fr-CA" sz="1900" dirty="0"/>
              <a:t> in </a:t>
            </a:r>
            <a:r>
              <a:rPr lang="fr-CA" sz="1900" dirty="0" smtClean="0"/>
              <a:t/>
            </a:r>
            <a:br>
              <a:rPr lang="fr-CA" sz="1900" dirty="0" smtClean="0"/>
            </a:br>
            <a:r>
              <a:rPr lang="fr-CA" sz="1900" dirty="0" err="1" smtClean="0"/>
              <a:t>February</a:t>
            </a:r>
            <a:r>
              <a:rPr lang="fr-CA" sz="1900" dirty="0" smtClean="0"/>
              <a:t> </a:t>
            </a:r>
            <a:r>
              <a:rPr lang="fr-CA" sz="1900" dirty="0"/>
              <a:t>2019</a:t>
            </a:r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489122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r>
              <a:rPr lang="en-CA" dirty="0"/>
              <a:t>Evolution of RADARSAT data </a:t>
            </a:r>
            <a:br>
              <a:rPr lang="en-CA" dirty="0"/>
            </a:br>
            <a:r>
              <a:rPr lang="en-CA" dirty="0"/>
              <a:t>usage by </a:t>
            </a:r>
            <a:r>
              <a:rPr lang="en-CA" dirty="0" smtClean="0"/>
              <a:t>Government of Canada</a:t>
            </a:r>
            <a:endParaRPr lang="en-CA" dirty="0"/>
          </a:p>
        </p:txBody>
      </p:sp>
      <p:graphicFrame>
        <p:nvGraphicFramePr>
          <p:cNvPr id="10" name="Graphique 2" title="RADARSAT Images usage by the Government of Cana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191501"/>
              </p:ext>
            </p:extLst>
          </p:nvPr>
        </p:nvGraphicFramePr>
        <p:xfrm>
          <a:off x="295275" y="1439165"/>
          <a:ext cx="8553450" cy="491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910151" y="6325462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i="1" dirty="0" err="1" smtClean="0">
                <a:latin typeface="+mj-lt"/>
              </a:rPr>
              <a:t>GoC</a:t>
            </a:r>
            <a:r>
              <a:rPr lang="en-CA" sz="1400" i="1" dirty="0" smtClean="0">
                <a:latin typeface="+mj-lt"/>
              </a:rPr>
              <a:t> user departments currently forecast that they will use approximately </a:t>
            </a:r>
            <a:r>
              <a:rPr lang="en-CA" sz="1400" b="1" i="1" dirty="0" smtClean="0">
                <a:latin typeface="+mj-lt"/>
              </a:rPr>
              <a:t>250,000</a:t>
            </a:r>
            <a:r>
              <a:rPr lang="en-CA" sz="1400" i="1" dirty="0" smtClean="0">
                <a:latin typeface="+mj-lt"/>
              </a:rPr>
              <a:t> RCM images per year.</a:t>
            </a:r>
            <a:endParaRPr lang="en-US" sz="1400" i="1" dirty="0">
              <a:latin typeface="+mj-lt"/>
            </a:endParaRPr>
          </a:p>
        </p:txBody>
      </p:sp>
      <p:sp>
        <p:nvSpPr>
          <p:cNvPr id="12" name="ZoneTexte 1"/>
          <p:cNvSpPr txBox="1"/>
          <p:nvPr/>
        </p:nvSpPr>
        <p:spPr>
          <a:xfrm>
            <a:off x="4974516" y="4040828"/>
            <a:ext cx="128753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200" b="1" dirty="0" smtClean="0"/>
              <a:t>5x </a:t>
            </a:r>
          </a:p>
          <a:p>
            <a:pPr algn="ctr"/>
            <a:r>
              <a:rPr lang="fr-CA" sz="1100" b="1" dirty="0" err="1" smtClean="0"/>
              <a:t>from</a:t>
            </a:r>
            <a:r>
              <a:rPr lang="fr-CA" sz="1100" b="1" dirty="0" smtClean="0"/>
              <a:t> R1 to R2</a:t>
            </a:r>
            <a:endParaRPr lang="fr-CA" sz="1100" b="1" dirty="0"/>
          </a:p>
        </p:txBody>
      </p:sp>
      <p:sp>
        <p:nvSpPr>
          <p:cNvPr id="13" name="ZoneTexte 7"/>
          <p:cNvSpPr txBox="1"/>
          <p:nvPr/>
        </p:nvSpPr>
        <p:spPr>
          <a:xfrm>
            <a:off x="7165174" y="1483308"/>
            <a:ext cx="142218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200" b="1" dirty="0" smtClean="0"/>
              <a:t>50x</a:t>
            </a:r>
          </a:p>
          <a:p>
            <a:pPr algn="ctr"/>
            <a:r>
              <a:rPr lang="fr-CA" sz="1100" b="1" dirty="0" err="1"/>
              <a:t>f</a:t>
            </a:r>
            <a:r>
              <a:rPr lang="fr-CA" sz="1100" b="1" dirty="0" err="1" smtClean="0"/>
              <a:t>rom</a:t>
            </a:r>
            <a:r>
              <a:rPr lang="fr-CA" sz="1100" b="1" dirty="0" smtClean="0"/>
              <a:t> R1 to RCM</a:t>
            </a:r>
            <a:endParaRPr lang="fr-CA" sz="11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993576" y="3230936"/>
            <a:ext cx="235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Images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5756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943600" cy="533400"/>
          </a:xfrm>
        </p:spPr>
        <p:txBody>
          <a:bodyPr/>
          <a:lstStyle/>
          <a:p>
            <a:r>
              <a:rPr lang="en-US" dirty="0"/>
              <a:t>RCM Expected Coverage</a:t>
            </a:r>
            <a:br>
              <a:rPr lang="en-US" dirty="0"/>
            </a:br>
            <a:r>
              <a:rPr lang="en-US" dirty="0"/>
              <a:t>Start of Routine Mission Phase - Q3 2019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48716"/>
            <a:ext cx="9128582" cy="6047026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345796" y="4365354"/>
            <a:ext cx="797356" cy="17569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6200" y="3719292"/>
            <a:ext cx="1447800" cy="2402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671382" y="6577583"/>
            <a:ext cx="457200" cy="2651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fld id="{1353CB71-703C-495B-86EC-238C102AF19B}" type="slidenum">
              <a:rPr lang="en-US" smtClean="0"/>
              <a:pPr defTabSz="914400"/>
              <a:t>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7391" y="5679289"/>
            <a:ext cx="343865" cy="1967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87391" y="4451103"/>
            <a:ext cx="343865" cy="1967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187391" y="3860959"/>
            <a:ext cx="343865" cy="19677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87391" y="4870877"/>
            <a:ext cx="343865" cy="196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87391" y="5266943"/>
            <a:ext cx="343865" cy="1967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488152" y="3781050"/>
            <a:ext cx="1158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>
                <a:solidFill>
                  <a:schemeClr val="tx2"/>
                </a:solidFill>
              </a:rPr>
              <a:t>Med. Res. 50m </a:t>
            </a:r>
          </a:p>
          <a:p>
            <a:r>
              <a:rPr lang="en-CA" sz="1100" dirty="0" smtClean="0">
                <a:solidFill>
                  <a:srgbClr val="0000FF"/>
                </a:solidFill>
              </a:rPr>
              <a:t>Average Daily</a:t>
            </a:r>
            <a:endParaRPr lang="en-CA" sz="11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152" y="4376405"/>
            <a:ext cx="1354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>
                <a:solidFill>
                  <a:schemeClr val="tx2"/>
                </a:solidFill>
              </a:rPr>
              <a:t>Med. Res. 50m </a:t>
            </a:r>
            <a:r>
              <a:rPr lang="en-CA" sz="1100" dirty="0" smtClean="0">
                <a:solidFill>
                  <a:srgbClr val="0000FF"/>
                </a:solidFill>
              </a:rPr>
              <a:t>Every 3 day</a:t>
            </a:r>
            <a:endParaRPr lang="en-CA" sz="11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152" y="4796005"/>
            <a:ext cx="1354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>
                <a:solidFill>
                  <a:schemeClr val="tx2"/>
                </a:solidFill>
              </a:rPr>
              <a:t>Med. Res. 50m</a:t>
            </a:r>
            <a:r>
              <a:rPr lang="en-CA" sz="1100" b="1" dirty="0" smtClean="0">
                <a:solidFill>
                  <a:srgbClr val="0000FF"/>
                </a:solidFill>
              </a:rPr>
              <a:t>*</a:t>
            </a:r>
            <a:r>
              <a:rPr lang="en-CA" sz="1100" dirty="0" smtClean="0">
                <a:solidFill>
                  <a:schemeClr val="tx2"/>
                </a:solidFill>
              </a:rPr>
              <a:t> </a:t>
            </a:r>
            <a:r>
              <a:rPr lang="en-CA" sz="1100" dirty="0" smtClean="0">
                <a:solidFill>
                  <a:srgbClr val="0000FF"/>
                </a:solidFill>
              </a:rPr>
              <a:t>Monthly</a:t>
            </a:r>
            <a:endParaRPr lang="en-CA" sz="11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152" y="5192725"/>
            <a:ext cx="1863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>
                <a:solidFill>
                  <a:schemeClr val="tx2"/>
                </a:solidFill>
              </a:rPr>
              <a:t>Med. Res. 16m/30m</a:t>
            </a:r>
            <a:r>
              <a:rPr lang="en-CA" sz="1100" b="1" dirty="0" smtClean="0">
                <a:solidFill>
                  <a:srgbClr val="0000FF"/>
                </a:solidFill>
              </a:rPr>
              <a:t>*</a:t>
            </a:r>
            <a:r>
              <a:rPr lang="en-CA" sz="1100" dirty="0" smtClean="0">
                <a:solidFill>
                  <a:schemeClr val="tx2"/>
                </a:solidFill>
              </a:rPr>
              <a:t> </a:t>
            </a:r>
            <a:r>
              <a:rPr lang="en-CA" sz="1100" dirty="0" smtClean="0">
                <a:solidFill>
                  <a:srgbClr val="0000FF"/>
                </a:solidFill>
              </a:rPr>
              <a:t>Weekly to Monthly</a:t>
            </a:r>
            <a:endParaRPr lang="en-CA" sz="11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152" y="5610397"/>
            <a:ext cx="1880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>
                <a:solidFill>
                  <a:schemeClr val="tx2"/>
                </a:solidFill>
              </a:rPr>
              <a:t>Ship Detection Mode</a:t>
            </a:r>
          </a:p>
          <a:p>
            <a:r>
              <a:rPr lang="en-CA" sz="1100" dirty="0" smtClean="0">
                <a:solidFill>
                  <a:srgbClr val="0000FF"/>
                </a:solidFill>
              </a:rPr>
              <a:t>Weekly </a:t>
            </a:r>
            <a:endParaRPr lang="en-CA" sz="11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6110175"/>
            <a:ext cx="5026553" cy="6074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531813" indent="-531813" algn="l"/>
            <a:r>
              <a:rPr lang="en-CA" sz="1000" b="1" dirty="0">
                <a:solidFill>
                  <a:srgbClr val="0000FF"/>
                </a:solidFill>
              </a:rPr>
              <a:t>*Note</a:t>
            </a:r>
            <a:r>
              <a:rPr lang="en-CA" sz="1000" dirty="0">
                <a:solidFill>
                  <a:schemeClr val="tx2"/>
                </a:solidFill>
              </a:rPr>
              <a:t>: Coverage requirements over the Canadian </a:t>
            </a:r>
            <a:r>
              <a:rPr lang="en-CA" sz="1000" dirty="0" smtClean="0">
                <a:solidFill>
                  <a:schemeClr val="tx2"/>
                </a:solidFill>
              </a:rPr>
              <a:t>land mass are under review </a:t>
            </a:r>
            <a:r>
              <a:rPr lang="en-CA" sz="1000" dirty="0">
                <a:solidFill>
                  <a:schemeClr val="tx2"/>
                </a:solidFill>
              </a:rPr>
              <a:t>and will be finalized prior to </a:t>
            </a:r>
            <a:r>
              <a:rPr lang="en-CA" sz="1000" dirty="0" smtClean="0">
                <a:solidFill>
                  <a:schemeClr val="tx2"/>
                </a:solidFill>
              </a:rPr>
              <a:t>the start </a:t>
            </a:r>
            <a:r>
              <a:rPr lang="en-CA" sz="1000" dirty="0">
                <a:solidFill>
                  <a:schemeClr val="tx2"/>
                </a:solidFill>
              </a:rPr>
              <a:t>of routine operations</a:t>
            </a:r>
            <a:r>
              <a:rPr lang="en-CA" sz="1000" dirty="0" smtClean="0">
                <a:solidFill>
                  <a:schemeClr val="tx2"/>
                </a:solidFill>
              </a:rPr>
              <a:t>.</a:t>
            </a:r>
          </a:p>
          <a:p>
            <a:pPr marL="531813" indent="-531813" algn="l"/>
            <a:r>
              <a:rPr lang="en-CA" sz="1000" dirty="0">
                <a:solidFill>
                  <a:srgbClr val="FF0000"/>
                </a:solidFill>
              </a:rPr>
              <a:t>Domestic and global coverages exclusively for defence and security are not shown.</a:t>
            </a:r>
          </a:p>
          <a:p>
            <a:pPr marL="531813" indent="-531813" algn="l"/>
            <a:endParaRPr lang="en-CA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52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839200" y="66294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348758"/>
              </p:ext>
            </p:extLst>
          </p:nvPr>
        </p:nvGraphicFramePr>
        <p:xfrm>
          <a:off x="48490" y="2514600"/>
          <a:ext cx="886690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57800" cy="533400"/>
          </a:xfrm>
        </p:spPr>
        <p:txBody>
          <a:bodyPr/>
          <a:lstStyle/>
          <a:p>
            <a:r>
              <a:rPr lang="en-CA" dirty="0" smtClean="0"/>
              <a:t>RCM SAR-C Data Policy and Access in Brief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685800" y="1295400"/>
            <a:ext cx="8077200" cy="107721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dirty="0" smtClean="0"/>
              <a:t>The Canadian </a:t>
            </a:r>
            <a:r>
              <a:rPr lang="en-CA" dirty="0"/>
              <a:t>legal framework of </a:t>
            </a:r>
            <a:r>
              <a:rPr lang="en-CA" dirty="0" smtClean="0"/>
              <a:t>the </a:t>
            </a:r>
            <a:r>
              <a:rPr lang="en-CA" b="1" dirty="0" smtClean="0"/>
              <a:t>Remote </a:t>
            </a:r>
            <a:r>
              <a:rPr lang="en-CA" b="1" dirty="0"/>
              <a:t>Sensing Space Systems </a:t>
            </a:r>
            <a:r>
              <a:rPr lang="en-CA" b="1" dirty="0" smtClean="0"/>
              <a:t>Act </a:t>
            </a:r>
            <a:r>
              <a:rPr lang="en-CA" dirty="0" smtClean="0"/>
              <a:t>dictates the need </a:t>
            </a:r>
            <a:r>
              <a:rPr lang="en-CA" dirty="0"/>
              <a:t>for operating </a:t>
            </a:r>
            <a:r>
              <a:rPr lang="en-CA" dirty="0" smtClean="0"/>
              <a:t>licenses </a:t>
            </a:r>
            <a:r>
              <a:rPr lang="en-CA" dirty="0"/>
              <a:t>for RCM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This has implications in terms of ability to open data access</a:t>
            </a:r>
          </a:p>
        </p:txBody>
      </p:sp>
    </p:spTree>
    <p:extLst>
      <p:ext uri="{BB962C8B-B14F-4D97-AF65-F5344CB8AC3E}">
        <p14:creationId xmlns:p14="http://schemas.microsoft.com/office/powerpoint/2010/main" val="77949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371600"/>
            <a:ext cx="8763000" cy="4724400"/>
          </a:xfrm>
        </p:spPr>
        <p:txBody>
          <a:bodyPr/>
          <a:lstStyle/>
          <a:p>
            <a:pPr marL="0" lvl="0" indent="0">
              <a:buNone/>
            </a:pPr>
            <a:r>
              <a:rPr lang="fr-CA" sz="1800" b="1" dirty="0" smtClean="0"/>
              <a:t>RADARSAT-1</a:t>
            </a:r>
            <a:endParaRPr lang="en-CA" sz="1800" b="1" dirty="0" smtClean="0"/>
          </a:p>
          <a:p>
            <a:pPr lvl="0"/>
            <a:r>
              <a:rPr lang="en-CA" sz="1800" dirty="0" smtClean="0"/>
              <a:t>Government </a:t>
            </a:r>
            <a:r>
              <a:rPr lang="en-CA" sz="1800" dirty="0"/>
              <a:t>of Canada is working towards opening </a:t>
            </a:r>
            <a:r>
              <a:rPr lang="en-CA" sz="1800" dirty="0" smtClean="0"/>
              <a:t>up R1 archives</a:t>
            </a:r>
            <a:endParaRPr lang="en-CA" sz="1800" dirty="0"/>
          </a:p>
          <a:p>
            <a:r>
              <a:rPr lang="en-CA" sz="1800" dirty="0" smtClean="0"/>
              <a:t>First phase: commitment </a:t>
            </a:r>
            <a:r>
              <a:rPr lang="en-CA" sz="1800" dirty="0"/>
              <a:t>to </a:t>
            </a:r>
            <a:r>
              <a:rPr lang="en-CA" sz="1800" dirty="0" smtClean="0"/>
              <a:t>release </a:t>
            </a:r>
            <a:r>
              <a:rPr lang="en-CA" sz="1800" dirty="0"/>
              <a:t>the data products residing in the Canadian archives and to make them available to the general public by </a:t>
            </a:r>
            <a:r>
              <a:rPr lang="en-CA" sz="1800" dirty="0" smtClean="0"/>
              <a:t>March 2019 </a:t>
            </a:r>
            <a:r>
              <a:rPr lang="en-CA" sz="1800" dirty="0"/>
              <a:t>(approx. 37,000 </a:t>
            </a:r>
            <a:r>
              <a:rPr lang="en-CA" sz="1800" dirty="0" smtClean="0"/>
              <a:t>images over Canada)</a:t>
            </a:r>
            <a:endParaRPr lang="en-CA" sz="1800" dirty="0"/>
          </a:p>
          <a:p>
            <a:pPr lvl="0"/>
            <a:r>
              <a:rPr lang="en-CA" sz="1800" dirty="0"/>
              <a:t>D</a:t>
            </a:r>
            <a:r>
              <a:rPr lang="en-CA" sz="1800" dirty="0" smtClean="0"/>
              <a:t>ata </a:t>
            </a:r>
            <a:r>
              <a:rPr lang="en-CA" sz="1800" dirty="0"/>
              <a:t>is not subject to </a:t>
            </a:r>
            <a:r>
              <a:rPr lang="en-CA" sz="1800" dirty="0" smtClean="0"/>
              <a:t>the Canadian government’s Remote </a:t>
            </a:r>
            <a:r>
              <a:rPr lang="en-CA" sz="1800" dirty="0"/>
              <a:t>Sensing Space </a:t>
            </a:r>
            <a:r>
              <a:rPr lang="en-CA" sz="1800" dirty="0" smtClean="0"/>
              <a:t>Systems Act regulating data access</a:t>
            </a:r>
          </a:p>
          <a:p>
            <a:pPr marL="0" lvl="0" indent="0">
              <a:buNone/>
            </a:pPr>
            <a:r>
              <a:rPr lang="fr-CA" sz="1800" b="1" dirty="0" smtClean="0"/>
              <a:t>RADARSAT-2</a:t>
            </a:r>
          </a:p>
          <a:p>
            <a:pPr rtl="0" fontAlgn="base"/>
            <a:r>
              <a:rPr lang="en-CA" sz="1800" dirty="0"/>
              <a:t>Data </a:t>
            </a:r>
            <a:r>
              <a:rPr lang="en-CA" sz="1800" dirty="0" smtClean="0"/>
              <a:t>is owned by MDA and is </a:t>
            </a:r>
            <a:r>
              <a:rPr lang="en-CA" sz="1800" dirty="0"/>
              <a:t>subject to the Canadian government’s Remote Sensing Space Systems </a:t>
            </a:r>
            <a:r>
              <a:rPr lang="en-CA" sz="1800" dirty="0" smtClean="0"/>
              <a:t>Act regulating </a:t>
            </a:r>
            <a:r>
              <a:rPr lang="en-CA" sz="1800" dirty="0"/>
              <a:t>data </a:t>
            </a:r>
            <a:r>
              <a:rPr lang="en-CA" sz="1800" dirty="0" smtClean="0"/>
              <a:t>access</a:t>
            </a:r>
            <a:endParaRPr lang="en-CA" sz="1800" dirty="0"/>
          </a:p>
          <a:p>
            <a:pPr rtl="0" eaLnBrk="1" fontAlgn="base" latinLnBrk="0" hangingPunct="1"/>
            <a:r>
              <a:rPr lang="en-CA" sz="1800" dirty="0" smtClean="0"/>
              <a:t>Archives </a:t>
            </a:r>
            <a:r>
              <a:rPr lang="en-CA" sz="1800" dirty="0"/>
              <a:t>of </a:t>
            </a:r>
            <a:r>
              <a:rPr lang="en-CA" sz="1800" dirty="0" err="1" smtClean="0"/>
              <a:t>GoC</a:t>
            </a:r>
            <a:r>
              <a:rPr lang="en-CA" sz="1800" dirty="0" smtClean="0"/>
              <a:t> </a:t>
            </a:r>
            <a:r>
              <a:rPr lang="en-CA" sz="1800" dirty="0"/>
              <a:t>processed </a:t>
            </a:r>
            <a:r>
              <a:rPr lang="en-CA" sz="1800" dirty="0" smtClean="0"/>
              <a:t>data is </a:t>
            </a:r>
            <a:r>
              <a:rPr lang="en-CA" sz="1800" dirty="0"/>
              <a:t>accessible to </a:t>
            </a:r>
            <a:r>
              <a:rPr lang="en-CA" sz="1800" dirty="0" err="1"/>
              <a:t>GoC</a:t>
            </a:r>
            <a:r>
              <a:rPr lang="en-CA" sz="1800" dirty="0"/>
              <a:t> users only</a:t>
            </a:r>
          </a:p>
          <a:p>
            <a:pPr rtl="0" eaLnBrk="1" fontAlgn="base" latinLnBrk="0" hangingPunct="1"/>
            <a:r>
              <a:rPr lang="en-CA" sz="1800" dirty="0" smtClean="0"/>
              <a:t>Data is  available commercially or provided </a:t>
            </a:r>
            <a:r>
              <a:rPr lang="en-CA" sz="1800" dirty="0"/>
              <a:t>for </a:t>
            </a:r>
            <a:r>
              <a:rPr lang="en-CA" sz="1800" dirty="0" smtClean="0"/>
              <a:t>activations of International </a:t>
            </a:r>
            <a:r>
              <a:rPr lang="en-CA" sz="1800" dirty="0"/>
              <a:t>Charter </a:t>
            </a:r>
            <a:r>
              <a:rPr lang="en-CA" sz="1800" dirty="0" smtClean="0"/>
              <a:t>Space and </a:t>
            </a:r>
            <a:r>
              <a:rPr lang="en-CA" sz="1800" dirty="0"/>
              <a:t>M</a:t>
            </a:r>
            <a:r>
              <a:rPr lang="en-CA" sz="1800" dirty="0" smtClean="0"/>
              <a:t>ajor </a:t>
            </a:r>
            <a:r>
              <a:rPr lang="en-CA" sz="1800" dirty="0"/>
              <a:t>D</a:t>
            </a:r>
            <a:r>
              <a:rPr lang="en-CA" sz="1800" dirty="0" smtClean="0"/>
              <a:t>isaster</a:t>
            </a:r>
            <a:endParaRPr lang="fr-CA" sz="1800" b="1" dirty="0" smtClean="0"/>
          </a:p>
          <a:p>
            <a:pPr marL="0" lvl="0" indent="0">
              <a:buNone/>
            </a:pPr>
            <a:r>
              <a:rPr lang="fr-CA" sz="1800" b="1" dirty="0" smtClean="0"/>
              <a:t>RCM AIS Data</a:t>
            </a:r>
          </a:p>
          <a:p>
            <a:r>
              <a:rPr lang="fr-CA" dirty="0" err="1" smtClean="0"/>
              <a:t>Managed</a:t>
            </a:r>
            <a:r>
              <a:rPr lang="fr-CA" dirty="0" smtClean="0"/>
              <a:t> by National </a:t>
            </a:r>
            <a:r>
              <a:rPr lang="fr-CA" dirty="0" err="1" smtClean="0"/>
              <a:t>Defence</a:t>
            </a:r>
            <a:r>
              <a:rPr lang="fr-CA" dirty="0" smtClean="0"/>
              <a:t>, </a:t>
            </a:r>
            <a:r>
              <a:rPr lang="fr-CA" dirty="0" err="1" smtClean="0"/>
              <a:t>access</a:t>
            </a:r>
            <a:r>
              <a:rPr lang="fr-CA" dirty="0" smtClean="0"/>
              <a:t> to </a:t>
            </a:r>
            <a:r>
              <a:rPr lang="fr-CA" dirty="0" err="1" smtClean="0"/>
              <a:t>products</a:t>
            </a:r>
            <a:r>
              <a:rPr lang="fr-CA" dirty="0" smtClean="0"/>
              <a:t> </a:t>
            </a:r>
            <a:r>
              <a:rPr lang="fr-CA" dirty="0" err="1"/>
              <a:t>limited</a:t>
            </a:r>
            <a:r>
              <a:rPr lang="fr-CA" dirty="0"/>
              <a:t> to the </a:t>
            </a:r>
            <a:r>
              <a:rPr lang="fr-CA" dirty="0" err="1" smtClean="0"/>
              <a:t>GoC</a:t>
            </a:r>
            <a:r>
              <a:rPr lang="fr-CA" dirty="0" smtClean="0"/>
              <a:t> </a:t>
            </a:r>
            <a:r>
              <a:rPr lang="fr-CA" dirty="0" err="1" smtClean="0"/>
              <a:t>Departments</a:t>
            </a:r>
            <a:r>
              <a:rPr lang="fr-CA" dirty="0" smtClean="0"/>
              <a:t> </a:t>
            </a:r>
            <a:r>
              <a:rPr lang="fr-CA" dirty="0"/>
              <a:t>and </a:t>
            </a:r>
            <a:r>
              <a:rPr lang="fr-CA" dirty="0" err="1" smtClean="0"/>
              <a:t>defence</a:t>
            </a:r>
            <a:r>
              <a:rPr lang="fr-CA" dirty="0" smtClean="0"/>
              <a:t> </a:t>
            </a:r>
            <a:r>
              <a:rPr lang="fr-CA" dirty="0" err="1" smtClean="0"/>
              <a:t>partners</a:t>
            </a:r>
            <a:r>
              <a:rPr lang="fr-CA" dirty="0"/>
              <a:t> </a:t>
            </a:r>
            <a:endParaRPr lang="fr-CA" sz="1800" b="1" dirty="0"/>
          </a:p>
          <a:p>
            <a:pPr marL="0" lvl="0" indent="0">
              <a:buNone/>
            </a:pPr>
            <a:endParaRPr lang="fr-CA" dirty="0"/>
          </a:p>
          <a:p>
            <a:pPr marL="0" lv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CA" dirty="0" smtClean="0"/>
              <a:t>More on Canadian Government’s Data Access</a:t>
            </a:r>
          </a:p>
        </p:txBody>
      </p:sp>
    </p:spTree>
    <p:extLst>
      <p:ext uri="{BB962C8B-B14F-4D97-AF65-F5344CB8AC3E}">
        <p14:creationId xmlns:p14="http://schemas.microsoft.com/office/powerpoint/2010/main" val="1679831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57400" y="3048000"/>
            <a:ext cx="5638800" cy="990600"/>
          </a:xfrm>
        </p:spPr>
        <p:txBody>
          <a:bodyPr/>
          <a:lstStyle/>
          <a:p>
            <a:pPr marL="0" indent="0">
              <a:buNone/>
            </a:pPr>
            <a:r>
              <a:rPr lang="fr-CA" sz="2800" b="1" dirty="0" smtClean="0"/>
              <a:t>ADDITIONAL INFORMATION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836690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CA" dirty="0" smtClean="0"/>
              <a:t>The RADARSAT Program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37159"/>
              </p:ext>
            </p:extLst>
          </p:nvPr>
        </p:nvGraphicFramePr>
        <p:xfrm>
          <a:off x="885824" y="4230718"/>
          <a:ext cx="8029576" cy="2398682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val="181800261"/>
                    </a:ext>
                  </a:extLst>
                </a:gridCol>
                <a:gridCol w="1705337">
                  <a:extLst>
                    <a:ext uri="{9D8B030D-6E8A-4147-A177-3AD203B41FA5}">
                      <a16:colId xmlns:a16="http://schemas.microsoft.com/office/drawing/2014/main" val="3686260195"/>
                    </a:ext>
                  </a:extLst>
                </a:gridCol>
                <a:gridCol w="2020419">
                  <a:extLst>
                    <a:ext uri="{9D8B030D-6E8A-4147-A177-3AD203B41FA5}">
                      <a16:colId xmlns:a16="http://schemas.microsoft.com/office/drawing/2014/main" val="216187293"/>
                    </a:ext>
                  </a:extLst>
                </a:gridCol>
                <a:gridCol w="2503595">
                  <a:extLst>
                    <a:ext uri="{9D8B030D-6E8A-4147-A177-3AD203B41FA5}">
                      <a16:colId xmlns:a16="http://schemas.microsoft.com/office/drawing/2014/main" val="1245969115"/>
                    </a:ext>
                  </a:extLst>
                </a:gridCol>
              </a:tblGrid>
              <a:tr h="411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endParaRPr lang="en-US" sz="13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72" marR="4977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RADARSAT-1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CA" sz="1300" b="1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(1995-2013)</a:t>
                      </a:r>
                    </a:p>
                  </a:txBody>
                  <a:tcPr marL="49772" marR="49772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RADARSAT-2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CA" sz="1300" b="1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(2007 - )</a:t>
                      </a:r>
                    </a:p>
                  </a:txBody>
                  <a:tcPr marL="49792" marR="4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CA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RCM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CA" sz="1300" b="1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(2018)</a:t>
                      </a:r>
                    </a:p>
                  </a:txBody>
                  <a:tcPr marL="49793" marR="49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3087"/>
                  </a:ext>
                </a:extLst>
              </a:tr>
              <a:tr h="268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# of satellite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72" marR="49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72" marR="49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2" marR="4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620102"/>
                  </a:ext>
                </a:extLst>
              </a:tr>
              <a:tr h="268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Mass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72" marR="49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2750 kg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72" marR="49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2300 kg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2" marR="4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1430 kg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775686"/>
                  </a:ext>
                </a:extLst>
              </a:tr>
              <a:tr h="268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Exact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evisit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72" marR="49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24 day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72" marR="49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24 day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2" marR="4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4 day (12 / sat)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751472"/>
                  </a:ext>
                </a:extLst>
              </a:tr>
              <a:tr h="268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CA" sz="14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SAR</a:t>
                      </a:r>
                      <a:r>
                        <a:rPr lang="en-CA" sz="1400" b="1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time </a:t>
                      </a:r>
                      <a:r>
                        <a:rPr lang="en-CA" sz="14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 orbit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72" marR="49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CA" sz="12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28 min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72" marR="49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CA" sz="12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28 min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2" marR="4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CA" sz="12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15 min</a:t>
                      </a:r>
                      <a:r>
                        <a:rPr lang="en-CA" sz="1200" b="1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CA" sz="12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 sat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060083"/>
                  </a:ext>
                </a:extLst>
              </a:tr>
              <a:tr h="268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Antenna size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72" marR="49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15 m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72" marR="49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15 m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2" marR="4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6.75 m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502010"/>
                  </a:ext>
                </a:extLst>
              </a:tr>
              <a:tr h="300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CA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Polarization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72" marR="49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CA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HH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72" marR="49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117475" marR="0" indent="-1174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CA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HH, VV, HV, VH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2" marR="4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117475" marR="0" indent="-117475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HH, VV, HV, VH, Compact Pol.</a:t>
                      </a:r>
                      <a:endParaRPr lang="en-US" sz="1200" b="0" dirty="0" smtClean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769720"/>
                  </a:ext>
                </a:extLst>
              </a:tr>
              <a:tr h="284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Look direction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72" marR="49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Right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72" marR="49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indent="-1174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Right or Left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2" marR="4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indent="-117475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Right</a:t>
                      </a:r>
                    </a:p>
                  </a:txBody>
                  <a:tcPr marL="49793" marR="49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99713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25" y="2286000"/>
            <a:ext cx="1239675" cy="52542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46" y="206086"/>
            <a:ext cx="1239675" cy="5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73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CA" dirty="0" smtClean="0"/>
              <a:t>RADARSAT Program Evolution</a:t>
            </a:r>
            <a:endParaRPr lang="en-CA" dirty="0"/>
          </a:p>
        </p:txBody>
      </p:sp>
      <p:graphicFrame>
        <p:nvGraphicFramePr>
          <p:cNvPr id="5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936375"/>
              </p:ext>
            </p:extLst>
          </p:nvPr>
        </p:nvGraphicFramePr>
        <p:xfrm>
          <a:off x="30157" y="1752600"/>
          <a:ext cx="9059917" cy="4374291"/>
        </p:xfrm>
        <a:graphic>
          <a:graphicData uri="http://schemas.openxmlformats.org/drawingml/2006/table">
            <a:tbl>
              <a:tblPr/>
              <a:tblGrid>
                <a:gridCol w="1225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2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RADARSAT-1 (1995-2013)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RADARSAT-2 (2007-   )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RCM (</a:t>
                      </a:r>
                      <a:r>
                        <a:rPr kumimoji="0" lang="en-C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2019 </a:t>
                      </a:r>
                      <a:r>
                        <a:rPr kumimoji="0" lang="en-C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planned)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Policy Driver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To </a:t>
                      </a:r>
                      <a:r>
                        <a:rPr kumimoji="0" lang="en-C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better manage navigation through Canada’s ice infested waters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Data continuity and expectation that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SatCom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 and optical data commercialization trends applies to RADAR.</a:t>
                      </a: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First and foremost national interest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Radar imagery still mostly for government use and open data policy international trend.</a:t>
                      </a: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Technological driver</a:t>
                      </a: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Develop a niche for SAR</a:t>
                      </a:r>
                    </a:p>
                  </a:txBody>
                  <a:tcPr marL="35020" marR="350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Enhanced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system capabilities</a:t>
                      </a:r>
                    </a:p>
                  </a:txBody>
                  <a:tcPr marL="35020" marR="350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fr-CA" sz="1300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Improved</a:t>
                      </a:r>
                      <a:r>
                        <a:rPr lang="fr-CA" sz="13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CA" sz="1300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revisit</a:t>
                      </a:r>
                      <a:r>
                        <a:rPr lang="fr-CA" sz="13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time over </a:t>
                      </a:r>
                      <a:r>
                        <a:rPr lang="fr-CA" sz="1300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resolution</a:t>
                      </a:r>
                      <a:endParaRPr lang="fr-CA" sz="130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fr-CA" sz="13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Small</a:t>
                      </a:r>
                      <a:r>
                        <a:rPr lang="fr-CA" sz="13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satellite </a:t>
                      </a:r>
                      <a:r>
                        <a:rPr lang="fr-CA" sz="1300" baseline="0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platform</a:t>
                      </a:r>
                      <a:r>
                        <a:rPr lang="fr-CA" sz="13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CA" sz="1300" baseline="0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capability</a:t>
                      </a:r>
                      <a:endParaRPr lang="en-CA" sz="130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072127"/>
                  </a:ext>
                </a:extLst>
              </a:tr>
              <a:tr h="694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Commercialisa-tion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A private company established to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commercialise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the data</a:t>
                      </a: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MDA has exclusive rights to market data worldwide. Government’s contribution is a data pre purchase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No commercial distribution</a:t>
                      </a: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Procurement</a:t>
                      </a: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Traditional </a:t>
                      </a:r>
                      <a:r>
                        <a:rPr kumimoji="0" lang="en-C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Government procurement followed by a Government operation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20" marR="350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Public, Private Partnership with MDA 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20" marR="350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fr-CA" sz="1300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Traditional</a:t>
                      </a:r>
                      <a:r>
                        <a:rPr lang="fr-CA" sz="13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CA" sz="1300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government</a:t>
                      </a:r>
                      <a:r>
                        <a:rPr lang="fr-CA" sz="13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CA" sz="1300" baseline="0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procurement</a:t>
                      </a:r>
                      <a:r>
                        <a:rPr lang="fr-CA" sz="13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fr-CA" sz="1300" baseline="0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government</a:t>
                      </a:r>
                      <a:r>
                        <a:rPr lang="fr-CA" sz="13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CA" sz="1300" baseline="0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operations</a:t>
                      </a:r>
                      <a:r>
                        <a:rPr lang="fr-CA" sz="13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CA" sz="130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275277"/>
                  </a:ext>
                </a:extLst>
              </a:tr>
              <a:tr h="623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Implementation</a:t>
                      </a:r>
                      <a:endParaRPr kumimoji="0" lang="en-CA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Government owned and operated. In partnership with NASA and NOAA in exchange of imagery. 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Government and MDA invested in the construction of the system and MDA owns and operates it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Government owns and operates. Defense provides AIS tracking system</a:t>
                      </a: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434085"/>
                  </a:ext>
                </a:extLst>
              </a:tr>
              <a:tr h="406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Data Access</a:t>
                      </a: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Commercial purchase except NASA/NOAA (partners); provisions for International Charter for major disaster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20" marR="350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All commercial purchases; provisions for International Charter for major disaster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20" marR="350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CA" sz="13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Intent is to 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ake data available, accessible, and affordable to the broadest extent possible</a:t>
                      </a:r>
                      <a:endParaRPr lang="en-CA" sz="130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1139" marR="411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344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9122</TotalTime>
  <Words>1135</Words>
  <Application>Microsoft Office PowerPoint</Application>
  <PresentationFormat>On-screen Show (4:3)</PresentationFormat>
  <Paragraphs>172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Times New Roman</vt:lpstr>
      <vt:lpstr>Wingdings</vt:lpstr>
      <vt:lpstr>Default</vt:lpstr>
      <vt:lpstr>RADARSAT Constellation Mission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Bourassa, Marie-Josée (ASC/CSA)</cp:lastModifiedBy>
  <cp:revision>145</cp:revision>
  <dcterms:modified xsi:type="dcterms:W3CDTF">2018-10-09T21:24:32Z</dcterms:modified>
</cp:coreProperties>
</file>