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9" r:id="rId3"/>
    <p:sldId id="4799" r:id="rId4"/>
    <p:sldId id="471" r:id="rId5"/>
    <p:sldId id="508" r:id="rId6"/>
    <p:sldId id="264" r:id="rId7"/>
    <p:sldId id="270" r:id="rId8"/>
    <p:sldId id="516" r:id="rId9"/>
    <p:sldId id="497" r:id="rId10"/>
    <p:sldId id="449" r:id="rId11"/>
    <p:sldId id="4790" r:id="rId12"/>
    <p:sldId id="268" r:id="rId13"/>
    <p:sldId id="509" r:id="rId14"/>
    <p:sldId id="510"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97DCAC-1378-4C66-90F7-088CDEBE61D6}">
          <p14:sldIdLst>
            <p14:sldId id="256"/>
          </p14:sldIdLst>
        </p14:section>
        <p14:section name="Landsat Status" id="{2AB3102F-663D-4120-8444-C2C8645730BA}">
          <p14:sldIdLst>
            <p14:sldId id="259"/>
            <p14:sldId id="4799"/>
            <p14:sldId id="471"/>
          </p14:sldIdLst>
        </p14:section>
        <p14:section name="SLI AST" id="{DE7040D8-8D5F-4EE0-88D7-F4B182309AE3}">
          <p14:sldIdLst>
            <p14:sldId id="508"/>
          </p14:sldIdLst>
        </p14:section>
        <p14:section name="Collections" id="{CD79C104-82C2-464C-8FB1-4C24C778CBF6}">
          <p14:sldIdLst>
            <p14:sldId id="264"/>
            <p14:sldId id="270"/>
            <p14:sldId id="516"/>
          </p14:sldIdLst>
        </p14:section>
        <p14:section name="Backup" id="{140E7DB2-1FA1-4749-A36D-80C24F92B5FD}">
          <p14:sldIdLst>
            <p14:sldId id="497"/>
            <p14:sldId id="449"/>
            <p14:sldId id="4790"/>
            <p14:sldId id="268"/>
            <p14:sldId id="509"/>
            <p14:sldId id="51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5343" autoAdjust="0"/>
  </p:normalViewPr>
  <p:slideViewPr>
    <p:cSldViewPr snapToGrid="0" snapToObjects="1" showGuides="1">
      <p:cViewPr varScale="1">
        <p:scale>
          <a:sx n="90" d="100"/>
          <a:sy n="90" d="100"/>
        </p:scale>
        <p:origin x="990" y="6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07256F-CE19-B045-966B-849EA7F16953}" type="datetimeFigureOut">
              <a:rPr lang="en-US" smtClean="0"/>
              <a:t>10/16/2018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11BCD-6F5B-C84D-8005-0C8CF2D2BA52}" type="slidenum">
              <a:rPr lang="en-GB" smtClean="0"/>
              <a:t>‹#›</a:t>
            </a:fld>
            <a:endParaRPr lang="en-GB"/>
          </a:p>
        </p:txBody>
      </p:sp>
    </p:spTree>
    <p:extLst>
      <p:ext uri="{BB962C8B-B14F-4D97-AF65-F5344CB8AC3E}">
        <p14:creationId xmlns:p14="http://schemas.microsoft.com/office/powerpoint/2010/main" val="1334541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D211BCD-6F5B-C84D-8005-0C8CF2D2BA52}" type="slidenum">
              <a:rPr lang="en-GB" smtClean="0"/>
              <a:t>1</a:t>
            </a:fld>
            <a:endParaRPr lang="en-GB"/>
          </a:p>
        </p:txBody>
      </p:sp>
    </p:spTree>
    <p:extLst>
      <p:ext uri="{BB962C8B-B14F-4D97-AF65-F5344CB8AC3E}">
        <p14:creationId xmlns:p14="http://schemas.microsoft.com/office/powerpoint/2010/main" val="32104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244021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12</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3432700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70665"/>
          <a:stretch/>
        </p:blipFill>
        <p:spPr>
          <a:xfrm>
            <a:off x="579057" y="693"/>
            <a:ext cx="2011743" cy="5143500"/>
          </a:xfrm>
          <a:prstGeom prst="rect">
            <a:avLst/>
          </a:prstGeom>
        </p:spPr>
      </p:pic>
      <p:pic>
        <p:nvPicPr>
          <p:cNvPr id="9" name="Picture 8"/>
          <p:cNvPicPr>
            <a:picLocks noChangeAspect="1"/>
          </p:cNvPicPr>
          <p:nvPr userDrawn="1"/>
        </p:nvPicPr>
        <p:blipFill rotWithShape="1">
          <a:blip r:embed="rId2"/>
          <a:srcRect r="70665"/>
          <a:stretch/>
        </p:blipFill>
        <p:spPr>
          <a:xfrm>
            <a:off x="0" y="0"/>
            <a:ext cx="2011743" cy="5143500"/>
          </a:xfrm>
          <a:prstGeom prst="rect">
            <a:avLst/>
          </a:prstGeom>
        </p:spPr>
      </p:pic>
      <p:pic>
        <p:nvPicPr>
          <p:cNvPr id="8" name="Picture 7"/>
          <p:cNvPicPr>
            <a:picLocks noChangeAspect="1"/>
          </p:cNvPicPr>
          <p:nvPr userDrawn="1"/>
        </p:nvPicPr>
        <p:blipFill>
          <a:blip r:embed="rId2"/>
          <a:stretch>
            <a:fillRect/>
          </a:stretch>
        </p:blipFill>
        <p:spPr>
          <a:xfrm>
            <a:off x="2299716" y="0"/>
            <a:ext cx="6858000" cy="5143500"/>
          </a:xfrm>
          <a:prstGeom prst="rect">
            <a:avLst/>
          </a:prstGeom>
        </p:spPr>
      </p:pic>
      <p:sp>
        <p:nvSpPr>
          <p:cNvPr id="2" name="Title 1"/>
          <p:cNvSpPr>
            <a:spLocks noGrp="1"/>
          </p:cNvSpPr>
          <p:nvPr>
            <p:ph type="ctrTitle"/>
          </p:nvPr>
        </p:nvSpPr>
        <p:spPr>
          <a:xfrm>
            <a:off x="493009" y="1601258"/>
            <a:ext cx="6060191" cy="845932"/>
          </a:xfrm>
          <a:ln>
            <a:noFill/>
          </a:ln>
        </p:spPr>
        <p:txBody>
          <a:bodyPr>
            <a:noAutofit/>
          </a:bodyPr>
          <a:lstStyle>
            <a:lvl1pPr algn="l">
              <a:defRPr sz="3600">
                <a:solidFill>
                  <a:schemeClr val="bg1"/>
                </a:solidFill>
                <a:latin typeface="Helvetica"/>
                <a:cs typeface="Helvetica"/>
              </a:defRPr>
            </a:lvl1pPr>
          </a:lstStyle>
          <a:p>
            <a:r>
              <a:rPr lang="en-GB" dirty="0"/>
              <a:t>Click to edit Master title style</a:t>
            </a:r>
          </a:p>
        </p:txBody>
      </p:sp>
      <p:sp>
        <p:nvSpPr>
          <p:cNvPr id="3" name="Subtitle 2"/>
          <p:cNvSpPr>
            <a:spLocks noGrp="1"/>
          </p:cNvSpPr>
          <p:nvPr>
            <p:ph type="subTitle" idx="1"/>
          </p:nvPr>
        </p:nvSpPr>
        <p:spPr>
          <a:xfrm>
            <a:off x="493009" y="2729257"/>
            <a:ext cx="5634665" cy="1859222"/>
          </a:xfrm>
          <a:ln>
            <a:noFill/>
          </a:ln>
        </p:spPr>
        <p:txBody>
          <a:bodyPr>
            <a:normAutofit/>
          </a:bodyPr>
          <a:lstStyle>
            <a:lvl1pPr marL="0" indent="0" algn="l">
              <a:buNone/>
              <a:defRPr lang="en-AU" sz="1400" dirty="0">
                <a:solidFill>
                  <a:srgbClr val="FFFFFF"/>
                </a:solidFill>
                <a:ea typeface="Arial Bold"/>
                <a:cs typeface="Arial Bold"/>
                <a:sym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defTabSz="914400">
              <a:lnSpc>
                <a:spcPct val="150000"/>
              </a:lnSpc>
              <a:defRPr>
                <a:solidFill>
                  <a:srgbClr val="000000"/>
                </a:solidFill>
              </a:defRPr>
            </a:pPr>
            <a:endParaRPr lang="en-AU" dirty="0">
              <a:solidFill>
                <a:srgbClr val="FFFFFF"/>
              </a:solidFill>
              <a:latin typeface="+mj-lt"/>
              <a:ea typeface="Arial Bold"/>
              <a:cs typeface="Arial Bold"/>
              <a:sym typeface="Arial Bold"/>
            </a:endParaRPr>
          </a:p>
        </p:txBody>
      </p:sp>
      <p:sp>
        <p:nvSpPr>
          <p:cNvPr id="4" name="Date Placeholder 3"/>
          <p:cNvSpPr>
            <a:spLocks noGrp="1"/>
          </p:cNvSpPr>
          <p:nvPr>
            <p:ph type="dt" sz="half" idx="10"/>
          </p:nvPr>
        </p:nvSpPr>
        <p:spPr>
          <a:ln>
            <a:noFill/>
          </a:ln>
        </p:spPr>
        <p:txBody>
          <a:bodyPr/>
          <a:lstStyle>
            <a:lvl1pPr>
              <a:defRPr>
                <a:solidFill>
                  <a:srgbClr val="FFFFFF"/>
                </a:solidFill>
              </a:defRPr>
            </a:lvl1pPr>
          </a:lstStyle>
          <a:p>
            <a:fld id="{C6918AAF-CE24-3542-9ED6-E4EE86624496}" type="datetimeFigureOut">
              <a:rPr lang="en-US" smtClean="0"/>
              <a:pPr/>
              <a:t>10/16/2018</a:t>
            </a:fld>
            <a:endParaRPr lang="en-GB" dirty="0"/>
          </a:p>
        </p:txBody>
      </p:sp>
      <p:sp>
        <p:nvSpPr>
          <p:cNvPr id="5" name="Footer Placeholder 4"/>
          <p:cNvSpPr>
            <a:spLocks noGrp="1"/>
          </p:cNvSpPr>
          <p:nvPr>
            <p:ph type="ftr" sz="quarter" idx="11"/>
          </p:nvPr>
        </p:nvSpPr>
        <p:spPr>
          <a:ln>
            <a:noFill/>
          </a:ln>
        </p:spPr>
        <p:txBody>
          <a:bodyPr/>
          <a:lstStyle>
            <a:lvl1pPr>
              <a:defRPr>
                <a:solidFill>
                  <a:srgbClr val="FFFFFF"/>
                </a:solidFill>
              </a:defRPr>
            </a:lvl1pPr>
          </a:lstStyle>
          <a:p>
            <a:endParaRPr lang="en-GB" dirty="0"/>
          </a:p>
        </p:txBody>
      </p:sp>
      <p:pic>
        <p:nvPicPr>
          <p:cNvPr id="13" name="ceos_logo.png"/>
          <p:cNvPicPr/>
          <p:nvPr userDrawn="1"/>
        </p:nvPicPr>
        <p:blipFill>
          <a:blip r:embed="rId3">
            <a:extLst/>
          </a:blip>
          <a:stretch>
            <a:fillRect/>
          </a:stretch>
        </p:blipFill>
        <p:spPr>
          <a:xfrm>
            <a:off x="493009" y="234785"/>
            <a:ext cx="2507906" cy="993132"/>
          </a:xfrm>
          <a:prstGeom prst="rect">
            <a:avLst/>
          </a:prstGeom>
          <a:ln w="12700">
            <a:miter lim="400000"/>
          </a:ln>
        </p:spPr>
      </p:pic>
      <p:sp>
        <p:nvSpPr>
          <p:cNvPr id="14" name="Shape 10"/>
          <p:cNvSpPr txBox="1">
            <a:spLocks/>
          </p:cNvSpPr>
          <p:nvPr userDrawn="1"/>
        </p:nvSpPr>
        <p:spPr>
          <a:xfrm>
            <a:off x="493009" y="126401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47089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918AAF-CE24-3542-9ED6-E4EE86624496}" type="datetimeFigureOut">
              <a:rPr lang="en-US" smtClean="0"/>
              <a:t>10/16/2018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07765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918AAF-CE24-3542-9ED6-E4EE86624496}" type="datetimeFigureOut">
              <a:rPr lang="en-US" smtClean="0"/>
              <a:t>10/16/2018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0842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Slide Number Placeholder 2"/>
          <p:cNvSpPr>
            <a:spLocks noGrp="1"/>
          </p:cNvSpPr>
          <p:nvPr>
            <p:ph type="sldNum" sz="quarter" idx="10"/>
          </p:nvPr>
        </p:nvSpPr>
        <p:spPr>
          <a:xfrm>
            <a:off x="8543271" y="4882754"/>
            <a:ext cx="358775" cy="171450"/>
          </a:xfrm>
          <a:prstGeom prst="rect">
            <a:avLst/>
          </a:prstGeom>
        </p:spPr>
        <p:txBody>
          <a:bodyPr/>
          <a:lstStyle/>
          <a:p>
            <a:pPr>
              <a:defRPr/>
            </a:pPr>
            <a:fld id="{C909AFF1-D0E4-CA45-8A27-D2C417A0151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341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918AAF-CE24-3542-9ED6-E4EE86624496}" type="datetimeFigureOut">
              <a:rPr lang="en-US" smtClean="0"/>
              <a:t>10/16/2018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0652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918AAF-CE24-3542-9ED6-E4EE86624496}" type="datetimeFigureOut">
              <a:rPr lang="en-US" smtClean="0"/>
              <a:t>10/16/2018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97837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C6918AAF-CE24-3542-9ED6-E4EE86624496}" type="datetimeFigureOut">
              <a:rPr lang="en-US" smtClean="0"/>
              <a:t>10/16/2018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398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C6918AAF-CE24-3542-9ED6-E4EE86624496}" type="datetimeFigureOut">
              <a:rPr lang="en-US" smtClean="0"/>
              <a:t>10/16/2018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9174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6918AAF-CE24-3542-9ED6-E4EE86624496}" type="datetimeFigureOut">
              <a:rPr lang="en-US" smtClean="0"/>
              <a:t>10/16/2018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80337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18AAF-CE24-3542-9ED6-E4EE86624496}" type="datetimeFigureOut">
              <a:rPr lang="en-US" smtClean="0"/>
              <a:t>10/16/2018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90069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10/16/2018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40482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10/16/2018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38269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a:stretch>
            <a:fillRect/>
          </a:stretch>
        </p:blipFill>
        <p:spPr>
          <a:xfrm>
            <a:off x="2988521" y="1"/>
            <a:ext cx="6155478" cy="1097089"/>
          </a:xfrm>
          <a:prstGeom prst="rect">
            <a:avLst/>
          </a:prstGeom>
        </p:spPr>
      </p:pic>
      <p:pic>
        <p:nvPicPr>
          <p:cNvPr id="8" name="Picture 7"/>
          <p:cNvPicPr>
            <a:picLocks noChangeAspect="1"/>
          </p:cNvPicPr>
          <p:nvPr userDrawn="1"/>
        </p:nvPicPr>
        <p:blipFill>
          <a:blip r:embed="rId15"/>
          <a:stretch>
            <a:fillRect/>
          </a:stretch>
        </p:blipFill>
        <p:spPr>
          <a:xfrm>
            <a:off x="1" y="1"/>
            <a:ext cx="6155483" cy="1097089"/>
          </a:xfrm>
          <a:prstGeom prst="rect">
            <a:avLst/>
          </a:prstGeom>
        </p:spPr>
      </p:pic>
      <p:sp>
        <p:nvSpPr>
          <p:cNvPr id="2" name="Title Placeholder 1"/>
          <p:cNvSpPr>
            <a:spLocks noGrp="1"/>
          </p:cNvSpPr>
          <p:nvPr>
            <p:ph type="title"/>
          </p:nvPr>
        </p:nvSpPr>
        <p:spPr>
          <a:xfrm>
            <a:off x="2020932" y="122549"/>
            <a:ext cx="5098671" cy="857250"/>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8AAF-CE24-3542-9ED6-E4EE86624496}" type="datetimeFigureOut">
              <a:rPr lang="en-US" smtClean="0"/>
              <a:t>10/16/2018</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8C7F34-962E-5C46-A517-BC8DD47DCCA6}" type="slidenum">
              <a:rPr lang="en-GB" smtClean="0"/>
              <a:t>‹#›</a:t>
            </a:fld>
            <a:endParaRPr lang="en-GB"/>
          </a:p>
        </p:txBody>
      </p:sp>
    </p:spTree>
    <p:extLst>
      <p:ext uri="{BB962C8B-B14F-4D97-AF65-F5344CB8AC3E}">
        <p14:creationId xmlns:p14="http://schemas.microsoft.com/office/powerpoint/2010/main" val="283968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2400" kern="1200">
          <a:solidFill>
            <a:srgbClr val="FFFFFF"/>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landsat.usgs.gov/igs-networ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Landsatdatapolicy@usgs.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669" y="1720711"/>
            <a:ext cx="5736262" cy="1689514"/>
          </a:xfrm>
        </p:spPr>
        <p:txBody>
          <a:bodyPr anchor="ctr">
            <a:normAutofit/>
          </a:bodyPr>
          <a:lstStyle/>
          <a:p>
            <a:pPr lvl="0"/>
            <a:r>
              <a:rPr lang="fr-FR" sz="3600" b="1" dirty="0"/>
              <a:t>USGS Status</a:t>
            </a:r>
          </a:p>
        </p:txBody>
      </p:sp>
      <p:sp>
        <p:nvSpPr>
          <p:cNvPr id="3" name="Subtitle 2"/>
          <p:cNvSpPr>
            <a:spLocks noGrp="1"/>
          </p:cNvSpPr>
          <p:nvPr>
            <p:ph type="subTitle" idx="1"/>
          </p:nvPr>
        </p:nvSpPr>
        <p:spPr>
          <a:xfrm>
            <a:off x="493009" y="3676490"/>
            <a:ext cx="5634665" cy="1249391"/>
          </a:xfrm>
        </p:spPr>
        <p:txBody>
          <a:bodyPr anchor="ctr">
            <a:normAutofit lnSpcReduction="10000"/>
          </a:bodyPr>
          <a:lstStyle/>
          <a:p>
            <a:r>
              <a:rPr lang="en-GB" dirty="0"/>
              <a:t>Jenn Lacey, USGS EROS</a:t>
            </a:r>
          </a:p>
          <a:p>
            <a:r>
              <a:rPr lang="en-GB" dirty="0"/>
              <a:t>2018 CEOS Plenary</a:t>
            </a:r>
          </a:p>
          <a:p>
            <a:r>
              <a:rPr lang="en-GB" dirty="0"/>
              <a:t>Agenda Item 4.3</a:t>
            </a:r>
          </a:p>
          <a:p>
            <a:r>
              <a:rPr lang="en-GB" dirty="0"/>
              <a:t>Brussels, Belgium</a:t>
            </a:r>
          </a:p>
          <a:p>
            <a:r>
              <a:rPr lang="en-GB" dirty="0"/>
              <a:t>16 – 18 October 2018</a:t>
            </a:r>
          </a:p>
        </p:txBody>
      </p:sp>
    </p:spTree>
    <p:extLst>
      <p:ext uri="{BB962C8B-B14F-4D97-AF65-F5344CB8AC3E}">
        <p14:creationId xmlns:p14="http://schemas.microsoft.com/office/powerpoint/2010/main" val="116193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81"/>
          <a:stretch/>
        </p:blipFill>
        <p:spPr>
          <a:xfrm>
            <a:off x="1667267" y="892029"/>
            <a:ext cx="5748593" cy="4244351"/>
          </a:xfrm>
          <a:prstGeom prst="rect">
            <a:avLst/>
          </a:prstGeom>
        </p:spPr>
      </p:pic>
      <p:sp>
        <p:nvSpPr>
          <p:cNvPr id="3" name="Title 2">
            <a:extLst>
              <a:ext uri="{FF2B5EF4-FFF2-40B4-BE49-F238E27FC236}">
                <a16:creationId xmlns:a16="http://schemas.microsoft.com/office/drawing/2014/main" id="{F2D18336-73EA-42AA-A230-C7D35C2D6802}"/>
              </a:ext>
            </a:extLst>
          </p:cNvPr>
          <p:cNvSpPr>
            <a:spLocks noGrp="1"/>
          </p:cNvSpPr>
          <p:nvPr>
            <p:ph type="title"/>
          </p:nvPr>
        </p:nvSpPr>
        <p:spPr/>
        <p:txBody>
          <a:bodyPr/>
          <a:lstStyle/>
          <a:p>
            <a:r>
              <a:rPr lang="en-US" b="1" dirty="0"/>
              <a:t>Landsat 9 Mission Architecture</a:t>
            </a:r>
          </a:p>
        </p:txBody>
      </p:sp>
    </p:spTree>
    <p:extLst>
      <p:ext uri="{BB962C8B-B14F-4D97-AF65-F5344CB8AC3E}">
        <p14:creationId xmlns:p14="http://schemas.microsoft.com/office/powerpoint/2010/main" val="2637406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C98134-1ED4-4DED-9A21-DD0CF0307C2E}"/>
              </a:ext>
            </a:extLst>
          </p:cNvPr>
          <p:cNvSpPr>
            <a:spLocks noGrp="1"/>
          </p:cNvSpPr>
          <p:nvPr>
            <p:ph type="title"/>
          </p:nvPr>
        </p:nvSpPr>
        <p:spPr>
          <a:xfrm>
            <a:off x="1787552" y="122549"/>
            <a:ext cx="5919537" cy="857250"/>
          </a:xfrm>
        </p:spPr>
        <p:txBody>
          <a:bodyPr/>
          <a:lstStyle/>
          <a:p>
            <a:r>
              <a:rPr lang="en-US" b="1"/>
              <a:t>Landsat 9 Ground System Architecture</a:t>
            </a:r>
            <a:endParaRPr lang="en-US" b="1" dirty="0"/>
          </a:p>
        </p:txBody>
      </p:sp>
      <p:pic>
        <p:nvPicPr>
          <p:cNvPr id="4" name="Picture 3">
            <a:extLst>
              <a:ext uri="{FF2B5EF4-FFF2-40B4-BE49-F238E27FC236}">
                <a16:creationId xmlns:a16="http://schemas.microsoft.com/office/drawing/2014/main" id="{4332D374-E48B-1C44-9E3D-2CC180C4F929}"/>
              </a:ext>
            </a:extLst>
          </p:cNvPr>
          <p:cNvPicPr>
            <a:picLocks noChangeAspect="1"/>
          </p:cNvPicPr>
          <p:nvPr/>
        </p:nvPicPr>
        <p:blipFill>
          <a:blip r:embed="rId2"/>
          <a:stretch>
            <a:fillRect/>
          </a:stretch>
        </p:blipFill>
        <p:spPr>
          <a:xfrm>
            <a:off x="1878629" y="844868"/>
            <a:ext cx="5702992" cy="4298633"/>
          </a:xfrm>
          <a:prstGeom prst="rect">
            <a:avLst/>
          </a:prstGeom>
        </p:spPr>
      </p:pic>
    </p:spTree>
    <p:extLst>
      <p:ext uri="{BB962C8B-B14F-4D97-AF65-F5344CB8AC3E}">
        <p14:creationId xmlns:p14="http://schemas.microsoft.com/office/powerpoint/2010/main" val="3278260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Active Landsat Ground Stations</a:t>
            </a:r>
            <a:br>
              <a:rPr lang="en-US" b="1" dirty="0"/>
            </a:br>
            <a:r>
              <a:rPr lang="en-US" sz="1350" dirty="0">
                <a:hlinkClick r:id="rId3"/>
              </a:rPr>
              <a:t>https://landsat.usgs.gov/igs-network</a:t>
            </a:r>
            <a:endParaRPr lang="en-US" sz="1350" dirty="0">
              <a:solidFill>
                <a:srgbClr val="FF0000"/>
              </a:solidFill>
            </a:endParaRPr>
          </a:p>
        </p:txBody>
      </p:sp>
      <p:sp>
        <p:nvSpPr>
          <p:cNvPr id="4" name="Content Placeholder 6"/>
          <p:cNvSpPr txBox="1">
            <a:spLocks/>
          </p:cNvSpPr>
          <p:nvPr/>
        </p:nvSpPr>
        <p:spPr bwMode="auto">
          <a:xfrm>
            <a:off x="-1" y="1107881"/>
            <a:ext cx="9144000" cy="1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a:lstStyle>
          <a:p>
            <a:pPr marL="0" indent="0" algn="ctr">
              <a:buNone/>
            </a:pPr>
            <a:r>
              <a:rPr lang="en-US" sz="1200" dirty="0">
                <a:solidFill>
                  <a:schemeClr val="accent2"/>
                </a:solidFill>
              </a:rPr>
              <a:t>13</a:t>
            </a:r>
            <a:r>
              <a:rPr lang="en-US" sz="1200" dirty="0"/>
              <a:t> Active L7 Stations		</a:t>
            </a:r>
            <a:r>
              <a:rPr lang="en-US" sz="1200" dirty="0">
                <a:solidFill>
                  <a:schemeClr val="accent2"/>
                </a:solidFill>
              </a:rPr>
              <a:t>21 </a:t>
            </a:r>
            <a:r>
              <a:rPr lang="en-US" sz="1200" dirty="0"/>
              <a:t>Active L8 Stations</a:t>
            </a:r>
          </a:p>
        </p:txBody>
      </p:sp>
      <p:pic>
        <p:nvPicPr>
          <p:cNvPr id="6" name="Picture 5">
            <a:extLst>
              <a:ext uri="{FF2B5EF4-FFF2-40B4-BE49-F238E27FC236}">
                <a16:creationId xmlns:a16="http://schemas.microsoft.com/office/drawing/2014/main" id="{F0C5852D-68CB-4033-BEC6-9DEF4DA56B0A}"/>
              </a:ext>
            </a:extLst>
          </p:cNvPr>
          <p:cNvPicPr>
            <a:picLocks noChangeAspect="1"/>
          </p:cNvPicPr>
          <p:nvPr/>
        </p:nvPicPr>
        <p:blipFill rotWithShape="1">
          <a:blip r:embed="rId4">
            <a:extLst>
              <a:ext uri="{28A0092B-C50C-407E-A947-70E740481C1C}">
                <a14:useLocalDpi xmlns:a14="http://schemas.microsoft.com/office/drawing/2010/main" val="0"/>
              </a:ext>
            </a:extLst>
          </a:blip>
          <a:srcRect l="15860" t="21952" r="11702" b="33514"/>
          <a:stretch/>
        </p:blipFill>
        <p:spPr>
          <a:xfrm>
            <a:off x="830707" y="1340662"/>
            <a:ext cx="7482587" cy="3736741"/>
          </a:xfrm>
          <a:prstGeom prst="rect">
            <a:avLst/>
          </a:prstGeom>
        </p:spPr>
      </p:pic>
    </p:spTree>
    <p:extLst>
      <p:ext uri="{BB962C8B-B14F-4D97-AF65-F5344CB8AC3E}">
        <p14:creationId xmlns:p14="http://schemas.microsoft.com/office/powerpoint/2010/main" val="254787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037" y="122549"/>
            <a:ext cx="6675807" cy="857250"/>
          </a:xfrm>
        </p:spPr>
        <p:txBody>
          <a:bodyPr>
            <a:normAutofit/>
          </a:bodyPr>
          <a:lstStyle/>
          <a:p>
            <a:r>
              <a:rPr lang="en-US" sz="2100" b="1" dirty="0"/>
              <a:t>Landsat Global Archive Consolidation (LGAC)</a:t>
            </a:r>
            <a:br>
              <a:rPr lang="en-US" sz="2100" b="1" dirty="0"/>
            </a:br>
            <a:r>
              <a:rPr lang="en-US" sz="1350" b="1" dirty="0"/>
              <a:t>Historical Landsat Ground Stations</a:t>
            </a:r>
            <a:endParaRPr lang="en-US" b="1" dirty="0"/>
          </a:p>
        </p:txBody>
      </p:sp>
      <p:sp>
        <p:nvSpPr>
          <p:cNvPr id="3" name="TextBox 2"/>
          <p:cNvSpPr txBox="1"/>
          <p:nvPr/>
        </p:nvSpPr>
        <p:spPr>
          <a:xfrm>
            <a:off x="906762" y="4864545"/>
            <a:ext cx="2943434" cy="230832"/>
          </a:xfrm>
          <a:prstGeom prst="rect">
            <a:avLst/>
          </a:prstGeom>
          <a:noFill/>
        </p:spPr>
        <p:txBody>
          <a:bodyPr wrap="none" rtlCol="0">
            <a:spAutoFit/>
          </a:bodyPr>
          <a:lstStyle/>
          <a:p>
            <a:r>
              <a:rPr lang="en-US" sz="900" dirty="0"/>
              <a:t>* Does not include Landsat Ground Network (LGN) stations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62" y="1145928"/>
            <a:ext cx="7330477" cy="366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292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4A665-171E-4846-B8B1-4B3B25E299D1}"/>
              </a:ext>
            </a:extLst>
          </p:cNvPr>
          <p:cNvPicPr>
            <a:picLocks noChangeAspect="1"/>
          </p:cNvPicPr>
          <p:nvPr/>
        </p:nvPicPr>
        <p:blipFill>
          <a:blip r:embed="rId2"/>
          <a:stretch>
            <a:fillRect/>
          </a:stretch>
        </p:blipFill>
        <p:spPr>
          <a:xfrm>
            <a:off x="753752" y="0"/>
            <a:ext cx="7636496" cy="5143500"/>
          </a:xfrm>
          <a:prstGeom prst="rect">
            <a:avLst/>
          </a:prstGeom>
        </p:spPr>
      </p:pic>
    </p:spTree>
    <p:extLst>
      <p:ext uri="{BB962C8B-B14F-4D97-AF65-F5344CB8AC3E}">
        <p14:creationId xmlns:p14="http://schemas.microsoft.com/office/powerpoint/2010/main" val="59717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20932" y="122549"/>
            <a:ext cx="5514274" cy="857250"/>
          </a:xfrm>
        </p:spPr>
        <p:txBody>
          <a:bodyPr/>
          <a:lstStyle/>
          <a:p>
            <a:r>
              <a:rPr lang="en-US" b="1" dirty="0"/>
              <a:t>Landsat Operational Mission Status</a:t>
            </a:r>
            <a:endParaRPr lang="en-GB" b="1" dirty="0"/>
          </a:p>
        </p:txBody>
      </p:sp>
      <p:sp>
        <p:nvSpPr>
          <p:cNvPr id="4" name="Content Placeholder 2">
            <a:extLst>
              <a:ext uri="{FF2B5EF4-FFF2-40B4-BE49-F238E27FC236}">
                <a16:creationId xmlns:a16="http://schemas.microsoft.com/office/drawing/2014/main" id="{69B0E527-75AC-47B0-908B-316DB8DDC90B}"/>
              </a:ext>
            </a:extLst>
          </p:cNvPr>
          <p:cNvSpPr>
            <a:spLocks noGrp="1"/>
          </p:cNvSpPr>
          <p:nvPr>
            <p:ph idx="1"/>
          </p:nvPr>
        </p:nvSpPr>
        <p:spPr>
          <a:xfrm>
            <a:off x="228599" y="1112306"/>
            <a:ext cx="8915401" cy="1943132"/>
          </a:xfrm>
        </p:spPr>
        <p:txBody>
          <a:bodyPr>
            <a:noAutofit/>
          </a:bodyPr>
          <a:lstStyle/>
          <a:p>
            <a:pPr marL="0" indent="0">
              <a:buNone/>
            </a:pPr>
            <a:r>
              <a:rPr lang="en-US" sz="2000" b="1" dirty="0"/>
              <a:t>Landsat 7</a:t>
            </a:r>
          </a:p>
          <a:p>
            <a:pPr marL="257175" indent="-257175">
              <a:spcBef>
                <a:spcPct val="20000"/>
              </a:spcBef>
              <a:buClr>
                <a:srgbClr val="EA7500"/>
              </a:buClr>
              <a:buFont typeface="Wingdings" panose="05000000000000000000" pitchFamily="2" charset="2"/>
              <a:buChar char="w"/>
            </a:pPr>
            <a:r>
              <a:rPr lang="en-US" sz="1200" b="1" dirty="0"/>
              <a:t>Acquiring ~470 scenes/day through a continental acquisition strategy </a:t>
            </a:r>
          </a:p>
          <a:p>
            <a:pPr marL="257175" indent="-257175">
              <a:spcBef>
                <a:spcPct val="20000"/>
              </a:spcBef>
              <a:buClr>
                <a:srgbClr val="EA7500"/>
              </a:buClr>
              <a:buFont typeface="Wingdings" panose="05000000000000000000" pitchFamily="2" charset="2"/>
              <a:buChar char="w"/>
            </a:pPr>
            <a:r>
              <a:rPr lang="en-US" sz="1200" b="1" dirty="0"/>
              <a:t>On-orbit observatory performance continues to be outstanding </a:t>
            </a:r>
          </a:p>
          <a:p>
            <a:pPr marL="257175" indent="-257175">
              <a:spcBef>
                <a:spcPct val="20000"/>
              </a:spcBef>
              <a:buClr>
                <a:srgbClr val="EA7500"/>
              </a:buClr>
              <a:buFont typeface="Wingdings" panose="05000000000000000000" pitchFamily="2" charset="2"/>
              <a:buChar char="w"/>
            </a:pPr>
            <a:r>
              <a:rPr lang="en-US" sz="1200" b="1" dirty="0"/>
              <a:t>13 active international ground stations</a:t>
            </a:r>
          </a:p>
          <a:p>
            <a:pPr marL="257175" indent="-257175">
              <a:spcBef>
                <a:spcPct val="20000"/>
              </a:spcBef>
              <a:buClr>
                <a:srgbClr val="EA7500"/>
              </a:buClr>
              <a:buFont typeface="Wingdings" panose="05000000000000000000" pitchFamily="2" charset="2"/>
              <a:buChar char="w"/>
            </a:pPr>
            <a:r>
              <a:rPr lang="en-US" sz="1200" b="1" dirty="0"/>
              <a:t>Finalized end of mission planning to extend L7 science operations to overlap with L9</a:t>
            </a:r>
          </a:p>
          <a:p>
            <a:pPr lvl="1"/>
            <a:r>
              <a:rPr lang="en-US" sz="1100" dirty="0"/>
              <a:t>Assumes December 2020 L9 launch readiness date</a:t>
            </a:r>
          </a:p>
          <a:p>
            <a:pPr lvl="1"/>
            <a:r>
              <a:rPr lang="en-US" sz="1100" dirty="0"/>
              <a:t>Science mission life-cycle potential extends to July 2021</a:t>
            </a:r>
          </a:p>
          <a:p>
            <a:pPr lvl="1"/>
            <a:r>
              <a:rPr lang="en-US" sz="1100" dirty="0"/>
              <a:t>Decommissioning will follow L9 launch or end of science mission operations, whichever comes first</a:t>
            </a:r>
          </a:p>
        </p:txBody>
      </p:sp>
      <p:pic>
        <p:nvPicPr>
          <p:cNvPr id="7" name="Picture 6">
            <a:extLst>
              <a:ext uri="{FF2B5EF4-FFF2-40B4-BE49-F238E27FC236}">
                <a16:creationId xmlns:a16="http://schemas.microsoft.com/office/drawing/2014/main" id="{4C6B5772-BCB8-4EF7-86D6-79AB44D8B3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61" t="18832" r="13993"/>
          <a:stretch/>
        </p:blipFill>
        <p:spPr>
          <a:xfrm>
            <a:off x="7025515" y="1173940"/>
            <a:ext cx="1897023" cy="2017335"/>
          </a:xfrm>
          <a:prstGeom prst="rect">
            <a:avLst/>
          </a:prstGeom>
        </p:spPr>
      </p:pic>
      <p:sp>
        <p:nvSpPr>
          <p:cNvPr id="8" name="Content Placeholder 2">
            <a:extLst>
              <a:ext uri="{FF2B5EF4-FFF2-40B4-BE49-F238E27FC236}">
                <a16:creationId xmlns:a16="http://schemas.microsoft.com/office/drawing/2014/main" id="{A13CFDE9-A6A7-417E-82AC-42FAB238BCA0}"/>
              </a:ext>
            </a:extLst>
          </p:cNvPr>
          <p:cNvSpPr txBox="1">
            <a:spLocks/>
          </p:cNvSpPr>
          <p:nvPr/>
        </p:nvSpPr>
        <p:spPr bwMode="auto">
          <a:xfrm>
            <a:off x="2368320" y="3177660"/>
            <a:ext cx="6775680" cy="19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L="0" indent="0" eaLnBrk="1" hangingPunct="1">
              <a:buNone/>
            </a:pPr>
            <a:r>
              <a:rPr lang="en-US" sz="2000" dirty="0">
                <a:solidFill>
                  <a:srgbClr val="002569"/>
                </a:solidFill>
              </a:rPr>
              <a:t>Landsat 8</a:t>
            </a:r>
          </a:p>
          <a:p>
            <a:pPr eaLnBrk="1" hangingPunct="1"/>
            <a:r>
              <a:rPr lang="en-US" sz="1200" dirty="0">
                <a:solidFill>
                  <a:srgbClr val="002569"/>
                </a:solidFill>
              </a:rPr>
              <a:t>Acquiring ~740 scenes/day with continental acquisition strategy </a:t>
            </a:r>
          </a:p>
          <a:p>
            <a:pPr eaLnBrk="1" hangingPunct="1"/>
            <a:r>
              <a:rPr lang="en-US" sz="1200" dirty="0">
                <a:solidFill>
                  <a:srgbClr val="002569"/>
                </a:solidFill>
              </a:rPr>
              <a:t>On-orbit observatory performance continues to be outstanding</a:t>
            </a:r>
          </a:p>
          <a:p>
            <a:pPr eaLnBrk="1" hangingPunct="1"/>
            <a:r>
              <a:rPr lang="en-US" sz="1200" dirty="0">
                <a:solidFill>
                  <a:srgbClr val="002569"/>
                </a:solidFill>
              </a:rPr>
              <a:t>21 active international ground stations and growing</a:t>
            </a:r>
          </a:p>
          <a:p>
            <a:pPr eaLnBrk="1" hangingPunct="1"/>
            <a:r>
              <a:rPr lang="en-US" sz="1200" dirty="0">
                <a:solidFill>
                  <a:srgbClr val="002569"/>
                </a:solidFill>
              </a:rPr>
              <a:t>Enhanced Landsat Ground Network (LGN) robustness and reliability through use of international partnerships </a:t>
            </a:r>
          </a:p>
          <a:p>
            <a:pPr eaLnBrk="1" hangingPunct="1"/>
            <a:r>
              <a:rPr lang="en-US" sz="1200" dirty="0">
                <a:solidFill>
                  <a:srgbClr val="002569"/>
                </a:solidFill>
              </a:rPr>
              <a:t>Flight Operations now performed under USGS contract for combined mission operation and Landsat Multi-satellite Operations Center (LMOC) development</a:t>
            </a:r>
          </a:p>
        </p:txBody>
      </p:sp>
      <p:pic>
        <p:nvPicPr>
          <p:cNvPr id="9" name="Picture 8">
            <a:extLst>
              <a:ext uri="{FF2B5EF4-FFF2-40B4-BE49-F238E27FC236}">
                <a16:creationId xmlns:a16="http://schemas.microsoft.com/office/drawing/2014/main" id="{A3FE6691-96F7-4C29-B444-82E1A45AE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6" y="3550444"/>
            <a:ext cx="2332966" cy="1198665"/>
          </a:xfrm>
          <a:prstGeom prst="rect">
            <a:avLst/>
          </a:prstGeom>
        </p:spPr>
      </p:pic>
    </p:spTree>
    <p:extLst>
      <p:ext uri="{BB962C8B-B14F-4D97-AF65-F5344CB8AC3E}">
        <p14:creationId xmlns:p14="http://schemas.microsoft.com/office/powerpoint/2010/main" val="330086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Landsat 9 Mission Overview</a:t>
            </a:r>
          </a:p>
        </p:txBody>
      </p:sp>
      <p:grpSp>
        <p:nvGrpSpPr>
          <p:cNvPr id="3" name="Group 2">
            <a:extLst>
              <a:ext uri="{FF2B5EF4-FFF2-40B4-BE49-F238E27FC236}">
                <a16:creationId xmlns:a16="http://schemas.microsoft.com/office/drawing/2014/main" id="{C1FB0629-CF4E-44E3-8072-8B407A489D29}"/>
              </a:ext>
            </a:extLst>
          </p:cNvPr>
          <p:cNvGrpSpPr/>
          <p:nvPr/>
        </p:nvGrpSpPr>
        <p:grpSpPr>
          <a:xfrm>
            <a:off x="1314448" y="874931"/>
            <a:ext cx="6593877" cy="4207979"/>
            <a:chOff x="1752597" y="864075"/>
            <a:chExt cx="8791836" cy="5610638"/>
          </a:xfrm>
        </p:grpSpPr>
        <p:sp>
          <p:nvSpPr>
            <p:cNvPr id="6" name="Rectangle 4">
              <a:extLst>
                <a:ext uri="{FF2B5EF4-FFF2-40B4-BE49-F238E27FC236}">
                  <a16:creationId xmlns:a16="http://schemas.microsoft.com/office/drawing/2014/main" id="{EA9C4B2E-05A8-466A-8287-C0598B945941}"/>
                </a:ext>
              </a:extLst>
            </p:cNvPr>
            <p:cNvSpPr>
              <a:spLocks noChangeArrowheads="1"/>
            </p:cNvSpPr>
            <p:nvPr/>
          </p:nvSpPr>
          <p:spPr bwMode="auto">
            <a:xfrm>
              <a:off x="1752599" y="864077"/>
              <a:ext cx="4000501" cy="1032454"/>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1350">
                <a:solidFill>
                  <a:srgbClr val="000000"/>
                </a:solidFill>
                <a:ea typeface="ＭＳ Ｐゴシック" pitchFamily="-110" charset="-128"/>
                <a:cs typeface="ＭＳ Ｐゴシック"/>
              </a:endParaRPr>
            </a:p>
          </p:txBody>
        </p:sp>
        <p:sp>
          <p:nvSpPr>
            <p:cNvPr id="7" name="Rectangle 5">
              <a:extLst>
                <a:ext uri="{FF2B5EF4-FFF2-40B4-BE49-F238E27FC236}">
                  <a16:creationId xmlns:a16="http://schemas.microsoft.com/office/drawing/2014/main" id="{BD0332FE-581F-4FD0-8038-6E5EBF30F6E2}"/>
                </a:ext>
              </a:extLst>
            </p:cNvPr>
            <p:cNvSpPr>
              <a:spLocks noChangeArrowheads="1"/>
            </p:cNvSpPr>
            <p:nvPr/>
          </p:nvSpPr>
          <p:spPr bwMode="auto">
            <a:xfrm>
              <a:off x="1752598" y="864078"/>
              <a:ext cx="4000500" cy="1032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1792" tIns="25897" rIns="51792" bIns="25897"/>
            <a:lstStyle/>
            <a:p>
              <a:pPr marL="0" lvl="1" algn="ctr">
                <a:lnSpc>
                  <a:spcPct val="90000"/>
                </a:lnSpc>
                <a:spcBef>
                  <a:spcPct val="20000"/>
                </a:spcBef>
                <a:defRPr/>
              </a:pPr>
              <a:r>
                <a:rPr lang="en-US" sz="900" b="1" i="1" u="sng" dirty="0">
                  <a:solidFill>
                    <a:srgbClr val="000000"/>
                  </a:solidFill>
                  <a:ea typeface="ＭＳ Ｐゴシック" pitchFamily="-110" charset="-128"/>
                  <a:cs typeface="ＭＳ Ｐゴシック"/>
                </a:rPr>
                <a:t>Mission Objectives</a:t>
              </a:r>
            </a:p>
            <a:p>
              <a:pPr marL="175022" indent="-175022">
                <a:lnSpc>
                  <a:spcPct val="90000"/>
                </a:lnSpc>
                <a:spcBef>
                  <a:spcPts val="188"/>
                </a:spcBef>
                <a:buFontTx/>
                <a:buChar char="•"/>
                <a:defRPr/>
              </a:pPr>
              <a:r>
                <a:rPr lang="en-US" sz="788" b="1" dirty="0">
                  <a:solidFill>
                    <a:srgbClr val="000000"/>
                  </a:solidFill>
                  <a:ea typeface="ＭＳ Ｐゴシック" pitchFamily="-110" charset="-128"/>
                  <a:cs typeface="ＭＳ Ｐゴシック"/>
                </a:rPr>
                <a:t>Provide continuity in multi-decadal Landsat land surface observations to study, predict, and understand the consequences of land surface dynamics</a:t>
              </a:r>
            </a:p>
            <a:p>
              <a:pPr lvl="1" indent="-167879">
                <a:lnSpc>
                  <a:spcPct val="90000"/>
                </a:lnSpc>
                <a:spcBef>
                  <a:spcPct val="20000"/>
                </a:spcBef>
                <a:buFontTx/>
                <a:buChar char="•"/>
                <a:defRPr/>
              </a:pPr>
              <a:r>
                <a:rPr lang="en-US" sz="788" b="1" dirty="0">
                  <a:solidFill>
                    <a:srgbClr val="000000"/>
                  </a:solidFill>
                  <a:ea typeface="ＭＳ Ｐゴシック" pitchFamily="-110" charset="-128"/>
                  <a:cs typeface="ＭＳ Ｐゴシック"/>
                </a:rPr>
                <a:t>Core Component of Sustainable Land Imaging program</a:t>
              </a:r>
            </a:p>
          </p:txBody>
        </p:sp>
        <p:sp>
          <p:nvSpPr>
            <p:cNvPr id="8" name="Text Box 25">
              <a:extLst>
                <a:ext uri="{FF2B5EF4-FFF2-40B4-BE49-F238E27FC236}">
                  <a16:creationId xmlns:a16="http://schemas.microsoft.com/office/drawing/2014/main" id="{1D809D12-3313-452E-9B47-BB32E462E835}"/>
                </a:ext>
              </a:extLst>
            </p:cNvPr>
            <p:cNvSpPr txBox="1">
              <a:spLocks noChangeArrowheads="1"/>
            </p:cNvSpPr>
            <p:nvPr/>
          </p:nvSpPr>
          <p:spPr bwMode="auto">
            <a:xfrm>
              <a:off x="1752597" y="5982270"/>
              <a:ext cx="4000503" cy="492443"/>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12700">
                  <a:solidFill>
                    <a:srgbClr val="FF4A53"/>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US" sz="600" b="1">
                  <a:solidFill>
                    <a:srgbClr val="000000"/>
                  </a:solidFill>
                  <a:latin typeface="+mj-lt"/>
                  <a:ea typeface="ＭＳ Ｐゴシック" pitchFamily="-110" charset="-128"/>
                  <a:cs typeface="ＭＳ Ｐゴシック"/>
                </a:rPr>
                <a:t>Increase in pivot irrigation in Saudi Arabia from 1987 to 2012 as recorded by Landsat. The increase in irrigated land correlates with declining groundwater levels measured from GRACE (courtesy M. Rodell, GSFC)</a:t>
              </a:r>
            </a:p>
          </p:txBody>
        </p:sp>
        <p:sp>
          <p:nvSpPr>
            <p:cNvPr id="9" name="Rectangle 27">
              <a:extLst>
                <a:ext uri="{FF2B5EF4-FFF2-40B4-BE49-F238E27FC236}">
                  <a16:creationId xmlns:a16="http://schemas.microsoft.com/office/drawing/2014/main" id="{F885DABC-7477-4958-8976-693813EA8913}"/>
                </a:ext>
              </a:extLst>
            </p:cNvPr>
            <p:cNvSpPr>
              <a:spLocks noChangeArrowheads="1"/>
            </p:cNvSpPr>
            <p:nvPr/>
          </p:nvSpPr>
          <p:spPr bwMode="auto">
            <a:xfrm>
              <a:off x="5879716" y="3077513"/>
              <a:ext cx="4664716" cy="3388144"/>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51792" tIns="25897" rIns="51792" bIns="25897"/>
            <a:lstStyle/>
            <a:p>
              <a:pPr algn="ctr">
                <a:buSzPct val="120000"/>
                <a:defRPr/>
              </a:pPr>
              <a:r>
                <a:rPr lang="en-US" sz="900" b="1" i="1" u="sng" dirty="0">
                  <a:solidFill>
                    <a:srgbClr val="000000"/>
                  </a:solidFill>
                  <a:ea typeface="ＭＳ Ｐゴシック" pitchFamily="-110" charset="-128"/>
                  <a:cs typeface="ＭＳ Ｐゴシック"/>
                </a:rPr>
                <a:t>Instruments</a:t>
              </a:r>
              <a:endParaRPr lang="en-US" sz="900" b="1" u="sng" dirty="0">
                <a:solidFill>
                  <a:srgbClr val="000000"/>
                </a:solidFill>
                <a:ea typeface="ＭＳ Ｐゴシック" pitchFamily="-110" charset="-128"/>
                <a:cs typeface="ＭＳ Ｐゴシック"/>
              </a:endParaRPr>
            </a:p>
            <a:p>
              <a:pPr marL="175022" indent="-175022">
                <a:spcBef>
                  <a:spcPts val="169"/>
                </a:spcBef>
                <a:buSzPct val="120000"/>
                <a:buFontTx/>
                <a:buChar char="•"/>
                <a:defRPr/>
              </a:pPr>
              <a:r>
                <a:rPr lang="en-US" sz="788" b="1" dirty="0">
                  <a:solidFill>
                    <a:srgbClr val="000000"/>
                  </a:solidFill>
                  <a:ea typeface="ＭＳ Ｐゴシック" pitchFamily="-110" charset="-128"/>
                  <a:cs typeface="ＭＳ Ｐゴシック"/>
                </a:rPr>
                <a:t>Operational Land Imager 2 (OLI-2; Ball Aerospace)</a:t>
              </a:r>
            </a:p>
            <a:p>
              <a:pPr marL="342900" lvl="2" indent="-175022">
                <a:buSzPct val="120000"/>
                <a:buFontTx/>
                <a:buChar char="•"/>
                <a:defRPr/>
              </a:pPr>
              <a:r>
                <a:rPr lang="en-US" sz="788" dirty="0">
                  <a:solidFill>
                    <a:srgbClr val="000000"/>
                  </a:solidFill>
                  <a:ea typeface="ＭＳ Ｐゴシック" pitchFamily="-110" charset="-128"/>
                  <a:cs typeface="ＭＳ Ｐゴシック"/>
                </a:rPr>
                <a:t>Reflective-band push-broom imager (15-30m res)</a:t>
              </a:r>
            </a:p>
            <a:p>
              <a:pPr marL="342900" lvl="2" indent="-175022">
                <a:buSzPct val="120000"/>
                <a:buFontTx/>
                <a:buChar char="•"/>
                <a:defRPr/>
              </a:pPr>
              <a:r>
                <a:rPr lang="en-US" sz="788" dirty="0">
                  <a:solidFill>
                    <a:srgbClr val="000000"/>
                  </a:solidFill>
                  <a:ea typeface="ＭＳ Ｐゴシック" pitchFamily="-110" charset="-128"/>
                  <a:cs typeface="ＭＳ Ｐゴシック"/>
                </a:rPr>
                <a:t>9 spectral bands at 15 - 30m resolution</a:t>
              </a:r>
            </a:p>
            <a:p>
              <a:pPr marL="342900" lvl="2" indent="-175022">
                <a:buSzPct val="120000"/>
                <a:buFontTx/>
                <a:buChar char="•"/>
                <a:defRPr/>
              </a:pPr>
              <a:r>
                <a:rPr lang="en-US" sz="788" dirty="0">
                  <a:solidFill>
                    <a:srgbClr val="000000"/>
                  </a:solidFill>
                  <a:ea typeface="ＭＳ Ｐゴシック" pitchFamily="-110" charset="-128"/>
                  <a:cs typeface="ＭＳ Ｐゴシック"/>
                </a:rPr>
                <a:t>Retrieves data on surface properties, land cover, and vegetation condition</a:t>
              </a:r>
            </a:p>
            <a:p>
              <a:pPr marL="175022" indent="-175022">
                <a:buSzPct val="120000"/>
                <a:buFontTx/>
                <a:buChar char="•"/>
                <a:defRPr/>
              </a:pPr>
              <a:r>
                <a:rPr lang="en-US" sz="788" b="1" dirty="0">
                  <a:solidFill>
                    <a:srgbClr val="000000"/>
                  </a:solidFill>
                  <a:ea typeface="ＭＳ Ｐゴシック" pitchFamily="-110" charset="-128"/>
                  <a:cs typeface="ＭＳ Ｐゴシック"/>
                </a:rPr>
                <a:t>Thermal Infrared Sensor 2 (TIRS-2; NASA GSFC)</a:t>
              </a:r>
            </a:p>
            <a:p>
              <a:pPr lvl="1" indent="-175022">
                <a:buSzPct val="120000"/>
                <a:buFontTx/>
                <a:buChar char="•"/>
                <a:defRPr/>
              </a:pPr>
              <a:r>
                <a:rPr lang="en-US" sz="788" dirty="0">
                  <a:solidFill>
                    <a:srgbClr val="000000"/>
                  </a:solidFill>
                  <a:ea typeface="ＭＳ Ｐゴシック" pitchFamily="-110" charset="-128"/>
                  <a:cs typeface="ＭＳ Ｐゴシック"/>
                </a:rPr>
                <a:t>Thermal infrared (TIR) push-broom imager</a:t>
              </a:r>
            </a:p>
            <a:p>
              <a:pPr lvl="1" indent="-175022">
                <a:buSzPct val="120000"/>
                <a:buFontTx/>
                <a:buChar char="•"/>
                <a:defRPr/>
              </a:pPr>
              <a:r>
                <a:rPr lang="en-US" sz="788" dirty="0">
                  <a:solidFill>
                    <a:srgbClr val="000000"/>
                  </a:solidFill>
                  <a:ea typeface="ＭＳ Ｐゴシック" pitchFamily="-110" charset="-128"/>
                  <a:cs typeface="ＭＳ Ｐゴシック"/>
                </a:rPr>
                <a:t>2 TIR bands at 100m resolution</a:t>
              </a:r>
            </a:p>
            <a:p>
              <a:pPr lvl="1" indent="-175022">
                <a:buSzPct val="120000"/>
                <a:buFontTx/>
                <a:buChar char="•"/>
                <a:defRPr/>
              </a:pPr>
              <a:r>
                <a:rPr lang="en-US" sz="788" dirty="0">
                  <a:solidFill>
                    <a:srgbClr val="000000"/>
                  </a:solidFill>
                  <a:ea typeface="ＭＳ Ｐゴシック" pitchFamily="-110" charset="-128"/>
                  <a:cs typeface="ＭＳ Ｐゴシック"/>
                </a:rPr>
                <a:t>Retrieves surface temperature, supporting agricultural and climate applications, including monitoring evapotranspiration</a:t>
              </a:r>
            </a:p>
            <a:p>
              <a:pPr algn="ctr">
                <a:spcBef>
                  <a:spcPts val="450"/>
                </a:spcBef>
                <a:buSzPct val="120000"/>
                <a:defRPr/>
              </a:pPr>
              <a:r>
                <a:rPr lang="en-US" sz="900" b="1" i="1" u="sng" dirty="0">
                  <a:solidFill>
                    <a:srgbClr val="000000"/>
                  </a:solidFill>
                  <a:ea typeface="ＭＳ Ｐゴシック" pitchFamily="-110" charset="-128"/>
                  <a:cs typeface="ＭＳ Ｐゴシック"/>
                </a:rPr>
                <a:t>Spacecraft (S/C) &amp; Observatory Integration &amp; Test (I&amp;T)</a:t>
              </a:r>
            </a:p>
            <a:p>
              <a:pPr marL="175022" indent="-175022">
                <a:spcBef>
                  <a:spcPts val="169"/>
                </a:spcBef>
                <a:buSzPct val="120000"/>
                <a:buFontTx/>
                <a:buChar char="•"/>
                <a:defRPr/>
              </a:pPr>
              <a:r>
                <a:rPr lang="en-US" sz="788" b="1" dirty="0">
                  <a:solidFill>
                    <a:srgbClr val="000000"/>
                  </a:solidFill>
                  <a:ea typeface="ＭＳ Ｐゴシック" pitchFamily="-110" charset="-128"/>
                  <a:cs typeface="ＭＳ Ｐゴシック"/>
                </a:rPr>
                <a:t>Northrop Grumman Innovation Systems (NGIS), formerly Orbital ATK (OA)</a:t>
              </a:r>
            </a:p>
            <a:p>
              <a:pPr marL="175022" indent="-175022" algn="ctr">
                <a:buSzPct val="120000"/>
                <a:defRPr/>
              </a:pPr>
              <a:r>
                <a:rPr lang="en-US" sz="900" b="1" i="1" u="sng" dirty="0">
                  <a:solidFill>
                    <a:srgbClr val="000000"/>
                  </a:solidFill>
                  <a:ea typeface="ＭＳ Ｐゴシック" pitchFamily="-110" charset="-128"/>
                  <a:cs typeface="ＭＳ Ｐゴシック"/>
                </a:rPr>
                <a:t>Launch Services</a:t>
              </a:r>
              <a:endParaRPr lang="en-US" sz="900" b="1" dirty="0">
                <a:solidFill>
                  <a:srgbClr val="000000"/>
                </a:solidFill>
                <a:ea typeface="ＭＳ Ｐゴシック" pitchFamily="-110" charset="-128"/>
                <a:cs typeface="ＭＳ Ｐゴシック"/>
              </a:endParaRPr>
            </a:p>
            <a:p>
              <a:pPr marL="147638" indent="-147638">
                <a:spcBef>
                  <a:spcPts val="225"/>
                </a:spcBef>
                <a:buSzPct val="120000"/>
                <a:buFontTx/>
                <a:buChar char="•"/>
                <a:tabLst>
                  <a:tab pos="719138" algn="l"/>
                  <a:tab pos="1285875" algn="l"/>
                  <a:tab pos="1457325" algn="l"/>
                </a:tabLst>
                <a:defRPr/>
              </a:pPr>
              <a:r>
                <a:rPr lang="en-US" sz="788" b="1" dirty="0">
                  <a:solidFill>
                    <a:srgbClr val="000000"/>
                  </a:solidFill>
                  <a:ea typeface="ＭＳ Ｐゴシック" pitchFamily="-110" charset="-128"/>
                </a:rPr>
                <a:t>United Launch Alliance (ULA)  Atlas V 401</a:t>
              </a:r>
            </a:p>
            <a:p>
              <a:pPr marL="175022" indent="-175022" algn="ctr">
                <a:spcBef>
                  <a:spcPts val="450"/>
                </a:spcBef>
                <a:buSzPct val="120000"/>
                <a:defRPr/>
              </a:pPr>
              <a:r>
                <a:rPr lang="en-US" sz="900" b="1" i="1" u="sng" dirty="0">
                  <a:solidFill>
                    <a:srgbClr val="000000"/>
                  </a:solidFill>
                  <a:ea typeface="ＭＳ Ｐゴシック" pitchFamily="-110" charset="-128"/>
                  <a:cs typeface="ＭＳ Ｐゴシック"/>
                </a:rPr>
                <a:t>Mission Operations Center (MOC) and Mission Operations</a:t>
              </a:r>
            </a:p>
            <a:p>
              <a:pPr marL="175022" indent="-175022">
                <a:spcBef>
                  <a:spcPts val="169"/>
                </a:spcBef>
                <a:buSzPct val="120000"/>
                <a:buFontTx/>
                <a:buChar char="•"/>
                <a:defRPr/>
              </a:pPr>
              <a:r>
                <a:rPr lang="en-US" sz="788" b="1" dirty="0">
                  <a:solidFill>
                    <a:srgbClr val="000000"/>
                  </a:solidFill>
                  <a:ea typeface="ＭＳ Ｐゴシック" pitchFamily="-110" charset="-128"/>
                  <a:cs typeface="ＭＳ Ｐゴシック"/>
                </a:rPr>
                <a:t>General Dynamics Mission Systems (GDMS)</a:t>
              </a:r>
            </a:p>
          </p:txBody>
        </p:sp>
        <p:pic>
          <p:nvPicPr>
            <p:cNvPr id="10" name="Picture 1">
              <a:extLst>
                <a:ext uri="{FF2B5EF4-FFF2-40B4-BE49-F238E27FC236}">
                  <a16:creationId xmlns:a16="http://schemas.microsoft.com/office/drawing/2014/main" id="{A5F486FD-EF5E-436F-AFE4-E036444D1D4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598" y="3245476"/>
              <a:ext cx="4000501" cy="274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F63966CE-7643-4431-BE27-2101C5D19884}"/>
                </a:ext>
              </a:extLst>
            </p:cNvPr>
            <p:cNvSpPr>
              <a:spLocks noChangeArrowheads="1"/>
            </p:cNvSpPr>
            <p:nvPr/>
          </p:nvSpPr>
          <p:spPr bwMode="auto">
            <a:xfrm>
              <a:off x="5888184" y="864077"/>
              <a:ext cx="4656249" cy="2191427"/>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900">
                <a:solidFill>
                  <a:srgbClr val="000000"/>
                </a:solidFill>
                <a:ea typeface="ＭＳ Ｐゴシック" pitchFamily="-110" charset="-128"/>
                <a:cs typeface="ＭＳ Ｐゴシック"/>
              </a:endParaRPr>
            </a:p>
          </p:txBody>
        </p:sp>
        <p:sp>
          <p:nvSpPr>
            <p:cNvPr id="12" name="Rectangle 5">
              <a:extLst>
                <a:ext uri="{FF2B5EF4-FFF2-40B4-BE49-F238E27FC236}">
                  <a16:creationId xmlns:a16="http://schemas.microsoft.com/office/drawing/2014/main" id="{A3776818-54F2-41F0-A15E-76D59554237A}"/>
                </a:ext>
              </a:extLst>
            </p:cNvPr>
            <p:cNvSpPr>
              <a:spLocks noChangeArrowheads="1"/>
            </p:cNvSpPr>
            <p:nvPr/>
          </p:nvSpPr>
          <p:spPr bwMode="auto">
            <a:xfrm>
              <a:off x="5888183" y="864075"/>
              <a:ext cx="4567691" cy="2191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1792" tIns="25897" rIns="51792" bIns="25897"/>
            <a:lstStyle/>
            <a:p>
              <a:pPr marL="0" lvl="1" algn="ctr">
                <a:lnSpc>
                  <a:spcPct val="90000"/>
                </a:lnSpc>
                <a:spcBef>
                  <a:spcPct val="20000"/>
                </a:spcBef>
                <a:defRPr/>
              </a:pPr>
              <a:r>
                <a:rPr lang="en-US" sz="900" b="1" i="1" u="sng" dirty="0">
                  <a:solidFill>
                    <a:srgbClr val="000000"/>
                  </a:solidFill>
                  <a:ea typeface="ＭＳ Ｐゴシック" pitchFamily="-110" charset="-128"/>
                  <a:cs typeface="ＭＳ Ｐゴシック"/>
                </a:rPr>
                <a:t>Mission Parameters</a:t>
              </a:r>
            </a:p>
            <a:p>
              <a:pPr marL="175022" indent="-175022">
                <a:lnSpc>
                  <a:spcPct val="90000"/>
                </a:lnSpc>
                <a:spcBef>
                  <a:spcPts val="169"/>
                </a:spcBef>
                <a:buSzPct val="120000"/>
                <a:buFontTx/>
                <a:buChar char="•"/>
                <a:defRPr/>
              </a:pPr>
              <a:r>
                <a:rPr lang="en-US" sz="788" b="1" dirty="0">
                  <a:solidFill>
                    <a:srgbClr val="000000"/>
                  </a:solidFill>
                  <a:ea typeface="ＭＳ Ｐゴシック" pitchFamily="-110" charset="-128"/>
                  <a:cs typeface="ＭＳ Ｐゴシック"/>
                </a:rPr>
                <a:t>Single Satellite, Mission Category 1, Risk Class B </a:t>
              </a:r>
            </a:p>
            <a:p>
              <a:pPr lvl="1" indent="-167879">
                <a:lnSpc>
                  <a:spcPct val="90000"/>
                </a:lnSpc>
                <a:spcBef>
                  <a:spcPct val="20000"/>
                </a:spcBef>
                <a:buFont typeface="Arial"/>
                <a:buChar char="•"/>
                <a:defRPr/>
              </a:pPr>
              <a:r>
                <a:rPr lang="en-US" sz="788" dirty="0">
                  <a:solidFill>
                    <a:srgbClr val="000000"/>
                  </a:solidFill>
                  <a:ea typeface="ＭＳ Ｐゴシック" pitchFamily="-110" charset="-128"/>
                  <a:cs typeface="ＭＳ Ｐゴシック"/>
                </a:rPr>
                <a:t>5-year design life after on-orbit checkout</a:t>
              </a:r>
            </a:p>
            <a:p>
              <a:pPr lvl="1" indent="-167879">
                <a:lnSpc>
                  <a:spcPct val="90000"/>
                </a:lnSpc>
                <a:spcBef>
                  <a:spcPct val="20000"/>
                </a:spcBef>
                <a:buFont typeface="Arial"/>
                <a:buChar char="•"/>
                <a:defRPr/>
              </a:pPr>
              <a:r>
                <a:rPr lang="en-US" sz="788" dirty="0">
                  <a:solidFill>
                    <a:srgbClr val="000000"/>
                  </a:solidFill>
                  <a:ea typeface="ＭＳ Ｐゴシック" pitchFamily="-110" charset="-128"/>
                  <a:cs typeface="ＭＳ Ｐゴシック"/>
                </a:rPr>
                <a:t>At least 10 years of consumables</a:t>
              </a:r>
            </a:p>
            <a:p>
              <a:pPr marL="175022" indent="-175022">
                <a:lnSpc>
                  <a:spcPct val="90000"/>
                </a:lnSpc>
                <a:spcBef>
                  <a:spcPts val="169"/>
                </a:spcBef>
                <a:buSzPct val="120000"/>
                <a:buFontTx/>
                <a:buChar char="•"/>
                <a:defRPr/>
              </a:pPr>
              <a:r>
                <a:rPr lang="en-US" sz="788" b="1" dirty="0">
                  <a:solidFill>
                    <a:srgbClr val="000000"/>
                  </a:solidFill>
                  <a:ea typeface="ＭＳ Ｐゴシック" pitchFamily="-110" charset="-128"/>
                  <a:cs typeface="ＭＳ Ｐゴシック"/>
                </a:rPr>
                <a:t>Sun-synchronous orbit, 705 km at equator, 98°inclination</a:t>
              </a:r>
            </a:p>
            <a:p>
              <a:pPr marL="175022" indent="-175022">
                <a:lnSpc>
                  <a:spcPct val="90000"/>
                </a:lnSpc>
                <a:spcBef>
                  <a:spcPts val="169"/>
                </a:spcBef>
                <a:buSzPct val="120000"/>
                <a:buFontTx/>
                <a:buChar char="•"/>
                <a:defRPr/>
              </a:pPr>
              <a:r>
                <a:rPr lang="en-US" sz="788" b="1" dirty="0">
                  <a:solidFill>
                    <a:srgbClr val="000000"/>
                  </a:solidFill>
                  <a:ea typeface="ＭＳ Ｐゴシック" pitchFamily="-110" charset="-128"/>
                  <a:cs typeface="ＭＳ Ｐゴシック"/>
                </a:rPr>
                <a:t>16-day global land revisit</a:t>
              </a:r>
            </a:p>
            <a:p>
              <a:pPr marL="175022" indent="-175022">
                <a:lnSpc>
                  <a:spcPct val="90000"/>
                </a:lnSpc>
                <a:spcBef>
                  <a:spcPts val="169"/>
                </a:spcBef>
                <a:buSzPct val="120000"/>
                <a:buFontTx/>
                <a:buChar char="•"/>
                <a:defRPr/>
              </a:pPr>
              <a:r>
                <a:rPr lang="en-US" sz="788" b="1" dirty="0">
                  <a:solidFill>
                    <a:srgbClr val="000000"/>
                  </a:solidFill>
                  <a:ea typeface="ＭＳ Ｐゴシック" pitchFamily="-110" charset="-128"/>
                  <a:cs typeface="ＭＳ Ｐゴシック"/>
                </a:rPr>
                <a:t>Partnership: NASA &amp; USGS</a:t>
              </a:r>
            </a:p>
            <a:p>
              <a:pPr lvl="1" indent="-167879">
                <a:lnSpc>
                  <a:spcPct val="90000"/>
                </a:lnSpc>
                <a:spcBef>
                  <a:spcPct val="20000"/>
                </a:spcBef>
                <a:buFont typeface="Arial"/>
                <a:buChar char="•"/>
                <a:defRPr/>
              </a:pPr>
              <a:r>
                <a:rPr lang="en-US" sz="788" dirty="0">
                  <a:solidFill>
                    <a:srgbClr val="000000"/>
                  </a:solidFill>
                  <a:ea typeface="ＭＳ Ｐゴシック" pitchFamily="-110" charset="-128"/>
                  <a:cs typeface="ＭＳ Ｐゴシック"/>
                </a:rPr>
                <a:t>NASA:  Flight segment &amp; checkout</a:t>
              </a:r>
            </a:p>
            <a:p>
              <a:pPr lvl="1" indent="-167879">
                <a:lnSpc>
                  <a:spcPct val="90000"/>
                </a:lnSpc>
                <a:spcBef>
                  <a:spcPct val="20000"/>
                </a:spcBef>
                <a:buFont typeface="Arial"/>
                <a:buChar char="•"/>
                <a:defRPr/>
              </a:pPr>
              <a:r>
                <a:rPr lang="en-US" sz="788" dirty="0">
                  <a:solidFill>
                    <a:srgbClr val="000000"/>
                  </a:solidFill>
                  <a:ea typeface="ＭＳ Ｐゴシック" pitchFamily="-110" charset="-128"/>
                  <a:cs typeface="ＭＳ Ｐゴシック"/>
                </a:rPr>
                <a:t>USGS:  Ground system and operations</a:t>
              </a:r>
            </a:p>
            <a:p>
              <a:pPr marL="175022" indent="-175022">
                <a:lnSpc>
                  <a:spcPct val="90000"/>
                </a:lnSpc>
                <a:spcBef>
                  <a:spcPts val="169"/>
                </a:spcBef>
                <a:buSzPct val="120000"/>
                <a:buFontTx/>
                <a:buChar char="•"/>
                <a:tabLst>
                  <a:tab pos="596504" algn="l"/>
                </a:tabLst>
                <a:defRPr/>
              </a:pPr>
              <a:r>
                <a:rPr lang="en-US" sz="788" b="1" dirty="0">
                  <a:solidFill>
                    <a:srgbClr val="000000"/>
                  </a:solidFill>
                  <a:ea typeface="ＭＳ Ｐゴシック" pitchFamily="-110" charset="-128"/>
                </a:rPr>
                <a:t>Category 3 Launch Vehicle</a:t>
              </a:r>
              <a:endParaRPr lang="en-US" sz="788" b="1" dirty="0">
                <a:solidFill>
                  <a:srgbClr val="000000"/>
                </a:solidFill>
                <a:ea typeface="ＭＳ Ｐゴシック" pitchFamily="-110" charset="-128"/>
                <a:cs typeface="ＭＳ Ｐゴシック"/>
              </a:endParaRPr>
            </a:p>
            <a:p>
              <a:pPr marL="175022" indent="-175022">
                <a:lnSpc>
                  <a:spcPct val="90000"/>
                </a:lnSpc>
                <a:spcBef>
                  <a:spcPts val="169"/>
                </a:spcBef>
                <a:buSzPct val="120000"/>
                <a:buFontTx/>
                <a:buChar char="•"/>
                <a:tabLst>
                  <a:tab pos="596504" algn="l"/>
                </a:tabLst>
                <a:defRPr/>
              </a:pPr>
              <a:r>
                <a:rPr lang="en-US" sz="788" b="1" dirty="0">
                  <a:solidFill>
                    <a:srgbClr val="000000"/>
                  </a:solidFill>
                  <a:ea typeface="ＭＳ Ｐゴシック" pitchFamily="-110" charset="-128"/>
                  <a:cs typeface="ＭＳ Ｐゴシック"/>
                </a:rPr>
                <a:t>Launch:	Management Agreement - December 2020</a:t>
              </a:r>
            </a:p>
            <a:p>
              <a:pPr>
                <a:lnSpc>
                  <a:spcPct val="90000"/>
                </a:lnSpc>
                <a:spcBef>
                  <a:spcPts val="169"/>
                </a:spcBef>
                <a:buSzPct val="120000"/>
                <a:tabLst>
                  <a:tab pos="596504" algn="l"/>
                </a:tabLst>
                <a:defRPr/>
              </a:pPr>
              <a:r>
                <a:rPr lang="en-US" sz="788" b="1" dirty="0">
                  <a:solidFill>
                    <a:srgbClr val="000000"/>
                  </a:solidFill>
                  <a:ea typeface="ＭＳ Ｐゴシック" pitchFamily="-110" charset="-128"/>
                  <a:cs typeface="ＭＳ Ｐゴシック"/>
                </a:rPr>
                <a:t>       	Agency Baseline Commitment – November 2021</a:t>
              </a:r>
            </a:p>
          </p:txBody>
        </p:sp>
        <p:sp>
          <p:nvSpPr>
            <p:cNvPr id="13" name="Rectangle 26">
              <a:extLst>
                <a:ext uri="{FF2B5EF4-FFF2-40B4-BE49-F238E27FC236}">
                  <a16:creationId xmlns:a16="http://schemas.microsoft.com/office/drawing/2014/main" id="{183A6521-A148-4725-83C4-716BD42944B2}"/>
                </a:ext>
              </a:extLst>
            </p:cNvPr>
            <p:cNvSpPr>
              <a:spLocks noChangeArrowheads="1"/>
            </p:cNvSpPr>
            <p:nvPr/>
          </p:nvSpPr>
          <p:spPr bwMode="auto">
            <a:xfrm>
              <a:off x="1752598" y="2004784"/>
              <a:ext cx="4000501" cy="1033272"/>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51792" tIns="25897" rIns="51792" bIns="25897"/>
            <a:lstStyle/>
            <a:p>
              <a:pPr marL="0" lvl="1" algn="ctr">
                <a:buSzPct val="120000"/>
                <a:defRPr/>
              </a:pPr>
              <a:r>
                <a:rPr lang="en-US" sz="900" b="1" i="1" u="sng" dirty="0">
                  <a:solidFill>
                    <a:srgbClr val="000000"/>
                  </a:solidFill>
                  <a:ea typeface="ＭＳ Ｐゴシック" pitchFamily="-110" charset="-128"/>
                  <a:cs typeface="ＭＳ Ｐゴシック"/>
                </a:rPr>
                <a:t>Mission Team</a:t>
              </a:r>
            </a:p>
            <a:p>
              <a:pPr marL="175022" indent="-175022">
                <a:spcBef>
                  <a:spcPts val="188"/>
                </a:spcBef>
                <a:buSzPct val="120000"/>
                <a:buFontTx/>
                <a:buChar char="•"/>
                <a:defRPr/>
              </a:pPr>
              <a:r>
                <a:rPr lang="en-US" sz="788" b="1" dirty="0">
                  <a:solidFill>
                    <a:srgbClr val="000000"/>
                  </a:solidFill>
                  <a:ea typeface="ＭＳ Ｐゴシック" pitchFamily="-110" charset="-128"/>
                  <a:cs typeface="ＭＳ Ｐゴシック"/>
                </a:rPr>
                <a:t>NASA Goddard Space Flight Center (GSFC)</a:t>
              </a:r>
            </a:p>
            <a:p>
              <a:pPr marL="175022" indent="-175022">
                <a:buSzPct val="120000"/>
                <a:buFontTx/>
                <a:buChar char="•"/>
                <a:defRPr/>
              </a:pPr>
              <a:r>
                <a:rPr lang="en-US" sz="788" b="1" dirty="0">
                  <a:solidFill>
                    <a:srgbClr val="000000"/>
                  </a:solidFill>
                  <a:ea typeface="ＭＳ Ｐゴシック" pitchFamily="-110" charset="-128"/>
                </a:rPr>
                <a:t>USGS</a:t>
              </a:r>
              <a:r>
                <a:rPr lang="en-US" sz="788" b="1" dirty="0">
                  <a:solidFill>
                    <a:srgbClr val="000000"/>
                  </a:solidFill>
                  <a:ea typeface="ＭＳ Ｐゴシック" pitchFamily="-110" charset="-128"/>
                  <a:cs typeface="ＭＳ Ｐゴシック"/>
                </a:rPr>
                <a:t> Earth Resources Observation &amp; Science (EROS) Center</a:t>
              </a:r>
            </a:p>
            <a:p>
              <a:pPr marL="175022" indent="-175022">
                <a:buSzPct val="120000"/>
                <a:buFontTx/>
                <a:buChar char="•"/>
                <a:defRPr/>
              </a:pPr>
              <a:r>
                <a:rPr lang="en-US" sz="788" b="1" dirty="0">
                  <a:solidFill>
                    <a:srgbClr val="000000"/>
                  </a:solidFill>
                  <a:ea typeface="ＭＳ Ｐゴシック" pitchFamily="-110" charset="-128"/>
                  <a:cs typeface="ＭＳ Ｐゴシック"/>
                </a:rPr>
                <a:t>NASA Kennedy Space Center (KSC)</a:t>
              </a:r>
            </a:p>
            <a:p>
              <a:pPr marL="110729" indent="-110729">
                <a:buSzPct val="120000"/>
                <a:buFontTx/>
                <a:buChar char="•"/>
                <a:tabLst>
                  <a:tab pos="539354" algn="l"/>
                  <a:tab pos="964406" algn="l"/>
                  <a:tab pos="1092994" algn="l"/>
                </a:tabLst>
                <a:defRPr/>
              </a:pPr>
              <a:endParaRPr lang="en-US" sz="750" b="1" dirty="0">
                <a:solidFill>
                  <a:srgbClr val="000000"/>
                </a:solidFill>
                <a:ea typeface="ＭＳ Ｐゴシック" pitchFamily="-110" charset="-128"/>
                <a:cs typeface="ＭＳ Ｐゴシック"/>
              </a:endParaRPr>
            </a:p>
          </p:txBody>
        </p:sp>
      </p:grpSp>
    </p:spTree>
    <p:extLst>
      <p:ext uri="{BB962C8B-B14F-4D97-AF65-F5344CB8AC3E}">
        <p14:creationId xmlns:p14="http://schemas.microsoft.com/office/powerpoint/2010/main" val="204458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019" y="359199"/>
            <a:ext cx="6738688" cy="373594"/>
          </a:xfrm>
        </p:spPr>
        <p:txBody>
          <a:bodyPr>
            <a:normAutofit fontScale="90000"/>
          </a:bodyPr>
          <a:lstStyle/>
          <a:p>
            <a:r>
              <a:rPr lang="en-US" b="1" dirty="0">
                <a:effectLst>
                  <a:outerShdw blurRad="38100" dist="38100" dir="2700000" algn="tl">
                    <a:srgbClr val="000000">
                      <a:alpha val="43137"/>
                    </a:srgbClr>
                  </a:outerShdw>
                </a:effectLst>
              </a:rPr>
              <a:t>Landsat Data Policy Study for 2018</a:t>
            </a:r>
          </a:p>
        </p:txBody>
      </p:sp>
      <p:sp>
        <p:nvSpPr>
          <p:cNvPr id="6" name="Content Placeholder 5"/>
          <p:cNvSpPr>
            <a:spLocks noGrp="1"/>
          </p:cNvSpPr>
          <p:nvPr>
            <p:ph idx="1"/>
          </p:nvPr>
        </p:nvSpPr>
        <p:spPr>
          <a:xfrm>
            <a:off x="106326" y="1158948"/>
            <a:ext cx="7925381" cy="3834527"/>
          </a:xfrm>
        </p:spPr>
        <p:txBody>
          <a:bodyPr>
            <a:normAutofit fontScale="40000" lnSpcReduction="20000"/>
          </a:bodyPr>
          <a:lstStyle/>
          <a:p>
            <a:pPr marL="385763">
              <a:lnSpc>
                <a:spcPct val="110000"/>
              </a:lnSpc>
              <a:spcBef>
                <a:spcPts val="0"/>
              </a:spcBef>
              <a:spcAft>
                <a:spcPts val="1350"/>
              </a:spcAft>
            </a:pPr>
            <a:r>
              <a:rPr lang="en-US" sz="3600" dirty="0"/>
              <a:t>Landsat Advisory Group (LAG) Task topic title: “Considerations of cost sharing models for Landsat data”</a:t>
            </a:r>
          </a:p>
          <a:p>
            <a:pPr marL="385763">
              <a:lnSpc>
                <a:spcPct val="110000"/>
              </a:lnSpc>
              <a:spcBef>
                <a:spcPts val="0"/>
              </a:spcBef>
              <a:spcAft>
                <a:spcPts val="1350"/>
              </a:spcAft>
            </a:pPr>
            <a:r>
              <a:rPr lang="en-US" sz="3600" dirty="0"/>
              <a:t>DOI leadership is seeking to better understand economic and data policy considerations and impacts in relation to user needs, as well as the potential for public-private partnering (“P3”), with respect to various cost sharing models for Landsat data.</a:t>
            </a:r>
          </a:p>
          <a:p>
            <a:pPr marL="385763">
              <a:lnSpc>
                <a:spcPct val="110000"/>
              </a:lnSpc>
              <a:spcBef>
                <a:spcPts val="0"/>
              </a:spcBef>
              <a:spcAft>
                <a:spcPts val="1350"/>
              </a:spcAft>
            </a:pPr>
            <a:r>
              <a:rPr lang="en-US" sz="3600" dirty="0"/>
              <a:t>The “fee recovery” issue has been looked into as recently as 2012 by the LAG—that paper can be found online at the NGAC website.</a:t>
            </a:r>
          </a:p>
          <a:p>
            <a:pPr marL="385763">
              <a:lnSpc>
                <a:spcPct val="110000"/>
              </a:lnSpc>
              <a:spcBef>
                <a:spcPts val="0"/>
              </a:spcBef>
              <a:spcAft>
                <a:spcPts val="1350"/>
              </a:spcAft>
            </a:pPr>
            <a:r>
              <a:rPr lang="en-US" sz="3600" dirty="0"/>
              <a:t>This represents a good opportunity to inform current leadership on a number of Landsat data policy issues, in particular, the interplay with ESA’s adoption of a free and open policy for Sentinel.</a:t>
            </a:r>
          </a:p>
          <a:p>
            <a:pPr marL="385763">
              <a:lnSpc>
                <a:spcPct val="110000"/>
              </a:lnSpc>
              <a:spcBef>
                <a:spcPts val="0"/>
              </a:spcBef>
              <a:spcAft>
                <a:spcPts val="1350"/>
              </a:spcAft>
            </a:pPr>
            <a:r>
              <a:rPr lang="en-US" sz="3600" dirty="0"/>
              <a:t>USGS position is to support an objective investigation by the LAG.</a:t>
            </a:r>
          </a:p>
          <a:p>
            <a:pPr marL="385763">
              <a:lnSpc>
                <a:spcPct val="110000"/>
              </a:lnSpc>
              <a:spcBef>
                <a:spcPts val="0"/>
              </a:spcBef>
              <a:spcAft>
                <a:spcPts val="1350"/>
              </a:spcAft>
            </a:pPr>
            <a:r>
              <a:rPr lang="en-US" sz="3600" dirty="0"/>
              <a:t>Feedback and information: Email account (</a:t>
            </a:r>
            <a:r>
              <a:rPr lang="en-US" sz="3600" dirty="0">
                <a:hlinkClick r:id="rId2"/>
              </a:rPr>
              <a:t>Landsatdatapolicy@usgs.gov</a:t>
            </a:r>
            <a:r>
              <a:rPr lang="en-US" sz="3600" dirty="0"/>
              <a:t>) and FAQ section on EE website.</a:t>
            </a:r>
          </a:p>
          <a:p>
            <a:pPr marL="385763">
              <a:lnSpc>
                <a:spcPct val="110000"/>
              </a:lnSpc>
              <a:spcBef>
                <a:spcPts val="0"/>
              </a:spcBef>
              <a:spcAft>
                <a:spcPts val="1350"/>
              </a:spcAft>
            </a:pPr>
            <a:endParaRPr lang="en-US" sz="2400" dirty="0"/>
          </a:p>
        </p:txBody>
      </p:sp>
    </p:spTree>
    <p:extLst>
      <p:ext uri="{BB962C8B-B14F-4D97-AF65-F5344CB8AC3E}">
        <p14:creationId xmlns:p14="http://schemas.microsoft.com/office/powerpoint/2010/main" val="150601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Sustainable Land Imaging (SLI) Architecture Study Team (AST)</a:t>
            </a:r>
          </a:p>
        </p:txBody>
      </p:sp>
      <p:sp>
        <p:nvSpPr>
          <p:cNvPr id="3" name="Content Placeholder 2"/>
          <p:cNvSpPr>
            <a:spLocks noGrp="1"/>
          </p:cNvSpPr>
          <p:nvPr>
            <p:ph sz="half" idx="1"/>
          </p:nvPr>
        </p:nvSpPr>
        <p:spPr>
          <a:xfrm>
            <a:off x="0" y="1200150"/>
            <a:ext cx="9144000" cy="3943349"/>
          </a:xfrm>
        </p:spPr>
        <p:txBody>
          <a:bodyPr>
            <a:normAutofit fontScale="70000" lnSpcReduction="20000"/>
          </a:bodyPr>
          <a:lstStyle/>
          <a:p>
            <a:r>
              <a:rPr lang="en-US" altLang="en-US" dirty="0"/>
              <a:t>NASA/DOI/USGS SLI AST kicked off a study for the design and implementation approach of a spaceborne system to provide global, continuous Landsat-quality multispectral and thermal infrared measurements for approximately a fifteen-year period starting in 2026</a:t>
            </a:r>
            <a:endParaRPr lang="en-US" sz="1725" dirty="0"/>
          </a:p>
          <a:p>
            <a:endParaRPr lang="en-US" sz="750" dirty="0"/>
          </a:p>
          <a:p>
            <a:r>
              <a:rPr lang="en-US" dirty="0"/>
              <a:t>Oversight provided by the NASA Associate Administrator for Science and the DOI Assistant Secretary for Water and Science</a:t>
            </a:r>
            <a:endParaRPr lang="en-US" sz="1725" dirty="0"/>
          </a:p>
          <a:p>
            <a:endParaRPr lang="en-US" sz="750" dirty="0"/>
          </a:p>
          <a:p>
            <a:r>
              <a:rPr lang="en-US" dirty="0"/>
              <a:t>AST-2019 will inform NASA and DOI/USGS acquisition strategies on options for both the </a:t>
            </a:r>
            <a:r>
              <a:rPr lang="en-US" b="1" dirty="0"/>
              <a:t>space and ground segments</a:t>
            </a:r>
            <a:r>
              <a:rPr lang="en-US" dirty="0"/>
              <a:t>, potential contributions from </a:t>
            </a:r>
            <a:r>
              <a:rPr lang="en-US" b="1" dirty="0"/>
              <a:t>international</a:t>
            </a:r>
            <a:r>
              <a:rPr lang="en-US" dirty="0"/>
              <a:t> </a:t>
            </a:r>
            <a:r>
              <a:rPr lang="en-US" b="1" dirty="0"/>
              <a:t>partners</a:t>
            </a:r>
            <a:r>
              <a:rPr lang="en-US" dirty="0"/>
              <a:t> and </a:t>
            </a:r>
            <a:r>
              <a:rPr lang="en-US" b="1" dirty="0"/>
              <a:t>commercial Earth Observation data suppliers</a:t>
            </a:r>
            <a:r>
              <a:rPr lang="en-US" dirty="0"/>
              <a:t>, and business model alternatives</a:t>
            </a:r>
            <a:endParaRPr lang="en-US" sz="1725" dirty="0"/>
          </a:p>
          <a:p>
            <a:endParaRPr lang="en-US" sz="750" dirty="0"/>
          </a:p>
          <a:p>
            <a:r>
              <a:rPr lang="en-US" dirty="0"/>
              <a:t>Ground System a major driver for AST-2019 (and USGS)</a:t>
            </a:r>
          </a:p>
          <a:p>
            <a:endParaRPr lang="en-US" sz="800" dirty="0"/>
          </a:p>
          <a:p>
            <a:r>
              <a:rPr lang="en-US" dirty="0"/>
              <a:t>Recommendation report to be delivered in August 2019</a:t>
            </a:r>
          </a:p>
          <a:p>
            <a:endParaRPr lang="en-US" dirty="0"/>
          </a:p>
        </p:txBody>
      </p:sp>
    </p:spTree>
    <p:extLst>
      <p:ext uri="{BB962C8B-B14F-4D97-AF65-F5344CB8AC3E}">
        <p14:creationId xmlns:p14="http://schemas.microsoft.com/office/powerpoint/2010/main" val="317080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A9D1-E246-479E-BA89-D640C9FE3DF6}"/>
              </a:ext>
            </a:extLst>
          </p:cNvPr>
          <p:cNvSpPr>
            <a:spLocks noGrp="1"/>
          </p:cNvSpPr>
          <p:nvPr>
            <p:ph type="title"/>
          </p:nvPr>
        </p:nvSpPr>
        <p:spPr/>
        <p:txBody>
          <a:bodyPr/>
          <a:lstStyle/>
          <a:p>
            <a:r>
              <a:rPr lang="en-US" b="1" dirty="0"/>
              <a:t>Collection 2 Definition Summary</a:t>
            </a:r>
            <a:br>
              <a:rPr lang="en-US" b="1" dirty="0"/>
            </a:br>
            <a:r>
              <a:rPr lang="en-US" b="1" dirty="0"/>
              <a:t>Level-1 Products</a:t>
            </a:r>
          </a:p>
        </p:txBody>
      </p:sp>
      <p:sp>
        <p:nvSpPr>
          <p:cNvPr id="3" name="Content Placeholder 2">
            <a:extLst>
              <a:ext uri="{FF2B5EF4-FFF2-40B4-BE49-F238E27FC236}">
                <a16:creationId xmlns:a16="http://schemas.microsoft.com/office/drawing/2014/main" id="{CEDFC173-5B95-438C-9D37-367D3A5C0130}"/>
              </a:ext>
            </a:extLst>
          </p:cNvPr>
          <p:cNvSpPr>
            <a:spLocks noGrp="1"/>
          </p:cNvSpPr>
          <p:nvPr>
            <p:ph idx="1"/>
          </p:nvPr>
        </p:nvSpPr>
        <p:spPr>
          <a:xfrm>
            <a:off x="457200" y="1200151"/>
            <a:ext cx="8686800" cy="3394472"/>
          </a:xfrm>
        </p:spPr>
        <p:txBody>
          <a:bodyPr>
            <a:noAutofit/>
          </a:bodyPr>
          <a:lstStyle/>
          <a:p>
            <a:r>
              <a:rPr lang="en-US" sz="1800" b="1" dirty="0"/>
              <a:t>Level-1 products will only undergo minor changes to preserve capabilities for users relying on our current Level-1 offerings</a:t>
            </a:r>
          </a:p>
          <a:p>
            <a:pPr lvl="1"/>
            <a:r>
              <a:rPr lang="en-US" sz="1600" dirty="0"/>
              <a:t>Angle bands (solar and sensor viewing zenith and azimuth) are being added to assist users who want to generate their own TOA reflectance and brightness temperature bands</a:t>
            </a:r>
          </a:p>
          <a:p>
            <a:pPr lvl="1"/>
            <a:r>
              <a:rPr lang="en-US" sz="1600" dirty="0"/>
              <a:t>Minor metadata enhancements and consistency changes</a:t>
            </a:r>
          </a:p>
          <a:p>
            <a:endParaRPr lang="en-US" sz="1000" dirty="0"/>
          </a:p>
          <a:p>
            <a:r>
              <a:rPr lang="en-US" sz="1800" b="1" dirty="0"/>
              <a:t>Other processing changes</a:t>
            </a:r>
          </a:p>
          <a:p>
            <a:pPr lvl="1"/>
            <a:r>
              <a:rPr lang="en-US" sz="1600" dirty="0"/>
              <a:t>Updated geometric registration base (Sentinel-2 Global Reference Image (GRI))</a:t>
            </a:r>
          </a:p>
          <a:p>
            <a:pPr lvl="1"/>
            <a:r>
              <a:rPr lang="en-US" sz="1600" dirty="0"/>
              <a:t>Improvements to precision modeling process to allow more products to process to Level-1TP</a:t>
            </a:r>
          </a:p>
          <a:p>
            <a:pPr lvl="1"/>
            <a:r>
              <a:rPr lang="en-US" sz="1600" dirty="0"/>
              <a:t>Algorithm to detect Internal Calibrator (IC) shutter intrusion events and flag them in metadata</a:t>
            </a:r>
          </a:p>
          <a:p>
            <a:pPr lvl="1"/>
            <a:r>
              <a:rPr lang="en-US" sz="1600" dirty="0"/>
              <a:t>Minor bug fixes and Cal/Val enhancements</a:t>
            </a:r>
          </a:p>
        </p:txBody>
      </p:sp>
    </p:spTree>
    <p:extLst>
      <p:ext uri="{BB962C8B-B14F-4D97-AF65-F5344CB8AC3E}">
        <p14:creationId xmlns:p14="http://schemas.microsoft.com/office/powerpoint/2010/main" val="388451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A9D1-E246-479E-BA89-D640C9FE3DF6}"/>
              </a:ext>
            </a:extLst>
          </p:cNvPr>
          <p:cNvSpPr>
            <a:spLocks noGrp="1"/>
          </p:cNvSpPr>
          <p:nvPr>
            <p:ph type="title"/>
          </p:nvPr>
        </p:nvSpPr>
        <p:spPr/>
        <p:txBody>
          <a:bodyPr/>
          <a:lstStyle/>
          <a:p>
            <a:r>
              <a:rPr lang="en-US" b="1" dirty="0"/>
              <a:t>Collection 2 Definition Summary</a:t>
            </a:r>
            <a:br>
              <a:rPr lang="en-US" b="1" dirty="0"/>
            </a:br>
            <a:r>
              <a:rPr lang="en-US" b="1" dirty="0"/>
              <a:t>Level-2 Products</a:t>
            </a:r>
          </a:p>
        </p:txBody>
      </p:sp>
      <p:sp>
        <p:nvSpPr>
          <p:cNvPr id="3" name="Content Placeholder 2">
            <a:extLst>
              <a:ext uri="{FF2B5EF4-FFF2-40B4-BE49-F238E27FC236}">
                <a16:creationId xmlns:a16="http://schemas.microsoft.com/office/drawing/2014/main" id="{CEDFC173-5B95-438C-9D37-367D3A5C0130}"/>
              </a:ext>
            </a:extLst>
          </p:cNvPr>
          <p:cNvSpPr>
            <a:spLocks noGrp="1"/>
          </p:cNvSpPr>
          <p:nvPr>
            <p:ph idx="1"/>
          </p:nvPr>
        </p:nvSpPr>
        <p:spPr>
          <a:xfrm>
            <a:off x="457200" y="1200151"/>
            <a:ext cx="8686800" cy="3394472"/>
          </a:xfrm>
        </p:spPr>
        <p:txBody>
          <a:bodyPr>
            <a:noAutofit/>
          </a:bodyPr>
          <a:lstStyle/>
          <a:p>
            <a:r>
              <a:rPr lang="en-US" sz="1600" b="1" dirty="0"/>
              <a:t>Level-2 products will be processed from all Level-1 inputs (Tier 1 or Tier 2) that meet the Solar Zenith Angle (SZA) constraint and that have required auxiliary data</a:t>
            </a:r>
          </a:p>
          <a:p>
            <a:pPr lvl="1"/>
            <a:r>
              <a:rPr lang="en-US" sz="1400" dirty="0"/>
              <a:t>LEDAPS (L4-7) and LaSRC (L8-9)) being integrated into the current processing system flows</a:t>
            </a:r>
          </a:p>
          <a:p>
            <a:pPr lvl="1"/>
            <a:r>
              <a:rPr lang="en-US" sz="1400" dirty="0"/>
              <a:t>Auxiliary bands associated with Surface Temperature (ST) processing will be included with the product</a:t>
            </a:r>
          </a:p>
          <a:p>
            <a:pPr lvl="1"/>
            <a:r>
              <a:rPr lang="en-US" sz="1400" dirty="0"/>
              <a:t>Including both L7 bands 6H and 6L</a:t>
            </a:r>
          </a:p>
          <a:p>
            <a:endParaRPr lang="en-US" sz="1000" dirty="0"/>
          </a:p>
          <a:p>
            <a:r>
              <a:rPr lang="en-US" sz="1600" b="1" dirty="0"/>
              <a:t>Updated, consistent Quality Band specification for both Level-1 and Level-2 products</a:t>
            </a:r>
          </a:p>
          <a:p>
            <a:endParaRPr lang="en-US" sz="1000" dirty="0"/>
          </a:p>
          <a:p>
            <a:r>
              <a:rPr lang="en-US" sz="1600" b="1" dirty="0"/>
              <a:t>Landsat Collection 2 Level-2 product offering (SR/ST) to be global and CARD4L-compliant</a:t>
            </a:r>
          </a:p>
          <a:p>
            <a:pPr lvl="1"/>
            <a:r>
              <a:rPr lang="en-US" sz="1400" dirty="0"/>
              <a:t>Coordinating interoperability efforts with ESA (Landsat/Sentinel-2)</a:t>
            </a:r>
          </a:p>
          <a:p>
            <a:pPr lvl="1"/>
            <a:r>
              <a:rPr lang="en-US" sz="1400" dirty="0"/>
              <a:t>Targeting production in September 2019</a:t>
            </a:r>
          </a:p>
        </p:txBody>
      </p:sp>
    </p:spTree>
    <p:extLst>
      <p:ext uri="{BB962C8B-B14F-4D97-AF65-F5344CB8AC3E}">
        <p14:creationId xmlns:p14="http://schemas.microsoft.com/office/powerpoint/2010/main" val="418835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A491F82-F73C-4502-B089-C479DCAA38F3}"/>
              </a:ext>
            </a:extLst>
          </p:cNvPr>
          <p:cNvSpPr txBox="1">
            <a:spLocks/>
          </p:cNvSpPr>
          <p:nvPr/>
        </p:nvSpPr>
        <p:spPr>
          <a:xfrm>
            <a:off x="0" y="2468191"/>
            <a:ext cx="9144000" cy="102440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400" b="1" dirty="0"/>
              <a:t>Questions</a:t>
            </a:r>
          </a:p>
          <a:p>
            <a:pPr lvl="2" algn="ctr"/>
            <a:endParaRPr lang="en-US" sz="4400" b="1" dirty="0"/>
          </a:p>
          <a:p>
            <a:pPr lvl="1" algn="ctr"/>
            <a:endParaRPr lang="en-US" sz="4800" b="1" dirty="0"/>
          </a:p>
        </p:txBody>
      </p:sp>
    </p:spTree>
    <p:extLst>
      <p:ext uri="{BB962C8B-B14F-4D97-AF65-F5344CB8AC3E}">
        <p14:creationId xmlns:p14="http://schemas.microsoft.com/office/powerpoint/2010/main" val="312341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Landsat 9 Status</a:t>
            </a:r>
          </a:p>
        </p:txBody>
      </p:sp>
      <p:sp>
        <p:nvSpPr>
          <p:cNvPr id="3" name="Content Placeholder 2"/>
          <p:cNvSpPr>
            <a:spLocks noGrp="1"/>
          </p:cNvSpPr>
          <p:nvPr>
            <p:ph idx="1"/>
          </p:nvPr>
        </p:nvSpPr>
        <p:spPr>
          <a:xfrm>
            <a:off x="-1733" y="1200150"/>
            <a:ext cx="9144000" cy="3943349"/>
          </a:xfrm>
        </p:spPr>
        <p:txBody>
          <a:bodyPr>
            <a:normAutofit fontScale="55000" lnSpcReduction="20000"/>
          </a:bodyPr>
          <a:lstStyle/>
          <a:p>
            <a:r>
              <a:rPr lang="en-US" b="1" dirty="0"/>
              <a:t>Joint development between NASA and USGS (same as Landsat 8)</a:t>
            </a:r>
          </a:p>
          <a:p>
            <a:pPr lvl="1"/>
            <a:r>
              <a:rPr lang="en-US" dirty="0"/>
              <a:t>NASA responsible for space and launch segment, mission success through handover</a:t>
            </a:r>
          </a:p>
          <a:p>
            <a:pPr lvl="1"/>
            <a:r>
              <a:rPr lang="en-US" dirty="0"/>
              <a:t>USGS responsible for ground segment and on-orbit operations after handover</a:t>
            </a:r>
          </a:p>
          <a:p>
            <a:r>
              <a:rPr lang="en-US" b="1" dirty="0"/>
              <a:t>Landsat 9 is a rebuild of Landsat 8 with targeted upgrades</a:t>
            </a:r>
          </a:p>
          <a:p>
            <a:pPr lvl="1"/>
            <a:r>
              <a:rPr lang="en-US" dirty="0"/>
              <a:t>Upgrade to fully Class B (TIRS was a Class C instrument on Landsat 8)</a:t>
            </a:r>
          </a:p>
          <a:p>
            <a:pPr lvl="1"/>
            <a:r>
              <a:rPr lang="en-US" dirty="0"/>
              <a:t>TIRS-2 address on-orbit issues with Landsat 8 TIRS (stray light and position encoder)</a:t>
            </a:r>
          </a:p>
          <a:p>
            <a:pPr lvl="1"/>
            <a:r>
              <a:rPr lang="en-US" dirty="0"/>
              <a:t>Ground System upgraded to multi-mission capabilities (Landsat 9 development takes priority)</a:t>
            </a:r>
          </a:p>
          <a:p>
            <a:r>
              <a:rPr lang="en-US" b="1" dirty="0"/>
              <a:t>Overall mission making excellent progress</a:t>
            </a:r>
          </a:p>
          <a:p>
            <a:pPr lvl="1"/>
            <a:r>
              <a:rPr lang="en-US" dirty="0"/>
              <a:t>Launch vehicle contract awarded in October 2017 to United Launch Alliance (ULA)</a:t>
            </a:r>
          </a:p>
          <a:p>
            <a:pPr lvl="1"/>
            <a:r>
              <a:rPr lang="en-US" dirty="0"/>
              <a:t>Key Decision Point C was on December 6, 2017</a:t>
            </a:r>
          </a:p>
          <a:p>
            <a:pPr lvl="1"/>
            <a:r>
              <a:rPr lang="en-US" dirty="0"/>
              <a:t>Ground System Critical Design Review planned in September 2018</a:t>
            </a:r>
          </a:p>
          <a:p>
            <a:pPr lvl="1"/>
            <a:r>
              <a:rPr lang="en-US" dirty="0"/>
              <a:t>OLI-2 and TIRS-2 instruments in fabrication and on-track for mid-2019 delivery to the spacecraft</a:t>
            </a:r>
          </a:p>
          <a:p>
            <a:r>
              <a:rPr lang="en-US" b="1" dirty="0"/>
              <a:t>On-track for launch in December 2020 with transition-to-operations in March 2021</a:t>
            </a:r>
          </a:p>
        </p:txBody>
      </p:sp>
    </p:spTree>
    <p:extLst>
      <p:ext uri="{BB962C8B-B14F-4D97-AF65-F5344CB8AC3E}">
        <p14:creationId xmlns:p14="http://schemas.microsoft.com/office/powerpoint/2010/main" val="1289296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816</TotalTime>
  <Words>1156</Words>
  <Application>Microsoft Office PowerPoint</Application>
  <PresentationFormat>On-screen Show (16:9)</PresentationFormat>
  <Paragraphs>119</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ＭＳ Ｐゴシック</vt:lpstr>
      <vt:lpstr>Arial</vt:lpstr>
      <vt:lpstr>Arial Bold</vt:lpstr>
      <vt:lpstr>Calibri</vt:lpstr>
      <vt:lpstr>Droid Serif</vt:lpstr>
      <vt:lpstr>Helvetica</vt:lpstr>
      <vt:lpstr>Wingdings</vt:lpstr>
      <vt:lpstr>Office Theme</vt:lpstr>
      <vt:lpstr>USGS Status</vt:lpstr>
      <vt:lpstr>Landsat Operational Mission Status</vt:lpstr>
      <vt:lpstr>Landsat 9 Mission Overview</vt:lpstr>
      <vt:lpstr>Landsat Data Policy Study for 2018</vt:lpstr>
      <vt:lpstr>Sustainable Land Imaging (SLI) Architecture Study Team (AST)</vt:lpstr>
      <vt:lpstr>Collection 2 Definition Summary Level-1 Products</vt:lpstr>
      <vt:lpstr>Collection 2 Definition Summary Level-2 Products</vt:lpstr>
      <vt:lpstr>PowerPoint Presentation</vt:lpstr>
      <vt:lpstr>Landsat 9 Status</vt:lpstr>
      <vt:lpstr>Landsat 9 Mission Architecture</vt:lpstr>
      <vt:lpstr>Landsat 9 Ground System Architecture</vt:lpstr>
      <vt:lpstr>Active Landsat Ground Stations https://landsat.usgs.gov/igs-network</vt:lpstr>
      <vt:lpstr>Landsat Global Archive Consolidation (LGAC) Historical Landsat Ground Stations</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Lecomte</dc:creator>
  <cp:lastModifiedBy>Lacey, Jennifer A</cp:lastModifiedBy>
  <cp:revision>18</cp:revision>
  <cp:lastPrinted>2016-11-11T04:37:28Z</cp:lastPrinted>
  <dcterms:created xsi:type="dcterms:W3CDTF">2016-11-10T19:18:14Z</dcterms:created>
  <dcterms:modified xsi:type="dcterms:W3CDTF">2018-10-16T20:38:47Z</dcterms:modified>
</cp:coreProperties>
</file>