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26" r:id="rId2"/>
  </p:sldMasterIdLst>
  <p:notesMasterIdLst>
    <p:notesMasterId r:id="rId15"/>
  </p:notesMasterIdLst>
  <p:sldIdLst>
    <p:sldId id="291" r:id="rId3"/>
    <p:sldId id="292" r:id="rId4"/>
    <p:sldId id="289" r:id="rId5"/>
    <p:sldId id="288" r:id="rId6"/>
    <p:sldId id="326" r:id="rId7"/>
    <p:sldId id="327" r:id="rId8"/>
    <p:sldId id="321" r:id="rId9"/>
    <p:sldId id="261" r:id="rId10"/>
    <p:sldId id="324" r:id="rId11"/>
    <p:sldId id="274" r:id="rId12"/>
    <p:sldId id="325" r:id="rId13"/>
    <p:sldId id="286" r:id="rId1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Fila" initials="MF" lastIdx="3" clrIdx="0">
    <p:extLst>
      <p:ext uri="{19B8F6BF-5375-455C-9EA6-DF929625EA0E}">
        <p15:presenceInfo xmlns:p15="http://schemas.microsoft.com/office/powerpoint/2012/main" userId="S-1-5-21-1062260091-2062442074-4155186622-151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5E9"/>
    <a:srgbClr val="285C8D"/>
    <a:srgbClr val="4E6880"/>
    <a:srgbClr val="6A7D8F"/>
    <a:srgbClr val="569EE1"/>
    <a:srgbClr val="57A1E5"/>
    <a:srgbClr val="255786"/>
    <a:srgbClr val="549DDF"/>
    <a:srgbClr val="225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01" autoAdjust="0"/>
    <p:restoredTop sz="95407" autoAdjust="0"/>
  </p:normalViewPr>
  <p:slideViewPr>
    <p:cSldViewPr snapToGrid="0" showGuides="1">
      <p:cViewPr varScale="1">
        <p:scale>
          <a:sx n="90" d="100"/>
          <a:sy n="90" d="100"/>
        </p:scale>
        <p:origin x="134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707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8131" y="0"/>
            <a:ext cx="3043344" cy="467071"/>
          </a:xfrm>
          <a:prstGeom prst="rect">
            <a:avLst/>
          </a:prstGeom>
        </p:spPr>
        <p:txBody>
          <a:bodyPr vert="horz" lIns="91440" tIns="45720" rIns="91440" bIns="45720" rtlCol="0"/>
          <a:lstStyle>
            <a:lvl1pPr algn="r">
              <a:defRPr sz="1200"/>
            </a:lvl1pPr>
          </a:lstStyle>
          <a:p>
            <a:fld id="{196C153A-BB89-49A5-AF2C-60C666E845C8}" type="datetimeFigureOut">
              <a:rPr lang="en-GB" smtClean="0"/>
              <a:t>12/10/2018</a:t>
            </a:fld>
            <a:endParaRPr lang="en-GB"/>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2311" y="4480005"/>
            <a:ext cx="5618480" cy="3665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42030"/>
            <a:ext cx="3043344" cy="4670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8131" y="8842030"/>
            <a:ext cx="3043344" cy="467070"/>
          </a:xfrm>
          <a:prstGeom prst="rect">
            <a:avLst/>
          </a:prstGeom>
        </p:spPr>
        <p:txBody>
          <a:bodyPr vert="horz" lIns="91440" tIns="45720" rIns="91440" bIns="45720" rtlCol="0" anchor="b"/>
          <a:lstStyle>
            <a:lvl1pPr algn="r">
              <a:defRPr sz="1200"/>
            </a:lvl1pPr>
          </a:lstStyle>
          <a:p>
            <a:fld id="{58F96108-CC27-451A-8340-4A9007A33590}" type="slidenum">
              <a:rPr lang="en-GB" smtClean="0"/>
              <a:t>‹#›</a:t>
            </a:fld>
            <a:endParaRPr lang="en-GB"/>
          </a:p>
        </p:txBody>
      </p:sp>
    </p:spTree>
    <p:extLst>
      <p:ext uri="{BB962C8B-B14F-4D97-AF65-F5344CB8AC3E}">
        <p14:creationId xmlns:p14="http://schemas.microsoft.com/office/powerpoint/2010/main" val="2958679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71559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96108-CC27-451A-8340-4A9007A33590}" type="slidenum">
              <a:rPr lang="en-GB" smtClean="0"/>
              <a:t>10</a:t>
            </a:fld>
            <a:endParaRPr lang="en-GB"/>
          </a:p>
        </p:txBody>
      </p:sp>
    </p:spTree>
    <p:extLst>
      <p:ext uri="{BB962C8B-B14F-4D97-AF65-F5344CB8AC3E}">
        <p14:creationId xmlns:p14="http://schemas.microsoft.com/office/powerpoint/2010/main" val="3364742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2988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96108-CC27-451A-8340-4A9007A33590}" type="slidenum">
              <a:rPr lang="en-GB" smtClean="0"/>
              <a:t>2</a:t>
            </a:fld>
            <a:endParaRPr lang="en-GB"/>
          </a:p>
        </p:txBody>
      </p:sp>
    </p:spTree>
    <p:extLst>
      <p:ext uri="{BB962C8B-B14F-4D97-AF65-F5344CB8AC3E}">
        <p14:creationId xmlns:p14="http://schemas.microsoft.com/office/powerpoint/2010/main" val="641006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Office for Outer Space Affairs, which was initially set up in New York in 1958 as a small unit to support deliberations of the Committee on the Peaceful Uses of Outer Space, has in the 60 years of its existence exercised a unique and broad mandate that was just presented.</a:t>
            </a:r>
          </a:p>
          <a:p>
            <a:r>
              <a:rPr lang="en-GB" sz="1200" kern="1200" dirty="0">
                <a:solidFill>
                  <a:schemeClr val="tx1"/>
                </a:solidFill>
                <a:effectLst/>
                <a:latin typeface="+mn-lt"/>
                <a:ea typeface="+mn-ea"/>
                <a:cs typeface="+mn-cs"/>
              </a:rPr>
              <a:t>To deal with the full spectrum of space activities, the Office is organized in the structure that is depicted here. </a:t>
            </a:r>
            <a:endParaRPr lang="en-GB" dirty="0"/>
          </a:p>
        </p:txBody>
      </p:sp>
    </p:spTree>
    <p:extLst>
      <p:ext uri="{BB962C8B-B14F-4D97-AF65-F5344CB8AC3E}">
        <p14:creationId xmlns:p14="http://schemas.microsoft.com/office/powerpoint/2010/main" val="14874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you see here, among its other responsibilities,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Office discharges mandates on behalf of the Secretary-General pertaining to the United Nations treaties and principles on outer space,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in particular the Office is entrusted with maintaining the United Nations Register on Objects launched into Outer Space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This registry is the only treaty-based transparency and confidence-building instrument that contains information on such objects since 1957. I will present the registry in a subsequent session next Thursday.</a:t>
            </a:r>
          </a:p>
          <a:p>
            <a:endParaRPr lang="en-GB" dirty="0"/>
          </a:p>
        </p:txBody>
      </p:sp>
    </p:spTree>
    <p:extLst>
      <p:ext uri="{BB962C8B-B14F-4D97-AF65-F5344CB8AC3E}">
        <p14:creationId xmlns:p14="http://schemas.microsoft.com/office/powerpoint/2010/main" val="946043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F96108-CC27-451A-8340-4A9007A33590}" type="slidenum">
              <a:rPr lang="en-GB" smtClean="0"/>
              <a:t>5</a:t>
            </a:fld>
            <a:endParaRPr lang="en-GB"/>
          </a:p>
        </p:txBody>
      </p:sp>
    </p:spTree>
    <p:extLst>
      <p:ext uri="{BB962C8B-B14F-4D97-AF65-F5344CB8AC3E}">
        <p14:creationId xmlns:p14="http://schemas.microsoft.com/office/powerpoint/2010/main" val="759365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F96108-CC27-451A-8340-4A9007A33590}" type="slidenum">
              <a:rPr lang="en-GB" smtClean="0"/>
              <a:t>6</a:t>
            </a:fld>
            <a:endParaRPr lang="en-GB"/>
          </a:p>
        </p:txBody>
      </p:sp>
    </p:spTree>
    <p:extLst>
      <p:ext uri="{BB962C8B-B14F-4D97-AF65-F5344CB8AC3E}">
        <p14:creationId xmlns:p14="http://schemas.microsoft.com/office/powerpoint/2010/main" val="1630185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en-US" dirty="0"/>
              <a:t>UNOOSA is a small UN Office with limited resources. Therefore, it needs to capitalize on technological and innovative skills of its partners. In this sense, the public/private sector partnerships play a crucial role to benefit developing countries directly at the national level through Access to Space initiatives.</a:t>
            </a:r>
          </a:p>
          <a:p>
            <a:pPr defTabSz="915680">
              <a:defRPr/>
            </a:pPr>
            <a:endParaRPr lang="en-US" dirty="0"/>
          </a:p>
          <a:p>
            <a:pPr marL="0" marR="0" lvl="0" indent="0" algn="l" defTabSz="915680" rtl="0" eaLnBrk="1" fontAlgn="auto" latinLnBrk="0" hangingPunct="1">
              <a:lnSpc>
                <a:spcPct val="100000"/>
              </a:lnSpc>
              <a:spcBef>
                <a:spcPts val="0"/>
              </a:spcBef>
              <a:spcAft>
                <a:spcPts val="0"/>
              </a:spcAft>
              <a:buClrTx/>
              <a:buSzTx/>
              <a:buFontTx/>
              <a:buNone/>
              <a:tabLst/>
              <a:defRPr/>
            </a:pPr>
            <a:r>
              <a:rPr lang="en-US" dirty="0" err="1"/>
              <a:t>KiboCube</a:t>
            </a:r>
            <a:r>
              <a:rPr lang="en-US" dirty="0"/>
              <a:t> providing </a:t>
            </a:r>
            <a:r>
              <a:rPr lang="en-GB" altLang="en-US" sz="1200" dirty="0"/>
              <a:t>free deployments every year from the Japanese ISS </a:t>
            </a:r>
            <a:r>
              <a:rPr lang="en-GB" altLang="en-US" sz="1200" dirty="0" err="1"/>
              <a:t>Kibo</a:t>
            </a:r>
            <a:r>
              <a:rPr lang="en-GB" altLang="en-US" sz="1200" dirty="0"/>
              <a:t> module, </a:t>
            </a:r>
            <a:r>
              <a:rPr lang="en-US" dirty="0"/>
              <a:t>and </a:t>
            </a:r>
            <a:r>
              <a:rPr lang="en-GB" altLang="en-US" sz="1200" kern="1200" dirty="0">
                <a:solidFill>
                  <a:schemeClr val="tx1"/>
                </a:solidFill>
                <a:latin typeface="+mn-lt"/>
                <a:ea typeface="+mn-ea"/>
                <a:cs typeface="+mn-cs"/>
              </a:rPr>
              <a:t>CMSA Space Station that will p</a:t>
            </a:r>
            <a:r>
              <a:rPr lang="en-GB" sz="1200" kern="1200" dirty="0">
                <a:solidFill>
                  <a:schemeClr val="tx1"/>
                </a:solidFill>
                <a:latin typeface="+mn-lt"/>
                <a:ea typeface="+mn-ea"/>
                <a:cs typeface="+mn-cs"/>
              </a:rPr>
              <a:t>rovide flight experiment and space application opportunities on board China's space station are excellent examples to the achievements of the Access to Space Initiative.</a:t>
            </a:r>
            <a:endParaRPr lang="en-GB" altLang="en-US" sz="1200" b="1" dirty="0"/>
          </a:p>
          <a:p>
            <a:pPr defTabSz="915680">
              <a:defRPr/>
            </a:pPr>
            <a:endParaRPr lang="en-GB" dirty="0"/>
          </a:p>
          <a:p>
            <a:pPr defTabSz="915680">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2C12F-31AE-4436-B55B-E953FFAB68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36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UNISPACE+50 was a unique event since most of the work has been done in the preparatory period 2015-2017, when the Committee on the Peaceful Uses of Outer Space (COPUOS) launched this process to arrive in June this year to a UNISPACE+50 draft resolution entitled "Fiftieth anniversary of the first United Nations Conference on the Exploration and Peaceful Uses of Outer Space: space as a driver of sustainable development" (document A/AC.105/L.313).</a:t>
            </a:r>
          </a:p>
          <a:p>
            <a:endParaRPr lang="en-GB" dirty="0"/>
          </a:p>
        </p:txBody>
      </p:sp>
    </p:spTree>
    <p:extLst>
      <p:ext uri="{BB962C8B-B14F-4D97-AF65-F5344CB8AC3E}">
        <p14:creationId xmlns:p14="http://schemas.microsoft.com/office/powerpoint/2010/main" val="2001571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vision and actions contained in the agreed text of the UNISPACE+50 draft resolution to continue to develop the "Space2030" agenda and its implementation plan will set the course for strengthening the contribution of space activities and space tools to achieving internationally agreed development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dirty="0"/>
              <a:t>To this end the working groups formed by the member states to develop the Space2030 Agenda will focus their efforts around four main pillars (NEXT SLIDE)</a:t>
            </a:r>
          </a:p>
        </p:txBody>
      </p:sp>
      <p:sp>
        <p:nvSpPr>
          <p:cNvPr id="4" name="Slide Number Placeholder 3"/>
          <p:cNvSpPr>
            <a:spLocks noGrp="1"/>
          </p:cNvSpPr>
          <p:nvPr>
            <p:ph type="sldNum" sz="quarter" idx="10"/>
          </p:nvPr>
        </p:nvSpPr>
        <p:spPr/>
        <p:txBody>
          <a:bodyPr/>
          <a:lstStyle/>
          <a:p>
            <a:fld id="{58F96108-CC27-451A-8340-4A9007A33590}" type="slidenum">
              <a:rPr lang="en-GB" smtClean="0"/>
              <a:t>9</a:t>
            </a:fld>
            <a:endParaRPr lang="en-GB"/>
          </a:p>
        </p:txBody>
      </p:sp>
    </p:spTree>
    <p:extLst>
      <p:ext uri="{BB962C8B-B14F-4D97-AF65-F5344CB8AC3E}">
        <p14:creationId xmlns:p14="http://schemas.microsoft.com/office/powerpoint/2010/main" val="4113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851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1543231" y="1111526"/>
            <a:ext cx="3901636" cy="6062885"/>
          </a:xfrm>
          <a:prstGeom prst="rect">
            <a:avLst/>
          </a:prstGeom>
        </p:spPr>
        <p:txBody>
          <a:bodyPr vert="eaVert">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4" name="Picture Placeholder 3"/>
          <p:cNvSpPr>
            <a:spLocks noGrp="1"/>
          </p:cNvSpPr>
          <p:nvPr>
            <p:ph type="pic" sz="quarter" idx="10"/>
          </p:nvPr>
        </p:nvSpPr>
        <p:spPr>
          <a:xfrm>
            <a:off x="6746875" y="2192150"/>
            <a:ext cx="2244725" cy="3894138"/>
          </a:xfrm>
        </p:spPr>
        <p:txBody>
          <a:bodyPr/>
          <a:lstStyle/>
          <a:p>
            <a:endParaRPr lang="en-GB"/>
          </a:p>
        </p:txBody>
      </p:sp>
      <p:sp>
        <p:nvSpPr>
          <p:cNvPr id="8" name="TextBox 7"/>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1804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Imag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3824035" y="1119026"/>
            <a:ext cx="3901636" cy="6062885"/>
          </a:xfrm>
          <a:prstGeom prst="rect">
            <a:avLst/>
          </a:prstGeom>
        </p:spPr>
        <p:txBody>
          <a:bodyPr vert="eaVert">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Picture Placeholder 3"/>
          <p:cNvSpPr>
            <a:spLocks noGrp="1"/>
          </p:cNvSpPr>
          <p:nvPr>
            <p:ph type="pic" sz="quarter" idx="10"/>
          </p:nvPr>
        </p:nvSpPr>
        <p:spPr>
          <a:xfrm>
            <a:off x="235449" y="2199650"/>
            <a:ext cx="2244725" cy="3894138"/>
          </a:xfrm>
        </p:spPr>
        <p:txBody>
          <a:bodyPr/>
          <a:lstStyle/>
          <a:p>
            <a:endParaRPr lang="en-GB"/>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70024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 text and image -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5" name="Vertical Text Placeholder 2"/>
          <p:cNvSpPr>
            <a:spLocks noGrp="1"/>
          </p:cNvSpPr>
          <p:nvPr>
            <p:ph type="body" orient="vert" idx="1"/>
          </p:nvPr>
        </p:nvSpPr>
        <p:spPr>
          <a:xfrm rot="16200000">
            <a:off x="3576039" y="-1094783"/>
            <a:ext cx="1991922" cy="8218788"/>
          </a:xfrm>
          <a:prstGeom prst="rect">
            <a:avLst/>
          </a:prstGeom>
        </p:spPr>
        <p:txBody>
          <a:bodyPr vert="eaVert">
            <a:normAutofit/>
          </a:bodyPr>
          <a:lstStyle>
            <a:lvl1pPr>
              <a:defRPr sz="1800"/>
            </a:lvl1pPr>
          </a:lstStyle>
          <a:p>
            <a:pPr lvl="0"/>
            <a:endParaRPr lang="en-GB" dirty="0"/>
          </a:p>
        </p:txBody>
      </p:sp>
      <p:sp>
        <p:nvSpPr>
          <p:cNvPr id="6" name="Vertical Text Placeholder 2"/>
          <p:cNvSpPr>
            <a:spLocks noGrp="1"/>
          </p:cNvSpPr>
          <p:nvPr>
            <p:ph type="body" orient="vert" idx="10"/>
          </p:nvPr>
        </p:nvSpPr>
        <p:spPr>
          <a:xfrm rot="16200000">
            <a:off x="1291179" y="3355503"/>
            <a:ext cx="2341416" cy="3998561"/>
          </a:xfrm>
          <a:prstGeom prst="rect">
            <a:avLst/>
          </a:prstGeom>
        </p:spPr>
        <p:txBody>
          <a:bodyPr vert="eaVert">
            <a:normAutofit/>
          </a:bodyPr>
          <a:lstStyle>
            <a:lvl1pPr>
              <a:defRPr sz="1800"/>
            </a:lvl1pPr>
          </a:lstStyle>
          <a:p>
            <a:pPr lvl="0"/>
            <a:endParaRPr lang="en-GB" dirty="0"/>
          </a:p>
        </p:txBody>
      </p:sp>
      <p:sp>
        <p:nvSpPr>
          <p:cNvPr id="8" name="Picture Placeholder 7"/>
          <p:cNvSpPr>
            <a:spLocks noGrp="1"/>
          </p:cNvSpPr>
          <p:nvPr>
            <p:ph type="pic" sz="quarter" idx="11"/>
          </p:nvPr>
        </p:nvSpPr>
        <p:spPr>
          <a:xfrm>
            <a:off x="4683125" y="4184650"/>
            <a:ext cx="3998913" cy="2341563"/>
          </a:xfrm>
        </p:spPr>
        <p:txBody>
          <a:bodyPr/>
          <a:lstStyle/>
          <a:p>
            <a:endParaRPr lang="en-GB"/>
          </a:p>
        </p:txBody>
      </p:sp>
      <p:sp>
        <p:nvSpPr>
          <p:cNvPr id="10" name="TextBox 9"/>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252029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uble text and Image -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5" name="Vertical Text Placeholder 2"/>
          <p:cNvSpPr>
            <a:spLocks noGrp="1"/>
          </p:cNvSpPr>
          <p:nvPr>
            <p:ph type="body" orient="vert" idx="1"/>
          </p:nvPr>
        </p:nvSpPr>
        <p:spPr>
          <a:xfrm rot="16200000">
            <a:off x="3576039" y="-1094783"/>
            <a:ext cx="1991922" cy="8218788"/>
          </a:xfrm>
          <a:prstGeom prst="rect">
            <a:avLst/>
          </a:prstGeom>
        </p:spPr>
        <p:txBody>
          <a:bodyPr vert="eaVert">
            <a:normAutofit/>
          </a:bodyPr>
          <a:lstStyle>
            <a:lvl1pPr>
              <a:defRPr sz="1800"/>
            </a:lvl1pPr>
          </a:lstStyle>
          <a:p>
            <a:pPr lvl="0"/>
            <a:endParaRPr lang="en-GB" dirty="0"/>
          </a:p>
        </p:txBody>
      </p:sp>
      <p:sp>
        <p:nvSpPr>
          <p:cNvPr id="6" name="Vertical Text Placeholder 2"/>
          <p:cNvSpPr>
            <a:spLocks noGrp="1"/>
          </p:cNvSpPr>
          <p:nvPr>
            <p:ph type="body" orient="vert" idx="10"/>
          </p:nvPr>
        </p:nvSpPr>
        <p:spPr>
          <a:xfrm rot="16200000">
            <a:off x="5511406" y="3390201"/>
            <a:ext cx="2341416" cy="3998561"/>
          </a:xfrm>
          <a:prstGeom prst="rect">
            <a:avLst/>
          </a:prstGeom>
        </p:spPr>
        <p:txBody>
          <a:bodyPr vert="eaVert">
            <a:normAutofit/>
          </a:bodyPr>
          <a:lstStyle>
            <a:lvl1pPr>
              <a:defRPr sz="1800"/>
            </a:lvl1pPr>
          </a:lstStyle>
          <a:p>
            <a:pPr lvl="0"/>
            <a:endParaRPr lang="en-GB" dirty="0"/>
          </a:p>
        </p:txBody>
      </p:sp>
      <p:sp>
        <p:nvSpPr>
          <p:cNvPr id="8" name="Picture Placeholder 7"/>
          <p:cNvSpPr>
            <a:spLocks noGrp="1"/>
          </p:cNvSpPr>
          <p:nvPr>
            <p:ph type="pic" sz="quarter" idx="11"/>
          </p:nvPr>
        </p:nvSpPr>
        <p:spPr>
          <a:xfrm>
            <a:off x="462606" y="4218773"/>
            <a:ext cx="3998913" cy="2335872"/>
          </a:xfrm>
        </p:spPr>
        <p:txBody>
          <a:bodyPr/>
          <a:lstStyle/>
          <a:p>
            <a:endParaRPr lang="en-GB" dirty="0"/>
          </a:p>
        </p:txBody>
      </p:sp>
      <p:sp>
        <p:nvSpPr>
          <p:cNvPr id="10" name="TextBox 9"/>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106342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uble text and Doub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Vertical Text Placeholder 2"/>
          <p:cNvSpPr>
            <a:spLocks noGrp="1"/>
          </p:cNvSpPr>
          <p:nvPr>
            <p:ph type="body" orient="vert" idx="10"/>
          </p:nvPr>
        </p:nvSpPr>
        <p:spPr>
          <a:xfrm rot="16200000">
            <a:off x="1346595" y="3480194"/>
            <a:ext cx="2161309" cy="3929283"/>
          </a:xfrm>
          <a:prstGeom prst="rect">
            <a:avLst/>
          </a:prstGeom>
        </p:spPr>
        <p:txBody>
          <a:bodyPr vert="eaVert">
            <a:normAutofit/>
          </a:bodyPr>
          <a:lstStyle>
            <a:lvl1pPr>
              <a:defRPr sz="1800"/>
            </a:lvl1pPr>
          </a:lstStyle>
          <a:p>
            <a:pPr lvl="0"/>
            <a:endParaRPr lang="en-GB" dirty="0"/>
          </a:p>
        </p:txBody>
      </p:sp>
      <p:sp>
        <p:nvSpPr>
          <p:cNvPr id="8" name="Picture Placeholder 7"/>
          <p:cNvSpPr>
            <a:spLocks noGrp="1"/>
          </p:cNvSpPr>
          <p:nvPr>
            <p:ph type="pic" sz="quarter" idx="11"/>
          </p:nvPr>
        </p:nvSpPr>
        <p:spPr>
          <a:xfrm>
            <a:off x="4821703" y="4364178"/>
            <a:ext cx="3805238" cy="2162031"/>
          </a:xfrm>
        </p:spPr>
        <p:txBody>
          <a:bodyPr/>
          <a:lstStyle/>
          <a:p>
            <a:endParaRPr lang="en-GB" dirty="0"/>
          </a:p>
        </p:txBody>
      </p:sp>
      <p:sp>
        <p:nvSpPr>
          <p:cNvPr id="7" name="Vertical Text Placeholder 2"/>
          <p:cNvSpPr>
            <a:spLocks noGrp="1"/>
          </p:cNvSpPr>
          <p:nvPr>
            <p:ph type="body" orient="vert" idx="12"/>
          </p:nvPr>
        </p:nvSpPr>
        <p:spPr>
          <a:xfrm rot="16200000">
            <a:off x="5643668" y="1143814"/>
            <a:ext cx="2161309" cy="3915432"/>
          </a:xfrm>
          <a:prstGeom prst="rect">
            <a:avLst/>
          </a:prstGeom>
        </p:spPr>
        <p:txBody>
          <a:bodyPr vert="eaVert">
            <a:normAutofit/>
          </a:bodyPr>
          <a:lstStyle>
            <a:lvl1pPr>
              <a:defRPr sz="1800"/>
            </a:lvl1pPr>
          </a:lstStyle>
          <a:p>
            <a:pPr lvl="0"/>
            <a:endParaRPr lang="en-GB" dirty="0"/>
          </a:p>
        </p:txBody>
      </p:sp>
      <p:sp>
        <p:nvSpPr>
          <p:cNvPr id="9" name="Picture Placeholder 7"/>
          <p:cNvSpPr>
            <a:spLocks noGrp="1"/>
          </p:cNvSpPr>
          <p:nvPr>
            <p:ph type="pic" sz="quarter" idx="13"/>
          </p:nvPr>
        </p:nvSpPr>
        <p:spPr>
          <a:xfrm>
            <a:off x="462607" y="2020516"/>
            <a:ext cx="3805238" cy="2162031"/>
          </a:xfrm>
        </p:spPr>
        <p:txBody>
          <a:bodyPr/>
          <a:lstStyle/>
          <a:p>
            <a:endParaRPr lang="en-GB" dirty="0"/>
          </a:p>
        </p:txBody>
      </p:sp>
      <p:sp>
        <p:nvSpPr>
          <p:cNvPr id="12" name="TextBox 1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854962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uble Image and Double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Vertical Text Placeholder 2"/>
          <p:cNvSpPr>
            <a:spLocks noGrp="1"/>
          </p:cNvSpPr>
          <p:nvPr>
            <p:ph type="body" orient="vert" idx="10"/>
          </p:nvPr>
        </p:nvSpPr>
        <p:spPr>
          <a:xfrm rot="16200000">
            <a:off x="5581645" y="3480190"/>
            <a:ext cx="2161309" cy="3929283"/>
          </a:xfrm>
          <a:prstGeom prst="rect">
            <a:avLst/>
          </a:prstGeom>
        </p:spPr>
        <p:txBody>
          <a:bodyPr vert="eaVert">
            <a:normAutofit/>
          </a:bodyPr>
          <a:lstStyle>
            <a:lvl1pPr>
              <a:defRPr sz="1800"/>
            </a:lvl1pPr>
          </a:lstStyle>
          <a:p>
            <a:pPr lvl="0"/>
            <a:endParaRPr lang="en-GB" dirty="0"/>
          </a:p>
        </p:txBody>
      </p:sp>
      <p:sp>
        <p:nvSpPr>
          <p:cNvPr id="7" name="Vertical Text Placeholder 2"/>
          <p:cNvSpPr>
            <a:spLocks noGrp="1"/>
          </p:cNvSpPr>
          <p:nvPr>
            <p:ph type="body" orient="vert" idx="12"/>
          </p:nvPr>
        </p:nvSpPr>
        <p:spPr>
          <a:xfrm rot="16200000">
            <a:off x="1339668" y="1143813"/>
            <a:ext cx="2161309" cy="3915432"/>
          </a:xfrm>
          <a:prstGeom prst="rect">
            <a:avLst/>
          </a:prstGeom>
        </p:spPr>
        <p:txBody>
          <a:bodyPr vert="eaVert">
            <a:normAutofit/>
          </a:bodyPr>
          <a:lstStyle>
            <a:lvl1pPr>
              <a:defRPr sz="1800"/>
            </a:lvl1pPr>
          </a:lstStyle>
          <a:p>
            <a:pPr lvl="0"/>
            <a:endParaRPr lang="en-GB" dirty="0"/>
          </a:p>
        </p:txBody>
      </p:sp>
      <p:sp>
        <p:nvSpPr>
          <p:cNvPr id="9" name="Picture Placeholder 7"/>
          <p:cNvSpPr>
            <a:spLocks noGrp="1"/>
          </p:cNvSpPr>
          <p:nvPr>
            <p:ph type="pic" sz="quarter" idx="13"/>
          </p:nvPr>
        </p:nvSpPr>
        <p:spPr>
          <a:xfrm>
            <a:off x="4821703" y="2020514"/>
            <a:ext cx="3805238" cy="2162031"/>
          </a:xfrm>
        </p:spPr>
        <p:txBody>
          <a:bodyPr/>
          <a:lstStyle/>
          <a:p>
            <a:endParaRPr lang="en-GB" dirty="0"/>
          </a:p>
        </p:txBody>
      </p:sp>
      <p:sp>
        <p:nvSpPr>
          <p:cNvPr id="10" name="Picture Placeholder 7"/>
          <p:cNvSpPr>
            <a:spLocks noGrp="1"/>
          </p:cNvSpPr>
          <p:nvPr>
            <p:ph type="pic" sz="quarter" idx="11"/>
          </p:nvPr>
        </p:nvSpPr>
        <p:spPr>
          <a:xfrm>
            <a:off x="462606" y="4364176"/>
            <a:ext cx="3805238" cy="2162031"/>
          </a:xfrm>
        </p:spPr>
        <p:txBody>
          <a:bodyPr/>
          <a:lstStyle/>
          <a:p>
            <a:endParaRPr lang="en-GB" dirty="0"/>
          </a:p>
        </p:txBody>
      </p:sp>
      <p:sp>
        <p:nvSpPr>
          <p:cNvPr id="12" name="TextBox 1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707183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multiple leve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idx="1"/>
          </p:nvPr>
        </p:nvSpPr>
        <p:spPr>
          <a:xfrm>
            <a:off x="628650" y="2094566"/>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8" name="TextBox 7"/>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960777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icture, N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4" name="Content Placeholder 6"/>
          <p:cNvSpPr>
            <a:spLocks noGrp="1"/>
          </p:cNvSpPr>
          <p:nvPr>
            <p:ph idx="1"/>
          </p:nvPr>
        </p:nvSpPr>
        <p:spPr>
          <a:xfrm>
            <a:off x="4686688" y="2008908"/>
            <a:ext cx="4245388" cy="4758867"/>
          </a:xfrm>
        </p:spPr>
        <p:txBody>
          <a:bodyPr>
            <a:noAutofit/>
          </a:bodyPr>
          <a:lstStyle/>
          <a:p>
            <a:endParaRPr lang="en-GB" sz="1900" dirty="0"/>
          </a:p>
        </p:txBody>
      </p:sp>
      <p:sp>
        <p:nvSpPr>
          <p:cNvPr id="7" name="Picture Placeholder 6"/>
          <p:cNvSpPr>
            <a:spLocks noGrp="1"/>
          </p:cNvSpPr>
          <p:nvPr>
            <p:ph type="pic" sz="quarter" idx="10"/>
          </p:nvPr>
        </p:nvSpPr>
        <p:spPr>
          <a:xfrm>
            <a:off x="263525" y="2008188"/>
            <a:ext cx="4170363" cy="3035300"/>
          </a:xfrm>
        </p:spPr>
        <p:txBody>
          <a:bodyPr/>
          <a:lstStyle/>
          <a:p>
            <a:endParaRPr lang="en-GB" dirty="0"/>
          </a:p>
        </p:txBody>
      </p:sp>
      <p:sp>
        <p:nvSpPr>
          <p:cNvPr id="9" name="Content Placeholder 8"/>
          <p:cNvSpPr>
            <a:spLocks noGrp="1"/>
          </p:cNvSpPr>
          <p:nvPr>
            <p:ph sz="quarter" idx="11"/>
          </p:nvPr>
        </p:nvSpPr>
        <p:spPr>
          <a:xfrm>
            <a:off x="263525" y="5195888"/>
            <a:ext cx="4170363" cy="1571625"/>
          </a:xfrm>
        </p:spPr>
        <p:txBody>
          <a:bodyPr>
            <a:normAutofit/>
          </a:bodyPr>
          <a:lstStyle>
            <a:lvl1pPr>
              <a:defRPr sz="1800"/>
            </a:lvl1pPr>
          </a:lstStyle>
          <a:p>
            <a:pPr lvl="0"/>
            <a:r>
              <a:rPr lang="en-US" dirty="0"/>
              <a:t>Edit Master text styles</a:t>
            </a:r>
          </a:p>
        </p:txBody>
      </p:sp>
      <p:sp>
        <p:nvSpPr>
          <p:cNvPr id="10" name="TextBox 9"/>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706067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006857"/>
            <a:ext cx="3886200" cy="4351338"/>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Content Placeholder 2"/>
          <p:cNvSpPr>
            <a:spLocks noGrp="1"/>
          </p:cNvSpPr>
          <p:nvPr>
            <p:ph sz="half" idx="10"/>
          </p:nvPr>
        </p:nvSpPr>
        <p:spPr>
          <a:xfrm>
            <a:off x="4629150" y="2006857"/>
            <a:ext cx="3886200" cy="4351338"/>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236275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1" y="1888484"/>
            <a:ext cx="3868340" cy="820565"/>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5" name="Text Placeholder 4"/>
          <p:cNvSpPr>
            <a:spLocks noGrp="1"/>
          </p:cNvSpPr>
          <p:nvPr>
            <p:ph type="body" sz="quarter" idx="3"/>
          </p:nvPr>
        </p:nvSpPr>
        <p:spPr>
          <a:xfrm>
            <a:off x="4627961" y="1888480"/>
            <a:ext cx="3887391" cy="82391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7"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8" name="Content Placeholder 2"/>
          <p:cNvSpPr>
            <a:spLocks noGrp="1"/>
          </p:cNvSpPr>
          <p:nvPr>
            <p:ph sz="half" idx="10"/>
          </p:nvPr>
        </p:nvSpPr>
        <p:spPr>
          <a:xfrm>
            <a:off x="628650" y="2758651"/>
            <a:ext cx="3886200" cy="3599544"/>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1"/>
          </p:nvPr>
        </p:nvSpPr>
        <p:spPr>
          <a:xfrm>
            <a:off x="4629150" y="2758651"/>
            <a:ext cx="3886200" cy="3599544"/>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Box 1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30335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005301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399" y="2057403"/>
            <a:ext cx="4554141" cy="3803651"/>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29841" y="2057400"/>
            <a:ext cx="2949178"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8" name="TextBox 7"/>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015802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93277" y="2057400"/>
            <a:ext cx="3738595" cy="3811588"/>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629842" y="2057400"/>
            <a:ext cx="3999824"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8" name="TextBox 7"/>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646547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Pic and Bottom n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92643" y="2605943"/>
            <a:ext cx="3738595" cy="2500745"/>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629842" y="2057400"/>
            <a:ext cx="3999824" cy="3609109"/>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Text Placeholder 5"/>
          <p:cNvSpPr>
            <a:spLocks noGrp="1"/>
          </p:cNvSpPr>
          <p:nvPr>
            <p:ph type="body" sz="quarter" idx="10"/>
          </p:nvPr>
        </p:nvSpPr>
        <p:spPr>
          <a:xfrm>
            <a:off x="628650" y="5873750"/>
            <a:ext cx="8002588" cy="817563"/>
          </a:xfrm>
        </p:spPr>
        <p:txBody>
          <a:bodyPr>
            <a:normAutofit/>
          </a:bodyPr>
          <a:lstStyle>
            <a:lvl1pPr>
              <a:defRPr sz="1800"/>
            </a:lvl1pPr>
          </a:lstStyle>
          <a:p>
            <a:pPr lvl="0"/>
            <a:r>
              <a:rPr lang="en-US" dirty="0"/>
              <a:t>Edit Master text styles</a:t>
            </a:r>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477932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Text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66606" y="2057400"/>
            <a:ext cx="3999824"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Text Placeholder 3"/>
          <p:cNvSpPr>
            <a:spLocks noGrp="1"/>
          </p:cNvSpPr>
          <p:nvPr>
            <p:ph type="body" sz="half" idx="10"/>
          </p:nvPr>
        </p:nvSpPr>
        <p:spPr>
          <a:xfrm>
            <a:off x="4746430" y="2057400"/>
            <a:ext cx="3999824"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443170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35612" y="2265407"/>
            <a:ext cx="3952779" cy="3904737"/>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5" name="Picture Placeholder 2"/>
          <p:cNvSpPr>
            <a:spLocks noGrp="1"/>
          </p:cNvSpPr>
          <p:nvPr>
            <p:ph type="pic" idx="10"/>
          </p:nvPr>
        </p:nvSpPr>
        <p:spPr>
          <a:xfrm>
            <a:off x="354227" y="2265408"/>
            <a:ext cx="3952779" cy="3904737"/>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6"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559849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st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51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122363"/>
            <a:ext cx="7772400" cy="2387600"/>
          </a:xfrm>
        </p:spPr>
        <p:txBody>
          <a:bodyPr/>
          <a:lstStyle/>
          <a:p>
            <a:r>
              <a:rPr lang="sk-SK" dirty="0">
                <a:solidFill>
                  <a:schemeClr val="bg1"/>
                </a:solidFill>
              </a:rPr>
              <a:t>hjjhjhj</a:t>
            </a:r>
            <a:endParaRPr lang="en-GB" dirty="0">
              <a:solidFill>
                <a:schemeClr val="bg1"/>
              </a:solidFill>
            </a:endParaRPr>
          </a:p>
        </p:txBody>
      </p:sp>
      <p:sp>
        <p:nvSpPr>
          <p:cNvPr id="3" name="Subtitle 2"/>
          <p:cNvSpPr>
            <a:spLocks noGrp="1"/>
          </p:cNvSpPr>
          <p:nvPr>
            <p:ph type="subTitle" idx="4294967295"/>
          </p:nvPr>
        </p:nvSpPr>
        <p:spPr>
          <a:xfrm>
            <a:off x="1143000" y="3602038"/>
            <a:ext cx="6858000" cy="1655762"/>
          </a:xfrm>
        </p:spPr>
        <p:txBody>
          <a:bodyPr/>
          <a:lstStyle>
            <a:lvl1pPr marL="0" indent="0">
              <a:buNone/>
              <a:defRPr/>
            </a:lvl1pPr>
          </a:lstStyle>
          <a:p>
            <a:r>
              <a:rPr lang="sk-SK" dirty="0">
                <a:solidFill>
                  <a:schemeClr val="bg2"/>
                </a:solidFill>
              </a:rPr>
              <a:t>hhh</a:t>
            </a:r>
            <a:endParaRPr lang="en-GB" dirty="0">
              <a:solidFill>
                <a:schemeClr val="bg2"/>
              </a:solidFill>
            </a:endParaRPr>
          </a:p>
        </p:txBody>
      </p:sp>
    </p:spTree>
    <p:extLst>
      <p:ext uri="{BB962C8B-B14F-4D97-AF65-F5344CB8AC3E}">
        <p14:creationId xmlns:p14="http://schemas.microsoft.com/office/powerpoint/2010/main" val="416440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594892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TextBox 5"/>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942588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19100" y="2076450"/>
            <a:ext cx="8305800" cy="4133850"/>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7" name="TextBox 6"/>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217774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TextBox 5"/>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595967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28650" y="2257425"/>
            <a:ext cx="7886700" cy="4275138"/>
          </a:xfrm>
          <a:prstGeom prst="rect">
            <a:avLst/>
          </a:prstGeom>
        </p:spPr>
        <p:txBody>
          <a:bodyPr>
            <a:normAutofit/>
          </a:bodyPr>
          <a:lstStyle>
            <a:lvl1pPr>
              <a:defRPr sz="1800"/>
            </a:lvl1pPr>
          </a:lstStyle>
          <a:p>
            <a:endParaRPr lang="en-GB" dirty="0"/>
          </a:p>
        </p:txBody>
      </p:sp>
      <p:sp>
        <p:nvSpPr>
          <p:cNvPr id="4"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7" name="TextBox 6"/>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4026156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with Text be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28650" y="2257425"/>
            <a:ext cx="7886700" cy="3187411"/>
          </a:xfrm>
          <a:prstGeom prst="rect">
            <a:avLst/>
          </a:prstGeom>
        </p:spPr>
        <p:txBody>
          <a:bodyPr>
            <a:normAutofit/>
          </a:bodyPr>
          <a:lstStyle>
            <a:lvl1pPr>
              <a:defRPr sz="1800"/>
            </a:lvl1pPr>
          </a:lstStyle>
          <a:p>
            <a:endParaRPr lang="en-GB" dirty="0"/>
          </a:p>
        </p:txBody>
      </p:sp>
      <p:sp>
        <p:nvSpPr>
          <p:cNvPr id="4"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5" name="Vertical Text Placeholder 2"/>
          <p:cNvSpPr>
            <a:spLocks noGrp="1"/>
          </p:cNvSpPr>
          <p:nvPr>
            <p:ph type="body" orient="vert" idx="1"/>
          </p:nvPr>
        </p:nvSpPr>
        <p:spPr>
          <a:xfrm>
            <a:off x="628650" y="5623128"/>
            <a:ext cx="7881037" cy="1026593"/>
          </a:xfrm>
          <a:prstGeom prst="rect">
            <a:avLst/>
          </a:prstGeom>
        </p:spPr>
        <p:txBody>
          <a:bodyPr vert="horz">
            <a:normAutofit/>
          </a:bodyPr>
          <a:lstStyle>
            <a:lvl1pPr>
              <a:defRPr sz="1800"/>
            </a:lvl1pPr>
          </a:lstStyle>
          <a:p>
            <a:pPr lvl="0"/>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669657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Bottom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62600" y="2098022"/>
            <a:ext cx="8218800" cy="2880000"/>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4" name="Picture Placeholder 3"/>
          <p:cNvSpPr>
            <a:spLocks noGrp="1"/>
          </p:cNvSpPr>
          <p:nvPr>
            <p:ph type="pic" sz="quarter" idx="10"/>
          </p:nvPr>
        </p:nvSpPr>
        <p:spPr>
          <a:xfrm>
            <a:off x="484188" y="5237163"/>
            <a:ext cx="8161337" cy="1468437"/>
          </a:xfrm>
        </p:spPr>
        <p:txBody>
          <a:bodyPr/>
          <a:lstStyle/>
          <a:p>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224618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Double Bottom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84188" y="1938623"/>
            <a:ext cx="8218800" cy="2880000"/>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4" name="Picture Placeholder 3"/>
          <p:cNvSpPr>
            <a:spLocks noGrp="1"/>
          </p:cNvSpPr>
          <p:nvPr>
            <p:ph type="pic" sz="quarter" idx="10"/>
          </p:nvPr>
        </p:nvSpPr>
        <p:spPr>
          <a:xfrm>
            <a:off x="484188" y="4918365"/>
            <a:ext cx="3630611" cy="1787236"/>
          </a:xfrm>
        </p:spPr>
        <p:txBody>
          <a:bodyPr/>
          <a:lstStyle/>
          <a:p>
            <a:endParaRPr lang="en-GB" dirty="0"/>
          </a:p>
        </p:txBody>
      </p:sp>
      <p:sp>
        <p:nvSpPr>
          <p:cNvPr id="6" name="Picture Placeholder 3"/>
          <p:cNvSpPr>
            <a:spLocks noGrp="1"/>
          </p:cNvSpPr>
          <p:nvPr>
            <p:ph type="pic" sz="quarter" idx="11"/>
          </p:nvPr>
        </p:nvSpPr>
        <p:spPr>
          <a:xfrm>
            <a:off x="5015345" y="4918365"/>
            <a:ext cx="3666049" cy="1787236"/>
          </a:xfrm>
        </p:spPr>
        <p:txBody>
          <a:bodyPr/>
          <a:lstStyle/>
          <a:p>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678069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in the middle with 4 Text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48527" y="2142055"/>
            <a:ext cx="3402000" cy="1688400"/>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Picture Placeholder 3"/>
          <p:cNvSpPr>
            <a:spLocks noGrp="1"/>
          </p:cNvSpPr>
          <p:nvPr>
            <p:ph type="pic" sz="quarter" idx="11"/>
          </p:nvPr>
        </p:nvSpPr>
        <p:spPr>
          <a:xfrm>
            <a:off x="3914128" y="3812810"/>
            <a:ext cx="1247114" cy="1108357"/>
          </a:xfrm>
        </p:spPr>
        <p:txBody>
          <a:bodyPr/>
          <a:lstStyle>
            <a:lvl1pPr marL="0" indent="0">
              <a:buNone/>
              <a:defRPr/>
            </a:lvl1pPr>
          </a:lstStyle>
          <a:p>
            <a:endParaRPr lang="en-GB" dirty="0"/>
          </a:p>
        </p:txBody>
      </p:sp>
      <p:sp>
        <p:nvSpPr>
          <p:cNvPr id="12" name="TextBox 1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10" name="Vertical Text Placeholder 2"/>
          <p:cNvSpPr>
            <a:spLocks noGrp="1"/>
          </p:cNvSpPr>
          <p:nvPr>
            <p:ph type="body" orient="vert" idx="12"/>
          </p:nvPr>
        </p:nvSpPr>
        <p:spPr>
          <a:xfrm>
            <a:off x="5424844" y="2142055"/>
            <a:ext cx="3402000" cy="1688400"/>
          </a:xfrm>
          <a:prstGeom prst="rect">
            <a:avLst/>
          </a:prstGeom>
        </p:spPr>
        <p:txBody>
          <a:bodyPr vert="horz">
            <a:normAutofit/>
          </a:bodyPr>
          <a:lstStyle>
            <a:lvl1pPr>
              <a:defRPr sz="1800"/>
            </a:lvl1pPr>
          </a:lstStyle>
          <a:p>
            <a:pPr lvl="0"/>
            <a:endParaRPr lang="en-GB" dirty="0"/>
          </a:p>
        </p:txBody>
      </p:sp>
      <p:sp>
        <p:nvSpPr>
          <p:cNvPr id="11" name="Vertical Text Placeholder 2"/>
          <p:cNvSpPr>
            <a:spLocks noGrp="1"/>
          </p:cNvSpPr>
          <p:nvPr>
            <p:ph type="body" orient="vert" idx="13"/>
          </p:nvPr>
        </p:nvSpPr>
        <p:spPr>
          <a:xfrm>
            <a:off x="248527" y="4923379"/>
            <a:ext cx="3402000" cy="1688400"/>
          </a:xfrm>
          <a:prstGeom prst="rect">
            <a:avLst/>
          </a:prstGeom>
        </p:spPr>
        <p:txBody>
          <a:bodyPr vert="horz">
            <a:normAutofit/>
          </a:bodyPr>
          <a:lstStyle>
            <a:lvl1pPr>
              <a:defRPr sz="1800"/>
            </a:lvl1pPr>
          </a:lstStyle>
          <a:p>
            <a:pPr lvl="0"/>
            <a:endParaRPr lang="en-GB" dirty="0"/>
          </a:p>
        </p:txBody>
      </p:sp>
      <p:sp>
        <p:nvSpPr>
          <p:cNvPr id="13" name="Vertical Text Placeholder 2"/>
          <p:cNvSpPr>
            <a:spLocks noGrp="1"/>
          </p:cNvSpPr>
          <p:nvPr>
            <p:ph type="body" orient="vert" idx="14"/>
          </p:nvPr>
        </p:nvSpPr>
        <p:spPr>
          <a:xfrm>
            <a:off x="5424844" y="4938812"/>
            <a:ext cx="3402000" cy="1688400"/>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16928875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24031" y="2192150"/>
            <a:ext cx="6062400" cy="3902400"/>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4" name="Picture Placeholder 3"/>
          <p:cNvSpPr>
            <a:spLocks noGrp="1"/>
          </p:cNvSpPr>
          <p:nvPr>
            <p:ph type="pic" sz="quarter" idx="10"/>
          </p:nvPr>
        </p:nvSpPr>
        <p:spPr>
          <a:xfrm>
            <a:off x="6746875" y="2192150"/>
            <a:ext cx="2244725" cy="3894138"/>
          </a:xfrm>
        </p:spPr>
        <p:txBody>
          <a:bodyPr/>
          <a:lstStyle/>
          <a:p>
            <a:endParaRPr lang="en-GB"/>
          </a:p>
        </p:txBody>
      </p:sp>
      <p:sp>
        <p:nvSpPr>
          <p:cNvPr id="8" name="TextBox 7"/>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24112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ft Imag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764444" y="2199650"/>
            <a:ext cx="6062400" cy="3902400"/>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Picture Placeholder 3"/>
          <p:cNvSpPr>
            <a:spLocks noGrp="1"/>
          </p:cNvSpPr>
          <p:nvPr>
            <p:ph type="pic" sz="quarter" idx="10"/>
          </p:nvPr>
        </p:nvSpPr>
        <p:spPr>
          <a:xfrm>
            <a:off x="235449" y="2199650"/>
            <a:ext cx="2244725" cy="3894138"/>
          </a:xfrm>
        </p:spPr>
        <p:txBody>
          <a:bodyPr/>
          <a:lstStyle/>
          <a:p>
            <a:endParaRPr lang="en-GB"/>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8884363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ouble text and image -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5" name="Vertical Text Placeholder 2"/>
          <p:cNvSpPr>
            <a:spLocks noGrp="1"/>
          </p:cNvSpPr>
          <p:nvPr>
            <p:ph type="body" orient="vert" idx="1"/>
          </p:nvPr>
        </p:nvSpPr>
        <p:spPr>
          <a:xfrm>
            <a:off x="462600" y="2015791"/>
            <a:ext cx="8218800" cy="1990800"/>
          </a:xfrm>
          <a:prstGeom prst="rect">
            <a:avLst/>
          </a:prstGeom>
        </p:spPr>
        <p:txBody>
          <a:bodyPr vert="horz">
            <a:normAutofit/>
          </a:bodyPr>
          <a:lstStyle>
            <a:lvl1pPr>
              <a:defRPr sz="1800"/>
            </a:lvl1pPr>
          </a:lstStyle>
          <a:p>
            <a:pPr lvl="0"/>
            <a:endParaRPr lang="en-GB" dirty="0"/>
          </a:p>
        </p:txBody>
      </p:sp>
      <p:sp>
        <p:nvSpPr>
          <p:cNvPr id="6" name="Vertical Text Placeholder 2"/>
          <p:cNvSpPr>
            <a:spLocks noGrp="1"/>
          </p:cNvSpPr>
          <p:nvPr>
            <p:ph type="body" orient="vert" idx="10"/>
          </p:nvPr>
        </p:nvSpPr>
        <p:spPr>
          <a:xfrm>
            <a:off x="462600" y="4183500"/>
            <a:ext cx="3999600" cy="2340000"/>
          </a:xfrm>
          <a:prstGeom prst="rect">
            <a:avLst/>
          </a:prstGeom>
        </p:spPr>
        <p:txBody>
          <a:bodyPr vert="horz">
            <a:normAutofit/>
          </a:bodyPr>
          <a:lstStyle>
            <a:lvl1pPr>
              <a:defRPr sz="1800"/>
            </a:lvl1pPr>
          </a:lstStyle>
          <a:p>
            <a:pPr lvl="0"/>
            <a:endParaRPr lang="en-GB" dirty="0"/>
          </a:p>
        </p:txBody>
      </p:sp>
      <p:sp>
        <p:nvSpPr>
          <p:cNvPr id="8" name="Picture Placeholder 7"/>
          <p:cNvSpPr>
            <a:spLocks noGrp="1"/>
          </p:cNvSpPr>
          <p:nvPr>
            <p:ph type="pic" sz="quarter" idx="11"/>
          </p:nvPr>
        </p:nvSpPr>
        <p:spPr>
          <a:xfrm>
            <a:off x="4683125" y="4184650"/>
            <a:ext cx="3998913" cy="2341563"/>
          </a:xfrm>
        </p:spPr>
        <p:txBody>
          <a:bodyPr/>
          <a:lstStyle/>
          <a:p>
            <a:endParaRPr lang="en-GB" dirty="0"/>
          </a:p>
        </p:txBody>
      </p:sp>
      <p:sp>
        <p:nvSpPr>
          <p:cNvPr id="10" name="TextBox 9"/>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9072655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ouble text and Image -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5" name="Vertical Text Placeholder 2"/>
          <p:cNvSpPr>
            <a:spLocks noGrp="1"/>
          </p:cNvSpPr>
          <p:nvPr>
            <p:ph type="body" orient="vert" idx="1"/>
          </p:nvPr>
        </p:nvSpPr>
        <p:spPr>
          <a:xfrm>
            <a:off x="462606" y="2056065"/>
            <a:ext cx="8218800" cy="1990800"/>
          </a:xfrm>
          <a:prstGeom prst="rect">
            <a:avLst/>
          </a:prstGeom>
        </p:spPr>
        <p:txBody>
          <a:bodyPr vert="horz">
            <a:normAutofit/>
          </a:bodyPr>
          <a:lstStyle>
            <a:lvl1pPr>
              <a:defRPr sz="1800"/>
            </a:lvl1pPr>
          </a:lstStyle>
          <a:p>
            <a:pPr lvl="0"/>
            <a:endParaRPr lang="en-GB" dirty="0"/>
          </a:p>
        </p:txBody>
      </p:sp>
      <p:sp>
        <p:nvSpPr>
          <p:cNvPr id="6" name="Vertical Text Placeholder 2"/>
          <p:cNvSpPr>
            <a:spLocks noGrp="1"/>
          </p:cNvSpPr>
          <p:nvPr>
            <p:ph type="body" orient="vert" idx="10"/>
          </p:nvPr>
        </p:nvSpPr>
        <p:spPr>
          <a:xfrm>
            <a:off x="4681794" y="4218773"/>
            <a:ext cx="3999600" cy="2340000"/>
          </a:xfrm>
          <a:prstGeom prst="rect">
            <a:avLst/>
          </a:prstGeom>
        </p:spPr>
        <p:txBody>
          <a:bodyPr vert="horz">
            <a:normAutofit/>
          </a:bodyPr>
          <a:lstStyle>
            <a:lvl1pPr>
              <a:defRPr sz="1800"/>
            </a:lvl1pPr>
          </a:lstStyle>
          <a:p>
            <a:pPr lvl="0"/>
            <a:endParaRPr lang="en-GB" dirty="0"/>
          </a:p>
        </p:txBody>
      </p:sp>
      <p:sp>
        <p:nvSpPr>
          <p:cNvPr id="8" name="Picture Placeholder 7"/>
          <p:cNvSpPr>
            <a:spLocks noGrp="1"/>
          </p:cNvSpPr>
          <p:nvPr>
            <p:ph type="pic" sz="quarter" idx="11"/>
          </p:nvPr>
        </p:nvSpPr>
        <p:spPr>
          <a:xfrm>
            <a:off x="462606" y="4218773"/>
            <a:ext cx="3998913" cy="2335872"/>
          </a:xfrm>
        </p:spPr>
        <p:txBody>
          <a:bodyPr/>
          <a:lstStyle/>
          <a:p>
            <a:endParaRPr lang="en-GB" dirty="0"/>
          </a:p>
        </p:txBody>
      </p:sp>
      <p:sp>
        <p:nvSpPr>
          <p:cNvPr id="10" name="TextBox 9"/>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7074638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ouble text and Doub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8" name="Picture Placeholder 7"/>
          <p:cNvSpPr>
            <a:spLocks noGrp="1"/>
          </p:cNvSpPr>
          <p:nvPr>
            <p:ph type="pic" sz="quarter" idx="11"/>
          </p:nvPr>
        </p:nvSpPr>
        <p:spPr>
          <a:xfrm>
            <a:off x="4821703" y="4364178"/>
            <a:ext cx="3805238" cy="2162031"/>
          </a:xfrm>
        </p:spPr>
        <p:txBody>
          <a:bodyPr/>
          <a:lstStyle/>
          <a:p>
            <a:endParaRPr lang="en-GB" dirty="0"/>
          </a:p>
        </p:txBody>
      </p:sp>
      <p:sp>
        <p:nvSpPr>
          <p:cNvPr id="9" name="Picture Placeholder 7"/>
          <p:cNvSpPr>
            <a:spLocks noGrp="1"/>
          </p:cNvSpPr>
          <p:nvPr>
            <p:ph type="pic" sz="quarter" idx="13"/>
          </p:nvPr>
        </p:nvSpPr>
        <p:spPr>
          <a:xfrm>
            <a:off x="462607" y="2020516"/>
            <a:ext cx="3805238" cy="2162031"/>
          </a:xfrm>
        </p:spPr>
        <p:txBody>
          <a:bodyPr/>
          <a:lstStyle/>
          <a:p>
            <a:endParaRPr lang="en-GB" dirty="0"/>
          </a:p>
        </p:txBody>
      </p:sp>
      <p:sp>
        <p:nvSpPr>
          <p:cNvPr id="12" name="TextBox 1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10" name="Vertical Text Placeholder 2"/>
          <p:cNvSpPr>
            <a:spLocks noGrp="1"/>
          </p:cNvSpPr>
          <p:nvPr>
            <p:ph type="body" orient="vert" idx="14"/>
          </p:nvPr>
        </p:nvSpPr>
        <p:spPr>
          <a:xfrm>
            <a:off x="4827244" y="2020516"/>
            <a:ext cx="3682443" cy="2162031"/>
          </a:xfrm>
          <a:prstGeom prst="rect">
            <a:avLst/>
          </a:prstGeom>
        </p:spPr>
        <p:txBody>
          <a:bodyPr vert="horz">
            <a:normAutofit/>
          </a:bodyPr>
          <a:lstStyle>
            <a:lvl1pPr>
              <a:defRPr sz="1800"/>
            </a:lvl1pPr>
          </a:lstStyle>
          <a:p>
            <a:pPr lvl="0"/>
            <a:endParaRPr lang="en-GB" dirty="0"/>
          </a:p>
        </p:txBody>
      </p:sp>
      <p:sp>
        <p:nvSpPr>
          <p:cNvPr id="13" name="Vertical Text Placeholder 2"/>
          <p:cNvSpPr>
            <a:spLocks noGrp="1"/>
          </p:cNvSpPr>
          <p:nvPr>
            <p:ph type="body" orient="vert" idx="15"/>
          </p:nvPr>
        </p:nvSpPr>
        <p:spPr>
          <a:xfrm>
            <a:off x="524004" y="4364178"/>
            <a:ext cx="3682443" cy="2162031"/>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22061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2621182" y="33575"/>
            <a:ext cx="3901636" cy="8218788"/>
          </a:xfrm>
          <a:prstGeom prst="rect">
            <a:avLst/>
          </a:prstGeom>
        </p:spPr>
        <p:txBody>
          <a:bodyPr vert="eaVert">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7" name="TextBox 6"/>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6199313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ouble Image and Double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7" name="Vertical Text Placeholder 2"/>
          <p:cNvSpPr>
            <a:spLocks noGrp="1"/>
          </p:cNvSpPr>
          <p:nvPr>
            <p:ph type="body" orient="vert" idx="12"/>
          </p:nvPr>
        </p:nvSpPr>
        <p:spPr>
          <a:xfrm>
            <a:off x="462606" y="2020514"/>
            <a:ext cx="3960000" cy="2160000"/>
          </a:xfrm>
          <a:prstGeom prst="rect">
            <a:avLst/>
          </a:prstGeom>
        </p:spPr>
        <p:txBody>
          <a:bodyPr vert="horz">
            <a:normAutofit/>
          </a:bodyPr>
          <a:lstStyle>
            <a:lvl1pPr>
              <a:defRPr sz="1800"/>
            </a:lvl1pPr>
          </a:lstStyle>
          <a:p>
            <a:pPr lvl="0"/>
            <a:endParaRPr lang="en-GB" dirty="0"/>
          </a:p>
        </p:txBody>
      </p:sp>
      <p:sp>
        <p:nvSpPr>
          <p:cNvPr id="9" name="Picture Placeholder 7"/>
          <p:cNvSpPr>
            <a:spLocks noGrp="1"/>
          </p:cNvSpPr>
          <p:nvPr>
            <p:ph type="pic" sz="quarter" idx="13"/>
          </p:nvPr>
        </p:nvSpPr>
        <p:spPr>
          <a:xfrm>
            <a:off x="4821703" y="2020514"/>
            <a:ext cx="3805238" cy="2162031"/>
          </a:xfrm>
        </p:spPr>
        <p:txBody>
          <a:bodyPr/>
          <a:lstStyle/>
          <a:p>
            <a:endParaRPr lang="en-GB" dirty="0"/>
          </a:p>
        </p:txBody>
      </p:sp>
      <p:sp>
        <p:nvSpPr>
          <p:cNvPr id="10" name="Picture Placeholder 7"/>
          <p:cNvSpPr>
            <a:spLocks noGrp="1"/>
          </p:cNvSpPr>
          <p:nvPr>
            <p:ph type="pic" sz="quarter" idx="11"/>
          </p:nvPr>
        </p:nvSpPr>
        <p:spPr>
          <a:xfrm>
            <a:off x="462606" y="4364176"/>
            <a:ext cx="3805238" cy="2162031"/>
          </a:xfrm>
        </p:spPr>
        <p:txBody>
          <a:bodyPr/>
          <a:lstStyle/>
          <a:p>
            <a:endParaRPr lang="en-GB" dirty="0"/>
          </a:p>
        </p:txBody>
      </p:sp>
      <p:sp>
        <p:nvSpPr>
          <p:cNvPr id="12" name="TextBox 1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8" name="Vertical Text Placeholder 2"/>
          <p:cNvSpPr>
            <a:spLocks noGrp="1"/>
          </p:cNvSpPr>
          <p:nvPr>
            <p:ph type="body" orient="vert" idx="14"/>
          </p:nvPr>
        </p:nvSpPr>
        <p:spPr>
          <a:xfrm>
            <a:off x="4666941" y="4366207"/>
            <a:ext cx="3960000" cy="2160000"/>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188533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multiple leve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idx="1"/>
          </p:nvPr>
        </p:nvSpPr>
        <p:spPr>
          <a:xfrm>
            <a:off x="628650" y="2094566"/>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8" name="TextBox 7"/>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174019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Picture, N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4" name="Content Placeholder 6"/>
          <p:cNvSpPr>
            <a:spLocks noGrp="1"/>
          </p:cNvSpPr>
          <p:nvPr>
            <p:ph idx="1"/>
          </p:nvPr>
        </p:nvSpPr>
        <p:spPr>
          <a:xfrm>
            <a:off x="4686688" y="2008908"/>
            <a:ext cx="4245388" cy="4758867"/>
          </a:xfrm>
        </p:spPr>
        <p:txBody>
          <a:bodyPr>
            <a:noAutofit/>
          </a:bodyPr>
          <a:lstStyle/>
          <a:p>
            <a:endParaRPr lang="en-GB" sz="1900" dirty="0"/>
          </a:p>
        </p:txBody>
      </p:sp>
      <p:sp>
        <p:nvSpPr>
          <p:cNvPr id="7" name="Picture Placeholder 6"/>
          <p:cNvSpPr>
            <a:spLocks noGrp="1"/>
          </p:cNvSpPr>
          <p:nvPr>
            <p:ph type="pic" sz="quarter" idx="10"/>
          </p:nvPr>
        </p:nvSpPr>
        <p:spPr>
          <a:xfrm>
            <a:off x="263525" y="2008188"/>
            <a:ext cx="4170363" cy="3035300"/>
          </a:xfrm>
        </p:spPr>
        <p:txBody>
          <a:bodyPr/>
          <a:lstStyle/>
          <a:p>
            <a:endParaRPr lang="en-GB" dirty="0"/>
          </a:p>
        </p:txBody>
      </p:sp>
      <p:sp>
        <p:nvSpPr>
          <p:cNvPr id="9" name="Content Placeholder 8"/>
          <p:cNvSpPr>
            <a:spLocks noGrp="1"/>
          </p:cNvSpPr>
          <p:nvPr>
            <p:ph sz="quarter" idx="11"/>
          </p:nvPr>
        </p:nvSpPr>
        <p:spPr>
          <a:xfrm>
            <a:off x="263525" y="5195888"/>
            <a:ext cx="4170363" cy="1571625"/>
          </a:xfrm>
        </p:spPr>
        <p:txBody>
          <a:bodyPr>
            <a:normAutofit/>
          </a:bodyPr>
          <a:lstStyle>
            <a:lvl1pPr>
              <a:defRPr sz="1800"/>
            </a:lvl1pPr>
          </a:lstStyle>
          <a:p>
            <a:pPr lvl="0"/>
            <a:r>
              <a:rPr lang="en-US" dirty="0"/>
              <a:t>Edit Master text styles</a:t>
            </a:r>
          </a:p>
        </p:txBody>
      </p:sp>
      <p:sp>
        <p:nvSpPr>
          <p:cNvPr id="10" name="TextBox 9"/>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97011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006857"/>
            <a:ext cx="3886200" cy="4351338"/>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Content Placeholder 2"/>
          <p:cNvSpPr>
            <a:spLocks noGrp="1"/>
          </p:cNvSpPr>
          <p:nvPr>
            <p:ph sz="half" idx="10"/>
          </p:nvPr>
        </p:nvSpPr>
        <p:spPr>
          <a:xfrm>
            <a:off x="4629150" y="2006857"/>
            <a:ext cx="3886200" cy="4351338"/>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41372478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1" y="1888484"/>
            <a:ext cx="3868340" cy="820565"/>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5" name="Text Placeholder 4"/>
          <p:cNvSpPr>
            <a:spLocks noGrp="1"/>
          </p:cNvSpPr>
          <p:nvPr>
            <p:ph type="body" sz="quarter" idx="3"/>
          </p:nvPr>
        </p:nvSpPr>
        <p:spPr>
          <a:xfrm>
            <a:off x="4627961" y="1888480"/>
            <a:ext cx="3887391" cy="82391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7"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8" name="Content Placeholder 2"/>
          <p:cNvSpPr>
            <a:spLocks noGrp="1"/>
          </p:cNvSpPr>
          <p:nvPr>
            <p:ph sz="half" idx="10"/>
          </p:nvPr>
        </p:nvSpPr>
        <p:spPr>
          <a:xfrm>
            <a:off x="628650" y="2758651"/>
            <a:ext cx="3886200" cy="3599544"/>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1"/>
          </p:nvPr>
        </p:nvSpPr>
        <p:spPr>
          <a:xfrm>
            <a:off x="4629150" y="2758651"/>
            <a:ext cx="3886200" cy="3599544"/>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Box 1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895583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399" y="2057403"/>
            <a:ext cx="4554141" cy="3803651"/>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29841" y="2057400"/>
            <a:ext cx="2949178"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8" name="TextBox 7"/>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64037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93277" y="2057400"/>
            <a:ext cx="3738595" cy="3811588"/>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629842" y="2057400"/>
            <a:ext cx="3999824"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8" name="TextBox 7"/>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7676769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Pic and Bottom n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92643" y="2605943"/>
            <a:ext cx="3738595" cy="2500745"/>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629842" y="2057400"/>
            <a:ext cx="3999824" cy="3609109"/>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Text Placeholder 5"/>
          <p:cNvSpPr>
            <a:spLocks noGrp="1"/>
          </p:cNvSpPr>
          <p:nvPr>
            <p:ph type="body" sz="quarter" idx="10"/>
          </p:nvPr>
        </p:nvSpPr>
        <p:spPr>
          <a:xfrm>
            <a:off x="628650" y="5873750"/>
            <a:ext cx="8002588" cy="817563"/>
          </a:xfrm>
        </p:spPr>
        <p:txBody>
          <a:bodyPr>
            <a:normAutofit/>
          </a:bodyPr>
          <a:lstStyle>
            <a:lvl1pPr>
              <a:defRPr sz="1800"/>
            </a:lvl1pPr>
          </a:lstStyle>
          <a:p>
            <a:pPr lvl="0"/>
            <a:r>
              <a:rPr lang="en-US" dirty="0"/>
              <a:t>Edit Master text styles</a:t>
            </a:r>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6209032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Text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66606" y="2057400"/>
            <a:ext cx="3999824"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Text Placeholder 3"/>
          <p:cNvSpPr>
            <a:spLocks noGrp="1"/>
          </p:cNvSpPr>
          <p:nvPr>
            <p:ph type="body" sz="half" idx="10"/>
          </p:nvPr>
        </p:nvSpPr>
        <p:spPr>
          <a:xfrm>
            <a:off x="4746430" y="2057400"/>
            <a:ext cx="3999824"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0534516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35612" y="2265407"/>
            <a:ext cx="3952779" cy="3904737"/>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5" name="Picture Placeholder 2"/>
          <p:cNvSpPr>
            <a:spLocks noGrp="1"/>
          </p:cNvSpPr>
          <p:nvPr>
            <p:ph type="pic" idx="10"/>
          </p:nvPr>
        </p:nvSpPr>
        <p:spPr>
          <a:xfrm>
            <a:off x="354227" y="2265408"/>
            <a:ext cx="3952779" cy="3904737"/>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6"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053883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28650" y="2257425"/>
            <a:ext cx="7886700" cy="4275138"/>
          </a:xfrm>
          <a:prstGeom prst="rect">
            <a:avLst/>
          </a:prstGeom>
        </p:spPr>
        <p:txBody>
          <a:bodyPr>
            <a:normAutofit/>
          </a:bodyPr>
          <a:lstStyle>
            <a:lvl1pPr>
              <a:defRPr sz="1800"/>
            </a:lvl1pPr>
          </a:lstStyle>
          <a:p>
            <a:endParaRPr lang="en-GB" dirty="0"/>
          </a:p>
        </p:txBody>
      </p:sp>
      <p:sp>
        <p:nvSpPr>
          <p:cNvPr id="4"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7" name="TextBox 6"/>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6273183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ast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706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Text be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28650" y="2257425"/>
            <a:ext cx="7886700" cy="3187411"/>
          </a:xfrm>
          <a:prstGeom prst="rect">
            <a:avLst/>
          </a:prstGeom>
        </p:spPr>
        <p:txBody>
          <a:bodyPr>
            <a:normAutofit/>
          </a:bodyPr>
          <a:lstStyle>
            <a:lvl1pPr>
              <a:defRPr sz="1800"/>
            </a:lvl1pPr>
          </a:lstStyle>
          <a:p>
            <a:endParaRPr lang="en-GB" dirty="0"/>
          </a:p>
        </p:txBody>
      </p:sp>
      <p:sp>
        <p:nvSpPr>
          <p:cNvPr id="4"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5" name="Vertical Text Placeholder 2"/>
          <p:cNvSpPr>
            <a:spLocks noGrp="1"/>
          </p:cNvSpPr>
          <p:nvPr>
            <p:ph type="body" orient="vert" idx="1"/>
          </p:nvPr>
        </p:nvSpPr>
        <p:spPr>
          <a:xfrm rot="16200000">
            <a:off x="3943185" y="1964257"/>
            <a:ext cx="1257630" cy="8218788"/>
          </a:xfrm>
          <a:prstGeom prst="rect">
            <a:avLst/>
          </a:prstGeom>
        </p:spPr>
        <p:txBody>
          <a:bodyPr vert="eaVert">
            <a:normAutofit/>
          </a:bodyPr>
          <a:lstStyle>
            <a:lvl1pPr>
              <a:defRPr sz="1800"/>
            </a:lvl1pPr>
          </a:lstStyle>
          <a:p>
            <a:pPr lvl="0"/>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524392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Bottom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3132693" y="-477936"/>
            <a:ext cx="2878613" cy="8218788"/>
          </a:xfrm>
          <a:prstGeom prst="rect">
            <a:avLst/>
          </a:prstGeom>
        </p:spPr>
        <p:txBody>
          <a:bodyPr vert="eaVert">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4" name="Picture Placeholder 3"/>
          <p:cNvSpPr>
            <a:spLocks noGrp="1"/>
          </p:cNvSpPr>
          <p:nvPr>
            <p:ph type="pic" sz="quarter" idx="10"/>
          </p:nvPr>
        </p:nvSpPr>
        <p:spPr>
          <a:xfrm>
            <a:off x="484188" y="5237163"/>
            <a:ext cx="8161337" cy="1468437"/>
          </a:xfrm>
        </p:spPr>
        <p:txBody>
          <a:bodyPr/>
          <a:lstStyle/>
          <a:p>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613145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Double Bottom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3312803" y="-658046"/>
            <a:ext cx="2518393" cy="8218788"/>
          </a:xfrm>
          <a:prstGeom prst="rect">
            <a:avLst/>
          </a:prstGeom>
        </p:spPr>
        <p:txBody>
          <a:bodyPr vert="eaVert">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4" name="Picture Placeholder 3"/>
          <p:cNvSpPr>
            <a:spLocks noGrp="1"/>
          </p:cNvSpPr>
          <p:nvPr>
            <p:ph type="pic" sz="quarter" idx="10"/>
          </p:nvPr>
        </p:nvSpPr>
        <p:spPr>
          <a:xfrm>
            <a:off x="484188" y="4918365"/>
            <a:ext cx="3630611" cy="1787236"/>
          </a:xfrm>
        </p:spPr>
        <p:txBody>
          <a:bodyPr/>
          <a:lstStyle/>
          <a:p>
            <a:endParaRPr lang="en-GB" dirty="0"/>
          </a:p>
        </p:txBody>
      </p:sp>
      <p:sp>
        <p:nvSpPr>
          <p:cNvPr id="6" name="Picture Placeholder 3"/>
          <p:cNvSpPr>
            <a:spLocks noGrp="1"/>
          </p:cNvSpPr>
          <p:nvPr>
            <p:ph type="pic" sz="quarter" idx="11"/>
          </p:nvPr>
        </p:nvSpPr>
        <p:spPr>
          <a:xfrm>
            <a:off x="5015345" y="4918365"/>
            <a:ext cx="3666049" cy="1787236"/>
          </a:xfrm>
        </p:spPr>
        <p:txBody>
          <a:bodyPr/>
          <a:lstStyle/>
          <a:p>
            <a:endParaRPr lang="en-GB"/>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758923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in the middle with 4 Text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1112635" y="1285488"/>
            <a:ext cx="1687121" cy="3402815"/>
          </a:xfrm>
          <a:prstGeom prst="rect">
            <a:avLst/>
          </a:prstGeom>
        </p:spPr>
        <p:txBody>
          <a:bodyPr vert="eaVert">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Picture Placeholder 3"/>
          <p:cNvSpPr>
            <a:spLocks noGrp="1"/>
          </p:cNvSpPr>
          <p:nvPr>
            <p:ph type="pic" sz="quarter" idx="11"/>
          </p:nvPr>
        </p:nvSpPr>
        <p:spPr>
          <a:xfrm>
            <a:off x="3955476" y="3830455"/>
            <a:ext cx="1247114" cy="1108357"/>
          </a:xfrm>
        </p:spPr>
        <p:txBody>
          <a:bodyPr/>
          <a:lstStyle>
            <a:lvl1pPr marL="0" indent="0">
              <a:buNone/>
              <a:defRPr/>
            </a:lvl1pPr>
          </a:lstStyle>
          <a:p>
            <a:endParaRPr lang="en-GB" dirty="0"/>
          </a:p>
        </p:txBody>
      </p:sp>
      <p:sp>
        <p:nvSpPr>
          <p:cNvPr id="7" name="Vertical Text Placeholder 2"/>
          <p:cNvSpPr>
            <a:spLocks noGrp="1"/>
          </p:cNvSpPr>
          <p:nvPr>
            <p:ph type="body" orient="vert" idx="12"/>
          </p:nvPr>
        </p:nvSpPr>
        <p:spPr>
          <a:xfrm rot="16200000">
            <a:off x="1112635" y="4095149"/>
            <a:ext cx="1687121" cy="3402815"/>
          </a:xfrm>
          <a:prstGeom prst="rect">
            <a:avLst/>
          </a:prstGeom>
        </p:spPr>
        <p:txBody>
          <a:bodyPr vert="eaVert">
            <a:normAutofit/>
          </a:bodyPr>
          <a:lstStyle>
            <a:lvl1pPr>
              <a:defRPr sz="1800"/>
            </a:lvl1pPr>
          </a:lstStyle>
          <a:p>
            <a:pPr lvl="0"/>
            <a:endParaRPr lang="en-GB" dirty="0"/>
          </a:p>
        </p:txBody>
      </p:sp>
      <p:sp>
        <p:nvSpPr>
          <p:cNvPr id="8" name="Vertical Text Placeholder 2"/>
          <p:cNvSpPr>
            <a:spLocks noGrp="1"/>
          </p:cNvSpPr>
          <p:nvPr>
            <p:ph type="body" orient="vert" idx="13"/>
          </p:nvPr>
        </p:nvSpPr>
        <p:spPr>
          <a:xfrm rot="16200000">
            <a:off x="6358310" y="1285487"/>
            <a:ext cx="1687121" cy="3402815"/>
          </a:xfrm>
          <a:prstGeom prst="rect">
            <a:avLst/>
          </a:prstGeom>
        </p:spPr>
        <p:txBody>
          <a:bodyPr vert="eaVert">
            <a:normAutofit/>
          </a:bodyPr>
          <a:lstStyle>
            <a:lvl1pPr>
              <a:defRPr sz="1800"/>
            </a:lvl1pPr>
          </a:lstStyle>
          <a:p>
            <a:pPr lvl="0"/>
            <a:endParaRPr lang="en-GB" dirty="0"/>
          </a:p>
        </p:txBody>
      </p:sp>
      <p:sp>
        <p:nvSpPr>
          <p:cNvPr id="9" name="Vertical Text Placeholder 2"/>
          <p:cNvSpPr>
            <a:spLocks noGrp="1"/>
          </p:cNvSpPr>
          <p:nvPr>
            <p:ph type="body" orient="vert" idx="14"/>
          </p:nvPr>
        </p:nvSpPr>
        <p:spPr>
          <a:xfrm rot="16200000">
            <a:off x="6355816" y="4095148"/>
            <a:ext cx="1687121" cy="3402815"/>
          </a:xfrm>
          <a:prstGeom prst="rect">
            <a:avLst/>
          </a:prstGeom>
        </p:spPr>
        <p:txBody>
          <a:bodyPr vert="eaVert">
            <a:normAutofit/>
          </a:bodyPr>
          <a:lstStyle>
            <a:lvl1pPr>
              <a:defRPr sz="1800"/>
            </a:lvl1pPr>
          </a:lstStyle>
          <a:p>
            <a:pPr lvl="0"/>
            <a:endParaRPr lang="en-GB" dirty="0"/>
          </a:p>
        </p:txBody>
      </p:sp>
      <p:sp>
        <p:nvSpPr>
          <p:cNvPr id="12" name="TextBox 1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998985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827494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685759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www.unoos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2709" y="2525243"/>
            <a:ext cx="7995138" cy="2246769"/>
          </a:xfrm>
          <a:prstGeom prst="rect">
            <a:avLst/>
          </a:prstGeom>
          <a:noFill/>
        </p:spPr>
        <p:txBody>
          <a:bodyPr wrap="square" rtlCol="0">
            <a:spAutoFit/>
          </a:bodyPr>
          <a:lstStyle/>
          <a:p>
            <a:pPr lvl="0" algn="ctr">
              <a:defRPr/>
            </a:pPr>
            <a:r>
              <a:rPr lang="en-US" sz="2800" b="1" dirty="0">
                <a:solidFill>
                  <a:schemeClr val="bg1"/>
                </a:solidFill>
              </a:rPr>
              <a:t>2018 CEOS Plenary</a:t>
            </a:r>
          </a:p>
          <a:p>
            <a:pPr lvl="0" algn="ctr">
              <a:defRPr/>
            </a:pPr>
            <a:r>
              <a:rPr lang="en-US" sz="2800" b="1" dirty="0">
                <a:solidFill>
                  <a:schemeClr val="bg1"/>
                </a:solidFill>
              </a:rPr>
              <a:t>17 October 2018</a:t>
            </a:r>
          </a:p>
          <a:p>
            <a:pPr lvl="0" algn="ctr">
              <a:defRPr/>
            </a:pPr>
            <a:r>
              <a:rPr lang="en-US" sz="2800" b="1" dirty="0">
                <a:solidFill>
                  <a:schemeClr val="bg1"/>
                </a:solidFill>
              </a:rPr>
              <a:t>Brussels, Belgium</a:t>
            </a:r>
          </a:p>
          <a:p>
            <a:pPr lvl="0" algn="ctr">
              <a:defRPr/>
            </a:pPr>
            <a:endParaRPr lang="en-US" sz="2800" b="1" dirty="0">
              <a:solidFill>
                <a:schemeClr val="bg1"/>
              </a:solidFill>
            </a:endParaRPr>
          </a:p>
          <a:p>
            <a:pPr lvl="0" algn="ctr">
              <a:defRPr/>
            </a:pPr>
            <a:r>
              <a:rPr lang="en-US" sz="2800" b="1" dirty="0">
                <a:solidFill>
                  <a:schemeClr val="bg1"/>
                </a:solidFill>
              </a:rPr>
              <a:t>Session 4: Agency and Partner Updates </a:t>
            </a:r>
            <a:endParaRPr lang="en-US" sz="4400" dirty="0">
              <a:solidFill>
                <a:schemeClr val="bg1"/>
              </a:solidFill>
            </a:endParaRPr>
          </a:p>
        </p:txBody>
      </p:sp>
      <p:sp>
        <p:nvSpPr>
          <p:cNvPr id="5" name="TextBox 4"/>
          <p:cNvSpPr txBox="1"/>
          <p:nvPr/>
        </p:nvSpPr>
        <p:spPr>
          <a:xfrm>
            <a:off x="2066306" y="5028103"/>
            <a:ext cx="5003473" cy="1200329"/>
          </a:xfrm>
          <a:prstGeom prst="rect">
            <a:avLst/>
          </a:prstGeom>
          <a:noFill/>
        </p:spPr>
        <p:txBody>
          <a:bodyPr wrap="square" rtlCol="0">
            <a:spAutoFit/>
          </a:bodyPr>
          <a:lstStyle/>
          <a:p>
            <a:pPr lvl="0" algn="ctr">
              <a:defRPr/>
            </a:pPr>
            <a:r>
              <a:rPr lang="en-US" dirty="0">
                <a:solidFill>
                  <a:prstClr val="white"/>
                </a:solidFill>
              </a:rPr>
              <a:t>Luc St-Pierre</a:t>
            </a:r>
            <a:br>
              <a:rPr lang="en-US" dirty="0">
                <a:solidFill>
                  <a:prstClr val="white"/>
                </a:solidFill>
              </a:rPr>
            </a:br>
            <a:r>
              <a:rPr lang="en-US" dirty="0">
                <a:solidFill>
                  <a:prstClr val="white"/>
                </a:solidFill>
              </a:rPr>
              <a:t>Chief, Space Applications Section</a:t>
            </a:r>
            <a:br>
              <a:rPr lang="en-US" dirty="0">
                <a:solidFill>
                  <a:prstClr val="white"/>
                </a:solidFill>
              </a:rPr>
            </a:br>
            <a:r>
              <a:rPr lang="en-US" dirty="0">
                <a:solidFill>
                  <a:prstClr val="white"/>
                </a:solidFill>
              </a:rPr>
              <a:t>United Nations Office for Outer Space Affairs</a:t>
            </a:r>
            <a:endParaRPr lang="en-GB" sz="1050" dirty="0">
              <a:solidFill>
                <a:prstClr val="white"/>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150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65676" y="1353381"/>
            <a:ext cx="7886700" cy="586853"/>
          </a:xfrm>
          <a:prstGeom prst="rect">
            <a:avLst/>
          </a:prstGeom>
        </p:spPr>
        <p:txBody>
          <a:bodyPr vert="horz" lIns="91440" tIns="45720" rIns="91440" bIns="45720" rtlCol="0" anchor="ctr">
            <a:noAutofit/>
          </a:bodyPr>
          <a:lstStyle>
            <a:lvl1pPr algn="ctr" defTabSz="914400">
              <a:lnSpc>
                <a:spcPct val="90000"/>
              </a:lnSpc>
              <a:spcBef>
                <a:spcPct val="0"/>
              </a:spcBef>
              <a:buNone/>
              <a:defRPr sz="3000" b="1">
                <a:solidFill>
                  <a:srgbClr val="285C8D"/>
                </a:solidFill>
                <a:ea typeface="+mj-ea"/>
                <a:cs typeface="Arial" panose="020B0604020202020204" pitchFamily="34" charset="0"/>
              </a:defRPr>
            </a:lvl1pPr>
          </a:lstStyle>
          <a:p>
            <a:r>
              <a:rPr lang="en-GB" dirty="0"/>
              <a:t>“Space 2030”: Four Pillars</a:t>
            </a:r>
          </a:p>
        </p:txBody>
      </p:sp>
      <p:sp>
        <p:nvSpPr>
          <p:cNvPr id="8" name="TextBox 7"/>
          <p:cNvSpPr txBox="1"/>
          <p:nvPr/>
        </p:nvSpPr>
        <p:spPr>
          <a:xfrm>
            <a:off x="382351" y="2108472"/>
            <a:ext cx="7457704"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5AA5E9"/>
                </a:solidFill>
                <a:effectLst/>
                <a:uLnTx/>
                <a:uFillTx/>
                <a:latin typeface="Arial" panose="020B0604020202020204" pitchFamily="34" charset="0"/>
                <a:cs typeface="Arial" panose="020B0604020202020204" pitchFamily="34" charset="0"/>
              </a:rPr>
              <a:t>Space Society: </a:t>
            </a:r>
            <a:r>
              <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Refers to a society that carries out its core functions while making optimal use of space based technologies, applications and services</a:t>
            </a:r>
          </a:p>
        </p:txBody>
      </p:sp>
      <p:sp>
        <p:nvSpPr>
          <p:cNvPr id="9" name="TextBox 8"/>
          <p:cNvSpPr txBox="1"/>
          <p:nvPr/>
        </p:nvSpPr>
        <p:spPr>
          <a:xfrm>
            <a:off x="382351" y="3031802"/>
            <a:ext cx="837929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5AA5E9"/>
                </a:solidFill>
                <a:effectLst/>
                <a:uLnTx/>
                <a:uFillTx/>
                <a:latin typeface="Arial" panose="020B0604020202020204" pitchFamily="34" charset="0"/>
                <a:cs typeface="Arial" panose="020B0604020202020204" pitchFamily="34" charset="0"/>
              </a:rPr>
              <a:t>Space Accessibility: </a:t>
            </a:r>
            <a:r>
              <a:rPr lang="en-GB" kern="0" dirty="0">
                <a:solidFill>
                  <a:prstClr val="black"/>
                </a:solidFill>
                <a:latin typeface="Arial" panose="020B0604020202020204" pitchFamily="34" charset="0"/>
                <a:cs typeface="Arial" panose="020B0604020202020204" pitchFamily="34" charset="0"/>
              </a:rPr>
              <a:t>E</a:t>
            </a:r>
            <a:r>
              <a:rPr kumimoji="0" lang="en-GB"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qual</a:t>
            </a:r>
            <a:r>
              <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non-discriminatory access to outer space for all, regardless of a country’s scientific, technological and economic development  </a:t>
            </a:r>
          </a:p>
        </p:txBody>
      </p:sp>
      <p:sp>
        <p:nvSpPr>
          <p:cNvPr id="10" name="TextBox 9"/>
          <p:cNvSpPr txBox="1"/>
          <p:nvPr/>
        </p:nvSpPr>
        <p:spPr>
          <a:xfrm>
            <a:off x="382351" y="3717392"/>
            <a:ext cx="5793420"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5AA5E9"/>
                </a:solidFill>
                <a:effectLst/>
                <a:uLnTx/>
                <a:uFillTx/>
                <a:latin typeface="Arial" panose="020B0604020202020204" pitchFamily="34" charset="0"/>
                <a:cs typeface="Arial" panose="020B0604020202020204" pitchFamily="34" charset="0"/>
              </a:rPr>
              <a:t>Space Diplomacy: </a:t>
            </a:r>
            <a:r>
              <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Cooperation among nations in using space technologies and applications to address common challenges facing humanity to build constructive, knowledge-based partnerships. </a:t>
            </a:r>
          </a:p>
        </p:txBody>
      </p:sp>
      <p:sp>
        <p:nvSpPr>
          <p:cNvPr id="11" name="TextBox 10"/>
          <p:cNvSpPr txBox="1"/>
          <p:nvPr/>
        </p:nvSpPr>
        <p:spPr>
          <a:xfrm>
            <a:off x="382351" y="4977199"/>
            <a:ext cx="5793420" cy="17543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5AA5E9"/>
                </a:solidFill>
                <a:effectLst/>
                <a:uLnTx/>
                <a:uFillTx/>
                <a:latin typeface="Arial" panose="020B0604020202020204" pitchFamily="34" charset="0"/>
                <a:cs typeface="Arial" panose="020B0604020202020204" pitchFamily="34" charset="0"/>
              </a:rPr>
              <a:t>Space Economy</a:t>
            </a:r>
            <a:r>
              <a:rPr kumimoji="0" lang="en-GB" sz="1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GB" kern="0" dirty="0">
                <a:solidFill>
                  <a:prstClr val="black"/>
                </a:solidFill>
                <a:latin typeface="Arial" panose="020B0604020202020204" pitchFamily="34" charset="0"/>
                <a:cs typeface="Arial" panose="020B0604020202020204" pitchFamily="34" charset="0"/>
              </a:rPr>
              <a:t>T</a:t>
            </a:r>
            <a:r>
              <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ouches on topics including: space technologies and infrastructure, increasing awareness on the benefits of space economy for global sustainable development, addressing the economic rationale for space activities and potential for the cooperation of private and public entities. </a:t>
            </a:r>
          </a:p>
        </p:txBody>
      </p:sp>
      <p:pic>
        <p:nvPicPr>
          <p:cNvPr id="1026" name="Picture 2" descr="S65-34635 (3 June 1965) --- Astronaut Edward H. White II, pilot on the Gemini-Titan 4 spaceflight, is shown during his egress from the spacecraft. His face is covered by a shaded visor to protect him from the unfiltered rays of the sun. White became the first American astronaut to walk in space. He remained outside the spacecraft for 21 minutes during the third revolution of the Gemini-4 mission. He wears a specially designed spacesuit for the extravehicular activity (EVA). In his right hand, he carries a Hand-Held Self-Maneuvering Unit (HHSMU) with which he controlled his movements while in space. He was attached to the spacecraft by a 25-feet umbilical line and a 23-feet tether line, both wrapped together with gold tape to form one cord. He wears an emergency oxygen supply chest pack. Astronaut James A. McDivitt is command pilot for the Gemini-4 mission.&#10;&#10;EDITOR'S NOTE: Astronaut Edward H. White II died in the Apollo/Saturn 204 fire at Cape Kennedy on Jan. 27, 19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0097" y="3717392"/>
            <a:ext cx="2920625" cy="2936685"/>
          </a:xfrm>
          <a:prstGeom prst="rect">
            <a:avLst/>
          </a:prstGeom>
          <a:ln>
            <a:noFill/>
          </a:ln>
          <a:effectLst>
            <a:outerShdw blurRad="190500" sx="53000" sy="530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175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62BD0-1C85-454A-AF13-6B407D84BA8E}"/>
              </a:ext>
            </a:extLst>
          </p:cNvPr>
          <p:cNvSpPr>
            <a:spLocks noGrp="1"/>
          </p:cNvSpPr>
          <p:nvPr>
            <p:ph type="title"/>
          </p:nvPr>
        </p:nvSpPr>
        <p:spPr>
          <a:xfrm>
            <a:off x="628650" y="1326204"/>
            <a:ext cx="7886700" cy="945048"/>
          </a:xfrm>
        </p:spPr>
        <p:txBody>
          <a:bodyPr/>
          <a:lstStyle/>
          <a:p>
            <a:r>
              <a:rPr lang="en-US" dirty="0"/>
              <a:t>Working Group on Capacity Building an Data Democracy</a:t>
            </a:r>
          </a:p>
        </p:txBody>
      </p:sp>
      <p:sp>
        <p:nvSpPr>
          <p:cNvPr id="3" name="Rectangle 2">
            <a:extLst>
              <a:ext uri="{FF2B5EF4-FFF2-40B4-BE49-F238E27FC236}">
                <a16:creationId xmlns:a16="http://schemas.microsoft.com/office/drawing/2014/main" id="{88510669-2F0B-4D4D-9C4E-FDE986F55FB7}"/>
              </a:ext>
            </a:extLst>
          </p:cNvPr>
          <p:cNvSpPr/>
          <p:nvPr/>
        </p:nvSpPr>
        <p:spPr>
          <a:xfrm>
            <a:off x="628651" y="2271252"/>
            <a:ext cx="7886699" cy="1200329"/>
          </a:xfrm>
          <a:prstGeom prst="rect">
            <a:avLst/>
          </a:prstGeom>
        </p:spPr>
        <p:txBody>
          <a:bodyPr wrap="square">
            <a:spAutoFit/>
          </a:bodyPr>
          <a:lstStyle/>
          <a:p>
            <a:pPr algn="ctr"/>
            <a:r>
              <a:rPr lang="en-US" sz="2400" u="sng" dirty="0">
                <a:ea typeface="Calibri" panose="020F0502020204030204" pitchFamily="34" charset="0"/>
                <a:cs typeface="Times New Roman" panose="02020603050405020304" pitchFamily="18" charset="0"/>
              </a:rPr>
              <a:t>For Endorsement by the 2018 CEOS Plenary</a:t>
            </a:r>
            <a:endParaRPr lang="en-US" sz="2400" dirty="0">
              <a:ea typeface="Calibri" panose="020F0502020204030204" pitchFamily="34" charset="0"/>
              <a:cs typeface="Times New Roman" panose="02020603050405020304" pitchFamily="18" charset="0"/>
            </a:endParaRPr>
          </a:p>
          <a:p>
            <a:pPr algn="ctr"/>
            <a:r>
              <a:rPr lang="en-US" sz="2400" dirty="0">
                <a:ea typeface="Calibri" panose="020F0502020204030204" pitchFamily="34" charset="0"/>
                <a:cs typeface="Times New Roman" panose="02020603050405020304" pitchFamily="18" charset="0"/>
              </a:rPr>
              <a:t> </a:t>
            </a:r>
          </a:p>
          <a:p>
            <a:pPr algn="ctr"/>
            <a:r>
              <a:rPr lang="en-US" sz="2400" dirty="0">
                <a:ea typeface="Calibri" panose="020F0502020204030204" pitchFamily="34" charset="0"/>
                <a:cs typeface="Times New Roman" panose="02020603050405020304" pitchFamily="18" charset="0"/>
              </a:rPr>
              <a:t>TRAINING CALENDAR IMPLEMENTATION PLAN</a:t>
            </a:r>
          </a:p>
        </p:txBody>
      </p:sp>
      <p:sp>
        <p:nvSpPr>
          <p:cNvPr id="4" name="Title 1">
            <a:extLst>
              <a:ext uri="{FF2B5EF4-FFF2-40B4-BE49-F238E27FC236}">
                <a16:creationId xmlns:a16="http://schemas.microsoft.com/office/drawing/2014/main" id="{FF27D66A-47B7-4861-ADB3-F1D4EAFDCB4E}"/>
              </a:ext>
            </a:extLst>
          </p:cNvPr>
          <p:cNvSpPr txBox="1">
            <a:spLocks/>
          </p:cNvSpPr>
          <p:nvPr/>
        </p:nvSpPr>
        <p:spPr>
          <a:xfrm>
            <a:off x="628650" y="4160290"/>
            <a:ext cx="7886700" cy="51267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30" kern="1200">
                <a:solidFill>
                  <a:srgbClr val="2F5597"/>
                </a:solidFill>
                <a:latin typeface="+mn-lt"/>
                <a:ea typeface="+mj-ea"/>
                <a:cs typeface="Arial" panose="020B0604020202020204" pitchFamily="34" charset="0"/>
              </a:defRPr>
            </a:lvl1pPr>
          </a:lstStyle>
          <a:p>
            <a:r>
              <a:rPr lang="en-US" dirty="0"/>
              <a:t>CEOS WG Disasters</a:t>
            </a:r>
          </a:p>
        </p:txBody>
      </p:sp>
      <p:sp>
        <p:nvSpPr>
          <p:cNvPr id="5" name="Rectangle 4">
            <a:extLst>
              <a:ext uri="{FF2B5EF4-FFF2-40B4-BE49-F238E27FC236}">
                <a16:creationId xmlns:a16="http://schemas.microsoft.com/office/drawing/2014/main" id="{EB0E8730-B815-48A8-83E4-503885F114AA}"/>
              </a:ext>
            </a:extLst>
          </p:cNvPr>
          <p:cNvSpPr/>
          <p:nvPr/>
        </p:nvSpPr>
        <p:spPr>
          <a:xfrm>
            <a:off x="2745988" y="4885465"/>
            <a:ext cx="3652025" cy="830997"/>
          </a:xfrm>
          <a:prstGeom prst="rect">
            <a:avLst/>
          </a:prstGeom>
        </p:spPr>
        <p:txBody>
          <a:bodyPr wrap="none">
            <a:spAutoFit/>
          </a:bodyPr>
          <a:lstStyle/>
          <a:p>
            <a:pPr marL="285750" indent="-285750">
              <a:buFont typeface="Arial" panose="020B0604020202020204" pitchFamily="34" charset="0"/>
              <a:buChar char="•"/>
            </a:pPr>
            <a:r>
              <a:rPr lang="en-US" sz="2400" cap="all" dirty="0"/>
              <a:t>Recovery Observatory</a:t>
            </a:r>
          </a:p>
          <a:p>
            <a:pPr marL="285750" indent="-285750">
              <a:buFont typeface="Arial" panose="020B0604020202020204" pitchFamily="34" charset="0"/>
              <a:buChar char="•"/>
            </a:pPr>
            <a:r>
              <a:rPr lang="en-US" sz="2400" cap="all" dirty="0"/>
              <a:t>GEO-DARMA </a:t>
            </a:r>
          </a:p>
        </p:txBody>
      </p:sp>
    </p:spTree>
    <p:extLst>
      <p:ext uri="{BB962C8B-B14F-4D97-AF65-F5344CB8AC3E}">
        <p14:creationId xmlns:p14="http://schemas.microsoft.com/office/powerpoint/2010/main" val="1489237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632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1970956"/>
            <a:ext cx="9144000" cy="41338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Font typeface="Arial" panose="020B0604020202020204" pitchFamily="34" charset="0"/>
              <a:buNone/>
            </a:pPr>
            <a:endParaRPr lang="en-GB" sz="2400" b="1" dirty="0">
              <a:solidFill>
                <a:schemeClr val="tx2">
                  <a:lumMod val="60000"/>
                  <a:lumOff val="40000"/>
                </a:schemeClr>
              </a:solidFill>
              <a:ea typeface="+mj-ea"/>
            </a:endParaRPr>
          </a:p>
          <a:p>
            <a:pPr marL="0" indent="0" algn="ctr">
              <a:spcBef>
                <a:spcPct val="0"/>
              </a:spcBef>
              <a:buFont typeface="Arial" panose="020B0604020202020204" pitchFamily="34" charset="0"/>
              <a:buNone/>
            </a:pPr>
            <a:r>
              <a:rPr lang="en-GB" sz="3200" b="1" dirty="0">
                <a:solidFill>
                  <a:schemeClr val="accent1">
                    <a:lumMod val="75000"/>
                  </a:schemeClr>
                </a:solidFill>
                <a:ea typeface="+mj-ea"/>
              </a:rPr>
              <a:t>Vision</a:t>
            </a:r>
          </a:p>
          <a:p>
            <a:pPr marL="0" indent="0" algn="ctr">
              <a:buFont typeface="Arial" panose="020B0604020202020204" pitchFamily="34" charset="0"/>
              <a:buNone/>
            </a:pPr>
            <a:r>
              <a:rPr lang="en-GB" sz="2400" b="1" i="1" dirty="0"/>
              <a:t>Bringing the benefits of space to humankind</a:t>
            </a:r>
          </a:p>
          <a:p>
            <a:pPr marL="0" indent="0" algn="ctr">
              <a:buFont typeface="Arial" panose="020B0604020202020204" pitchFamily="34" charset="0"/>
              <a:buNone/>
            </a:pPr>
            <a:endParaRPr lang="en-GB" sz="1200" b="1" i="1" dirty="0"/>
          </a:p>
          <a:p>
            <a:pPr marL="0" indent="0" algn="ctr">
              <a:spcBef>
                <a:spcPct val="0"/>
              </a:spcBef>
              <a:buFont typeface="Arial" panose="020B0604020202020204" pitchFamily="34" charset="0"/>
              <a:buNone/>
            </a:pPr>
            <a:r>
              <a:rPr lang="en-GB" sz="3200" b="1" dirty="0">
                <a:solidFill>
                  <a:schemeClr val="accent1">
                    <a:lumMod val="75000"/>
                  </a:schemeClr>
                </a:solidFill>
                <a:ea typeface="+mj-ea"/>
              </a:rPr>
              <a:t>Mission Statement</a:t>
            </a:r>
          </a:p>
          <a:p>
            <a:pPr marL="0" indent="0" algn="ctr">
              <a:buFont typeface="Arial" panose="020B0604020202020204" pitchFamily="34" charset="0"/>
              <a:buNone/>
            </a:pPr>
            <a:r>
              <a:rPr lang="en-GB" sz="2400" dirty="0"/>
              <a:t>The core business of the Office is to promote</a:t>
            </a:r>
          </a:p>
          <a:p>
            <a:pPr marL="0" indent="0" algn="ctr">
              <a:buFont typeface="Arial" panose="020B0604020202020204" pitchFamily="34" charset="0"/>
              <a:buNone/>
            </a:pPr>
            <a:r>
              <a:rPr lang="en-GB" sz="2400" u="sng" dirty="0"/>
              <a:t>International Cooperation</a:t>
            </a:r>
          </a:p>
          <a:p>
            <a:pPr marL="0" indent="0" algn="ctr">
              <a:buFont typeface="Arial" panose="020B0604020202020204" pitchFamily="34" charset="0"/>
              <a:buNone/>
            </a:pPr>
            <a:r>
              <a:rPr lang="en-GB" sz="2400" dirty="0"/>
              <a:t>in the peaceful uses of outer space to achieve sustainable development goals</a:t>
            </a:r>
            <a:br>
              <a:rPr lang="en-GB" sz="2400" dirty="0"/>
            </a:br>
            <a:endParaRPr lang="en-GB" sz="2300" b="1" dirty="0"/>
          </a:p>
        </p:txBody>
      </p:sp>
      <p:sp>
        <p:nvSpPr>
          <p:cNvPr id="7" name="Rectangle 6"/>
          <p:cNvSpPr/>
          <p:nvPr/>
        </p:nvSpPr>
        <p:spPr>
          <a:xfrm>
            <a:off x="0" y="1463125"/>
            <a:ext cx="8852586" cy="507831"/>
          </a:xfrm>
          <a:prstGeom prst="rect">
            <a:avLst/>
          </a:prstGeom>
        </p:spPr>
        <p:txBody>
          <a:bodyPr vert="horz" lIns="91440" tIns="45720" rIns="91440" bIns="45720" rtlCol="0" anchor="ctr">
            <a:noAutofit/>
          </a:bodyPr>
          <a:lstStyle/>
          <a:p>
            <a:pPr algn="ctr" defTabSz="914400">
              <a:lnSpc>
                <a:spcPct val="90000"/>
              </a:lnSpc>
              <a:spcBef>
                <a:spcPct val="0"/>
              </a:spcBef>
            </a:pPr>
            <a:r>
              <a:rPr lang="en-US" sz="3000" b="1" dirty="0">
                <a:solidFill>
                  <a:srgbClr val="285C8D"/>
                </a:solidFill>
                <a:ea typeface="+mj-ea"/>
                <a:cs typeface="Arial" panose="020B0604020202020204" pitchFamily="34" charset="0"/>
              </a:rPr>
              <a:t>United Nations Office for Outer Space Affairs (UNOOSA)</a:t>
            </a:r>
          </a:p>
        </p:txBody>
      </p:sp>
    </p:spTree>
    <p:extLst>
      <p:ext uri="{BB962C8B-B14F-4D97-AF65-F5344CB8AC3E}">
        <p14:creationId xmlns:p14="http://schemas.microsoft.com/office/powerpoint/2010/main" val="3548099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96815" y="1996787"/>
            <a:ext cx="5961900" cy="4553577"/>
          </a:xfrm>
          <a:prstGeom prst="rect">
            <a:avLst/>
          </a:prstGeom>
        </p:spPr>
      </p:pic>
      <p:sp>
        <p:nvSpPr>
          <p:cNvPr id="4" name="Rectangle 3"/>
          <p:cNvSpPr/>
          <p:nvPr/>
        </p:nvSpPr>
        <p:spPr>
          <a:xfrm>
            <a:off x="0" y="1364705"/>
            <a:ext cx="8880231" cy="507831"/>
          </a:xfrm>
          <a:prstGeom prst="rect">
            <a:avLst/>
          </a:prstGeom>
        </p:spPr>
        <p:txBody>
          <a:bodyPr vert="horz" lIns="91440" tIns="45720" rIns="91440" bIns="45720" rtlCol="0" anchor="ctr">
            <a:noAutofit/>
          </a:bodyPr>
          <a:lstStyle/>
          <a:p>
            <a:pPr algn="ctr" defTabSz="914400">
              <a:lnSpc>
                <a:spcPct val="90000"/>
              </a:lnSpc>
              <a:spcBef>
                <a:spcPct val="0"/>
              </a:spcBef>
            </a:pPr>
            <a:r>
              <a:rPr lang="en-US" sz="3000" b="1" dirty="0">
                <a:solidFill>
                  <a:srgbClr val="285C8D"/>
                </a:solidFill>
                <a:ea typeface="+mj-ea"/>
                <a:cs typeface="Arial" panose="020B0604020202020204" pitchFamily="34" charset="0"/>
              </a:rPr>
              <a:t>UNOOSA Organizational Structure </a:t>
            </a:r>
          </a:p>
        </p:txBody>
      </p:sp>
      <p:pic>
        <p:nvPicPr>
          <p:cNvPr id="1026" name="Picture 2" descr="http://player.slideplayer.com/32/9995149/data/images/img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483" y="1996787"/>
            <a:ext cx="1706859" cy="1121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7429382" y="3313085"/>
            <a:ext cx="1045028" cy="1900051"/>
          </a:xfrm>
          <a:prstGeom prst="rect">
            <a:avLst/>
          </a:prstGeom>
        </p:spPr>
      </p:pic>
      <p:pic>
        <p:nvPicPr>
          <p:cNvPr id="6" name="Picture 5"/>
          <p:cNvPicPr>
            <a:picLocks noChangeAspect="1"/>
          </p:cNvPicPr>
          <p:nvPr/>
        </p:nvPicPr>
        <p:blipFill>
          <a:blip r:embed="rId6"/>
          <a:stretch>
            <a:fillRect/>
          </a:stretch>
        </p:blipFill>
        <p:spPr>
          <a:xfrm>
            <a:off x="7092484" y="5346369"/>
            <a:ext cx="1706858" cy="1203995"/>
          </a:xfrm>
          <a:prstGeom prst="rect">
            <a:avLst/>
          </a:prstGeom>
        </p:spPr>
      </p:pic>
    </p:spTree>
    <p:extLst>
      <p:ext uri="{BB962C8B-B14F-4D97-AF65-F5344CB8AC3E}">
        <p14:creationId xmlns:p14="http://schemas.microsoft.com/office/powerpoint/2010/main" val="52994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5507" y="1299670"/>
            <a:ext cx="7886700" cy="512678"/>
          </a:xfrm>
          <a:prstGeom prst="rect">
            <a:avLst/>
          </a:prstGeom>
        </p:spPr>
        <p:txBody>
          <a:bodyPr vert="horz" lIns="91440" tIns="45720" rIns="91440" bIns="45720" rtlCol="0" anchor="ctr">
            <a:noAutofit/>
          </a:bodyPr>
          <a:lstStyle>
            <a:lvl1pPr algn="ctr" defTabSz="914400">
              <a:lnSpc>
                <a:spcPct val="90000"/>
              </a:lnSpc>
              <a:spcBef>
                <a:spcPct val="0"/>
              </a:spcBef>
              <a:buNone/>
              <a:defRPr sz="3000" b="1">
                <a:solidFill>
                  <a:srgbClr val="285C8D"/>
                </a:solidFill>
                <a:ea typeface="+mj-ea"/>
                <a:cs typeface="Arial" panose="020B0604020202020204" pitchFamily="34" charset="0"/>
              </a:defRPr>
            </a:lvl1pPr>
          </a:lstStyle>
          <a:p>
            <a:r>
              <a:rPr lang="sk-SK" dirty="0"/>
              <a:t>Our Work</a:t>
            </a:r>
            <a:endParaRPr lang="en-GB" dirty="0"/>
          </a:p>
        </p:txBody>
      </p:sp>
      <p:sp>
        <p:nvSpPr>
          <p:cNvPr id="3" name="Content Placeholder 2"/>
          <p:cNvSpPr txBox="1">
            <a:spLocks/>
          </p:cNvSpPr>
          <p:nvPr/>
        </p:nvSpPr>
        <p:spPr>
          <a:xfrm>
            <a:off x="96444" y="1602353"/>
            <a:ext cx="6498909" cy="36331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
                <a:srgbClr val="0070C0"/>
              </a:buClr>
              <a:buSzTx/>
              <a:buFont typeface="Wingdings" pitchFamily="2" charset="2"/>
              <a:buChar char="Ø"/>
              <a:tabLst/>
              <a:defRPr/>
            </a:pPr>
            <a:r>
              <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Main programmes and platforms</a:t>
            </a:r>
            <a:endPar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150000"/>
              </a:lnSpc>
              <a:spcBef>
                <a:spcPts val="500"/>
              </a:spcBef>
              <a:spcAft>
                <a:spcPts val="0"/>
              </a:spcAft>
              <a:buClr>
                <a:srgbClr val="0070C0"/>
              </a:buClr>
              <a:buSzTx/>
              <a:buFont typeface="Wingdings" panose="05000000000000000000" pitchFamily="2" charset="2"/>
              <a:buChar char="q"/>
              <a:tabLst/>
              <a:defRPr/>
            </a:pP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Secretariat to COPUOS </a:t>
            </a:r>
          </a:p>
          <a:p>
            <a:pPr marL="685800" marR="0" lvl="1" indent="-228600" algn="l" defTabSz="914400" rtl="0" eaLnBrk="1" fontAlgn="auto" latinLnBrk="0" hangingPunct="1">
              <a:lnSpc>
                <a:spcPct val="150000"/>
              </a:lnSpc>
              <a:spcBef>
                <a:spcPts val="500"/>
              </a:spcBef>
              <a:spcAft>
                <a:spcPts val="0"/>
              </a:spcAft>
              <a:buClr>
                <a:srgbClr val="0070C0"/>
              </a:buClr>
              <a:buSzTx/>
              <a:buFont typeface="Wingdings" panose="05000000000000000000" pitchFamily="2" charset="2"/>
              <a:buChar char="q"/>
              <a:tabLst/>
              <a:defRPr/>
            </a:pP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Works with MS, IGOs, NGOs (space-related)</a:t>
            </a:r>
          </a:p>
          <a:p>
            <a:pPr marL="685800" marR="0" lvl="1" indent="-228600" algn="l" defTabSz="914400" rtl="0" eaLnBrk="1" fontAlgn="auto" latinLnBrk="0" hangingPunct="1">
              <a:lnSpc>
                <a:spcPct val="150000"/>
              </a:lnSpc>
              <a:spcBef>
                <a:spcPts val="500"/>
              </a:spcBef>
              <a:spcAft>
                <a:spcPts val="0"/>
              </a:spcAft>
              <a:buClr>
                <a:srgbClr val="0070C0"/>
              </a:buClr>
              <a:buSzTx/>
              <a:buFont typeface="Wingdings" panose="05000000000000000000" pitchFamily="2" charset="2"/>
              <a:buChar char="q"/>
              <a:tabLst/>
              <a:defRPr/>
            </a:pP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Programme on Space Applications</a:t>
            </a:r>
          </a:p>
          <a:p>
            <a:pPr marL="685800" marR="0" lvl="1" indent="-228600" algn="l" defTabSz="914400" rtl="0" eaLnBrk="1" fontAlgn="auto" latinLnBrk="0" hangingPunct="1">
              <a:lnSpc>
                <a:spcPct val="150000"/>
              </a:lnSpc>
              <a:spcBef>
                <a:spcPts val="500"/>
              </a:spcBef>
              <a:spcAft>
                <a:spcPts val="0"/>
              </a:spcAft>
              <a:buClr>
                <a:srgbClr val="0070C0"/>
              </a:buClr>
              <a:buSzTx/>
              <a:buFont typeface="Wingdings" panose="05000000000000000000" pitchFamily="2" charset="2"/>
              <a:buChar char="q"/>
              <a:tabLst/>
              <a:defRPr/>
            </a:pP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UN-wide coordination - UN-Space</a:t>
            </a:r>
          </a:p>
          <a:p>
            <a:pPr marL="685800" marR="0" lvl="1" indent="-228600" algn="l" defTabSz="914400" rtl="0" eaLnBrk="1" fontAlgn="auto" latinLnBrk="0" hangingPunct="1">
              <a:lnSpc>
                <a:spcPct val="150000"/>
              </a:lnSpc>
              <a:spcBef>
                <a:spcPts val="500"/>
              </a:spcBef>
              <a:spcAft>
                <a:spcPts val="0"/>
              </a:spcAft>
              <a:buClr>
                <a:srgbClr val="0070C0"/>
              </a:buClr>
              <a:buSzTx/>
              <a:buFont typeface="Wingdings" panose="05000000000000000000" pitchFamily="2" charset="2"/>
              <a:buChar char="q"/>
              <a:tabLst/>
              <a:defRPr/>
            </a:pP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UN Register of Space Objects</a:t>
            </a:r>
          </a:p>
          <a:p>
            <a:pPr marL="685800" marR="0" lvl="1" indent="-228600" algn="l" defTabSz="914400" rtl="0" eaLnBrk="1" fontAlgn="auto" latinLnBrk="0" hangingPunct="1">
              <a:lnSpc>
                <a:spcPct val="150000"/>
              </a:lnSpc>
              <a:spcBef>
                <a:spcPts val="500"/>
              </a:spcBef>
              <a:spcAft>
                <a:spcPts val="0"/>
              </a:spcAft>
              <a:buClr>
                <a:srgbClr val="0070C0"/>
              </a:buClr>
              <a:buSzTx/>
              <a:buFont typeface="Wingdings" panose="05000000000000000000" pitchFamily="2" charset="2"/>
              <a:buChar char="q"/>
              <a:tabLst/>
              <a:defRPr/>
            </a:pP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UN-SPIDER</a:t>
            </a:r>
          </a:p>
          <a:p>
            <a:pPr marL="685800" marR="0" lvl="1" indent="-228600" algn="l" defTabSz="914400" rtl="0" eaLnBrk="1" fontAlgn="auto" latinLnBrk="0" hangingPunct="1">
              <a:lnSpc>
                <a:spcPct val="150000"/>
              </a:lnSpc>
              <a:spcBef>
                <a:spcPts val="500"/>
              </a:spcBef>
              <a:spcAft>
                <a:spcPts val="0"/>
              </a:spcAft>
              <a:buClr>
                <a:srgbClr val="0070C0"/>
              </a:buClr>
              <a:buSzTx/>
              <a:buFont typeface="Wingdings" panose="05000000000000000000" pitchFamily="2" charset="2"/>
              <a:buChar char="q"/>
              <a:tabLst/>
              <a:defRPr/>
            </a:pP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International Committee on Global Navigation Satellite Systems (ICG)</a:t>
            </a:r>
          </a:p>
          <a:p>
            <a:pPr marL="685800" marR="0" lvl="1" indent="-228600" algn="l" defTabSz="914400" rtl="0" eaLnBrk="1" fontAlgn="auto" latinLnBrk="0" hangingPunct="1">
              <a:lnSpc>
                <a:spcPct val="150000"/>
              </a:lnSpc>
              <a:spcBef>
                <a:spcPts val="500"/>
              </a:spcBef>
              <a:spcAft>
                <a:spcPts val="0"/>
              </a:spcAft>
              <a:buClr>
                <a:srgbClr val="0070C0"/>
              </a:buClr>
              <a:buSzTx/>
              <a:buFont typeface="Wingdings" panose="05000000000000000000" pitchFamily="2" charset="2"/>
              <a:buChar char="q"/>
              <a:tabLst/>
              <a:defRPr/>
            </a:pP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Space Mission Planning Advisory Group (SMPAG)…</a:t>
            </a:r>
          </a:p>
          <a:p>
            <a:pPr marL="457200" marR="0" lvl="1" indent="0" algn="l" defTabSz="914400" rtl="0" eaLnBrk="1" fontAlgn="auto" latinLnBrk="0" hangingPunct="1">
              <a:lnSpc>
                <a:spcPct val="150000"/>
              </a:lnSpc>
              <a:spcBef>
                <a:spcPts val="500"/>
              </a:spcBef>
              <a:spcAft>
                <a:spcPts val="0"/>
              </a:spcAft>
              <a:buClr>
                <a:srgbClr val="0070C0"/>
              </a:buClr>
              <a:buSzTx/>
              <a:buFont typeface="Arial" panose="020B0604020202020204" pitchFamily="34" charset="0"/>
              <a:buNone/>
              <a:tabLst/>
              <a:defRPr/>
            </a:pP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More info: </a:t>
            </a: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www.unoosa.org</a:t>
            </a:r>
            <a:endPar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4"/>
          <a:stretch>
            <a:fillRect/>
          </a:stretch>
        </p:blipFill>
        <p:spPr>
          <a:xfrm>
            <a:off x="5500632" y="2231469"/>
            <a:ext cx="3505504" cy="609653"/>
          </a:xfrm>
          <a:prstGeom prst="rect">
            <a:avLst/>
          </a:prstGeom>
        </p:spPr>
      </p:pic>
      <p:pic>
        <p:nvPicPr>
          <p:cNvPr id="5" name="Picture 4"/>
          <p:cNvPicPr>
            <a:picLocks noChangeAspect="1"/>
          </p:cNvPicPr>
          <p:nvPr/>
        </p:nvPicPr>
        <p:blipFill>
          <a:blip r:embed="rId5"/>
          <a:stretch>
            <a:fillRect/>
          </a:stretch>
        </p:blipFill>
        <p:spPr>
          <a:xfrm>
            <a:off x="5940929" y="3311507"/>
            <a:ext cx="2377646" cy="951058"/>
          </a:xfrm>
          <a:prstGeom prst="rect">
            <a:avLst/>
          </a:prstGeom>
        </p:spPr>
      </p:pic>
      <p:pic>
        <p:nvPicPr>
          <p:cNvPr id="6" name="Picture 5"/>
          <p:cNvPicPr>
            <a:picLocks noChangeAspect="1"/>
          </p:cNvPicPr>
          <p:nvPr/>
        </p:nvPicPr>
        <p:blipFill>
          <a:blip r:embed="rId6"/>
          <a:stretch>
            <a:fillRect/>
          </a:stretch>
        </p:blipFill>
        <p:spPr>
          <a:xfrm>
            <a:off x="5791564" y="4479550"/>
            <a:ext cx="2676376" cy="755970"/>
          </a:xfrm>
          <a:prstGeom prst="rect">
            <a:avLst/>
          </a:prstGeom>
        </p:spPr>
      </p:pic>
    </p:spTree>
    <p:extLst>
      <p:ext uri="{BB962C8B-B14F-4D97-AF65-F5344CB8AC3E}">
        <p14:creationId xmlns:p14="http://schemas.microsoft.com/office/powerpoint/2010/main" val="145982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041C322-9176-4587-9DED-FF65F6085FA7}"/>
              </a:ext>
            </a:extLst>
          </p:cNvPr>
          <p:cNvGraphicFramePr>
            <a:graphicFrameLocks noGrp="1"/>
          </p:cNvGraphicFramePr>
          <p:nvPr>
            <p:extLst>
              <p:ext uri="{D42A27DB-BD31-4B8C-83A1-F6EECF244321}">
                <p14:modId xmlns:p14="http://schemas.microsoft.com/office/powerpoint/2010/main" val="399824301"/>
              </p:ext>
            </p:extLst>
          </p:nvPr>
        </p:nvGraphicFramePr>
        <p:xfrm>
          <a:off x="116958" y="1658678"/>
          <a:ext cx="8782493" cy="5199317"/>
        </p:xfrm>
        <a:graphic>
          <a:graphicData uri="http://schemas.openxmlformats.org/drawingml/2006/table">
            <a:tbl>
              <a:tblPr firstRow="1" firstCol="1" bandRow="1">
                <a:tableStyleId>{5C22544A-7EE6-4342-B048-85BDC9FD1C3A}</a:tableStyleId>
              </a:tblPr>
              <a:tblGrid>
                <a:gridCol w="7640769">
                  <a:extLst>
                    <a:ext uri="{9D8B030D-6E8A-4147-A177-3AD203B41FA5}">
                      <a16:colId xmlns:a16="http://schemas.microsoft.com/office/drawing/2014/main" val="3818658710"/>
                    </a:ext>
                  </a:extLst>
                </a:gridCol>
                <a:gridCol w="1141724">
                  <a:extLst>
                    <a:ext uri="{9D8B030D-6E8A-4147-A177-3AD203B41FA5}">
                      <a16:colId xmlns:a16="http://schemas.microsoft.com/office/drawing/2014/main" val="2560081374"/>
                    </a:ext>
                  </a:extLst>
                </a:gridCol>
              </a:tblGrid>
              <a:tr h="255163">
                <a:tc>
                  <a:txBody>
                    <a:bodyPr/>
                    <a:lstStyle/>
                    <a:p>
                      <a:pPr marL="0" marR="0">
                        <a:lnSpc>
                          <a:spcPct val="107000"/>
                        </a:lnSpc>
                        <a:spcBef>
                          <a:spcPts val="0"/>
                        </a:spcBef>
                        <a:spcAft>
                          <a:spcPts val="0"/>
                        </a:spcAft>
                      </a:pPr>
                      <a:r>
                        <a:rPr lang="en-US" sz="1000">
                          <a:effectLst/>
                        </a:rPr>
                        <a:t>GNSS training course at the Asian Institute of Technology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tc>
                  <a:txBody>
                    <a:bodyPr/>
                    <a:lstStyle/>
                    <a:p>
                      <a:pPr marL="0" marR="0">
                        <a:lnSpc>
                          <a:spcPct val="107000"/>
                        </a:lnSpc>
                        <a:spcBef>
                          <a:spcPts val="0"/>
                        </a:spcBef>
                        <a:spcAft>
                          <a:spcPts val="0"/>
                        </a:spcAft>
                      </a:pPr>
                      <a:r>
                        <a:rPr lang="en-US" sz="1000">
                          <a:effectLst/>
                        </a:rPr>
                        <a:t>Thailand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extLst>
                  <a:ext uri="{0D108BD9-81ED-4DB2-BD59-A6C34878D82A}">
                    <a16:rowId xmlns:a16="http://schemas.microsoft.com/office/drawing/2014/main" val="807570519"/>
                  </a:ext>
                </a:extLst>
              </a:tr>
              <a:tr h="440354">
                <a:tc>
                  <a:txBody>
                    <a:bodyPr/>
                    <a:lstStyle/>
                    <a:p>
                      <a:pPr marL="0" marR="0">
                        <a:lnSpc>
                          <a:spcPct val="107000"/>
                        </a:lnSpc>
                        <a:spcBef>
                          <a:spcPts val="0"/>
                        </a:spcBef>
                        <a:spcAft>
                          <a:spcPts val="0"/>
                        </a:spcAft>
                      </a:pPr>
                      <a:r>
                        <a:rPr lang="en-US" sz="1000">
                          <a:effectLst/>
                        </a:rPr>
                        <a:t>UN/Pakistan/PSIPW International Conference on Space Technology for Water Resources Management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tc>
                  <a:txBody>
                    <a:bodyPr/>
                    <a:lstStyle/>
                    <a:p>
                      <a:pPr marL="0" marR="0">
                        <a:lnSpc>
                          <a:spcPct val="107000"/>
                        </a:lnSpc>
                        <a:spcBef>
                          <a:spcPts val="0"/>
                        </a:spcBef>
                        <a:spcAft>
                          <a:spcPts val="0"/>
                        </a:spcAft>
                      </a:pPr>
                      <a:r>
                        <a:rPr lang="en-US" sz="1000">
                          <a:effectLst/>
                        </a:rPr>
                        <a:t>Pakistan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extLst>
                  <a:ext uri="{0D108BD9-81ED-4DB2-BD59-A6C34878D82A}">
                    <a16:rowId xmlns:a16="http://schemas.microsoft.com/office/drawing/2014/main" val="278510265"/>
                  </a:ext>
                </a:extLst>
              </a:tr>
              <a:tr h="440354">
                <a:tc>
                  <a:txBody>
                    <a:bodyPr/>
                    <a:lstStyle/>
                    <a:p>
                      <a:pPr marL="0" marR="0">
                        <a:lnSpc>
                          <a:spcPct val="107000"/>
                        </a:lnSpc>
                        <a:spcBef>
                          <a:spcPts val="0"/>
                        </a:spcBef>
                        <a:spcAft>
                          <a:spcPts val="0"/>
                        </a:spcAft>
                      </a:pPr>
                      <a:r>
                        <a:rPr lang="en-US" sz="1000" dirty="0">
                          <a:effectLst/>
                        </a:rPr>
                        <a:t>UN/Argentina Workshop on the applications of global navigation satellite systems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tc>
                  <a:txBody>
                    <a:bodyPr/>
                    <a:lstStyle/>
                    <a:p>
                      <a:pPr marL="0" marR="0">
                        <a:lnSpc>
                          <a:spcPct val="107000"/>
                        </a:lnSpc>
                        <a:spcBef>
                          <a:spcPts val="0"/>
                        </a:spcBef>
                        <a:spcAft>
                          <a:spcPts val="0"/>
                        </a:spcAft>
                      </a:pPr>
                      <a:r>
                        <a:rPr lang="en-US" sz="1000">
                          <a:effectLst/>
                        </a:rPr>
                        <a:t>Argentina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extLst>
                  <a:ext uri="{0D108BD9-81ED-4DB2-BD59-A6C34878D82A}">
                    <a16:rowId xmlns:a16="http://schemas.microsoft.com/office/drawing/2014/main" val="2469510884"/>
                  </a:ext>
                </a:extLst>
              </a:tr>
              <a:tr h="255163">
                <a:tc>
                  <a:txBody>
                    <a:bodyPr/>
                    <a:lstStyle/>
                    <a:p>
                      <a:pPr marL="0" marR="0">
                        <a:lnSpc>
                          <a:spcPct val="107000"/>
                        </a:lnSpc>
                        <a:spcBef>
                          <a:spcPts val="0"/>
                        </a:spcBef>
                        <a:spcAft>
                          <a:spcPts val="0"/>
                        </a:spcAft>
                      </a:pPr>
                      <a:r>
                        <a:rPr lang="en-US" sz="1000">
                          <a:effectLst/>
                        </a:rPr>
                        <a:t>UN/Brazil Symposium on Basic Space Technology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tc>
                  <a:txBody>
                    <a:bodyPr/>
                    <a:lstStyle/>
                    <a:p>
                      <a:pPr marL="0" marR="0">
                        <a:lnSpc>
                          <a:spcPct val="107000"/>
                        </a:lnSpc>
                        <a:spcBef>
                          <a:spcPts val="0"/>
                        </a:spcBef>
                        <a:spcAft>
                          <a:spcPts val="0"/>
                        </a:spcAft>
                      </a:pPr>
                      <a:r>
                        <a:rPr lang="en-US" sz="1000">
                          <a:effectLst/>
                        </a:rPr>
                        <a:t>Brazil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extLst>
                  <a:ext uri="{0D108BD9-81ED-4DB2-BD59-A6C34878D82A}">
                    <a16:rowId xmlns:a16="http://schemas.microsoft.com/office/drawing/2014/main" val="632532201"/>
                  </a:ext>
                </a:extLst>
              </a:tr>
              <a:tr h="322012">
                <a:tc>
                  <a:txBody>
                    <a:bodyPr/>
                    <a:lstStyle/>
                    <a:p>
                      <a:pPr marL="0" marR="0">
                        <a:lnSpc>
                          <a:spcPct val="107000"/>
                        </a:lnSpc>
                        <a:spcBef>
                          <a:spcPts val="0"/>
                        </a:spcBef>
                        <a:spcAft>
                          <a:spcPts val="0"/>
                        </a:spcAft>
                      </a:pPr>
                      <a:r>
                        <a:rPr lang="en-US" sz="1000">
                          <a:effectLst/>
                        </a:rPr>
                        <a:t>United Nations/Austria Symposium on Space for the Sustainable Development Goals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tc>
                  <a:txBody>
                    <a:bodyPr/>
                    <a:lstStyle/>
                    <a:p>
                      <a:pPr marL="0" marR="0">
                        <a:lnSpc>
                          <a:spcPct val="107000"/>
                        </a:lnSpc>
                        <a:spcBef>
                          <a:spcPts val="0"/>
                        </a:spcBef>
                        <a:spcAft>
                          <a:spcPts val="0"/>
                        </a:spcAft>
                      </a:pPr>
                      <a:r>
                        <a:rPr lang="en-US" sz="1000">
                          <a:effectLst/>
                        </a:rPr>
                        <a:t>Austria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extLst>
                  <a:ext uri="{0D108BD9-81ED-4DB2-BD59-A6C34878D82A}">
                    <a16:rowId xmlns:a16="http://schemas.microsoft.com/office/drawing/2014/main" val="4076949628"/>
                  </a:ext>
                </a:extLst>
              </a:tr>
              <a:tr h="319297">
                <a:tc>
                  <a:txBody>
                    <a:bodyPr/>
                    <a:lstStyle/>
                    <a:p>
                      <a:pPr marL="0" marR="0">
                        <a:lnSpc>
                          <a:spcPct val="107000"/>
                        </a:lnSpc>
                        <a:spcBef>
                          <a:spcPts val="0"/>
                        </a:spcBef>
                        <a:spcAft>
                          <a:spcPts val="0"/>
                        </a:spcAft>
                      </a:pPr>
                      <a:r>
                        <a:rPr lang="en-US" sz="1000">
                          <a:effectLst/>
                        </a:rPr>
                        <a:t>26th Workshop Space Technology for Socio-Economic Benefits: “Industry, Innovation and Infrastructure for Development (3Is4D)”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tc>
                  <a:txBody>
                    <a:bodyPr/>
                    <a:lstStyle/>
                    <a:p>
                      <a:pPr marL="0" marR="0">
                        <a:lnSpc>
                          <a:spcPct val="107000"/>
                        </a:lnSpc>
                        <a:spcBef>
                          <a:spcPts val="0"/>
                        </a:spcBef>
                        <a:spcAft>
                          <a:spcPts val="0"/>
                        </a:spcAft>
                      </a:pPr>
                      <a:r>
                        <a:rPr lang="en-US" sz="1000">
                          <a:effectLst/>
                        </a:rPr>
                        <a:t>Germany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extLst>
                  <a:ext uri="{0D108BD9-81ED-4DB2-BD59-A6C34878D82A}">
                    <a16:rowId xmlns:a16="http://schemas.microsoft.com/office/drawing/2014/main" val="651017449"/>
                  </a:ext>
                </a:extLst>
              </a:tr>
              <a:tr h="255163">
                <a:tc>
                  <a:txBody>
                    <a:bodyPr/>
                    <a:lstStyle/>
                    <a:p>
                      <a:pPr marL="0" marR="0">
                        <a:lnSpc>
                          <a:spcPct val="107000"/>
                        </a:lnSpc>
                        <a:spcBef>
                          <a:spcPts val="0"/>
                        </a:spcBef>
                        <a:spcAft>
                          <a:spcPts val="0"/>
                        </a:spcAft>
                      </a:pPr>
                      <a:r>
                        <a:rPr lang="en-US" sz="1000">
                          <a:effectLst/>
                        </a:rPr>
                        <a:t>High Level Forum 2018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tc>
                  <a:txBody>
                    <a:bodyPr/>
                    <a:lstStyle/>
                    <a:p>
                      <a:pPr marL="0" marR="0">
                        <a:lnSpc>
                          <a:spcPct val="107000"/>
                        </a:lnSpc>
                        <a:spcBef>
                          <a:spcPts val="0"/>
                        </a:spcBef>
                        <a:spcAft>
                          <a:spcPts val="0"/>
                        </a:spcAft>
                      </a:pPr>
                      <a:r>
                        <a:rPr lang="en-US" sz="1000">
                          <a:effectLst/>
                        </a:rPr>
                        <a:t>Germany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extLst>
                  <a:ext uri="{0D108BD9-81ED-4DB2-BD59-A6C34878D82A}">
                    <a16:rowId xmlns:a16="http://schemas.microsoft.com/office/drawing/2014/main" val="3611820279"/>
                  </a:ext>
                </a:extLst>
              </a:tr>
              <a:tr h="255163">
                <a:tc>
                  <a:txBody>
                    <a:bodyPr/>
                    <a:lstStyle/>
                    <a:p>
                      <a:pPr marL="0" marR="0">
                        <a:lnSpc>
                          <a:spcPct val="107000"/>
                        </a:lnSpc>
                        <a:spcBef>
                          <a:spcPts val="0"/>
                        </a:spcBef>
                        <a:spcAft>
                          <a:spcPts val="0"/>
                        </a:spcAft>
                      </a:pPr>
                      <a:r>
                        <a:rPr lang="en-US" sz="1000">
                          <a:effectLst/>
                        </a:rPr>
                        <a:t>UN Expert Meeting on Human Space Technology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tc>
                  <a:txBody>
                    <a:bodyPr/>
                    <a:lstStyle/>
                    <a:p>
                      <a:pPr marL="0" marR="0">
                        <a:lnSpc>
                          <a:spcPct val="107000"/>
                        </a:lnSpc>
                        <a:spcBef>
                          <a:spcPts val="0"/>
                        </a:spcBef>
                        <a:spcAft>
                          <a:spcPts val="0"/>
                        </a:spcAft>
                      </a:pPr>
                      <a:r>
                        <a:rPr lang="en-US" sz="1000">
                          <a:effectLst/>
                        </a:rPr>
                        <a:t>Austria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extLst>
                  <a:ext uri="{0D108BD9-81ED-4DB2-BD59-A6C34878D82A}">
                    <a16:rowId xmlns:a16="http://schemas.microsoft.com/office/drawing/2014/main" val="913472410"/>
                  </a:ext>
                </a:extLst>
              </a:tr>
              <a:tr h="255163">
                <a:tc>
                  <a:txBody>
                    <a:bodyPr/>
                    <a:lstStyle/>
                    <a:p>
                      <a:pPr marL="0" marR="0">
                        <a:lnSpc>
                          <a:spcPct val="107000"/>
                        </a:lnSpc>
                        <a:spcBef>
                          <a:spcPts val="0"/>
                        </a:spcBef>
                        <a:spcAft>
                          <a:spcPts val="0"/>
                        </a:spcAft>
                      </a:pPr>
                      <a:r>
                        <a:rPr lang="en-US" sz="1000">
                          <a:effectLst/>
                        </a:rPr>
                        <a:t>Follow-up activity to Technical Advisory Mission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tc>
                  <a:txBody>
                    <a:bodyPr/>
                    <a:lstStyle/>
                    <a:p>
                      <a:pPr marL="0" marR="0">
                        <a:lnSpc>
                          <a:spcPct val="107000"/>
                        </a:lnSpc>
                        <a:spcBef>
                          <a:spcPts val="0"/>
                        </a:spcBef>
                        <a:spcAft>
                          <a:spcPts val="0"/>
                        </a:spcAft>
                      </a:pPr>
                      <a:r>
                        <a:rPr lang="en-US" sz="1000">
                          <a:effectLst/>
                        </a:rPr>
                        <a:t>Sri Lanka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extLst>
                  <a:ext uri="{0D108BD9-81ED-4DB2-BD59-A6C34878D82A}">
                    <a16:rowId xmlns:a16="http://schemas.microsoft.com/office/drawing/2014/main" val="1261045724"/>
                  </a:ext>
                </a:extLst>
              </a:tr>
              <a:tr h="255163">
                <a:tc>
                  <a:txBody>
                    <a:bodyPr/>
                    <a:lstStyle/>
                    <a:p>
                      <a:pPr marL="0" marR="0">
                        <a:lnSpc>
                          <a:spcPct val="107000"/>
                        </a:lnSpc>
                        <a:spcBef>
                          <a:spcPts val="0"/>
                        </a:spcBef>
                        <a:spcAft>
                          <a:spcPts val="0"/>
                        </a:spcAft>
                      </a:pPr>
                      <a:r>
                        <a:rPr lang="en-US" sz="1000">
                          <a:effectLst/>
                        </a:rPr>
                        <a:t>Follow-up activity to Technical Advisory Mission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tc>
                  <a:txBody>
                    <a:bodyPr/>
                    <a:lstStyle/>
                    <a:p>
                      <a:pPr marL="0" marR="0">
                        <a:lnSpc>
                          <a:spcPct val="107000"/>
                        </a:lnSpc>
                        <a:spcBef>
                          <a:spcPts val="0"/>
                        </a:spcBef>
                        <a:spcAft>
                          <a:spcPts val="0"/>
                        </a:spcAft>
                      </a:pPr>
                      <a:r>
                        <a:rPr lang="en-US" sz="1000">
                          <a:effectLst/>
                        </a:rPr>
                        <a:t>Sri Lanka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extLst>
                  <a:ext uri="{0D108BD9-81ED-4DB2-BD59-A6C34878D82A}">
                    <a16:rowId xmlns:a16="http://schemas.microsoft.com/office/drawing/2014/main" val="3773674774"/>
                  </a:ext>
                </a:extLst>
              </a:tr>
              <a:tr h="255163">
                <a:tc>
                  <a:txBody>
                    <a:bodyPr/>
                    <a:lstStyle/>
                    <a:p>
                      <a:pPr marL="0" marR="0">
                        <a:lnSpc>
                          <a:spcPct val="107000"/>
                        </a:lnSpc>
                        <a:spcBef>
                          <a:spcPts val="0"/>
                        </a:spcBef>
                        <a:spcAft>
                          <a:spcPts val="0"/>
                        </a:spcAft>
                      </a:pPr>
                      <a:r>
                        <a:rPr lang="en-US" sz="1000">
                          <a:effectLst/>
                        </a:rPr>
                        <a:t>Technical Advisory Mission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tc>
                  <a:txBody>
                    <a:bodyPr/>
                    <a:lstStyle/>
                    <a:p>
                      <a:pPr marL="0" marR="0">
                        <a:lnSpc>
                          <a:spcPct val="107000"/>
                        </a:lnSpc>
                        <a:spcBef>
                          <a:spcPts val="0"/>
                        </a:spcBef>
                        <a:spcAft>
                          <a:spcPts val="0"/>
                        </a:spcAft>
                      </a:pPr>
                      <a:r>
                        <a:rPr lang="en-US" sz="1000">
                          <a:effectLst/>
                        </a:rPr>
                        <a:t>Zimbabwe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extLst>
                  <a:ext uri="{0D108BD9-81ED-4DB2-BD59-A6C34878D82A}">
                    <a16:rowId xmlns:a16="http://schemas.microsoft.com/office/drawing/2014/main" val="831869457"/>
                  </a:ext>
                </a:extLst>
              </a:tr>
              <a:tr h="255163">
                <a:tc>
                  <a:txBody>
                    <a:bodyPr/>
                    <a:lstStyle/>
                    <a:p>
                      <a:pPr marL="0" marR="0">
                        <a:lnSpc>
                          <a:spcPct val="107000"/>
                        </a:lnSpc>
                        <a:spcBef>
                          <a:spcPts val="0"/>
                        </a:spcBef>
                        <a:spcAft>
                          <a:spcPts val="0"/>
                        </a:spcAft>
                      </a:pPr>
                      <a:r>
                        <a:rPr lang="en-US" sz="1000">
                          <a:effectLst/>
                        </a:rPr>
                        <a:t>AMCDRR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tc>
                  <a:txBody>
                    <a:bodyPr/>
                    <a:lstStyle/>
                    <a:p>
                      <a:pPr marL="0" marR="0">
                        <a:lnSpc>
                          <a:spcPct val="107000"/>
                        </a:lnSpc>
                        <a:spcBef>
                          <a:spcPts val="0"/>
                        </a:spcBef>
                        <a:spcAft>
                          <a:spcPts val="0"/>
                        </a:spcAft>
                      </a:pPr>
                      <a:r>
                        <a:rPr lang="en-US" sz="1000">
                          <a:effectLst/>
                        </a:rPr>
                        <a:t>Mongolia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extLst>
                  <a:ext uri="{0D108BD9-81ED-4DB2-BD59-A6C34878D82A}">
                    <a16:rowId xmlns:a16="http://schemas.microsoft.com/office/drawing/2014/main" val="2037320080"/>
                  </a:ext>
                </a:extLst>
              </a:tr>
              <a:tr h="300408">
                <a:tc>
                  <a:txBody>
                    <a:bodyPr/>
                    <a:lstStyle/>
                    <a:p>
                      <a:pPr marL="0" marR="0">
                        <a:lnSpc>
                          <a:spcPct val="107000"/>
                        </a:lnSpc>
                        <a:spcBef>
                          <a:spcPts val="0"/>
                        </a:spcBef>
                        <a:spcAft>
                          <a:spcPts val="0"/>
                        </a:spcAft>
                      </a:pPr>
                      <a:r>
                        <a:rPr lang="en-US" sz="1000" dirty="0">
                          <a:effectLst/>
                        </a:rPr>
                        <a:t>International Conference/Expert meeting on Disaster Risk Reduction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tc>
                  <a:txBody>
                    <a:bodyPr/>
                    <a:lstStyle/>
                    <a:p>
                      <a:pPr marL="0" marR="0">
                        <a:lnSpc>
                          <a:spcPct val="107000"/>
                        </a:lnSpc>
                        <a:spcBef>
                          <a:spcPts val="0"/>
                        </a:spcBef>
                        <a:spcAft>
                          <a:spcPts val="0"/>
                        </a:spcAft>
                      </a:pPr>
                      <a:r>
                        <a:rPr lang="en-US" sz="1000">
                          <a:effectLst/>
                        </a:rPr>
                        <a:t>China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extLst>
                  <a:ext uri="{0D108BD9-81ED-4DB2-BD59-A6C34878D82A}">
                    <a16:rowId xmlns:a16="http://schemas.microsoft.com/office/drawing/2014/main" val="335350648"/>
                  </a:ext>
                </a:extLst>
              </a:tr>
              <a:tr h="287591">
                <a:tc>
                  <a:txBody>
                    <a:bodyPr/>
                    <a:lstStyle/>
                    <a:p>
                      <a:pPr marL="0" marR="0">
                        <a:lnSpc>
                          <a:spcPct val="107000"/>
                        </a:lnSpc>
                        <a:spcBef>
                          <a:spcPts val="0"/>
                        </a:spcBef>
                        <a:spcAft>
                          <a:spcPts val="0"/>
                        </a:spcAft>
                      </a:pPr>
                      <a:r>
                        <a:rPr lang="en-US" sz="1000">
                          <a:effectLst/>
                        </a:rPr>
                        <a:t>International Training Programme in Earth observation for disaster risk reduction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tc>
                  <a:txBody>
                    <a:bodyPr/>
                    <a:lstStyle/>
                    <a:p>
                      <a:pPr marL="0" marR="0">
                        <a:lnSpc>
                          <a:spcPct val="107000"/>
                        </a:lnSpc>
                        <a:spcBef>
                          <a:spcPts val="0"/>
                        </a:spcBef>
                        <a:spcAft>
                          <a:spcPts val="0"/>
                        </a:spcAft>
                      </a:pPr>
                      <a:r>
                        <a:rPr lang="en-US" sz="1000">
                          <a:effectLst/>
                        </a:rPr>
                        <a:t>China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extLst>
                  <a:ext uri="{0D108BD9-81ED-4DB2-BD59-A6C34878D82A}">
                    <a16:rowId xmlns:a16="http://schemas.microsoft.com/office/drawing/2014/main" val="1364655152"/>
                  </a:ext>
                </a:extLst>
              </a:tr>
              <a:tr h="255163">
                <a:tc>
                  <a:txBody>
                    <a:bodyPr/>
                    <a:lstStyle/>
                    <a:p>
                      <a:pPr marL="0" marR="0">
                        <a:lnSpc>
                          <a:spcPct val="107000"/>
                        </a:lnSpc>
                        <a:spcBef>
                          <a:spcPts val="0"/>
                        </a:spcBef>
                        <a:spcAft>
                          <a:spcPts val="0"/>
                        </a:spcAft>
                      </a:pPr>
                      <a:r>
                        <a:rPr lang="en-US" sz="1000">
                          <a:effectLst/>
                        </a:rPr>
                        <a:t>Follow-up activity to Technical Advisory Mission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tc>
                  <a:txBody>
                    <a:bodyPr/>
                    <a:lstStyle/>
                    <a:p>
                      <a:pPr marL="0" marR="0">
                        <a:lnSpc>
                          <a:spcPct val="107000"/>
                        </a:lnSpc>
                        <a:spcBef>
                          <a:spcPts val="0"/>
                        </a:spcBef>
                        <a:spcAft>
                          <a:spcPts val="0"/>
                        </a:spcAft>
                      </a:pPr>
                      <a:r>
                        <a:rPr lang="en-US" sz="1000">
                          <a:effectLst/>
                        </a:rPr>
                        <a:t>Viet Nam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extLst>
                  <a:ext uri="{0D108BD9-81ED-4DB2-BD59-A6C34878D82A}">
                    <a16:rowId xmlns:a16="http://schemas.microsoft.com/office/drawing/2014/main" val="1305052696"/>
                  </a:ext>
                </a:extLst>
              </a:tr>
              <a:tr h="282508">
                <a:tc>
                  <a:txBody>
                    <a:bodyPr/>
                    <a:lstStyle/>
                    <a:p>
                      <a:pPr marL="0" marR="0">
                        <a:lnSpc>
                          <a:spcPct val="107000"/>
                        </a:lnSpc>
                        <a:spcBef>
                          <a:spcPts val="0"/>
                        </a:spcBef>
                        <a:spcAft>
                          <a:spcPts val="0"/>
                        </a:spcAft>
                      </a:pPr>
                      <a:r>
                        <a:rPr lang="en-US" sz="1000">
                          <a:effectLst/>
                        </a:rPr>
                        <a:t>Emergency mapping procedural guidelines for SAARC countries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tc>
                  <a:txBody>
                    <a:bodyPr/>
                    <a:lstStyle/>
                    <a:p>
                      <a:pPr marL="0" marR="0">
                        <a:lnSpc>
                          <a:spcPct val="107000"/>
                        </a:lnSpc>
                        <a:spcBef>
                          <a:spcPts val="0"/>
                        </a:spcBef>
                        <a:spcAft>
                          <a:spcPts val="0"/>
                        </a:spcAft>
                      </a:pPr>
                      <a:r>
                        <a:rPr lang="en-US" sz="1000">
                          <a:effectLst/>
                        </a:rPr>
                        <a:t>India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extLst>
                  <a:ext uri="{0D108BD9-81ED-4DB2-BD59-A6C34878D82A}">
                    <a16:rowId xmlns:a16="http://schemas.microsoft.com/office/drawing/2014/main" val="2347033314"/>
                  </a:ext>
                </a:extLst>
              </a:tr>
              <a:tr h="255163">
                <a:tc>
                  <a:txBody>
                    <a:bodyPr/>
                    <a:lstStyle/>
                    <a:p>
                      <a:pPr marL="0" marR="0">
                        <a:lnSpc>
                          <a:spcPct val="107000"/>
                        </a:lnSpc>
                        <a:spcBef>
                          <a:spcPts val="0"/>
                        </a:spcBef>
                        <a:spcAft>
                          <a:spcPts val="0"/>
                        </a:spcAft>
                      </a:pPr>
                      <a:r>
                        <a:rPr lang="en-US" sz="1000" dirty="0">
                          <a:effectLst/>
                        </a:rPr>
                        <a:t>UNOOSA/DLR/</a:t>
                      </a:r>
                      <a:r>
                        <a:rPr lang="en-US" sz="1000" dirty="0" err="1">
                          <a:effectLst/>
                        </a:rPr>
                        <a:t>BMWi</a:t>
                      </a:r>
                      <a:r>
                        <a:rPr lang="en-US" sz="1000" dirty="0">
                          <a:effectLst/>
                        </a:rPr>
                        <a:t> International Conference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tc>
                  <a:txBody>
                    <a:bodyPr/>
                    <a:lstStyle/>
                    <a:p>
                      <a:pPr marL="0" marR="0">
                        <a:lnSpc>
                          <a:spcPct val="107000"/>
                        </a:lnSpc>
                        <a:spcBef>
                          <a:spcPts val="0"/>
                        </a:spcBef>
                        <a:spcAft>
                          <a:spcPts val="0"/>
                        </a:spcAft>
                      </a:pPr>
                      <a:r>
                        <a:rPr lang="en-US" sz="1000">
                          <a:effectLst/>
                        </a:rPr>
                        <a:t>Germany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extLst>
                  <a:ext uri="{0D108BD9-81ED-4DB2-BD59-A6C34878D82A}">
                    <a16:rowId xmlns:a16="http://schemas.microsoft.com/office/drawing/2014/main" val="103833847"/>
                  </a:ext>
                </a:extLst>
              </a:tr>
              <a:tr h="255163">
                <a:tc>
                  <a:txBody>
                    <a:bodyPr/>
                    <a:lstStyle/>
                    <a:p>
                      <a:pPr marL="0" marR="0">
                        <a:lnSpc>
                          <a:spcPct val="107000"/>
                        </a:lnSpc>
                        <a:spcBef>
                          <a:spcPts val="0"/>
                        </a:spcBef>
                        <a:spcAft>
                          <a:spcPts val="0"/>
                        </a:spcAft>
                      </a:pPr>
                      <a:r>
                        <a:rPr lang="en-US" sz="1000">
                          <a:effectLst/>
                        </a:rPr>
                        <a:t>Training on the use of the UN-SPIDER Knowledge Portal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tc>
                  <a:txBody>
                    <a:bodyPr/>
                    <a:lstStyle/>
                    <a:p>
                      <a:pPr marL="0" marR="0">
                        <a:lnSpc>
                          <a:spcPct val="107000"/>
                        </a:lnSpc>
                        <a:spcBef>
                          <a:spcPts val="0"/>
                        </a:spcBef>
                        <a:spcAft>
                          <a:spcPts val="0"/>
                        </a:spcAft>
                      </a:pPr>
                      <a:r>
                        <a:rPr lang="en-US" sz="1000" dirty="0">
                          <a:effectLst/>
                        </a:rPr>
                        <a:t>Ghana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436" marR="55436" marT="0" marB="0"/>
                </a:tc>
                <a:extLst>
                  <a:ext uri="{0D108BD9-81ED-4DB2-BD59-A6C34878D82A}">
                    <a16:rowId xmlns:a16="http://schemas.microsoft.com/office/drawing/2014/main" val="1577301275"/>
                  </a:ext>
                </a:extLst>
              </a:tr>
            </a:tbl>
          </a:graphicData>
        </a:graphic>
      </p:graphicFrame>
      <p:sp>
        <p:nvSpPr>
          <p:cNvPr id="4" name="Title 1">
            <a:extLst>
              <a:ext uri="{FF2B5EF4-FFF2-40B4-BE49-F238E27FC236}">
                <a16:creationId xmlns:a16="http://schemas.microsoft.com/office/drawing/2014/main" id="{CBD23F22-7DBA-4823-BFE3-513BCE4B8E03}"/>
              </a:ext>
            </a:extLst>
          </p:cNvPr>
          <p:cNvSpPr txBox="1">
            <a:spLocks/>
          </p:cNvSpPr>
          <p:nvPr/>
        </p:nvSpPr>
        <p:spPr>
          <a:xfrm>
            <a:off x="425301" y="1146000"/>
            <a:ext cx="8293398" cy="512678"/>
          </a:xfrm>
          <a:prstGeom prst="rect">
            <a:avLst/>
          </a:prstGeom>
        </p:spPr>
        <p:txBody>
          <a:bodyPr vert="horz" lIns="91440" tIns="45720" rIns="91440" bIns="45720" rtlCol="0" anchor="ctr">
            <a:noAutofit/>
          </a:bodyPr>
          <a:lstStyle>
            <a:lvl1pPr algn="ctr" defTabSz="914400">
              <a:lnSpc>
                <a:spcPct val="90000"/>
              </a:lnSpc>
              <a:spcBef>
                <a:spcPct val="0"/>
              </a:spcBef>
              <a:buNone/>
              <a:defRPr sz="3000" b="1">
                <a:solidFill>
                  <a:srgbClr val="285C8D"/>
                </a:solidFill>
                <a:ea typeface="+mj-ea"/>
                <a:cs typeface="Arial" panose="020B0604020202020204" pitchFamily="34" charset="0"/>
              </a:defRPr>
            </a:lvl1pPr>
          </a:lstStyle>
          <a:p>
            <a:r>
              <a:rPr lang="en-US" dirty="0"/>
              <a:t>Space Applications Section 2018</a:t>
            </a:r>
            <a:endParaRPr lang="en-GB" dirty="0"/>
          </a:p>
        </p:txBody>
      </p:sp>
    </p:spTree>
    <p:extLst>
      <p:ext uri="{BB962C8B-B14F-4D97-AF65-F5344CB8AC3E}">
        <p14:creationId xmlns:p14="http://schemas.microsoft.com/office/powerpoint/2010/main" val="1549598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D23F22-7DBA-4823-BFE3-513BCE4B8E03}"/>
              </a:ext>
            </a:extLst>
          </p:cNvPr>
          <p:cNvSpPr txBox="1">
            <a:spLocks/>
          </p:cNvSpPr>
          <p:nvPr/>
        </p:nvSpPr>
        <p:spPr>
          <a:xfrm>
            <a:off x="425301" y="1146000"/>
            <a:ext cx="8293398" cy="512678"/>
          </a:xfrm>
          <a:prstGeom prst="rect">
            <a:avLst/>
          </a:prstGeom>
        </p:spPr>
        <p:txBody>
          <a:bodyPr vert="horz" lIns="91440" tIns="45720" rIns="91440" bIns="45720" rtlCol="0" anchor="ctr">
            <a:noAutofit/>
          </a:bodyPr>
          <a:lstStyle>
            <a:lvl1pPr algn="ctr" defTabSz="914400">
              <a:lnSpc>
                <a:spcPct val="90000"/>
              </a:lnSpc>
              <a:spcBef>
                <a:spcPct val="0"/>
              </a:spcBef>
              <a:buNone/>
              <a:defRPr sz="3000" b="1">
                <a:solidFill>
                  <a:srgbClr val="285C8D"/>
                </a:solidFill>
                <a:ea typeface="+mj-ea"/>
                <a:cs typeface="Arial" panose="020B0604020202020204" pitchFamily="34" charset="0"/>
              </a:defRPr>
            </a:lvl1pPr>
          </a:lstStyle>
          <a:p>
            <a:r>
              <a:rPr lang="en-US" dirty="0"/>
              <a:t>Space Applications Section 2019</a:t>
            </a:r>
            <a:endParaRPr lang="en-GB" dirty="0"/>
          </a:p>
        </p:txBody>
      </p:sp>
      <p:graphicFrame>
        <p:nvGraphicFramePr>
          <p:cNvPr id="5" name="Table 4">
            <a:extLst>
              <a:ext uri="{FF2B5EF4-FFF2-40B4-BE49-F238E27FC236}">
                <a16:creationId xmlns:a16="http://schemas.microsoft.com/office/drawing/2014/main" id="{98473B1D-F954-4613-BFD8-69BA4511238A}"/>
              </a:ext>
            </a:extLst>
          </p:cNvPr>
          <p:cNvGraphicFramePr>
            <a:graphicFrameLocks noGrp="1"/>
          </p:cNvGraphicFramePr>
          <p:nvPr>
            <p:extLst>
              <p:ext uri="{D42A27DB-BD31-4B8C-83A1-F6EECF244321}">
                <p14:modId xmlns:p14="http://schemas.microsoft.com/office/powerpoint/2010/main" val="3090764721"/>
              </p:ext>
            </p:extLst>
          </p:nvPr>
        </p:nvGraphicFramePr>
        <p:xfrm>
          <a:off x="425300" y="1850066"/>
          <a:ext cx="8293397" cy="4465671"/>
        </p:xfrm>
        <a:graphic>
          <a:graphicData uri="http://schemas.openxmlformats.org/drawingml/2006/table">
            <a:tbl>
              <a:tblPr firstRow="1" firstCol="1" bandRow="1">
                <a:tableStyleId>{5C22544A-7EE6-4342-B048-85BDC9FD1C3A}</a:tableStyleId>
              </a:tblPr>
              <a:tblGrid>
                <a:gridCol w="6088823">
                  <a:extLst>
                    <a:ext uri="{9D8B030D-6E8A-4147-A177-3AD203B41FA5}">
                      <a16:colId xmlns:a16="http://schemas.microsoft.com/office/drawing/2014/main" val="1998477654"/>
                    </a:ext>
                  </a:extLst>
                </a:gridCol>
                <a:gridCol w="2204574">
                  <a:extLst>
                    <a:ext uri="{9D8B030D-6E8A-4147-A177-3AD203B41FA5}">
                      <a16:colId xmlns:a16="http://schemas.microsoft.com/office/drawing/2014/main" val="2738364393"/>
                    </a:ext>
                  </a:extLst>
                </a:gridCol>
              </a:tblGrid>
              <a:tr h="259168">
                <a:tc>
                  <a:txBody>
                    <a:bodyPr/>
                    <a:lstStyle/>
                    <a:p>
                      <a:pPr marL="0" marR="0">
                        <a:lnSpc>
                          <a:spcPct val="107000"/>
                        </a:lnSpc>
                        <a:spcBef>
                          <a:spcPts val="0"/>
                        </a:spcBef>
                        <a:spcAft>
                          <a:spcPts val="0"/>
                        </a:spcAft>
                      </a:pPr>
                      <a:r>
                        <a:rPr lang="en-US" sz="1200">
                          <a:effectLst/>
                        </a:rPr>
                        <a:t>Dark and Quiet Skies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Chile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67750935"/>
                  </a:ext>
                </a:extLst>
              </a:tr>
              <a:tr h="259168">
                <a:tc>
                  <a:txBody>
                    <a:bodyPr/>
                    <a:lstStyle/>
                    <a:p>
                      <a:pPr marL="0" marR="0">
                        <a:lnSpc>
                          <a:spcPct val="107000"/>
                        </a:lnSpc>
                        <a:spcBef>
                          <a:spcPts val="0"/>
                        </a:spcBef>
                        <a:spcAft>
                          <a:spcPts val="0"/>
                        </a:spcAft>
                      </a:pPr>
                      <a:r>
                        <a:rPr lang="en-US" sz="1200">
                          <a:effectLst/>
                        </a:rPr>
                        <a:t>UN/Jordan Workshop on Space Exploration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Jordan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448925"/>
                  </a:ext>
                </a:extLst>
              </a:tr>
              <a:tr h="530299">
                <a:tc>
                  <a:txBody>
                    <a:bodyPr/>
                    <a:lstStyle/>
                    <a:p>
                      <a:pPr marL="0" marR="0">
                        <a:lnSpc>
                          <a:spcPct val="107000"/>
                        </a:lnSpc>
                        <a:spcBef>
                          <a:spcPts val="0"/>
                        </a:spcBef>
                        <a:spcAft>
                          <a:spcPts val="0"/>
                        </a:spcAft>
                      </a:pPr>
                      <a:r>
                        <a:rPr lang="en-US" sz="1200">
                          <a:effectLst/>
                        </a:rPr>
                        <a:t>UN/Romania Conference on Space Technology for Sustainable Agriculture and Precision Farming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Romania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1400112"/>
                  </a:ext>
                </a:extLst>
              </a:tr>
              <a:tr h="259168">
                <a:tc>
                  <a:txBody>
                    <a:bodyPr/>
                    <a:lstStyle/>
                    <a:p>
                      <a:pPr marL="0" marR="0">
                        <a:lnSpc>
                          <a:spcPct val="107000"/>
                        </a:lnSpc>
                        <a:spcBef>
                          <a:spcPts val="0"/>
                        </a:spcBef>
                        <a:spcAft>
                          <a:spcPts val="0"/>
                        </a:spcAft>
                      </a:pPr>
                      <a:r>
                        <a:rPr lang="en-US" sz="1200">
                          <a:effectLst/>
                        </a:rPr>
                        <a:t>UN/China Workshop on Space and SDGs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China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887343"/>
                  </a:ext>
                </a:extLst>
              </a:tr>
              <a:tr h="530299">
                <a:tc>
                  <a:txBody>
                    <a:bodyPr/>
                    <a:lstStyle/>
                    <a:p>
                      <a:pPr marL="0" marR="0">
                        <a:lnSpc>
                          <a:spcPct val="107000"/>
                        </a:lnSpc>
                        <a:spcBef>
                          <a:spcPts val="0"/>
                        </a:spcBef>
                        <a:spcAft>
                          <a:spcPts val="0"/>
                        </a:spcAft>
                      </a:pPr>
                      <a:r>
                        <a:rPr lang="en-US" sz="1200">
                          <a:effectLst/>
                        </a:rPr>
                        <a:t>UN/IAF Workshop, tbc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United States of America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6900196"/>
                  </a:ext>
                </a:extLst>
              </a:tr>
              <a:tr h="259168">
                <a:tc>
                  <a:txBody>
                    <a:bodyPr/>
                    <a:lstStyle/>
                    <a:p>
                      <a:pPr marL="0" marR="0">
                        <a:lnSpc>
                          <a:spcPct val="107000"/>
                        </a:lnSpc>
                        <a:spcBef>
                          <a:spcPts val="0"/>
                        </a:spcBef>
                        <a:spcAft>
                          <a:spcPts val="0"/>
                        </a:spcAft>
                      </a:pPr>
                      <a:r>
                        <a:rPr lang="en-US" sz="1200">
                          <a:effectLst/>
                        </a:rPr>
                        <a:t>UN/xxx Workshop on Human Space Technology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tbc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79086197"/>
                  </a:ext>
                </a:extLst>
              </a:tr>
              <a:tr h="530299">
                <a:tc>
                  <a:txBody>
                    <a:bodyPr/>
                    <a:lstStyle/>
                    <a:p>
                      <a:pPr marL="0" marR="0">
                        <a:lnSpc>
                          <a:spcPct val="107000"/>
                        </a:lnSpc>
                        <a:spcBef>
                          <a:spcPts val="0"/>
                        </a:spcBef>
                        <a:spcAft>
                          <a:spcPts val="0"/>
                        </a:spcAft>
                      </a:pPr>
                      <a:r>
                        <a:rPr lang="en-US" sz="1200">
                          <a:effectLst/>
                        </a:rPr>
                        <a:t>UN/ICTP Workshop on International Space Weather Initiative (ISWI)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Italy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0298146"/>
                  </a:ext>
                </a:extLst>
              </a:tr>
              <a:tr h="259168">
                <a:tc>
                  <a:txBody>
                    <a:bodyPr/>
                    <a:lstStyle/>
                    <a:p>
                      <a:pPr marL="0" marR="0">
                        <a:lnSpc>
                          <a:spcPct val="107000"/>
                        </a:lnSpc>
                        <a:spcBef>
                          <a:spcPts val="0"/>
                        </a:spcBef>
                        <a:spcAft>
                          <a:spcPts val="0"/>
                        </a:spcAft>
                      </a:pPr>
                      <a:r>
                        <a:rPr lang="en-US" sz="1200">
                          <a:effectLst/>
                        </a:rPr>
                        <a:t>2019 High Level Forum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1976280"/>
                  </a:ext>
                </a:extLst>
              </a:tr>
              <a:tr h="530299">
                <a:tc>
                  <a:txBody>
                    <a:bodyPr/>
                    <a:lstStyle/>
                    <a:p>
                      <a:pPr marL="0" marR="0">
                        <a:lnSpc>
                          <a:spcPct val="107000"/>
                        </a:lnSpc>
                        <a:spcBef>
                          <a:spcPts val="0"/>
                        </a:spcBef>
                        <a:spcAft>
                          <a:spcPts val="0"/>
                        </a:spcAft>
                      </a:pPr>
                      <a:r>
                        <a:rPr lang="en-US" sz="1200" dirty="0">
                          <a:effectLst/>
                        </a:rPr>
                        <a:t>UN/Fiji Workshop on Global Navigation Satellite Systems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tbc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0534956"/>
                  </a:ext>
                </a:extLst>
              </a:tr>
              <a:tr h="530299">
                <a:tc>
                  <a:txBody>
                    <a:bodyPr/>
                    <a:lstStyle/>
                    <a:p>
                      <a:pPr marL="0" marR="0">
                        <a:lnSpc>
                          <a:spcPct val="107000"/>
                        </a:lnSpc>
                        <a:spcBef>
                          <a:spcPts val="0"/>
                        </a:spcBef>
                        <a:spcAft>
                          <a:spcPts val="0"/>
                        </a:spcAft>
                      </a:pPr>
                      <a:r>
                        <a:rPr lang="en-US" sz="1200">
                          <a:effectLst/>
                        </a:rPr>
                        <a:t>UN/Austria Symposium, tbc (25th anniversary of UN/Austria)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Austria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60933569"/>
                  </a:ext>
                </a:extLst>
              </a:tr>
              <a:tr h="259168">
                <a:tc>
                  <a:txBody>
                    <a:bodyPr/>
                    <a:lstStyle/>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2359282"/>
                  </a:ext>
                </a:extLst>
              </a:tr>
              <a:tr h="259168">
                <a:tc>
                  <a:txBody>
                    <a:bodyPr/>
                    <a:lstStyle/>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8627789"/>
                  </a:ext>
                </a:extLst>
              </a:tr>
            </a:tbl>
          </a:graphicData>
        </a:graphic>
      </p:graphicFrame>
    </p:spTree>
    <p:extLst>
      <p:ext uri="{BB962C8B-B14F-4D97-AF65-F5344CB8AC3E}">
        <p14:creationId xmlns:p14="http://schemas.microsoft.com/office/powerpoint/2010/main" val="1541145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ong\Desktop\E_SDG_Icons-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63" y="2392229"/>
            <a:ext cx="1113094" cy="1113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nvSpPr>
        <p:spPr>
          <a:xfrm>
            <a:off x="1838251" y="2102629"/>
            <a:ext cx="2474496" cy="1692289"/>
          </a:xfrm>
          <a:prstGeom prst="rect">
            <a:avLst/>
          </a:prstGeom>
          <a:solidFill>
            <a:srgbClr val="14496B"/>
          </a:solidFill>
          <a:ln>
            <a:solidFill>
              <a:srgbClr val="144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Partnerships with the private sector will facilitate global engagement …bringing together Governments, the private sector, civil society, and the United Nations system.</a:t>
            </a: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5" name="Flowchart: Extract 4"/>
          <p:cNvSpPr/>
          <p:nvPr/>
        </p:nvSpPr>
        <p:spPr>
          <a:xfrm rot="5400000">
            <a:off x="1408672" y="2809568"/>
            <a:ext cx="280397" cy="278413"/>
          </a:xfrm>
          <a:prstGeom prst="flowChartExtract">
            <a:avLst/>
          </a:prstGeom>
          <a:ln>
            <a:solidFill>
              <a:schemeClr val="tx2">
                <a:lumMod val="5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Rectangle 6"/>
          <p:cNvSpPr/>
          <p:nvPr/>
        </p:nvSpPr>
        <p:spPr>
          <a:xfrm>
            <a:off x="194559" y="3953181"/>
            <a:ext cx="4118188" cy="1067338"/>
          </a:xfrm>
          <a:prstGeom prst="rect">
            <a:avLst/>
          </a:prstGeom>
          <a:solidFill>
            <a:srgbClr val="14496B"/>
          </a:solidFill>
          <a:ln>
            <a:solidFill>
              <a:srgbClr val="144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UNOOSA intends to capitalize on technological and innovative skills of the private sector to benefit developing countries and to deliver the Access to Space initiative to address all 17 SDGs.</a:t>
            </a:r>
          </a:p>
        </p:txBody>
      </p:sp>
      <p:sp>
        <p:nvSpPr>
          <p:cNvPr id="13" name="Rectangle 12"/>
          <p:cNvSpPr/>
          <p:nvPr/>
        </p:nvSpPr>
        <p:spPr>
          <a:xfrm>
            <a:off x="102741" y="1292581"/>
            <a:ext cx="8938517" cy="563231"/>
          </a:xfrm>
          <a:prstGeom prst="rect">
            <a:avLst/>
          </a:prstGeom>
        </p:spPr>
        <p:txBody>
          <a:bodyPr vert="horz" lIns="91440" tIns="45720" rIns="91440" bIns="45720" rtlCol="0" anchor="ctr">
            <a:normAutofit fontScale="97500"/>
          </a:bodyPr>
          <a:lstStyle/>
          <a:p>
            <a:pPr algn="ctr" defTabSz="914400">
              <a:lnSpc>
                <a:spcPct val="90000"/>
              </a:lnSpc>
              <a:spcBef>
                <a:spcPct val="0"/>
              </a:spcBef>
            </a:pPr>
            <a:r>
              <a:rPr lang="en-US" sz="3400" dirty="0">
                <a:solidFill>
                  <a:srgbClr val="2F5597"/>
                </a:solidFill>
                <a:ea typeface="+mj-ea"/>
                <a:cs typeface="+mj-cs"/>
              </a:rPr>
              <a:t>Sustainable Goal 17 – Partnership for the Goals</a:t>
            </a:r>
          </a:p>
        </p:txBody>
      </p:sp>
      <p:sp>
        <p:nvSpPr>
          <p:cNvPr id="6" name="Rectangle 5"/>
          <p:cNvSpPr/>
          <p:nvPr/>
        </p:nvSpPr>
        <p:spPr>
          <a:xfrm>
            <a:off x="194559" y="5042118"/>
            <a:ext cx="4213054" cy="181588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Target 17.9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Enhance international support for implementing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effective and targeted capacity-building in developing countries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 support national plans to implement all the sustainable development goals, including through North-South, South-South and triangular cooperation</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74" name="Picture 2" descr="https://www.nasa.gov/sites/default/files/styles/full_width_feature/public/thumbnails/image/iss046e0067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2430" y="4268835"/>
            <a:ext cx="3735943" cy="249063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572000" y="1960511"/>
            <a:ext cx="4519178" cy="23083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Target 17.6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Enhance North-South, South-South and triangular regional and international cooperation on and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access to science, technology and innovation and enhance knowledge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sharing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on mutually agreed terms, including through improved coordination among existing mechanisms, in particular at the United Nations level, and through a global technology facilitation mechanism </a:t>
            </a:r>
          </a:p>
        </p:txBody>
      </p:sp>
    </p:spTree>
    <p:extLst>
      <p:ext uri="{BB962C8B-B14F-4D97-AF65-F5344CB8AC3E}">
        <p14:creationId xmlns:p14="http://schemas.microsoft.com/office/powerpoint/2010/main" val="4043741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doc\UNISPACE+50 Project Team\UNISPACE+50 Branding\Unispace 50_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205345"/>
            <a:ext cx="9144000" cy="56526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50160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103" y="1700705"/>
            <a:ext cx="6195508" cy="4801314"/>
          </a:xfrm>
          <a:prstGeom prst="rect">
            <a:avLst/>
          </a:prstGeom>
          <a:noFill/>
        </p:spPr>
        <p:txBody>
          <a:bodyPr wrap="square" rtlCol="0">
            <a:spAutoFit/>
          </a:bodyPr>
          <a:lstStyle/>
          <a:p>
            <a:endParaRPr lang="en-GB" sz="1700" dirty="0">
              <a:solidFill>
                <a:srgbClr val="000000"/>
              </a:solidFill>
              <a:cs typeface="Arial" panose="020B0604020202020204" pitchFamily="34" charset="0"/>
            </a:endParaRPr>
          </a:p>
          <a:p>
            <a:pPr marL="342900" indent="-342900">
              <a:buFont typeface="Arial" panose="020B0604020202020204" pitchFamily="34" charset="0"/>
              <a:buChar char="•"/>
            </a:pPr>
            <a:r>
              <a:rPr lang="en-US" sz="1700" dirty="0">
                <a:solidFill>
                  <a:srgbClr val="000000"/>
                </a:solidFill>
                <a:cs typeface="Arial" panose="020B0604020202020204" pitchFamily="34" charset="0"/>
              </a:rPr>
              <a:t>UNISPACE+50 included a </a:t>
            </a:r>
            <a:r>
              <a:rPr lang="en-US" sz="1700" b="1" dirty="0">
                <a:solidFill>
                  <a:srgbClr val="000000"/>
                </a:solidFill>
                <a:cs typeface="Arial" panose="020B0604020202020204" pitchFamily="34" charset="0"/>
              </a:rPr>
              <a:t>symposium, a </a:t>
            </a:r>
            <a:r>
              <a:rPr lang="en-US" sz="1700" b="1" dirty="0" err="1">
                <a:solidFill>
                  <a:srgbClr val="000000"/>
                </a:solidFill>
                <a:cs typeface="Arial" panose="020B0604020202020204" pitchFamily="34" charset="0"/>
              </a:rPr>
              <a:t>COPUOS</a:t>
            </a:r>
            <a:r>
              <a:rPr lang="en-US" sz="1700" b="1" dirty="0">
                <a:solidFill>
                  <a:srgbClr val="000000"/>
                </a:solidFill>
                <a:cs typeface="Arial" panose="020B0604020202020204" pitchFamily="34" charset="0"/>
              </a:rPr>
              <a:t> High- level segment</a:t>
            </a:r>
            <a:r>
              <a:rPr lang="en-US" sz="1700" dirty="0">
                <a:solidFill>
                  <a:srgbClr val="000000"/>
                </a:solidFill>
                <a:cs typeface="Arial" panose="020B0604020202020204" pitchFamily="34" charset="0"/>
              </a:rPr>
              <a:t>, side events, and a week-long exhibition. 	</a:t>
            </a:r>
          </a:p>
          <a:p>
            <a:pPr marL="285750" indent="-285750">
              <a:buFont typeface="Arial" panose="020B0604020202020204" pitchFamily="34" charset="0"/>
              <a:buChar char="•"/>
            </a:pPr>
            <a:endParaRPr lang="en-US" sz="1700" dirty="0">
              <a:solidFill>
                <a:srgbClr val="000000"/>
              </a:solidFill>
              <a:cs typeface="Arial" panose="020B0604020202020204" pitchFamily="34" charset="0"/>
            </a:endParaRPr>
          </a:p>
          <a:p>
            <a:pPr marL="285750" indent="-285750">
              <a:buFont typeface="Arial" panose="020B0604020202020204" pitchFamily="34" charset="0"/>
              <a:buChar char="•"/>
            </a:pPr>
            <a:r>
              <a:rPr lang="en-US" sz="1700" dirty="0">
                <a:solidFill>
                  <a:srgbClr val="000000"/>
                </a:solidFill>
                <a:cs typeface="Arial" panose="020B0604020202020204" pitchFamily="34" charset="0"/>
              </a:rPr>
              <a:t>The symposium panels gave stakeholders the opportunity to take note and discuss various relevant issues in the areas of </a:t>
            </a:r>
            <a:r>
              <a:rPr lang="en-US" sz="1700" b="1" dirty="0">
                <a:solidFill>
                  <a:srgbClr val="000000"/>
                </a:solidFill>
                <a:cs typeface="Arial" panose="020B0604020202020204" pitchFamily="34" charset="0"/>
              </a:rPr>
              <a:t>Space and Civil Society, Space and Industries, Space and Women and Space and Youth</a:t>
            </a:r>
          </a:p>
          <a:p>
            <a:pPr marL="285750" indent="-285750">
              <a:buFont typeface="Arial" panose="020B0604020202020204" pitchFamily="34" charset="0"/>
              <a:buChar char="•"/>
            </a:pPr>
            <a:endParaRPr lang="en-US" sz="1700" dirty="0">
              <a:solidFill>
                <a:srgbClr val="000000"/>
              </a:solidFill>
              <a:cs typeface="Arial" panose="020B0604020202020204" pitchFamily="34" charset="0"/>
            </a:endParaRPr>
          </a:p>
          <a:p>
            <a:pPr marL="285750" indent="-285750">
              <a:buFont typeface="Arial" panose="020B0604020202020204" pitchFamily="34" charset="0"/>
              <a:buChar char="•"/>
            </a:pPr>
            <a:r>
              <a:rPr lang="en-US" sz="1700" dirty="0">
                <a:solidFill>
                  <a:srgbClr val="000000"/>
                </a:solidFill>
                <a:cs typeface="Arial" panose="020B0604020202020204" pitchFamily="34" charset="0"/>
              </a:rPr>
              <a:t>COPUOS high level segment allowed Member States to articulate their views on relevant space issues and </a:t>
            </a:r>
            <a:r>
              <a:rPr lang="en-US" sz="1700" b="1" dirty="0">
                <a:solidFill>
                  <a:srgbClr val="000000"/>
                </a:solidFill>
                <a:cs typeface="Arial" panose="020B0604020202020204" pitchFamily="34" charset="0"/>
              </a:rPr>
              <a:t>commit to the development of “Space2030” Agenda </a:t>
            </a:r>
          </a:p>
          <a:p>
            <a:pPr marL="285750" indent="-285750">
              <a:buFont typeface="Arial" panose="020B0604020202020204" pitchFamily="34" charset="0"/>
              <a:buChar char="•"/>
            </a:pPr>
            <a:endParaRPr lang="en-GB" sz="1700" dirty="0">
              <a:cs typeface="Arial" panose="020B0604020202020204" pitchFamily="34" charset="0"/>
            </a:endParaRPr>
          </a:p>
          <a:p>
            <a:pPr marL="285750" indent="-285750">
              <a:buFont typeface="Arial" panose="020B0604020202020204" pitchFamily="34" charset="0"/>
              <a:buChar char="•"/>
            </a:pPr>
            <a:r>
              <a:rPr lang="en-GB" sz="1700" dirty="0">
                <a:cs typeface="Arial" panose="020B0604020202020204" pitchFamily="34" charset="0"/>
              </a:rPr>
              <a:t>Major step for global space governance and towards the successful fulfilment of </a:t>
            </a:r>
            <a:r>
              <a:rPr lang="en-GB" sz="1700" b="1" dirty="0">
                <a:cs typeface="Arial" panose="020B0604020202020204" pitchFamily="34" charset="0"/>
              </a:rPr>
              <a:t>SDG targets and Space2030</a:t>
            </a:r>
          </a:p>
          <a:p>
            <a:pPr marL="285750" indent="-285750">
              <a:buFont typeface="Arial" panose="020B0604020202020204" pitchFamily="34" charset="0"/>
              <a:buChar char="•"/>
            </a:pPr>
            <a:endParaRPr lang="en-GB" sz="1700" b="1" dirty="0">
              <a:cs typeface="Arial" panose="020B0604020202020204" pitchFamily="34" charset="0"/>
            </a:endParaRPr>
          </a:p>
          <a:p>
            <a:pPr marL="285750" indent="-285750">
              <a:buFont typeface="Arial" panose="020B0604020202020204" pitchFamily="34" charset="0"/>
              <a:buChar char="•"/>
            </a:pPr>
            <a:r>
              <a:rPr lang="en-GB" sz="1700" b="1" dirty="0">
                <a:cs typeface="Arial" panose="020B0604020202020204" pitchFamily="34" charset="0"/>
              </a:rPr>
              <a:t>400 Participants at the Symposium, 800 Participants at the High-level Segment</a:t>
            </a:r>
          </a:p>
        </p:txBody>
      </p:sp>
      <p:sp>
        <p:nvSpPr>
          <p:cNvPr id="8" name="Rectángulo 2"/>
          <p:cNvSpPr/>
          <p:nvPr/>
        </p:nvSpPr>
        <p:spPr>
          <a:xfrm>
            <a:off x="6336613" y="2314619"/>
            <a:ext cx="2683799" cy="1200329"/>
          </a:xfrm>
          <a:prstGeom prst="rect">
            <a:avLst/>
          </a:prstGeom>
          <a:solidFill>
            <a:schemeClr val="tx2">
              <a:lumMod val="20000"/>
              <a:lumOff val="80000"/>
            </a:schemeClr>
          </a:solidFill>
          <a:scene3d>
            <a:camera prst="orthographicFront"/>
            <a:lightRig rig="threePt" dir="t"/>
          </a:scene3d>
          <a:sp3d>
            <a:bevelT w="38100"/>
            <a:bevelB/>
          </a:sp3d>
        </p:spPr>
        <p:txBody>
          <a:bodyPr wrap="square">
            <a:spAutoFit/>
          </a:bodyPr>
          <a:lstStyle/>
          <a:p>
            <a:pPr algn="ctr"/>
            <a:r>
              <a:rPr lang="en-GB" b="1" dirty="0">
                <a:solidFill>
                  <a:prstClr val="black"/>
                </a:solidFill>
              </a:rPr>
              <a:t>30+ </a:t>
            </a:r>
            <a:r>
              <a:rPr lang="en-GB" dirty="0">
                <a:solidFill>
                  <a:prstClr val="black"/>
                </a:solidFill>
              </a:rPr>
              <a:t>or high ranking representatives of </a:t>
            </a:r>
            <a:r>
              <a:rPr lang="en-GB" b="1" dirty="0">
                <a:solidFill>
                  <a:prstClr val="black"/>
                </a:solidFill>
              </a:rPr>
              <a:t>Space Agencies attended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endParaRPr>
          </a:p>
        </p:txBody>
      </p:sp>
      <p:sp>
        <p:nvSpPr>
          <p:cNvPr id="9" name="Rectángulo 2"/>
          <p:cNvSpPr/>
          <p:nvPr/>
        </p:nvSpPr>
        <p:spPr>
          <a:xfrm>
            <a:off x="6336611" y="3449351"/>
            <a:ext cx="2683799" cy="2031325"/>
          </a:xfrm>
          <a:prstGeom prst="rect">
            <a:avLst/>
          </a:prstGeom>
          <a:solidFill>
            <a:schemeClr val="tx2">
              <a:lumMod val="20000"/>
              <a:lumOff val="80000"/>
            </a:schemeClr>
          </a:solidFill>
          <a:scene3d>
            <a:camera prst="orthographicFront"/>
            <a:lightRig rig="threePt" dir="t"/>
          </a:scene3d>
          <a:sp3d>
            <a:bevelT w="38100"/>
          </a:sp3d>
        </p:spPr>
        <p:txBody>
          <a:bodyPr wrap="square">
            <a:spAutoFit/>
          </a:bodyPr>
          <a:lstStyle/>
          <a:p>
            <a:pPr algn="ctr"/>
            <a:r>
              <a:rPr lang="en-GB" b="1" dirty="0">
                <a:solidFill>
                  <a:prstClr val="black"/>
                </a:solidFill>
              </a:rPr>
              <a:t>UNOOSA signed </a:t>
            </a:r>
            <a:endParaRPr lang="en-GB" dirty="0"/>
          </a:p>
          <a:p>
            <a:pPr algn="ctr"/>
            <a:r>
              <a:rPr lang="en-US" b="1" dirty="0"/>
              <a:t>several agreements </a:t>
            </a:r>
            <a:r>
              <a:rPr lang="en-US" dirty="0"/>
              <a:t>with governments, space agencies and private companies 	</a:t>
            </a:r>
          </a:p>
          <a:p>
            <a:pPr algn="ctr"/>
            <a:endParaRPr lang="en-GB" b="1" dirty="0">
              <a:solidFill>
                <a:prstClr val="black"/>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endParaRPr>
          </a:p>
        </p:txBody>
      </p:sp>
      <p:sp>
        <p:nvSpPr>
          <p:cNvPr id="10" name="Rectángulo 2"/>
          <p:cNvSpPr/>
          <p:nvPr/>
        </p:nvSpPr>
        <p:spPr>
          <a:xfrm>
            <a:off x="6336613" y="5088083"/>
            <a:ext cx="2683797" cy="1477328"/>
          </a:xfrm>
          <a:prstGeom prst="rect">
            <a:avLst/>
          </a:prstGeom>
          <a:solidFill>
            <a:schemeClr val="tx2">
              <a:lumMod val="20000"/>
              <a:lumOff val="80000"/>
            </a:schemeClr>
          </a:solidFill>
          <a:scene3d>
            <a:camera prst="orthographicFront"/>
            <a:lightRig rig="threePt" dir="t"/>
          </a:scene3d>
          <a:sp3d>
            <a:bevelT w="38100"/>
          </a:sp3d>
        </p:spPr>
        <p:txBody>
          <a:bodyPr wrap="square">
            <a:spAutoFit/>
          </a:bodyPr>
          <a:lstStyle/>
          <a:p>
            <a:pPr algn="ctr"/>
            <a:r>
              <a:rPr lang="en-GB" b="1" dirty="0">
                <a:solidFill>
                  <a:prstClr val="black"/>
                </a:solidFill>
              </a:rPr>
              <a:t>Live in-flight call </a:t>
            </a:r>
            <a:r>
              <a:rPr lang="en-GB" dirty="0">
                <a:solidFill>
                  <a:prstClr val="black"/>
                </a:solidFill>
              </a:rPr>
              <a:t>with astronauts on the International Space Station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endParaRPr>
          </a:p>
        </p:txBody>
      </p:sp>
      <p:sp>
        <p:nvSpPr>
          <p:cNvPr id="11" name="TextBox 10"/>
          <p:cNvSpPr txBox="1"/>
          <p:nvPr/>
        </p:nvSpPr>
        <p:spPr>
          <a:xfrm>
            <a:off x="6879761" y="1864546"/>
            <a:ext cx="1339277" cy="369332"/>
          </a:xfrm>
          <a:prstGeom prst="rect">
            <a:avLst/>
          </a:prstGeom>
          <a:noFill/>
        </p:spPr>
        <p:txBody>
          <a:bodyPr wrap="none" rtlCol="0">
            <a:spAutoFit/>
          </a:bodyPr>
          <a:lstStyle/>
          <a:p>
            <a:r>
              <a:rPr lang="en-GB" u="sng" dirty="0"/>
              <a:t>HIGHLIGHTS</a:t>
            </a:r>
          </a:p>
        </p:txBody>
      </p:sp>
      <p:sp>
        <p:nvSpPr>
          <p:cNvPr id="14" name="Title 1"/>
          <p:cNvSpPr txBox="1">
            <a:spLocks/>
          </p:cNvSpPr>
          <p:nvPr/>
        </p:nvSpPr>
        <p:spPr>
          <a:xfrm>
            <a:off x="146489" y="1212954"/>
            <a:ext cx="8856984" cy="642392"/>
          </a:xfrm>
          <a:prstGeom prst="rect">
            <a:avLst/>
          </a:prstGeom>
        </p:spPr>
        <p:txBody>
          <a:bodyPr vert="horz" lIns="91440" tIns="45720" rIns="91440" bIns="45720" rtlCol="0" anchor="ctr">
            <a:normAutofit/>
          </a:bodyPr>
          <a:lstStyle>
            <a:lvl1pPr algn="ctr" defTabSz="914400">
              <a:lnSpc>
                <a:spcPct val="90000"/>
              </a:lnSpc>
              <a:spcBef>
                <a:spcPct val="0"/>
              </a:spcBef>
              <a:buNone/>
              <a:defRPr sz="3400">
                <a:solidFill>
                  <a:srgbClr val="2F5597"/>
                </a:solidFill>
                <a:ea typeface="+mj-ea"/>
                <a:cs typeface="+mj-cs"/>
              </a:defRPr>
            </a:lvl1pPr>
          </a:lstStyle>
          <a:p>
            <a:r>
              <a:rPr lang="en-GB" dirty="0"/>
              <a:t>UNISPACE+50</a:t>
            </a:r>
          </a:p>
        </p:txBody>
      </p:sp>
    </p:spTree>
    <p:extLst>
      <p:ext uri="{BB962C8B-B14F-4D97-AF65-F5344CB8AC3E}">
        <p14:creationId xmlns:p14="http://schemas.microsoft.com/office/powerpoint/2010/main" val="1847825719"/>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8348</TotalTime>
  <Words>1182</Words>
  <Application>Microsoft Office PowerPoint</Application>
  <PresentationFormat>On-screen Show (4:3)</PresentationFormat>
  <Paragraphs>143</Paragraphs>
  <Slides>12</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Times New Roman</vt:lpstr>
      <vt:lpstr>Wingdings</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Working Group on Capacity Building an Data Democracy</vt:lpstr>
      <vt:lpstr>PowerPoint Presentation</vt:lpstr>
    </vt:vector>
  </TitlesOfParts>
  <Company>UNOG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Fila</dc:creator>
  <cp:lastModifiedBy>Luc St-Pierre</cp:lastModifiedBy>
  <cp:revision>162</cp:revision>
  <cp:lastPrinted>2018-10-02T07:22:19Z</cp:lastPrinted>
  <dcterms:created xsi:type="dcterms:W3CDTF">2018-06-26T09:45:02Z</dcterms:created>
  <dcterms:modified xsi:type="dcterms:W3CDTF">2018-10-12T14:55:12Z</dcterms:modified>
</cp:coreProperties>
</file>