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63" r:id="rId3"/>
    <p:sldId id="259" r:id="rId4"/>
    <p:sldId id="260" r:id="rId5"/>
    <p:sldId id="261" r:id="rId6"/>
    <p:sldId id="262" r:id="rId7"/>
    <p:sldId id="264" r:id="rId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8"/>
    <p:restoredTop sz="92142" autoAdjust="0"/>
  </p:normalViewPr>
  <p:slideViewPr>
    <p:cSldViewPr snapToGrid="0" snapToObjects="1" showGuides="1">
      <p:cViewPr varScale="1">
        <p:scale>
          <a:sx n="192" d="100"/>
          <a:sy n="192" d="100"/>
        </p:scale>
        <p:origin x="176" y="7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07256F-CE19-B045-966B-849EA7F16953}" type="datetimeFigureOut">
              <a:rPr lang="en-US" smtClean="0"/>
              <a:t>9/18/18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11BCD-6F5B-C84D-8005-0C8CF2D2BA52}" type="slidenum">
              <a:rPr lang="en-GB" smtClean="0"/>
              <a:t>‹#›</a:t>
            </a:fld>
            <a:endParaRPr lang="en-GB"/>
          </a:p>
        </p:txBody>
      </p:sp>
    </p:spTree>
    <p:extLst>
      <p:ext uri="{BB962C8B-B14F-4D97-AF65-F5344CB8AC3E}">
        <p14:creationId xmlns:p14="http://schemas.microsoft.com/office/powerpoint/2010/main" val="13345415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D211BCD-6F5B-C84D-8005-0C8CF2D2BA52}" type="slidenum">
              <a:rPr lang="en-GB" smtClean="0"/>
              <a:t>1</a:t>
            </a:fld>
            <a:endParaRPr lang="en-GB"/>
          </a:p>
        </p:txBody>
      </p:sp>
    </p:spTree>
    <p:extLst>
      <p:ext uri="{BB962C8B-B14F-4D97-AF65-F5344CB8AC3E}">
        <p14:creationId xmlns:p14="http://schemas.microsoft.com/office/powerpoint/2010/main" val="321044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100002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44021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41709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5</a:t>
            </a:fld>
            <a:endParaRPr lang="en-US" dirty="0"/>
          </a:p>
        </p:txBody>
      </p:sp>
    </p:spTree>
    <p:extLst>
      <p:ext uri="{BB962C8B-B14F-4D97-AF65-F5344CB8AC3E}">
        <p14:creationId xmlns:p14="http://schemas.microsoft.com/office/powerpoint/2010/main" val="2857026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dirty="0"/>
          </a:p>
        </p:txBody>
      </p:sp>
    </p:spTree>
    <p:extLst>
      <p:ext uri="{BB962C8B-B14F-4D97-AF65-F5344CB8AC3E}">
        <p14:creationId xmlns:p14="http://schemas.microsoft.com/office/powerpoint/2010/main" val="180049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3536275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srcRect r="70665"/>
          <a:stretch/>
        </p:blipFill>
        <p:spPr>
          <a:xfrm>
            <a:off x="579057" y="693"/>
            <a:ext cx="2011743" cy="5143500"/>
          </a:xfrm>
          <a:prstGeom prst="rect">
            <a:avLst/>
          </a:prstGeom>
        </p:spPr>
      </p:pic>
      <p:pic>
        <p:nvPicPr>
          <p:cNvPr id="9" name="Picture 8"/>
          <p:cNvPicPr>
            <a:picLocks noChangeAspect="1"/>
          </p:cNvPicPr>
          <p:nvPr userDrawn="1"/>
        </p:nvPicPr>
        <p:blipFill rotWithShape="1">
          <a:blip r:embed="rId2"/>
          <a:srcRect r="70665"/>
          <a:stretch/>
        </p:blipFill>
        <p:spPr>
          <a:xfrm>
            <a:off x="0" y="0"/>
            <a:ext cx="2011743" cy="5143500"/>
          </a:xfrm>
          <a:prstGeom prst="rect">
            <a:avLst/>
          </a:prstGeom>
        </p:spPr>
      </p:pic>
      <p:pic>
        <p:nvPicPr>
          <p:cNvPr id="8" name="Picture 7"/>
          <p:cNvPicPr>
            <a:picLocks noChangeAspect="1"/>
          </p:cNvPicPr>
          <p:nvPr userDrawn="1"/>
        </p:nvPicPr>
        <p:blipFill>
          <a:blip r:embed="rId2"/>
          <a:stretch>
            <a:fillRect/>
          </a:stretch>
        </p:blipFill>
        <p:spPr>
          <a:xfrm>
            <a:off x="2299716" y="0"/>
            <a:ext cx="6858000" cy="5143500"/>
          </a:xfrm>
          <a:prstGeom prst="rect">
            <a:avLst/>
          </a:prstGeom>
        </p:spPr>
      </p:pic>
      <p:sp>
        <p:nvSpPr>
          <p:cNvPr id="2" name="Title 1"/>
          <p:cNvSpPr>
            <a:spLocks noGrp="1"/>
          </p:cNvSpPr>
          <p:nvPr>
            <p:ph type="ctrTitle"/>
          </p:nvPr>
        </p:nvSpPr>
        <p:spPr>
          <a:xfrm>
            <a:off x="493009" y="1601258"/>
            <a:ext cx="6060191" cy="845932"/>
          </a:xfrm>
          <a:ln>
            <a:noFill/>
          </a:ln>
        </p:spPr>
        <p:txBody>
          <a:bodyPr>
            <a:noAutofit/>
          </a:bodyPr>
          <a:lstStyle>
            <a:lvl1pPr algn="l">
              <a:defRPr sz="3600">
                <a:solidFill>
                  <a:schemeClr val="bg1"/>
                </a:solidFill>
                <a:latin typeface="Helvetica"/>
                <a:cs typeface="Helvetica"/>
              </a:defRPr>
            </a:lvl1pPr>
          </a:lstStyle>
          <a:p>
            <a:r>
              <a:rPr lang="en-GB" dirty="0"/>
              <a:t>Click to edit Master title style</a:t>
            </a:r>
          </a:p>
        </p:txBody>
      </p:sp>
      <p:sp>
        <p:nvSpPr>
          <p:cNvPr id="3" name="Subtitle 2"/>
          <p:cNvSpPr>
            <a:spLocks noGrp="1"/>
          </p:cNvSpPr>
          <p:nvPr>
            <p:ph type="subTitle" idx="1"/>
          </p:nvPr>
        </p:nvSpPr>
        <p:spPr>
          <a:xfrm>
            <a:off x="493009" y="2729257"/>
            <a:ext cx="5634665" cy="1859222"/>
          </a:xfrm>
          <a:ln>
            <a:noFill/>
          </a:ln>
        </p:spPr>
        <p:txBody>
          <a:bodyPr>
            <a:normAutofit/>
          </a:bodyPr>
          <a:lstStyle>
            <a:lvl1pPr marL="0" indent="0" algn="l">
              <a:buNone/>
              <a:defRPr lang="en-AU" sz="1400" dirty="0">
                <a:solidFill>
                  <a:srgbClr val="FFFFFF"/>
                </a:solidFill>
                <a:ea typeface="Arial Bold"/>
                <a:cs typeface="Arial Bold"/>
                <a:sym typeface="Arial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defTabSz="914400">
              <a:lnSpc>
                <a:spcPct val="150000"/>
              </a:lnSpc>
              <a:defRPr>
                <a:solidFill>
                  <a:srgbClr val="000000"/>
                </a:solidFill>
              </a:defRPr>
            </a:pPr>
            <a:endParaRPr lang="en-AU" dirty="0">
              <a:solidFill>
                <a:srgbClr val="FFFFFF"/>
              </a:solidFill>
              <a:latin typeface="+mj-lt"/>
              <a:ea typeface="Arial Bold"/>
              <a:cs typeface="Arial Bold"/>
              <a:sym typeface="Arial Bold"/>
            </a:endParaRPr>
          </a:p>
        </p:txBody>
      </p:sp>
      <p:sp>
        <p:nvSpPr>
          <p:cNvPr id="4" name="Date Placeholder 3"/>
          <p:cNvSpPr>
            <a:spLocks noGrp="1"/>
          </p:cNvSpPr>
          <p:nvPr>
            <p:ph type="dt" sz="half" idx="10"/>
          </p:nvPr>
        </p:nvSpPr>
        <p:spPr>
          <a:ln>
            <a:noFill/>
          </a:ln>
        </p:spPr>
        <p:txBody>
          <a:bodyPr/>
          <a:lstStyle>
            <a:lvl1pPr>
              <a:defRPr>
                <a:solidFill>
                  <a:srgbClr val="FFFFFF"/>
                </a:solidFill>
              </a:defRPr>
            </a:lvl1pPr>
          </a:lstStyle>
          <a:p>
            <a:fld id="{C6918AAF-CE24-3542-9ED6-E4EE86624496}" type="datetimeFigureOut">
              <a:rPr lang="en-US" smtClean="0"/>
              <a:pPr/>
              <a:t>9/18/18</a:t>
            </a:fld>
            <a:endParaRPr lang="en-GB" dirty="0"/>
          </a:p>
        </p:txBody>
      </p:sp>
      <p:sp>
        <p:nvSpPr>
          <p:cNvPr id="5" name="Footer Placeholder 4"/>
          <p:cNvSpPr>
            <a:spLocks noGrp="1"/>
          </p:cNvSpPr>
          <p:nvPr>
            <p:ph type="ftr" sz="quarter" idx="11"/>
          </p:nvPr>
        </p:nvSpPr>
        <p:spPr>
          <a:ln>
            <a:noFill/>
          </a:ln>
        </p:spPr>
        <p:txBody>
          <a:bodyPr/>
          <a:lstStyle>
            <a:lvl1pPr>
              <a:defRPr>
                <a:solidFill>
                  <a:srgbClr val="FFFFFF"/>
                </a:solidFill>
              </a:defRPr>
            </a:lvl1pPr>
          </a:lstStyle>
          <a:p>
            <a:endParaRPr lang="en-GB" dirty="0"/>
          </a:p>
        </p:txBody>
      </p:sp>
      <p:pic>
        <p:nvPicPr>
          <p:cNvPr id="13" name="ceos_logo.png"/>
          <p:cNvPicPr/>
          <p:nvPr userDrawn="1"/>
        </p:nvPicPr>
        <p:blipFill>
          <a:blip r:embed="rId3">
            <a:extLst/>
          </a:blip>
          <a:stretch>
            <a:fillRect/>
          </a:stretch>
        </p:blipFill>
        <p:spPr>
          <a:xfrm>
            <a:off x="493009" y="234785"/>
            <a:ext cx="2507906" cy="993132"/>
          </a:xfrm>
          <a:prstGeom prst="rect">
            <a:avLst/>
          </a:prstGeom>
          <a:ln w="12700">
            <a:miter lim="400000"/>
          </a:ln>
        </p:spPr>
      </p:pic>
      <p:sp>
        <p:nvSpPr>
          <p:cNvPr id="14" name="Shape 10"/>
          <p:cNvSpPr txBox="1">
            <a:spLocks/>
          </p:cNvSpPr>
          <p:nvPr userDrawn="1"/>
        </p:nvSpPr>
        <p:spPr>
          <a:xfrm>
            <a:off x="493009" y="126401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val="47089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9/18/18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07765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9/18/18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08426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6918AAF-CE24-3542-9ED6-E4EE86624496}" type="datetimeFigureOut">
              <a:rPr lang="en-US" smtClean="0"/>
              <a:t>9/18/18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0652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918AAF-CE24-3542-9ED6-E4EE86624496}" type="datetimeFigureOut">
              <a:rPr lang="en-US" smtClean="0"/>
              <a:t>9/18/18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97837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C6918AAF-CE24-3542-9ED6-E4EE86624496}" type="datetimeFigureOut">
              <a:rPr lang="en-US" smtClean="0"/>
              <a:t>9/18/18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398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6918AAF-CE24-3542-9ED6-E4EE86624496}" type="datetimeFigureOut">
              <a:rPr lang="en-US" smtClean="0"/>
              <a:t>9/18/18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39174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6918AAF-CE24-3542-9ED6-E4EE86624496}" type="datetimeFigureOut">
              <a:rPr lang="en-US" smtClean="0"/>
              <a:t>9/18/18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80337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918AAF-CE24-3542-9ED6-E4EE86624496}" type="datetimeFigureOut">
              <a:rPr lang="en-US" smtClean="0"/>
              <a:t>9/18/18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1290069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9/18/18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40482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6918AAF-CE24-3542-9ED6-E4EE86624496}" type="datetimeFigureOut">
              <a:rPr lang="en-US" smtClean="0"/>
              <a:t>9/18/18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8C7F34-962E-5C46-A517-BC8DD47DCCA6}" type="slidenum">
              <a:rPr lang="en-GB" smtClean="0"/>
              <a:t>‹#›</a:t>
            </a:fld>
            <a:endParaRPr lang="en-GB"/>
          </a:p>
        </p:txBody>
      </p:sp>
    </p:spTree>
    <p:extLst>
      <p:ext uri="{BB962C8B-B14F-4D97-AF65-F5344CB8AC3E}">
        <p14:creationId xmlns:p14="http://schemas.microsoft.com/office/powerpoint/2010/main" val="238269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2988521" y="1"/>
            <a:ext cx="6155478" cy="1097089"/>
          </a:xfrm>
          <a:prstGeom prst="rect">
            <a:avLst/>
          </a:prstGeom>
        </p:spPr>
      </p:pic>
      <p:pic>
        <p:nvPicPr>
          <p:cNvPr id="8" name="Picture 7"/>
          <p:cNvPicPr>
            <a:picLocks noChangeAspect="1"/>
          </p:cNvPicPr>
          <p:nvPr userDrawn="1"/>
        </p:nvPicPr>
        <p:blipFill>
          <a:blip r:embed="rId14"/>
          <a:stretch>
            <a:fillRect/>
          </a:stretch>
        </p:blipFill>
        <p:spPr>
          <a:xfrm>
            <a:off x="1" y="1"/>
            <a:ext cx="6155483" cy="1097089"/>
          </a:xfrm>
          <a:prstGeom prst="rect">
            <a:avLst/>
          </a:prstGeom>
        </p:spPr>
      </p:pic>
      <p:sp>
        <p:nvSpPr>
          <p:cNvPr id="2" name="Title Placeholder 1"/>
          <p:cNvSpPr>
            <a:spLocks noGrp="1"/>
          </p:cNvSpPr>
          <p:nvPr>
            <p:ph type="title"/>
          </p:nvPr>
        </p:nvSpPr>
        <p:spPr>
          <a:xfrm>
            <a:off x="2020932" y="122549"/>
            <a:ext cx="5098671" cy="857250"/>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6918AAF-CE24-3542-9ED6-E4EE86624496}" type="datetimeFigureOut">
              <a:rPr lang="en-US" smtClean="0"/>
              <a:t>9/18/18</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B8C7F34-962E-5C46-A517-BC8DD47DCCA6}" type="slidenum">
              <a:rPr lang="en-GB" smtClean="0"/>
              <a:t>‹#›</a:t>
            </a:fld>
            <a:endParaRPr lang="en-GB"/>
          </a:p>
        </p:txBody>
      </p:sp>
    </p:spTree>
    <p:extLst>
      <p:ext uri="{BB962C8B-B14F-4D97-AF65-F5344CB8AC3E}">
        <p14:creationId xmlns:p14="http://schemas.microsoft.com/office/powerpoint/2010/main" val="283968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2400" kern="1200">
          <a:solidFill>
            <a:srgbClr val="FFFFFF"/>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rgbClr val="00256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256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256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256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256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669" y="1720711"/>
            <a:ext cx="5736262" cy="1826822"/>
          </a:xfrm>
        </p:spPr>
        <p:txBody>
          <a:bodyPr anchor="ctr">
            <a:normAutofit fontScale="90000"/>
          </a:bodyPr>
          <a:lstStyle/>
          <a:p>
            <a:pPr lvl="0">
              <a:spcBef>
                <a:spcPts val="600"/>
              </a:spcBef>
            </a:pPr>
            <a:r>
              <a:rPr lang="fr-FR" sz="3600" dirty="0"/>
              <a:t>The Global </a:t>
            </a:r>
            <a:r>
              <a:rPr lang="fr-FR" sz="3600" dirty="0" err="1"/>
              <a:t>Geodetic</a:t>
            </a:r>
            <a:r>
              <a:rPr lang="fr-FR" sz="3600" dirty="0"/>
              <a:t> </a:t>
            </a:r>
            <a:r>
              <a:rPr lang="fr-FR" sz="3600" dirty="0" err="1"/>
              <a:t>Observing</a:t>
            </a:r>
            <a:r>
              <a:rPr lang="fr-FR" sz="3600" dirty="0"/>
              <a:t> System</a:t>
            </a:r>
            <a:br>
              <a:rPr lang="fr-FR" sz="3600" dirty="0"/>
            </a:br>
            <a:r>
              <a:rPr lang="fr-FR" sz="1800" dirty="0"/>
              <a:t>Richard Gross</a:t>
            </a:r>
            <a:br>
              <a:rPr lang="fr-FR" sz="1800" dirty="0"/>
            </a:br>
            <a:r>
              <a:rPr lang="fr-FR" sz="1800" dirty="0"/>
              <a:t>Jet Propulsion </a:t>
            </a:r>
            <a:r>
              <a:rPr lang="fr-FR" sz="1800" dirty="0" err="1"/>
              <a:t>Laboratory</a:t>
            </a:r>
            <a:r>
              <a:rPr lang="fr-FR" sz="1800" dirty="0"/>
              <a:t>, </a:t>
            </a:r>
            <a:r>
              <a:rPr lang="fr-FR" sz="1800" dirty="0" err="1"/>
              <a:t>California</a:t>
            </a:r>
            <a:r>
              <a:rPr lang="fr-FR" sz="1800" dirty="0"/>
              <a:t> Institute of </a:t>
            </a:r>
            <a:r>
              <a:rPr lang="fr-FR" sz="1800" dirty="0" err="1"/>
              <a:t>Technology</a:t>
            </a:r>
            <a:endParaRPr lang="fr-FR" sz="1800" dirty="0"/>
          </a:p>
        </p:txBody>
      </p:sp>
      <p:sp>
        <p:nvSpPr>
          <p:cNvPr id="3" name="Subtitle 2"/>
          <p:cNvSpPr>
            <a:spLocks noGrp="1"/>
          </p:cNvSpPr>
          <p:nvPr>
            <p:ph type="subTitle" idx="1"/>
          </p:nvPr>
        </p:nvSpPr>
        <p:spPr>
          <a:xfrm>
            <a:off x="493009" y="3676490"/>
            <a:ext cx="5634665" cy="1249391"/>
          </a:xfrm>
        </p:spPr>
        <p:txBody>
          <a:bodyPr anchor="ctr">
            <a:normAutofit/>
          </a:bodyPr>
          <a:lstStyle/>
          <a:p>
            <a:r>
              <a:rPr lang="en-GB" dirty="0"/>
              <a:t>2018 CEOS Plenary</a:t>
            </a:r>
          </a:p>
          <a:p>
            <a:r>
              <a:rPr lang="en-GB" dirty="0"/>
              <a:t>Agenda Item X.X</a:t>
            </a:r>
          </a:p>
          <a:p>
            <a:r>
              <a:rPr lang="en-GB" dirty="0"/>
              <a:t>Brussels, Belgium</a:t>
            </a:r>
          </a:p>
          <a:p>
            <a:r>
              <a:rPr lang="en-GB" dirty="0"/>
              <a:t>16 – 18 October 2018</a:t>
            </a:r>
          </a:p>
        </p:txBody>
      </p:sp>
    </p:spTree>
    <p:extLst>
      <p:ext uri="{BB962C8B-B14F-4D97-AF65-F5344CB8AC3E}">
        <p14:creationId xmlns:p14="http://schemas.microsoft.com/office/powerpoint/2010/main" val="116193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Geodesy</a:t>
            </a:r>
          </a:p>
        </p:txBody>
      </p:sp>
      <p:grpSp>
        <p:nvGrpSpPr>
          <p:cNvPr id="22" name="Group 21">
            <a:extLst>
              <a:ext uri="{FF2B5EF4-FFF2-40B4-BE49-F238E27FC236}">
                <a16:creationId xmlns:a16="http://schemas.microsoft.com/office/drawing/2014/main" id="{C2D23464-00E2-5643-BC60-FEF6F63D915A}"/>
              </a:ext>
            </a:extLst>
          </p:cNvPr>
          <p:cNvGrpSpPr/>
          <p:nvPr/>
        </p:nvGrpSpPr>
        <p:grpSpPr>
          <a:xfrm>
            <a:off x="5852381" y="1329458"/>
            <a:ext cx="2713981" cy="2658919"/>
            <a:chOff x="3279582" y="1044457"/>
            <a:chExt cx="2713981" cy="2658919"/>
          </a:xfrm>
        </p:grpSpPr>
        <p:sp>
          <p:nvSpPr>
            <p:cNvPr id="23" name="Oval 22">
              <a:extLst>
                <a:ext uri="{FF2B5EF4-FFF2-40B4-BE49-F238E27FC236}">
                  <a16:creationId xmlns:a16="http://schemas.microsoft.com/office/drawing/2014/main" id="{628A5D5E-C20D-D942-94A5-6A1C7327DE5F}"/>
                </a:ext>
              </a:extLst>
            </p:cNvPr>
            <p:cNvSpPr/>
            <p:nvPr/>
          </p:nvSpPr>
          <p:spPr>
            <a:xfrm>
              <a:off x="3692116" y="1044457"/>
              <a:ext cx="1828800" cy="1828800"/>
            </a:xfrm>
            <a:prstGeom prst="ellipse">
              <a:avLst/>
            </a:prstGeom>
            <a:gradFill flip="none" rotWithShape="1">
              <a:gsLst>
                <a:gs pos="75000">
                  <a:srgbClr val="FF0000">
                    <a:alpha val="50000"/>
                  </a:srgbClr>
                </a:gs>
                <a:gs pos="100000">
                  <a:srgbClr val="FFFFFF"/>
                </a:gs>
              </a:gsLst>
              <a:lin ang="5400000" scaled="0"/>
              <a:tileRect/>
            </a:gradFill>
            <a:ln w="254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rial"/>
                <a:cs typeface="Arial"/>
              </a:endParaRPr>
            </a:p>
          </p:txBody>
        </p:sp>
        <p:sp>
          <p:nvSpPr>
            <p:cNvPr id="24" name="Donut 23">
              <a:extLst>
                <a:ext uri="{FF2B5EF4-FFF2-40B4-BE49-F238E27FC236}">
                  <a16:creationId xmlns:a16="http://schemas.microsoft.com/office/drawing/2014/main" id="{FE063176-ACD1-5645-94E1-A1B3285ECDA1}"/>
                </a:ext>
              </a:extLst>
            </p:cNvPr>
            <p:cNvSpPr/>
            <p:nvPr/>
          </p:nvSpPr>
          <p:spPr>
            <a:xfrm>
              <a:off x="3692116" y="1044457"/>
              <a:ext cx="1828800" cy="1828800"/>
            </a:xfrm>
            <a:prstGeom prst="donut">
              <a:avLst>
                <a:gd name="adj" fmla="val 1438"/>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5" name="Oval 24">
              <a:extLst>
                <a:ext uri="{FF2B5EF4-FFF2-40B4-BE49-F238E27FC236}">
                  <a16:creationId xmlns:a16="http://schemas.microsoft.com/office/drawing/2014/main" id="{D8ACE215-CD5A-AD43-B480-030927008421}"/>
                </a:ext>
              </a:extLst>
            </p:cNvPr>
            <p:cNvSpPr/>
            <p:nvPr/>
          </p:nvSpPr>
          <p:spPr>
            <a:xfrm>
              <a:off x="4133718" y="1858826"/>
              <a:ext cx="1828800" cy="1828800"/>
            </a:xfrm>
            <a:prstGeom prst="ellipse">
              <a:avLst/>
            </a:prstGeom>
            <a:gradFill flip="none" rotWithShape="1">
              <a:gsLst>
                <a:gs pos="75000">
                  <a:srgbClr val="008FFF">
                    <a:alpha val="50000"/>
                  </a:srgbClr>
                </a:gs>
                <a:gs pos="0">
                  <a:srgbClr val="FFFFFF">
                    <a:alpha val="50000"/>
                  </a:srgbClr>
                </a:gs>
              </a:gsLst>
              <a:lin ang="2700000" scaled="0"/>
              <a:tileRect/>
            </a:gradFill>
            <a:ln w="254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Arial"/>
                <a:cs typeface="Arial"/>
              </a:endParaRPr>
            </a:p>
          </p:txBody>
        </p:sp>
        <p:sp>
          <p:nvSpPr>
            <p:cNvPr id="26" name="Donut 25">
              <a:extLst>
                <a:ext uri="{FF2B5EF4-FFF2-40B4-BE49-F238E27FC236}">
                  <a16:creationId xmlns:a16="http://schemas.microsoft.com/office/drawing/2014/main" id="{ABE939E7-6613-0E49-9440-971FC7AC78DF}"/>
                </a:ext>
              </a:extLst>
            </p:cNvPr>
            <p:cNvSpPr/>
            <p:nvPr/>
          </p:nvSpPr>
          <p:spPr>
            <a:xfrm>
              <a:off x="4133718" y="1858826"/>
              <a:ext cx="1828800" cy="1828800"/>
            </a:xfrm>
            <a:prstGeom prst="donut">
              <a:avLst>
                <a:gd name="adj" fmla="val 1438"/>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Oval 26">
              <a:extLst>
                <a:ext uri="{FF2B5EF4-FFF2-40B4-BE49-F238E27FC236}">
                  <a16:creationId xmlns:a16="http://schemas.microsoft.com/office/drawing/2014/main" id="{95B040CF-FAF2-CE4C-9941-BFDFA4673365}"/>
                </a:ext>
              </a:extLst>
            </p:cNvPr>
            <p:cNvSpPr/>
            <p:nvPr/>
          </p:nvSpPr>
          <p:spPr>
            <a:xfrm>
              <a:off x="3279582" y="1847088"/>
              <a:ext cx="1828800" cy="1828800"/>
            </a:xfrm>
            <a:prstGeom prst="ellipse">
              <a:avLst/>
            </a:prstGeom>
            <a:gradFill flip="none" rotWithShape="1">
              <a:gsLst>
                <a:gs pos="75000">
                  <a:srgbClr val="008000">
                    <a:alpha val="50000"/>
                  </a:srgbClr>
                </a:gs>
                <a:gs pos="0">
                  <a:srgbClr val="FFFFFF">
                    <a:alpha val="39000"/>
                  </a:srgbClr>
                </a:gs>
              </a:gsLst>
              <a:lin ang="8100000" scaled="0"/>
              <a:tileRect/>
            </a:gradFill>
            <a:ln w="254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Donut 27">
              <a:extLst>
                <a:ext uri="{FF2B5EF4-FFF2-40B4-BE49-F238E27FC236}">
                  <a16:creationId xmlns:a16="http://schemas.microsoft.com/office/drawing/2014/main" id="{89450DF4-11B8-1044-B528-8C610E41D077}"/>
                </a:ext>
              </a:extLst>
            </p:cNvPr>
            <p:cNvSpPr/>
            <p:nvPr/>
          </p:nvSpPr>
          <p:spPr>
            <a:xfrm>
              <a:off x="3279582" y="1842871"/>
              <a:ext cx="1828800" cy="1828800"/>
            </a:xfrm>
            <a:prstGeom prst="donut">
              <a:avLst>
                <a:gd name="adj" fmla="val 1438"/>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9" name="Block Arc 28">
              <a:extLst>
                <a:ext uri="{FF2B5EF4-FFF2-40B4-BE49-F238E27FC236}">
                  <a16:creationId xmlns:a16="http://schemas.microsoft.com/office/drawing/2014/main" id="{7AD65E37-2194-FD49-BBAE-520D1A0B6919}"/>
                </a:ext>
              </a:extLst>
            </p:cNvPr>
            <p:cNvSpPr/>
            <p:nvPr/>
          </p:nvSpPr>
          <p:spPr>
            <a:xfrm>
              <a:off x="4164763" y="1874576"/>
              <a:ext cx="1828800" cy="1828800"/>
            </a:xfrm>
            <a:prstGeom prst="blockArc">
              <a:avLst>
                <a:gd name="adj1" fmla="val 11051355"/>
                <a:gd name="adj2" fmla="val 14426726"/>
                <a:gd name="adj3" fmla="val 16010"/>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 name="Block Arc 29">
              <a:extLst>
                <a:ext uri="{FF2B5EF4-FFF2-40B4-BE49-F238E27FC236}">
                  <a16:creationId xmlns:a16="http://schemas.microsoft.com/office/drawing/2014/main" id="{20F41C38-EE89-044B-A4EA-7B8E08821C42}"/>
                </a:ext>
              </a:extLst>
            </p:cNvPr>
            <p:cNvSpPr/>
            <p:nvPr/>
          </p:nvSpPr>
          <p:spPr>
            <a:xfrm flipH="1">
              <a:off x="3295396" y="1872488"/>
              <a:ext cx="1783080" cy="1783080"/>
            </a:xfrm>
            <a:prstGeom prst="blockArc">
              <a:avLst>
                <a:gd name="adj1" fmla="val 11039597"/>
                <a:gd name="adj2" fmla="val 14407547"/>
                <a:gd name="adj3" fmla="val 24151"/>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Block Arc 30">
              <a:extLst>
                <a:ext uri="{FF2B5EF4-FFF2-40B4-BE49-F238E27FC236}">
                  <a16:creationId xmlns:a16="http://schemas.microsoft.com/office/drawing/2014/main" id="{BA847438-DCBD-9E4A-83CD-570DC8924D30}"/>
                </a:ext>
              </a:extLst>
            </p:cNvPr>
            <p:cNvSpPr/>
            <p:nvPr/>
          </p:nvSpPr>
          <p:spPr>
            <a:xfrm rot="7197263" flipH="1">
              <a:off x="3714496" y="1059916"/>
              <a:ext cx="1783080" cy="1783080"/>
            </a:xfrm>
            <a:prstGeom prst="blockArc">
              <a:avLst>
                <a:gd name="adj1" fmla="val 10822598"/>
                <a:gd name="adj2" fmla="val 14512684"/>
                <a:gd name="adj3" fmla="val 25768"/>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a:extLst>
                <a:ext uri="{FF2B5EF4-FFF2-40B4-BE49-F238E27FC236}">
                  <a16:creationId xmlns:a16="http://schemas.microsoft.com/office/drawing/2014/main" id="{B7835ADE-D04C-A74D-91C7-DCEB87D6C018}"/>
                </a:ext>
              </a:extLst>
            </p:cNvPr>
            <p:cNvSpPr txBox="1"/>
            <p:nvPr/>
          </p:nvSpPr>
          <p:spPr>
            <a:xfrm>
              <a:off x="4040664" y="2266202"/>
              <a:ext cx="1182001" cy="523220"/>
            </a:xfrm>
            <a:prstGeom prst="rect">
              <a:avLst/>
            </a:prstGeom>
            <a:noFill/>
          </p:spPr>
          <p:txBody>
            <a:bodyPr wrap="square" rtlCol="0">
              <a:spAutoFit/>
            </a:bodyPr>
            <a:lstStyle/>
            <a:p>
              <a:pPr algn="ctr"/>
              <a:r>
                <a:rPr lang="en-US" sz="1400" b="1" u="sng" dirty="0">
                  <a:solidFill>
                    <a:srgbClr val="FF0000"/>
                  </a:solidFill>
                </a:rPr>
                <a:t>Reference</a:t>
              </a:r>
            </a:p>
            <a:p>
              <a:pPr algn="ctr"/>
              <a:r>
                <a:rPr lang="en-US" sz="1400" b="1" u="sng" dirty="0">
                  <a:solidFill>
                    <a:srgbClr val="FF0000"/>
                  </a:solidFill>
                </a:rPr>
                <a:t>Frame</a:t>
              </a:r>
            </a:p>
          </p:txBody>
        </p:sp>
        <p:sp>
          <p:nvSpPr>
            <p:cNvPr id="33" name="TextBox 32">
              <a:extLst>
                <a:ext uri="{FF2B5EF4-FFF2-40B4-BE49-F238E27FC236}">
                  <a16:creationId xmlns:a16="http://schemas.microsoft.com/office/drawing/2014/main" id="{12618207-2D93-6144-9BEB-97FCD6C2F264}"/>
                </a:ext>
              </a:extLst>
            </p:cNvPr>
            <p:cNvSpPr txBox="1"/>
            <p:nvPr/>
          </p:nvSpPr>
          <p:spPr>
            <a:xfrm>
              <a:off x="5130387" y="2943974"/>
              <a:ext cx="717339" cy="276999"/>
            </a:xfrm>
            <a:prstGeom prst="rect">
              <a:avLst/>
            </a:prstGeom>
            <a:noFill/>
          </p:spPr>
          <p:txBody>
            <a:bodyPr wrap="none" rtlCol="0">
              <a:spAutoFit/>
            </a:bodyPr>
            <a:lstStyle/>
            <a:p>
              <a:r>
                <a:rPr lang="en-US" sz="1200" dirty="0">
                  <a:solidFill>
                    <a:srgbClr val="000000"/>
                  </a:solidFill>
                </a:rPr>
                <a:t>Rotation</a:t>
              </a:r>
            </a:p>
          </p:txBody>
        </p:sp>
        <p:sp>
          <p:nvSpPr>
            <p:cNvPr id="34" name="TextBox 33">
              <a:extLst>
                <a:ext uri="{FF2B5EF4-FFF2-40B4-BE49-F238E27FC236}">
                  <a16:creationId xmlns:a16="http://schemas.microsoft.com/office/drawing/2014/main" id="{A8394C61-0CB6-B241-B8D8-F5071BD1C64E}"/>
                </a:ext>
              </a:extLst>
            </p:cNvPr>
            <p:cNvSpPr txBox="1"/>
            <p:nvPr/>
          </p:nvSpPr>
          <p:spPr>
            <a:xfrm>
              <a:off x="3444791" y="2943974"/>
              <a:ext cx="569387" cy="276999"/>
            </a:xfrm>
            <a:prstGeom prst="rect">
              <a:avLst/>
            </a:prstGeom>
            <a:noFill/>
          </p:spPr>
          <p:txBody>
            <a:bodyPr wrap="none" rtlCol="0">
              <a:spAutoFit/>
            </a:bodyPr>
            <a:lstStyle/>
            <a:p>
              <a:r>
                <a:rPr lang="en-US" sz="1200" dirty="0">
                  <a:solidFill>
                    <a:srgbClr val="000000"/>
                  </a:solidFill>
                </a:rPr>
                <a:t>Shape</a:t>
              </a:r>
            </a:p>
          </p:txBody>
        </p:sp>
        <p:sp>
          <p:nvSpPr>
            <p:cNvPr id="35" name="TextBox 34">
              <a:extLst>
                <a:ext uri="{FF2B5EF4-FFF2-40B4-BE49-F238E27FC236}">
                  <a16:creationId xmlns:a16="http://schemas.microsoft.com/office/drawing/2014/main" id="{21E8F552-B5C5-6544-B002-EE604B0A8ED4}"/>
                </a:ext>
              </a:extLst>
            </p:cNvPr>
            <p:cNvSpPr txBox="1"/>
            <p:nvPr/>
          </p:nvSpPr>
          <p:spPr>
            <a:xfrm>
              <a:off x="4289763" y="1288919"/>
              <a:ext cx="633507" cy="276999"/>
            </a:xfrm>
            <a:prstGeom prst="rect">
              <a:avLst/>
            </a:prstGeom>
            <a:noFill/>
          </p:spPr>
          <p:txBody>
            <a:bodyPr wrap="none" rtlCol="0">
              <a:spAutoFit/>
            </a:bodyPr>
            <a:lstStyle/>
            <a:p>
              <a:pPr algn="ctr"/>
              <a:r>
                <a:rPr lang="en-US" sz="1200" dirty="0"/>
                <a:t>Gravity</a:t>
              </a:r>
            </a:p>
          </p:txBody>
        </p:sp>
      </p:grpSp>
      <p:sp>
        <p:nvSpPr>
          <p:cNvPr id="36" name="TextBox 35">
            <a:extLst>
              <a:ext uri="{FF2B5EF4-FFF2-40B4-BE49-F238E27FC236}">
                <a16:creationId xmlns:a16="http://schemas.microsoft.com/office/drawing/2014/main" id="{78F5FEB3-945D-5C47-B09C-6E15B30A4A9B}"/>
              </a:ext>
            </a:extLst>
          </p:cNvPr>
          <p:cNvSpPr txBox="1"/>
          <p:nvPr/>
        </p:nvSpPr>
        <p:spPr>
          <a:xfrm>
            <a:off x="457200" y="1611472"/>
            <a:ext cx="5231026" cy="2246769"/>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Geodesy</a:t>
            </a:r>
            <a:r>
              <a:rPr lang="en-US" sz="2000" dirty="0">
                <a:latin typeface="Arial" panose="020B0604020202020204" pitchFamily="34" charset="0"/>
                <a:cs typeface="Arial" panose="020B0604020202020204" pitchFamily="34" charset="0"/>
              </a:rPr>
              <a:t> is the science of accurately measuring and understanding three fundamental properties of the Earth and their changes in time</a:t>
            </a:r>
          </a:p>
          <a:p>
            <a:pPr marL="742950" lvl="1" indent="-285750">
              <a:buFont typeface="Arial"/>
              <a:buChar char="•"/>
            </a:pPr>
            <a:r>
              <a:rPr lang="en-US" sz="2000" dirty="0">
                <a:latin typeface="Arial" panose="020B0604020202020204" pitchFamily="34" charset="0"/>
                <a:cs typeface="Arial" panose="020B0604020202020204" pitchFamily="34" charset="0"/>
              </a:rPr>
              <a:t>Geometric shape</a:t>
            </a:r>
          </a:p>
          <a:p>
            <a:pPr marL="742950" lvl="1" indent="-285750">
              <a:buFont typeface="Arial"/>
              <a:buChar char="•"/>
            </a:pPr>
            <a:r>
              <a:rPr lang="en-US" sz="2000" dirty="0">
                <a:latin typeface="Arial" panose="020B0604020202020204" pitchFamily="34" charset="0"/>
                <a:cs typeface="Arial" panose="020B0604020202020204" pitchFamily="34" charset="0"/>
              </a:rPr>
              <a:t>Rotation and orientation in space</a:t>
            </a:r>
          </a:p>
          <a:p>
            <a:pPr marL="742950" lvl="1" indent="-285750">
              <a:buFont typeface="Arial"/>
              <a:buChar char="•"/>
            </a:pPr>
            <a:r>
              <a:rPr lang="en-US" sz="2000" dirty="0">
                <a:latin typeface="Arial" panose="020B0604020202020204" pitchFamily="34" charset="0"/>
                <a:cs typeface="Arial" panose="020B0604020202020204" pitchFamily="34" charset="0"/>
              </a:rPr>
              <a:t>Gravity field</a:t>
            </a:r>
          </a:p>
        </p:txBody>
      </p:sp>
      <p:sp>
        <p:nvSpPr>
          <p:cNvPr id="37" name="TextBox 36">
            <a:extLst>
              <a:ext uri="{FF2B5EF4-FFF2-40B4-BE49-F238E27FC236}">
                <a16:creationId xmlns:a16="http://schemas.microsoft.com/office/drawing/2014/main" id="{D513089A-CBA0-9A48-A2F6-03F93F9197E5}"/>
              </a:ext>
            </a:extLst>
          </p:cNvPr>
          <p:cNvSpPr txBox="1"/>
          <p:nvPr/>
        </p:nvSpPr>
        <p:spPr>
          <a:xfrm>
            <a:off x="370703" y="4276932"/>
            <a:ext cx="8316097"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Establishing and disseminating the Terrestrial Reference Frame</a:t>
            </a:r>
          </a:p>
          <a:p>
            <a:pPr algn="ctr"/>
            <a:r>
              <a:rPr lang="en-US" sz="2000" dirty="0">
                <a:solidFill>
                  <a:srgbClr val="FF0000"/>
                </a:solidFill>
                <a:latin typeface="Arial" panose="020B0604020202020204" pitchFamily="34" charset="0"/>
                <a:cs typeface="Arial" panose="020B0604020202020204" pitchFamily="34" charset="0"/>
              </a:rPr>
              <a:t>is central to Geodesy</a:t>
            </a:r>
          </a:p>
        </p:txBody>
      </p:sp>
    </p:spTree>
    <p:extLst>
      <p:ext uri="{BB962C8B-B14F-4D97-AF65-F5344CB8AC3E}">
        <p14:creationId xmlns:p14="http://schemas.microsoft.com/office/powerpoint/2010/main" val="1909258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latin typeface="Arial" charset="0"/>
              </a:rPr>
              <a:t>Shape</a:t>
            </a:r>
            <a:endParaRPr lang="en-GB" dirty="0"/>
          </a:p>
        </p:txBody>
      </p:sp>
      <p:pic>
        <p:nvPicPr>
          <p:cNvPr id="2" name="CumulativeDisplacement_HV_1Hz.mp4">
            <a:hlinkClick r:id="" action="ppaction://media"/>
            <a:extLst>
              <a:ext uri="{FF2B5EF4-FFF2-40B4-BE49-F238E27FC236}">
                <a16:creationId xmlns:a16="http://schemas.microsoft.com/office/drawing/2014/main" id="{5B765C59-E1D1-8643-87F5-FEE09DB270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09830" y="1163900"/>
            <a:ext cx="6320873" cy="3734433"/>
          </a:xfrm>
          <a:prstGeom prst="rect">
            <a:avLst/>
          </a:prstGeom>
        </p:spPr>
      </p:pic>
      <p:sp>
        <p:nvSpPr>
          <p:cNvPr id="8" name="Text Box 7">
            <a:extLst>
              <a:ext uri="{FF2B5EF4-FFF2-40B4-BE49-F238E27FC236}">
                <a16:creationId xmlns:a16="http://schemas.microsoft.com/office/drawing/2014/main" id="{B282C633-FA7A-864A-B0F5-823F883E1AFE}"/>
              </a:ext>
            </a:extLst>
          </p:cNvPr>
          <p:cNvSpPr txBox="1">
            <a:spLocks noChangeArrowheads="1"/>
          </p:cNvSpPr>
          <p:nvPr/>
        </p:nvSpPr>
        <p:spPr bwMode="auto">
          <a:xfrm>
            <a:off x="2656981" y="4914323"/>
            <a:ext cx="3826569"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900" dirty="0">
                <a:solidFill>
                  <a:schemeClr val="bg1"/>
                </a:solidFill>
                <a:latin typeface="Arial" charset="0"/>
              </a:rPr>
              <a:t>http://</a:t>
            </a:r>
            <a:r>
              <a:rPr lang="en-US" sz="900" dirty="0" err="1">
                <a:solidFill>
                  <a:schemeClr val="bg1"/>
                </a:solidFill>
                <a:latin typeface="Arial" charset="0"/>
              </a:rPr>
              <a:t>tectonics.caltech.edu</a:t>
            </a:r>
            <a:r>
              <a:rPr lang="en-US" sz="900" dirty="0">
                <a:solidFill>
                  <a:schemeClr val="bg1"/>
                </a:solidFill>
                <a:latin typeface="Arial" charset="0"/>
              </a:rPr>
              <a:t>/</a:t>
            </a:r>
            <a:r>
              <a:rPr lang="en-US" sz="900" dirty="0" err="1">
                <a:solidFill>
                  <a:schemeClr val="bg1"/>
                </a:solidFill>
                <a:latin typeface="Arial" charset="0"/>
              </a:rPr>
              <a:t>slip_history</a:t>
            </a:r>
            <a:r>
              <a:rPr lang="en-US" sz="900" dirty="0">
                <a:solidFill>
                  <a:schemeClr val="bg1"/>
                </a:solidFill>
                <a:latin typeface="Arial" charset="0"/>
              </a:rPr>
              <a:t>/2011_taiheiyo-oki/Displacement/</a:t>
            </a:r>
          </a:p>
        </p:txBody>
      </p:sp>
    </p:spTree>
    <p:extLst>
      <p:ext uri="{BB962C8B-B14F-4D97-AF65-F5344CB8AC3E}">
        <p14:creationId xmlns:p14="http://schemas.microsoft.com/office/powerpoint/2010/main" val="330086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Gravity</a:t>
            </a:r>
          </a:p>
        </p:txBody>
      </p:sp>
      <p:pic>
        <p:nvPicPr>
          <p:cNvPr id="3" name="Picture 2">
            <a:extLst>
              <a:ext uri="{FF2B5EF4-FFF2-40B4-BE49-F238E27FC236}">
                <a16:creationId xmlns:a16="http://schemas.microsoft.com/office/drawing/2014/main" id="{F2F79F17-02DB-844E-9193-034F04AF2648}"/>
              </a:ext>
            </a:extLst>
          </p:cNvPr>
          <p:cNvPicPr>
            <a:picLocks noChangeAspect="1"/>
          </p:cNvPicPr>
          <p:nvPr/>
        </p:nvPicPr>
        <p:blipFill>
          <a:blip r:embed="rId3"/>
          <a:stretch>
            <a:fillRect/>
          </a:stretch>
        </p:blipFill>
        <p:spPr>
          <a:xfrm>
            <a:off x="962362" y="1100657"/>
            <a:ext cx="7200977" cy="4042654"/>
          </a:xfrm>
          <a:prstGeom prst="rect">
            <a:avLst/>
          </a:prstGeom>
        </p:spPr>
      </p:pic>
      <p:sp>
        <p:nvSpPr>
          <p:cNvPr id="7" name="Text Box 7">
            <a:extLst>
              <a:ext uri="{FF2B5EF4-FFF2-40B4-BE49-F238E27FC236}">
                <a16:creationId xmlns:a16="http://schemas.microsoft.com/office/drawing/2014/main" id="{9976326E-9AC3-E74D-BFC0-9949BFF17631}"/>
              </a:ext>
            </a:extLst>
          </p:cNvPr>
          <p:cNvSpPr txBox="1">
            <a:spLocks noChangeArrowheads="1"/>
          </p:cNvSpPr>
          <p:nvPr/>
        </p:nvSpPr>
        <p:spPr bwMode="auto">
          <a:xfrm>
            <a:off x="6556509" y="4912479"/>
            <a:ext cx="2574239"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900" dirty="0">
                <a:solidFill>
                  <a:schemeClr val="bg1"/>
                </a:solidFill>
                <a:latin typeface="Arial" charset="0"/>
              </a:rPr>
              <a:t>Source: NASA’S Goddard Space Flight Center</a:t>
            </a:r>
          </a:p>
        </p:txBody>
      </p:sp>
    </p:spTree>
    <p:extLst>
      <p:ext uri="{BB962C8B-B14F-4D97-AF65-F5344CB8AC3E}">
        <p14:creationId xmlns:p14="http://schemas.microsoft.com/office/powerpoint/2010/main" val="97821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Rotation</a:t>
            </a:r>
          </a:p>
        </p:txBody>
      </p:sp>
      <p:pic>
        <p:nvPicPr>
          <p:cNvPr id="9" name="Picture 8">
            <a:extLst>
              <a:ext uri="{FF2B5EF4-FFF2-40B4-BE49-F238E27FC236}">
                <a16:creationId xmlns:a16="http://schemas.microsoft.com/office/drawing/2014/main" id="{915BA995-86CD-3E46-8FC0-7BA7AD4E3FFA}"/>
              </a:ext>
            </a:extLst>
          </p:cNvPr>
          <p:cNvPicPr>
            <a:picLocks noChangeAspect="1"/>
          </p:cNvPicPr>
          <p:nvPr/>
        </p:nvPicPr>
        <p:blipFill>
          <a:blip r:embed="rId3"/>
          <a:stretch>
            <a:fillRect/>
          </a:stretch>
        </p:blipFill>
        <p:spPr>
          <a:xfrm>
            <a:off x="1139093" y="1100216"/>
            <a:ext cx="6848348" cy="4041648"/>
          </a:xfrm>
          <a:prstGeom prst="rect">
            <a:avLst/>
          </a:prstGeom>
        </p:spPr>
      </p:pic>
      <p:sp>
        <p:nvSpPr>
          <p:cNvPr id="10" name="Text Box 7">
            <a:extLst>
              <a:ext uri="{FF2B5EF4-FFF2-40B4-BE49-F238E27FC236}">
                <a16:creationId xmlns:a16="http://schemas.microsoft.com/office/drawing/2014/main" id="{29CD8CC5-D8BF-D147-A168-82ECAE45FA5C}"/>
              </a:ext>
            </a:extLst>
          </p:cNvPr>
          <p:cNvSpPr txBox="1">
            <a:spLocks noChangeArrowheads="1"/>
          </p:cNvSpPr>
          <p:nvPr/>
        </p:nvSpPr>
        <p:spPr bwMode="auto">
          <a:xfrm>
            <a:off x="6851064" y="4912668"/>
            <a:ext cx="2289317" cy="230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900" dirty="0">
                <a:solidFill>
                  <a:schemeClr val="bg1"/>
                </a:solidFill>
                <a:latin typeface="Arial" charset="0"/>
              </a:rPr>
              <a:t>Source: A. </a:t>
            </a:r>
            <a:r>
              <a:rPr lang="en-US" sz="900" dirty="0" err="1">
                <a:solidFill>
                  <a:schemeClr val="bg1"/>
                </a:solidFill>
                <a:latin typeface="Arial" charset="0"/>
              </a:rPr>
              <a:t>Escapa</a:t>
            </a:r>
            <a:r>
              <a:rPr lang="en-US" sz="900" dirty="0">
                <a:solidFill>
                  <a:schemeClr val="bg1"/>
                </a:solidFill>
                <a:latin typeface="Arial" charset="0"/>
              </a:rPr>
              <a:t>, University of Alicante</a:t>
            </a:r>
          </a:p>
        </p:txBody>
      </p:sp>
    </p:spTree>
    <p:extLst>
      <p:ext uri="{BB962C8B-B14F-4D97-AF65-F5344CB8AC3E}">
        <p14:creationId xmlns:p14="http://schemas.microsoft.com/office/powerpoint/2010/main" val="1647676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Terrestrial Reference Frame</a:t>
            </a:r>
          </a:p>
        </p:txBody>
      </p:sp>
      <p:sp>
        <p:nvSpPr>
          <p:cNvPr id="7" name="TextBox 6">
            <a:extLst>
              <a:ext uri="{FF2B5EF4-FFF2-40B4-BE49-F238E27FC236}">
                <a16:creationId xmlns:a16="http://schemas.microsoft.com/office/drawing/2014/main" id="{F4531680-C982-7C48-BCD6-0DDD333C1DE5}"/>
              </a:ext>
            </a:extLst>
          </p:cNvPr>
          <p:cNvSpPr txBox="1">
            <a:spLocks noChangeArrowheads="1"/>
          </p:cNvSpPr>
          <p:nvPr/>
        </p:nvSpPr>
        <p:spPr bwMode="auto">
          <a:xfrm>
            <a:off x="364624" y="1225885"/>
            <a:ext cx="8685033" cy="2918748"/>
          </a:xfrm>
          <a:prstGeom prst="rect">
            <a:avLst/>
          </a:prstGeom>
          <a:noFill/>
          <a:ln w="9525">
            <a:noFill/>
            <a:miter lim="800000"/>
            <a:headEnd/>
            <a:tailEnd/>
          </a:ln>
        </p:spPr>
        <p:txBody>
          <a:bodyPr wrap="square">
            <a:spAutoFit/>
          </a:bodyPr>
          <a:lstStyle/>
          <a:p>
            <a:pPr marL="228600" indent="-228600">
              <a:buFont typeface="Arial" pitchFamily="34" charset="0"/>
              <a:buChar char="•"/>
            </a:pPr>
            <a:r>
              <a:rPr lang="en-US" b="1" dirty="0">
                <a:solidFill>
                  <a:prstClr val="black"/>
                </a:solidFill>
                <a:latin typeface="Arial"/>
                <a:cs typeface="Arial"/>
              </a:rPr>
              <a:t>Definition</a:t>
            </a:r>
          </a:p>
          <a:p>
            <a:pPr marL="685800" lvl="1" indent="-228600">
              <a:spcBef>
                <a:spcPts val="500"/>
              </a:spcBef>
              <a:buFont typeface="Arial" pitchFamily="34" charset="0"/>
              <a:buChar char="•"/>
            </a:pPr>
            <a:r>
              <a:rPr lang="en-US" sz="1400" dirty="0">
                <a:solidFill>
                  <a:prstClr val="black"/>
                </a:solidFill>
                <a:latin typeface="Arial"/>
                <a:cs typeface="Arial"/>
              </a:rPr>
              <a:t>The TRF is an accurate, stable set of positions and velocities of                                                              reference points on Earth’s surface</a:t>
            </a:r>
          </a:p>
          <a:p>
            <a:pPr marL="685800" lvl="1" indent="-228600">
              <a:spcBef>
                <a:spcPts val="500"/>
              </a:spcBef>
              <a:buFont typeface="Arial" pitchFamily="34" charset="0"/>
              <a:buChar char="•"/>
            </a:pPr>
            <a:r>
              <a:rPr lang="en-US" sz="1400" dirty="0">
                <a:solidFill>
                  <a:prstClr val="black"/>
                </a:solidFill>
                <a:latin typeface="Arial"/>
                <a:cs typeface="Arial"/>
              </a:rPr>
              <a:t>The TRF provides the stable coordinate system that allows us to                                                                    link measurements over space and time for numerous scientific                                                              and societal applications including critical climate and sea level                                               change studies</a:t>
            </a:r>
          </a:p>
          <a:p>
            <a:pPr marL="228600" indent="-228600">
              <a:spcBef>
                <a:spcPts val="1100"/>
              </a:spcBef>
              <a:buFont typeface="Arial" pitchFamily="34" charset="0"/>
              <a:buChar char="•"/>
            </a:pPr>
            <a:r>
              <a:rPr lang="en-US" b="1" dirty="0">
                <a:solidFill>
                  <a:prstClr val="black"/>
                </a:solidFill>
                <a:latin typeface="Arial"/>
                <a:cs typeface="Arial"/>
              </a:rPr>
              <a:t>Determination</a:t>
            </a:r>
          </a:p>
          <a:p>
            <a:pPr marL="685800" lvl="1" indent="-228600">
              <a:spcBef>
                <a:spcPts val="500"/>
              </a:spcBef>
              <a:buFont typeface="Arial" pitchFamily="34" charset="0"/>
              <a:buChar char="•"/>
            </a:pPr>
            <a:r>
              <a:rPr lang="en-US" sz="1400" dirty="0">
                <a:solidFill>
                  <a:prstClr val="black"/>
                </a:solidFill>
                <a:latin typeface="Arial"/>
                <a:cs typeface="Arial"/>
              </a:rPr>
              <a:t>The GNSS, VLBI, SLR, &amp; DORIS geodetic networks, along with ground surveys of stations at co-located sites to tie the networks together, provide the data for determining the TRF as well as for direct science investigations</a:t>
            </a:r>
          </a:p>
        </p:txBody>
      </p:sp>
      <p:pic>
        <p:nvPicPr>
          <p:cNvPr id="8" name="Picture 7">
            <a:extLst>
              <a:ext uri="{FF2B5EF4-FFF2-40B4-BE49-F238E27FC236}">
                <a16:creationId xmlns:a16="http://schemas.microsoft.com/office/drawing/2014/main" id="{1A3ADAAE-A50C-E842-9A81-4B8A33F8157A}"/>
              </a:ext>
            </a:extLst>
          </p:cNvPr>
          <p:cNvPicPr>
            <a:picLocks noChangeAspect="1"/>
          </p:cNvPicPr>
          <p:nvPr/>
        </p:nvPicPr>
        <p:blipFill>
          <a:blip r:embed="rId3"/>
          <a:stretch>
            <a:fillRect/>
          </a:stretch>
        </p:blipFill>
        <p:spPr>
          <a:xfrm>
            <a:off x="6419033" y="1161439"/>
            <a:ext cx="2349132" cy="1978342"/>
          </a:xfrm>
          <a:prstGeom prst="rect">
            <a:avLst/>
          </a:prstGeom>
        </p:spPr>
      </p:pic>
      <p:sp>
        <p:nvSpPr>
          <p:cNvPr id="9" name="TextBox 8">
            <a:extLst>
              <a:ext uri="{FF2B5EF4-FFF2-40B4-BE49-F238E27FC236}">
                <a16:creationId xmlns:a16="http://schemas.microsoft.com/office/drawing/2014/main" id="{21E27B19-8CE5-F84D-A03F-33BA2270524D}"/>
              </a:ext>
            </a:extLst>
          </p:cNvPr>
          <p:cNvSpPr txBox="1"/>
          <p:nvPr/>
        </p:nvSpPr>
        <p:spPr>
          <a:xfrm>
            <a:off x="6688942" y="3077334"/>
            <a:ext cx="2139432" cy="276999"/>
          </a:xfrm>
          <a:prstGeom prst="rect">
            <a:avLst/>
          </a:prstGeom>
          <a:noFill/>
        </p:spPr>
        <p:txBody>
          <a:bodyPr wrap="none" rtlCol="0">
            <a:spAutoFit/>
          </a:bodyPr>
          <a:lstStyle/>
          <a:p>
            <a:r>
              <a:rPr lang="en-US" sz="1200" dirty="0">
                <a:solidFill>
                  <a:prstClr val="black"/>
                </a:solidFill>
                <a:latin typeface="Arial"/>
                <a:cs typeface="Arial"/>
              </a:rPr>
              <a:t>Terrestrial Reference Frame</a:t>
            </a:r>
          </a:p>
        </p:txBody>
      </p:sp>
      <p:sp>
        <p:nvSpPr>
          <p:cNvPr id="10" name="TextBox 9">
            <a:extLst>
              <a:ext uri="{FF2B5EF4-FFF2-40B4-BE49-F238E27FC236}">
                <a16:creationId xmlns:a16="http://schemas.microsoft.com/office/drawing/2014/main" id="{013F169A-CD66-DE4E-AE37-7CF79007AB52}"/>
              </a:ext>
            </a:extLst>
          </p:cNvPr>
          <p:cNvSpPr txBox="1"/>
          <p:nvPr/>
        </p:nvSpPr>
        <p:spPr>
          <a:xfrm>
            <a:off x="8562829" y="4162575"/>
            <a:ext cx="265545" cy="1015663"/>
          </a:xfrm>
          <a:prstGeom prst="rect">
            <a:avLst/>
          </a:prstGeom>
          <a:noFill/>
        </p:spPr>
        <p:txBody>
          <a:bodyPr wrap="square" rtlCol="0">
            <a:spAutoFit/>
          </a:bodyPr>
          <a:lstStyle/>
          <a:p>
            <a:pPr algn="r"/>
            <a:r>
              <a:rPr lang="en-US" sz="1200" dirty="0">
                <a:solidFill>
                  <a:prstClr val="black"/>
                </a:solidFill>
                <a:latin typeface="Arial"/>
                <a:cs typeface="Arial"/>
              </a:rPr>
              <a:t>DORI</a:t>
            </a:r>
          </a:p>
          <a:p>
            <a:pPr algn="r"/>
            <a:r>
              <a:rPr lang="en-US" sz="1200" dirty="0">
                <a:solidFill>
                  <a:prstClr val="black"/>
                </a:solidFill>
                <a:latin typeface="Arial"/>
                <a:cs typeface="Arial"/>
              </a:rPr>
              <a:t>S</a:t>
            </a:r>
          </a:p>
        </p:txBody>
      </p:sp>
      <p:sp>
        <p:nvSpPr>
          <p:cNvPr id="11" name="TextBox 10">
            <a:extLst>
              <a:ext uri="{FF2B5EF4-FFF2-40B4-BE49-F238E27FC236}">
                <a16:creationId xmlns:a16="http://schemas.microsoft.com/office/drawing/2014/main" id="{0241718E-D3B9-F648-AE01-ECF916C6930B}"/>
              </a:ext>
            </a:extLst>
          </p:cNvPr>
          <p:cNvSpPr txBox="1"/>
          <p:nvPr/>
        </p:nvSpPr>
        <p:spPr>
          <a:xfrm>
            <a:off x="5925117" y="4254907"/>
            <a:ext cx="330373" cy="830997"/>
          </a:xfrm>
          <a:prstGeom prst="rect">
            <a:avLst/>
          </a:prstGeom>
          <a:noFill/>
        </p:spPr>
        <p:txBody>
          <a:bodyPr wrap="square" rtlCol="0">
            <a:spAutoFit/>
          </a:bodyPr>
          <a:lstStyle/>
          <a:p>
            <a:pPr algn="ctr"/>
            <a:r>
              <a:rPr lang="en-US" sz="1200" dirty="0">
                <a:solidFill>
                  <a:prstClr val="black"/>
                </a:solidFill>
                <a:latin typeface="Arial"/>
                <a:cs typeface="Arial"/>
              </a:rPr>
              <a:t>VLB</a:t>
            </a:r>
          </a:p>
          <a:p>
            <a:pPr algn="ctr"/>
            <a:r>
              <a:rPr lang="en-US" sz="1200" dirty="0">
                <a:solidFill>
                  <a:prstClr val="black"/>
                </a:solidFill>
                <a:latin typeface="Arial"/>
                <a:cs typeface="Arial"/>
              </a:rPr>
              <a:t>I</a:t>
            </a:r>
          </a:p>
        </p:txBody>
      </p:sp>
      <p:sp>
        <p:nvSpPr>
          <p:cNvPr id="12" name="TextBox 11">
            <a:extLst>
              <a:ext uri="{FF2B5EF4-FFF2-40B4-BE49-F238E27FC236}">
                <a16:creationId xmlns:a16="http://schemas.microsoft.com/office/drawing/2014/main" id="{A2D346BC-7A72-3F44-B7C7-3AB064FBF59F}"/>
              </a:ext>
            </a:extLst>
          </p:cNvPr>
          <p:cNvSpPr txBox="1"/>
          <p:nvPr/>
        </p:nvSpPr>
        <p:spPr>
          <a:xfrm>
            <a:off x="1629487" y="4248483"/>
            <a:ext cx="291114" cy="830997"/>
          </a:xfrm>
          <a:prstGeom prst="rect">
            <a:avLst/>
          </a:prstGeom>
          <a:noFill/>
        </p:spPr>
        <p:txBody>
          <a:bodyPr wrap="square" rtlCol="0">
            <a:spAutoFit/>
          </a:bodyPr>
          <a:lstStyle/>
          <a:p>
            <a:pPr algn="ctr"/>
            <a:r>
              <a:rPr lang="en-US" sz="1200" dirty="0">
                <a:solidFill>
                  <a:prstClr val="black"/>
                </a:solidFill>
                <a:latin typeface="Arial"/>
                <a:cs typeface="Arial"/>
              </a:rPr>
              <a:t>GNSS</a:t>
            </a:r>
          </a:p>
        </p:txBody>
      </p:sp>
      <p:sp>
        <p:nvSpPr>
          <p:cNvPr id="13" name="TextBox 12">
            <a:extLst>
              <a:ext uri="{FF2B5EF4-FFF2-40B4-BE49-F238E27FC236}">
                <a16:creationId xmlns:a16="http://schemas.microsoft.com/office/drawing/2014/main" id="{959E0914-6144-134F-8DC2-EB079245BFAC}"/>
              </a:ext>
            </a:extLst>
          </p:cNvPr>
          <p:cNvSpPr txBox="1"/>
          <p:nvPr/>
        </p:nvSpPr>
        <p:spPr>
          <a:xfrm>
            <a:off x="4096897" y="4340817"/>
            <a:ext cx="311904" cy="646331"/>
          </a:xfrm>
          <a:prstGeom prst="rect">
            <a:avLst/>
          </a:prstGeom>
          <a:noFill/>
        </p:spPr>
        <p:txBody>
          <a:bodyPr wrap="square" rtlCol="0">
            <a:spAutoFit/>
          </a:bodyPr>
          <a:lstStyle/>
          <a:p>
            <a:pPr algn="ctr"/>
            <a:r>
              <a:rPr lang="en-US" sz="1200" dirty="0">
                <a:solidFill>
                  <a:prstClr val="black"/>
                </a:solidFill>
                <a:latin typeface="Arial"/>
                <a:cs typeface="Arial"/>
              </a:rPr>
              <a:t>SLR</a:t>
            </a:r>
          </a:p>
        </p:txBody>
      </p:sp>
      <p:sp>
        <p:nvSpPr>
          <p:cNvPr id="14" name="Slide Number Placeholder 1">
            <a:extLst>
              <a:ext uri="{FF2B5EF4-FFF2-40B4-BE49-F238E27FC236}">
                <a16:creationId xmlns:a16="http://schemas.microsoft.com/office/drawing/2014/main" id="{98551D0C-FA12-2841-BBF0-41FA71E3C9D8}"/>
              </a:ext>
            </a:extLst>
          </p:cNvPr>
          <p:cNvSpPr>
            <a:spLocks noGrp="1"/>
          </p:cNvSpPr>
          <p:nvPr>
            <p:ph type="sldNum" sz="quarter" idx="12"/>
          </p:nvPr>
        </p:nvSpPr>
        <p:spPr>
          <a:xfrm>
            <a:off x="6553200" y="6248400"/>
            <a:ext cx="1905000" cy="457200"/>
          </a:xfrm>
        </p:spPr>
        <p:txBody>
          <a:bodyPr/>
          <a:lstStyle/>
          <a:p>
            <a:fld id="{F6E8E04E-B520-4B48-96F9-30A21BB262E4}"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pic>
        <p:nvPicPr>
          <p:cNvPr id="15" name="Picture 14">
            <a:extLst>
              <a:ext uri="{FF2B5EF4-FFF2-40B4-BE49-F238E27FC236}">
                <a16:creationId xmlns:a16="http://schemas.microsoft.com/office/drawing/2014/main" id="{910BA607-26ED-2F40-B09C-D36AF7A63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02" y="4206783"/>
            <a:ext cx="1018385" cy="914400"/>
          </a:xfrm>
          <a:prstGeom prst="rect">
            <a:avLst/>
          </a:prstGeom>
        </p:spPr>
      </p:pic>
      <p:pic>
        <p:nvPicPr>
          <p:cNvPr id="16" name="Picture 15">
            <a:extLst>
              <a:ext uri="{FF2B5EF4-FFF2-40B4-BE49-F238E27FC236}">
                <a16:creationId xmlns:a16="http://schemas.microsoft.com/office/drawing/2014/main" id="{30090448-DCB6-FC4A-B40B-D3AB8E490E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892" y="4206783"/>
            <a:ext cx="1802552" cy="914400"/>
          </a:xfrm>
          <a:prstGeom prst="rect">
            <a:avLst/>
          </a:prstGeom>
        </p:spPr>
      </p:pic>
      <p:pic>
        <p:nvPicPr>
          <p:cNvPr id="17" name="Picture 16">
            <a:extLst>
              <a:ext uri="{FF2B5EF4-FFF2-40B4-BE49-F238E27FC236}">
                <a16:creationId xmlns:a16="http://schemas.microsoft.com/office/drawing/2014/main" id="{E7948164-8E29-C64B-9DF9-694D53A4CB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607" y="4206783"/>
            <a:ext cx="1201602" cy="914400"/>
          </a:xfrm>
          <a:prstGeom prst="rect">
            <a:avLst/>
          </a:prstGeom>
        </p:spPr>
      </p:pic>
      <p:pic>
        <p:nvPicPr>
          <p:cNvPr id="18" name="Picture 17">
            <a:extLst>
              <a:ext uri="{FF2B5EF4-FFF2-40B4-BE49-F238E27FC236}">
                <a16:creationId xmlns:a16="http://schemas.microsoft.com/office/drawing/2014/main" id="{0C1350C5-58E4-794B-9FAD-F1EF16E6B5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766" y="4206783"/>
            <a:ext cx="1847751" cy="914400"/>
          </a:xfrm>
          <a:prstGeom prst="rect">
            <a:avLst/>
          </a:prstGeom>
        </p:spPr>
      </p:pic>
    </p:spTree>
    <p:extLst>
      <p:ext uri="{BB962C8B-B14F-4D97-AF65-F5344CB8AC3E}">
        <p14:creationId xmlns:p14="http://schemas.microsoft.com/office/powerpoint/2010/main" val="314349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CEOS and GGOS</a:t>
            </a:r>
          </a:p>
        </p:txBody>
      </p:sp>
      <p:sp>
        <p:nvSpPr>
          <p:cNvPr id="6" name="Content Placeholder 5"/>
          <p:cNvSpPr>
            <a:spLocks noGrp="1"/>
          </p:cNvSpPr>
          <p:nvPr>
            <p:ph idx="1"/>
          </p:nvPr>
        </p:nvSpPr>
        <p:spPr>
          <a:xfrm>
            <a:off x="457199" y="1200150"/>
            <a:ext cx="8475133" cy="3879849"/>
          </a:xfrm>
        </p:spPr>
        <p:txBody>
          <a:bodyPr>
            <a:normAutofit fontScale="92500" lnSpcReduction="20000"/>
          </a:bodyPr>
          <a:lstStyle/>
          <a:p>
            <a:r>
              <a:rPr lang="en-GB" dirty="0"/>
              <a:t>Challenges for GGOS</a:t>
            </a:r>
          </a:p>
          <a:p>
            <a:pPr lvl="1"/>
            <a:r>
              <a:rPr lang="en-GB" dirty="0"/>
              <a:t>Continue to provide Terrestrial Reference Frame</a:t>
            </a:r>
          </a:p>
          <a:p>
            <a:pPr lvl="2"/>
            <a:r>
              <a:rPr lang="en-GB" dirty="0"/>
              <a:t>Of improved accuracy and stability in a sustainable manner</a:t>
            </a:r>
          </a:p>
          <a:p>
            <a:r>
              <a:rPr lang="en-GB" dirty="0"/>
              <a:t>CEOS support of GGOS</a:t>
            </a:r>
          </a:p>
          <a:p>
            <a:pPr lvl="1"/>
            <a:r>
              <a:rPr lang="en-GB" dirty="0"/>
              <a:t>Open data policy</a:t>
            </a:r>
          </a:p>
          <a:p>
            <a:pPr lvl="2"/>
            <a:r>
              <a:rPr lang="en-GB" dirty="0"/>
              <a:t>Essential for obtaining data needed to determine TRF</a:t>
            </a:r>
          </a:p>
          <a:p>
            <a:pPr lvl="1"/>
            <a:r>
              <a:rPr lang="en-GB" dirty="0"/>
              <a:t>Advocate for satellite Earth observations</a:t>
            </a:r>
          </a:p>
          <a:p>
            <a:pPr lvl="2"/>
            <a:r>
              <a:rPr lang="en-GB" dirty="0"/>
              <a:t>And by extension, the TRF needed to analyse the observations</a:t>
            </a:r>
          </a:p>
          <a:p>
            <a:pPr lvl="1"/>
            <a:r>
              <a:rPr lang="en-GB" dirty="0"/>
              <a:t>Satellite Earth obs. for Sustainable Development Goals</a:t>
            </a:r>
          </a:p>
          <a:p>
            <a:pPr lvl="2"/>
            <a:r>
              <a:rPr lang="en-GB" dirty="0"/>
              <a:t>Importance of geodetic data and products</a:t>
            </a:r>
          </a:p>
          <a:p>
            <a:endParaRPr lang="en-GB" dirty="0"/>
          </a:p>
        </p:txBody>
      </p:sp>
    </p:spTree>
    <p:extLst>
      <p:ext uri="{BB962C8B-B14F-4D97-AF65-F5344CB8AC3E}">
        <p14:creationId xmlns:p14="http://schemas.microsoft.com/office/powerpoint/2010/main" val="1531208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870</TotalTime>
  <Words>282</Words>
  <Application>Microsoft Macintosh PowerPoint</Application>
  <PresentationFormat>On-screen Show (16:9)</PresentationFormat>
  <Paragraphs>55</Paragraphs>
  <Slides>7</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Arial Bold</vt:lpstr>
      <vt:lpstr>Calibri</vt:lpstr>
      <vt:lpstr>Droid Serif</vt:lpstr>
      <vt:lpstr>Helvetica</vt:lpstr>
      <vt:lpstr>Office Theme</vt:lpstr>
      <vt:lpstr>The Global Geodetic Observing System Richard Gross Jet Propulsion Laboratory, California Institute of Technology</vt:lpstr>
      <vt:lpstr>Geodesy</vt:lpstr>
      <vt:lpstr>Shape</vt:lpstr>
      <vt:lpstr>Gravity</vt:lpstr>
      <vt:lpstr>Rotation</vt:lpstr>
      <vt:lpstr>Terrestrial Reference Frame</vt:lpstr>
      <vt:lpstr>CEOS and GGOS</vt:lpstr>
    </vt:vector>
  </TitlesOfParts>
  <Company>ESA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Pascal Lecomte</dc:creator>
  <cp:lastModifiedBy>Richard Gross</cp:lastModifiedBy>
  <cp:revision>28</cp:revision>
  <cp:lastPrinted>2016-11-11T04:37:28Z</cp:lastPrinted>
  <dcterms:created xsi:type="dcterms:W3CDTF">2016-11-10T19:18:14Z</dcterms:created>
  <dcterms:modified xsi:type="dcterms:W3CDTF">2018-09-18T15:21:16Z</dcterms:modified>
</cp:coreProperties>
</file>