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7" r:id="rId1"/>
    <p:sldMasterId id="2147484163" r:id="rId2"/>
    <p:sldMasterId id="2147484166" r:id="rId3"/>
    <p:sldMasterId id="2147484175" r:id="rId4"/>
  </p:sldMasterIdLst>
  <p:notesMasterIdLst>
    <p:notesMasterId r:id="rId13"/>
  </p:notesMasterIdLst>
  <p:handoutMasterIdLst>
    <p:handoutMasterId r:id="rId14"/>
  </p:handoutMasterIdLst>
  <p:sldIdLst>
    <p:sldId id="477" r:id="rId5"/>
    <p:sldId id="480" r:id="rId6"/>
    <p:sldId id="479" r:id="rId7"/>
    <p:sldId id="484" r:id="rId8"/>
    <p:sldId id="488" r:id="rId9"/>
    <p:sldId id="493" r:id="rId10"/>
    <p:sldId id="495" r:id="rId11"/>
    <p:sldId id="494" r:id="rId12"/>
  </p:sldIdLst>
  <p:sldSz cx="12192000" cy="6858000"/>
  <p:notesSz cx="6858000" cy="9144000"/>
  <p:defaultTextStyle>
    <a:defPPr>
      <a:defRPr lang="en-US"/>
    </a:defPPr>
    <a:lvl1pPr marL="0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811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771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656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541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502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5310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1120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6931" algn="l" defTabSz="911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16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D60"/>
    <a:srgbClr val="557584"/>
    <a:srgbClr val="002F74"/>
    <a:srgbClr val="C2DCF5"/>
    <a:srgbClr val="E7F5FC"/>
    <a:srgbClr val="E1F6FF"/>
    <a:srgbClr val="00CC33"/>
    <a:srgbClr val="DC6334"/>
    <a:srgbClr val="5886B9"/>
    <a:srgbClr val="54B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48"/>
    <p:restoredTop sz="99661" autoAdjust="0"/>
  </p:normalViewPr>
  <p:slideViewPr>
    <p:cSldViewPr snapToGrid="0" snapToObjects="1" showGuides="1">
      <p:cViewPr varScale="1">
        <p:scale>
          <a:sx n="81" d="100"/>
          <a:sy n="81" d="100"/>
        </p:scale>
        <p:origin x="-120" y="-904"/>
      </p:cViewPr>
      <p:guideLst>
        <p:guide orient="horz" pos="3816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296"/>
    </p:cViewPr>
  </p:sorterViewPr>
  <p:notesViewPr>
    <p:cSldViewPr snapToGrid="0" snapToObjects="1" showGuides="1">
      <p:cViewPr varScale="1">
        <p:scale>
          <a:sx n="190" d="100"/>
          <a:sy n="190" d="100"/>
        </p:scale>
        <p:origin x="4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196A4-3C97-1B4A-B1BE-6059B0986D68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ACC38-7279-614F-9CB8-740D55938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219B0-068E-A84A-8185-F22873B906E8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82863-384D-A645-9536-8F1BA5D66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11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771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656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541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502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310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120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931" algn="l" defTabSz="911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Fleet - Earth Science Division - Missions (with color key;</a:t>
            </a:r>
            <a:r>
              <a:rPr lang="en-US" b="1" baseline="0" dirty="0" smtClean="0"/>
              <a:t> editable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Jan.</a:t>
            </a:r>
            <a:r>
              <a:rPr lang="en-US" baseline="0" dirty="0" smtClean="0"/>
              <a:t> 16, 2018: Reformatted, includes all missions, dates and cube </a:t>
            </a:r>
            <a:r>
              <a:rPr lang="en-US" baseline="0" dirty="0" err="1" smtClean="0"/>
              <a:t>sats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Dec. 15, 2015</a:t>
            </a:r>
          </a:p>
          <a:p>
            <a:r>
              <a:rPr lang="en-US" i="1" dirty="0" smtClean="0"/>
              <a:t>Credit: NASA/J. </a:t>
            </a:r>
            <a:r>
              <a:rPr lang="en-US" i="1" dirty="0" err="1" smtClean="0"/>
              <a:t>Mottar</a:t>
            </a:r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------------------------------</a:t>
            </a:r>
          </a:p>
          <a:p>
            <a:r>
              <a:rPr lang="en-US" dirty="0"/>
              <a:t>SLIDE </a:t>
            </a:r>
            <a:r>
              <a:rPr lang="en-US" dirty="0" smtClean="0"/>
              <a:t>INFO</a:t>
            </a:r>
          </a:p>
          <a:p>
            <a:endParaRPr lang="en-US" dirty="0" smtClean="0"/>
          </a:p>
          <a:p>
            <a:r>
              <a:rPr lang="en-US" dirty="0" smtClean="0"/>
              <a:t>CORRECTION</a:t>
            </a:r>
            <a:r>
              <a:rPr lang="en-US" baseline="0" dirty="0" smtClean="0"/>
              <a:t> DENNING PER RIVERA Feb 18, 2016</a:t>
            </a:r>
          </a:p>
          <a:p>
            <a:r>
              <a:rPr lang="en-US" baseline="0" dirty="0" smtClean="0"/>
              <a:t>Changed misspelling of “</a:t>
            </a:r>
            <a:r>
              <a:rPr lang="en-US" baseline="0" dirty="0" err="1" smtClean="0"/>
              <a:t>Sentinal</a:t>
            </a:r>
            <a:r>
              <a:rPr lang="en-US" baseline="0" dirty="0" smtClean="0"/>
              <a:t>” to “Sentinel”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UPDATE DENNING</a:t>
            </a:r>
            <a:r>
              <a:rPr lang="en-US" baseline="0" dirty="0" smtClean="0"/>
              <a:t> PER FREILICH DECISIONS FEB 12, 2016</a:t>
            </a:r>
          </a:p>
          <a:p>
            <a:r>
              <a:rPr lang="en-US" baseline="0" dirty="0" smtClean="0"/>
              <a:t>Changed OCO-3 to Formulation color and moved lower in list</a:t>
            </a:r>
          </a:p>
          <a:p>
            <a:r>
              <a:rPr lang="en-US" baseline="0" dirty="0" smtClean="0"/>
              <a:t>Changed RBI to Formulation color</a:t>
            </a:r>
          </a:p>
          <a:p>
            <a:r>
              <a:rPr lang="en-US" baseline="0" dirty="0" smtClean="0"/>
              <a:t>Changed GEDI to Implementation color and moved to line above it</a:t>
            </a:r>
          </a:p>
          <a:p>
            <a:r>
              <a:rPr lang="en-US" baseline="0" dirty="0" smtClean="0"/>
              <a:t>Added TSIS-2 in Formulation color</a:t>
            </a:r>
          </a:p>
          <a:p>
            <a:endParaRPr lang="en-US" dirty="0"/>
          </a:p>
          <a:p>
            <a:r>
              <a:rPr lang="en-US" dirty="0" smtClean="0"/>
              <a:t>UPDATE</a:t>
            </a:r>
            <a:r>
              <a:rPr lang="en-US" baseline="0" dirty="0" smtClean="0"/>
              <a:t> DENNING</a:t>
            </a:r>
            <a:r>
              <a:rPr lang="en-US" dirty="0" smtClean="0"/>
              <a:t> </a:t>
            </a:r>
            <a:r>
              <a:rPr lang="en-US" dirty="0"/>
              <a:t>PER FREILICH DECISIONS FEB 4, 2016</a:t>
            </a:r>
          </a:p>
          <a:p>
            <a:r>
              <a:rPr lang="en-US" dirty="0"/>
              <a:t>Changed “Altimetry FO (Formulation in FY16) to “Sentinal-6A/B”</a:t>
            </a:r>
          </a:p>
          <a:p>
            <a:r>
              <a:rPr lang="en-US" dirty="0"/>
              <a:t>On Landsat 9, removed comma and TIRFF</a:t>
            </a:r>
          </a:p>
          <a:p>
            <a:r>
              <a:rPr lang="en-US" dirty="0"/>
              <a:t>Change I was going to make – “NISTAR, EPIC (NOAA’s DSCOVR) to green primary ops was already corrected</a:t>
            </a:r>
          </a:p>
          <a:p>
            <a:pPr marL="171843" indent="-171843">
              <a:buFont typeface="Arial"/>
              <a:buChar char="•"/>
            </a:pPr>
            <a:endParaRPr lang="en-US" dirty="0"/>
          </a:p>
          <a:p>
            <a:pPr marL="171843" indent="-171843">
              <a:buFont typeface="Arial"/>
              <a:buChar char="•"/>
            </a:pPr>
            <a:r>
              <a:rPr lang="en-US" dirty="0"/>
              <a:t>Dec. 15, 2015 – Updated: TEMPO changed to Implementation phase; NISTAR, EPIC changed to Primary Ops phase; ; OCO-3 and ECOSTRESS changed to Implementation phase; Aquarius removed; slide now fully editable. </a:t>
            </a:r>
            <a:r>
              <a:rPr lang="en-US" dirty="0" err="1"/>
              <a:t>JMottar</a:t>
            </a:r>
            <a:endParaRPr lang="en-US" dirty="0"/>
          </a:p>
          <a:p>
            <a:pPr marL="171843" indent="-171843">
              <a:buFont typeface="Arial"/>
              <a:buChar char="•"/>
            </a:pPr>
            <a:r>
              <a:rPr lang="en-US" dirty="0"/>
              <a:t>May 18, 2015 – Added to SMD Multimedia Library.</a:t>
            </a:r>
          </a:p>
          <a:p>
            <a:pPr marL="171843" indent="-171843">
              <a:buFont typeface="Arial"/>
              <a:buChar char="•"/>
            </a:pPr>
            <a:r>
              <a:rPr lang="en-US" dirty="0"/>
              <a:t>May 18, 2015 – Updated the outdated 2014 version: TRMM was removed; NISTAR, EPIC (NOAA's DSCOVR) were added; SMAP icon was updated; moon at top left was removed; color key moved to top left.-</a:t>
            </a:r>
            <a:r>
              <a:rPr lang="en-US" dirty="0" err="1"/>
              <a:t>JMottar</a:t>
            </a:r>
            <a:endParaRPr lang="en-US" dirty="0"/>
          </a:p>
          <a:p>
            <a:pPr marL="171843" indent="-171843">
              <a:buFont typeface="Arial"/>
              <a:buChar char="•"/>
            </a:pPr>
            <a:r>
              <a:rPr lang="en-US" dirty="0"/>
              <a:t>ID: I-EA-15-0040 (image)</a:t>
            </a:r>
          </a:p>
          <a:p>
            <a:pPr marL="171843" indent="-171843">
              <a:buFont typeface="Arial"/>
              <a:buChar char="•"/>
            </a:pPr>
            <a:r>
              <a:rPr lang="en-US" dirty="0"/>
              <a:t>ID: SL-EA-15-0068 (slide)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227C-6D12-C84E-9C6B-329866ED89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40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902711E2-22B5-4A11-9C15-C67BBBC45D28}" type="slidenum">
              <a:rPr lang="en-US" smtClean="0">
                <a:latin typeface="Arial Narrow"/>
              </a:rPr>
              <a:pPr/>
              <a:t>‹#›</a:t>
            </a:fld>
            <a:endParaRPr lang="en-US" dirty="0" smtClean="0">
              <a:latin typeface="Arial Narrow"/>
            </a:endParaRPr>
          </a:p>
          <a:p>
            <a:endParaRPr lang="en-US" dirty="0">
              <a:latin typeface="Arial Narrow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90"/>
            <a:ext cx="2844800" cy="3651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7541345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3" y="1825625"/>
            <a:ext cx="6164580" cy="4351339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58743" y="365129"/>
            <a:ext cx="6195060" cy="1325563"/>
          </a:xfrm>
          <a:prstGeom prst="rect">
            <a:avLst/>
          </a:prstGeom>
        </p:spPr>
        <p:txBody>
          <a:bodyPr vert="horz" lIns="91208" tIns="45718" rIns="91208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74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/>
  </p:cSld>
  <p:clrMapOvr>
    <a:masterClrMapping/>
  </p:clrMapOvr>
  <p:transition xmlns:p14="http://schemas.microsoft.com/office/powerpoint/2010/main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024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77960" y="6356374"/>
            <a:ext cx="2743200" cy="365125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fld id="{786A64DB-DBB3-CA48-993E-0DE1651AF3A6}" type="slidenum">
              <a:rPr lang="en-US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4472C4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7493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8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7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6A64DB-DBB3-CA48-993E-0DE1651AF3A6}" type="slidenum">
              <a:rPr lang="en-US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4472C4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1157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8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3" y="4953176"/>
            <a:ext cx="6902196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The New Animated Science </a:t>
            </a:r>
            <a:br>
              <a:rPr lang="en-US" dirty="0"/>
            </a:br>
            <a:r>
              <a:rPr lang="en-US" dirty="0"/>
              <a:t>Mission Directorate Template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9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7981" marR="0" lvl="0" indent="-227981" algn="r" defTabSz="9117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612"/>
            <a:ext cx="4071939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900" baseline="0">
                <a:solidFill>
                  <a:srgbClr val="244D60"/>
                </a:solidFill>
              </a:defRPr>
            </a:lvl1pPr>
            <a:lvl2pPr marL="45581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2pPr>
            <a:lvl3pPr marL="91177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3pPr>
            <a:lvl4pPr marL="1367656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4pPr>
            <a:lvl5pPr marL="182354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418"/>
            <a:ext cx="4071939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500" baseline="0">
                <a:solidFill>
                  <a:srgbClr val="244D60"/>
                </a:solidFill>
              </a:defRPr>
            </a:lvl1pPr>
            <a:lvl2pPr marL="45581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2pPr>
            <a:lvl3pPr marL="91177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3pPr>
            <a:lvl4pPr marL="1367656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4pPr>
            <a:lvl5pPr marL="182354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114153035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12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C764DE79-268F-4C1A-8933-263129D2AF90}" type="datetimeFigureOut">
              <a:rPr lang="en-US" dirty="0">
                <a:solidFill>
                  <a:prstClr val="black"/>
                </a:solidFill>
                <a:latin typeface="Calibri"/>
              </a:rPr>
              <a:pPr/>
              <a:t>10/16/18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65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523039"/>
            <a:ext cx="6527800" cy="258763"/>
          </a:xfrm>
          <a:prstGeom prst="rect">
            <a:avLst/>
          </a:prstGeom>
        </p:spPr>
        <p:txBody>
          <a:bodyPr lIns="91412" tIns="45718" rIns="91412" bIns="45718"/>
          <a:lstStyle>
            <a:lvl1pPr>
              <a:defRPr/>
            </a:lvl1pPr>
          </a:lstStyle>
          <a:p>
            <a:pPr defTabSz="914082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75963" y="6596083"/>
            <a:ext cx="677940" cy="1841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A9DB952-D2FF-471F-897E-1437345C8095}" type="slidenum">
              <a:rPr lang="en-US" altLang="en-US">
                <a:latin typeface="Arial Narrow"/>
              </a:rPr>
              <a:pPr/>
              <a:t>‹#›</a:t>
            </a:fld>
            <a:endParaRPr lang="en-US" altLang="en-US" sz="1100" dirty="0">
              <a:latin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9084733" y="6597651"/>
            <a:ext cx="1016000" cy="190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8095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393703"/>
            <a:ext cx="9652000" cy="7493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495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254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39183" y="6483358"/>
            <a:ext cx="10503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 Narrow"/>
              </a:rPr>
              <a:t>9/16/14</a:t>
            </a:r>
            <a:endParaRPr lang="en-US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735" y="6483358"/>
            <a:ext cx="6118577" cy="365125"/>
          </a:xfrm>
          <a:prstGeom prst="rect">
            <a:avLst/>
          </a:prstGeom>
        </p:spPr>
        <p:txBody>
          <a:bodyPr lIns="91412" tIns="45718" rIns="91412" bIns="45718"/>
          <a:lstStyle>
            <a:lvl1pPr algn="ctr">
              <a:defRPr sz="1100"/>
            </a:lvl1pPr>
          </a:lstStyle>
          <a:p>
            <a:pPr defTabSz="914082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The technical data in this document is controlled under the U.S. Export Regulations; release to foreign persons may require an export authorization.   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72467" y="6483358"/>
            <a:ext cx="1509932" cy="36512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752ABD36-0AAD-3448-9164-3F611EC6570F}" type="slidenum">
              <a:rPr lang="en-US" smtClean="0">
                <a:solidFill>
                  <a:srgbClr val="000000"/>
                </a:solidFill>
                <a:latin typeface="Arial Narrow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1335851" y="1297175"/>
            <a:ext cx="10246548" cy="4944140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3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>
                <a:solidFill>
                  <a:srgbClr val="1F497D"/>
                </a:solidFill>
                <a:latin typeface="Helvetica"/>
                <a:ea typeface="Helvetica"/>
              </a:rPr>
              <a:pPr defTabSz="914400"/>
              <a:t>‹#›</a:t>
            </a:fld>
            <a:endParaRPr dirty="0">
              <a:solidFill>
                <a:srgbClr val="1F497D"/>
              </a:solidFill>
              <a:latin typeface="Helvetica"/>
              <a:ea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101600" y="6629403"/>
            <a:ext cx="3149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914400">
              <a:defRPr>
                <a:solidFill>
                  <a:srgbClr val="000000"/>
                </a:solidFill>
              </a:defRPr>
            </a:pPr>
            <a:r>
              <a:rPr lang="en-AU" sz="1100" i="1" kern="0" dirty="0" smtClean="0">
                <a:solidFill>
                  <a:srgbClr val="1F497D"/>
                </a:solidFill>
                <a:latin typeface="Helvetica"/>
                <a:ea typeface="Helvetica"/>
                <a:cs typeface="Proxima Nova Regular"/>
                <a:sym typeface="Proxima Nova Regular"/>
              </a:rPr>
              <a:t>CEOS Plenary 2018, 17-18 October</a:t>
            </a:r>
            <a:endParaRPr sz="1100" i="1" kern="0" dirty="0">
              <a:solidFill>
                <a:srgbClr val="1F497D"/>
              </a:solidFill>
              <a:latin typeface="Helvetica"/>
              <a:ea typeface="Helvetic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20" y="4953158"/>
            <a:ext cx="6880655" cy="986933"/>
          </a:xfrm>
        </p:spPr>
        <p:txBody>
          <a:bodyPr wrap="square" anchor="t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New Static Science Mission</a:t>
            </a:r>
            <a:br>
              <a:rPr lang="en-US" dirty="0"/>
            </a:br>
            <a:r>
              <a:rPr lang="en-US" dirty="0"/>
              <a:t>Directorate Template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429485"/>
            <a:ext cx="2990088" cy="196060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718" rIns="91208" bIns="4571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067304" y="2429485"/>
            <a:ext cx="2990088" cy="196060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718" rIns="91208" bIns="4571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134608" y="2429485"/>
            <a:ext cx="2990088" cy="196060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718" rIns="91208" bIns="4571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01912" y="2429485"/>
            <a:ext cx="2990088" cy="196060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718" rIns="91208" bIns="4571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9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7981" marR="0" lvl="0" indent="-227981" algn="r" defTabSz="9117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612"/>
            <a:ext cx="4071939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9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81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2pPr>
            <a:lvl3pPr marL="91177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3pPr>
            <a:lvl4pPr marL="1367656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4pPr>
            <a:lvl5pPr marL="182354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418"/>
            <a:ext cx="4071939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5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81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2pPr>
            <a:lvl3pPr marL="91177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3pPr>
            <a:lvl4pPr marL="1367656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4pPr>
            <a:lvl5pPr marL="1823541" indent="0" algn="r">
              <a:buFont typeface="Arial" charset="0"/>
              <a:buNone/>
              <a:defRPr sz="19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13001516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12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74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1701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8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58"/>
            <a:ext cx="6471920" cy="656586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800"/>
            <a:ext cx="6461760" cy="1925911"/>
          </a:xfrm>
        </p:spPr>
        <p:txBody>
          <a:bodyPr>
            <a:spAutoFit/>
          </a:bodyPr>
          <a:lstStyle>
            <a:lvl1pPr marL="227981" indent="-227981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1pPr>
            <a:lvl2pPr marL="683942" indent="-227981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2pPr>
            <a:lvl3pPr marL="1139750" indent="-227981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3pPr>
            <a:lvl4pPr marL="1595560" indent="-227981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4pPr>
            <a:lvl5pPr marL="2051371" indent="-227981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74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theme" Target="../theme/theme3.xml"/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mes_BG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4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613539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FFFF"/>
                </a:solidFill>
                <a:ea typeface="+mn-ea"/>
              </a:defRPr>
            </a:lvl1pPr>
          </a:lstStyle>
          <a:p>
            <a:pPr defTabSz="914082" fontAlgn="base">
              <a:spcBef>
                <a:spcPct val="0"/>
              </a:spcBef>
              <a:spcAft>
                <a:spcPct val="0"/>
              </a:spcAft>
            </a:pPr>
            <a:fld id="{33D804BE-5198-2946-A7CF-1560F12F4DF1}" type="slidenum">
              <a:rPr lang="en-US" smtClean="0">
                <a:latin typeface="Arial" pitchFamily="34" charset="0"/>
              </a:rPr>
              <a:pPr defTabSz="91408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6248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236" y="1165227"/>
            <a:ext cx="11675533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90"/>
            <a:ext cx="2844800" cy="365125"/>
          </a:xfrm>
          <a:prstGeom prst="rect">
            <a:avLst/>
          </a:prstGeom>
        </p:spPr>
        <p:txBody>
          <a:bodyPr lIns="91412" tIns="45718" rIns="91412" bIns="45718" anchor="b" anchorCtr="0"/>
          <a:lstStyle>
            <a:lvl1pPr>
              <a:defRPr sz="1100" b="0">
                <a:solidFill>
                  <a:srgbClr val="FFFFFF"/>
                </a:solidFill>
              </a:defRPr>
            </a:lvl1pPr>
          </a:lstStyle>
          <a:p>
            <a:pPr defTabSz="914082" fontAlgn="base">
              <a:spcBef>
                <a:spcPct val="0"/>
              </a:spcBef>
              <a:spcAft>
                <a:spcPct val="0"/>
              </a:spcAft>
            </a:pPr>
            <a:fld id="{1A91A39F-11B5-9847-AA17-E654CBC879A1}" type="datetimeFigureOut">
              <a:rPr lang="en-US" smtClean="0">
                <a:latin typeface="Arial" pitchFamily="34" charset="0"/>
                <a:ea typeface="ＭＳ Ｐゴシック" pitchFamily="34" charset="-128"/>
              </a:rPr>
              <a:pPr defTabSz="914082" fontAlgn="base">
                <a:spcBef>
                  <a:spcPct val="0"/>
                </a:spcBef>
                <a:spcAft>
                  <a:spcPct val="0"/>
                </a:spcAft>
              </a:pPr>
              <a:t>10/16/18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4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2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Narrow"/>
          <a:ea typeface="+mj-ea"/>
          <a:cs typeface="Arial Narrow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5pPr>
      <a:lvl6pPr marL="45703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6pPr>
      <a:lvl7pPr marL="914082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7pPr>
      <a:lvl8pPr marL="137112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8pPr>
      <a:lvl9pPr marL="182816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34" charset="-128"/>
        </a:defRPr>
      </a:lvl9pPr>
    </p:titleStyle>
    <p:bodyStyle>
      <a:lvl1pPr marL="174569" indent="-174569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  <a:ea typeface="+mn-ea"/>
          <a:cs typeface="+mn-cs"/>
        </a:defRPr>
      </a:lvl1pPr>
      <a:lvl2pPr marL="515770" indent="-233285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latin typeface="+mn-lt"/>
          <a:ea typeface="+mn-ea"/>
        </a:defRPr>
      </a:lvl2pPr>
      <a:lvl3pPr marL="739522" indent="-166632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FFFFFF"/>
          </a:solidFill>
          <a:latin typeface="+mn-lt"/>
          <a:ea typeface="+mn-ea"/>
        </a:defRPr>
      </a:lvl3pPr>
      <a:lvl4pPr marL="1088635" indent="-233285" algn="l" rtl="0" fontAlgn="base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  <a:ea typeface="+mn-ea"/>
        </a:defRPr>
      </a:lvl4pPr>
      <a:lvl5pPr marL="1312414" indent="-1666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  <a:ea typeface="+mn-ea"/>
        </a:defRPr>
      </a:lvl5pPr>
      <a:lvl6pPr marL="2513722" indent="-22852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970764" indent="-22852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427805" indent="-22852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3884854" indent="-22852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57200"/>
            <a:fld id="{86CB4B4D-7CA3-9044-876B-883B54F8677D}" type="slidenum">
              <a:rPr kern="0">
                <a:solidFill>
                  <a:srgbClr val="002569"/>
                </a:solidFill>
              </a:rPr>
              <a:pPr defTabSz="457200"/>
              <a:t>‹#›</a:t>
            </a:fld>
            <a:endParaRPr kern="0">
              <a:solidFill>
                <a:srgbClr val="00256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08" tIns="45718" rIns="91208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08" tIns="45718" rIns="91208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208" tIns="45718" rIns="91208" bIns="45718" rtlCol="0" anchor="ctr"/>
          <a:lstStyle>
            <a:lvl1pPr algn="r">
              <a:defRPr sz="1200">
                <a:solidFill>
                  <a:srgbClr val="718E9C"/>
                </a:solidFill>
              </a:defRPr>
            </a:lvl1pPr>
          </a:lstStyle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</p:sldLayoutIdLst>
  <p:hf hdr="0" ftr="0" dt="0"/>
  <p:txStyles>
    <p:titleStyle>
      <a:lvl1pPr algn="l" defTabSz="911771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7981" indent="-227981" algn="l" defTabSz="911771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683942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39750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595560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1371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07331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17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101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062" indent="-227981" algn="l" defTabSz="91177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7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56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4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02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1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3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CC8D91-5433-449F-84A3-BDD7079C5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5E3035C-9780-4B35-A65A-99D1634143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tiff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7.png"/><Relationship Id="rId5" Type="http://schemas.openxmlformats.org/officeDocument/2006/relationships/image" Target="../media/image58.gif"/><Relationship Id="rId6" Type="http://schemas.openxmlformats.org/officeDocument/2006/relationships/image" Target="../media/image5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830389" y="2514605"/>
            <a:ext cx="7661657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NASA Overview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830388" y="3759205"/>
            <a:ext cx="6414477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NASA – Earth Science Division</a:t>
            </a:r>
            <a:endParaRPr sz="1800" kern="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CEOS Plenary 2018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Agenda </a:t>
            </a:r>
            <a:r>
              <a:rPr sz="1800" kern="0" dirty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Item </a:t>
            </a:r>
            <a:r>
              <a:rPr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#</a:t>
            </a: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 4.3</a:t>
            </a:r>
            <a:endParaRPr sz="1800" kern="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800" kern="0" dirty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Brussels, </a:t>
            </a:r>
            <a:r>
              <a:rPr lang="en-US"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Belgium</a:t>
            </a:r>
            <a:endParaRPr sz="1800" kern="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800" kern="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17 – 18 October 2018</a:t>
            </a:r>
            <a:endParaRPr sz="1800" kern="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386" y="1217405"/>
            <a:ext cx="2762255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830389" y="2246639"/>
            <a:ext cx="3741615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b="0" kern="0" dirty="0" smtClean="0">
                <a:solidFill>
                  <a:prstClr val="white">
                    <a:lumMod val="20000"/>
                    <a:lumOff val="80000"/>
                  </a:prstClr>
                </a:solidFill>
                <a:latin typeface="Helvetica"/>
              </a:rPr>
              <a:t>Committee on Earth Observation Satellites</a:t>
            </a:r>
            <a:endParaRPr lang="en-US" sz="1050" b="0" kern="0" dirty="0">
              <a:solidFill>
                <a:prstClr val="white">
                  <a:lumMod val="20000"/>
                  <a:lumOff val="80000"/>
                </a:prstClr>
              </a:solidFill>
              <a:latin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0090981" y="2088026"/>
            <a:ext cx="1723883" cy="3472516"/>
          </a:xfrm>
          <a:prstGeom prst="rect">
            <a:avLst/>
          </a:prstGeom>
          <a:solidFill>
            <a:schemeClr val="tx1">
              <a:alpha val="39000"/>
            </a:schemeClr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531329" y="478735"/>
            <a:ext cx="1399891" cy="1063575"/>
            <a:chOff x="286427" y="227316"/>
            <a:chExt cx="1399890" cy="1063572"/>
          </a:xfrm>
        </p:grpSpPr>
        <p:sp>
          <p:nvSpPr>
            <p:cNvPr id="82" name="Rectangle 81"/>
            <p:cNvSpPr/>
            <p:nvPr/>
          </p:nvSpPr>
          <p:spPr>
            <a:xfrm>
              <a:off x="286427" y="227316"/>
              <a:ext cx="1296840" cy="106357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97563" y="356283"/>
              <a:ext cx="118871" cy="118871"/>
            </a:xfrm>
            <a:prstGeom prst="rect">
              <a:avLst/>
            </a:prstGeom>
            <a:solidFill>
              <a:srgbClr val="FDFD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97563" y="580394"/>
              <a:ext cx="118871" cy="118871"/>
            </a:xfrm>
            <a:prstGeom prst="rect">
              <a:avLst/>
            </a:prstGeom>
            <a:solidFill>
              <a:srgbClr val="E49E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A947"/>
                </a:solidFill>
                <a:latin typeface="Century Gothic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7563" y="804505"/>
              <a:ext cx="118871" cy="118871"/>
            </a:xfrm>
            <a:prstGeom prst="rect">
              <a:avLst/>
            </a:prstGeom>
            <a:solidFill>
              <a:srgbClr val="A6FA8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7563" y="1028617"/>
              <a:ext cx="118871" cy="118871"/>
            </a:xfrm>
            <a:prstGeom prst="rect">
              <a:avLst/>
            </a:prstGeom>
            <a:solidFill>
              <a:srgbClr val="B6EE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entury Gothic"/>
                </a:rPr>
                <a:t>     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75027" y="266700"/>
              <a:ext cx="121129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DFD5F"/>
                  </a:solidFill>
                  <a:latin typeface="Arial Narrow"/>
                  <a:ea typeface="ＭＳ Ｐゴシック" charset="-128"/>
                  <a:cs typeface="Arial Narrow"/>
                </a:rPr>
                <a:t>(Pre)Formulation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75027" y="492277"/>
              <a:ext cx="1125174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1A947"/>
                  </a:solidFill>
                  <a:latin typeface="Arial Narrow"/>
                  <a:ea typeface="ＭＳ Ｐゴシック" charset="-128"/>
                  <a:cs typeface="Arial Narrow"/>
                </a:rPr>
                <a:t>Implementation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5027" y="717855"/>
              <a:ext cx="1023574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latin typeface="Arial Narrow"/>
                  <a:ea typeface="ＭＳ Ｐゴシック" charset="-128"/>
                  <a:cs typeface="Arial Narrow"/>
                </a:rPr>
                <a:t>Primary</a:t>
              </a:r>
              <a:r>
                <a:rPr lang="en-US" sz="1200" dirty="0">
                  <a:solidFill>
                    <a:srgbClr val="A6FA8C"/>
                  </a:solidFill>
                  <a:latin typeface="Arial Narrow"/>
                  <a:ea typeface="ＭＳ Ｐゴシック" charset="-128"/>
                  <a:cs typeface="Arial Narrow"/>
                </a:rPr>
                <a:t> Ops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5027" y="943432"/>
              <a:ext cx="1023574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B6EEFD"/>
                  </a:solidFill>
                  <a:latin typeface="Arial Narrow"/>
                  <a:ea typeface="ＭＳ Ｐゴシック" charset="-128"/>
                  <a:cs typeface="Arial Narrow"/>
                </a:rPr>
                <a:t>Extended </a:t>
              </a:r>
              <a:r>
                <a:rPr lang="en-US" sz="1200" dirty="0">
                  <a:solidFill>
                    <a:srgbClr val="4472C4">
                      <a:lumMod val="40000"/>
                      <a:lumOff val="60000"/>
                    </a:srgbClr>
                  </a:solidFill>
                  <a:latin typeface="Arial Narrow"/>
                  <a:ea typeface="ＭＳ Ｐゴシック" charset="-128"/>
                  <a:cs typeface="Arial Narrow"/>
                </a:rPr>
                <a:t>Ops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455432" y="1960105"/>
            <a:ext cx="2460773" cy="120032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ISS Instruments</a:t>
            </a:r>
          </a:p>
          <a:p>
            <a:endParaRPr lang="en-US" sz="8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LIS (2020), SAGE III (2020)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TSIS-1 (2018), ECOSTRESS (2018), </a:t>
            </a:r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OCO-3 (2019), </a:t>
            </a:r>
            <a: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  <a:t> GEDI (2019)</a:t>
            </a:r>
            <a:b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</a:br>
            <a: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  <a:t>[</a:t>
            </a:r>
            <a:r>
              <a:rPr lang="en-US" sz="1200" b="1" dirty="0">
                <a:solidFill>
                  <a:srgbClr val="FDFD5F"/>
                </a:solidFill>
                <a:latin typeface="Arial Narrow"/>
                <a:cs typeface="Arial Narrow"/>
              </a:rPr>
              <a:t>CLARREO-PF (2020)], EMIT (TBD)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148987" y="2346883"/>
            <a:ext cx="1566148" cy="283949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500" b="1" dirty="0" err="1">
                <a:solidFill>
                  <a:prstClr val="white"/>
                </a:solidFill>
                <a:latin typeface="Arial Narrow"/>
                <a:cs typeface="Arial Narrow"/>
              </a:rPr>
              <a:t>InVEST</a:t>
            </a:r>
            <a:r>
              <a:rPr lang="en-US" sz="1500" b="1" dirty="0">
                <a:solidFill>
                  <a:prstClr val="white"/>
                </a:solidFill>
                <a:latin typeface="Arial Narrow"/>
                <a:cs typeface="Arial Narrow"/>
              </a:rPr>
              <a:t>/</a:t>
            </a:r>
            <a:r>
              <a:rPr lang="en-US" sz="1500" b="1" dirty="0" err="1">
                <a:solidFill>
                  <a:prstClr val="white"/>
                </a:solidFill>
                <a:latin typeface="Arial Narrow"/>
                <a:cs typeface="Arial Narrow"/>
              </a:rPr>
              <a:t>CubeSats</a:t>
            </a:r>
            <a:endParaRPr lang="en-US" sz="1500" b="1" dirty="0">
              <a:solidFill>
                <a:prstClr val="white"/>
              </a:solidFill>
              <a:latin typeface="Arial Narrow"/>
              <a:cs typeface="Arial Narrow"/>
            </a:endParaRPr>
          </a:p>
          <a:p>
            <a:pPr>
              <a:lnSpc>
                <a:spcPct val="50000"/>
              </a:lnSpc>
            </a:pPr>
            <a:endParaRPr lang="en-US" sz="1500" dirty="0">
              <a:solidFill>
                <a:prstClr val="white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RAVAN </a:t>
            </a:r>
            <a:r>
              <a:rPr lang="en-US" sz="1200" b="1" dirty="0">
                <a:solidFill>
                  <a:srgbClr val="B6EEFD"/>
                </a:solidFill>
                <a:latin typeface="Arial Narrow"/>
                <a:ea typeface="ＭＳ Ｐゴシック" charset="-128"/>
                <a:cs typeface="Arial Narrow"/>
              </a:rPr>
              <a:t>(2016)</a:t>
            </a:r>
          </a:p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B6EEFD"/>
                </a:solidFill>
                <a:latin typeface="Arial Narrow"/>
                <a:ea typeface="ＭＳ Ｐゴシック" charset="-128"/>
                <a:cs typeface="Arial Narrow"/>
              </a:rPr>
              <a:t>IceCube</a:t>
            </a:r>
            <a:r>
              <a:rPr lang="en-US" sz="1200" b="1" dirty="0">
                <a:solidFill>
                  <a:srgbClr val="B6EEFD"/>
                </a:solidFill>
                <a:latin typeface="Arial Narrow"/>
                <a:ea typeface="ＭＳ Ｐゴシック" charset="-128"/>
                <a:cs typeface="Arial Narrow"/>
              </a:rPr>
              <a:t> (2017)</a:t>
            </a:r>
          </a:p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92D050"/>
                </a:solidFill>
                <a:latin typeface="Arial Narrow"/>
                <a:ea typeface="ＭＳ Ｐゴシック" charset="-128"/>
                <a:cs typeface="Arial Narrow"/>
              </a:rPr>
              <a:t>MiRaTA</a:t>
            </a:r>
            <a:r>
              <a:rPr lang="en-US" sz="1200" b="1" dirty="0">
                <a:solidFill>
                  <a:srgbClr val="92D050"/>
                </a:solidFill>
                <a:latin typeface="Arial Narrow"/>
                <a:ea typeface="ＭＳ Ｐゴシック" charset="-128"/>
                <a:cs typeface="Arial Narrow"/>
              </a:rPr>
              <a:t> (2017)</a:t>
            </a:r>
            <a:endParaRPr lang="en-US" sz="1200" b="1" dirty="0">
              <a:solidFill>
                <a:srgbClr val="92D050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  <a:t>HARP </a:t>
            </a:r>
            <a:r>
              <a:rPr lang="en-US" sz="12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(2018)</a:t>
            </a: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65ED2D"/>
                </a:solidFill>
                <a:latin typeface="Arial Narrow"/>
                <a:ea typeface="ＭＳ Ｐゴシック" charset="-128"/>
                <a:cs typeface="Arial Narrow"/>
              </a:rPr>
              <a:t>TEMPEST-D (2018)</a:t>
            </a:r>
            <a:endParaRPr lang="en-US" sz="1200" b="1" dirty="0">
              <a:solidFill>
                <a:srgbClr val="65ED2D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65ED2D"/>
                </a:solidFill>
                <a:latin typeface="Arial Narrow"/>
                <a:cs typeface="Arial Narrow"/>
              </a:rPr>
              <a:t>RainCube</a:t>
            </a:r>
            <a:r>
              <a:rPr lang="en-US" sz="1200" b="1" dirty="0">
                <a:solidFill>
                  <a:srgbClr val="65ED2D"/>
                </a:solidFill>
                <a:latin typeface="Arial Narrow"/>
                <a:cs typeface="Arial Narrow"/>
              </a:rPr>
              <a:t> </a:t>
            </a:r>
            <a:r>
              <a:rPr lang="en-US" sz="1200" b="1" dirty="0">
                <a:solidFill>
                  <a:srgbClr val="65ED2D"/>
                </a:solidFill>
                <a:latin typeface="Arial Narrow"/>
                <a:ea typeface="ＭＳ Ｐゴシック" charset="-128"/>
                <a:cs typeface="Arial Narrow"/>
              </a:rPr>
              <a:t>(2018)</a:t>
            </a:r>
          </a:p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65ED2D"/>
                </a:solidFill>
                <a:latin typeface="Arial Narrow"/>
                <a:ea typeface="ＭＳ Ｐゴシック" charset="-128"/>
                <a:cs typeface="Arial Narrow"/>
              </a:rPr>
              <a:t>CubeRRT</a:t>
            </a:r>
            <a:r>
              <a:rPr lang="en-US" sz="1200" b="1" dirty="0">
                <a:solidFill>
                  <a:srgbClr val="65ED2D"/>
                </a:solidFill>
                <a:latin typeface="Arial Narrow"/>
                <a:ea typeface="ＭＳ Ｐゴシック" charset="-128"/>
                <a:cs typeface="Arial Narrow"/>
              </a:rPr>
              <a:t> (2018)</a:t>
            </a:r>
            <a:endParaRPr lang="en-US" sz="1200" b="1" dirty="0">
              <a:solidFill>
                <a:srgbClr val="65ED2D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E49E42"/>
                </a:solidFill>
                <a:latin typeface="Arial Narrow"/>
                <a:cs typeface="Arial Narrow"/>
              </a:rPr>
              <a:t>CIRiS</a:t>
            </a:r>
            <a: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  <a:t> </a:t>
            </a:r>
            <a:r>
              <a:rPr lang="en-US" sz="12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(2018*)</a:t>
            </a:r>
            <a:endParaRPr lang="en-US" sz="1200" b="1" dirty="0">
              <a:solidFill>
                <a:srgbClr val="E49E42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CSIM (2018)</a:t>
            </a:r>
            <a:endParaRPr lang="en-US" sz="1200" b="1" dirty="0">
              <a:solidFill>
                <a:srgbClr val="E49E42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white">
                  <a:lumMod val="95000"/>
                </a:prstClr>
              </a:solidFill>
              <a:latin typeface="Arial Narrow"/>
              <a:ea typeface="ＭＳ Ｐゴシック" charset="-128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100" dirty="0">
                <a:solidFill>
                  <a:prstClr val="white">
                    <a:lumMod val="95000"/>
                  </a:prstClr>
                </a:solidFill>
                <a:latin typeface="Arial Narrow"/>
                <a:ea typeface="ＭＳ Ｐゴシック" charset="-128"/>
                <a:cs typeface="Arial Narrow"/>
              </a:rPr>
              <a:t>* </a:t>
            </a:r>
            <a:r>
              <a:rPr lang="en-US" sz="1100" i="1" dirty="0">
                <a:solidFill>
                  <a:prstClr val="white">
                    <a:lumMod val="95000"/>
                  </a:prstClr>
                </a:solidFill>
                <a:latin typeface="Arial Narrow"/>
                <a:ea typeface="ＭＳ Ｐゴシック" charset="-128"/>
                <a:cs typeface="Arial Narrow"/>
              </a:rPr>
              <a:t>Target date, </a:t>
            </a:r>
            <a:br>
              <a:rPr lang="en-US" sz="1100" i="1" dirty="0">
                <a:solidFill>
                  <a:prstClr val="white">
                    <a:lumMod val="95000"/>
                  </a:prstClr>
                </a:solidFill>
                <a:latin typeface="Arial Narrow"/>
                <a:ea typeface="ＭＳ Ｐゴシック" charset="-128"/>
                <a:cs typeface="Arial Narrow"/>
              </a:rPr>
            </a:br>
            <a:r>
              <a:rPr lang="en-US" sz="1100" i="1" dirty="0">
                <a:solidFill>
                  <a:prstClr val="white">
                    <a:lumMod val="95000"/>
                  </a:prstClr>
                </a:solidFill>
                <a:latin typeface="Arial Narrow"/>
                <a:ea typeface="ＭＳ Ｐゴシック" charset="-128"/>
                <a:cs typeface="Arial Narrow"/>
              </a:rPr>
              <a:t>   not yet manifested</a:t>
            </a:r>
            <a:endParaRPr lang="en-US" sz="1100" i="1" dirty="0">
              <a:solidFill>
                <a:prstClr val="white">
                  <a:lumMod val="95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99" name="TextBox 12"/>
          <p:cNvSpPr txBox="1">
            <a:spLocks noChangeArrowheads="1"/>
          </p:cNvSpPr>
          <p:nvPr/>
        </p:nvSpPr>
        <p:spPr bwMode="auto">
          <a:xfrm>
            <a:off x="2008683" y="27612"/>
            <a:ext cx="3918316" cy="15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18" rIns="91412" bIns="45718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100" b="1" dirty="0">
                <a:solidFill>
                  <a:prstClr val="white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NASA Earth Science </a:t>
            </a:r>
            <a:r>
              <a:rPr lang="en-US" sz="2800" dirty="0">
                <a:solidFill>
                  <a:prstClr val="white"/>
                </a:solidFill>
                <a:latin typeface="Arial Narrow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solidFill>
                  <a:prstClr val="white"/>
                </a:solidFill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 Narrow" charset="0"/>
              </a:rPr>
              <a:t>Missions: Present through 2023 </a:t>
            </a:r>
          </a:p>
          <a:p>
            <a:r>
              <a:rPr lang="en-US" sz="2000" dirty="0">
                <a:solidFill>
                  <a:srgbClr val="FFFFFF"/>
                </a:solidFill>
                <a:latin typeface="Arial Narrow" charset="0"/>
              </a:rPr>
              <a:t>(no DS new starts or future </a:t>
            </a:r>
          </a:p>
          <a:p>
            <a:r>
              <a:rPr lang="en-US" sz="2000" dirty="0">
                <a:solidFill>
                  <a:srgbClr val="FFFFFF"/>
                </a:solidFill>
                <a:latin typeface="Arial Narrow" charset="0"/>
              </a:rPr>
              <a:t>Venture Class shown)</a:t>
            </a:r>
            <a:endParaRPr lang="en-US" sz="2000" dirty="0">
              <a:solidFill>
                <a:srgbClr val="FFFF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611">
            <a:off x="7173596" y="5790795"/>
            <a:ext cx="1175167" cy="439963"/>
          </a:xfrm>
          <a:prstGeom prst="rect">
            <a:avLst/>
          </a:prstGeom>
        </p:spPr>
      </p:pic>
      <p:pic>
        <p:nvPicPr>
          <p:cNvPr id="74" name="Picture 73" descr="Landsat_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01" y="1061983"/>
            <a:ext cx="695291" cy="278116"/>
          </a:xfrm>
          <a:prstGeom prst="rect">
            <a:avLst/>
          </a:prstGeom>
        </p:spPr>
      </p:pic>
      <p:pic>
        <p:nvPicPr>
          <p:cNvPr id="75" name="Picture 74" descr="PA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07" y="298300"/>
            <a:ext cx="408432" cy="432816"/>
          </a:xfrm>
          <a:prstGeom prst="rect">
            <a:avLst/>
          </a:prstGeom>
        </p:spPr>
      </p:pic>
      <p:pic>
        <p:nvPicPr>
          <p:cNvPr id="76" name="Picture 75" descr="NI-S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33" y="1324689"/>
            <a:ext cx="341376" cy="585216"/>
          </a:xfrm>
          <a:prstGeom prst="rect">
            <a:avLst/>
          </a:prstGeom>
        </p:spPr>
      </p:pic>
      <p:pic>
        <p:nvPicPr>
          <p:cNvPr id="77" name="Picture 76" descr="ICESat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68" y="2804613"/>
            <a:ext cx="658368" cy="512064"/>
          </a:xfrm>
          <a:prstGeom prst="rect">
            <a:avLst/>
          </a:prstGeom>
        </p:spPr>
      </p:pic>
      <p:pic>
        <p:nvPicPr>
          <p:cNvPr id="78" name="Picture 77" descr="CYGNS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5" y="3246261"/>
            <a:ext cx="1000391" cy="292512"/>
          </a:xfrm>
          <a:prstGeom prst="rect">
            <a:avLst/>
          </a:prstGeom>
        </p:spPr>
      </p:pic>
      <p:pic>
        <p:nvPicPr>
          <p:cNvPr id="79" name="Picture 78" descr="DSCOV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73" y="3231259"/>
            <a:ext cx="509397" cy="283643"/>
          </a:xfrm>
          <a:prstGeom prst="rect">
            <a:avLst/>
          </a:prstGeom>
        </p:spPr>
      </p:pic>
      <p:pic>
        <p:nvPicPr>
          <p:cNvPr id="80" name="Picture 79" descr="SMA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60" y="3271041"/>
            <a:ext cx="627888" cy="865632"/>
          </a:xfrm>
          <a:prstGeom prst="rect">
            <a:avLst/>
          </a:prstGeom>
        </p:spPr>
      </p:pic>
      <p:pic>
        <p:nvPicPr>
          <p:cNvPr id="81" name="Picture 80" descr="G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77" y="5069363"/>
            <a:ext cx="1523163" cy="747531"/>
          </a:xfrm>
          <a:prstGeom prst="rect">
            <a:avLst/>
          </a:prstGeom>
        </p:spPr>
      </p:pic>
      <p:pic>
        <p:nvPicPr>
          <p:cNvPr id="94" name="Picture 93" descr="OCO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73" y="6009159"/>
            <a:ext cx="2265023" cy="655664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7490109" y="1321909"/>
            <a:ext cx="1318459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E49E42"/>
                </a:solidFill>
                <a:latin typeface="Arial Narrow"/>
                <a:cs typeface="Arial Narrow"/>
              </a:rPr>
              <a:t>Landsat 9 (2020)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185561" y="524913"/>
            <a:ext cx="1008851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FDFD5F"/>
                </a:solidFill>
                <a:latin typeface="Arial Narrow"/>
                <a:cs typeface="Arial Narrow"/>
              </a:rPr>
              <a:t>[PACE (2022)]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371844" y="1825777"/>
            <a:ext cx="1105640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NI-SAR (2021)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870664" y="2068831"/>
            <a:ext cx="1020535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SWOT (2021)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334033" y="2311563"/>
            <a:ext cx="1298009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TEMPO (~2021)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608613" y="2548348"/>
            <a:ext cx="1450779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65ED2D"/>
                </a:solidFill>
                <a:latin typeface="Arial Narrow"/>
                <a:cs typeface="Arial Narrow"/>
              </a:rPr>
              <a:t>GRACE-FO (2) (2023)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014787" y="3005913"/>
            <a:ext cx="1374032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9AE882"/>
                </a:solidFill>
                <a:latin typeface="Arial Narrow"/>
                <a:cs typeface="Arial Narrow"/>
              </a:rPr>
              <a:t>CYGNSS (8) (2019)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96623" y="2800519"/>
            <a:ext cx="1830929" cy="64633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NISTAR, EPIC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(DSCOVR / NOAA) 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(2019)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787163" y="3917064"/>
            <a:ext cx="801092" cy="46166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 err="1">
                <a:solidFill>
                  <a:srgbClr val="B6EEFD"/>
                </a:solidFill>
                <a:latin typeface="Arial Narrow"/>
                <a:cs typeface="Arial Narrow"/>
              </a:rPr>
              <a:t>QuikSCAT</a:t>
            </a:r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 (2018)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836428" y="3946163"/>
            <a:ext cx="1009533" cy="64632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Landsat 7</a:t>
            </a:r>
          </a:p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(USGS) (~2022)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977077" y="4227356"/>
            <a:ext cx="971579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Terra (&gt;2021)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247267" y="4718148"/>
            <a:ext cx="1011708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Aqua (&gt;2022)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0425" y="5084683"/>
            <a:ext cx="1241323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 err="1">
                <a:solidFill>
                  <a:srgbClr val="B6EEFD"/>
                </a:solidFill>
                <a:latin typeface="Arial Narrow"/>
                <a:cs typeface="Arial Narrow"/>
              </a:rPr>
              <a:t>CloudSat</a:t>
            </a:r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 (~2018)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081116" y="5311665"/>
            <a:ext cx="1261701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CALIPSO (&gt;2022)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995036" y="5624973"/>
            <a:ext cx="956712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Aura (&gt;2022)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334034" y="3379443"/>
            <a:ext cx="1030943" cy="46166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SMAP 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(&gt;2022</a:t>
            </a:r>
            <a:r>
              <a:rPr lang="en-US" sz="1200" dirty="0">
                <a:solidFill>
                  <a:srgbClr val="A6FA8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931028" y="3401887"/>
            <a:ext cx="1053896" cy="64632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Suomi NPP (NOAA) (&gt;2022)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142701" y="4452927"/>
            <a:ext cx="987105" cy="64632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Landsat 8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(USGS) (&gt;2022)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918342" y="5247080"/>
            <a:ext cx="956977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GPM (&gt;2022)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78930" y="5908652"/>
            <a:ext cx="1067119" cy="27699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OCO-2 (&gt;2022)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670689" y="1580642"/>
            <a:ext cx="1788275" cy="292384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Sentinel-6A/B (2020, 2025)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08" y="288148"/>
            <a:ext cx="530352" cy="473529"/>
          </a:xfrm>
          <a:prstGeom prst="rect">
            <a:avLst/>
          </a:prstGeom>
          <a:ln>
            <a:noFill/>
          </a:ln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10" y="597455"/>
            <a:ext cx="497079" cy="252256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15" y="3659659"/>
            <a:ext cx="822960" cy="62788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93" y="2209113"/>
            <a:ext cx="579120" cy="481584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60">
            <a:off x="4509947" y="2017925"/>
            <a:ext cx="798576" cy="29870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49" y="3497415"/>
            <a:ext cx="436627" cy="48514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156">
            <a:off x="4525863" y="4762499"/>
            <a:ext cx="786384" cy="402336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75" y="5189837"/>
            <a:ext cx="755904" cy="57912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20" y="5488459"/>
            <a:ext cx="967741" cy="65136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43" y="4084938"/>
            <a:ext cx="676436" cy="46786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026">
            <a:off x="7876548" y="822051"/>
            <a:ext cx="801453" cy="27356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8191632" y="1147095"/>
            <a:ext cx="1124369" cy="292384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F5E952"/>
                </a:solidFill>
                <a:latin typeface="Arial Narrow"/>
                <a:cs typeface="Arial Narrow"/>
              </a:rPr>
              <a:t>MAIA (~2021)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338787" y="710315"/>
            <a:ext cx="1306336" cy="292384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 err="1">
                <a:solidFill>
                  <a:srgbClr val="F5E952"/>
                </a:solidFill>
                <a:latin typeface="Arial Narrow"/>
                <a:cs typeface="Arial Narrow"/>
              </a:rPr>
              <a:t>GeoCARB</a:t>
            </a:r>
            <a:r>
              <a:rPr lang="en-US" sz="1200" b="1" dirty="0">
                <a:solidFill>
                  <a:srgbClr val="F5E952"/>
                </a:solidFill>
                <a:latin typeface="Arial Narrow"/>
                <a:cs typeface="Arial Narrow"/>
              </a:rPr>
              <a:t> (~2021)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666027" y="946815"/>
            <a:ext cx="1518463" cy="292384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F5E952"/>
                </a:solidFill>
                <a:latin typeface="Arial Narrow"/>
                <a:cs typeface="Arial Narrow"/>
              </a:rPr>
              <a:t>TROPICS (6) (~2021)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76" y="3535751"/>
            <a:ext cx="353359" cy="41910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09" y="3647647"/>
            <a:ext cx="781059" cy="314452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75" y="4264454"/>
            <a:ext cx="1205623" cy="58166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7579639" y="3917743"/>
            <a:ext cx="1139404" cy="64632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SORCE,</a:t>
            </a:r>
          </a:p>
          <a:p>
            <a:r>
              <a:rPr lang="en-US" sz="1200" b="1" dirty="0">
                <a:solidFill>
                  <a:srgbClr val="A6FA8C"/>
                </a:solidFill>
                <a:latin typeface="Arial Narrow"/>
                <a:cs typeface="Arial Narrow"/>
              </a:rPr>
              <a:t>TCTE (NOAA) (2018)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9987">
            <a:off x="6767271" y="1140468"/>
            <a:ext cx="533401" cy="44161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02259"/>
            <a:ext cx="706432" cy="488696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8787542" y="5800483"/>
            <a:ext cx="1931567" cy="46166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200" b="1" dirty="0">
                <a:solidFill>
                  <a:srgbClr val="B6EEFD"/>
                </a:solidFill>
                <a:latin typeface="Arial Narrow"/>
                <a:cs typeface="Arial Narrow"/>
              </a:rPr>
              <a:t>OSTM/Jason-2 (NOAA)  (&gt;2022)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72" y="6116117"/>
            <a:ext cx="819573" cy="558800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455440" y="3327560"/>
            <a:ext cx="2180679" cy="64632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JPSS-2 Instruments</a:t>
            </a:r>
          </a:p>
          <a:p>
            <a:pPr defTabSz="913802"/>
            <a:endParaRPr lang="en-US" sz="8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pPr defTabSz="913802"/>
            <a:r>
              <a:rPr lang="en-US" sz="1200" b="1" dirty="0">
                <a:solidFill>
                  <a:srgbClr val="F1A947"/>
                </a:solidFill>
                <a:latin typeface="Arial Narrow"/>
                <a:cs typeface="Arial Narrow"/>
              </a:rPr>
              <a:t>OMPS-Limb (2019)</a:t>
            </a:r>
            <a:endParaRPr lang="en-US" sz="12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1318613" y="6516789"/>
            <a:ext cx="873387" cy="430883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02.21.18</a:t>
            </a:r>
          </a:p>
          <a:p>
            <a:endParaRPr lang="en-US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91" y="132391"/>
            <a:ext cx="518647" cy="2632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99293" y="252495"/>
            <a:ext cx="1334113" cy="292384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FDFD5F"/>
                </a:solidFill>
                <a:latin typeface="Arial Narrow"/>
                <a:ea typeface="ＭＳ Ｐゴシック" charset="-128"/>
                <a:cs typeface="Arial Narrow"/>
              </a:rPr>
              <a:t>PREFIRE (2)  (TBD)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0319" y="2901253"/>
            <a:ext cx="1103280" cy="276995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r>
              <a:rPr lang="en-US" sz="1200" b="1" dirty="0">
                <a:solidFill>
                  <a:srgbClr val="65ED2D"/>
                </a:solidFill>
                <a:latin typeface="Arial Narrow"/>
                <a:cs typeface="Arial Narrow"/>
              </a:rPr>
              <a:t>ICESat-2 (2022)</a:t>
            </a:r>
          </a:p>
        </p:txBody>
      </p:sp>
    </p:spTree>
    <p:extLst>
      <p:ext uri="{BB962C8B-B14F-4D97-AF65-F5344CB8AC3E}">
        <p14:creationId xmlns:p14="http://schemas.microsoft.com/office/powerpoint/2010/main" val="7536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>
                <a:solidFill>
                  <a:srgbClr val="333F50"/>
                </a:solidFill>
                <a:latin typeface="Helvetica"/>
                <a:ea typeface="Helvetica"/>
              </a:rPr>
              <a:pPr/>
              <a:t>3</a:t>
            </a:fld>
            <a:endParaRPr>
              <a:solidFill>
                <a:srgbClr val="333F50"/>
              </a:solidFill>
              <a:latin typeface="Helvetica"/>
              <a:ea typeface="Helvetic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B6CAA64-F800-BD49-AE34-580F68484E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26" y="1078643"/>
            <a:ext cx="3886351" cy="397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" y="306"/>
            <a:ext cx="12190992" cy="68574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650" y="1071047"/>
            <a:ext cx="3886351" cy="3972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174" y="1071039"/>
            <a:ext cx="3886351" cy="3972420"/>
          </a:xfrm>
          <a:prstGeom prst="rect">
            <a:avLst/>
          </a:prstGeom>
        </p:spPr>
      </p:pic>
      <p:sp>
        <p:nvSpPr>
          <p:cNvPr id="29" name="Title 12"/>
          <p:cNvSpPr txBox="1">
            <a:spLocks/>
          </p:cNvSpPr>
          <p:nvPr/>
        </p:nvSpPr>
        <p:spPr>
          <a:xfrm>
            <a:off x="-1124499" y="321099"/>
            <a:ext cx="11187971" cy="656587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Recent and Near-Term Planned ESD Launches (1 of 2)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Shape 241"/>
          <p:cNvSpPr/>
          <p:nvPr/>
        </p:nvSpPr>
        <p:spPr>
          <a:xfrm>
            <a:off x="885754" y="1178219"/>
            <a:ext cx="2951199" cy="67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TSIS-1: DEC 15, 2017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sz="1900" dirty="0">
              <a:solidFill>
                <a:srgbClr val="333F50"/>
              </a:solidFill>
              <a:latin typeface="Arial Narrow" panose="020B0606020202030204" pitchFamily="34" charset="0"/>
              <a:ea typeface="Arial Narrow" charset="0"/>
              <a:cs typeface="Arial Narrow" charset="0"/>
            </a:endParaRPr>
          </a:p>
        </p:txBody>
      </p:sp>
      <p:sp>
        <p:nvSpPr>
          <p:cNvPr id="31" name="Shape 242"/>
          <p:cNvSpPr/>
          <p:nvPr/>
        </p:nvSpPr>
        <p:spPr>
          <a:xfrm>
            <a:off x="4540285" y="1210988"/>
            <a:ext cx="3004003" cy="384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GRACE-FO: May 22, 2018</a:t>
            </a:r>
          </a:p>
        </p:txBody>
      </p:sp>
      <p:sp>
        <p:nvSpPr>
          <p:cNvPr id="32" name="Shape 243"/>
          <p:cNvSpPr/>
          <p:nvPr/>
        </p:nvSpPr>
        <p:spPr>
          <a:xfrm>
            <a:off x="8187033" y="1197840"/>
            <a:ext cx="3139371" cy="384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333F50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ECOSTRESS: </a:t>
            </a:r>
            <a:r>
              <a:rPr lang="en-US" sz="1900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June 29, 2018</a:t>
            </a:r>
          </a:p>
        </p:txBody>
      </p:sp>
      <p:sp>
        <p:nvSpPr>
          <p:cNvPr id="33" name="Shape 202"/>
          <p:cNvSpPr/>
          <p:nvPr/>
        </p:nvSpPr>
        <p:spPr>
          <a:xfrm>
            <a:off x="1954049" y="949676"/>
            <a:ext cx="82296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00" i="1" dirty="0">
              <a:solidFill>
                <a:srgbClr val="333F5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34" name="Shape 204"/>
          <p:cNvSpPr/>
          <p:nvPr/>
        </p:nvSpPr>
        <p:spPr>
          <a:xfrm>
            <a:off x="513105" y="5078952"/>
            <a:ext cx="2286623" cy="784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TSIS-1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333F5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46511" y="4929552"/>
            <a:ext cx="9654540" cy="70788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The Total and Spectral Solar Irradiance Sensor  (TSIS-1) will measure the total amount of sunlight that falls on Earth, and how that light is distributed among the ultraviolet, visible and infrared wavelengths.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70" y="1709934"/>
            <a:ext cx="3535655" cy="31905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2FA1536-2CAE-D842-BC6C-080D7B1852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120" y="1731215"/>
            <a:ext cx="3540309" cy="3183811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563D5945-5A82-8345-BE5F-B73179126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2996" y="1731215"/>
            <a:ext cx="3547504" cy="31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hape 204">
            <a:extLst>
              <a:ext uri="{FF2B5EF4-FFF2-40B4-BE49-F238E27FC236}">
                <a16:creationId xmlns:a16="http://schemas.microsoft.com/office/drawing/2014/main" xmlns="" id="{F1EB82F1-7ADC-A64B-9E96-6FE7807C8723}"/>
              </a:ext>
            </a:extLst>
          </p:cNvPr>
          <p:cNvSpPr/>
          <p:nvPr/>
        </p:nvSpPr>
        <p:spPr>
          <a:xfrm>
            <a:off x="513105" y="5692939"/>
            <a:ext cx="2286623" cy="784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GRACE-FO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333F5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8EE47D0-EEEE-B24A-ACC2-53CEFB6A0518}"/>
              </a:ext>
            </a:extLst>
          </p:cNvPr>
          <p:cNvSpPr/>
          <p:nvPr/>
        </p:nvSpPr>
        <p:spPr>
          <a:xfrm>
            <a:off x="2047453" y="5703640"/>
            <a:ext cx="10013915" cy="400105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Obtain high resolution global models of Earth's gravity field, including how it varies over time</a:t>
            </a:r>
          </a:p>
        </p:txBody>
      </p:sp>
      <p:sp>
        <p:nvSpPr>
          <p:cNvPr id="41" name="Shape 204">
            <a:extLst>
              <a:ext uri="{FF2B5EF4-FFF2-40B4-BE49-F238E27FC236}">
                <a16:creationId xmlns:a16="http://schemas.microsoft.com/office/drawing/2014/main" xmlns="" id="{385C0E74-7B09-2A41-BF19-E97F10FC72FB}"/>
              </a:ext>
            </a:extLst>
          </p:cNvPr>
          <p:cNvSpPr/>
          <p:nvPr/>
        </p:nvSpPr>
        <p:spPr>
          <a:xfrm>
            <a:off x="513105" y="6157044"/>
            <a:ext cx="2286623" cy="784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ECOSTRESS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333F5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B135950-5717-2248-8A73-F2DEF3309225}"/>
              </a:ext>
            </a:extLst>
          </p:cNvPr>
          <p:cNvSpPr/>
          <p:nvPr/>
        </p:nvSpPr>
        <p:spPr>
          <a:xfrm>
            <a:off x="2046511" y="6128971"/>
            <a:ext cx="9654540" cy="70788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defTabSz="685574">
              <a:spcAft>
                <a:spcPts val="451"/>
              </a:spcAft>
            </a:pPr>
            <a:r>
              <a:rPr lang="en-US" sz="2000" i="1" dirty="0">
                <a:solidFill>
                  <a:srgbClr val="333F50"/>
                </a:solidFill>
                <a:latin typeface="Arial Narrow" panose="020B0606020202030204" pitchFamily="34" charset="0"/>
                <a:ea typeface="ＭＳ Ｐゴシック" pitchFamily="34" charset="-128"/>
              </a:rPr>
              <a:t>Provide insight into plant-water dynamics &amp; how ecosystems change with climate via high spatiotemporal resolution thermal infrared radiometer measurements of evapotranspiration (ET)</a:t>
            </a:r>
          </a:p>
        </p:txBody>
      </p:sp>
    </p:spTree>
    <p:extLst>
      <p:ext uri="{BB962C8B-B14F-4D97-AF65-F5344CB8AC3E}">
        <p14:creationId xmlns:p14="http://schemas.microsoft.com/office/powerpoint/2010/main" val="11858292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>
                <a:solidFill>
                  <a:srgbClr val="1F497D"/>
                </a:solidFill>
                <a:latin typeface="Helvetica"/>
                <a:ea typeface="Helvetica"/>
              </a:rPr>
              <a:pPr/>
              <a:t>4</a:t>
            </a:fld>
            <a:endParaRPr>
              <a:solidFill>
                <a:srgbClr val="1F497D"/>
              </a:solidFill>
              <a:latin typeface="Helvetica"/>
              <a:ea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51042D-8442-A84B-B8B1-2F006B5C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07"/>
            <a:ext cx="12192000" cy="6857433"/>
          </a:xfrm>
          <a:prstGeom prst="rect">
            <a:avLst/>
          </a:prstGeom>
        </p:spPr>
      </p:pic>
      <p:sp>
        <p:nvSpPr>
          <p:cNvPr id="8" name="Shape 243"/>
          <p:cNvSpPr/>
          <p:nvPr/>
        </p:nvSpPr>
        <p:spPr>
          <a:xfrm>
            <a:off x="1175625" y="1064219"/>
            <a:ext cx="33706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/>
            <a:endParaRPr sz="2400" dirty="0">
              <a:solidFill>
                <a:schemeClr val="tx1"/>
              </a:solidFill>
              <a:latin typeface="Arial Narrow" panose="020B0606020202030204" pitchFamily="34" charset="0"/>
              <a:ea typeface="Arial Narrow" charset="0"/>
              <a:cs typeface="Arial Narrow" charset="0"/>
            </a:endParaRPr>
          </a:p>
        </p:txBody>
      </p:sp>
      <p:sp>
        <p:nvSpPr>
          <p:cNvPr id="9" name="Shape 202"/>
          <p:cNvSpPr/>
          <p:nvPr/>
        </p:nvSpPr>
        <p:spPr>
          <a:xfrm>
            <a:off x="2630419" y="2186196"/>
            <a:ext cx="7875932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20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/>
            <a:endParaRPr sz="1900" i="1" dirty="0">
              <a:solidFill>
                <a:schemeClr val="tx1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656" y="1053264"/>
            <a:ext cx="3790709" cy="3874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81" y="1044954"/>
            <a:ext cx="3790711" cy="3874661"/>
          </a:xfrm>
          <a:prstGeom prst="rect">
            <a:avLst/>
          </a:prstGeom>
        </p:spPr>
      </p:pic>
      <p:sp>
        <p:nvSpPr>
          <p:cNvPr id="12" name="Shape 242"/>
          <p:cNvSpPr/>
          <p:nvPr/>
        </p:nvSpPr>
        <p:spPr>
          <a:xfrm>
            <a:off x="7757163" y="1089892"/>
            <a:ext cx="38854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>
              <a:spcAft>
                <a:spcPts val="451"/>
              </a:spcAft>
            </a:pPr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OCO-3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88252" y="6015587"/>
            <a:ext cx="8298928" cy="677104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defTabSz="685574">
              <a:spcAft>
                <a:spcPts val="451"/>
              </a:spcAft>
            </a:pPr>
            <a:r>
              <a:rPr lang="en-US" i="1" dirty="0">
                <a:latin typeface="Arial Narrow" panose="020B0606020202030204" pitchFamily="34" charset="0"/>
                <a:ea typeface="ＭＳ Ｐゴシック" pitchFamily="34" charset="-128"/>
              </a:rPr>
              <a:t>Investigate important questions about the distribution of carbon dioxide on Earth as it relates to growing urban populations and changing patterns of fossil fuel combustion. </a:t>
            </a:r>
          </a:p>
        </p:txBody>
      </p:sp>
      <p:pic>
        <p:nvPicPr>
          <p:cNvPr id="14" name="Picture 14" descr="is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07" y="1636660"/>
            <a:ext cx="3426932" cy="251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204"/>
          <p:cNvSpPr/>
          <p:nvPr/>
        </p:nvSpPr>
        <p:spPr>
          <a:xfrm>
            <a:off x="1125468" y="6115384"/>
            <a:ext cx="157289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r" defTabSz="685574">
              <a:spcAft>
                <a:spcPts val="451"/>
              </a:spcAft>
            </a:pP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OCO-3</a:t>
            </a:r>
          </a:p>
        </p:txBody>
      </p:sp>
      <p:sp>
        <p:nvSpPr>
          <p:cNvPr id="16" name="Shape 242"/>
          <p:cNvSpPr/>
          <p:nvPr/>
        </p:nvSpPr>
        <p:spPr>
          <a:xfrm>
            <a:off x="332526" y="1153153"/>
            <a:ext cx="4278511" cy="40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>
              <a:spcAft>
                <a:spcPts val="451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ICESat-2: Sep 15, 2018 </a:t>
            </a:r>
          </a:p>
        </p:txBody>
      </p:sp>
      <p:sp>
        <p:nvSpPr>
          <p:cNvPr id="17" name="Shape 242"/>
          <p:cNvSpPr/>
          <p:nvPr/>
        </p:nvSpPr>
        <p:spPr>
          <a:xfrm>
            <a:off x="7773115" y="4186717"/>
            <a:ext cx="3885412" cy="40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>
              <a:spcAft>
                <a:spcPts val="451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February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776602C-EFDD-8147-A5C6-0B269C0085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360" y="1045699"/>
            <a:ext cx="3790709" cy="3874663"/>
          </a:xfrm>
          <a:prstGeom prst="rect">
            <a:avLst/>
          </a:prstGeom>
        </p:spPr>
      </p:pic>
      <p:sp>
        <p:nvSpPr>
          <p:cNvPr id="19" name="Shape 242">
            <a:extLst>
              <a:ext uri="{FF2B5EF4-FFF2-40B4-BE49-F238E27FC236}">
                <a16:creationId xmlns:a16="http://schemas.microsoft.com/office/drawing/2014/main" xmlns="" id="{46FD0952-BBB8-994C-884C-60757408146B}"/>
              </a:ext>
            </a:extLst>
          </p:cNvPr>
          <p:cNvSpPr/>
          <p:nvPr/>
        </p:nvSpPr>
        <p:spPr>
          <a:xfrm>
            <a:off x="4172871" y="1082328"/>
            <a:ext cx="38854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>
              <a:spcAft>
                <a:spcPts val="451"/>
              </a:spcAft>
            </a:pPr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GEDI</a:t>
            </a:r>
          </a:p>
        </p:txBody>
      </p:sp>
      <p:pic>
        <p:nvPicPr>
          <p:cNvPr id="20" name="Picture 14" descr="iss.jpg">
            <a:extLst>
              <a:ext uri="{FF2B5EF4-FFF2-40B4-BE49-F238E27FC236}">
                <a16:creationId xmlns:a16="http://schemas.microsoft.com/office/drawing/2014/main" xmlns="" id="{6B8DE430-B06B-B744-9233-6A33F5432A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827" y="1629095"/>
            <a:ext cx="3462240" cy="251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242">
            <a:extLst>
              <a:ext uri="{FF2B5EF4-FFF2-40B4-BE49-F238E27FC236}">
                <a16:creationId xmlns:a16="http://schemas.microsoft.com/office/drawing/2014/main" xmlns="" id="{5215648E-C496-0E4E-BFD6-8F3BB0E39649}"/>
              </a:ext>
            </a:extLst>
          </p:cNvPr>
          <p:cNvSpPr/>
          <p:nvPr/>
        </p:nvSpPr>
        <p:spPr>
          <a:xfrm>
            <a:off x="4188823" y="4179152"/>
            <a:ext cx="3885412" cy="40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 sz="1600" b="1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defTabSz="685574">
              <a:spcAft>
                <a:spcPts val="451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November 2018</a:t>
            </a:r>
          </a:p>
        </p:txBody>
      </p:sp>
      <p:sp>
        <p:nvSpPr>
          <p:cNvPr id="22" name="Shape 204">
            <a:extLst>
              <a:ext uri="{FF2B5EF4-FFF2-40B4-BE49-F238E27FC236}">
                <a16:creationId xmlns:a16="http://schemas.microsoft.com/office/drawing/2014/main" xmlns="" id="{03CF5E5B-8863-044D-AA17-A8E8C67BDC86}"/>
              </a:ext>
            </a:extLst>
          </p:cNvPr>
          <p:cNvSpPr/>
          <p:nvPr/>
        </p:nvSpPr>
        <p:spPr>
          <a:xfrm>
            <a:off x="1140075" y="4683403"/>
            <a:ext cx="157289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r" defTabSz="685574">
              <a:spcAft>
                <a:spcPts val="451"/>
              </a:spcAft>
            </a:pP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ICESat-2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85FB74-485B-DE43-B3EE-6F8453F4C8CD}"/>
              </a:ext>
            </a:extLst>
          </p:cNvPr>
          <p:cNvSpPr/>
          <p:nvPr/>
        </p:nvSpPr>
        <p:spPr>
          <a:xfrm>
            <a:off x="2902858" y="4642175"/>
            <a:ext cx="8298927" cy="96949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defTabSz="685574"/>
            <a:r>
              <a:rPr lang="en-US" i="1" dirty="0">
                <a:latin typeface="Arial Narrow" panose="020B0606020202030204" pitchFamily="34" charset="0"/>
                <a:ea typeface="ＭＳ Ｐゴシック" pitchFamily="34" charset="-128"/>
              </a:rPr>
              <a:t>Quantify polar ice-sheet contributions to sea-level change &amp; measure vegetation canopy height as a basis for estimating large-scale biomass and biomass change</a:t>
            </a:r>
          </a:p>
          <a:p>
            <a:pPr defTabSz="685574"/>
            <a:endParaRPr lang="en-US" dirty="0">
              <a:latin typeface="Calibri" panose="020F0502020204030204"/>
            </a:endParaRPr>
          </a:p>
        </p:txBody>
      </p:sp>
      <p:sp>
        <p:nvSpPr>
          <p:cNvPr id="24" name="Shape 204">
            <a:extLst>
              <a:ext uri="{FF2B5EF4-FFF2-40B4-BE49-F238E27FC236}">
                <a16:creationId xmlns:a16="http://schemas.microsoft.com/office/drawing/2014/main" xmlns="" id="{CB99CF19-EAF2-324F-A63E-7F817080C39E}"/>
              </a:ext>
            </a:extLst>
          </p:cNvPr>
          <p:cNvSpPr/>
          <p:nvPr/>
        </p:nvSpPr>
        <p:spPr>
          <a:xfrm>
            <a:off x="1141316" y="5395955"/>
            <a:ext cx="157289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6" tIns="45718" rIns="34286" bIns="45718">
            <a:spAutoFit/>
          </a:bodyPr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 algn="r" defTabSz="685574">
              <a:spcAft>
                <a:spcPts val="451"/>
              </a:spcAft>
            </a:pP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GEDI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EFE7FAD-DA3E-3141-B97C-F8D16474A69A}"/>
              </a:ext>
            </a:extLst>
          </p:cNvPr>
          <p:cNvSpPr/>
          <p:nvPr/>
        </p:nvSpPr>
        <p:spPr>
          <a:xfrm>
            <a:off x="2904100" y="5354725"/>
            <a:ext cx="8298927" cy="96949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defTabSz="685574"/>
            <a:r>
              <a:rPr lang="en-US" i="1" dirty="0">
                <a:latin typeface="Arial Narrow" panose="020B0606020202030204" pitchFamily="34" charset="0"/>
                <a:ea typeface="ＭＳ Ｐゴシック" pitchFamily="34" charset="-128"/>
              </a:rPr>
              <a:t>Characterize the effects of changing climate and land use on ecosystem structure and dynamics, providing the first global, high-resolution observations of forest vertical structure</a:t>
            </a:r>
          </a:p>
          <a:p>
            <a:pPr defTabSz="685574"/>
            <a:endParaRPr lang="en-US" dirty="0">
              <a:latin typeface="Calibri" panose="020F0502020204030204"/>
            </a:endParaRPr>
          </a:p>
        </p:txBody>
      </p:sp>
      <p:sp>
        <p:nvSpPr>
          <p:cNvPr id="26" name="Title 12"/>
          <p:cNvSpPr txBox="1">
            <a:spLocks/>
          </p:cNvSpPr>
          <p:nvPr/>
        </p:nvSpPr>
        <p:spPr>
          <a:xfrm>
            <a:off x="-977992" y="293691"/>
            <a:ext cx="11082127" cy="656587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Recent and Near-Term Planned ESD Launches (2 of 2)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7" name="Picture 26" descr="ICESat-2_Launch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20540"/>
          <a:stretch/>
        </p:blipFill>
        <p:spPr>
          <a:xfrm>
            <a:off x="874027" y="1629079"/>
            <a:ext cx="3445764" cy="30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95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2FAE94-9E64-6B44-8CC5-11EC20F7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C78B-D409-4598-B844-9505F3D2EE4F}" type="slidenum">
              <a:rPr lang="en-US" smtClean="0">
                <a:latin typeface="Calibri"/>
              </a:rPr>
              <a:pPr/>
              <a:t>5</a:t>
            </a:fld>
            <a:endParaRPr lang="en-US"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1091D17-1A50-F64C-85AE-5CDB9F35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"/>
            <a:ext cx="12192000" cy="6846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38C4DE-1C2D-5142-A864-4A357F1735AD}"/>
              </a:ext>
            </a:extLst>
          </p:cNvPr>
          <p:cNvSpPr txBox="1"/>
          <p:nvPr/>
        </p:nvSpPr>
        <p:spPr>
          <a:xfrm>
            <a:off x="457221" y="479503"/>
            <a:ext cx="9947861" cy="523216"/>
          </a:xfrm>
          <a:prstGeom prst="rect">
            <a:avLst/>
          </a:prstGeom>
          <a:noFill/>
        </p:spPr>
        <p:txBody>
          <a:bodyPr wrap="none" lIns="91412" tIns="45718" rIns="91412" bIns="45718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“Sustainable Land Imaging” – Moderate Resolution, Multi</a:t>
            </a:r>
            <a:r>
              <a:rPr lang="en-US" sz="2800" i="1">
                <a:solidFill>
                  <a:schemeClr val="bg1"/>
                </a:solidFill>
              </a:rPr>
              <a:t>-Spectral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185" y="1649559"/>
            <a:ext cx="42906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NASA, USGS, ESA, EC/Copernicus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CEOS LSI VC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-209186" y="285779"/>
            <a:ext cx="10237940" cy="656587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 smtClean="0"/>
              <a:t>NASA Observing System </a:t>
            </a:r>
            <a:r>
              <a:rPr lang="en-US" b="1" i="1" dirty="0" smtClean="0"/>
              <a:t>INNOVATIONS</a:t>
            </a:r>
            <a:endParaRPr lang="en-US" b="1" i="1" dirty="0"/>
          </a:p>
        </p:txBody>
      </p:sp>
      <p:pic>
        <p:nvPicPr>
          <p:cNvPr id="3" name="Picture 2" descr="TROPIC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8" b="1"/>
          <a:stretch/>
        </p:blipFill>
        <p:spPr>
          <a:xfrm>
            <a:off x="3680414" y="4303470"/>
            <a:ext cx="4469855" cy="2315633"/>
          </a:xfrm>
          <a:prstGeom prst="rect">
            <a:avLst/>
          </a:prstGeom>
        </p:spPr>
      </p:pic>
      <p:pic>
        <p:nvPicPr>
          <p:cNvPr id="4" name="Picture 3" descr="GeoCarb_april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87" y="3573279"/>
            <a:ext cx="2667000" cy="26755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 descr="Slide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20062" r="43634" b="26389"/>
          <a:stretch/>
        </p:blipFill>
        <p:spPr>
          <a:xfrm>
            <a:off x="4027221" y="1250489"/>
            <a:ext cx="3955779" cy="3030144"/>
          </a:xfrm>
          <a:prstGeom prst="rect">
            <a:avLst/>
          </a:prstGeom>
        </p:spPr>
      </p:pic>
      <p:pic>
        <p:nvPicPr>
          <p:cNvPr id="6" name="Picture 5" descr="I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24074" b="22839"/>
          <a:stretch/>
        </p:blipFill>
        <p:spPr>
          <a:xfrm flipV="1">
            <a:off x="254380" y="1898734"/>
            <a:ext cx="3603755" cy="2155715"/>
          </a:xfrm>
          <a:prstGeom prst="rect">
            <a:avLst/>
          </a:prstGeom>
          <a:scene3d>
            <a:camera prst="orthographicFront">
              <a:rot lat="21599994" lon="10799999" rev="10799999"/>
            </a:camera>
            <a:lightRig rig="threePt" dir="t"/>
          </a:scene3d>
        </p:spPr>
      </p:pic>
      <p:pic>
        <p:nvPicPr>
          <p:cNvPr id="7" name="Picture 6" descr="A-Train_july20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80" y="1250514"/>
            <a:ext cx="3276600" cy="2027653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8D1B4270-D88F-FB4A-8822-B15A8796B3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67800" y="6356374"/>
            <a:ext cx="2743200" cy="365125"/>
          </a:xfrm>
          <a:prstGeom prst="rect">
            <a:avLst/>
          </a:prstGeo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6</a:t>
            </a:fld>
            <a:endParaRPr lang="en-US">
              <a:latin typeface="Calibri"/>
            </a:endParaRPr>
          </a:p>
        </p:txBody>
      </p:sp>
      <p:pic>
        <p:nvPicPr>
          <p:cNvPr id="9" name="Picture 8" descr="ecostress_on_iss_20180706_labeled_prin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/>
          <a:stretch/>
        </p:blipFill>
        <p:spPr>
          <a:xfrm>
            <a:off x="659690" y="4228836"/>
            <a:ext cx="2590495" cy="21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56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611" y="1189811"/>
            <a:ext cx="9464908" cy="532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2799291" y="319907"/>
            <a:ext cx="7277560" cy="24599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3600" dirty="0" smtClean="0">
                <a:solidFill>
                  <a:srgbClr val="FFFFFF"/>
                </a:solidFill>
              </a:rPr>
              <a:t>TEMPEST-D and </a:t>
            </a:r>
            <a:r>
              <a:rPr lang="en-US" sz="3600" dirty="0" err="1" smtClean="0">
                <a:solidFill>
                  <a:srgbClr val="FFFFFF"/>
                </a:solidFill>
              </a:rPr>
              <a:t>RainCube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AutoShape 2" descr="Image result for typhoon trami space station"/>
          <p:cNvSpPr>
            <a:spLocks noChangeAspect="1" noChangeArrowheads="1"/>
          </p:cNvSpPr>
          <p:nvPr/>
        </p:nvSpPr>
        <p:spPr bwMode="auto">
          <a:xfrm>
            <a:off x="1337174" y="-1683334"/>
            <a:ext cx="8522023" cy="4263475"/>
          </a:xfrm>
          <a:prstGeom prst="rect">
            <a:avLst/>
          </a:prstGeom>
          <a:noFill/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C:\Shannon\TEMPEST\L1_code\TEMPEST_RainCube_TRAM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198" y="3634001"/>
            <a:ext cx="4807799" cy="3026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9" y="3829457"/>
            <a:ext cx="4492535" cy="304698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lIns="91412" tIns="45718" rIns="91412" bIns="45718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September 28, 2018, TEMPEST-D and </a:t>
            </a:r>
            <a:r>
              <a:rPr lang="en-US" sz="1600" dirty="0" err="1"/>
              <a:t>RainCube</a:t>
            </a:r>
            <a:r>
              <a:rPr lang="en-US" sz="1600" dirty="0"/>
              <a:t> overflew Typhoon </a:t>
            </a:r>
            <a:r>
              <a:rPr lang="en-US" sz="1600" dirty="0" err="1"/>
              <a:t>Trami</a:t>
            </a:r>
            <a:r>
              <a:rPr lang="en-US" sz="1600" dirty="0"/>
              <a:t> &lt; 5 minutes apart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 </a:t>
            </a:r>
            <a:r>
              <a:rPr lang="en-US" sz="1600" dirty="0" err="1"/>
              <a:t>RainCube</a:t>
            </a:r>
            <a:r>
              <a:rPr lang="en-US" sz="1600" dirty="0"/>
              <a:t> nadir Ka-band reflectivity shown overlaid on TEMPEST-D 165 GHz brightness temperature illustrating complementary nature of these sensors in constellation for observing precipitation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Trami</a:t>
            </a:r>
            <a:r>
              <a:rPr lang="en-US" sz="1600" dirty="0"/>
              <a:t> observed shortly after it had weakened from Cat 5 to Cat 2</a:t>
            </a:r>
          </a:p>
        </p:txBody>
      </p:sp>
      <p:pic>
        <p:nvPicPr>
          <p:cNvPr id="7" name="Dish_Deploy_OnOrbit[1].mp4">
            <a:hlinkClick r:id="" action="ppaction://media"/>
            <a:extLst>
              <a:ext uri="{FF2B5EF4-FFF2-40B4-BE49-F238E27FC236}">
                <a16:creationId xmlns:a16="http://schemas.microsoft.com/office/drawing/2014/main" xmlns="" id="{4E2E1A09-20F6-3544-A03F-32E1F36C4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7499" y="1279273"/>
            <a:ext cx="2985684" cy="223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04672" y="1318708"/>
            <a:ext cx="3174656" cy="107721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lIns="91412" tIns="45718" rIns="91412" bIns="45718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 smtClean="0"/>
              <a:t>RainCube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smtClean="0"/>
              <a:t> </a:t>
            </a:r>
            <a:r>
              <a:rPr lang="en-US" sz="1600" dirty="0" smtClean="0"/>
              <a:t>0.5m </a:t>
            </a:r>
            <a:r>
              <a:rPr lang="en-US" sz="1600" smtClean="0"/>
              <a:t>mesh </a:t>
            </a:r>
          </a:p>
          <a:p>
            <a:pPr>
              <a:buFont typeface="Arial" pitchFamily="34" charset="0"/>
              <a:buChar char="•"/>
            </a:pPr>
            <a:r>
              <a:rPr lang="en-US" sz="1600" smtClean="0"/>
              <a:t>antenna </a:t>
            </a:r>
            <a:endParaRPr lang="en-US" sz="1600" dirty="0" smtClean="0"/>
          </a:p>
          <a:p>
            <a:r>
              <a:rPr lang="en-US" sz="1600" dirty="0" smtClean="0"/>
              <a:t>deploy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08409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91" y="3318753"/>
            <a:ext cx="5718319" cy="35103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2" y="533400"/>
            <a:ext cx="4673601" cy="2895600"/>
          </a:xfrm>
          <a:prstGeom prst="rect">
            <a:avLst/>
          </a:prstGeom>
        </p:spPr>
      </p:pic>
      <p:pic>
        <p:nvPicPr>
          <p:cNvPr id="15364" name="Picture 4" descr="C:\Shannon\TEMPEST\L1_code\TRAMI_TEMPEST_4level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0" y="0"/>
            <a:ext cx="7112000" cy="4002088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3657600" y="1295400"/>
            <a:ext cx="20320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62400" y="1524000"/>
            <a:ext cx="46736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65600" y="2971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68800" y="3124200"/>
            <a:ext cx="4470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TEMPEST-D Sounding Channels provide 4 levels of vertical resolution to “slice” precipitation and compare with </a:t>
            </a:r>
            <a:r>
              <a:rPr lang="en-US" sz="1800" b="1" i="1" dirty="0" err="1" smtClean="0">
                <a:solidFill>
                  <a:prstClr val="black"/>
                </a:solidFill>
                <a:latin typeface="Calibri"/>
              </a:rPr>
              <a:t>RainCube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 profile </a:t>
            </a:r>
            <a:endParaRPr lang="en-US" sz="18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365" name="Picture 5" descr="C:\Shannon\TEMPEST\L1_code\TRAMI_TEMPEST_RainCube_4levels2d.png"/>
          <p:cNvPicPr>
            <a:picLocks noChangeAspect="1" noChangeArrowheads="1"/>
          </p:cNvPicPr>
          <p:nvPr/>
        </p:nvPicPr>
        <p:blipFill>
          <a:blip r:embed="rId5" cstate="print"/>
          <a:srcRect l="15938" t="12821" r="22301" b="20513"/>
          <a:stretch>
            <a:fillRect/>
          </a:stretch>
        </p:blipFill>
        <p:spPr bwMode="auto">
          <a:xfrm>
            <a:off x="0" y="3276600"/>
            <a:ext cx="3149600" cy="1981200"/>
          </a:xfrm>
          <a:prstGeom prst="rect">
            <a:avLst/>
          </a:prstGeom>
          <a:noFill/>
        </p:spPr>
      </p:pic>
      <p:pic>
        <p:nvPicPr>
          <p:cNvPr id="15366" name="Picture 6" descr="C:\Shannon\TEMPEST\L1_code\TRAMI_TEMPEST_RainCube_4levels2e.png"/>
          <p:cNvPicPr>
            <a:picLocks noChangeAspect="1" noChangeArrowheads="1"/>
          </p:cNvPicPr>
          <p:nvPr/>
        </p:nvPicPr>
        <p:blipFill>
          <a:blip r:embed="rId6" cstate="print"/>
          <a:srcRect l="7043" t="34491" r="10002" b="4083"/>
          <a:stretch>
            <a:fillRect/>
          </a:stretch>
        </p:blipFill>
        <p:spPr bwMode="auto">
          <a:xfrm>
            <a:off x="1930402" y="4560520"/>
            <a:ext cx="5324324" cy="229748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096000" y="1676400"/>
            <a:ext cx="172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Longitude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013107" y="368341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Latitude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7200" y="1295400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182 GHz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56800" y="1295400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180 GHz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3200400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176 GHz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56800" y="3200400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165 GHz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3657602"/>
            <a:ext cx="436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 smtClean="0">
                <a:solidFill>
                  <a:prstClr val="black"/>
                </a:solidFill>
                <a:latin typeface="Calibri"/>
              </a:rPr>
              <a:t>Similar asymmetry observed in depth of </a:t>
            </a:r>
            <a:r>
              <a:rPr lang="en-US" sz="1400" i="1" dirty="0" err="1" smtClean="0">
                <a:solidFill>
                  <a:prstClr val="black"/>
                </a:solidFill>
                <a:latin typeface="Calibri"/>
              </a:rPr>
              <a:t>eyewall</a:t>
            </a:r>
            <a:r>
              <a:rPr lang="en-US" sz="1400" i="1" dirty="0" smtClean="0">
                <a:solidFill>
                  <a:prstClr val="black"/>
                </a:solidFill>
                <a:latin typeface="Calibri"/>
              </a:rPr>
              <a:t> convection between TEMPEST-D and </a:t>
            </a:r>
            <a:r>
              <a:rPr lang="en-US" sz="1400" i="1" dirty="0" err="1" smtClean="0">
                <a:solidFill>
                  <a:prstClr val="black"/>
                </a:solidFill>
                <a:latin typeface="Calibri"/>
              </a:rPr>
              <a:t>RainCube</a:t>
            </a:r>
            <a:r>
              <a:rPr lang="en-US" sz="1400" i="1" dirty="0" smtClean="0">
                <a:solidFill>
                  <a:prstClr val="black"/>
                </a:solidFill>
                <a:latin typeface="Calibri"/>
              </a:rPr>
              <a:t> (strongest on west side and to the south)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&amp;N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Frontie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Frontie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Frontie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Frontie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Frontie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Frontie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Frontie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22862</TotalTime>
  <Words>1005</Words>
  <Application>Microsoft Macintosh PowerPoint</Application>
  <PresentationFormat>Custom</PresentationFormat>
  <Paragraphs>149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D&amp;NF</vt:lpstr>
      <vt:lpstr>Default</vt:lpstr>
      <vt:lpstr>Office Theme</vt:lpstr>
      <vt:lpstr>1_Office Theme</vt:lpstr>
      <vt:lpstr>NASA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Michael Freilich</cp:lastModifiedBy>
  <cp:revision>366</cp:revision>
  <cp:lastPrinted>2018-03-27T10:12:20Z</cp:lastPrinted>
  <dcterms:created xsi:type="dcterms:W3CDTF">2017-10-04T20:17:07Z</dcterms:created>
  <dcterms:modified xsi:type="dcterms:W3CDTF">2018-10-16T08:19:28Z</dcterms:modified>
  <cp:category/>
</cp:coreProperties>
</file>