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7" r:id="rId4"/>
    <p:sldId id="262" r:id="rId5"/>
    <p:sldId id="260" r:id="rId6"/>
    <p:sldId id="261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/>
    <p:restoredTop sz="94731"/>
  </p:normalViewPr>
  <p:slideViewPr>
    <p:cSldViewPr>
      <p:cViewPr varScale="1">
        <p:scale>
          <a:sx n="105" d="100"/>
          <a:sy n="105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02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‹nr.›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ESA%20Space%20for%20Food%20video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Netherlands activities in EO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Organization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Brussels,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Belgium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 – 18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/>
              <a:t>the policy, </a:t>
            </a:r>
            <a:r>
              <a:rPr lang="nl-NL" dirty="0" err="1"/>
              <a:t>scientific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societal</a:t>
            </a:r>
            <a:r>
              <a:rPr lang="nl-NL" dirty="0"/>
              <a:t> </a:t>
            </a:r>
            <a:r>
              <a:rPr lang="nl-NL" dirty="0" err="1"/>
              <a:t>challenges</a:t>
            </a:r>
            <a:r>
              <a:rPr lang="nl-NL" dirty="0"/>
              <a:t> </a:t>
            </a:r>
            <a:r>
              <a:rPr lang="nl-NL" dirty="0" err="1"/>
              <a:t>driving</a:t>
            </a:r>
            <a:r>
              <a:rPr lang="nl-NL" dirty="0"/>
              <a:t> the </a:t>
            </a:r>
            <a:r>
              <a:rPr lang="nl-NL" dirty="0" err="1"/>
              <a:t>strategy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requirements of </a:t>
            </a:r>
            <a:r>
              <a:rPr lang="nl-NL" dirty="0" err="1"/>
              <a:t>their</a:t>
            </a:r>
            <a:r>
              <a:rPr lang="nl-NL" dirty="0"/>
              <a:t> agency </a:t>
            </a:r>
            <a:r>
              <a:rPr lang="nl-NL" dirty="0" err="1"/>
              <a:t>for</a:t>
            </a:r>
            <a:r>
              <a:rPr lang="nl-NL" dirty="0"/>
              <a:t> the next 10 </a:t>
            </a:r>
            <a:r>
              <a:rPr lang="nl-NL" dirty="0" err="1"/>
              <a:t>to</a:t>
            </a:r>
            <a:r>
              <a:rPr lang="nl-NL" dirty="0"/>
              <a:t> 15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the </a:t>
            </a:r>
            <a:r>
              <a:rPr lang="nl-NL" dirty="0" err="1"/>
              <a:t>degree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CEOS' </a:t>
            </a:r>
            <a:r>
              <a:rPr lang="nl-NL" dirty="0" err="1"/>
              <a:t>thematic</a:t>
            </a:r>
            <a:r>
              <a:rPr lang="nl-NL" dirty="0"/>
              <a:t> </a:t>
            </a:r>
            <a:r>
              <a:rPr lang="nl-NL" dirty="0" err="1"/>
              <a:t>foci</a:t>
            </a:r>
            <a:r>
              <a:rPr lang="nl-NL" dirty="0"/>
              <a:t> support these </a:t>
            </a:r>
            <a:r>
              <a:rPr lang="nl-NL" dirty="0" err="1"/>
              <a:t>plans</a:t>
            </a:r>
            <a:r>
              <a:rPr lang="nl-NL" dirty="0" smtClean="0"/>
              <a:t>;</a:t>
            </a:r>
          </a:p>
          <a:p>
            <a:pPr lvl="1"/>
            <a:r>
              <a:rPr lang="nl-NL" dirty="0" err="1" smtClean="0"/>
              <a:t>Linking</a:t>
            </a:r>
            <a:r>
              <a:rPr lang="nl-NL" dirty="0" smtClean="0"/>
              <a:t> space </a:t>
            </a:r>
            <a:r>
              <a:rPr lang="nl-NL" dirty="0" err="1" smtClean="0"/>
              <a:t>capabilities</a:t>
            </a:r>
            <a:r>
              <a:rPr lang="nl-NL" dirty="0" smtClean="0"/>
              <a:t>/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policy is a </a:t>
            </a:r>
            <a:r>
              <a:rPr lang="nl-NL" dirty="0" err="1" smtClean="0"/>
              <a:t>challenge</a:t>
            </a:r>
            <a:endParaRPr lang="nl-NL" dirty="0"/>
          </a:p>
          <a:p>
            <a:r>
              <a:rPr lang="nl-NL" dirty="0" err="1"/>
              <a:t>how</a:t>
            </a:r>
            <a:r>
              <a:rPr lang="nl-NL" dirty="0"/>
              <a:t> CEOS as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r>
              <a:rPr lang="nl-NL" dirty="0"/>
              <a:t> is </a:t>
            </a:r>
            <a:r>
              <a:rPr lang="nl-NL" dirty="0" err="1"/>
              <a:t>supporting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prioritising</a:t>
            </a:r>
            <a:r>
              <a:rPr lang="nl-NL" dirty="0"/>
              <a:t> engagement </a:t>
            </a:r>
            <a:r>
              <a:rPr lang="nl-NL" dirty="0" err="1"/>
              <a:t>around</a:t>
            </a:r>
            <a:r>
              <a:rPr lang="nl-NL" dirty="0"/>
              <a:t> the </a:t>
            </a:r>
            <a:r>
              <a:rPr lang="nl-NL" dirty="0" err="1"/>
              <a:t>agency’s</a:t>
            </a:r>
            <a:r>
              <a:rPr lang="nl-NL" dirty="0"/>
              <a:t> requirements</a:t>
            </a:r>
            <a:r>
              <a:rPr lang="nl-NL" dirty="0" smtClean="0"/>
              <a:t>;</a:t>
            </a:r>
          </a:p>
          <a:p>
            <a:pPr lvl="1"/>
            <a:r>
              <a:rPr lang="nl-NL" dirty="0" err="1" smtClean="0"/>
              <a:t>Priorities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requirements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validated</a:t>
            </a:r>
            <a:r>
              <a:rPr lang="nl-NL" dirty="0" smtClean="0"/>
              <a:t> (</a:t>
            </a:r>
            <a:r>
              <a:rPr lang="nl-NL" dirty="0" err="1" smtClean="0"/>
              <a:t>im</a:t>
            </a:r>
            <a:r>
              <a:rPr lang="nl-NL" dirty="0" smtClean="0"/>
              <a:t>- or </a:t>
            </a:r>
            <a:r>
              <a:rPr lang="nl-NL" dirty="0" err="1" smtClean="0"/>
              <a:t>explicitly</a:t>
            </a:r>
            <a:r>
              <a:rPr lang="nl-NL" dirty="0" smtClean="0"/>
              <a:t>) </a:t>
            </a:r>
            <a:r>
              <a:rPr lang="nl-NL" dirty="0" err="1" smtClean="0"/>
              <a:t>by</a:t>
            </a:r>
            <a:r>
              <a:rPr lang="nl-NL" dirty="0" smtClean="0"/>
              <a:t> CEOS </a:t>
            </a:r>
            <a:r>
              <a:rPr lang="nl-NL" dirty="0" err="1" smtClean="0"/>
              <a:t>priorities</a:t>
            </a:r>
            <a:endParaRPr lang="nl-NL" dirty="0"/>
          </a:p>
          <a:p>
            <a:r>
              <a:rPr lang="nl-NL" dirty="0" err="1"/>
              <a:t>how</a:t>
            </a:r>
            <a:r>
              <a:rPr lang="nl-NL" dirty="0"/>
              <a:t> CEOS </a:t>
            </a:r>
            <a:r>
              <a:rPr lang="nl-NL" dirty="0" err="1"/>
              <a:t>activities</a:t>
            </a:r>
            <a:r>
              <a:rPr lang="nl-NL" dirty="0"/>
              <a:t> </a:t>
            </a:r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standardisation</a:t>
            </a:r>
            <a:r>
              <a:rPr lang="nl-NL" dirty="0"/>
              <a:t> (</a:t>
            </a:r>
            <a:r>
              <a:rPr lang="nl-NL" dirty="0" err="1"/>
              <a:t>metadata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interoperability</a:t>
            </a:r>
            <a:r>
              <a:rPr lang="nl-NL" dirty="0"/>
              <a:t>), </a:t>
            </a:r>
            <a:r>
              <a:rPr lang="nl-NL" dirty="0" err="1"/>
              <a:t>quality</a:t>
            </a:r>
            <a:r>
              <a:rPr lang="nl-NL" dirty="0"/>
              <a:t> control (cal/val), </a:t>
            </a:r>
            <a:r>
              <a:rPr lang="nl-NL" dirty="0" err="1"/>
              <a:t>and</a:t>
            </a:r>
            <a:r>
              <a:rPr lang="nl-NL" dirty="0"/>
              <a:t> data </a:t>
            </a:r>
            <a:r>
              <a:rPr lang="nl-NL" dirty="0" err="1"/>
              <a:t>dissemination</a:t>
            </a:r>
            <a:r>
              <a:rPr lang="nl-NL" dirty="0"/>
              <a:t> </a:t>
            </a:r>
            <a:r>
              <a:rPr lang="nl-NL" dirty="0" err="1"/>
              <a:t>influence</a:t>
            </a:r>
            <a:r>
              <a:rPr lang="nl-NL" dirty="0"/>
              <a:t> </a:t>
            </a:r>
            <a:r>
              <a:rPr lang="nl-NL" dirty="0" err="1"/>
              <a:t>implementations</a:t>
            </a:r>
            <a:r>
              <a:rPr lang="nl-NL" dirty="0"/>
              <a:t> in </a:t>
            </a:r>
            <a:r>
              <a:rPr lang="nl-NL" dirty="0" err="1"/>
              <a:t>their</a:t>
            </a:r>
            <a:r>
              <a:rPr lang="nl-NL" dirty="0"/>
              <a:t> agency</a:t>
            </a:r>
            <a:r>
              <a:rPr lang="nl-NL" dirty="0" smtClean="0"/>
              <a:t>.</a:t>
            </a:r>
          </a:p>
          <a:p>
            <a:pPr lvl="1"/>
            <a:r>
              <a:rPr lang="nl-NL" dirty="0" smtClean="0"/>
              <a:t>NSO </a:t>
            </a:r>
            <a:r>
              <a:rPr lang="nl-NL" dirty="0" err="1" smtClean="0"/>
              <a:t>works</a:t>
            </a:r>
            <a:r>
              <a:rPr lang="nl-NL" dirty="0" smtClean="0"/>
              <a:t> in cooperation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larger</a:t>
            </a:r>
            <a:r>
              <a:rPr lang="nl-NL" dirty="0" smtClean="0"/>
              <a:t> </a:t>
            </a:r>
            <a:r>
              <a:rPr lang="nl-NL" dirty="0" err="1" smtClean="0"/>
              <a:t>agencies</a:t>
            </a:r>
            <a:endParaRPr lang="nl-NL" dirty="0" smtClean="0"/>
          </a:p>
          <a:p>
            <a:pPr lvl="1"/>
            <a:r>
              <a:rPr lang="nl-NL" dirty="0" err="1" smtClean="0"/>
              <a:t>Ground</a:t>
            </a:r>
            <a:r>
              <a:rPr lang="nl-NL" dirty="0" smtClean="0"/>
              <a:t> segment </a:t>
            </a:r>
            <a:r>
              <a:rPr lang="nl-NL" dirty="0" err="1" smtClean="0"/>
              <a:t>plans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take CEOS </a:t>
            </a:r>
            <a:r>
              <a:rPr lang="nl-NL" dirty="0" err="1" smtClean="0"/>
              <a:t>activities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account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err="1" smtClean="0"/>
              <a:t>Role</a:t>
            </a:r>
            <a:r>
              <a:rPr lang="nl-NL" dirty="0" smtClean="0"/>
              <a:t> CEOS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3133019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066800"/>
            <a:ext cx="8610600" cy="48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Primary goal and means: engage </a:t>
            </a:r>
            <a:r>
              <a:rPr lang="en-US" sz="2400" dirty="0" smtClean="0"/>
              <a:t>users, and/or their </a:t>
            </a:r>
            <a:r>
              <a:rPr lang="en-US" sz="2400" dirty="0" smtClean="0"/>
              <a:t>reps in value </a:t>
            </a:r>
            <a:r>
              <a:rPr lang="en-US" sz="2400" dirty="0" smtClean="0"/>
              <a:t>chain, </a:t>
            </a:r>
            <a:r>
              <a:rPr lang="en-US" sz="2400" dirty="0" smtClean="0"/>
              <a:t>to express user needs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Strengthen commercial position of Space Sector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Increase awareness of role space in policy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G4AW: development aid for food security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Climate/environment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Instrument Cluster: engage all instrument core competences in joint technology activities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Bottom up technology process, to be validated by user need studies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Higher </a:t>
            </a:r>
            <a:r>
              <a:rPr lang="en-US" sz="2400" dirty="0"/>
              <a:t>TRL (project </a:t>
            </a:r>
            <a:r>
              <a:rPr lang="en-US" sz="2400" dirty="0" err="1" smtClean="0"/>
              <a:t>realisation</a:t>
            </a:r>
            <a:r>
              <a:rPr lang="en-US" sz="2400" dirty="0"/>
              <a:t>): paid by or on behalf of </a:t>
            </a:r>
            <a:r>
              <a:rPr lang="en-US" sz="2400" dirty="0" smtClean="0"/>
              <a:t>users (scientific, institutional, commercial)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NSO EO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err="1" smtClean="0"/>
              <a:t>Achievements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partners 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advancement</a:t>
            </a:r>
            <a:r>
              <a:rPr lang="nl-NL" dirty="0" smtClean="0"/>
              <a:t> of technology)</a:t>
            </a:r>
            <a:endParaRPr lang="nl-NL" dirty="0"/>
          </a:p>
        </p:txBody>
      </p:sp>
      <p:pic>
        <p:nvPicPr>
          <p:cNvPr id="5" name="Afbeelding 4" descr="csm_PIXELS4_0b4729b6c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7802880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09306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err="1" smtClean="0"/>
              <a:t>Achievements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partners</a:t>
            </a:r>
            <a:endParaRPr lang="nl-NL" dirty="0"/>
          </a:p>
        </p:txBody>
      </p:sp>
      <p:pic>
        <p:nvPicPr>
          <p:cNvPr id="5" name="Tijdelijke aanduiding voor inhoud 4" descr="global_total_no2_20181013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6" r="-1336"/>
          <a:stretch>
            <a:fillRect/>
          </a:stretch>
        </p:blipFill>
        <p:spPr>
          <a:xfrm>
            <a:off x="457200" y="1600200"/>
            <a:ext cx="4208206" cy="2438400"/>
          </a:xfrm>
        </p:spPr>
      </p:pic>
      <p:pic>
        <p:nvPicPr>
          <p:cNvPr id="7" name="Afbeelding 6" descr="co_total_colum_2018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17" y="3962400"/>
            <a:ext cx="4228983" cy="26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15768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876800"/>
          </a:xfrm>
        </p:spPr>
        <p:txBody>
          <a:bodyPr/>
          <a:lstStyle/>
          <a:p>
            <a:r>
              <a:rPr lang="nl-NL" dirty="0" err="1" smtClean="0"/>
              <a:t>Exploitation</a:t>
            </a:r>
            <a:r>
              <a:rPr lang="nl-NL" dirty="0" smtClean="0"/>
              <a:t> of OMI </a:t>
            </a:r>
            <a:r>
              <a:rPr lang="nl-NL" dirty="0" err="1" smtClean="0"/>
              <a:t>and</a:t>
            </a:r>
            <a:r>
              <a:rPr lang="nl-NL" dirty="0" smtClean="0"/>
              <a:t> TROPOMI</a:t>
            </a:r>
          </a:p>
          <a:p>
            <a:pPr lvl="1"/>
            <a:r>
              <a:rPr lang="nl-NL" dirty="0" smtClean="0"/>
              <a:t>Overlap TBD</a:t>
            </a:r>
          </a:p>
          <a:p>
            <a:pPr lvl="1"/>
            <a:r>
              <a:rPr lang="nl-NL" dirty="0" smtClean="0"/>
              <a:t>NSO </a:t>
            </a:r>
            <a:r>
              <a:rPr lang="nl-NL" dirty="0" err="1" smtClean="0"/>
              <a:t>finances</a:t>
            </a:r>
            <a:r>
              <a:rPr lang="nl-NL" dirty="0" smtClean="0"/>
              <a:t> operations, </a:t>
            </a:r>
            <a:r>
              <a:rPr lang="nl-NL" dirty="0" err="1" smtClean="0"/>
              <a:t>validation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in-</a:t>
            </a:r>
            <a:r>
              <a:rPr lang="nl-NL" dirty="0" err="1" smtClean="0"/>
              <a:t>orbit</a:t>
            </a:r>
            <a:r>
              <a:rPr lang="nl-NL" dirty="0" smtClean="0"/>
              <a:t> </a:t>
            </a:r>
            <a:r>
              <a:rPr lang="nl-NL" dirty="0" err="1" smtClean="0"/>
              <a:t>calibration</a:t>
            </a:r>
            <a:endParaRPr lang="nl-NL" dirty="0" smtClean="0"/>
          </a:p>
          <a:p>
            <a:r>
              <a:rPr lang="nl-NL" dirty="0" err="1" smtClean="0"/>
              <a:t>Contribute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institutional</a:t>
            </a:r>
            <a:r>
              <a:rPr lang="nl-NL" dirty="0" smtClean="0"/>
              <a:t>/</a:t>
            </a:r>
            <a:r>
              <a:rPr lang="nl-NL" dirty="0" err="1" smtClean="0"/>
              <a:t>scientific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r>
              <a:rPr lang="nl-NL" dirty="0" smtClean="0"/>
              <a:t>/AQ research</a:t>
            </a:r>
          </a:p>
          <a:p>
            <a:pPr lvl="1"/>
            <a:r>
              <a:rPr lang="nl-NL" dirty="0" smtClean="0"/>
              <a:t>SPEXOne</a:t>
            </a:r>
          </a:p>
          <a:p>
            <a:pPr lvl="1"/>
            <a:r>
              <a:rPr lang="nl-NL" dirty="0" err="1" smtClean="0"/>
              <a:t>Tropolite</a:t>
            </a:r>
            <a:endParaRPr lang="nl-NL" dirty="0" smtClean="0"/>
          </a:p>
          <a:p>
            <a:r>
              <a:rPr lang="nl-NL" dirty="0" err="1" smtClean="0"/>
              <a:t>Broaden</a:t>
            </a:r>
            <a:r>
              <a:rPr lang="nl-NL" dirty="0" smtClean="0"/>
              <a:t> the </a:t>
            </a:r>
            <a:r>
              <a:rPr lang="nl-NL" dirty="0" err="1" smtClean="0"/>
              <a:t>use</a:t>
            </a:r>
            <a:r>
              <a:rPr lang="nl-NL" dirty="0" smtClean="0"/>
              <a:t> of space in Earth Sciences</a:t>
            </a:r>
          </a:p>
          <a:p>
            <a:r>
              <a:rPr lang="nl-NL" dirty="0" err="1" smtClean="0"/>
              <a:t>Flagship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Explore</a:t>
            </a:r>
            <a:r>
              <a:rPr lang="nl-NL" dirty="0" smtClean="0"/>
              <a:t> the </a:t>
            </a:r>
            <a:r>
              <a:rPr lang="nl-NL" dirty="0" err="1" smtClean="0"/>
              <a:t>possibilities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small </a:t>
            </a:r>
            <a:r>
              <a:rPr lang="nl-NL" dirty="0" err="1" smtClean="0"/>
              <a:t>instruments</a:t>
            </a:r>
            <a:r>
              <a:rPr lang="nl-NL" dirty="0" smtClean="0"/>
              <a:t> (commercial/</a:t>
            </a:r>
            <a:r>
              <a:rPr lang="nl-NL" dirty="0" err="1" smtClean="0"/>
              <a:t>institutional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Air </a:t>
            </a:r>
            <a:r>
              <a:rPr lang="nl-NL" dirty="0" err="1" smtClean="0"/>
              <a:t>quality</a:t>
            </a:r>
            <a:endParaRPr lang="nl-NL" dirty="0" smtClean="0"/>
          </a:p>
          <a:p>
            <a:pPr lvl="1"/>
            <a:r>
              <a:rPr lang="nl-NL" dirty="0" smtClean="0"/>
              <a:t>Water </a:t>
            </a:r>
            <a:r>
              <a:rPr lang="nl-NL" dirty="0" err="1" smtClean="0"/>
              <a:t>Quality</a:t>
            </a:r>
            <a:r>
              <a:rPr lang="nl-NL" dirty="0" smtClean="0"/>
              <a:t>/Water Management</a:t>
            </a:r>
          </a:p>
          <a:p>
            <a:pPr lvl="1"/>
            <a:r>
              <a:rPr lang="nl-NL" dirty="0" err="1" smtClean="0"/>
              <a:t>Agriculture</a:t>
            </a:r>
            <a:endParaRPr lang="nl-NL" dirty="0" smtClean="0"/>
          </a:p>
          <a:p>
            <a:r>
              <a:rPr lang="nl-NL" dirty="0" smtClean="0"/>
              <a:t>Spectrometers, </a:t>
            </a:r>
            <a:r>
              <a:rPr lang="nl-NL" dirty="0" err="1" smtClean="0"/>
              <a:t>Hyperspectral</a:t>
            </a:r>
            <a:r>
              <a:rPr lang="nl-NL" dirty="0" smtClean="0"/>
              <a:t> </a:t>
            </a:r>
            <a:r>
              <a:rPr lang="nl-NL" dirty="0" err="1" smtClean="0"/>
              <a:t>imagers</a:t>
            </a:r>
            <a:r>
              <a:rPr lang="nl-NL" dirty="0" smtClean="0"/>
              <a:t>, spectropolarimeters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NSO </a:t>
            </a:r>
            <a:r>
              <a:rPr lang="nl-NL" dirty="0" err="1" smtClean="0"/>
              <a:t>priorities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849329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pic>
        <p:nvPicPr>
          <p:cNvPr id="5" name="Tijdelijke aanduiding voor inhoud 4" descr="SpexOne6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" b="1642"/>
          <a:stretch>
            <a:fillRect/>
          </a:stretch>
        </p:blipFill>
        <p:spPr>
          <a:xfrm>
            <a:off x="609600" y="1600200"/>
            <a:ext cx="3813687" cy="220980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Options</a:t>
            </a:r>
            <a:endParaRPr lang="nl-NL" dirty="0"/>
          </a:p>
        </p:txBody>
      </p:sp>
      <p:pic>
        <p:nvPicPr>
          <p:cNvPr id="6" name="Afbeelding 5" descr="HyperScou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93" y="2133600"/>
            <a:ext cx="4159450" cy="2743200"/>
          </a:xfrm>
          <a:prstGeom prst="rect">
            <a:avLst/>
          </a:prstGeom>
        </p:spPr>
      </p:pic>
      <p:pic>
        <p:nvPicPr>
          <p:cNvPr id="7" name="Afbeelding 6" descr="00085_PSISDG10562_105621N_page_2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9802"/>
            <a:ext cx="4648200" cy="284819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800600" y="5181600"/>
            <a:ext cx="34290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nl-NL" dirty="0" smtClean="0"/>
              <a:t>Spectropolarimeters, </a:t>
            </a:r>
            <a:r>
              <a:rPr lang="nl-NL" dirty="0" err="1" smtClean="0"/>
              <a:t>Hyperspectral</a:t>
            </a:r>
            <a:r>
              <a:rPr lang="nl-NL" dirty="0" smtClean="0"/>
              <a:t> </a:t>
            </a:r>
            <a:r>
              <a:rPr lang="nl-NL" dirty="0" err="1" smtClean="0"/>
              <a:t>imagers</a:t>
            </a:r>
            <a:endParaRPr lang="nl-NL" dirty="0"/>
          </a:p>
          <a:p>
            <a:pPr algn="l" rtl="0" latinLnBrk="1" hangingPunct="0"/>
            <a:r>
              <a:rPr lang="nl-NL" dirty="0" smtClean="0"/>
              <a:t>Spectrometers</a:t>
            </a:r>
            <a:endParaRPr lang="nl-NL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3870667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pic>
        <p:nvPicPr>
          <p:cNvPr id="5" name="Tijdelijke aanduiding voor inhoud 4" descr="20180411-NV-08_Scotland_wav_600dpi.png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308" b="-98308"/>
          <a:stretch>
            <a:fillRect/>
          </a:stretch>
        </p:blipFill>
        <p:spPr>
          <a:xfrm>
            <a:off x="228600" y="304800"/>
            <a:ext cx="8077200" cy="467995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Hyperscout </a:t>
            </a:r>
            <a:r>
              <a:rPr lang="nl-NL" dirty="0" err="1" smtClean="0"/>
              <a:t>results</a:t>
            </a:r>
            <a:endParaRPr lang="nl-NL" dirty="0"/>
          </a:p>
        </p:txBody>
      </p:sp>
      <p:pic>
        <p:nvPicPr>
          <p:cNvPr id="6" name="Afbeelding 5" descr="cosine-HS200-01_Algeria_annotat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5334000" cy="30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87940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G4AW</a:t>
            </a:r>
            <a:endParaRPr lang="nl-NL" dirty="0"/>
          </a:p>
        </p:txBody>
      </p:sp>
      <p:sp>
        <p:nvSpPr>
          <p:cNvPr id="5" name="Tijdelijke aanduiding voor inhoud 4"/>
          <p:cNvSpPr txBox="1">
            <a:spLocks/>
          </p:cNvSpPr>
          <p:nvPr/>
        </p:nvSpPr>
        <p:spPr>
          <a:xfrm>
            <a:off x="184215" y="2264514"/>
            <a:ext cx="8640000" cy="362310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i="1" dirty="0" err="1" smtClean="0"/>
              <a:t>Geodata</a:t>
            </a:r>
            <a:r>
              <a:rPr lang="en-US" sz="2000" i="1" dirty="0" smtClean="0"/>
              <a:t> for Agriculture and Water (</a:t>
            </a:r>
            <a:r>
              <a:rPr lang="en-US" sz="2000" i="1" dirty="0" smtClean="0">
                <a:hlinkClick r:id="rId2" action="ppaction://hlinkfile"/>
              </a:rPr>
              <a:t>G4AW</a:t>
            </a:r>
            <a:r>
              <a:rPr lang="en-US" sz="2000" i="1" dirty="0" smtClean="0"/>
              <a:t>) improves food security in developing countries by using satellite data. </a:t>
            </a:r>
          </a:p>
          <a:p>
            <a:pPr marL="0" indent="0">
              <a:buFont typeface="Arial"/>
              <a:buNone/>
            </a:pPr>
            <a:endParaRPr lang="en-US" sz="2000" i="1" dirty="0" smtClean="0"/>
          </a:p>
          <a:p>
            <a:pPr marL="0" indent="0">
              <a:buFont typeface="Arial"/>
              <a:buNone/>
            </a:pPr>
            <a:endParaRPr lang="en-US" sz="2000" i="1" dirty="0" smtClean="0"/>
          </a:p>
          <a:p>
            <a:pPr marL="0" indent="0">
              <a:buFont typeface="Arial"/>
              <a:buNone/>
            </a:pPr>
            <a:endParaRPr lang="en-US" sz="2000" i="1" dirty="0" smtClean="0"/>
          </a:p>
          <a:p>
            <a:pPr marL="0" indent="0">
              <a:buFont typeface="Arial"/>
              <a:buNone/>
            </a:pPr>
            <a:endParaRPr lang="en-US" sz="2000" i="1" dirty="0" smtClean="0"/>
          </a:p>
          <a:p>
            <a:pPr marL="0" indent="0">
              <a:buFont typeface="Arial"/>
              <a:buNone/>
            </a:pPr>
            <a:endParaRPr lang="en-US" sz="2000" i="1" dirty="0" smtClean="0"/>
          </a:p>
          <a:p>
            <a:pPr marL="0" indent="0">
              <a:buFont typeface="Arial"/>
              <a:buNone/>
            </a:pPr>
            <a:endParaRPr lang="en-US" sz="1000" i="1" dirty="0" smtClean="0"/>
          </a:p>
          <a:p>
            <a:pPr marL="0" indent="0">
              <a:buFont typeface="Arial"/>
              <a:buNone/>
            </a:pPr>
            <a:r>
              <a:rPr lang="en-US" sz="2000" i="1" dirty="0" smtClean="0"/>
              <a:t>Netherlands Space Office (NSO) </a:t>
            </a:r>
            <a:r>
              <a:rPr lang="en-US" sz="2000" i="1" dirty="0" err="1" smtClean="0"/>
              <a:t>managesthis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programme</a:t>
            </a:r>
            <a:r>
              <a:rPr lang="en-US" sz="2000" i="1" dirty="0" smtClean="0"/>
              <a:t>, commissioned by the Dutch Ministry of Foreign Affairs.</a:t>
            </a:r>
            <a:endParaRPr lang="nl-NL" sz="2000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2807478" cy="18807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63" y="3048000"/>
            <a:ext cx="2845564" cy="1869942"/>
          </a:xfrm>
          <a:prstGeom prst="rect">
            <a:avLst/>
          </a:prstGeom>
        </p:spPr>
      </p:pic>
      <p:sp>
        <p:nvSpPr>
          <p:cNvPr id="8" name="Tijdelijke aanduiding voor inhoud 15"/>
          <p:cNvSpPr txBox="1">
            <a:spLocks/>
          </p:cNvSpPr>
          <p:nvPr/>
        </p:nvSpPr>
        <p:spPr bwMode="auto">
          <a:xfrm>
            <a:off x="6374606" y="3048000"/>
            <a:ext cx="2531059" cy="251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9138" indent="-3587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9500" indent="-3587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nl-NL" sz="2000" dirty="0">
                <a:latin typeface="Verdana" pitchFamily="34" charset="0"/>
              </a:rPr>
              <a:t>3 Calls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nl-NL" sz="2000" dirty="0">
                <a:latin typeface="Verdana" pitchFamily="34" charset="0"/>
              </a:rPr>
              <a:t>60 </a:t>
            </a:r>
            <a:r>
              <a:rPr lang="en-US" altLang="nl-NL" sz="2000" dirty="0" err="1">
                <a:latin typeface="Verdana" pitchFamily="34" charset="0"/>
              </a:rPr>
              <a:t>mio</a:t>
            </a:r>
            <a:r>
              <a:rPr lang="en-US" altLang="nl-NL" sz="2000" dirty="0">
                <a:latin typeface="Verdana" pitchFamily="34" charset="0"/>
              </a:rPr>
              <a:t> €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nl-NL" sz="2000" dirty="0">
                <a:latin typeface="Verdana" pitchFamily="34" charset="0"/>
              </a:rPr>
              <a:t>2014-2021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nl-NL" sz="2000" dirty="0">
                <a:latin typeface="Verdana" pitchFamily="34" charset="0"/>
              </a:rPr>
              <a:t>23 projects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nl-NL" sz="2000" dirty="0">
                <a:latin typeface="Verdana" pitchFamily="34" charset="0"/>
              </a:rPr>
              <a:t>14 countries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Verdana" pitchFamily="34" charset="0"/>
              <a:buChar char="-"/>
            </a:pPr>
            <a:endParaRPr lang="nl-NL" altLang="nl-NL" sz="2000" dirty="0">
              <a:latin typeface="Verdana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Verdana" pitchFamily="34" charset="0"/>
              <a:buChar char="-"/>
            </a:pPr>
            <a:endParaRPr lang="nl-NL" altLang="nl-NL" sz="2000" dirty="0">
              <a:latin typeface="Verdana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itchFamily="34" charset="0"/>
              <a:buChar char="&gt;"/>
            </a:pPr>
            <a:endParaRPr lang="nl-NL" altLang="nl-NL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17513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G4AW Services</a:t>
            </a:r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57857" y="2238296"/>
            <a:ext cx="8640960" cy="64807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nl-NL" sz="2800" smtClean="0"/>
              <a:t>Examples of services in G4AW</a:t>
            </a:r>
            <a:endParaRPr lang="nl-NL" sz="28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52400" y="2895600"/>
            <a:ext cx="8640000" cy="302418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nl-NL" smtClean="0"/>
              <a:t>More localized weather forecasts</a:t>
            </a:r>
          </a:p>
          <a:p>
            <a:r>
              <a:rPr lang="nl-NL" smtClean="0"/>
              <a:t>Yield forecasts / growth stages</a:t>
            </a:r>
          </a:p>
          <a:p>
            <a:r>
              <a:rPr lang="nl-NL" smtClean="0"/>
              <a:t>Pest &amp; disease warnings</a:t>
            </a:r>
          </a:p>
          <a:p>
            <a:r>
              <a:rPr lang="nl-NL" smtClean="0"/>
              <a:t>Drought and flood warnings</a:t>
            </a:r>
          </a:p>
          <a:p>
            <a:r>
              <a:rPr lang="nl-NL" smtClean="0"/>
              <a:t>Micro insurance </a:t>
            </a:r>
          </a:p>
          <a:p>
            <a:r>
              <a:rPr lang="nl-NL" smtClean="0"/>
              <a:t>Risk profiling supporting insurance and credits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34406DC6-17A5-45D7-87C0-9BCB696A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86" y="2988985"/>
            <a:ext cx="2671931" cy="20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63145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9041</TotalTime>
  <Words>415</Words>
  <Application>Microsoft Macintosh PowerPoint</Application>
  <PresentationFormat>Diavoorstelling (4:3)</PresentationFormat>
  <Paragraphs>76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Default</vt:lpstr>
      <vt:lpstr>Netherlands activities in EO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Joost Carpay</cp:lastModifiedBy>
  <cp:revision>161</cp:revision>
  <dcterms:modified xsi:type="dcterms:W3CDTF">2018-10-16T11:58:35Z</dcterms:modified>
</cp:coreProperties>
</file>