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4" r:id="rId2"/>
    <p:sldMasterId id="2147483678" r:id="rId3"/>
    <p:sldMasterId id="2147483693" r:id="rId4"/>
    <p:sldMasterId id="2147483735" r:id="rId5"/>
    <p:sldMasterId id="2147483746" r:id="rId6"/>
  </p:sldMasterIdLst>
  <p:notesMasterIdLst>
    <p:notesMasterId r:id="rId32"/>
  </p:notesMasterIdLst>
  <p:handoutMasterIdLst>
    <p:handoutMasterId r:id="rId33"/>
  </p:handoutMasterIdLst>
  <p:sldIdLst>
    <p:sldId id="256" r:id="rId7"/>
    <p:sldId id="2860" r:id="rId8"/>
    <p:sldId id="2794" r:id="rId9"/>
    <p:sldId id="2890" r:id="rId10"/>
    <p:sldId id="2910" r:id="rId11"/>
    <p:sldId id="2896" r:id="rId12"/>
    <p:sldId id="2893" r:id="rId13"/>
    <p:sldId id="2914" r:id="rId14"/>
    <p:sldId id="2915" r:id="rId15"/>
    <p:sldId id="2897" r:id="rId16"/>
    <p:sldId id="2909" r:id="rId17"/>
    <p:sldId id="2904" r:id="rId18"/>
    <p:sldId id="2922" r:id="rId19"/>
    <p:sldId id="2923" r:id="rId20"/>
    <p:sldId id="2920" r:id="rId21"/>
    <p:sldId id="2862" r:id="rId22"/>
    <p:sldId id="2908" r:id="rId23"/>
    <p:sldId id="2921" r:id="rId24"/>
    <p:sldId id="2804" r:id="rId25"/>
    <p:sldId id="2839" r:id="rId26"/>
    <p:sldId id="2924" r:id="rId27"/>
    <p:sldId id="2925" r:id="rId28"/>
    <p:sldId id="2877" r:id="rId29"/>
    <p:sldId id="2917" r:id="rId30"/>
    <p:sldId id="2919" r:id="rId31"/>
  </p:sldIdLst>
  <p:sldSz cx="9144000" cy="6858000" type="screen4x3"/>
  <p:notesSz cx="6797675" cy="9926638"/>
  <p:defaultTextStyle>
    <a:defPPr>
      <a:defRPr lang="en-ZA"/>
    </a:defPPr>
    <a:lvl1pPr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000" b="1" u="sng" kern="1200">
        <a:solidFill>
          <a:schemeClr val="tx2"/>
        </a:solidFill>
        <a:latin typeface="Tahom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784" userDrawn="1">
          <p15:clr>
            <a:srgbClr val="A4A3A4"/>
          </p15:clr>
        </p15:guide>
        <p15:guide id="3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0FF"/>
    <a:srgbClr val="7F0001"/>
    <a:srgbClr val="C1E1FE"/>
    <a:srgbClr val="DDE8F6"/>
    <a:srgbClr val="024C90"/>
    <a:srgbClr val="1C1C1C"/>
    <a:srgbClr val="000000"/>
    <a:srgbClr val="080909"/>
    <a:srgbClr val="BFE2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18"/>
    <p:restoredTop sz="94932"/>
  </p:normalViewPr>
  <p:slideViewPr>
    <p:cSldViewPr>
      <p:cViewPr varScale="1">
        <p:scale>
          <a:sx n="92" d="100"/>
          <a:sy n="92" d="100"/>
        </p:scale>
        <p:origin x="1712" y="176"/>
      </p:cViewPr>
      <p:guideLst>
        <p:guide orient="horz" pos="2160"/>
        <p:guide pos="2784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52"/>
    </p:cViewPr>
  </p:sorterViewPr>
  <p:notesViewPr>
    <p:cSldViewPr>
      <p:cViewPr>
        <p:scale>
          <a:sx n="100" d="100"/>
          <a:sy n="100" d="100"/>
        </p:scale>
        <p:origin x="-2688" y="177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7984B8FF-0B75-DA48-B9EC-DCF9AF3E1D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EFFFD426-23F9-974F-91A4-4F7DD0192FE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6E35C815-8D72-9445-A39A-C9DD4B700B7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1080DCF5-FD26-5643-809F-EA83AB6E144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04F43253-F3AC-1E47-A433-0D9059303E69}" type="slidenum">
              <a:rPr lang="en-ZA" altLang="ja-JP"/>
              <a:pPr/>
              <a:t>‹#›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2943606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223A5BD-7F7A-E143-8132-BFF0F426BD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01DE64D-607C-294D-9394-939A463973B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A221576B-D720-514B-8A39-45000295771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FCD9881-1A9F-B240-BC73-CC424F12CEF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ZA" noProof="0"/>
              <a:t>Click to edit Master text styles</a:t>
            </a:r>
          </a:p>
          <a:p>
            <a:pPr lvl="1"/>
            <a:r>
              <a:rPr lang="en-ZA" noProof="0"/>
              <a:t>Second level</a:t>
            </a:r>
          </a:p>
          <a:p>
            <a:pPr lvl="2"/>
            <a:r>
              <a:rPr lang="en-ZA" noProof="0"/>
              <a:t>Third level</a:t>
            </a:r>
          </a:p>
          <a:p>
            <a:pPr lvl="3"/>
            <a:r>
              <a:rPr lang="en-ZA" noProof="0"/>
              <a:t>Fourth level</a:t>
            </a:r>
          </a:p>
          <a:p>
            <a:pPr lvl="4"/>
            <a:r>
              <a:rPr lang="en-ZA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45B1C2EB-5663-5A43-A47C-7858F9BA8F6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C936913-6953-A04D-A70C-AD43C1FC1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A38F88CD-E6A9-4549-9759-3E60CAEE3DFF}" type="slidenum">
              <a:rPr lang="en-ZA" altLang="ja-JP"/>
              <a:pPr/>
              <a:t>‹#›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7083457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MS PGothic" charset="0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500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F88CD-E6A9-4549-9759-3E60CAEE3DFF}" type="slidenum">
              <a:rPr kumimoji="0" lang="en-ZA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ZA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796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16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3776819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17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4026993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23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404906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9D0D368-C785-EC49-A925-26990E88DD7F}" type="slidenum">
              <a:rPr lang="pt-BR" altLang="en-US" sz="1200"/>
              <a:pPr eaLnBrk="1" hangingPunct="1"/>
              <a:t>2</a:t>
            </a:fld>
            <a:endParaRPr lang="pt-BR" alt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763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E1E1E1-8181-4121-A121-31C151A1E151}" type="slidenum">
              <a:rPr kumimoji="0" lang="pt-BR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4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CB609FD-F83D-F74C-B2CD-B5CEBD8F891F}" type="slidenum">
              <a:rPr lang="pt-BR" sz="1200">
                <a:solidFill>
                  <a:srgbClr val="000000"/>
                </a:solidFill>
              </a:rPr>
              <a:pPr eaLnBrk="1" hangingPunct="1"/>
              <a:t>4</a:t>
            </a:fld>
            <a:endParaRPr lang="pt-BR" sz="1200">
              <a:solidFill>
                <a:srgbClr val="000000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22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5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596403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7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36799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F88CD-E6A9-4549-9759-3E60CAEE3DFF}" type="slidenum">
              <a:rPr lang="en-ZA" altLang="ja-JP" smtClean="0"/>
              <a:pPr/>
              <a:t>9</a:t>
            </a:fld>
            <a:endParaRPr lang="en-ZA" altLang="ja-JP"/>
          </a:p>
        </p:txBody>
      </p:sp>
    </p:spTree>
    <p:extLst>
      <p:ext uri="{BB962C8B-B14F-4D97-AF65-F5344CB8AC3E}">
        <p14:creationId xmlns:p14="http://schemas.microsoft.com/office/powerpoint/2010/main" val="1878869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8F88CD-E6A9-4549-9759-3E60CAEE3DFF}" type="slidenum">
              <a:rPr kumimoji="0" lang="en-ZA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ZA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90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8F046746-EF64-5440-80E0-FBC2865506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AE1E0E68-EE37-DF48-839F-6746B00F6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289B3F0C-94CB-5D4E-AB70-55D50840B3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defTabSz="912813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defTabSz="912813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537C6-69C2-2941-9AE2-DD653C2DD8FE}" type="slidenum">
              <a:rPr kumimoji="0" lang="en-GB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57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09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806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614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84138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69106" y="298451"/>
            <a:ext cx="8229601" cy="1143001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67">
              <a:defRPr sz="3797" b="0" i="0">
                <a:solidFill>
                  <a:schemeClr val="accent1">
                    <a:lumMod val="75000"/>
                  </a:schemeClr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1588434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7209175" y="6396304"/>
            <a:ext cx="1934825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Calibri Regular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712396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BB299E-026E-F441-B369-F84BEC9750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63632A-23D5-F040-B2F6-A1CA2C6D44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6FA6DF-B657-2B4D-A539-68A30B5EB3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4457F-0B3F-2444-BE2A-DBC3F5C007D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14246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B974C9-0A8C-3A41-AFA0-C88AD9D939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9E2E48-CCF6-8449-A3C8-C1A040D5DC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5040F1-C08A-B845-955E-7C0F236625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9AEEC-D76D-E249-BF5F-1509C75E78B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2781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C51607-A06D-9F47-A048-5B2ABC3F7B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D6AF7-4EE2-154F-BC41-9E940EC70C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FE2900-125E-EE40-A71F-232E5B7612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451A8-6930-E14A-BF91-3BBF8586774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20220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E09B8-5B92-3A4B-BDE6-ACE90834A8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F89BB7-FE89-D444-83D1-5C19277A1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86AC5B-DD79-DE4E-B909-A7166A9B47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2E13AF-6556-A64F-B1A4-C7C1057D6E66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60462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8FF3C72-13EC-7949-84D9-31F5EBB818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914B93-E874-2941-BF99-9569525986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E8ED167-F788-EA42-9D81-1DE61DF8EB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FAE46-5080-3B4C-91D9-4763F7C3267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1533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52B9375-4158-7941-AA5A-736EAB83C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8FDBDC-F19D-A846-8DE8-452E28FC7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D7348F-46B0-D840-9FD0-2E5A2CDE3F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14821-13AC-2B42-988A-690843CF823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7008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921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B42186-CF15-E54A-944E-BCA40D42B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6013FC-3223-4C47-8054-F404DC7F0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0EC373-59E7-7045-A5A6-61242C96A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A8D37-B6F2-C543-9E0B-A8128445F2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8839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CC1CFC-94D2-6E4D-BDE1-5DECEAD989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DF486-CE0F-2941-9DE9-A9A169573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DBAA77-2B36-864C-B9F6-E18C82253E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005A7-79CB-464A-999C-129C420C4E7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828587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35D8F-C87A-D043-AB6F-D3AEB9BDB9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FFB061-BCE6-3C46-9022-7C63E2FFDE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C888DB-5D74-F34C-8620-1F005CD7B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7EE10-63DE-1643-B370-DF3D8D5DA10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3446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915DF7-ABD7-AF48-8E56-854A12CFE5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2517D9-E729-CA48-A63F-E7A1627160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E4379F-C5A5-9B46-9D59-3F4B2A47D6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F6E69-78B2-2146-8B71-F10E7394FD63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56295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AA53DF-EAD2-E348-B245-BD474ECA4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272180-BDB4-694B-9964-743DB3F62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F1C35DC-59C8-6046-B71A-3881B3CA25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07A6F-D45A-774D-947A-547B993B003C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4752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69106" y="298451"/>
            <a:ext cx="8229601" cy="1143001"/>
          </a:xfrm>
          <a:prstGeom prst="rect">
            <a:avLst/>
          </a:prstGeom>
        </p:spPr>
        <p:txBody>
          <a:bodyPr lIns="65022" tIns="65022" rIns="65022" bIns="65022">
            <a:normAutofit/>
          </a:bodyPr>
          <a:lstStyle>
            <a:lvl1pPr defTabSz="914367">
              <a:defRPr sz="3797" b="0" i="0">
                <a:solidFill>
                  <a:schemeClr val="accent1">
                    <a:lumMod val="75000"/>
                  </a:schemeClr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1026" name="Picture 2" descr="mage result for GEO group on Earth Observations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02048"/>
            <a:ext cx="1588434" cy="55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7209175" y="6396304"/>
            <a:ext cx="1934825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@geosec2025</a:t>
            </a:r>
          </a:p>
          <a:p>
            <a:pPr algn="r"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66" b="0" i="0" u="none" kern="0" dirty="0" err="1">
                <a:solidFill>
                  <a:srgbClr val="0365C0">
                    <a:lumMod val="75000"/>
                  </a:srgbClr>
                </a:solidFill>
                <a:latin typeface="Calibri Regular"/>
                <a:ea typeface="Franklin Gothic Book Regular" charset="0"/>
                <a:cs typeface="Franklin Gothic Book Regular" charset="0"/>
                <a:sym typeface="Helvetica Light"/>
              </a:rPr>
              <a:t>www.earthobservations.org</a:t>
            </a:r>
            <a:endParaRPr lang="en-US" sz="1266" b="0" i="0" u="none" kern="0" dirty="0">
              <a:solidFill>
                <a:srgbClr val="0365C0">
                  <a:lumMod val="75000"/>
                </a:srgbClr>
              </a:solidFill>
              <a:latin typeface="Calibri Regular"/>
              <a:ea typeface="Franklin Gothic Book Regular" charset="0"/>
              <a:cs typeface="Franklin Gothic Book Regular" charset="0"/>
              <a:sym typeface="Helvetica Light"/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defRPr sz="4359" b="0" i="0"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0" i="0">
                <a:solidFill>
                  <a:srgbClr val="888888"/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92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89975A-33BF-4FA8-A20D-9D5FAE9004A3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9EB43-32CB-41E4-8F46-83561B650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2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93264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6B42186-CF15-E54A-944E-BCA40D42B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6013FC-3223-4C47-8054-F404DC7F06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0EC373-59E7-7045-A5A6-61242C96A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7A8D37-B6F2-C543-9E0B-A8128445F2F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33863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  <a:lvl2pPr marL="0" indent="160729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2pPr>
            <a:lvl3pPr marL="0" indent="321457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3pPr>
            <a:lvl4pPr marL="0" indent="482186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4pPr>
            <a:lvl5pPr marL="0" indent="642915" algn="ctr">
              <a:spcBef>
                <a:spcPts val="0"/>
              </a:spcBef>
              <a:buSzTx/>
              <a:buNone/>
              <a:defRPr sz="2250">
                <a:latin typeface="Frutiger LT Std 55 Roman" charset="0"/>
                <a:ea typeface="Frutiger LT Std 55 Roman" charset="0"/>
                <a:cs typeface="Frutiger LT Std 55 Roman" charset="0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7306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129606" y="446485"/>
            <a:ext cx="6875859" cy="41612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2969" y="4723805"/>
            <a:ext cx="7358063" cy="1000125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892969" y="5759649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4380785" y="6500812"/>
            <a:ext cx="373500" cy="29738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86734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892969" y="2268141"/>
            <a:ext cx="7358063" cy="23217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62"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6920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4723805" y="446484"/>
            <a:ext cx="3750469" cy="57864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669726" y="446484"/>
            <a:ext cx="3750469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669726" y="3348633"/>
            <a:ext cx="3750469" cy="288428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50"/>
            </a:lvl1pPr>
            <a:lvl2pPr marL="0" indent="160729" algn="ctr">
              <a:spcBef>
                <a:spcPts val="0"/>
              </a:spcBef>
              <a:buSzTx/>
              <a:buNone/>
              <a:defRPr sz="2250"/>
            </a:lvl2pPr>
            <a:lvl3pPr marL="0" indent="321457" algn="ctr">
              <a:spcBef>
                <a:spcPts val="0"/>
              </a:spcBef>
              <a:buSzTx/>
              <a:buNone/>
              <a:defRPr sz="2250"/>
            </a:lvl3pPr>
            <a:lvl4pPr marL="0" indent="482186" algn="ctr">
              <a:spcBef>
                <a:spcPts val="0"/>
              </a:spcBef>
              <a:buSzTx/>
              <a:buNone/>
              <a:defRPr sz="2250"/>
            </a:lvl4pPr>
            <a:lvl5pPr marL="0" indent="642915" algn="ctr">
              <a:spcBef>
                <a:spcPts val="0"/>
              </a:spcBef>
              <a:buSzTx/>
              <a:buNone/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09470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Frutiger LT Std 55 Roman" charset="0"/>
                <a:ea typeface="Frutiger LT Std 55 Roman" charset="0"/>
                <a:cs typeface="Frutiger LT Std 55 Roman" charset="0"/>
              </a:defRPr>
            </a:lvl1pPr>
          </a:lstStyle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44425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66632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4723805" y="1830586"/>
            <a:ext cx="3750469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669726" y="1830586"/>
            <a:ext cx="3750469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09406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669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20354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4723805" y="3580805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4728177" y="625078"/>
            <a:ext cx="3750469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669726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13861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6644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892969" y="4473774"/>
            <a:ext cx="7358063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892969" y="2984579"/>
            <a:ext cx="7358063" cy="5137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672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42800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767261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2" tIns="65022" rIns="65022" bIns="65022"/>
          <a:lstStyle>
            <a:lvl1pPr defTabSz="914367">
              <a:defRPr sz="4359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331503" indent="-331503" defTabSz="914367">
              <a:spcBef>
                <a:spcPts val="633"/>
              </a:spcBef>
              <a:buSzPct val="100000"/>
              <a:buFont typeface="Arial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1pPr>
            <a:lvl2pPr marL="637174" indent="-315717" defTabSz="914367">
              <a:spcBef>
                <a:spcPts val="633"/>
              </a:spcBef>
              <a:buSzPct val="100000"/>
              <a:buFont typeface="Arial"/>
              <a:buChar char="–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2pPr>
            <a:lvl3pPr indent="-294669" defTabSz="914367">
              <a:spcBef>
                <a:spcPts val="633"/>
              </a:spcBef>
              <a:buSzPct val="100000"/>
              <a:buFont typeface="Arial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3pPr>
            <a:lvl4pPr marL="1317975" indent="-353603" defTabSz="914367">
              <a:spcBef>
                <a:spcPts val="633"/>
              </a:spcBef>
              <a:buSzPct val="100000"/>
              <a:buFont typeface="Arial"/>
              <a:buChar char="–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4pPr>
            <a:lvl5pPr marL="1639432" indent="-353603" defTabSz="914367">
              <a:spcBef>
                <a:spcPts val="633"/>
              </a:spcBef>
              <a:buSzPct val="100000"/>
              <a:buFont typeface="Arial"/>
              <a:buChar char="»"/>
              <a:defRPr sz="3094">
                <a:latin typeface="Frutiger LT Std 55 Roman" charset="0"/>
                <a:ea typeface="Frutiger LT Std 55 Roman" charset="0"/>
                <a:cs typeface="Frutiger LT Std 55 Roman" charset="0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8387170" y="6386694"/>
            <a:ext cx="299630" cy="304438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914367">
              <a:defRPr sz="1125" b="0" i="0">
                <a:solidFill>
                  <a:srgbClr val="888888"/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1494067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914367">
              <a:defRPr sz="4359" b="0" i="0"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1" cy="4525964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331503" indent="-331503" defTabSz="914367">
              <a:spcBef>
                <a:spcPts val="703"/>
              </a:spcBef>
              <a:buSzPct val="100000"/>
              <a:buFont typeface="Arial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1pPr>
            <a:lvl2pPr marL="637174" indent="-315717" defTabSz="914367">
              <a:spcBef>
                <a:spcPts val="703"/>
              </a:spcBef>
              <a:buSzPct val="100000"/>
              <a:buFont typeface="Arial"/>
              <a:buChar char="–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2pPr>
            <a:lvl3pPr indent="-294669" defTabSz="914367">
              <a:spcBef>
                <a:spcPts val="703"/>
              </a:spcBef>
              <a:buSzPct val="100000"/>
              <a:buFont typeface="Arial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3pPr>
            <a:lvl4pPr marL="1317975" indent="-353603" defTabSz="914367">
              <a:spcBef>
                <a:spcPts val="703"/>
              </a:spcBef>
              <a:buSzPct val="100000"/>
              <a:buFont typeface="Arial"/>
              <a:buChar char="–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4pPr>
            <a:lvl5pPr marL="1639432" indent="-353603" defTabSz="914367">
              <a:spcBef>
                <a:spcPts val="703"/>
              </a:spcBef>
              <a:buSzPct val="100000"/>
              <a:buFont typeface="Arial"/>
              <a:buChar char="»"/>
              <a:defRPr sz="3094" b="0" i="0">
                <a:latin typeface="Calibri Regular"/>
                <a:ea typeface="Calibri Regular"/>
                <a:cs typeface="Calibri Regular"/>
                <a:sym typeface="Calibri"/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xfrm>
            <a:off x="8387169" y="6386693"/>
            <a:ext cx="299632" cy="304440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914367">
              <a:defRPr sz="1125" b="0" i="0">
                <a:solidFill>
                  <a:srgbClr val="888888"/>
                </a:solidFill>
                <a:latin typeface="Calibri Regular"/>
                <a:ea typeface="Calibri Regular"/>
                <a:cs typeface="Calibri Regular"/>
                <a:sym typeface="Calibri"/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527142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F3988D62-070A-634B-8613-9B0F31EE4E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589" y="150814"/>
            <a:ext cx="193577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7955B17-B34D-A340-B64C-CFAA22F614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1BA2B92B-3CFA-864D-A16B-BD539896760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A63FAA-4998-204A-A340-F343B080F38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04703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1145B74-2942-CA4E-AAF0-DD81B2A7B6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89FDD1A-010B-BA4C-A994-B9B0AB951CF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88725E-92AC-1440-BFC2-6B8CA068C11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637441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9620255-3989-8446-B65C-535EC93FC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2354" y="2205039"/>
            <a:ext cx="3928697" cy="425767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1728" y="2205039"/>
            <a:ext cx="3928696" cy="4257675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2A3D6FC-B37B-CE4B-89FC-2653B951393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6316BAE-7422-8743-895A-F972D2A45A9E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417310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9CD54BF0-E94D-4347-A446-42297F9D58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D4115A1D-E1EA-6248-AFF6-2A13BF5ACB5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ACE058D-FB7D-634E-8D89-143A549DEF07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953392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7624C325-B11E-FC46-8AAA-2AF3CA21FC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0C762417-FD1B-CF4D-B671-0FE1ED98DC90}"/>
              </a:ext>
            </a:extLst>
          </p:cNvPr>
          <p:cNvSpPr txBox="1"/>
          <p:nvPr userDrawn="1"/>
        </p:nvSpPr>
        <p:spPr>
          <a:xfrm>
            <a:off x="5632939" y="109539"/>
            <a:ext cx="2265485" cy="60388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662">
                <a:solidFill>
                  <a:schemeClr val="bg1"/>
                </a:solidFill>
                <a:latin typeface="PF Square Sans Pro" charset="0"/>
              </a:rPr>
              <a:t>Copernicus Climate  Change Service</a:t>
            </a:r>
            <a:endParaRPr lang="en-US" altLang="de-DE" sz="1662">
              <a:solidFill>
                <a:schemeClr val="bg1"/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71FF4714-1E7B-1F48-B615-C038B91FFAF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3883270" y="6540500"/>
            <a:ext cx="1380392" cy="261938"/>
          </a:xfrm>
        </p:spPr>
        <p:txBody>
          <a:bodyPr/>
          <a:lstStyle>
            <a:lvl1pPr>
              <a:defRPr/>
            </a:lvl1pPr>
          </a:lstStyle>
          <a:p>
            <a:fld id="{1FCECDCD-699D-E842-B33D-0E73F75029BA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369258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2C29B324-F704-7048-A4F7-5AFEC11D9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60092FA-8853-8A46-84A6-8B2E762D591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B99993-F96F-1444-B144-DF37274573D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7902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4511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3C994C9E-931E-9245-A219-95A25FC794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7" y="5541963"/>
            <a:ext cx="40884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C6042088-EB1C-994E-A254-09A605E624A7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82D429-1B20-FF4E-91D6-88B9B6A9676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7233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3417F494-4FB8-284C-B380-95D9F86A8C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577" y="5541963"/>
            <a:ext cx="40884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638" y="1111250"/>
            <a:ext cx="1998785" cy="5351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2354" y="1111250"/>
            <a:ext cx="5858608" cy="5351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3B0705D6-CE90-F246-972F-65645A9C993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98F7D1-5482-9649-A1DE-54D67FA1B582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320108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151DB09-3212-8143-BC4C-D169FCFCBF82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520833-37A0-1246-9993-45E1D4B2C70B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439318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 text +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1239" y="1409700"/>
            <a:ext cx="5435599" cy="1981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1239" y="3390900"/>
            <a:ext cx="5435599" cy="304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9" y="1220755"/>
            <a:ext cx="3032125" cy="5374445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Verdana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C739D1A2-872A-DD44-90F7-1276F460909A}"/>
              </a:ext>
            </a:extLst>
          </p:cNvPr>
          <p:cNvSpPr txBox="1">
            <a:spLocks noGrp="1" noChangeArrowheads="1"/>
          </p:cNvSpPr>
          <p:nvPr>
            <p:ph type="sldNum" sz="quarter" idx="12"/>
          </p:nvPr>
        </p:nvSpPr>
        <p:spPr>
          <a:xfrm>
            <a:off x="108438" y="6618288"/>
            <a:ext cx="165589" cy="190500"/>
          </a:xfrm>
        </p:spPr>
        <p:txBody>
          <a:bodyPr/>
          <a:lstStyle>
            <a:lvl1pPr>
              <a:defRPr/>
            </a:lvl1pPr>
          </a:lstStyle>
          <a:p>
            <a:fld id="{1A106FF3-F17F-3641-8C1B-F5E5F0738A44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68130562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607136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32958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6845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802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19118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3962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8314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5191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2627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9449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2484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6897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42099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75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45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415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emf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754729-C4FD-2E4F-B3CA-8934EA0B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236B7EC7-9D0D-9040-964A-46BA9C4D1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3ED67E-CD16-C94C-A1DE-B52BEE375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77" r:id="rId12"/>
    <p:sldLayoutId id="214748369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0" i="0">
          <a:solidFill>
            <a:srgbClr val="005FAA"/>
          </a:solidFill>
          <a:latin typeface="Calibri Regular"/>
          <a:ea typeface="MS PGothic" charset="0"/>
          <a:cs typeface="Calibri Regular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400" b="0" i="0">
          <a:solidFill>
            <a:schemeClr val="tx1"/>
          </a:solidFill>
          <a:latin typeface="Calibri Regular"/>
          <a:ea typeface="MS PGothic" charset="0"/>
          <a:cs typeface="Calibri Regular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27BDBCE-11B6-D541-9E91-ABFF32EB79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257D3AA-555C-6043-ADF0-7A875C9DF6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</a:p>
        </p:txBody>
      </p:sp>
      <p:sp>
        <p:nvSpPr>
          <p:cNvPr id="3600388" name="Rectangle 4">
            <a:extLst>
              <a:ext uri="{FF2B5EF4-FFF2-40B4-BE49-F238E27FC236}">
                <a16:creationId xmlns:a16="http://schemas.microsoft.com/office/drawing/2014/main" id="{B12116AD-659F-4C44-A24C-97ADB52E904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00389" name="Rectangle 5">
            <a:extLst>
              <a:ext uri="{FF2B5EF4-FFF2-40B4-BE49-F238E27FC236}">
                <a16:creationId xmlns:a16="http://schemas.microsoft.com/office/drawing/2014/main" id="{14FAF2CD-ADD7-B244-901E-7F14CF7772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u="none">
                <a:solidFill>
                  <a:schemeClr val="tx1"/>
                </a:solidFill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00390" name="Rectangle 6">
            <a:extLst>
              <a:ext uri="{FF2B5EF4-FFF2-40B4-BE49-F238E27FC236}">
                <a16:creationId xmlns:a16="http://schemas.microsoft.com/office/drawing/2014/main" id="{1188DF72-0638-A548-9665-A47A3388AD8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u="none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64C98C5B-3D12-664A-A1FE-CA464765C733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408837" y="6505278"/>
            <a:ext cx="317396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lang="uk-UA" b="0" u="none" kern="0" smtClean="0">
                <a:solidFill>
                  <a:srgbClr val="000000"/>
                </a:solidFill>
                <a:latin typeface="Helvetica Light"/>
                <a:ea typeface="Helvetica Light"/>
                <a:sym typeface="Helvetica Light"/>
              </a:rPr>
              <a:pPr defTabSz="410751" fontAlgn="auto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uk-UA" b="0" u="none" kern="0">
              <a:solidFill>
                <a:srgbClr val="000000"/>
              </a:solidFill>
              <a:latin typeface="Helvetica Light"/>
              <a:ea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5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4" r:id="rId3"/>
    <p:sldLayoutId id="2147483715" r:id="rId4"/>
    <p:sldLayoutId id="2147483759" r:id="rId5"/>
    <p:sldLayoutId id="2147483760" r:id="rId6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9727" y="1830586"/>
            <a:ext cx="7804547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4380785" y="6505277"/>
            <a:ext cx="373500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66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88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1252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62505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93758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25011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1562640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1875168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2187696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2500224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2812752" marR="0" indent="-312528" algn="l" defTabSz="410751" rtl="0" latinLnBrk="0">
        <a:lnSpc>
          <a:spcPct val="100000"/>
        </a:lnSpc>
        <a:spcBef>
          <a:spcPts val="2953"/>
        </a:spcBef>
        <a:spcAft>
          <a:spcPts val="0"/>
        </a:spcAft>
        <a:buClrTx/>
        <a:buSzPct val="75000"/>
        <a:buFontTx/>
        <a:buChar char="•"/>
        <a:tabLst/>
        <a:defRPr sz="2531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1607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321457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482186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642915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803643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964372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125101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285829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AB9D8B8-4607-7345-BAD3-BB6B2528DB3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831850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GB" altLang="en-US" sz="1939">
              <a:ea typeface="+mn-ea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35F4C46C-9605-6545-B9E4-AA7303EAF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62354" y="2205039"/>
            <a:ext cx="7998069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Master text styles</a:t>
            </a:r>
          </a:p>
          <a:p>
            <a:pPr lvl="1"/>
            <a:r>
              <a:rPr lang="en-GB" altLang="de-DE"/>
              <a:t>Second level</a:t>
            </a:r>
          </a:p>
          <a:p>
            <a:pPr lvl="2"/>
            <a:r>
              <a:rPr lang="en-GB" altLang="de-DE"/>
              <a:t>Third level</a:t>
            </a:r>
          </a:p>
          <a:p>
            <a:pPr lvl="3"/>
            <a:r>
              <a:rPr lang="en-GB" altLang="de-DE"/>
              <a:t>Fourth level</a:t>
            </a:r>
          </a:p>
          <a:p>
            <a:pPr lvl="4"/>
            <a:r>
              <a:rPr lang="en-GB" altLang="de-DE"/>
              <a:t>Fifth level</a:t>
            </a:r>
          </a:p>
        </p:txBody>
      </p:sp>
      <p:sp>
        <p:nvSpPr>
          <p:cNvPr id="3076" name="Rectangle 2">
            <a:extLst>
              <a:ext uri="{FF2B5EF4-FFF2-40B4-BE49-F238E27FC236}">
                <a16:creationId xmlns:a16="http://schemas.microsoft.com/office/drawing/2014/main" id="{8A3F4A9E-CF72-A94B-9AE0-5B308D094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62354" y="1111250"/>
            <a:ext cx="7998069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Click to edit Master title style</a:t>
            </a:r>
          </a:p>
        </p:txBody>
      </p:sp>
      <p:sp>
        <p:nvSpPr>
          <p:cNvPr id="2053" name="Line 9">
            <a:extLst>
              <a:ext uri="{FF2B5EF4-FFF2-40B4-BE49-F238E27FC236}">
                <a16:creationId xmlns:a16="http://schemas.microsoft.com/office/drawing/2014/main" id="{C130BC99-F459-3F4E-BC7C-1D4D245AB05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579827" y="6715126"/>
            <a:ext cx="0" cy="1238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 wrap="none" lIns="0" tIns="0" rIns="0" bIns="0" anchor="ctr">
            <a:spAutoFit/>
          </a:bodyPr>
          <a:lstStyle/>
          <a:p>
            <a:pPr algn="r">
              <a:defRPr/>
            </a:pPr>
            <a:endParaRPr lang="en-US" sz="1846">
              <a:latin typeface="Arial" charset="0"/>
              <a:ea typeface="ＭＳ Ｐゴシック" charset="0"/>
            </a:endParaRPr>
          </a:p>
        </p:txBody>
      </p:sp>
      <p:pic>
        <p:nvPicPr>
          <p:cNvPr id="3078" name="Picture 11">
            <a:extLst>
              <a:ext uri="{FF2B5EF4-FFF2-40B4-BE49-F238E27FC236}">
                <a16:creationId xmlns:a16="http://schemas.microsoft.com/office/drawing/2014/main" id="{F79D6E22-B6EF-FE4B-B191-8AE2F466BCA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589" y="150814"/>
            <a:ext cx="193577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32F00F14-B964-C844-9B36-1665EFF7B3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12627" y="6586538"/>
            <a:ext cx="485042" cy="271462"/>
          </a:xfrm>
          <a:prstGeom prst="rect">
            <a:avLst/>
          </a:prstGeom>
          <a:solidFill>
            <a:srgbClr val="941333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 sz="2100" b="1">
                <a:solidFill>
                  <a:srgbClr val="00468C"/>
                </a:solidFill>
                <a:latin typeface="Arial" charset="0"/>
              </a:defRPr>
            </a:lvl1pPr>
            <a:lvl2pPr marL="742950" indent="-28575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2pPr>
            <a:lvl3pPr marL="11430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3pPr>
            <a:lvl4pPr marL="16002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4pPr>
            <a:lvl5pPr marL="2057400" indent="-228600" eaLnBrk="0" hangingPunct="0">
              <a:defRPr sz="2100" b="1">
                <a:solidFill>
                  <a:srgbClr val="00468C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en-GB" altLang="en-US" sz="1939">
              <a:ea typeface="+mn-ea"/>
            </a:endParaRPr>
          </a:p>
        </p:txBody>
      </p:sp>
      <p:pic>
        <p:nvPicPr>
          <p:cNvPr id="3080" name="Picture 7">
            <a:extLst>
              <a:ext uri="{FF2B5EF4-FFF2-40B4-BE49-F238E27FC236}">
                <a16:creationId xmlns:a16="http://schemas.microsoft.com/office/drawing/2014/main" id="{FD1EC73E-090E-3E44-B8D6-2A4340F953C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3077" y="6384926"/>
            <a:ext cx="111662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2014_Editable_ECMWF_Master_Logo_white_NS_.png">
            <a:extLst>
              <a:ext uri="{FF2B5EF4-FFF2-40B4-BE49-F238E27FC236}">
                <a16:creationId xmlns:a16="http://schemas.microsoft.com/office/drawing/2014/main" id="{9354D6C2-512D-F642-86A3-BCBD39E2D7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1938"/>
          <a:stretch>
            <a:fillRect/>
          </a:stretch>
        </p:blipFill>
        <p:spPr bwMode="auto">
          <a:xfrm>
            <a:off x="401515" y="6570664"/>
            <a:ext cx="110929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9" descr="C3Siconwhite copy.eps">
            <a:extLst>
              <a:ext uri="{FF2B5EF4-FFF2-40B4-BE49-F238E27FC236}">
                <a16:creationId xmlns:a16="http://schemas.microsoft.com/office/drawing/2014/main" id="{A37579CA-D87B-1F49-9F30-112647EFE1B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92" b="6503"/>
          <a:stretch>
            <a:fillRect/>
          </a:stretch>
        </p:blipFill>
        <p:spPr bwMode="auto">
          <a:xfrm>
            <a:off x="8195897" y="101600"/>
            <a:ext cx="552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2DDE2320-CD41-2F46-8C09-86DB6F7F0F1C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>
          <a:xfrm>
            <a:off x="3883270" y="6515100"/>
            <a:ext cx="1380392" cy="261938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solidFill>
                  <a:schemeClr val="bg1"/>
                </a:solidFill>
              </a:defRPr>
            </a:lvl1pPr>
          </a:lstStyle>
          <a:p>
            <a:fld id="{D695EF96-720A-6440-AC1D-4F8CCE66FEF5}" type="slidenum">
              <a:rPr lang="en-US" altLang="de-DE"/>
              <a:pPr/>
              <a:t>‹#›</a:t>
            </a:fld>
            <a:endParaRPr lang="en-US" altLang="de-D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1BAE5A-0181-6F49-87B3-603D41DB53A1}"/>
              </a:ext>
            </a:extLst>
          </p:cNvPr>
          <p:cNvSpPr txBox="1"/>
          <p:nvPr userDrawn="1"/>
        </p:nvSpPr>
        <p:spPr>
          <a:xfrm>
            <a:off x="5632939" y="109539"/>
            <a:ext cx="2265485" cy="60388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algn="r"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de-DE" sz="1662">
                <a:solidFill>
                  <a:schemeClr val="bg1"/>
                </a:solidFill>
                <a:latin typeface="PF Square Sans Pro" charset="0"/>
              </a:rPr>
              <a:t>Copernicus Climate  Change Service</a:t>
            </a:r>
            <a:endParaRPr lang="en-US" altLang="de-DE" sz="1662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  <a:ea typeface="ＭＳ Ｐゴシック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1754" b="1">
          <a:solidFill>
            <a:srgbClr val="00468C"/>
          </a:solidFill>
          <a:latin typeface="Arial" charset="0"/>
        </a:defRPr>
      </a:lvl9pPr>
    </p:titleStyle>
    <p:bodyStyle>
      <a:lvl1pPr marL="417646" indent="-417646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754">
          <a:solidFill>
            <a:srgbClr val="00468C"/>
          </a:solidFill>
          <a:latin typeface="+mn-lt"/>
          <a:ea typeface="ＭＳ Ｐゴシック" charset="0"/>
          <a:cs typeface="+mn-cs"/>
        </a:defRPr>
      </a:lvl1pPr>
      <a:lvl2pPr marL="742969" indent="-323859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>
          <a:solidFill>
            <a:srgbClr val="00468C"/>
          </a:solidFill>
          <a:latin typeface="+mn-lt"/>
          <a:ea typeface="ＭＳ Ｐゴシック" charset="0"/>
        </a:defRPr>
      </a:lvl2pPr>
      <a:lvl3pPr marL="1005279" indent="-260845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569">
          <a:solidFill>
            <a:srgbClr val="00468C"/>
          </a:solidFill>
          <a:latin typeface="+mn-lt"/>
          <a:ea typeface="ＭＳ Ｐゴシック" charset="0"/>
        </a:defRPr>
      </a:lvl3pPr>
      <a:lvl4pPr marL="1251470" indent="-244726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«"/>
        <a:defRPr sz="1477">
          <a:solidFill>
            <a:srgbClr val="00468C"/>
          </a:solidFill>
          <a:latin typeface="+mn-lt"/>
          <a:ea typeface="ＭＳ Ｐゴシック" charset="0"/>
        </a:defRPr>
      </a:lvl4pPr>
      <a:lvl5pPr marL="1461025" indent="-208090" algn="l" rtl="0" eaLnBrk="0" fontAlgn="base" hangingPunct="0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  <a:ea typeface="ＭＳ Ｐゴシック" charset="0"/>
        </a:defRPr>
      </a:lvl5pPr>
      <a:lvl6pPr marL="1883067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6pPr>
      <a:lvl7pPr marL="2305108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7pPr>
      <a:lvl8pPr marL="2727149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8pPr>
      <a:lvl9pPr marL="3149191" indent="-208090" algn="l" rtl="0" fontAlgn="base">
        <a:spcBef>
          <a:spcPct val="20000"/>
        </a:spcBef>
        <a:spcAft>
          <a:spcPct val="0"/>
        </a:spcAft>
        <a:buClr>
          <a:srgbClr val="FFC901"/>
        </a:buClr>
        <a:buFont typeface="Wingdings" pitchFamily="2" charset="2"/>
        <a:buChar char="«"/>
        <a:defRPr sz="1385">
          <a:solidFill>
            <a:srgbClr val="00468C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2754729-C4FD-2E4F-B3CA-8934EA0B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236B7EC7-9D0D-9040-964A-46BA9C4D1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43ED67E-CD16-C94C-A1DE-B52BEE375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148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ea typeface="MS PGothic" charset="0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400">
          <a:solidFill>
            <a:schemeClr val="tx1"/>
          </a:solidFill>
          <a:latin typeface="Calibri" panose="020F0502020204030204" pitchFamily="34" charset="0"/>
          <a:ea typeface="MS PGothic" charset="0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7.tiff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1.jpeg" descr="slide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9" y="152400"/>
            <a:ext cx="9194801" cy="6897371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10458" y="2057400"/>
            <a:ext cx="9144001" cy="830995"/>
          </a:xfrm>
          <a:prstGeom prst="rect">
            <a:avLst/>
          </a:prstGeom>
          <a:solidFill>
            <a:srgbClr val="DDE8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 b="0" u="none" kern="0" dirty="0">
                <a:solidFill>
                  <a:schemeClr val="accent1">
                    <a:lumMod val="75000"/>
                  </a:schemeClr>
                </a:solidFill>
                <a:latin typeface="Calibri Bold"/>
                <a:ea typeface="Frutiger LT Std 55 Roman" charset="0"/>
                <a:cs typeface="Arial"/>
                <a:sym typeface="Arial"/>
              </a:rPr>
              <a:t>GEO update to the CEOS Plenary</a:t>
            </a:r>
          </a:p>
        </p:txBody>
      </p:sp>
      <p:sp>
        <p:nvSpPr>
          <p:cNvPr id="4" name="Shape 138">
            <a:extLst>
              <a:ext uri="{FF2B5EF4-FFF2-40B4-BE49-F238E27FC236}">
                <a16:creationId xmlns:a16="http://schemas.microsoft.com/office/drawing/2014/main" id="{7BE99FC5-02EF-A247-B210-9AD9C58DF686}"/>
              </a:ext>
            </a:extLst>
          </p:cNvPr>
          <p:cNvSpPr/>
          <p:nvPr/>
        </p:nvSpPr>
        <p:spPr>
          <a:xfrm>
            <a:off x="10458" y="3733800"/>
            <a:ext cx="9144001" cy="954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0" u="none" kern="0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utiger LT Std 55 Roman" charset="0"/>
                <a:cs typeface="Arial"/>
                <a:sym typeface="Arial"/>
              </a:rPr>
              <a:t>Gilberto </a:t>
            </a:r>
            <a:r>
              <a:rPr lang="en-US" sz="2800" b="0" u="none" kern="0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utiger LT Std 55 Roman" charset="0"/>
                <a:cs typeface="Arial"/>
                <a:sym typeface="Arial"/>
              </a:rPr>
              <a:t>Câmara</a:t>
            </a:r>
            <a:endParaRPr lang="en-US" sz="2800" b="0" u="none" kern="0" dirty="0">
              <a:solidFill>
                <a:schemeClr val="accent1">
                  <a:lumMod val="75000"/>
                </a:schemeClr>
              </a:solidFill>
              <a:latin typeface="Calibri Regular"/>
              <a:ea typeface="Frutiger LT Std 55 Roman" charset="0"/>
              <a:cs typeface="Arial"/>
              <a:sym typeface="Arial"/>
            </a:endParaRPr>
          </a:p>
          <a:p>
            <a:pPr defTabSz="914367" fontAlgn="auto" hangingPunct="0">
              <a:spcBef>
                <a:spcPts val="0"/>
              </a:spcBef>
              <a:spcAft>
                <a:spcPts val="0"/>
              </a:spcAft>
              <a:defRPr sz="5900" b="1">
                <a:solidFill>
                  <a:srgbClr val="0365C0">
                    <a:hueOff val="273562"/>
                    <a:satOff val="2937"/>
                    <a:lumOff val="-22233"/>
                  </a:srgb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800" b="0" u="none" kern="0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utiger LT Std 55 Roman" charset="0"/>
                <a:cs typeface="Arial"/>
                <a:sym typeface="Arial"/>
              </a:rPr>
              <a:t>GEO Secretariat Director</a:t>
            </a:r>
          </a:p>
        </p:txBody>
      </p:sp>
    </p:spTree>
    <p:extLst>
      <p:ext uri="{BB962C8B-B14F-4D97-AF65-F5344CB8AC3E}">
        <p14:creationId xmlns:p14="http://schemas.microsoft.com/office/powerpoint/2010/main" val="324805894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870386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4000" b="1" dirty="0">
                <a:latin typeface="Calibri Bold"/>
              </a:rPr>
              <a:t>The digital economy effect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F8BCD8B-729F-4049-80AF-CE42868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" y="5194691"/>
            <a:ext cx="8991600" cy="107988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08000" bIns="108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The Global South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will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only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use EO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information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which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is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free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the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point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of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access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. </a:t>
            </a:r>
            <a:r>
              <a:rPr lang="pt-BR" altLang="en-US" sz="2800" b="0" u="none" dirty="0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Who </a:t>
            </a:r>
            <a:r>
              <a:rPr lang="pt-BR" altLang="en-US" sz="2800" b="0" u="none" dirty="0" err="1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will</a:t>
            </a:r>
            <a:r>
              <a:rPr lang="pt-BR" altLang="en-US" sz="2800" b="0" u="none" dirty="0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pay</a:t>
            </a:r>
            <a:r>
              <a:rPr lang="pt-BR" altLang="en-US" sz="2800" b="0" u="none" dirty="0">
                <a:solidFill>
                  <a:srgbClr val="7F0001"/>
                </a:solidFill>
                <a:latin typeface="Calibri Regular"/>
                <a:ea typeface="Franklin Gothic Book" charset="0"/>
                <a:cs typeface="Franklin Gothic Book" charset="0"/>
              </a:rPr>
              <a:t> for it?</a:t>
            </a:r>
          </a:p>
        </p:txBody>
      </p:sp>
      <p:pic>
        <p:nvPicPr>
          <p:cNvPr id="2050" name="Picture 2" descr="Resultado de imagem para laptop universidade brasil">
            <a:extLst>
              <a:ext uri="{FF2B5EF4-FFF2-40B4-BE49-F238E27FC236}">
                <a16:creationId xmlns:a16="http://schemas.microsoft.com/office/drawing/2014/main" id="{3290E0FB-005E-EE43-80DE-93BCDF300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938" y="935014"/>
            <a:ext cx="5582841" cy="4191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E990D765-54E2-2540-A5B1-1F8AF62F5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6550254"/>
            <a:ext cx="2571415" cy="33852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Image: Rede Globo (Brazil)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037886-3E7B-704E-AEE5-B14F70596947}"/>
              </a:ext>
            </a:extLst>
          </p:cNvPr>
          <p:cNvSpPr/>
          <p:nvPr/>
        </p:nvSpPr>
        <p:spPr>
          <a:xfrm>
            <a:off x="17327216" y="3041576"/>
            <a:ext cx="7056784" cy="6740307"/>
          </a:xfrm>
          <a:prstGeom prst="rect">
            <a:avLst/>
          </a:prstGeom>
          <a:solidFill>
            <a:srgbClr val="F8FAEB"/>
          </a:solidFill>
        </p:spPr>
        <p:txBody>
          <a:bodyPr wrap="square">
            <a:spAutoFit/>
          </a:bodyPr>
          <a:lstStyle/>
          <a:p>
            <a:pPr algn="just"/>
            <a:r>
              <a:rPr lang="en-US" sz="7200" dirty="0">
                <a:solidFill>
                  <a:schemeClr val="accent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 Global South will only use EO information which is free at the point of access</a:t>
            </a:r>
            <a:r>
              <a:rPr lang="en-US" sz="7200" dirty="0">
                <a:latin typeface="Calibri" charset="0"/>
                <a:ea typeface="Calibri" charset="0"/>
                <a:cs typeface="Calibri" charset="0"/>
              </a:rPr>
              <a:t>. How to pay for it?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6241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0"/>
          <p:cNvSpPr>
            <a:spLocks noChangeArrowheads="1"/>
          </p:cNvSpPr>
          <p:nvPr/>
        </p:nvSpPr>
        <p:spPr bwMode="auto">
          <a:xfrm>
            <a:off x="6633234" y="1850854"/>
            <a:ext cx="2215455" cy="2025346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pic>
        <p:nvPicPr>
          <p:cNvPr id="5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018" y="2573660"/>
            <a:ext cx="1431838" cy="11108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5226" y="5796196"/>
            <a:ext cx="1797279" cy="761157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Multi-satellite data 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698519" y="891422"/>
            <a:ext cx="2079231" cy="901248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Cloud architectures</a:t>
            </a:r>
          </a:p>
        </p:txBody>
      </p:sp>
      <p:sp>
        <p:nvSpPr>
          <p:cNvPr id="1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59236" y="898165"/>
            <a:ext cx="2625250" cy="884235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24C90"/>
                </a:solidFill>
                <a:latin typeface="Calibri Regular"/>
                <a:ea typeface="Calibri" charset="0"/>
                <a:cs typeface="Calibri" charset="0"/>
              </a:rPr>
              <a:t>Reusable, shared knowledge</a:t>
            </a: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46844" y="5774716"/>
            <a:ext cx="1782763" cy="782637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2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In-situ observations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0CE5A-101B-6241-8E0C-7F3D283D94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675" y="1875854"/>
            <a:ext cx="2671811" cy="2066564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B2E70270-302A-FB4A-B3C7-5947F6A44114}"/>
              </a:ext>
            </a:extLst>
          </p:cNvPr>
          <p:cNvSpPr txBox="1">
            <a:spLocks noChangeArrowheads="1"/>
          </p:cNvSpPr>
          <p:nvPr/>
        </p:nvSpPr>
        <p:spPr>
          <a:xfrm>
            <a:off x="28536" y="26242"/>
            <a:ext cx="9144000" cy="732814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365C0">
                    <a:lumMod val="75000"/>
                  </a:srgbClr>
                </a:solidFill>
                <a:latin typeface="Calibri Bold"/>
                <a:ea typeface="Franklin Gothic Book" charset="0"/>
                <a:cs typeface="Franklin Gothic Book" charset="0"/>
              </a:rPr>
              <a:t>What the global EO community needs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Bold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910893D-249C-DE4D-9ED8-9C2DA8B092FE}"/>
              </a:ext>
            </a:extLst>
          </p:cNvPr>
          <p:cNvSpPr/>
          <p:nvPr/>
        </p:nvSpPr>
        <p:spPr>
          <a:xfrm>
            <a:off x="5769856" y="4035564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APIs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AF00624-7ECA-B74F-8602-C350758D5B72}"/>
              </a:ext>
            </a:extLst>
          </p:cNvPr>
          <p:cNvCxnSpPr>
            <a:cxnSpLocks/>
          </p:cNvCxnSpPr>
          <p:nvPr/>
        </p:nvCxnSpPr>
        <p:spPr>
          <a:xfrm flipH="1" flipV="1">
            <a:off x="6227056" y="3002037"/>
            <a:ext cx="1" cy="913131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12C072-4DBD-094F-BA87-5751C5713C91}"/>
              </a:ext>
            </a:extLst>
          </p:cNvPr>
          <p:cNvSpPr/>
          <p:nvPr/>
        </p:nvSpPr>
        <p:spPr>
          <a:xfrm>
            <a:off x="2512818" y="4051883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APIs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D9C4D37D-D3D6-7B4E-A471-191BD07B61E6}"/>
              </a:ext>
            </a:extLst>
          </p:cNvPr>
          <p:cNvSpPr/>
          <p:nvPr/>
        </p:nvSpPr>
        <p:spPr>
          <a:xfrm rot="16200000">
            <a:off x="2843870" y="2500073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96CBE0-1A61-F34D-9BB9-352A51BC8274}"/>
              </a:ext>
            </a:extLst>
          </p:cNvPr>
          <p:cNvCxnSpPr>
            <a:cxnSpLocks/>
          </p:cNvCxnSpPr>
          <p:nvPr/>
        </p:nvCxnSpPr>
        <p:spPr>
          <a:xfrm flipV="1">
            <a:off x="2940073" y="3030873"/>
            <a:ext cx="0" cy="902428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Rectangle 4">
            <a:extLst>
              <a:ext uri="{FF2B5EF4-FFF2-40B4-BE49-F238E27FC236}">
                <a16:creationId xmlns:a16="http://schemas.microsoft.com/office/drawing/2014/main" id="{93160459-0F6F-154D-AF90-DAE6653ACD90}"/>
              </a:ext>
            </a:extLst>
          </p:cNvPr>
          <p:cNvSpPr txBox="1">
            <a:spLocks noChangeArrowheads="1"/>
          </p:cNvSpPr>
          <p:nvPr/>
        </p:nvSpPr>
        <p:spPr>
          <a:xfrm>
            <a:off x="254700" y="889659"/>
            <a:ext cx="2284923" cy="884235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2200" u="none" strike="noStrike" kern="0" cap="none" spc="0" normalizeH="0" baseline="0" noProof="0" dirty="0">
                <a:ln>
                  <a:noFill/>
                </a:ln>
                <a:solidFill>
                  <a:srgbClr val="024C90"/>
                </a:solidFill>
                <a:effectLst/>
                <a:uLnTx/>
                <a:uFillTx/>
                <a:latin typeface="Calibri Regular"/>
                <a:ea typeface="Calibri" charset="0"/>
                <a:cs typeface="Calibri" charset="0"/>
                <a:sym typeface="Helvetica Light"/>
              </a:rPr>
              <a:t>Empowered global experts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F336ED-1075-F946-9E22-AAD830C51D92}"/>
              </a:ext>
            </a:extLst>
          </p:cNvPr>
          <p:cNvCxnSpPr>
            <a:cxnSpLocks/>
          </p:cNvCxnSpPr>
          <p:nvPr/>
        </p:nvCxnSpPr>
        <p:spPr>
          <a:xfrm flipH="1">
            <a:off x="1534006" y="4312949"/>
            <a:ext cx="923953" cy="1046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B6C797B4-2AA4-4845-A155-71E5BCF281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13517"/>
            <a:ext cx="2694095" cy="216535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A0F48D-D1CB-474F-B5D5-3311EDD0C0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58" y="1844234"/>
            <a:ext cx="2660538" cy="2089067"/>
          </a:xfrm>
          <a:prstGeom prst="rect">
            <a:avLst/>
          </a:prstGeom>
        </p:spPr>
      </p:pic>
      <p:sp>
        <p:nvSpPr>
          <p:cNvPr id="51" name="Down Arrow 50">
            <a:extLst>
              <a:ext uri="{FF2B5EF4-FFF2-40B4-BE49-F238E27FC236}">
                <a16:creationId xmlns:a16="http://schemas.microsoft.com/office/drawing/2014/main" id="{C8A8F8D8-3609-8441-8BB9-1C6FF1CF0B82}"/>
              </a:ext>
            </a:extLst>
          </p:cNvPr>
          <p:cNvSpPr/>
          <p:nvPr/>
        </p:nvSpPr>
        <p:spPr>
          <a:xfrm rot="10800000">
            <a:off x="1079999" y="3997157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pic>
        <p:nvPicPr>
          <p:cNvPr id="1038" name="Picture 14" descr="Resultado de imagem para LANDSAT Sentinel satellites">
            <a:extLst>
              <a:ext uri="{FF2B5EF4-FFF2-40B4-BE49-F238E27FC236}">
                <a16:creationId xmlns:a16="http://schemas.microsoft.com/office/drawing/2014/main" id="{8F2E0737-164E-4E44-A054-9617E4536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2505" y="4713518"/>
            <a:ext cx="2631495" cy="21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Down Arrow 58">
            <a:extLst>
              <a:ext uri="{FF2B5EF4-FFF2-40B4-BE49-F238E27FC236}">
                <a16:creationId xmlns:a16="http://schemas.microsoft.com/office/drawing/2014/main" id="{FE295A3C-625C-3347-9457-88B2FEDD1EDE}"/>
              </a:ext>
            </a:extLst>
          </p:cNvPr>
          <p:cNvSpPr/>
          <p:nvPr/>
        </p:nvSpPr>
        <p:spPr>
          <a:xfrm rot="16200000">
            <a:off x="6127564" y="2509166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sp>
        <p:nvSpPr>
          <p:cNvPr id="60" name="Down Arrow 59">
            <a:extLst>
              <a:ext uri="{FF2B5EF4-FFF2-40B4-BE49-F238E27FC236}">
                <a16:creationId xmlns:a16="http://schemas.microsoft.com/office/drawing/2014/main" id="{1EA02623-3F41-7640-84A7-9A1923E85702}"/>
              </a:ext>
            </a:extLst>
          </p:cNvPr>
          <p:cNvSpPr/>
          <p:nvPr/>
        </p:nvSpPr>
        <p:spPr>
          <a:xfrm rot="10800000">
            <a:off x="7628678" y="3967423"/>
            <a:ext cx="399148" cy="631583"/>
          </a:xfrm>
          <a:prstGeom prst="downArrow">
            <a:avLst/>
          </a:prstGeom>
          <a:blipFill rotWithShape="1">
            <a:blip r:embed="rId5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35AC94C-A3A9-FA4C-A876-42B4CC76D216}"/>
              </a:ext>
            </a:extLst>
          </p:cNvPr>
          <p:cNvCxnSpPr>
            <a:cxnSpLocks/>
          </p:cNvCxnSpPr>
          <p:nvPr/>
        </p:nvCxnSpPr>
        <p:spPr>
          <a:xfrm flipH="1">
            <a:off x="6704724" y="4306914"/>
            <a:ext cx="923953" cy="1046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3534381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9" name="Slide Number Placeholder 1">
            <a:extLst>
              <a:ext uri="{FF2B5EF4-FFF2-40B4-BE49-F238E27FC236}">
                <a16:creationId xmlns:a16="http://schemas.microsoft.com/office/drawing/2014/main" id="{375B464B-4C4C-7540-BA0D-ABAB3E7FD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3883270" y="6301154"/>
            <a:ext cx="1380392" cy="24178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5014775" indent="-34592734" algn="r"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22041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844083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266124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688165" eaLnBrk="0" fontAlgn="base" hangingPunct="0">
              <a:spcBef>
                <a:spcPct val="0"/>
              </a:spcBef>
              <a:spcAft>
                <a:spcPct val="0"/>
              </a:spcAft>
              <a:defRPr sz="1939" b="1">
                <a:solidFill>
                  <a:srgbClr val="00468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844083" eaLnBrk="1" hangingPunct="1"/>
            <a:fld id="{902B40DB-4463-CF47-84A3-C5A707A64107}" type="slidenum">
              <a:rPr lang="en-US" altLang="de-DE" sz="1292" u="none">
                <a:solidFill>
                  <a:srgbClr val="FFFFFF"/>
                </a:solidFill>
              </a:rPr>
              <a:pPr algn="ctr" defTabSz="844083" eaLnBrk="1" hangingPunct="1"/>
              <a:t>12</a:t>
            </a:fld>
            <a:endParaRPr lang="en-US" altLang="de-DE" sz="1292" u="none">
              <a:solidFill>
                <a:srgbClr val="FFFFFF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BF82ECB9-143B-C14C-9312-C6F5D6898F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885" y="1284537"/>
            <a:ext cx="9220200" cy="435017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7E39E89-B88D-2A4A-98EE-A7438EDCD3A6}"/>
              </a:ext>
            </a:extLst>
          </p:cNvPr>
          <p:cNvSpPr txBox="1">
            <a:spLocks/>
          </p:cNvSpPr>
          <p:nvPr/>
        </p:nvSpPr>
        <p:spPr>
          <a:xfrm>
            <a:off x="1466" y="5634711"/>
            <a:ext cx="9144000" cy="666442"/>
          </a:xfrm>
          <a:prstGeom prst="rect">
            <a:avLst/>
          </a:prstGeom>
          <a:solidFill>
            <a:srgbClr val="E8F0FF"/>
          </a:solidFill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  <a:ea typeface="ＭＳ Ｐゴシック" charset="0"/>
              </a:defRPr>
            </a:lvl5pPr>
            <a:lvl6pPr marL="422041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6pPr>
            <a:lvl7pPr marL="844083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7pPr>
            <a:lvl8pPr marL="1266124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8pPr>
            <a:lvl9pPr marL="1688165" algn="ctr" rtl="0" fontAlgn="base">
              <a:spcBef>
                <a:spcPct val="0"/>
              </a:spcBef>
              <a:spcAft>
                <a:spcPct val="0"/>
              </a:spcAft>
              <a:defRPr sz="1754" b="1">
                <a:solidFill>
                  <a:srgbClr val="00468C"/>
                </a:solidFill>
                <a:latin typeface="Arial" charset="0"/>
              </a:defRPr>
            </a:lvl9pPr>
          </a:lstStyle>
          <a:p>
            <a:r>
              <a:rPr lang="en-US" sz="3600" u="none" kern="0" dirty="0">
                <a:latin typeface="Calibri Bold"/>
              </a:rPr>
              <a:t>Climate data store: a well built open EO cloud 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B5C5501-EF60-F94F-9585-D3C95BDB1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1" y="838200"/>
            <a:ext cx="1432479" cy="307746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en-US" b="0" u="none" dirty="0">
                <a:solidFill>
                  <a:schemeClr val="accent2">
                    <a:lumMod val="50000"/>
                  </a:schemeClr>
                </a:solidFill>
                <a:latin typeface="Calibri Regular"/>
                <a:cs typeface="Franklin Gothic Book Regular" charset="0"/>
              </a:rPr>
              <a:t>image: ECMWF</a:t>
            </a:r>
          </a:p>
        </p:txBody>
      </p:sp>
    </p:spTree>
    <p:extLst>
      <p:ext uri="{BB962C8B-B14F-4D97-AF65-F5344CB8AC3E}">
        <p14:creationId xmlns:p14="http://schemas.microsoft.com/office/powerpoint/2010/main" val="355611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eos.org/wp-content/uploads/2016/02/data-cube.png">
            <a:extLst>
              <a:ext uri="{FF2B5EF4-FFF2-40B4-BE49-F238E27FC236}">
                <a16:creationId xmlns:a16="http://schemas.microsoft.com/office/drawing/2014/main" id="{A1B192D0-CBC8-9549-BA67-F6C8609FE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4650"/>
            <a:ext cx="9144000" cy="356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DDC623-0F44-EC4F-8F46-4168D022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Open data cube: CEOS initiative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0AFC0300-5FE2-5640-AEF8-71A8BDC68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2" y="5503783"/>
            <a:ext cx="9144000" cy="1354217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Collective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effort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: build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application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library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of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data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analysis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methods</a:t>
            </a:r>
            <a:endParaRPr lang="pt-BR" altLang="en-US" sz="3200" b="0" u="none" dirty="0">
              <a:solidFill>
                <a:schemeClr val="accent1">
                  <a:lumMod val="75000"/>
                </a:schemeClr>
              </a:solidFill>
              <a:latin typeface="Calibri Regular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68209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DDC623-0F44-EC4F-8F46-4168D022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GEO contribution to open EO clouds</a:t>
            </a:r>
          </a:p>
        </p:txBody>
      </p:sp>
      <p:pic>
        <p:nvPicPr>
          <p:cNvPr id="4098" name="Picture 2" descr="Amazon Web Services">
            <a:extLst>
              <a:ext uri="{FF2B5EF4-FFF2-40B4-BE49-F238E27FC236}">
                <a16:creationId xmlns:a16="http://schemas.microsoft.com/office/drawing/2014/main" id="{80D1B6D9-BF4A-F247-BF53-2347223FE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1498112"/>
            <a:ext cx="3852862" cy="216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4/46/North_South_divide.svg/863px-North_South_divide.svg.png">
            <a:extLst>
              <a:ext uri="{FF2B5EF4-FFF2-40B4-BE49-F238E27FC236}">
                <a16:creationId xmlns:a16="http://schemas.microsoft.com/office/drawing/2014/main" id="{EDF69215-5406-AA40-9AD2-5B917DBB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601" y="1392065"/>
            <a:ext cx="4204075" cy="22712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7A27427D-0795-9045-BFB7-151998CFD222}"/>
              </a:ext>
            </a:extLst>
          </p:cNvPr>
          <p:cNvSpPr/>
          <p:nvPr/>
        </p:nvSpPr>
        <p:spPr>
          <a:xfrm rot="16200000">
            <a:off x="4209035" y="2482246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9B7F84-5213-1247-891F-D4FE35B726CA}"/>
              </a:ext>
            </a:extLst>
          </p:cNvPr>
          <p:cNvSpPr/>
          <p:nvPr/>
        </p:nvSpPr>
        <p:spPr>
          <a:xfrm>
            <a:off x="4091202" y="997664"/>
            <a:ext cx="914400" cy="9307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u="none" dirty="0">
                <a:solidFill>
                  <a:srgbClr val="0365C0">
                    <a:lumMod val="75000"/>
                  </a:srgbClr>
                </a:solidFill>
                <a:latin typeface="Calibri Regular"/>
                <a:ea typeface="+mn-ea"/>
                <a:sym typeface="Helvetica Light"/>
              </a:rPr>
              <a:t>US$ 1,5 M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Regular"/>
              <a:ea typeface="+mn-ea"/>
              <a:sym typeface="Helvetica Ligh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B3E6D47-AFBD-5943-9102-E1C8B9CD1DBE}"/>
              </a:ext>
            </a:extLst>
          </p:cNvPr>
          <p:cNvCxnSpPr>
            <a:cxnSpLocks/>
          </p:cNvCxnSpPr>
          <p:nvPr/>
        </p:nvCxnSpPr>
        <p:spPr>
          <a:xfrm flipV="1">
            <a:off x="4572000" y="1932487"/>
            <a:ext cx="0" cy="62975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id="{8CB05A62-9662-574C-B9D0-E21B4BDD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1" y="4117053"/>
            <a:ext cx="3677879" cy="207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48266C37-97FC-0641-A1E1-9B82A61513A9}"/>
              </a:ext>
            </a:extLst>
          </p:cNvPr>
          <p:cNvSpPr/>
          <p:nvPr/>
        </p:nvSpPr>
        <p:spPr>
          <a:xfrm rot="16200000">
            <a:off x="4207420" y="4983563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E16504AA-D441-144B-BDD3-1B946AE84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083" y="4683801"/>
            <a:ext cx="4237373" cy="1231106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GEOSEC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to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support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Global South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to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use Sentinel-2 ARD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6531ED2D-D391-BE4E-85DD-DF434323DF0B}"/>
              </a:ext>
            </a:extLst>
          </p:cNvPr>
          <p:cNvSpPr/>
          <p:nvPr/>
        </p:nvSpPr>
        <p:spPr>
          <a:xfrm rot="10800000">
            <a:off x="6858000" y="3801261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213570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22776548-1F83-5942-B342-1C6B6839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70762" cy="585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0"/>
          <p:cNvSpPr>
            <a:spLocks noChangeArrowheads="1"/>
          </p:cNvSpPr>
          <p:nvPr/>
        </p:nvSpPr>
        <p:spPr bwMode="auto">
          <a:xfrm>
            <a:off x="6941219" y="5045324"/>
            <a:ext cx="2066839" cy="1783042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004087" y="5615761"/>
            <a:ext cx="1941101" cy="901248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en-US" sz="280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GEO in-situ data cloud 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B2E70270-302A-FB4A-B3C7-5947F6A44114}"/>
              </a:ext>
            </a:extLst>
          </p:cNvPr>
          <p:cNvSpPr txBox="1">
            <a:spLocks noChangeArrowheads="1"/>
          </p:cNvSpPr>
          <p:nvPr/>
        </p:nvSpPr>
        <p:spPr>
          <a:xfrm>
            <a:off x="28536" y="26242"/>
            <a:ext cx="9232888" cy="732814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365C0">
                    <a:lumMod val="75000"/>
                  </a:srgbClr>
                </a:solidFill>
                <a:latin typeface="Calibri Bold"/>
                <a:ea typeface="Franklin Gothic Book" charset="0"/>
                <a:cs typeface="Franklin Gothic Book" charset="0"/>
              </a:rPr>
              <a:t>An in-situ EO data repository for GEO 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Bold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D12C072-4DBD-094F-BA87-5751C5713C91}"/>
              </a:ext>
            </a:extLst>
          </p:cNvPr>
          <p:cNvSpPr/>
          <p:nvPr/>
        </p:nvSpPr>
        <p:spPr>
          <a:xfrm>
            <a:off x="4084929" y="5979622"/>
            <a:ext cx="914400" cy="52212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Regular"/>
                <a:ea typeface="+mn-ea"/>
                <a:sym typeface="Helvetica Light"/>
              </a:rPr>
              <a:t>APIs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FF336ED-1075-F946-9E22-AAD830C51D92}"/>
              </a:ext>
            </a:extLst>
          </p:cNvPr>
          <p:cNvCxnSpPr>
            <a:cxnSpLocks/>
          </p:cNvCxnSpPr>
          <p:nvPr/>
        </p:nvCxnSpPr>
        <p:spPr>
          <a:xfrm flipH="1">
            <a:off x="4999329" y="6238702"/>
            <a:ext cx="1706272" cy="198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1" name="Down Arrow 50">
            <a:extLst>
              <a:ext uri="{FF2B5EF4-FFF2-40B4-BE49-F238E27FC236}">
                <a16:creationId xmlns:a16="http://schemas.microsoft.com/office/drawing/2014/main" id="{C8A8F8D8-3609-8441-8BB9-1C6FF1CF0B82}"/>
              </a:ext>
            </a:extLst>
          </p:cNvPr>
          <p:cNvSpPr/>
          <p:nvPr/>
        </p:nvSpPr>
        <p:spPr>
          <a:xfrm rot="10800000">
            <a:off x="1079999" y="3997157"/>
            <a:ext cx="399148" cy="631583"/>
          </a:xfrm>
          <a:prstGeom prst="down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47E6E75-4A3F-3F4F-8783-7192F196EC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" y="5045324"/>
            <a:ext cx="2312030" cy="181541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59263C3-5102-F048-8C59-BA93E3F81DE0}"/>
              </a:ext>
            </a:extLst>
          </p:cNvPr>
          <p:cNvCxnSpPr>
            <a:cxnSpLocks/>
          </p:cNvCxnSpPr>
          <p:nvPr/>
        </p:nvCxnSpPr>
        <p:spPr>
          <a:xfrm flipH="1">
            <a:off x="2378657" y="6238702"/>
            <a:ext cx="1706272" cy="1984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  <a:headEnd type="triangle" w="med" len="med"/>
            <a:tailEnd type="non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Retângulo 4">
            <a:extLst>
              <a:ext uri="{FF2B5EF4-FFF2-40B4-BE49-F238E27FC236}">
                <a16:creationId xmlns:a16="http://schemas.microsoft.com/office/drawing/2014/main" id="{77505C74-749B-404A-BE73-F5F7C40BFAF4}"/>
              </a:ext>
            </a:extLst>
          </p:cNvPr>
          <p:cNvSpPr/>
          <p:nvPr/>
        </p:nvSpPr>
        <p:spPr>
          <a:xfrm>
            <a:off x="6546273" y="786765"/>
            <a:ext cx="2715151" cy="338137"/>
          </a:xfrm>
          <a:prstGeom prst="rect">
            <a:avLst/>
          </a:prstGeom>
          <a:solidFill>
            <a:srgbClr val="E8F0FF"/>
          </a:solidFill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Image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: Deborah </a:t>
            </a:r>
            <a:r>
              <a:rPr kumimoji="0" lang="pt-BR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Estrin</a:t>
            </a: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Calibri" pitchFamily="34" charset="0"/>
                <a:ea typeface="ヒラギノ角ゴ Pro W3" panose="020B0300000000000000" pitchFamily="34" charset="-128"/>
              </a:rPr>
              <a:t> (UCSB)</a:t>
            </a:r>
          </a:p>
        </p:txBody>
      </p:sp>
    </p:spTree>
    <p:extLst>
      <p:ext uri="{BB962C8B-B14F-4D97-AF65-F5344CB8AC3E}">
        <p14:creationId xmlns:p14="http://schemas.microsoft.com/office/powerpoint/2010/main" val="314137697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14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Earth observation data analysis: 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libri Bold"/>
              </a:rPr>
              <a:t>no secrets</a:t>
            </a:r>
            <a:r>
              <a:rPr lang="en-US" sz="3600" b="1" dirty="0">
                <a:latin typeface="Calibri Bold"/>
              </a:rPr>
              <a:t>!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F8BCD8B-729F-4049-80AF-CE42868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486400"/>
            <a:ext cx="8839201" cy="86177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Open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knowledge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: books, </a:t>
            </a:r>
            <a:r>
              <a:rPr lang="pt-BR" altLang="en-US" sz="32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papers</a:t>
            </a:r>
            <a:r>
              <a:rPr lang="pt-BR" alt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, software</a:t>
            </a:r>
          </a:p>
        </p:txBody>
      </p:sp>
      <p:pic>
        <p:nvPicPr>
          <p:cNvPr id="2052" name="Picture 4" descr="Resultado de imagem para elements of statistical learning">
            <a:extLst>
              <a:ext uri="{FF2B5EF4-FFF2-40B4-BE49-F238E27FC236}">
                <a16:creationId xmlns:a16="http://schemas.microsoft.com/office/drawing/2014/main" id="{76AA9CDF-113E-064B-B325-8821C95D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205948"/>
            <a:ext cx="2770211" cy="41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deep learning book">
            <a:extLst>
              <a:ext uri="{FF2B5EF4-FFF2-40B4-BE49-F238E27FC236}">
                <a16:creationId xmlns:a16="http://schemas.microsoft.com/office/drawing/2014/main" id="{E0BD7F0B-3A77-9F43-BE3B-7E7489D9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567" y="1219200"/>
            <a:ext cx="2782102" cy="417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ages-na.ssl-images-amazon.com/images/I/51wjdu13yaL._SX332_BO1,204,203,200_.jpg">
            <a:extLst>
              <a:ext uri="{FF2B5EF4-FFF2-40B4-BE49-F238E27FC236}">
                <a16:creationId xmlns:a16="http://schemas.microsoft.com/office/drawing/2014/main" id="{1A12A9BF-934F-E946-8CBF-E3462628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625" y="1205948"/>
            <a:ext cx="2774976" cy="418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34606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2666F75-960E-3146-9C45-0965EF1C86BB}"/>
              </a:ext>
            </a:extLst>
          </p:cNvPr>
          <p:cNvSpPr txBox="1">
            <a:spLocks/>
          </p:cNvSpPr>
          <p:nvPr/>
        </p:nvSpPr>
        <p:spPr>
          <a:xfrm>
            <a:off x="0" y="-3314"/>
            <a:ext cx="9139238" cy="953196"/>
          </a:xfrm>
          <a:prstGeom prst="rect">
            <a:avLst/>
          </a:prstGeom>
          <a:solidFill>
            <a:srgbClr val="E8F0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2" tIns="65022" rIns="65022" bIns="65022" anchor="ctr">
            <a:normAutofit/>
          </a:bodyPr>
          <a:lstStyle>
            <a:lvl1pPr marL="0" marR="0" indent="0" algn="ctr" defTabSz="91436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97" b="0" i="0" u="none" strike="noStrike" cap="none" spc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FillTx/>
                <a:latin typeface="Franklin Gothic Book Regular" charset="0"/>
                <a:ea typeface="Franklin Gothic Book Regular" charset="0"/>
                <a:cs typeface="Franklin Gothic Book Regular" charset="0"/>
                <a:sym typeface="Calibri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>
                <a:solidFill>
                  <a:srgbClr val="0365C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Ecology’s revenge on machine learning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701AC2-7807-E64B-8EBD-4D0B06422A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8460" y="967006"/>
            <a:ext cx="4600741" cy="5194852"/>
          </a:xfrm>
          <a:prstGeom prst="rect">
            <a:avLst/>
          </a:prstGeom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8BF37144-7F7E-E546-9501-81942E7C7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66343"/>
            <a:ext cx="9139238" cy="800219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Brazilian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 Cerrado: 2.5 </a:t>
            </a:r>
            <a:r>
              <a:rPr lang="pt-BR" altLang="en-US" sz="2800" b="0" u="none" dirty="0" err="1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million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 km</a:t>
            </a:r>
            <a:r>
              <a:rPr lang="pt-BR" altLang="en-US" sz="2800" b="0" u="none" baseline="30000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2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, 65.000 </a:t>
            </a:r>
            <a:r>
              <a:rPr lang="pt-BR" altLang="en-US" sz="2800" b="0" u="none" dirty="0" err="1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samples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!</a:t>
            </a:r>
            <a:endParaRPr lang="pt-BR" altLang="en-US" sz="2800" b="0" u="none" baseline="30000" dirty="0">
              <a:solidFill>
                <a:srgbClr val="0365C0">
                  <a:lumMod val="75000"/>
                </a:srgbClr>
              </a:solidFill>
              <a:latin typeface="Franklin Gothic Book Regular" charset="0"/>
              <a:ea typeface="Franklin Gothic Book" charset="0"/>
              <a:cs typeface="Franklin Gothic Book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8DBCB2-6D86-A14B-B14F-714953E9C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650" y="1046118"/>
            <a:ext cx="3692991" cy="2461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97F858-8955-1345-A92C-87EDC97B40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6" y="3587224"/>
            <a:ext cx="3634865" cy="2461995"/>
          </a:xfrm>
          <a:prstGeom prst="rect">
            <a:avLst/>
          </a:prstGeom>
        </p:spPr>
      </p:pic>
      <p:sp>
        <p:nvSpPr>
          <p:cNvPr id="11" name="Text Box 18">
            <a:extLst>
              <a:ext uri="{FF2B5EF4-FFF2-40B4-BE49-F238E27FC236}">
                <a16:creationId xmlns:a16="http://schemas.microsoft.com/office/drawing/2014/main" id="{AC050FD2-F73A-C247-88CD-81EB3AD7F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494" y="3087221"/>
            <a:ext cx="1763506" cy="576293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72000" bIns="7200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“</a:t>
            </a:r>
            <a:r>
              <a:rPr lang="pt-BR" altLang="en-US" sz="2800" b="0" u="none" dirty="0" err="1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forest</a:t>
            </a:r>
            <a:r>
              <a:rPr lang="pt-BR" altLang="en-US" sz="2800" b="0" u="none" dirty="0">
                <a:solidFill>
                  <a:srgbClr val="0365C0">
                    <a:lumMod val="75000"/>
                  </a:srgbClr>
                </a:solidFill>
                <a:latin typeface="Franklin Gothic Book Regular" charset="0"/>
                <a:ea typeface="Franklin Gothic Book" charset="0"/>
                <a:cs typeface="Franklin Gothic Book" charset="0"/>
              </a:rPr>
              <a:t>” ?</a:t>
            </a:r>
            <a:endParaRPr lang="pt-BR" altLang="en-US" sz="2800" b="0" u="none" baseline="30000" dirty="0">
              <a:solidFill>
                <a:srgbClr val="0365C0">
                  <a:lumMod val="75000"/>
                </a:srgbClr>
              </a:solidFill>
              <a:latin typeface="Franklin Gothic Book Regular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21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260DD5-9D7C-5D4F-80E0-A1BFD85DF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0" y="1143000"/>
            <a:ext cx="4708610" cy="47282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3CA50A-2F1C-2D46-8033-1447BB80CD8F}"/>
              </a:ext>
            </a:extLst>
          </p:cNvPr>
          <p:cNvSpPr txBox="1">
            <a:spLocks noChangeArrowheads="1"/>
          </p:cNvSpPr>
          <p:nvPr/>
        </p:nvSpPr>
        <p:spPr>
          <a:xfrm>
            <a:off x="28536" y="26242"/>
            <a:ext cx="9232888" cy="732814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ctr" defTabSz="410751" rtl="0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kumimoji="0" lang="en-US" sz="3600" b="1" u="none" strike="noStrike" kern="0" cap="none" spc="0" normalizeH="0" baseline="0" noProof="0" dirty="0">
                <a:ln>
                  <a:noFill/>
                </a:ln>
                <a:solidFill>
                  <a:srgbClr val="0365C0">
                    <a:lumMod val="75000"/>
                  </a:srgbClr>
                </a:solidFill>
                <a:effectLst/>
                <a:uLnTx/>
                <a:uFillTx/>
                <a:latin typeface="Calibri Bold"/>
                <a:ea typeface="Franklin Gothic Book" charset="0"/>
                <a:cs typeface="Franklin Gothic Book" charset="0"/>
                <a:sym typeface="Helvetica Light"/>
              </a:rPr>
              <a:t>Sharing reusable </a:t>
            </a:r>
            <a:r>
              <a:rPr lang="en-US" sz="3600" b="1" kern="0" dirty="0">
                <a:solidFill>
                  <a:srgbClr val="0365C0">
                    <a:lumMod val="75000"/>
                  </a:srgbClr>
                </a:solidFill>
                <a:latin typeface="Calibri Bold"/>
                <a:ea typeface="Franklin Gothic Book" charset="0"/>
                <a:cs typeface="Franklin Gothic Book" charset="0"/>
              </a:rPr>
              <a:t>science </a:t>
            </a:r>
            <a:endParaRPr kumimoji="0" lang="en-US" sz="3600" b="1" u="none" strike="noStrike" kern="0" cap="none" spc="0" normalizeH="0" baseline="0" noProof="0" dirty="0">
              <a:ln>
                <a:noFill/>
              </a:ln>
              <a:solidFill>
                <a:srgbClr val="0365C0">
                  <a:lumMod val="75000"/>
                </a:srgbClr>
              </a:solidFill>
              <a:effectLst/>
              <a:uLnTx/>
              <a:uFillTx/>
              <a:latin typeface="Calibri Bold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6" name="AutoShape 20">
            <a:extLst>
              <a:ext uri="{FF2B5EF4-FFF2-40B4-BE49-F238E27FC236}">
                <a16:creationId xmlns:a16="http://schemas.microsoft.com/office/drawing/2014/main" id="{AEC67EA9-434B-074C-9491-B5F4FE4E6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295400"/>
            <a:ext cx="3276600" cy="4575870"/>
          </a:xfrm>
          <a:prstGeom prst="can">
            <a:avLst>
              <a:gd name="adj" fmla="val 25000"/>
            </a:avLst>
          </a:prstGeom>
          <a:gradFill rotWithShape="0">
            <a:gsLst>
              <a:gs pos="0">
                <a:srgbClr val="CC9900"/>
              </a:gs>
              <a:gs pos="50000">
                <a:srgbClr val="E3C774"/>
              </a:gs>
              <a:gs pos="100000">
                <a:srgbClr val="CC99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sng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33D460E-EB78-D24C-B7A2-41FB2B1B6F81}"/>
              </a:ext>
            </a:extLst>
          </p:cNvPr>
          <p:cNvSpPr txBox="1">
            <a:spLocks noChangeArrowheads="1"/>
          </p:cNvSpPr>
          <p:nvPr/>
        </p:nvSpPr>
        <p:spPr>
          <a:xfrm>
            <a:off x="6019800" y="2438400"/>
            <a:ext cx="2590800" cy="2667000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fontAlgn="auto">
              <a:buFontTx/>
              <a:buNone/>
            </a:pPr>
            <a:r>
              <a:rPr lang="en-US" sz="3200" kern="0" dirty="0">
                <a:solidFill>
                  <a:srgbClr val="00005E"/>
                </a:solidFill>
                <a:latin typeface="Calibri Regular"/>
                <a:ea typeface="Calibri" charset="0"/>
                <a:cs typeface="Calibri" charset="0"/>
              </a:rPr>
              <a:t>GEO  database of reusable reports and papers</a:t>
            </a:r>
          </a:p>
          <a:p>
            <a:pPr marL="0" indent="0" algn="ctr" fontAlgn="auto">
              <a:buFontTx/>
              <a:buNone/>
            </a:pPr>
            <a:endParaRPr lang="en-US" sz="3200" kern="0" dirty="0">
              <a:solidFill>
                <a:srgbClr val="00005E"/>
              </a:solidFill>
              <a:latin typeface="Calibri Regular"/>
              <a:ea typeface="Calibri" charset="0"/>
              <a:cs typeface="Calibri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9BC193E2-7BC5-2842-B115-4E7F8B6606CD}"/>
              </a:ext>
            </a:extLst>
          </p:cNvPr>
          <p:cNvSpPr/>
          <p:nvPr/>
        </p:nvSpPr>
        <p:spPr>
          <a:xfrm rot="16200000">
            <a:off x="5047235" y="3113209"/>
            <a:ext cx="399148" cy="631583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lvl="0" indent="0" algn="ctr" defTabSz="30956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073554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mage result for GEOSS"/>
          <p:cNvSpPr>
            <a:spLocks noChangeAspect="1" noChangeArrowheads="1"/>
          </p:cNvSpPr>
          <p:nvPr/>
        </p:nvSpPr>
        <p:spPr bwMode="auto">
          <a:xfrm>
            <a:off x="4953000" y="6858000"/>
            <a:ext cx="1282303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4290" tIns="17145" rIns="34290" bIns="17145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124200"/>
            <a:ext cx="3699411" cy="14981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447800"/>
            <a:ext cx="3581400" cy="58477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r>
              <a:rPr lang="en-US" sz="3200" b="0" u="none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</a:rPr>
              <a:t>metadata hub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0" y="5638800"/>
            <a:ext cx="3566342" cy="58477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r>
              <a:rPr lang="en-US" sz="3200" b="0" u="none" dirty="0">
                <a:solidFill>
                  <a:schemeClr val="accent1">
                    <a:lumMod val="50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knowledge hub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24400" y="2819400"/>
            <a:ext cx="4191000" cy="255454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0" u="non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Trusted, reproducible, and robust guidance on best use of Earth observation data for decision-making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29227"/>
            <a:ext cx="9144000" cy="1143001"/>
          </a:xfrm>
        </p:spPr>
        <p:txBody>
          <a:bodyPr>
            <a:normAutofit/>
          </a:bodyPr>
          <a:lstStyle/>
          <a:p>
            <a:r>
              <a:rPr lang="en-US" sz="4000" b="1" dirty="0"/>
              <a:t>Where GEOSS is going</a:t>
            </a:r>
          </a:p>
        </p:txBody>
      </p:sp>
      <p:sp>
        <p:nvSpPr>
          <p:cNvPr id="4" name="Down Arrow 3"/>
          <p:cNvSpPr/>
          <p:nvPr/>
        </p:nvSpPr>
        <p:spPr>
          <a:xfrm>
            <a:off x="2286000" y="4844901"/>
            <a:ext cx="457200" cy="673398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 Regular"/>
              <a:ea typeface="Franklin Gothic Book" charset="0"/>
              <a:cs typeface="Franklin Gothic Book" charset="0"/>
              <a:sym typeface="Helvetica Light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209800" y="2254101"/>
            <a:ext cx="457200" cy="673398"/>
          </a:xfrm>
          <a:prstGeom prst="downArrow">
            <a:avLst/>
          </a:prstGeom>
          <a:blipFill rotWithShape="1">
            <a:blip r:embed="rId3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 Regular"/>
              <a:ea typeface="Franklin Gothic Book" charset="0"/>
              <a:cs typeface="Franklin Gothic Book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0106999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B9C233C-289E-CD43-9177-A1AB83E4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64350"/>
          </a:xfrm>
          <a:prstGeom prst="rect">
            <a:avLst/>
          </a:prstGeom>
        </p:spPr>
      </p:pic>
      <p:sp>
        <p:nvSpPr>
          <p:cNvPr id="48130" name="Título 10"/>
          <p:cNvSpPr>
            <a:spLocks noGrp="1"/>
          </p:cNvSpPr>
          <p:nvPr>
            <p:ph type="title"/>
          </p:nvPr>
        </p:nvSpPr>
        <p:spPr>
          <a:xfrm>
            <a:off x="0" y="-31315"/>
            <a:ext cx="9144000" cy="762000"/>
          </a:xfrm>
          <a:solidFill>
            <a:schemeClr val="bg1">
              <a:alpha val="43922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GB" altLang="en-US" sz="4000" b="1" dirty="0">
                <a:solidFill>
                  <a:srgbClr val="7F0001"/>
                </a:solidFill>
                <a:latin typeface="Calibri Bold"/>
                <a:ea typeface="Franklin Gothic Medium" charset="0"/>
                <a:cs typeface="Franklin Gothic Medium" charset="0"/>
              </a:rPr>
              <a:t>The fundamental challenge for our time</a:t>
            </a:r>
          </a:p>
        </p:txBody>
      </p:sp>
      <p:sp>
        <p:nvSpPr>
          <p:cNvPr id="48132" name="Título 10"/>
          <p:cNvSpPr txBox="1">
            <a:spLocks/>
          </p:cNvSpPr>
          <p:nvPr/>
        </p:nvSpPr>
        <p:spPr bwMode="auto">
          <a:xfrm>
            <a:off x="-4482" y="4724400"/>
            <a:ext cx="9144000" cy="1447800"/>
          </a:xfrm>
          <a:prstGeom prst="rect">
            <a:avLst/>
          </a:prstGeom>
          <a:solidFill>
            <a:srgbClr val="FFFFFF">
              <a:alpha val="70980"/>
            </a:srgbClr>
          </a:solidFill>
          <a:ln>
            <a:noFill/>
          </a:ln>
        </p:spPr>
        <p:txBody>
          <a:bodyPr lIns="91412" tIns="45705" rIns="91412" bIns="45705" anchor="ctr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Can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we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provide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food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water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and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energy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for 9,4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billion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people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avoid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dangerous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climate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change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,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and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protect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our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planet’s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 </a:t>
            </a:r>
            <a:r>
              <a:rPr lang="pt-BR" altLang="en-US" sz="3000" b="0" u="none" dirty="0" err="1">
                <a:solidFill>
                  <a:srgbClr val="003366"/>
                </a:solidFill>
                <a:latin typeface="Calibri Regular"/>
              </a:rPr>
              <a:t>biodiversity</a:t>
            </a:r>
            <a:r>
              <a:rPr lang="pt-BR" altLang="en-US" sz="3000" b="0" u="none" dirty="0">
                <a:solidFill>
                  <a:srgbClr val="003366"/>
                </a:solidFill>
                <a:latin typeface="Calibri Regular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5568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guim.co.uk/img/media/d1e315ebc0633e661ef2028dea1cd0507dd6c202/0_0_4134_3097/master/4134.jpg?w=700&amp;q=55&amp;auto=format&amp;usm=12&amp;fit=max&amp;s=d03b91c9d4099f6bf0a22566319ad46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0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62000" y="2438400"/>
            <a:ext cx="7620000" cy="1447800"/>
          </a:xfrm>
          <a:prstGeom prst="rect">
            <a:avLst/>
          </a:prstGeom>
          <a:solidFill>
            <a:srgbClr val="F8F2D3">
              <a:alpha val="61961"/>
            </a:srgbClr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53975" indent="0" algn="ctr" fontAlgn="auto">
              <a:spcBef>
                <a:spcPts val="600"/>
              </a:spcBef>
              <a:spcAft>
                <a:spcPts val="600"/>
              </a:spcAft>
              <a:buFont typeface="Wingdings" charset="0"/>
              <a:buNone/>
            </a:pPr>
            <a:r>
              <a:rPr lang="en-US" sz="4000" b="1" kern="0" dirty="0">
                <a:solidFill>
                  <a:srgbClr val="00005E"/>
                </a:solidFill>
                <a:latin typeface="Calibri Bold"/>
              </a:rPr>
              <a:t>Let’s build and share knowledge for a sustainable planet!</a:t>
            </a:r>
            <a:endParaRPr lang="en-US" sz="4000" b="1" kern="0" dirty="0">
              <a:solidFill>
                <a:srgbClr val="FF0000"/>
              </a:solidFill>
              <a:latin typeface="Calibri Bold"/>
            </a:endParaRPr>
          </a:p>
        </p:txBody>
      </p:sp>
    </p:spTree>
    <p:extLst>
      <p:ext uri="{BB962C8B-B14F-4D97-AF65-F5344CB8AC3E}">
        <p14:creationId xmlns:p14="http://schemas.microsoft.com/office/powerpoint/2010/main" val="22703193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527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945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n 16">
            <a:extLst>
              <a:ext uri="{FF2B5EF4-FFF2-40B4-BE49-F238E27FC236}">
                <a16:creationId xmlns:a16="http://schemas.microsoft.com/office/drawing/2014/main" id="{30D9D4B4-BAC0-8147-A61F-69280C3E9C10}"/>
              </a:ext>
            </a:extLst>
          </p:cNvPr>
          <p:cNvSpPr/>
          <p:nvPr/>
        </p:nvSpPr>
        <p:spPr>
          <a:xfrm>
            <a:off x="5596115" y="1198036"/>
            <a:ext cx="3448878" cy="4319105"/>
          </a:xfrm>
          <a:prstGeom prst="can">
            <a:avLst/>
          </a:prstGeom>
          <a:solidFill>
            <a:srgbClr val="E7F1FF">
              <a:alpha val="16078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4E8F8A-B364-0E48-8CC6-90EC233187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963171"/>
            <a:ext cx="2514600" cy="1018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2D556E-2CF0-DC4E-BEBB-AEEC65E76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04" y="-24444"/>
            <a:ext cx="9128323" cy="989272"/>
          </a:xfrm>
          <a:solidFill>
            <a:srgbClr val="F4F7FF"/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Calibri Bold"/>
                <a:ea typeface="Franklin Gothic Medium" charset="0"/>
                <a:cs typeface="Franklin Gothic Medium" charset="0"/>
              </a:rPr>
              <a:t>Connecting GEO initiatives with GEOSS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BA443E-FC4D-1040-81B9-69E5EEEB30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3" y="1502756"/>
            <a:ext cx="1837369" cy="613745"/>
          </a:xfrm>
          <a:prstGeom prst="rect">
            <a:avLst/>
          </a:prstGeom>
        </p:spPr>
      </p:pic>
      <p:pic>
        <p:nvPicPr>
          <p:cNvPr id="4098" name="Picture 2" descr="Resultado de imagem para GFOI">
            <a:extLst>
              <a:ext uri="{FF2B5EF4-FFF2-40B4-BE49-F238E27FC236}">
                <a16:creationId xmlns:a16="http://schemas.microsoft.com/office/drawing/2014/main" id="{22E5FDA8-34E9-7543-9388-F0DCE435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06" y="2400600"/>
            <a:ext cx="1671917" cy="95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GeoBON">
            <a:extLst>
              <a:ext uri="{FF2B5EF4-FFF2-40B4-BE49-F238E27FC236}">
                <a16:creationId xmlns:a16="http://schemas.microsoft.com/office/drawing/2014/main" id="{8557B133-DD02-C04F-A737-9D81B78E3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96" y="3261060"/>
            <a:ext cx="1562261" cy="88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OS4M Workshop">
            <a:extLst>
              <a:ext uri="{FF2B5EF4-FFF2-40B4-BE49-F238E27FC236}">
                <a16:creationId xmlns:a16="http://schemas.microsoft.com/office/drawing/2014/main" id="{71D7289A-BFBE-3441-918E-55EE7472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7" y="3895518"/>
            <a:ext cx="1850892" cy="11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m para GEOCRI">
            <a:extLst>
              <a:ext uri="{FF2B5EF4-FFF2-40B4-BE49-F238E27FC236}">
                <a16:creationId xmlns:a16="http://schemas.microsoft.com/office/drawing/2014/main" id="{C789911E-EFBD-3640-9ED1-6217384F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674" y="1502756"/>
            <a:ext cx="1785439" cy="59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eo-c logo">
            <a:extLst>
              <a:ext uri="{FF2B5EF4-FFF2-40B4-BE49-F238E27FC236}">
                <a16:creationId xmlns:a16="http://schemas.microsoft.com/office/drawing/2014/main" id="{4E146DB6-DEE3-D641-8210-C6DD3E436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0874" y="2575763"/>
            <a:ext cx="1450670" cy="72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159E4D-F950-AA4C-BB5D-B88A30AA5BC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569" y="3467834"/>
            <a:ext cx="1878655" cy="418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AAB2B9-C9AA-884F-82B5-E39289567A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7368" y="4084508"/>
            <a:ext cx="1937056" cy="568925"/>
          </a:xfrm>
          <a:prstGeom prst="rect">
            <a:avLst/>
          </a:prstGeom>
        </p:spPr>
      </p:pic>
      <p:pic>
        <p:nvPicPr>
          <p:cNvPr id="4110" name="Picture 14" descr="Resultado de imagem para gEO Wetlands">
            <a:extLst>
              <a:ext uri="{FF2B5EF4-FFF2-40B4-BE49-F238E27FC236}">
                <a16:creationId xmlns:a16="http://schemas.microsoft.com/office/drawing/2014/main" id="{BC635AA3-34AD-824A-B2F5-4673BC6A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2223" y="4836314"/>
            <a:ext cx="1413474" cy="66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Blue Planet, Oceans and Society Logo">
            <a:extLst>
              <a:ext uri="{FF2B5EF4-FFF2-40B4-BE49-F238E27FC236}">
                <a16:creationId xmlns:a16="http://schemas.microsoft.com/office/drawing/2014/main" id="{44F29A6C-7AFE-B54E-B3B2-CD500133B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69" y="4891380"/>
            <a:ext cx="1233308" cy="69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n 6">
            <a:extLst>
              <a:ext uri="{FF2B5EF4-FFF2-40B4-BE49-F238E27FC236}">
                <a16:creationId xmlns:a16="http://schemas.microsoft.com/office/drawing/2014/main" id="{4DD24592-2DA1-EE40-A82B-6C1D0D16F15C}"/>
              </a:ext>
            </a:extLst>
          </p:cNvPr>
          <p:cNvSpPr/>
          <p:nvPr/>
        </p:nvSpPr>
        <p:spPr>
          <a:xfrm>
            <a:off x="-19878" y="1186326"/>
            <a:ext cx="3982278" cy="4572000"/>
          </a:xfrm>
          <a:prstGeom prst="can">
            <a:avLst/>
          </a:prstGeom>
          <a:solidFill>
            <a:srgbClr val="E7F1FF">
              <a:alpha val="16078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FC9CEB0E-BA78-4640-974A-B4FC3601B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538" y="5937492"/>
            <a:ext cx="7086600" cy="523220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Reusable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and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socially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robust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knowledge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!</a:t>
            </a:r>
          </a:p>
        </p:txBody>
      </p:sp>
      <p:pic>
        <p:nvPicPr>
          <p:cNvPr id="6146" name="Picture 2" descr="Resultado de imagem para knowledge">
            <a:extLst>
              <a:ext uri="{FF2B5EF4-FFF2-40B4-BE49-F238E27FC236}">
                <a16:creationId xmlns:a16="http://schemas.microsoft.com/office/drawing/2014/main" id="{BE03046C-370A-EF49-8641-A5B083E0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7754" y="2575763"/>
            <a:ext cx="2984168" cy="199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9285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9E10-CD97-5F48-BF83-0EB12603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"/>
            <a:ext cx="9220200" cy="914400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4000" b="1" dirty="0"/>
              <a:t>Combining L8 and S2 in Tanzania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0F25A-9D33-B34E-95D6-3E23C6EDF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942110"/>
            <a:ext cx="5334001" cy="5507790"/>
          </a:xfrm>
          <a:prstGeom prst="rect">
            <a:avLst/>
          </a:prstGeom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D6589F41-65E6-F44D-AFCD-89B91AC0C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899" y="6500886"/>
            <a:ext cx="2057401" cy="338524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figure: NASA</a:t>
            </a:r>
          </a:p>
        </p:txBody>
      </p:sp>
    </p:spTree>
    <p:extLst>
      <p:ext uri="{BB962C8B-B14F-4D97-AF65-F5344CB8AC3E}">
        <p14:creationId xmlns:p14="http://schemas.microsoft.com/office/powerpoint/2010/main" val="24031781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59E10-CD97-5F48-BF83-0EB12603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1"/>
          </a:xfrm>
          <a:solidFill>
            <a:srgbClr val="E8F0FF"/>
          </a:solidFill>
        </p:spPr>
        <p:txBody>
          <a:bodyPr>
            <a:normAutofit fontScale="90000"/>
          </a:bodyPr>
          <a:lstStyle/>
          <a:p>
            <a:r>
              <a:rPr lang="en-US" sz="4000" b="1" dirty="0"/>
              <a:t>GEO community needs free </a:t>
            </a:r>
            <a:r>
              <a:rPr lang="en-US" sz="4000" b="1" kern="1200" dirty="0"/>
              <a:t>and</a:t>
            </a:r>
            <a:r>
              <a:rPr lang="en-US" sz="4000" b="1" dirty="0"/>
              <a:t> open multi-satellite data</a:t>
            </a:r>
          </a:p>
        </p:txBody>
      </p:sp>
      <p:pic>
        <p:nvPicPr>
          <p:cNvPr id="4" name="Picture 2" descr="mage result for &quot;open data cube&quot;">
            <a:extLst>
              <a:ext uri="{FF2B5EF4-FFF2-40B4-BE49-F238E27FC236}">
                <a16:creationId xmlns:a16="http://schemas.microsoft.com/office/drawing/2014/main" id="{22CE6CC5-418D-384C-81A7-169036F5E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57" y="1219200"/>
            <a:ext cx="654088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A4666E-0DC1-164A-A05B-8002A92CA786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5638800"/>
            <a:ext cx="8153400" cy="723899"/>
          </a:xfrm>
          <a:prstGeom prst="rect">
            <a:avLst/>
          </a:prstGeom>
          <a:solidFill>
            <a:srgbClr val="E8F0FF"/>
          </a:solidFill>
        </p:spPr>
        <p:txBody>
          <a:bodyPr>
            <a:noAutofit/>
          </a:bodyPr>
          <a:lstStyle>
            <a:lvl1pPr marL="31252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62505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93758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25011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1562640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1875168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2187696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2500224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2812752" marR="0" indent="-312528" algn="l" defTabSz="410751" rtl="0" latinLnBrk="0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 fontAlgn="auto">
              <a:spcBef>
                <a:spcPts val="0"/>
              </a:spcBef>
              <a:buFontTx/>
              <a:buNone/>
            </a:pPr>
            <a:r>
              <a:rPr lang="en-US" sz="3200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</a:rPr>
              <a:t>Joint effort by CEOS agencies?</a:t>
            </a:r>
          </a:p>
        </p:txBody>
      </p:sp>
    </p:spTree>
    <p:extLst>
      <p:ext uri="{BB962C8B-B14F-4D97-AF65-F5344CB8AC3E}">
        <p14:creationId xmlns:p14="http://schemas.microsoft.com/office/powerpoint/2010/main" val="41356409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310187" y="1059856"/>
            <a:ext cx="2579809" cy="584775"/>
          </a:xfrm>
          <a:prstGeom prst="rect">
            <a:avLst/>
          </a:prstGeom>
          <a:solidFill>
            <a:srgbClr val="E8F0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6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u="none" dirty="0">
                <a:solidFill>
                  <a:srgbClr val="9999CC">
                    <a:lumMod val="50000"/>
                  </a:srgbClr>
                </a:solidFill>
                <a:latin typeface="Calibri Regular"/>
                <a:ea typeface="ＭＳ Ｐゴシック" charset="0"/>
                <a:cs typeface="Franklin Gothic Book Regular" charset="0"/>
              </a:rPr>
              <a:t>d</a:t>
            </a:r>
            <a:r>
              <a:rPr kumimoji="0" lang="en-US" sz="3200" b="0" u="none" strike="noStrike" kern="1200" cap="none" spc="0" normalizeH="0" baseline="0" noProof="0" dirty="0" err="1">
                <a:ln>
                  <a:noFill/>
                </a:ln>
                <a:solidFill>
                  <a:srgbClr val="9999CC">
                    <a:lumMod val="50000"/>
                  </a:srgbClr>
                </a:solidFill>
                <a:effectLst/>
                <a:uLnTx/>
                <a:uFillTx/>
                <a:latin typeface="Calibri Regular"/>
                <a:ea typeface="ＭＳ Ｐゴシック" charset="0"/>
                <a:cs typeface="Franklin Gothic Book Regular" charset="0"/>
              </a:rPr>
              <a:t>ata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9999CC">
                  <a:lumMod val="50000"/>
                </a:srgbClr>
              </a:solidFill>
              <a:effectLst/>
              <a:uLnTx/>
              <a:uFillTx/>
              <a:latin typeface="Calibri Regular"/>
              <a:ea typeface="ＭＳ Ｐゴシック" charset="0"/>
              <a:cs typeface="Franklin Gothic Book Regular" charset="0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3101163" y="1064228"/>
            <a:ext cx="0" cy="5793772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27976" y="1067154"/>
            <a:ext cx="2579809" cy="584775"/>
          </a:xfrm>
          <a:prstGeom prst="rect">
            <a:avLst/>
          </a:prstGeom>
          <a:solidFill>
            <a:srgbClr val="E8F0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63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u="none" dirty="0">
                <a:solidFill>
                  <a:srgbClr val="9999CC">
                    <a:lumMod val="50000"/>
                  </a:srgbClr>
                </a:solidFill>
                <a:latin typeface="Calibri Regular"/>
                <a:ea typeface="ＭＳ Ｐゴシック" charset="0"/>
                <a:cs typeface="Franklin Gothic Book Regular" charset="0"/>
              </a:rPr>
              <a:t>agreements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88"/>
            <a:ext cx="9166034" cy="799822"/>
          </a:xfrm>
          <a:solidFill>
            <a:srgbClr val="E8F0FF"/>
          </a:solidFill>
        </p:spPr>
        <p:txBody>
          <a:bodyPr>
            <a:noAutofit/>
          </a:bodyPr>
          <a:lstStyle/>
          <a:p>
            <a:r>
              <a:rPr lang="en-US" sz="4000" b="1" dirty="0">
                <a:latin typeface="Calibri Bold"/>
                <a:ea typeface="Franklin Gothic Medium" charset="0"/>
                <a:cs typeface="Franklin Gothic Medium" charset="0"/>
              </a:rPr>
              <a:t>How does GEO work?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20974D-72A3-6043-B114-D86DA54C7F3B}"/>
              </a:ext>
            </a:extLst>
          </p:cNvPr>
          <p:cNvCxnSpPr>
            <a:cxnSpLocks/>
          </p:cNvCxnSpPr>
          <p:nvPr/>
        </p:nvCxnSpPr>
        <p:spPr>
          <a:xfrm>
            <a:off x="6001305" y="1064228"/>
            <a:ext cx="0" cy="5717572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npo000010">
            <a:extLst>
              <a:ext uri="{FF2B5EF4-FFF2-40B4-BE49-F238E27FC236}">
                <a16:creationId xmlns:a16="http://schemas.microsoft.com/office/drawing/2014/main" id="{BA32F9AA-DA93-DA4A-9E69-5DE505A9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187" y="3835199"/>
            <a:ext cx="2646442" cy="1883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B9BC89DF-1D9D-8848-9E66-06B790C2E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716539"/>
            <a:ext cx="1841181" cy="15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endai framework">
            <a:extLst>
              <a:ext uri="{FF2B5EF4-FFF2-40B4-BE49-F238E27FC236}">
                <a16:creationId xmlns:a16="http://schemas.microsoft.com/office/drawing/2014/main" id="{875BA2E6-062A-324A-A640-D4A71B79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8203" y="3290790"/>
            <a:ext cx="21145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rgo buoys">
            <a:extLst>
              <a:ext uri="{FF2B5EF4-FFF2-40B4-BE49-F238E27FC236}">
                <a16:creationId xmlns:a16="http://schemas.microsoft.com/office/drawing/2014/main" id="{58FC1979-C85E-CF44-992E-0EED7DE21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115" y="1713382"/>
            <a:ext cx="2673514" cy="168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dg">
            <a:extLst>
              <a:ext uri="{FF2B5EF4-FFF2-40B4-BE49-F238E27FC236}">
                <a16:creationId xmlns:a16="http://schemas.microsoft.com/office/drawing/2014/main" id="{472A979F-4A89-A944-BC87-8B4CC4CE3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1649" y="4615272"/>
            <a:ext cx="1735132" cy="172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ommunity">
            <a:extLst>
              <a:ext uri="{FF2B5EF4-FFF2-40B4-BE49-F238E27FC236}">
                <a16:creationId xmlns:a16="http://schemas.microsoft.com/office/drawing/2014/main" id="{FE4B159B-27EA-A645-949A-CD9FE0E7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2619490" cy="130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4A52F14E-7A5A-494C-ACA1-3059DE4B5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895600"/>
            <a:ext cx="2536012" cy="566737"/>
          </a:xfrm>
          <a:prstGeom prst="rect">
            <a:avLst/>
          </a:prstGeom>
          <a:solidFill>
            <a:srgbClr val="E8F0FF"/>
          </a:solidFill>
          <a:ln>
            <a:noFill/>
          </a:ln>
          <a:extLst/>
        </p:spPr>
        <p:txBody>
          <a:bodyPr/>
          <a:lstStyle>
            <a:lvl1pPr marL="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n-US" sz="2800" b="0" u="none" dirty="0">
                <a:solidFill>
                  <a:srgbClr val="00005E"/>
                </a:solidFill>
                <a:latin typeface="Calibri Regular"/>
                <a:ea typeface="Franklin Gothic Book" charset="0"/>
                <a:cs typeface="Franklin Gothic Book" charset="0"/>
              </a:rPr>
              <a:t>community</a:t>
            </a:r>
            <a:r>
              <a:rPr lang="en-US" altLang="en-US" sz="2800" b="0" u="none" dirty="0">
                <a:solidFill>
                  <a:srgbClr val="FF0000"/>
                </a:solidFill>
                <a:latin typeface="Calibri Regular"/>
                <a:ea typeface="Franklin Gothic Book" charset="0"/>
                <a:cs typeface="Franklin Gothic Book" charset="0"/>
              </a:rPr>
              <a:t>	</a:t>
            </a:r>
          </a:p>
        </p:txBody>
      </p:sp>
      <p:pic>
        <p:nvPicPr>
          <p:cNvPr id="2058" name="Picture 10" descr="Image result for supercomputer">
            <a:extLst>
              <a:ext uri="{FF2B5EF4-FFF2-40B4-BE49-F238E27FC236}">
                <a16:creationId xmlns:a16="http://schemas.microsoft.com/office/drawing/2014/main" id="{F358201E-7B2B-C843-B637-C51875DEE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3657600"/>
            <a:ext cx="2189091" cy="193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2CA83BB1-7596-1B44-82B1-71AC6725A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791200"/>
            <a:ext cx="2438400" cy="533400"/>
          </a:xfrm>
          <a:prstGeom prst="rect">
            <a:avLst/>
          </a:prstGeom>
          <a:solidFill>
            <a:srgbClr val="E8F0FF"/>
          </a:solidFill>
          <a:ln>
            <a:noFill/>
          </a:ln>
          <a:extLst/>
        </p:spPr>
        <p:txBody>
          <a:bodyPr/>
          <a:lstStyle>
            <a:lvl1pPr marL="3429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en-US" sz="2800" b="0" u="none" dirty="0">
                <a:solidFill>
                  <a:srgbClr val="00005E"/>
                </a:solidFill>
                <a:latin typeface="Calibri Regular"/>
                <a:ea typeface="Franklin Gothic Book" charset="0"/>
                <a:cs typeface="Franklin Gothic Book" charset="0"/>
              </a:rPr>
              <a:t>analysis</a:t>
            </a:r>
            <a:r>
              <a:rPr lang="en-US" altLang="en-US" sz="2800" b="0" u="none" dirty="0">
                <a:solidFill>
                  <a:srgbClr val="FF0000"/>
                </a:solidFill>
                <a:latin typeface="Calibri Regular"/>
                <a:ea typeface="Franklin Gothic Book" charset="0"/>
                <a:cs typeface="Franklin Gothic Book" charset="0"/>
              </a:rPr>
              <a:t>	</a:t>
            </a:r>
          </a:p>
        </p:txBody>
      </p:sp>
      <p:sp>
        <p:nvSpPr>
          <p:cNvPr id="5" name="U-Turn Arrow 4"/>
          <p:cNvSpPr/>
          <p:nvPr/>
        </p:nvSpPr>
        <p:spPr>
          <a:xfrm rot="10800000" flipH="1">
            <a:off x="1905000" y="5943600"/>
            <a:ext cx="5181600" cy="762000"/>
          </a:xfrm>
          <a:prstGeom prst="uturnArrow">
            <a:avLst/>
          </a:prstGeom>
          <a:blipFill rotWithShape="1">
            <a:blip r:embed="rId10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71264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26"/>
            <a:ext cx="9144000" cy="1136374"/>
          </a:xfrm>
          <a:solidFill>
            <a:srgbClr val="F4F7FF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Medium" charset="0"/>
                <a:cs typeface="Calibri" panose="020F0502020204030204" pitchFamily="34" charset="0"/>
              </a:rPr>
              <a:t>Knowledge and action for sustainable development</a:t>
            </a:r>
          </a:p>
        </p:txBody>
      </p:sp>
      <p:pic>
        <p:nvPicPr>
          <p:cNvPr id="28674" name="Picture 3" descr="landsat_akpat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npo00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ChangeArrowheads="1"/>
          </p:cNvSpPr>
          <p:nvPr/>
        </p:nvSpPr>
        <p:spPr bwMode="auto">
          <a:xfrm>
            <a:off x="0" y="5638800"/>
            <a:ext cx="4419600" cy="990600"/>
          </a:xfrm>
          <a:prstGeom prst="rect">
            <a:avLst/>
          </a:prstGeom>
          <a:solidFill>
            <a:srgbClr val="F4F7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l"/>
            <a:r>
              <a:rPr lang="en-US" sz="2400" b="0" u="none" dirty="0">
                <a:solidFill>
                  <a:srgbClr val="000066"/>
                </a:solidFill>
                <a:latin typeface="Calibri Regular"/>
              </a:rPr>
              <a:t>Knowledge: informs us about the </a:t>
            </a:r>
            <a:r>
              <a:rPr lang="en-US" sz="2400" b="0" u="none" dirty="0">
                <a:solidFill>
                  <a:srgbClr val="C00000"/>
                </a:solidFill>
                <a:latin typeface="Calibri Regular"/>
              </a:rPr>
              <a:t>limits of our planet</a:t>
            </a:r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4724400" y="5638800"/>
            <a:ext cx="4419600" cy="990600"/>
          </a:xfrm>
          <a:prstGeom prst="rect">
            <a:avLst/>
          </a:prstGeom>
          <a:solidFill>
            <a:srgbClr val="F4F7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/>
          <a:lstStyle/>
          <a:p>
            <a:pPr algn="r"/>
            <a:r>
              <a:rPr lang="en-US" sz="2400" b="0" u="none" dirty="0">
                <a:solidFill>
                  <a:srgbClr val="000066"/>
                </a:solidFill>
                <a:latin typeface="Calibri Regular"/>
              </a:rPr>
              <a:t>Action: societies decide how to </a:t>
            </a:r>
            <a:r>
              <a:rPr lang="en-US" sz="2400" b="0" u="none" dirty="0">
                <a:solidFill>
                  <a:srgbClr val="C00000"/>
                </a:solidFill>
                <a:latin typeface="Calibri Regular"/>
              </a:rPr>
              <a:t>use our planet’s resources</a:t>
            </a:r>
          </a:p>
        </p:txBody>
      </p:sp>
    </p:spTree>
    <p:extLst>
      <p:ext uri="{BB962C8B-B14F-4D97-AF65-F5344CB8AC3E}">
        <p14:creationId xmlns:p14="http://schemas.microsoft.com/office/powerpoint/2010/main" val="2277609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6710B-CF4D-DF4B-96A6-139F7EF7C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962"/>
            <a:ext cx="9144000" cy="737796"/>
          </a:xfrm>
          <a:solidFill>
            <a:srgbClr val="F4F7FF"/>
          </a:solidFill>
        </p:spPr>
        <p:txBody>
          <a:bodyPr>
            <a:noAutofit/>
          </a:bodyPr>
          <a:lstStyle/>
          <a:p>
            <a:r>
              <a:rPr lang="en-US" sz="3600" b="1" dirty="0">
                <a:latin typeface="Calibri Bold"/>
                <a:ea typeface="Franklin Gothic Medium" charset="0"/>
                <a:cs typeface="Franklin Gothic Medium" charset="0"/>
              </a:rPr>
              <a:t>Building institutions for </a:t>
            </a:r>
            <a:r>
              <a:rPr lang="en-US" sz="3600" b="1" dirty="0" err="1">
                <a:latin typeface="Calibri Bold"/>
                <a:ea typeface="Franklin Gothic Medium" charset="0"/>
                <a:cs typeface="Franklin Gothic Medium" charset="0"/>
              </a:rPr>
              <a:t>sustainabilty</a:t>
            </a:r>
            <a:endParaRPr lang="en-US" sz="3600" b="1" dirty="0">
              <a:latin typeface="Calibri Bold"/>
              <a:ea typeface="Franklin Gothic Medium" charset="0"/>
              <a:cs typeface="Franklin Gothic Medium" charset="0"/>
            </a:endParaRPr>
          </a:p>
        </p:txBody>
      </p:sp>
      <p:pic>
        <p:nvPicPr>
          <p:cNvPr id="3076" name="Picture 4" descr="Image result for landsat image amazonia">
            <a:extLst>
              <a:ext uri="{FF2B5EF4-FFF2-40B4-BE49-F238E27FC236}">
                <a16:creationId xmlns:a16="http://schemas.microsoft.com/office/drawing/2014/main" id="{377B0AF3-77FD-914E-BA52-C11480125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116199"/>
            <a:ext cx="3314700" cy="24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RODES deforestation maps">
            <a:extLst>
              <a:ext uri="{FF2B5EF4-FFF2-40B4-BE49-F238E27FC236}">
                <a16:creationId xmlns:a16="http://schemas.microsoft.com/office/drawing/2014/main" id="{DB8245EC-DFC5-4942-9FA6-A96A4F37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2366" y="3908745"/>
            <a:ext cx="4197677" cy="296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0756E101-9550-3946-8F8F-A61AD893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748129"/>
            <a:ext cx="3314700" cy="461635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Earth observation data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92AEBE50-C404-2C40-A8B7-9BCBDDFFC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00" y="2303527"/>
            <a:ext cx="3771900" cy="461635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co-design &amp; co-production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E6B6091F-9F4B-A44D-8590-4F8E92DC4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90194"/>
            <a:ext cx="2971800" cy="461635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socially robust results</a:t>
            </a:r>
          </a:p>
        </p:txBody>
      </p:sp>
      <p:pic>
        <p:nvPicPr>
          <p:cNvPr id="15" name="Picture 2" descr="http://www.sciencediplomacy.org/files/styles/large/public/images/connecting_science_to_policy_around_the_world.jpg?itok=au8IEVWL">
            <a:extLst>
              <a:ext uri="{FF2B5EF4-FFF2-40B4-BE49-F238E27FC236}">
                <a16:creationId xmlns:a16="http://schemas.microsoft.com/office/drawing/2014/main" id="{0127B368-55EE-0C49-9C30-7B86B99C7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5612" y="2822078"/>
            <a:ext cx="3811700" cy="254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ent Arrow 17">
            <a:extLst>
              <a:ext uri="{FF2B5EF4-FFF2-40B4-BE49-F238E27FC236}">
                <a16:creationId xmlns:a16="http://schemas.microsoft.com/office/drawing/2014/main" id="{3DA30E87-F65C-C04D-A2E7-5F2E08E03A78}"/>
              </a:ext>
            </a:extLst>
          </p:cNvPr>
          <p:cNvSpPr/>
          <p:nvPr/>
        </p:nvSpPr>
        <p:spPr>
          <a:xfrm>
            <a:off x="664265" y="3605622"/>
            <a:ext cx="1342525" cy="1221482"/>
          </a:xfrm>
          <a:prstGeom prst="bentArrow">
            <a:avLst>
              <a:gd name="adj1" fmla="val 15261"/>
              <a:gd name="adj2" fmla="val 25000"/>
              <a:gd name="adj3" fmla="val 23662"/>
              <a:gd name="adj4" fmla="val 43750"/>
            </a:avLst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10800000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3" name="Bent Arrow 22">
            <a:extLst>
              <a:ext uri="{FF2B5EF4-FFF2-40B4-BE49-F238E27FC236}">
                <a16:creationId xmlns:a16="http://schemas.microsoft.com/office/drawing/2014/main" id="{62B7D229-A568-BE4B-B3A9-120F84736557}"/>
              </a:ext>
            </a:extLst>
          </p:cNvPr>
          <p:cNvSpPr/>
          <p:nvPr/>
        </p:nvSpPr>
        <p:spPr>
          <a:xfrm>
            <a:off x="3655201" y="5393236"/>
            <a:ext cx="1342525" cy="1221482"/>
          </a:xfrm>
          <a:prstGeom prst="bentArrow">
            <a:avLst>
              <a:gd name="adj1" fmla="val 15261"/>
              <a:gd name="adj2" fmla="val 25000"/>
              <a:gd name="adj3" fmla="val 23662"/>
              <a:gd name="adj4" fmla="val 43750"/>
            </a:avLst>
          </a:prstGeom>
          <a:blipFill rotWithShape="1">
            <a:blip r:embed="rId6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10800000" lon="0" rev="0"/>
            </a:camera>
            <a:lightRig rig="threeP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AB543EE9-14E5-2F4C-BD8C-772F1B1F8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78" y="5529987"/>
            <a:ext cx="2933700" cy="67710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b="0" u="none" dirty="0">
                <a:solidFill>
                  <a:srgbClr val="7F0001"/>
                </a:solidFill>
                <a:latin typeface="Calibri Regular"/>
                <a:cs typeface="Franklin Gothic Book Regular" charset="0"/>
              </a:rPr>
              <a:t>Trust</a:t>
            </a:r>
            <a:r>
              <a:rPr lang="en-US" sz="32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 is the key! </a:t>
            </a:r>
          </a:p>
        </p:txBody>
      </p:sp>
    </p:spTree>
    <p:extLst>
      <p:ext uri="{BB962C8B-B14F-4D97-AF65-F5344CB8AC3E}">
        <p14:creationId xmlns:p14="http://schemas.microsoft.com/office/powerpoint/2010/main" val="210236332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48CD5EC-B150-7443-B753-3F42F665A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626" y="457200"/>
            <a:ext cx="8721344" cy="60086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9B802F2-D716-3243-85FD-2FAB729BDE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F4F7FF"/>
          </a:solidFill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MS PGothic" charset="0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pitchFamily="34" charset="0"/>
                <a:ea typeface="MS PGothic" charset="0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3600" u="none" kern="0" dirty="0">
                <a:solidFill>
                  <a:srgbClr val="000066"/>
                </a:solidFill>
                <a:latin typeface="Calibri Bold"/>
                <a:ea typeface="Franklin Gothic Medium" charset="0"/>
                <a:cs typeface="Franklin Gothic Medium" charset="0"/>
              </a:rPr>
              <a:t>The world is becoming more educated: </a:t>
            </a:r>
          </a:p>
          <a:p>
            <a:r>
              <a:rPr lang="en-US" sz="3600" u="none" kern="0" dirty="0">
                <a:solidFill>
                  <a:srgbClr val="000066"/>
                </a:solidFill>
                <a:latin typeface="Calibri Bold"/>
                <a:ea typeface="Franklin Gothic Medium" charset="0"/>
                <a:cs typeface="Franklin Gothic Medium" charset="0"/>
              </a:rPr>
              <a:t>enrolment rate in tertiary education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4E29BF98-8EDE-6547-BB14-A95479A6D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501" y="6465875"/>
            <a:ext cx="2662198" cy="400079"/>
          </a:xfrm>
          <a:prstGeom prst="rect">
            <a:avLst/>
          </a:prstGeom>
          <a:solidFill>
            <a:srgbClr val="E0E8FF">
              <a:alpha val="74000"/>
            </a:srgbClr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20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source: World Bank</a:t>
            </a:r>
          </a:p>
        </p:txBody>
      </p:sp>
    </p:spTree>
    <p:extLst>
      <p:ext uri="{BB962C8B-B14F-4D97-AF65-F5344CB8AC3E}">
        <p14:creationId xmlns:p14="http://schemas.microsoft.com/office/powerpoint/2010/main" val="34776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D3B5-8F57-7F47-B53D-BA9F808C8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87"/>
            <a:ext cx="9144000" cy="883865"/>
          </a:xfrm>
          <a:solidFill>
            <a:srgbClr val="F4F7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  <a:ea typeface="Franklin Gothic Medium" charset="0"/>
                <a:cs typeface="Franklin Gothic Medium" charset="0"/>
              </a:rPr>
              <a:t>Vietnam, UK, and US students compared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3BBFD47-F44E-A943-9D2C-92B9C34F4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6513815"/>
            <a:ext cx="3132098" cy="338524"/>
          </a:xfrm>
          <a:prstGeom prst="rect">
            <a:avLst/>
          </a:prstGeom>
          <a:solidFill>
            <a:srgbClr val="E0E8FF">
              <a:alpha val="74000"/>
            </a:srgbClr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source: Dang and </a:t>
            </a:r>
            <a:r>
              <a:rPr lang="en-US" sz="16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Glewwe</a:t>
            </a: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 (2018)</a:t>
            </a:r>
          </a:p>
        </p:txBody>
      </p:sp>
      <p:sp>
        <p:nvSpPr>
          <p:cNvPr id="3" name="AutoShape 2" descr="3 charts showing that in reading, math, and science, Vietnam scored as well as high-income countries, such as the United States and the United Kingdom.">
            <a:extLst>
              <a:ext uri="{FF2B5EF4-FFF2-40B4-BE49-F238E27FC236}">
                <a16:creationId xmlns:a16="http://schemas.microsoft.com/office/drawing/2014/main" id="{57832C53-1622-284C-A849-276EAAA011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76748" y="32521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3 charts showing that in reading, math, and science, Vietnam scored as well as high-income countries, such as the United States and the United Kingdom.">
            <a:extLst>
              <a:ext uri="{FF2B5EF4-FFF2-40B4-BE49-F238E27FC236}">
                <a16:creationId xmlns:a16="http://schemas.microsoft.com/office/drawing/2014/main" id="{5640D647-CD96-924D-8674-7351F010D6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29148" y="340458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97F71B-7C44-154A-95EC-2B816DF9C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620" y="1588713"/>
            <a:ext cx="7861300" cy="3670300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id="{748D5081-E29B-3546-BA8B-DF79C6B0C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348" y="1039852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Math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332708F0-ACD1-AC41-BE3D-C06CD72A9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8198" y="1039852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Reading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5B731273-38E3-9842-A334-1692C716D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48" y="1039852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Science</a:t>
            </a: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CDF0E41B-4256-964C-A1FA-C7C40F7CE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9057366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GDP per cap</a:t>
            </a: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CF04CCC7-3ADC-524B-9ED8-2AD013285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4725" y="5171021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GDP per capita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DC79897B-A32A-FB45-99A5-6EB28AA8462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98500" y="2901599"/>
            <a:ext cx="2286000" cy="553998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lIns="91412" tIns="91440" rIns="91412" bIns="91440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PISA test score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E0D292-E0DB-1741-8972-F6E49F4E1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27937"/>
            <a:ext cx="9144000" cy="58782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FF9E50-9584-844D-A33B-0F37088905AF}"/>
              </a:ext>
            </a:extLst>
          </p:cNvPr>
          <p:cNvCxnSpPr>
            <a:cxnSpLocks/>
          </p:cNvCxnSpPr>
          <p:nvPr/>
        </p:nvCxnSpPr>
        <p:spPr>
          <a:xfrm flipV="1">
            <a:off x="978620" y="1588714"/>
            <a:ext cx="19878" cy="3460508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0959445-DB03-AC42-A65A-73832327AC7C}"/>
              </a:ext>
            </a:extLst>
          </p:cNvPr>
          <p:cNvCxnSpPr>
            <a:cxnSpLocks/>
          </p:cNvCxnSpPr>
          <p:nvPr/>
        </p:nvCxnSpPr>
        <p:spPr>
          <a:xfrm flipV="1">
            <a:off x="3604725" y="1615694"/>
            <a:ext cx="26574" cy="3460509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670B37C-808B-2F45-AD17-8EFD52CB22D1}"/>
              </a:ext>
            </a:extLst>
          </p:cNvPr>
          <p:cNvCxnSpPr>
            <a:cxnSpLocks/>
          </p:cNvCxnSpPr>
          <p:nvPr/>
        </p:nvCxnSpPr>
        <p:spPr>
          <a:xfrm flipV="1">
            <a:off x="6297712" y="1588712"/>
            <a:ext cx="19878" cy="35048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38B314D-E2AB-EC4D-8266-1AB6739B503C}"/>
              </a:ext>
            </a:extLst>
          </p:cNvPr>
          <p:cNvCxnSpPr>
            <a:cxnSpLocks/>
          </p:cNvCxnSpPr>
          <p:nvPr/>
        </p:nvCxnSpPr>
        <p:spPr>
          <a:xfrm>
            <a:off x="978620" y="5049222"/>
            <a:ext cx="2305878" cy="82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04BD38F-D275-C54B-B87F-A2F21DC58B31}"/>
              </a:ext>
            </a:extLst>
          </p:cNvPr>
          <p:cNvCxnSpPr>
            <a:cxnSpLocks/>
          </p:cNvCxnSpPr>
          <p:nvPr/>
        </p:nvCxnSpPr>
        <p:spPr>
          <a:xfrm>
            <a:off x="3604725" y="5079195"/>
            <a:ext cx="2305878" cy="82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F09C666-3F99-F640-AB7B-5DEE8D3F79C6}"/>
              </a:ext>
            </a:extLst>
          </p:cNvPr>
          <p:cNvCxnSpPr>
            <a:cxnSpLocks/>
          </p:cNvCxnSpPr>
          <p:nvPr/>
        </p:nvCxnSpPr>
        <p:spPr>
          <a:xfrm>
            <a:off x="6297712" y="5085312"/>
            <a:ext cx="2305878" cy="827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51858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9" grpId="0" animBg="1" autoUpdateAnimBg="0"/>
      <p:bldP spid="10" grpId="0" animBg="1" autoUpdateAnimBg="0"/>
      <p:bldP spid="11" grpId="0" animBg="1" autoUpdateAnimBg="0"/>
      <p:bldP spid="13" grpId="0" animBg="1" autoUpdateAnimBg="0"/>
      <p:bldP spid="14" grpId="0" animBg="1" autoUpdateAnimBg="0"/>
      <p:bldP spid="16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1191A9-0628-634B-ABA5-71AA5EAD8170}"/>
              </a:ext>
            </a:extLst>
          </p:cNvPr>
          <p:cNvSpPr/>
          <p:nvPr/>
        </p:nvSpPr>
        <p:spPr>
          <a:xfrm>
            <a:off x="387928" y="5733425"/>
            <a:ext cx="8305800" cy="58477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Google, Twitter, Facebook, Spotify, Netflix,…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84E5CCB4-D852-054C-92C6-34B1BDA53429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9144000" cy="685801"/>
          </a:xfrm>
          <a:prstGeom prst="rect">
            <a:avLst/>
          </a:prstGeom>
          <a:solidFill>
            <a:srgbClr val="F4F7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2" tIns="65022" rIns="65022" bIns="65022" anchor="ctr">
            <a:normAutofit lnSpcReduction="10000"/>
          </a:bodyPr>
          <a:lstStyle>
            <a:lvl1pPr marL="0" marR="0" indent="0" algn="ctr" defTabSz="914367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uFillTx/>
                <a:latin typeface="Franklin Gothic Medium" panose="020B0603020102020204" pitchFamily="34" charset="0"/>
                <a:ea typeface="Franklin Gothic Medium" panose="020B0603020102020204" pitchFamily="34" charset="0"/>
                <a:cs typeface="Franklin Gothic Medium" panose="020B0603020102020204" pitchFamily="34" charset="0"/>
                <a:sym typeface="Calibri"/>
              </a:defRPr>
            </a:lvl1pPr>
            <a:lvl2pPr marL="0" marR="0" indent="1607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21457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482186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642915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03643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964372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125101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285829" algn="ctr" defTabSz="41075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25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fontAlgn="auto"/>
            <a:r>
              <a:rPr lang="en-US" b="1" kern="0" dirty="0">
                <a:latin typeface="Calibri" panose="020F0502020204030204" pitchFamily="34" charset="0"/>
                <a:ea typeface="Franklin Gothic Medium" charset="0"/>
                <a:cs typeface="Calibri" panose="020F0502020204030204" pitchFamily="34" charset="0"/>
              </a:rPr>
              <a:t>The new digital economy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B46DC1-56BA-544F-A953-BAF6BA68DE2E}"/>
              </a:ext>
            </a:extLst>
          </p:cNvPr>
          <p:cNvSpPr/>
          <p:nvPr/>
        </p:nvSpPr>
        <p:spPr>
          <a:xfrm>
            <a:off x="381001" y="5201242"/>
            <a:ext cx="2378364" cy="46166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big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E25F72-1B16-E141-9B5F-42B8B7B75905}"/>
              </a:ext>
            </a:extLst>
          </p:cNvPr>
          <p:cNvSpPr/>
          <p:nvPr/>
        </p:nvSpPr>
        <p:spPr>
          <a:xfrm>
            <a:off x="3424128" y="962132"/>
            <a:ext cx="2373032" cy="4191000"/>
          </a:xfrm>
          <a:prstGeom prst="rect">
            <a:avLst/>
          </a:prstGeom>
          <a:solidFill>
            <a:srgbClr val="C1E1FE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sym typeface="Helvetica Ligh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110BC0-2775-F94D-8644-096AF7B0F9DB}"/>
              </a:ext>
            </a:extLst>
          </p:cNvPr>
          <p:cNvSpPr/>
          <p:nvPr/>
        </p:nvSpPr>
        <p:spPr>
          <a:xfrm>
            <a:off x="3410509" y="5195940"/>
            <a:ext cx="2400271" cy="46166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public APIs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6A15E8-1164-5743-886D-EBECFDE2797E}"/>
              </a:ext>
            </a:extLst>
          </p:cNvPr>
          <p:cNvSpPr/>
          <p:nvPr/>
        </p:nvSpPr>
        <p:spPr>
          <a:xfrm>
            <a:off x="6461924" y="5211745"/>
            <a:ext cx="2425784" cy="461665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24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massive use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E90A1EC-D6FC-6C45-920B-2661D6DC6113}"/>
              </a:ext>
            </a:extLst>
          </p:cNvPr>
          <p:cNvSpPr/>
          <p:nvPr/>
        </p:nvSpPr>
        <p:spPr>
          <a:xfrm>
            <a:off x="5945852" y="2720172"/>
            <a:ext cx="381000" cy="457200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3CA742DD-1B24-D745-9546-6180FD30B2B4}"/>
              </a:ext>
            </a:extLst>
          </p:cNvPr>
          <p:cNvSpPr/>
          <p:nvPr/>
        </p:nvSpPr>
        <p:spPr>
          <a:xfrm>
            <a:off x="2901246" y="2683559"/>
            <a:ext cx="381000" cy="457200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1D21130-7095-614C-B9E2-9A98CAB5F808}"/>
              </a:ext>
            </a:extLst>
          </p:cNvPr>
          <p:cNvSpPr/>
          <p:nvPr/>
        </p:nvSpPr>
        <p:spPr>
          <a:xfrm>
            <a:off x="3392440" y="2519023"/>
            <a:ext cx="2408249" cy="1077218"/>
          </a:xfrm>
          <a:prstGeom prst="rect">
            <a:avLst/>
          </a:prstGeom>
          <a:solidFill>
            <a:srgbClr val="DDE8F6"/>
          </a:solidFill>
        </p:spPr>
        <p:txBody>
          <a:bodyPr wrap="square">
            <a:spAutoFit/>
          </a:bodyPr>
          <a:lstStyle/>
          <a:p>
            <a:pPr defTabSz="410751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3200" b="0" u="none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Franklin Gothic Book" charset="0"/>
                <a:cs typeface="Calibri" panose="020F0502020204030204" pitchFamily="34" charset="0"/>
                <a:sym typeface="Helvetica Light"/>
              </a:rPr>
              <a:t>Low access cost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0FFAE8-9D95-5E4A-AEA5-2BB76A3D5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924" y="934423"/>
            <a:ext cx="2413000" cy="4255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30DB0-91B0-E746-972C-0DDB770C4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131000"/>
                    </a14:imgEffect>
                    <a14:imgEffect>
                      <a14:brightnessContrast bright="-1000" contras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1" y="920568"/>
            <a:ext cx="2414029" cy="4218709"/>
          </a:xfrm>
          <a:prstGeom prst="rect">
            <a:avLst/>
          </a:prstGeom>
        </p:spPr>
      </p:pic>
      <p:sp>
        <p:nvSpPr>
          <p:cNvPr id="20" name="Text Box 2">
            <a:extLst>
              <a:ext uri="{FF2B5EF4-FFF2-40B4-BE49-F238E27FC236}">
                <a16:creationId xmlns:a16="http://schemas.microsoft.com/office/drawing/2014/main" id="{2EE282C6-0002-C34C-B02F-6E8F21A76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8501" y="6519476"/>
            <a:ext cx="2662198" cy="338524"/>
          </a:xfrm>
          <a:prstGeom prst="rect">
            <a:avLst/>
          </a:prstGeom>
          <a:solidFill>
            <a:srgbClr val="E0E8FF">
              <a:alpha val="74000"/>
            </a:srgbClr>
          </a:solidFill>
          <a:ln>
            <a:noFill/>
          </a:ln>
        </p:spPr>
        <p:txBody>
          <a:bodyPr wrap="square" lIns="91412" tIns="45705" rIns="91412" bIns="45705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images: </a:t>
            </a:r>
            <a:r>
              <a:rPr lang="en-US" sz="16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cs typeface="Franklin Gothic Book Regular" charset="0"/>
              </a:rPr>
              <a:t>shutterstock</a:t>
            </a:r>
            <a:endParaRPr lang="en-US" sz="1600" b="0" u="none" dirty="0">
              <a:solidFill>
                <a:schemeClr val="accent1">
                  <a:lumMod val="75000"/>
                </a:schemeClr>
              </a:solidFill>
              <a:latin typeface="Calibri Regular"/>
              <a:cs typeface="Franklin Gothic Book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11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2636D-2592-2545-96FA-A7ED393C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04" y="993914"/>
            <a:ext cx="9179103" cy="60102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A3FFCE-4406-8242-9803-C962481C6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39238" cy="993914"/>
          </a:xfrm>
          <a:solidFill>
            <a:srgbClr val="E8F0FF"/>
          </a:solidFill>
        </p:spPr>
        <p:txBody>
          <a:bodyPr>
            <a:normAutofit/>
          </a:bodyPr>
          <a:lstStyle/>
          <a:p>
            <a:r>
              <a:rPr lang="en-US" sz="3600" b="1" dirty="0">
                <a:latin typeface="Calibri Bold"/>
              </a:rPr>
              <a:t>Who’s afraid of Google Earth Engine?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9F8BCD8B-729F-4049-80AF-CE42868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5103" y="3156974"/>
            <a:ext cx="9144000" cy="1231106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Global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enabler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(2.000+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papers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):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low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entry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cost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to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big Earth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observation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data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analysis</a:t>
            </a:r>
            <a:endParaRPr lang="pt-BR" altLang="en-US" sz="2800" b="0" u="none" dirty="0">
              <a:solidFill>
                <a:schemeClr val="accent1">
                  <a:lumMod val="75000"/>
                </a:schemeClr>
              </a:solidFill>
              <a:latin typeface="Calibri Regular"/>
              <a:ea typeface="Franklin Gothic Book" charset="0"/>
              <a:cs typeface="Franklin Gothic Book" charset="0"/>
            </a:endParaRP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0D172F6C-D5F3-8B41-8D62-06033D225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411" y="6265492"/>
            <a:ext cx="9144000" cy="800219"/>
          </a:xfrm>
          <a:prstGeom prst="rect">
            <a:avLst/>
          </a:prstGeom>
          <a:solidFill>
            <a:srgbClr val="E8F0FF"/>
          </a:solidFill>
          <a:ln>
            <a:noFill/>
          </a:ln>
        </p:spPr>
        <p:txBody>
          <a:bodyPr wrap="square" tIns="182880" bIns="182880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16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pt-BR" altLang="en-US" sz="2800" b="0" u="none" dirty="0" err="1">
                <a:solidFill>
                  <a:schemeClr val="accent5">
                    <a:lumMod val="50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but</a:t>
            </a:r>
            <a:r>
              <a:rPr lang="pt-BR" altLang="en-US" sz="2800" b="0" u="none" dirty="0">
                <a:solidFill>
                  <a:schemeClr val="accent5">
                    <a:lumMod val="50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...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no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public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decision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on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data, no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long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term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  <a:r>
              <a:rPr lang="pt-BR" altLang="en-US" sz="2800" b="0" u="none" dirty="0" err="1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guarantee</a:t>
            </a:r>
            <a:r>
              <a:rPr lang="pt-BR" altLang="en-US" sz="2800" b="0" u="none" dirty="0">
                <a:solidFill>
                  <a:schemeClr val="accent1">
                    <a:lumMod val="75000"/>
                  </a:schemeClr>
                </a:solidFill>
                <a:latin typeface="Calibri Regular"/>
                <a:ea typeface="Franklin Gothic Book" charset="0"/>
                <a:cs typeface="Franklin Gothic Book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488143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New Powerpoint Template">
  <a:themeElements>
    <a:clrScheme name="New Powerpoint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ew Powerpoint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rgbClr val="00468C"/>
            </a:solidFill>
            <a:effectLst/>
            <a:latin typeface="Arial" charset="0"/>
          </a:defRPr>
        </a:defPPr>
      </a:lstStyle>
    </a:spDef>
    <a:ln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New Powerpoin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owerpoin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owerpoin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</TotalTime>
  <Words>473</Words>
  <Application>Microsoft Macintosh PowerPoint</Application>
  <PresentationFormat>On-screen Show (4:3)</PresentationFormat>
  <Paragraphs>93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8" baseType="lpstr">
      <vt:lpstr>ＭＳ Ｐゴシック</vt:lpstr>
      <vt:lpstr>ＭＳ Ｐゴシック</vt:lpstr>
      <vt:lpstr>ヒラギノ角ゴ Pro W3</vt:lpstr>
      <vt:lpstr>Arial</vt:lpstr>
      <vt:lpstr>Calibri</vt:lpstr>
      <vt:lpstr>Calibri Bold</vt:lpstr>
      <vt:lpstr>Calibri Regular</vt:lpstr>
      <vt:lpstr>Franklin Gothic Book</vt:lpstr>
      <vt:lpstr>Franklin Gothic Book Regular</vt:lpstr>
      <vt:lpstr>Franklin Gothic Medium</vt:lpstr>
      <vt:lpstr>Frutiger LT Std 55 Roman</vt:lpstr>
      <vt:lpstr>Helvetica Light</vt:lpstr>
      <vt:lpstr>PF Square Sans Pro</vt:lpstr>
      <vt:lpstr>Tahoma</vt:lpstr>
      <vt:lpstr>Times New Roman</vt:lpstr>
      <vt:lpstr>Verdana</vt:lpstr>
      <vt:lpstr>Wingdings</vt:lpstr>
      <vt:lpstr>Blank Presentation</vt:lpstr>
      <vt:lpstr>Custom Design</vt:lpstr>
      <vt:lpstr>White</vt:lpstr>
      <vt:lpstr>2_White</vt:lpstr>
      <vt:lpstr>1_New Powerpoint Template</vt:lpstr>
      <vt:lpstr>1_Blank Presentation</vt:lpstr>
      <vt:lpstr>PowerPoint Presentation</vt:lpstr>
      <vt:lpstr>The fundamental challenge for our time</vt:lpstr>
      <vt:lpstr>How does GEO work?</vt:lpstr>
      <vt:lpstr>Knowledge and action for sustainable development</vt:lpstr>
      <vt:lpstr>Building institutions for sustainabilty</vt:lpstr>
      <vt:lpstr>PowerPoint Presentation</vt:lpstr>
      <vt:lpstr>Vietnam, UK, and US students compared</vt:lpstr>
      <vt:lpstr>PowerPoint Presentation</vt:lpstr>
      <vt:lpstr>Who’s afraid of Google Earth Engine?</vt:lpstr>
      <vt:lpstr>The digital economy effect</vt:lpstr>
      <vt:lpstr>PowerPoint Presentation</vt:lpstr>
      <vt:lpstr>PowerPoint Presentation</vt:lpstr>
      <vt:lpstr>Open data cube: CEOS initiative</vt:lpstr>
      <vt:lpstr>GEO contribution to open EO clouds</vt:lpstr>
      <vt:lpstr>PowerPoint Presentation</vt:lpstr>
      <vt:lpstr>Earth observation data analysis: no secrets!</vt:lpstr>
      <vt:lpstr>PowerPoint Presentation</vt:lpstr>
      <vt:lpstr>PowerPoint Presentation</vt:lpstr>
      <vt:lpstr>Where GEOSS is going</vt:lpstr>
      <vt:lpstr>PowerPoint Presentation</vt:lpstr>
      <vt:lpstr>PowerPoint Presentation</vt:lpstr>
      <vt:lpstr>PowerPoint Presentation</vt:lpstr>
      <vt:lpstr>Connecting GEO initiatives with GEOSS</vt:lpstr>
      <vt:lpstr>Combining L8 and S2 in Tanzania</vt:lpstr>
      <vt:lpstr>GEO community needs free and open multi-satellite data</vt:lpstr>
    </vt:vector>
  </TitlesOfParts>
  <Company>dst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 and GEOSS…….</dc:title>
  <dc:creator>Imraan Saloojee</dc:creator>
  <cp:lastModifiedBy>Gilberto Camara</cp:lastModifiedBy>
  <cp:revision>1782</cp:revision>
  <cp:lastPrinted>2018-09-30T09:00:21Z</cp:lastPrinted>
  <dcterms:created xsi:type="dcterms:W3CDTF">2013-10-24T20:02:11Z</dcterms:created>
  <dcterms:modified xsi:type="dcterms:W3CDTF">2018-10-17T08:54:38Z</dcterms:modified>
</cp:coreProperties>
</file>