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47" r:id="rId2"/>
    <p:sldId id="445" r:id="rId3"/>
    <p:sldId id="446" r:id="rId4"/>
    <p:sldId id="444" r:id="rId5"/>
    <p:sldId id="273" r:id="rId6"/>
    <p:sldId id="439" r:id="rId7"/>
    <p:sldId id="270" r:id="rId8"/>
    <p:sldId id="271" r:id="rId9"/>
    <p:sldId id="442" r:id="rId10"/>
    <p:sldId id="269" r:id="rId11"/>
    <p:sldId id="274" r:id="rId12"/>
    <p:sldId id="275" r:id="rId13"/>
    <p:sldId id="265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M Seifert" initials="FMS [4] [2] [2] [2]" lastIdx="1" clrIdx="6">
    <p:extLst/>
  </p:cmAuthor>
  <p:cmAuthor id="1" name="FM Seifert" initials="FMS" lastIdx="1" clrIdx="0">
    <p:extLst/>
  </p:cmAuthor>
  <p:cmAuthor id="2" name="FM Seifert" initials="FMS [2]" lastIdx="1" clrIdx="1">
    <p:extLst/>
  </p:cmAuthor>
  <p:cmAuthor id="3" name="FM Seifert" initials="FMS [3]" lastIdx="1" clrIdx="2">
    <p:extLst/>
  </p:cmAuthor>
  <p:cmAuthor id="4" name="FM Seifert" initials="FMS [4]" lastIdx="1" clrIdx="3">
    <p:extLst/>
  </p:cmAuthor>
  <p:cmAuthor id="5" name="FM Seifert" initials="FMS [4] [2]" lastIdx="1" clrIdx="4">
    <p:extLst/>
  </p:cmAuthor>
  <p:cmAuthor id="6" name="FM Seifert" initials="FMS [4] [2] [2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/>
    <p:restoredTop sz="86882"/>
  </p:normalViewPr>
  <p:slideViewPr>
    <p:cSldViewPr>
      <p:cViewPr varScale="1">
        <p:scale>
          <a:sx n="109" d="100"/>
          <a:sy n="109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3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4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ended nominally Q2 / 2018</a:t>
            </a:r>
          </a:p>
        </p:txBody>
      </p:sp>
    </p:spTree>
    <p:extLst>
      <p:ext uri="{BB962C8B-B14F-4D97-AF65-F5344CB8AC3E}">
        <p14:creationId xmlns:p14="http://schemas.microsoft.com/office/powerpoint/2010/main" val="127421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9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CARB-XX</a:t>
            </a:r>
            <a:r>
              <a:rPr lang="en-US" baseline="0" dirty="0"/>
              <a:t> is the new proposed task on “GFOI Data Uptake” </a:t>
            </a:r>
            <a:r>
              <a:rPr lang="en-US" baseline="0"/>
              <a:t>or the extension of CARB-04</a:t>
            </a:r>
            <a:endParaRPr lang="en-US" baseline="0" dirty="0"/>
          </a:p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Cooperation between SDCG and LPV =&gt; linked via SDCG to the GFOI Data Component</a:t>
            </a:r>
          </a:p>
          <a:p>
            <a:endParaRPr lang="en-US" dirty="0"/>
          </a:p>
          <a:p>
            <a:r>
              <a:rPr lang="en-US" dirty="0"/>
              <a:t>ESA </a:t>
            </a:r>
            <a:r>
              <a:rPr lang="mr-IN" dirty="0"/>
              <a:t>–</a:t>
            </a:r>
            <a:r>
              <a:rPr lang="en-US" baseline="0" dirty="0"/>
              <a:t> NASA bilateral on EO</a:t>
            </a:r>
          </a:p>
          <a:p>
            <a:r>
              <a:rPr lang="en-US" dirty="0"/>
              <a:t>Cooperation between GEDI and MOLI teams</a:t>
            </a:r>
          </a:p>
          <a:p>
            <a:r>
              <a:rPr lang="en-US" dirty="0" err="1"/>
              <a:t>NovaSAR</a:t>
            </a:r>
            <a:r>
              <a:rPr lang="en-US" dirty="0"/>
              <a:t> S-band SAR case study with low duty cycle, hence</a:t>
            </a:r>
            <a:r>
              <a:rPr lang="en-US" baseline="0" dirty="0"/>
              <a:t> no global systematic acquisition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5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4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6670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2018 CEOS Plenary, 16-18 Oct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pic>
        <p:nvPicPr>
          <p:cNvPr id="8" name="Picture 7" descr="geo_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8252" y="6457890"/>
            <a:ext cx="828064" cy="3707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943600" y="6457890"/>
            <a:ext cx="180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56638"/>
                </a:solidFill>
              </a:rPr>
              <a:t>GFOI.ORG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982" y="6430184"/>
            <a:ext cx="412618" cy="41261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tiff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220787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+mj-lt"/>
              </a:rPr>
              <a:t>GFOI and SDCG</a:t>
            </a:r>
            <a:br>
              <a:rPr lang="en-AU" sz="4200" b="1" dirty="0">
                <a:solidFill>
                  <a:srgbClr val="FFFFFF"/>
                </a:solidFill>
                <a:latin typeface="+mj-lt"/>
              </a:rPr>
            </a:br>
            <a:r>
              <a:rPr lang="en-AU" sz="2400" b="0" dirty="0">
                <a:solidFill>
                  <a:srgbClr val="FFFFFF"/>
                </a:solidFill>
                <a:latin typeface="+mj-lt"/>
              </a:rPr>
              <a:t>Update &amp; CEOS Next Steps</a:t>
            </a:r>
            <a:endParaRPr sz="4200" b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554411"/>
            <a:ext cx="58542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lang="en-GB" sz="2000" dirty="0">
                <a:solidFill>
                  <a:schemeClr val="bg1"/>
                </a:solidFill>
              </a:rPr>
              <a:t>Osamu Ochiai, CEOS Lead for GFOI</a:t>
            </a:r>
          </a:p>
          <a:p>
            <a:r>
              <a:rPr lang="en-GB" sz="2000" dirty="0">
                <a:solidFill>
                  <a:schemeClr val="bg1"/>
                </a:solidFill>
              </a:rPr>
              <a:t>Frank Martin Seifert, SDCG Co-chair</a:t>
            </a:r>
          </a:p>
          <a:p>
            <a:r>
              <a:rPr lang="en-GB" sz="2000" dirty="0">
                <a:solidFill>
                  <a:schemeClr val="bg1"/>
                </a:solidFill>
              </a:rPr>
              <a:t>Joanne Nightingale, SDCG Co-chair</a:t>
            </a:r>
          </a:p>
          <a:p>
            <a:r>
              <a:rPr lang="en-GB" sz="2000" dirty="0">
                <a:solidFill>
                  <a:schemeClr val="bg1"/>
                </a:solidFill>
              </a:rPr>
              <a:t>Stephen Ward, CEOS Alternate Lead &amp; </a:t>
            </a:r>
          </a:p>
          <a:p>
            <a:r>
              <a:rPr lang="en-GB" sz="2000" dirty="0">
                <a:solidFill>
                  <a:schemeClr val="bg1"/>
                </a:solidFill>
              </a:rPr>
              <a:t>			 Data Component Manager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2018 CEOS Plenary</a:t>
            </a:r>
          </a:p>
          <a:p>
            <a:r>
              <a:rPr lang="en-GB" sz="2000" dirty="0">
                <a:solidFill>
                  <a:schemeClr val="bg1"/>
                </a:solidFill>
              </a:rPr>
              <a:t>Agenda Item 3.5</a:t>
            </a:r>
          </a:p>
          <a:p>
            <a:r>
              <a:rPr lang="en-GB" sz="2000" dirty="0">
                <a:solidFill>
                  <a:schemeClr val="bg1"/>
                </a:solidFill>
              </a:rPr>
              <a:t>Brussels, Belgium</a:t>
            </a:r>
          </a:p>
          <a:p>
            <a:r>
              <a:rPr lang="en-GB" sz="2000" dirty="0">
                <a:solidFill>
                  <a:schemeClr val="bg1"/>
                </a:solidFill>
              </a:rPr>
              <a:t>16 – 18 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802" y="385293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52802" y="1414522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7143467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Recently </a:t>
            </a:r>
            <a:r>
              <a:rPr lang="en-AU" b="1" dirty="0">
                <a:latin typeface="Calibri" charset="0"/>
                <a:ea typeface="ＭＳ Ｐゴシック" charset="0"/>
              </a:rPr>
              <a:t>improved outlook</a:t>
            </a:r>
            <a:r>
              <a:rPr lang="en-AU" dirty="0">
                <a:latin typeface="Calibri" charset="0"/>
                <a:ea typeface="ＭＳ Ｐゴシック" charset="0"/>
              </a:rPr>
              <a:t> for several challenges facing SDCG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Possible return of a USGS rep and perhaps Co-Chair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Multiple agencies volunteering SEC funding for operating capacity</a:t>
            </a:r>
          </a:p>
          <a:p>
            <a:pPr lvl="2">
              <a:buFontTx/>
              <a:buChar char="-"/>
            </a:pPr>
            <a:r>
              <a:rPr lang="en-AU" dirty="0">
                <a:latin typeface="Calibri" charset="0"/>
                <a:ea typeface="ＭＳ Ｐゴシック" charset="0"/>
              </a:rPr>
              <a:t>ESA, NASA, USGS, JAXA, NOAA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Participation in new GFOI Data Component still needs attention</a:t>
            </a:r>
          </a:p>
          <a:p>
            <a:pPr lvl="1">
              <a:buFont typeface="Courier New" charset="0"/>
              <a:buChar char="o"/>
            </a:pPr>
            <a:r>
              <a:rPr lang="en-AU" dirty="0">
                <a:latin typeface="Calibri" charset="0"/>
                <a:ea typeface="ＭＳ Ｐゴシック" charset="0"/>
              </a:rPr>
              <a:t>Refreshing agency engagement &amp; coordination around the biomass theme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The way forward for the </a:t>
            </a:r>
            <a:r>
              <a:rPr lang="en-AU" b="1" dirty="0">
                <a:latin typeface="Calibri" charset="0"/>
                <a:ea typeface="ＭＳ Ｐゴシック" charset="0"/>
              </a:rPr>
              <a:t>CEOS engagement with GFOI </a:t>
            </a:r>
            <a:r>
              <a:rPr lang="en-AU" dirty="0">
                <a:latin typeface="Calibri" charset="0"/>
                <a:ea typeface="ＭＳ Ｐゴシック" charset="0"/>
              </a:rPr>
              <a:t>depends on whether a </a:t>
            </a:r>
            <a:r>
              <a:rPr lang="en-AU" b="1" dirty="0">
                <a:latin typeface="Calibri" charset="0"/>
                <a:ea typeface="ＭＳ Ｐゴシック" charset="0"/>
              </a:rPr>
              <a:t>critical mass of agencies </a:t>
            </a:r>
            <a:r>
              <a:rPr lang="en-AU" dirty="0">
                <a:latin typeface="Calibri" charset="0"/>
                <a:ea typeface="ＭＳ Ｐゴシック" charset="0"/>
              </a:rPr>
              <a:t>exists to continue a stand-alone group (such as SDCG or some evolution of it); as well as the provision of capacity for the management of that group and for the execution of the Work Plan targets.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Recommendation from Sep Joint meetings with LSI-VC and GEOGLAM to further continue the merger with LSI-VC and establish SDCG as a </a:t>
            </a:r>
            <a:r>
              <a:rPr lang="en-AU" b="1" dirty="0">
                <a:latin typeface="Calibri" charset="0"/>
                <a:ea typeface="ＭＳ Ｐゴシック" charset="0"/>
              </a:rPr>
              <a:t>Forestry Sub-Group within LSI</a:t>
            </a:r>
          </a:p>
          <a:p>
            <a:pPr lvl="1">
              <a:buFont typeface="Courier New" charset="0"/>
              <a:buChar char="o"/>
            </a:pPr>
            <a:r>
              <a:rPr lang="en-AU" sz="1800" dirty="0">
                <a:latin typeface="Calibri" charset="0"/>
                <a:ea typeface="ＭＳ Ｐゴシック" charset="0"/>
              </a:rPr>
              <a:t>Operations otherwise unchanged</a:t>
            </a:r>
          </a:p>
          <a:p>
            <a:pPr lvl="1">
              <a:buFont typeface="Courier New" charset="0"/>
              <a:buChar char="o"/>
            </a:pPr>
            <a:r>
              <a:rPr lang="en-AU" sz="1800" dirty="0">
                <a:latin typeface="Calibri" charset="0"/>
                <a:ea typeface="ＭＳ Ｐゴシック" charset="0"/>
              </a:rPr>
              <a:t>By CEOS Plenary 2019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Phase 2 Engagement</a:t>
            </a:r>
          </a:p>
        </p:txBody>
      </p:sp>
    </p:spTree>
    <p:extLst>
      <p:ext uri="{BB962C8B-B14F-4D97-AF65-F5344CB8AC3E}">
        <p14:creationId xmlns:p14="http://schemas.microsoft.com/office/powerpoint/2010/main" val="2053445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47800"/>
            <a:ext cx="8763000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SDCG asks for a final year of operation from CEOS Plenary</a:t>
            </a:r>
          </a:p>
          <a:p>
            <a:endParaRPr lang="en-AU" sz="1000" dirty="0">
              <a:latin typeface="Calibri" charset="0"/>
              <a:ea typeface="ＭＳ Ｐゴシック" charset="0"/>
            </a:endParaRPr>
          </a:p>
          <a:p>
            <a:r>
              <a:rPr lang="en-AU" dirty="0">
                <a:latin typeface="Calibri" charset="0"/>
                <a:ea typeface="ＭＳ Ｐゴシック" charset="0"/>
              </a:rPr>
              <a:t>Proposed further merger with LSI-VC per the Varese joint meeting recommendation – pending Plenary direction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11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SDCG Ad Hoc Team Renewal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45E5C-1377-AF46-9DB5-69476F426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3200400"/>
            <a:ext cx="4326467" cy="2843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443C17-3069-A148-A83F-F8408D387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75" y="3200400"/>
            <a:ext cx="4216517" cy="23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232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A799BE-4B53-473F-8BB9-42C197E68B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3F876-FEB1-4034-813D-A82D8C8EAF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1600200"/>
            <a:ext cx="8039100" cy="4648200"/>
          </a:xfrm>
        </p:spPr>
        <p:txBody>
          <a:bodyPr/>
          <a:lstStyle/>
          <a:p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Limited interaction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between GEOSEC and GFOI since GFOI Office moved from Geneva to FAO in 2015</a:t>
            </a:r>
            <a:b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</a:br>
            <a:endParaRPr kumimoji="1" lang="en-GB" altLang="ja-JP" sz="10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Mutually beneficial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for GFOI to continue to be recognised as a GEO initiative and flagship</a:t>
            </a:r>
          </a:p>
          <a:p>
            <a:endParaRPr kumimoji="1" lang="en-GB" altLang="ja-JP" sz="10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CEOS support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for GFOI is in part due to its GEO origins – CEOS can be instrumental in ensuring continued effective cooperation</a:t>
            </a:r>
          </a:p>
          <a:p>
            <a:endParaRPr kumimoji="1" lang="en-GB" altLang="ja-JP" sz="10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CEOS and GEO both benefit from the </a:t>
            </a:r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donor funding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GFOI is attracting</a:t>
            </a:r>
          </a:p>
          <a:p>
            <a:endParaRPr kumimoji="1" lang="en-GB" altLang="ja-JP" sz="1000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GB" altLang="ja-JP" b="1" dirty="0">
                <a:latin typeface="Calibri" charset="0"/>
                <a:ea typeface="Calibri" charset="0"/>
                <a:cs typeface="Calibri" charset="0"/>
              </a:rPr>
              <a:t>Reporting and branding </a:t>
            </a:r>
            <a:r>
              <a:rPr kumimoji="1" lang="en-GB" altLang="ja-JP" dirty="0">
                <a:latin typeface="Calibri" charset="0"/>
                <a:ea typeface="Calibri" charset="0"/>
                <a:cs typeface="Calibri" charset="0"/>
              </a:rPr>
              <a:t>overheads can presumably be minimal and managed</a:t>
            </a:r>
          </a:p>
          <a:p>
            <a:endParaRPr kumimoji="1"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C5D1BB-B7B1-4E4C-BA80-32CCD71DDB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81000"/>
            <a:ext cx="5791200" cy="533400"/>
          </a:xfrm>
        </p:spPr>
        <p:txBody>
          <a:bodyPr/>
          <a:lstStyle/>
          <a:p>
            <a:r>
              <a:rPr kumimoji="1" lang="en-US" altLang="ja-JP" sz="2400" b="1" dirty="0">
                <a:latin typeface="Calibri" charset="0"/>
                <a:ea typeface="Calibri" charset="0"/>
                <a:cs typeface="Calibri" charset="0"/>
              </a:rPr>
              <a:t>Proposed CEOS position on GFOI and GEO</a:t>
            </a:r>
            <a:endParaRPr kumimoji="1" lang="ja-JP" altLang="en-US" sz="2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790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600200"/>
            <a:ext cx="8229600" cy="47060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Renewal of SDCG as Ad-hoc Team for one year </a:t>
            </a:r>
          </a:p>
          <a:p>
            <a:pPr marL="1219892" lvl="2" indent="-342900">
              <a:buFontTx/>
              <a:buChar char="-"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decision during Agenda Item 6.9</a:t>
            </a:r>
          </a:p>
          <a:p>
            <a:pPr marL="457200" indent="-457200">
              <a:buFont typeface="+mj-lt"/>
              <a:buAutoNum type="arabicPeriod"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Reflect on opportunity for pan-CEOS coordination on biomass issues and GFOI interface (SDCG &amp; WGCV/LPV) </a:t>
            </a:r>
          </a:p>
          <a:p>
            <a:pPr marL="1219892" lvl="2" indent="-342900">
              <a:buFontTx/>
              <a:buChar char="-"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ensuring participation from relevant agencies and mission programmes, and </a:t>
            </a:r>
          </a:p>
          <a:p>
            <a:pPr marL="1219892" lvl="2" indent="-342900">
              <a:buFontTx/>
              <a:buChar char="-"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appropriate CEOS WP items</a:t>
            </a:r>
          </a:p>
          <a:p>
            <a:pPr marL="0" indent="0">
              <a:buNone/>
            </a:pP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CEOS position on GFOI and GEO</a:t>
            </a:r>
          </a:p>
          <a:p>
            <a:pPr marL="457200" indent="-457200">
              <a:buFont typeface="+mj-lt"/>
              <a:buAutoNum type="arabicPeriod" startAt="3"/>
            </a:pPr>
            <a:endParaRPr lang="en-AU" b="1" dirty="0"/>
          </a:p>
          <a:p>
            <a:pPr marL="426027" lvl="1" indent="0">
              <a:buNone/>
            </a:pPr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Plenary Discussion</a:t>
            </a:r>
          </a:p>
        </p:txBody>
      </p:sp>
    </p:spTree>
    <p:extLst>
      <p:ext uri="{BB962C8B-B14F-4D97-AF65-F5344CB8AC3E}">
        <p14:creationId xmlns:p14="http://schemas.microsoft.com/office/powerpoint/2010/main" val="20279258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42009" y="1219200"/>
            <a:ext cx="8859979" cy="799976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GFOI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coordinates international support on forest monitoring and </a:t>
            </a:r>
            <a:br>
              <a:rPr lang="en-US" sz="24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GHG accounting for REDD+ and related forums </a:t>
            </a:r>
            <a:endParaRPr lang="en-AU" sz="180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Founded under Group on Earth Observations (GEO) in 2010 at GEO-VII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GFOI is a GEO Flagship since 2014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Phase 2 transition has been approved in Bogota Plenary (new donor funding)</a:t>
            </a:r>
          </a:p>
          <a:p>
            <a:pPr>
              <a:buFont typeface="Arial" charset="0"/>
              <a:buChar char="•"/>
            </a:pPr>
            <a:r>
              <a:rPr lang="en-US" altLang="ja-JP" sz="2000" dirty="0">
                <a:latin typeface="Calibri" charset="0"/>
                <a:ea typeface="Calibri" charset="0"/>
                <a:cs typeface="Calibri" charset="0"/>
              </a:rPr>
              <a:t>Lead partners: currently </a:t>
            </a:r>
            <a:r>
              <a:rPr lang="en-GB" altLang="ja-JP" sz="2000" dirty="0">
                <a:latin typeface="Calibri" charset="0"/>
                <a:ea typeface="Calibri" charset="0"/>
                <a:cs typeface="Calibri" charset="0"/>
              </a:rPr>
              <a:t>Australia, CEOS, ESA, FAO, Norway, UK, USA, &amp; the World Bank</a:t>
            </a:r>
          </a:p>
          <a:p>
            <a:pPr>
              <a:buFont typeface="Arial" charset="0"/>
              <a:buChar char="•"/>
            </a:pPr>
            <a:r>
              <a:rPr lang="en-GB" altLang="ja-JP" sz="2000" dirty="0">
                <a:latin typeface="Calibri" charset="0"/>
                <a:ea typeface="Calibri" charset="0"/>
                <a:cs typeface="Calibri" charset="0"/>
              </a:rPr>
              <a:t>Many other contributors including Countries, UNFCCC, IPCC, GFOC-GOLD, universities, technical and policy experts</a:t>
            </a: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</a:rPr>
              <a:t>GFOI </a:t>
            </a:r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(Phase 2) Overview</a:t>
            </a:r>
            <a:endParaRPr lang="en-US" sz="3600" b="1" dirty="0"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495800"/>
            <a:ext cx="7124507" cy="17526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36443" y="6293074"/>
            <a:ext cx="9245336" cy="564926"/>
            <a:chOff x="-25136" y="6269556"/>
            <a:chExt cx="9245336" cy="564926"/>
          </a:xfrm>
          <a:solidFill>
            <a:schemeClr val="bg1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-25136" y="6269556"/>
              <a:ext cx="9194268" cy="564926"/>
              <a:chOff x="-9742" y="6006379"/>
              <a:chExt cx="9472864" cy="576281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-9742" y="6006379"/>
                <a:ext cx="9472864" cy="5762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15" name="Picture 6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881" y="6038577"/>
                <a:ext cx="535013" cy="535013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160175" y="6114746"/>
                <a:ext cx="2723535" cy="4081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</a:rPr>
                  <a:t>@GFOI_FOREST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9237" y="6036079"/>
                <a:ext cx="516880" cy="516880"/>
              </a:xfrm>
              <a:prstGeom prst="rect">
                <a:avLst/>
              </a:prstGeom>
              <a:grp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636117" y="6099853"/>
                <a:ext cx="1087207" cy="4081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>
                    <a:solidFill>
                      <a:srgbClr val="FF0000"/>
                    </a:solidFill>
                  </a:rPr>
                  <a:t>GFOI1</a:t>
                </a:r>
              </a:p>
            </p:txBody>
          </p:sp>
        </p:grpSp>
        <p:pic>
          <p:nvPicPr>
            <p:cNvPr id="11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504" y="6309236"/>
              <a:ext cx="479285" cy="496130"/>
            </a:xfrm>
            <a:prstGeom prst="rect">
              <a:avLst/>
            </a:prstGeom>
            <a:grpFill/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7412089" y="6351241"/>
              <a:ext cx="180811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rgbClr val="FF0000"/>
                  </a:solidFill>
                </a:rPr>
                <a:t>GFOI.ORG</a:t>
              </a:r>
            </a:p>
          </p:txBody>
        </p:sp>
        <p:pic>
          <p:nvPicPr>
            <p:cNvPr id="13" name="Picture 12" descr="geo_logo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7323" y="6360457"/>
              <a:ext cx="889949" cy="39843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2525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</a:rPr>
              <a:t>GFOI Goals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5758" y="1295400"/>
            <a:ext cx="844073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REDD+ countries with a </a:t>
            </a:r>
            <a:r>
              <a:rPr lang="en-US" sz="2000" b="1" dirty="0"/>
              <a:t>larger and more targeted package of support </a:t>
            </a:r>
            <a:r>
              <a:rPr lang="en-US" sz="2000" dirty="0"/>
              <a:t>than any one international partner can provide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Enable </a:t>
            </a:r>
            <a:r>
              <a:rPr lang="en-US" sz="2000" b="1" dirty="0"/>
              <a:t>consistency or complementarity </a:t>
            </a:r>
            <a:r>
              <a:rPr lang="en-US" sz="2000" dirty="0"/>
              <a:t>in 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support is </a:t>
            </a:r>
            <a:r>
              <a:rPr lang="en-US" sz="2000" b="1" dirty="0"/>
              <a:t>targeted at country needs </a:t>
            </a:r>
            <a:r>
              <a:rPr lang="en-US" sz="2000" dirty="0"/>
              <a:t>to help accelerate progress towards reporting and action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Foster a </a:t>
            </a:r>
            <a:r>
              <a:rPr lang="en-US" sz="2000" b="1" dirty="0"/>
              <a:t>network of experts </a:t>
            </a:r>
            <a:r>
              <a:rPr lang="en-US" sz="2000" dirty="0"/>
              <a:t>to help address challenges and bottlenecks to progress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Facilitate </a:t>
            </a:r>
            <a:r>
              <a:rPr lang="en-US" sz="2000" b="1" dirty="0"/>
              <a:t>exchanges resources, comparative advantages</a:t>
            </a:r>
            <a:r>
              <a:rPr lang="en-US" sz="2000" dirty="0"/>
              <a:t>, </a:t>
            </a:r>
            <a:r>
              <a:rPr lang="en-US" sz="2000" b="1" dirty="0"/>
              <a:t>south-south collaboration </a:t>
            </a:r>
            <a:r>
              <a:rPr lang="en-US" sz="2000" dirty="0"/>
              <a:t>and enable learning between partners </a:t>
            </a:r>
          </a:p>
          <a:p>
            <a:pPr lvl="0"/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Avoid overlaps and duplication </a:t>
            </a:r>
            <a:r>
              <a:rPr lang="en-US" sz="2000" dirty="0"/>
              <a:t>of effort by developing countries and international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18916045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304800"/>
            <a:ext cx="5638800" cy="533400"/>
          </a:xfrm>
        </p:spPr>
        <p:txBody>
          <a:bodyPr/>
          <a:lstStyle/>
          <a:p>
            <a:pPr algn="ctr"/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Four GFOI Components</a:t>
            </a:r>
            <a:endParaRPr kumimoji="1" lang="ja-JP" altLang="en-US" sz="36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19200"/>
            <a:ext cx="8175713" cy="51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06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763000" cy="4706036"/>
          </a:xfrm>
        </p:spPr>
        <p:txBody>
          <a:bodyPr/>
          <a:lstStyle/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Founding partner and instrumental in design and operation of the GEO Flagship (2010-2017)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Execution of the Space Data Strategy for GFOI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Global baseline coverage for all nations UNFCCC reporting (2017 milestone)</a:t>
            </a: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Observation strategy adjustments to L-8, S-1, S-2</a:t>
            </a:r>
          </a:p>
          <a:p>
            <a:pPr lvl="1">
              <a:buFont typeface="System Font Regular"/>
              <a:buChar char="-"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Data for R&amp;D (and funding for coordination)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National archive characterisation for many GFOI countries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Key pilot (Colombia) – evolving to operational NFMS</a:t>
            </a: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GFOI brings CEOS closer to users than ever before – in a managed way and with substantial CB support (FAO, World Bank ...)</a:t>
            </a:r>
          </a:p>
          <a:p>
            <a:pPr marL="0" indent="0">
              <a:buNone/>
            </a:pPr>
            <a:endParaRPr lang="en-AU" b="1" dirty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17652" y="304800"/>
            <a:ext cx="5778847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CEOS outcomes for GFOI Phase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888ED-9D8B-DD42-8124-CD481536E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2798547"/>
            <a:ext cx="609600" cy="243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6C37A-720E-C34F-8F3A-56BFCD1D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124" y="2790080"/>
            <a:ext cx="529361" cy="227460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184BB3F-9E31-B84E-A37A-208E2577552D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485" y="2773050"/>
            <a:ext cx="526266" cy="327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4992D-6775-E546-A7BB-54858D7F8F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499" y="2749982"/>
            <a:ext cx="421430" cy="292051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3A3FB40-03D6-6C4D-BB47-FFAC094CFE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960" y="3272397"/>
            <a:ext cx="603440" cy="377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B5531-2EE3-0948-A2A1-59B2CCB1F3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683" y="3213312"/>
            <a:ext cx="372954" cy="407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01FD0-0049-9442-80A3-621C358042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753" y="3200400"/>
            <a:ext cx="518428" cy="433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089E99-FD26-BB40-A21A-7A800E7E272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847" y="3791819"/>
            <a:ext cx="464334" cy="384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51206D-E0BF-4440-A421-E5EDBFE4C1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75" y="3290653"/>
            <a:ext cx="353742" cy="3102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84ED13-0363-7D4D-9AB3-73EC81A5C7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836" y="2992940"/>
            <a:ext cx="417372" cy="283660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007A4C2-5A33-1F4D-81B5-F65FC9B8DC44}"/>
              </a:ext>
            </a:extLst>
          </p:cNvPr>
          <p:cNvSpPr txBox="1">
            <a:spLocks/>
          </p:cNvSpPr>
          <p:nvPr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6B468C-5D6B-E44D-9EDB-426287C6A52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219" y="5038044"/>
            <a:ext cx="1060973" cy="424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449374-EFC4-6240-8D9C-7C82A4B169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015" y="5058003"/>
            <a:ext cx="894763" cy="384469"/>
          </a:xfrm>
          <a:prstGeom prst="rect">
            <a:avLst/>
          </a:prstGeom>
        </p:spPr>
      </p:pic>
      <p:pic>
        <p:nvPicPr>
          <p:cNvPr id="19" name="Content Placeholder 7">
            <a:extLst>
              <a:ext uri="{FF2B5EF4-FFF2-40B4-BE49-F238E27FC236}">
                <a16:creationId xmlns:a16="http://schemas.microsoft.com/office/drawing/2014/main" id="{E16A8EFB-EDDF-2A44-B986-F0FEDF8CC82A}"/>
              </a:ext>
            </a:extLst>
          </p:cNvPr>
          <p:cNvPicPr>
            <a:picLocks noGrp="1"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37" y="5013369"/>
            <a:ext cx="819474" cy="5097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02972D-707E-E94E-8E99-E73B2B371E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73" y="4989373"/>
            <a:ext cx="860567" cy="596373"/>
          </a:xfrm>
          <a:prstGeom prst="rect">
            <a:avLst/>
          </a:prstGeom>
        </p:spPr>
      </p:pic>
      <p:pic>
        <p:nvPicPr>
          <p:cNvPr id="21" name="Content Placeholder 5">
            <a:extLst>
              <a:ext uri="{FF2B5EF4-FFF2-40B4-BE49-F238E27FC236}">
                <a16:creationId xmlns:a16="http://schemas.microsoft.com/office/drawing/2014/main" id="{1A1A81BB-44F6-CA45-B4F1-6C55D0C38F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015063"/>
            <a:ext cx="979616" cy="612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B25448-A360-5D41-BAD8-CE1C09CB3B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33" y="4953000"/>
            <a:ext cx="681006" cy="7442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455B6A-D092-DB4B-8656-32CEA48E88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29" y="5017342"/>
            <a:ext cx="732368" cy="6122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64CCB4-8728-754B-9919-DF3EE7FF70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287" y="5008472"/>
            <a:ext cx="615595" cy="509713"/>
          </a:xfrm>
          <a:prstGeom prst="rect">
            <a:avLst/>
          </a:prstGeom>
        </p:spPr>
      </p:pic>
      <p:sp>
        <p:nvSpPr>
          <p:cNvPr id="25" name="テキスト ボックス 13">
            <a:extLst>
              <a:ext uri="{FF2B5EF4-FFF2-40B4-BE49-F238E27FC236}">
                <a16:creationId xmlns:a16="http://schemas.microsoft.com/office/drawing/2014/main" id="{A15B568C-0C38-BC43-A8AC-22736CF8ED41}"/>
              </a:ext>
            </a:extLst>
          </p:cNvPr>
          <p:cNvSpPr txBox="1"/>
          <p:nvPr/>
        </p:nvSpPr>
        <p:spPr>
          <a:xfrm>
            <a:off x="-52392" y="5638800"/>
            <a:ext cx="919639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Bernard MT Condensed" panose="02050806060905020404" pitchFamily="18" charset="0"/>
              </a:rPr>
              <a:t>Data Driven</a:t>
            </a:r>
            <a:endParaRPr kumimoji="0" lang="ja-JP" alt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Bernard MT Condensed" panose="02050806060905020404" pitchFamily="18" charset="0"/>
            </a:endParaRPr>
          </a:p>
        </p:txBody>
      </p:sp>
      <p:pic>
        <p:nvPicPr>
          <p:cNvPr id="27" name="Picture 6" descr="ãCNESãã®ç»åæ¤ç´¢çµæ">
            <a:extLst>
              <a:ext uri="{FF2B5EF4-FFF2-40B4-BE49-F238E27FC236}">
                <a16:creationId xmlns:a16="http://schemas.microsoft.com/office/drawing/2014/main" id="{33F8BA53-3D2C-B84B-A275-50CBE0F3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553" y="5034636"/>
            <a:ext cx="599754" cy="5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ãCONAEãã®ç»åæ¤ç´¢çµæ">
            <a:extLst>
              <a:ext uri="{FF2B5EF4-FFF2-40B4-BE49-F238E27FC236}">
                <a16:creationId xmlns:a16="http://schemas.microsoft.com/office/drawing/2014/main" id="{E1786575-83A0-8546-B196-F86171F3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652" y="5058017"/>
            <a:ext cx="676717" cy="4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E6C37A-720E-C34F-8F3A-56BFCD1D7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404741"/>
            <a:ext cx="522870" cy="224671"/>
          </a:xfrm>
          <a:prstGeom prst="rect">
            <a:avLst/>
          </a:prstGeom>
        </p:spPr>
      </p:pic>
      <p:pic>
        <p:nvPicPr>
          <p:cNvPr id="1030" name="Picture 6" descr="http://www.dgi.inpe.br/Suporte/images/logonom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2255" y="3058026"/>
            <a:ext cx="512839" cy="1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dgi.inpe.br/Suporte/images/logonom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864" y="5125629"/>
            <a:ext cx="617373" cy="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818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78B6E0-8216-43D5-8579-91868C77C2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536BD1-E9CD-4546-96B6-255164548E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CARB04: </a:t>
            </a: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CEOS Delivery of Coordinated Land Surface </a:t>
            </a:r>
            <a:b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Observations for GFOI Countries</a:t>
            </a:r>
          </a:p>
          <a:p>
            <a:pPr lvl="1"/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Global achieved from 2017</a:t>
            </a:r>
          </a:p>
          <a:p>
            <a:pPr marL="0" indent="0">
              <a:buNone/>
            </a:pPr>
            <a:endParaRPr kumimoji="1" lang="en-US" altLang="ja-JP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kumimoji="1" lang="en-US" altLang="ja-JP" dirty="0">
              <a:latin typeface="Calibri" charset="0"/>
              <a:ea typeface="Calibri" charset="0"/>
              <a:cs typeface="Calibri" charset="0"/>
            </a:endParaRPr>
          </a:p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CARB05: </a:t>
            </a:r>
            <a:r>
              <a:rPr lang="en-US" altLang="ja-JP" dirty="0">
                <a:latin typeface="Calibri" charset="0"/>
                <a:ea typeface="Calibri" charset="0"/>
                <a:cs typeface="Calibri" charset="0"/>
              </a:rPr>
              <a:t>Updated Global Baseline Data Acquisition Strategy for GFOI and Strategy for Satellite Data in Support of GFOI R&amp;D</a:t>
            </a:r>
          </a:p>
          <a:p>
            <a:pPr lvl="1"/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Adapts to new data streams. Includes </a:t>
            </a:r>
            <a:b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</a:b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commercial and PPP missions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b="1" dirty="0">
                <a:latin typeface="Calibri" charset="0"/>
                <a:ea typeface="Calibri" charset="0"/>
                <a:cs typeface="Calibri" charset="0"/>
              </a:rPr>
              <a:t>New CEOS Work Plan deliverables </a:t>
            </a:r>
            <a:r>
              <a:rPr kumimoji="1" lang="en-US" altLang="ja-JP" dirty="0">
                <a:latin typeface="Calibri" charset="0"/>
                <a:ea typeface="Calibri" charset="0"/>
                <a:cs typeface="Calibri" charset="0"/>
              </a:rPr>
              <a:t>to be defined in Nov/Dec period </a:t>
            </a:r>
            <a:endParaRPr kumimoji="1" lang="ja-JP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BE09BB-4F9F-46E9-A17D-E5646C296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pPr algn="ctr"/>
            <a:r>
              <a:rPr kumimoji="1" lang="en-US" altLang="ja-JP" sz="3200" b="1" dirty="0">
                <a:latin typeface="Calibri" charset="0"/>
                <a:ea typeface="Calibri" charset="0"/>
                <a:cs typeface="Calibri" charset="0"/>
              </a:rPr>
              <a:t>SDCG CEOS Work Plan Actions</a:t>
            </a:r>
            <a:endParaRPr kumimoji="1" lang="ja-JP" alt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28800"/>
            <a:ext cx="3394035" cy="97200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65" y="4057200"/>
            <a:ext cx="3394035" cy="97200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89602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466164"/>
            <a:ext cx="4648200" cy="3996841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Biomass – </a:t>
            </a:r>
            <a:r>
              <a:rPr lang="en-AU" b="1" dirty="0">
                <a:latin typeface="Calibri" charset="0"/>
                <a:ea typeface="ＭＳ Ｐゴシック" charset="0"/>
              </a:rPr>
              <a:t>accelerating policy relevance of new data streams</a:t>
            </a:r>
          </a:p>
          <a:p>
            <a:pPr marL="457200" lvl="1" indent="0">
              <a:buNone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World Bank cooperation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New Early Warning module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Tools and services emphasis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ARD engagement 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000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New donor-driven R&amp;D programme</a:t>
            </a:r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Phase 2  - SDCG Work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6818E-0DBF-A143-866E-28DEEEDE4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47798"/>
            <a:ext cx="4423954" cy="4085577"/>
          </a:xfrm>
          <a:prstGeom prst="rect">
            <a:avLst/>
          </a:prstGeom>
        </p:spPr>
      </p:pic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F3AC10D4-B3A6-473D-9D96-8DF3FE69EECB}"/>
              </a:ext>
            </a:extLst>
          </p:cNvPr>
          <p:cNvSpPr txBox="1"/>
          <p:nvPr/>
        </p:nvSpPr>
        <p:spPr>
          <a:xfrm>
            <a:off x="0" y="5569805"/>
            <a:ext cx="91440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4800" b="1" dirty="0">
                <a:solidFill>
                  <a:srgbClr val="00B050"/>
                </a:solidFill>
                <a:latin typeface="Bernard MT Condensed" panose="02050806060905020404" pitchFamily="18" charset="0"/>
              </a:rPr>
              <a:t>User</a:t>
            </a:r>
            <a:r>
              <a:rPr kumimoji="0" lang="en-US" altLang="ja-JP" sz="4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Bernard MT Condensed" panose="02050806060905020404" pitchFamily="18" charset="0"/>
              </a:rPr>
              <a:t> Driven</a:t>
            </a:r>
            <a:endParaRPr kumimoji="0" lang="ja-JP" altLang="en-US" sz="4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072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4466589" cy="4706036"/>
          </a:xfrm>
        </p:spPr>
        <p:txBody>
          <a:bodyPr/>
          <a:lstStyle/>
          <a:p>
            <a:r>
              <a:rPr lang="en-AU" dirty="0">
                <a:latin typeface="Calibri" charset="0"/>
                <a:ea typeface="ＭＳ Ｐゴシック" charset="0"/>
              </a:rPr>
              <a:t>L-band SAR constellation</a:t>
            </a:r>
          </a:p>
          <a:p>
            <a:pPr lvl="1"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latin typeface="Calibri" charset="0"/>
                <a:ea typeface="ＭＳ Ｐゴシック" charset="0"/>
              </a:rPr>
              <a:t>Biomass mission and application team engagement – new constituency for an SDCG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0"/>
            <a:r>
              <a:rPr lang="en-AU" dirty="0">
                <a:latin typeface="Calibri" charset="0"/>
                <a:ea typeface="ＭＳ Ｐゴシック" charset="0"/>
              </a:rPr>
              <a:t>Closer integration of CEOS’s GFOI </a:t>
            </a:r>
            <a:br>
              <a:rPr lang="en-AU" dirty="0">
                <a:latin typeface="Calibri" charset="0"/>
                <a:ea typeface="ＭＳ Ｐゴシック" charset="0"/>
              </a:rPr>
            </a:br>
            <a:r>
              <a:rPr lang="en-AU" dirty="0">
                <a:latin typeface="Calibri" charset="0"/>
                <a:ea typeface="ＭＳ Ｐゴシック" charset="0"/>
              </a:rPr>
              <a:t>work with the relevant mission and application teams in these agencies – more effective framework for cooperation</a:t>
            </a:r>
          </a:p>
          <a:p>
            <a:pPr lvl="1"/>
            <a:r>
              <a:rPr lang="en-AU" dirty="0">
                <a:latin typeface="Calibri" charset="0"/>
                <a:ea typeface="ＭＳ Ｐゴシック" charset="0"/>
              </a:rPr>
              <a:t>WGCV/LPV coordination </a:t>
            </a:r>
            <a:endParaRPr lang="en-AU" dirty="0"/>
          </a:p>
          <a:p>
            <a:pPr>
              <a:buFont typeface="System Font Regular"/>
              <a:buChar char="-"/>
            </a:pPr>
            <a:endParaRPr lang="en-AU" dirty="0">
              <a:latin typeface="Calibri" charset="0"/>
              <a:ea typeface="ＭＳ Ｐゴシック" charset="0"/>
            </a:endParaRPr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81000"/>
            <a:ext cx="55626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Phase 2 Opportunities for CEOS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31049-CD2C-5B45-B198-A6159C0334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864" y="1349190"/>
            <a:ext cx="3581400" cy="253380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93864" y="4038600"/>
            <a:ext cx="4373936" cy="2224235"/>
            <a:chOff x="4618989" y="4571999"/>
            <a:chExt cx="4373936" cy="22242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E2524F-A4ED-C84D-AAF3-F467BD215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8989" y="4571999"/>
              <a:ext cx="4373936" cy="2224235"/>
            </a:xfrm>
            <a:prstGeom prst="rect">
              <a:avLst/>
            </a:prstGeom>
          </p:spPr>
        </p:pic>
        <p:pic>
          <p:nvPicPr>
            <p:cNvPr id="8" name="Picture 2" descr="C:\Users\Clement Albinet\Desktop\logo_biomass.jpg">
              <a:extLst>
                <a:ext uri="{FF2B5EF4-FFF2-40B4-BE49-F238E27FC236}">
                  <a16:creationId xmlns:a16="http://schemas.microsoft.com/office/drawing/2014/main" id="{614EFE06-7078-2A4D-BE46-D172E20B9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2600" y="6273694"/>
              <a:ext cx="762000" cy="21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00302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5867400" cy="533400"/>
          </a:xfrm>
        </p:spPr>
        <p:txBody>
          <a:bodyPr/>
          <a:lstStyle/>
          <a:p>
            <a:pPr lvl="0" algn="ctr">
              <a:spcBef>
                <a:spcPts val="0"/>
              </a:spcBef>
              <a:buSzTx/>
              <a:defRPr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Future Biomass Framework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" y="1237168"/>
            <a:ext cx="9064344" cy="50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156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10135</TotalTime>
  <Words>652</Words>
  <Application>Microsoft Macintosh PowerPoint</Application>
  <PresentationFormat>On-screen Show (4:3)</PresentationFormat>
  <Paragraphs>129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Arial Bold</vt:lpstr>
      <vt:lpstr>Avenir Roman</vt:lpstr>
      <vt:lpstr>Bernard MT Condensed</vt:lpstr>
      <vt:lpstr>Calibri</vt:lpstr>
      <vt:lpstr>Courier New</vt:lpstr>
      <vt:lpstr>Droid Serif</vt:lpstr>
      <vt:lpstr>Helvetica</vt:lpstr>
      <vt:lpstr>Proxima Nova Regular</vt:lpstr>
      <vt:lpstr>System Font Regular</vt:lpstr>
      <vt:lpstr>Wingdings</vt:lpstr>
      <vt:lpstr>Default</vt:lpstr>
      <vt:lpstr>GFOI and SDCG Update &amp; CEOS Next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245</cp:revision>
  <cp:lastPrinted>2018-10-11T12:28:58Z</cp:lastPrinted>
  <dcterms:modified xsi:type="dcterms:W3CDTF">2018-10-16T09:29:22Z</dcterms:modified>
</cp:coreProperties>
</file>