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81" r:id="rId2"/>
    <p:sldId id="264" r:id="rId3"/>
    <p:sldId id="261" r:id="rId4"/>
    <p:sldId id="279" r:id="rId5"/>
    <p:sldId id="278" r:id="rId6"/>
    <p:sldId id="263" r:id="rId7"/>
    <p:sldId id="277" r:id="rId8"/>
    <p:sldId id="280" r:id="rId9"/>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25" autoAdjust="0"/>
    <p:restoredTop sz="94756"/>
  </p:normalViewPr>
  <p:slideViewPr>
    <p:cSldViewPr>
      <p:cViewPr varScale="1">
        <p:scale>
          <a:sx n="59" d="100"/>
          <a:sy n="59" d="100"/>
        </p:scale>
        <p:origin x="83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baseline="0" dirty="0" smtClean="0">
                <a:solidFill>
                  <a:schemeClr val="tx2"/>
                </a:solidFill>
                <a:latin typeface="+mj-ea"/>
                <a:ea typeface="+mj-ea"/>
                <a:cs typeface="Proxima Nova Regular"/>
                <a:sym typeface="Proxima Nova Regular"/>
              </a:rPr>
              <a:t>1-2 Oct 2018</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iming>
    <p:tnLst>
      <p:par>
        <p:cTn id="1" dur="indefinite" restart="never" nodeType="tmRoot"/>
      </p:par>
    </p:tnLst>
  </p:timing>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12446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3600" dirty="0">
                <a:solidFill>
                  <a:schemeClr val="bg1"/>
                </a:solidFill>
                <a:latin typeface="Helvetica" pitchFamily="34" charset="0"/>
              </a:rPr>
              <a:t>CEOS AC-VC White </a:t>
            </a:r>
            <a:r>
              <a:rPr lang="en-AU" sz="3600" dirty="0" smtClean="0">
                <a:solidFill>
                  <a:schemeClr val="bg1"/>
                </a:solidFill>
                <a:latin typeface="Helvetica" pitchFamily="34" charset="0"/>
              </a:rPr>
              <a:t>Paper</a:t>
            </a:r>
            <a:r>
              <a:rPr lang="en-AU" sz="2000" dirty="0" smtClean="0">
                <a:solidFill>
                  <a:schemeClr val="bg1"/>
                </a:solidFill>
                <a:latin typeface="Helvetica" pitchFamily="34" charset="0"/>
              </a:rPr>
              <a:t/>
            </a:r>
            <a:br>
              <a:rPr lang="en-AU" sz="2000" dirty="0" smtClean="0">
                <a:solidFill>
                  <a:schemeClr val="bg1"/>
                </a:solidFill>
                <a:latin typeface="Helvetica" pitchFamily="34" charset="0"/>
              </a:rPr>
            </a:br>
            <a:r>
              <a:rPr lang="en-AU" sz="2000" b="0" dirty="0" smtClean="0">
                <a:solidFill>
                  <a:schemeClr val="bg1"/>
                </a:solidFill>
              </a:rPr>
              <a:t>Architecture </a:t>
            </a:r>
            <a:r>
              <a:rPr lang="en-AU" sz="2000" b="0" dirty="0">
                <a:solidFill>
                  <a:schemeClr val="bg1"/>
                </a:solidFill>
              </a:rPr>
              <a:t>for Monitoring Carbon Dioxide and Methane from Space </a:t>
            </a:r>
            <a:r>
              <a:rPr lang="en-AU" sz="2000" b="0" i="1" dirty="0">
                <a:solidFill>
                  <a:schemeClr val="bg1"/>
                </a:solidFill>
              </a:rPr>
              <a:t>(For Endorsement)</a:t>
            </a:r>
            <a:endParaRPr sz="4400" b="1"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defTabSz="914400">
              <a:lnSpc>
                <a:spcPct val="150000"/>
              </a:lnSpc>
              <a:defRPr>
                <a:solidFill>
                  <a:srgbClr val="000000"/>
                </a:solidFill>
              </a:defRPr>
            </a:pPr>
            <a:r>
              <a:rPr lang="en-US" dirty="0">
                <a:solidFill>
                  <a:srgbClr val="FFFFFF"/>
                </a:solidFill>
                <a:ea typeface="Arial Bold"/>
                <a:cs typeface="Arial Bold"/>
                <a:sym typeface="Arial Bold"/>
              </a:rPr>
              <a:t>David Crisp, Jet Propulsion Laboratory, California Institute of Technology, NASA</a:t>
            </a:r>
            <a:endParaRPr lang="en-US" dirty="0">
              <a:solidFill>
                <a:srgbClr val="FFFFFF"/>
              </a:solidFill>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a:t>
            </a:r>
            <a:r>
              <a:rPr lang="en-AU" dirty="0" smtClean="0">
                <a:solidFill>
                  <a:srgbClr val="FFFFFF"/>
                </a:solidFill>
                <a:latin typeface="+mj-lt"/>
                <a:ea typeface="Arial Bold"/>
                <a:cs typeface="Arial Bold"/>
                <a:sym typeface="Arial Bold"/>
              </a:rPr>
              <a:t>Plenary 2018</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dirty="0" smtClean="0">
                <a:solidFill>
                  <a:srgbClr val="FFFFFF"/>
                </a:solidFill>
                <a:latin typeface="+mj-lt"/>
                <a:ea typeface="Arial Bold"/>
                <a:cs typeface="Arial Bold"/>
                <a:sym typeface="Arial Bold"/>
              </a:rPr>
              <a:t>#</a:t>
            </a:r>
            <a:r>
              <a:rPr lang="en-US" dirty="0" smtClean="0">
                <a:solidFill>
                  <a:srgbClr val="FFFFFF"/>
                </a:solidFill>
                <a:latin typeface="+mj-lt"/>
                <a:ea typeface="Arial Bold"/>
                <a:cs typeface="Arial Bold"/>
                <a:sym typeface="Arial Bold"/>
              </a:rPr>
              <a:t> 3.3</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mj-lt"/>
                <a:ea typeface="Arial Bold"/>
                <a:cs typeface="Arial Bold"/>
                <a:sym typeface="Arial Bold"/>
              </a:rPr>
              <a:t>Brussels, </a:t>
            </a:r>
            <a:r>
              <a:rPr lang="en-US" dirty="0" smtClean="0">
                <a:solidFill>
                  <a:srgbClr val="FFFFFF"/>
                </a:solidFill>
                <a:latin typeface="+mj-lt"/>
                <a:ea typeface="Arial Bold"/>
                <a:cs typeface="Arial Bold"/>
                <a:sym typeface="Arial Bold"/>
              </a:rPr>
              <a:t>Belgium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17 – 18 October 2018</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
        <p:nvSpPr>
          <p:cNvPr id="6" name="TextBox 5"/>
          <p:cNvSpPr txBox="1"/>
          <p:nvPr/>
        </p:nvSpPr>
        <p:spPr>
          <a:xfrm>
            <a:off x="675215" y="6300789"/>
            <a:ext cx="2701358" cy="43088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en-US" sz="1100" dirty="0">
                <a:solidFill>
                  <a:schemeClr val="bg1"/>
                </a:solidFill>
              </a:rPr>
              <a:t> © 2018 California Institute of Technology. Government sponsorship acknowledged. </a:t>
            </a:r>
            <a:endParaRPr kumimoji="0" lang="en-US" sz="1100" b="0" i="0" u="none" strike="noStrike" cap="none" spc="0" normalizeH="0" baseline="0" dirty="0">
              <a:ln>
                <a:noFill/>
              </a:ln>
              <a:solidFill>
                <a:schemeClr val="bg1"/>
              </a:solidFill>
              <a:effectLst/>
              <a:uFillTx/>
            </a:endParaRPr>
          </a:p>
        </p:txBody>
      </p:sp>
    </p:spTree>
    <p:extLst>
      <p:ext uri="{BB962C8B-B14F-4D97-AF65-F5344CB8AC3E}">
        <p14:creationId xmlns:p14="http://schemas.microsoft.com/office/powerpoint/2010/main" val="263201558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p:txBody>
          <a:bodyPr/>
          <a:lstStyle/>
          <a:p>
            <a:pPr marL="0" indent="0">
              <a:buNone/>
            </a:pPr>
            <a:r>
              <a:rPr lang="en-US" dirty="0" smtClean="0"/>
              <a:t>The </a:t>
            </a:r>
            <a:r>
              <a:rPr lang="en-US" dirty="0"/>
              <a:t>CEOS Chair commissioned the Atmospheric Composition Virtual Constellation (AC-VC) to define the key characteristics of a global architecture for monitoring atmospheric CO</a:t>
            </a:r>
            <a:r>
              <a:rPr lang="en-US" baseline="-25000" dirty="0"/>
              <a:t>2</a:t>
            </a:r>
            <a:r>
              <a:rPr lang="en-US" dirty="0"/>
              <a:t> and CH</a:t>
            </a:r>
            <a:r>
              <a:rPr lang="en-US" baseline="-25000" dirty="0"/>
              <a:t>4</a:t>
            </a:r>
            <a:r>
              <a:rPr lang="en-US" dirty="0"/>
              <a:t> concentrations and their natural and anthropogenic fluxes from instruments on space-based platforms to:</a:t>
            </a:r>
          </a:p>
          <a:p>
            <a:r>
              <a:rPr lang="en-US" dirty="0" smtClean="0"/>
              <a:t>reduce </a:t>
            </a:r>
            <a:r>
              <a:rPr lang="en-US" dirty="0"/>
              <a:t>uncertainty of national emission inventory reporting, identify additional emission reduction opportunities and provide nations with timely and quantified guidance on progress towards their emission reduction strategies and pledges (NDCs); and</a:t>
            </a:r>
          </a:p>
          <a:p>
            <a:r>
              <a:rPr lang="en-US" dirty="0" smtClean="0"/>
              <a:t>track </a:t>
            </a:r>
            <a:r>
              <a:rPr lang="en-US" dirty="0"/>
              <a:t>changes in the natural carbon cycle caused by human activities (deforestation, degradation of ecosystems, fire) and climate change (drought, temperature stress, melting permafrost and changes in ocean thermal structure and dynamics).</a:t>
            </a:r>
          </a:p>
          <a:p>
            <a:endParaRPr lang="en-US" dirty="0"/>
          </a:p>
        </p:txBody>
      </p:sp>
      <p:sp>
        <p:nvSpPr>
          <p:cNvPr id="4" name="Content Placeholder 3"/>
          <p:cNvSpPr>
            <a:spLocks noGrp="1"/>
          </p:cNvSpPr>
          <p:nvPr>
            <p:ph sz="quarter" idx="11"/>
          </p:nvPr>
        </p:nvSpPr>
        <p:spPr>
          <a:xfrm>
            <a:off x="2057400" y="304800"/>
            <a:ext cx="5334000" cy="533400"/>
          </a:xfrm>
        </p:spPr>
        <p:txBody>
          <a:bodyPr/>
          <a:lstStyle/>
          <a:p>
            <a:r>
              <a:rPr lang="en-US" dirty="0" smtClean="0"/>
              <a:t>Objectives of the AC-VC White Paper</a:t>
            </a:r>
            <a:endParaRPr lang="en-US" dirty="0"/>
          </a:p>
        </p:txBody>
      </p:sp>
    </p:spTree>
    <p:extLst>
      <p:ext uri="{BB962C8B-B14F-4D97-AF65-F5344CB8AC3E}">
        <p14:creationId xmlns:p14="http://schemas.microsoft.com/office/powerpoint/2010/main" val="1397886259"/>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a:xfrm>
            <a:off x="457200" y="1371600"/>
            <a:ext cx="8153400" cy="5105400"/>
          </a:xfrm>
        </p:spPr>
        <p:txBody>
          <a:bodyPr/>
          <a:lstStyle/>
          <a:p>
            <a:r>
              <a:rPr lang="en-US" dirty="0" smtClean="0"/>
              <a:t>Incorporates contributions from </a:t>
            </a:r>
          </a:p>
          <a:p>
            <a:pPr lvl="1"/>
            <a:r>
              <a:rPr lang="en-US" dirty="0" smtClean="0"/>
              <a:t>88 </a:t>
            </a:r>
            <a:r>
              <a:rPr lang="en-US" dirty="0" smtClean="0"/>
              <a:t>authors representing 47 organizations</a:t>
            </a:r>
          </a:p>
          <a:p>
            <a:r>
              <a:rPr lang="en-US" dirty="0" smtClean="0"/>
              <a:t>White Paper Structure, content, and intended audiences</a:t>
            </a:r>
          </a:p>
          <a:p>
            <a:pPr lvl="1"/>
            <a:r>
              <a:rPr lang="en-US" dirty="0" smtClean="0"/>
              <a:t>Executive Summary (2 pages) </a:t>
            </a:r>
          </a:p>
          <a:p>
            <a:pPr lvl="2"/>
            <a:r>
              <a:rPr lang="en-US" sz="1800" dirty="0" smtClean="0"/>
              <a:t>Overview of objectives and approach </a:t>
            </a:r>
          </a:p>
          <a:p>
            <a:pPr lvl="2"/>
            <a:r>
              <a:rPr lang="en-US" sz="1800" dirty="0" smtClean="0"/>
              <a:t>Intended for policy makers and CEOS/CGMS Agency leads</a:t>
            </a:r>
          </a:p>
          <a:p>
            <a:pPr lvl="1"/>
            <a:r>
              <a:rPr lang="en-US" dirty="0" smtClean="0"/>
              <a:t>Body of report (</a:t>
            </a:r>
            <a:r>
              <a:rPr lang="en-US" dirty="0" smtClean="0"/>
              <a:t>76 </a:t>
            </a:r>
            <a:r>
              <a:rPr lang="en-US" dirty="0" smtClean="0"/>
              <a:t>pages)</a:t>
            </a:r>
          </a:p>
          <a:p>
            <a:pPr lvl="2"/>
            <a:r>
              <a:rPr lang="en-US" sz="1800" dirty="0" smtClean="0"/>
              <a:t>Documents science background and requirements, current and near-term mission heritage, and system implementation approach </a:t>
            </a:r>
          </a:p>
          <a:p>
            <a:pPr lvl="2"/>
            <a:r>
              <a:rPr lang="en-US" sz="1800" dirty="0" smtClean="0"/>
              <a:t>Intended for program scientists and project managers</a:t>
            </a:r>
          </a:p>
          <a:p>
            <a:pPr lvl="1"/>
            <a:r>
              <a:rPr lang="en-US" dirty="0" smtClean="0"/>
              <a:t>Technical Appendices (</a:t>
            </a:r>
            <a:r>
              <a:rPr lang="en-US" dirty="0" smtClean="0"/>
              <a:t>43 </a:t>
            </a:r>
            <a:r>
              <a:rPr lang="en-US" dirty="0" smtClean="0"/>
              <a:t>pages</a:t>
            </a:r>
            <a:r>
              <a:rPr lang="en-US" dirty="0" smtClean="0"/>
              <a:t>) and references (38 pages)</a:t>
            </a:r>
            <a:endParaRPr lang="en-US" dirty="0" smtClean="0"/>
          </a:p>
          <a:p>
            <a:pPr lvl="2"/>
            <a:r>
              <a:rPr lang="en-US" sz="1800" dirty="0" smtClean="0"/>
              <a:t>“Textbook” summarizing state-of-the-art in observation capabilities and analysis methods to justify system-level requirements</a:t>
            </a:r>
          </a:p>
          <a:p>
            <a:pPr lvl="2"/>
            <a:r>
              <a:rPr lang="en-US" sz="1800" dirty="0" smtClean="0"/>
              <a:t>Intended for scientists, engineers, </a:t>
            </a:r>
            <a:r>
              <a:rPr lang="en-US" sz="1800" dirty="0" smtClean="0"/>
              <a:t>and the </a:t>
            </a:r>
            <a:r>
              <a:rPr lang="en-US" sz="1800" dirty="0" smtClean="0"/>
              <a:t>inventory </a:t>
            </a:r>
            <a:r>
              <a:rPr lang="en-US" sz="1800" dirty="0" smtClean="0"/>
              <a:t>community</a:t>
            </a:r>
          </a:p>
        </p:txBody>
      </p:sp>
      <p:sp>
        <p:nvSpPr>
          <p:cNvPr id="4" name="Content Placeholder 3"/>
          <p:cNvSpPr>
            <a:spLocks noGrp="1"/>
          </p:cNvSpPr>
          <p:nvPr>
            <p:ph sz="quarter" idx="11"/>
          </p:nvPr>
        </p:nvSpPr>
        <p:spPr/>
        <p:txBody>
          <a:bodyPr/>
          <a:lstStyle/>
          <a:p>
            <a:r>
              <a:rPr lang="en-US" dirty="0"/>
              <a:t>AC-VC </a:t>
            </a:r>
            <a:r>
              <a:rPr lang="en-US" dirty="0" smtClean="0"/>
              <a:t>White Paper Approach</a:t>
            </a:r>
            <a:endParaRPr lang="en-US" dirty="0"/>
          </a:p>
        </p:txBody>
      </p:sp>
    </p:spTree>
    <p:extLst>
      <p:ext uri="{BB962C8B-B14F-4D97-AF65-F5344CB8AC3E}">
        <p14:creationId xmlns:p14="http://schemas.microsoft.com/office/powerpoint/2010/main" val="293525769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p:cNvSpPr>
            <a:spLocks noGrp="1"/>
          </p:cNvSpPr>
          <p:nvPr>
            <p:ph sz="quarter" idx="10"/>
          </p:nvPr>
        </p:nvSpPr>
        <p:spPr>
          <a:xfrm>
            <a:off x="228600" y="1371600"/>
            <a:ext cx="8686800" cy="5257800"/>
          </a:xfrm>
        </p:spPr>
        <p:txBody>
          <a:bodyPr/>
          <a:lstStyle/>
          <a:p>
            <a:pPr marL="0" indent="0" defTabSz="631825">
              <a:buNone/>
            </a:pPr>
            <a:r>
              <a:rPr lang="en-US" dirty="0"/>
              <a:t>Executive Summary</a:t>
            </a:r>
          </a:p>
          <a:p>
            <a:pPr marL="0" indent="-457200" defTabSz="631825">
              <a:buNone/>
            </a:pPr>
            <a:r>
              <a:rPr lang="en-US" dirty="0" smtClean="0"/>
              <a:t>Chapter 1: Introduction</a:t>
            </a:r>
            <a:endParaRPr lang="en-US" dirty="0"/>
          </a:p>
          <a:p>
            <a:pPr marL="0" indent="-457200" defTabSz="631825">
              <a:buNone/>
            </a:pPr>
            <a:r>
              <a:rPr lang="en-US" dirty="0"/>
              <a:t>Chapter </a:t>
            </a:r>
            <a:r>
              <a:rPr lang="en-US" dirty="0"/>
              <a:t>2: </a:t>
            </a:r>
            <a:r>
              <a:rPr lang="en-US" dirty="0"/>
              <a:t>Estimating </a:t>
            </a:r>
            <a:r>
              <a:rPr lang="en-US" dirty="0" smtClean="0"/>
              <a:t>Emissions </a:t>
            </a:r>
            <a:r>
              <a:rPr lang="en-US" dirty="0"/>
              <a:t>from Atmospheric CO</a:t>
            </a:r>
            <a:r>
              <a:rPr lang="en-US" baseline="-25000" dirty="0"/>
              <a:t>2</a:t>
            </a:r>
            <a:r>
              <a:rPr lang="en-US" dirty="0"/>
              <a:t> and CH</a:t>
            </a:r>
            <a:r>
              <a:rPr lang="en-US" baseline="-25000" dirty="0"/>
              <a:t>4</a:t>
            </a:r>
            <a:r>
              <a:rPr lang="en-US" dirty="0"/>
              <a:t> </a:t>
            </a:r>
            <a:r>
              <a:rPr lang="en-US" dirty="0" smtClean="0"/>
              <a:t>				Measurements</a:t>
            </a:r>
            <a:endParaRPr lang="en-US" dirty="0"/>
          </a:p>
          <a:p>
            <a:pPr marL="0" indent="-457200" defTabSz="631825">
              <a:buNone/>
            </a:pPr>
            <a:r>
              <a:rPr lang="en-US" dirty="0"/>
              <a:t>Chapter </a:t>
            </a:r>
            <a:r>
              <a:rPr lang="en-US" dirty="0" smtClean="0"/>
              <a:t>3: </a:t>
            </a:r>
            <a:r>
              <a:rPr lang="en-US" dirty="0"/>
              <a:t>Space-based CO</a:t>
            </a:r>
            <a:r>
              <a:rPr lang="en-US" baseline="-25000" dirty="0"/>
              <a:t>2</a:t>
            </a:r>
            <a:r>
              <a:rPr lang="en-US" dirty="0"/>
              <a:t> and CH</a:t>
            </a:r>
            <a:r>
              <a:rPr lang="en-US" baseline="-25000" dirty="0"/>
              <a:t>4</a:t>
            </a:r>
            <a:r>
              <a:rPr lang="en-US" dirty="0"/>
              <a:t> Measurement Capabilities and </a:t>
            </a:r>
            <a:r>
              <a:rPr lang="en-US" dirty="0" smtClean="0"/>
              <a:t>			Near-term Plans</a:t>
            </a:r>
          </a:p>
          <a:p>
            <a:pPr marL="0" indent="-457200" defTabSz="631825">
              <a:buNone/>
            </a:pPr>
            <a:r>
              <a:rPr lang="en-US" dirty="0"/>
              <a:t>Chapter </a:t>
            </a:r>
            <a:r>
              <a:rPr lang="en-US" dirty="0" smtClean="0"/>
              <a:t>4: </a:t>
            </a:r>
            <a:r>
              <a:rPr lang="en-US" dirty="0"/>
              <a:t>The Transition from Science </a:t>
            </a:r>
            <a:r>
              <a:rPr lang="en-US" dirty="0" smtClean="0"/>
              <a:t>Missions </a:t>
            </a:r>
            <a:r>
              <a:rPr lang="en-US" dirty="0"/>
              <a:t>to an Operational </a:t>
            </a:r>
            <a:r>
              <a:rPr lang="en-US" dirty="0" smtClean="0"/>
              <a:t>				Constellation</a:t>
            </a:r>
            <a:endParaRPr lang="en-US" dirty="0"/>
          </a:p>
          <a:p>
            <a:pPr marL="0" indent="-457200" defTabSz="631825">
              <a:buNone/>
            </a:pPr>
            <a:r>
              <a:rPr lang="en-US" dirty="0"/>
              <a:t>Chapter </a:t>
            </a:r>
            <a:r>
              <a:rPr lang="en-US" dirty="0" smtClean="0"/>
              <a:t>5: </a:t>
            </a:r>
            <a:r>
              <a:rPr lang="en-US" dirty="0"/>
              <a:t>Designing an Operational LEO Constellation for Measuring </a:t>
            </a:r>
            <a:r>
              <a:rPr lang="en-US" dirty="0" smtClean="0"/>
              <a:t>			Anthropogenic CO</a:t>
            </a:r>
            <a:r>
              <a:rPr lang="en-US" baseline="-25000" dirty="0" smtClean="0"/>
              <a:t>2</a:t>
            </a:r>
            <a:r>
              <a:rPr lang="en-US" dirty="0" smtClean="0"/>
              <a:t> </a:t>
            </a:r>
            <a:r>
              <a:rPr lang="en-US" dirty="0"/>
              <a:t>Emissions – The Sentinel CO</a:t>
            </a:r>
            <a:r>
              <a:rPr lang="en-US" baseline="-25000" dirty="0"/>
              <a:t>2</a:t>
            </a:r>
            <a:r>
              <a:rPr lang="en-US" dirty="0"/>
              <a:t> </a:t>
            </a:r>
            <a:r>
              <a:rPr lang="en-US" dirty="0" smtClean="0"/>
              <a:t>Initiative</a:t>
            </a:r>
          </a:p>
          <a:p>
            <a:pPr marL="0" indent="-457200" defTabSz="631825">
              <a:buNone/>
            </a:pPr>
            <a:r>
              <a:rPr lang="en-US" dirty="0"/>
              <a:t>Chapter </a:t>
            </a:r>
            <a:r>
              <a:rPr lang="en-US" dirty="0" smtClean="0"/>
              <a:t>6: </a:t>
            </a:r>
            <a:r>
              <a:rPr lang="en-US" dirty="0"/>
              <a:t>Integrating CO</a:t>
            </a:r>
            <a:r>
              <a:rPr lang="en-US" baseline="-25000" dirty="0"/>
              <a:t>2</a:t>
            </a:r>
            <a:r>
              <a:rPr lang="en-US" dirty="0"/>
              <a:t> and CH</a:t>
            </a:r>
            <a:r>
              <a:rPr lang="en-US" baseline="-25000" dirty="0"/>
              <a:t>4</a:t>
            </a:r>
            <a:r>
              <a:rPr lang="en-US" dirty="0"/>
              <a:t> Satellites into Operational </a:t>
            </a:r>
            <a:r>
              <a:rPr lang="en-US" dirty="0" smtClean="0"/>
              <a:t>				Constellations</a:t>
            </a:r>
            <a:endParaRPr lang="en-US" dirty="0"/>
          </a:p>
          <a:p>
            <a:pPr marL="0" indent="-457200" defTabSz="631825">
              <a:buNone/>
            </a:pPr>
            <a:r>
              <a:rPr lang="en-US" dirty="0"/>
              <a:t>Chapter </a:t>
            </a:r>
            <a:r>
              <a:rPr lang="en-US" dirty="0" smtClean="0"/>
              <a:t>7: </a:t>
            </a:r>
            <a:r>
              <a:rPr lang="en-US" dirty="0"/>
              <a:t>Conclusions and Way </a:t>
            </a:r>
            <a:r>
              <a:rPr lang="en-US" dirty="0" smtClean="0"/>
              <a:t>Forward</a:t>
            </a:r>
            <a:endParaRPr lang="en-US" dirty="0" smtClean="0"/>
          </a:p>
        </p:txBody>
      </p:sp>
      <p:sp>
        <p:nvSpPr>
          <p:cNvPr id="4" name="Content Placeholder 3"/>
          <p:cNvSpPr>
            <a:spLocks noGrp="1"/>
          </p:cNvSpPr>
          <p:nvPr>
            <p:ph sz="quarter" idx="11"/>
          </p:nvPr>
        </p:nvSpPr>
        <p:spPr/>
        <p:txBody>
          <a:bodyPr/>
          <a:lstStyle/>
          <a:p>
            <a:r>
              <a:rPr lang="en-US" dirty="0" smtClean="0"/>
              <a:t>White Paper Contents – Main Text</a:t>
            </a:r>
            <a:endParaRPr lang="en-US" dirty="0"/>
          </a:p>
        </p:txBody>
      </p:sp>
    </p:spTree>
    <p:extLst>
      <p:ext uri="{BB962C8B-B14F-4D97-AF65-F5344CB8AC3E}">
        <p14:creationId xmlns:p14="http://schemas.microsoft.com/office/powerpoint/2010/main" val="867652517"/>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a:xfrm>
            <a:off x="228600" y="1447800"/>
            <a:ext cx="8686800" cy="5181600"/>
          </a:xfrm>
        </p:spPr>
        <p:txBody>
          <a:bodyPr/>
          <a:lstStyle/>
          <a:p>
            <a:pPr marL="0" indent="0">
              <a:spcAft>
                <a:spcPts val="600"/>
              </a:spcAft>
              <a:buNone/>
            </a:pPr>
            <a:r>
              <a:rPr lang="en-US" dirty="0" smtClean="0"/>
              <a:t>A1: Remote </a:t>
            </a:r>
            <a:r>
              <a:rPr lang="en-US" dirty="0"/>
              <a:t>sensing retrieval methods for estimating XCO</a:t>
            </a:r>
            <a:r>
              <a:rPr lang="en-US" baseline="-25000" dirty="0"/>
              <a:t>2</a:t>
            </a:r>
            <a:r>
              <a:rPr lang="en-US" dirty="0"/>
              <a:t> and XCH</a:t>
            </a:r>
            <a:r>
              <a:rPr lang="en-US" baseline="-25000" dirty="0"/>
              <a:t>4</a:t>
            </a:r>
            <a:r>
              <a:rPr lang="en-US" dirty="0"/>
              <a:t> from observations of reflected </a:t>
            </a:r>
            <a:r>
              <a:rPr lang="en-US" dirty="0" smtClean="0"/>
              <a:t>sunlight</a:t>
            </a:r>
          </a:p>
          <a:p>
            <a:pPr marL="0" indent="0">
              <a:spcAft>
                <a:spcPts val="600"/>
              </a:spcAft>
              <a:buNone/>
            </a:pPr>
            <a:r>
              <a:rPr lang="en-US" dirty="0" smtClean="0"/>
              <a:t>A2: Methods </a:t>
            </a:r>
            <a:r>
              <a:rPr lang="en-US" dirty="0"/>
              <a:t>for quantifying surface fluxes of CO</a:t>
            </a:r>
            <a:r>
              <a:rPr lang="en-US" baseline="-25000" dirty="0"/>
              <a:t>2</a:t>
            </a:r>
            <a:r>
              <a:rPr lang="en-US" dirty="0"/>
              <a:t> and CH</a:t>
            </a:r>
            <a:r>
              <a:rPr lang="en-US" baseline="-25000" dirty="0"/>
              <a:t>4</a:t>
            </a:r>
            <a:r>
              <a:rPr lang="en-US" dirty="0"/>
              <a:t> from space-based XCO</a:t>
            </a:r>
            <a:r>
              <a:rPr lang="en-US" baseline="-25000" dirty="0"/>
              <a:t>2</a:t>
            </a:r>
            <a:r>
              <a:rPr lang="en-US" dirty="0"/>
              <a:t> and XCH</a:t>
            </a:r>
            <a:r>
              <a:rPr lang="en-US" baseline="-25000" dirty="0"/>
              <a:t>4</a:t>
            </a:r>
            <a:r>
              <a:rPr lang="en-US" dirty="0"/>
              <a:t> </a:t>
            </a:r>
            <a:r>
              <a:rPr lang="en-US" dirty="0" smtClean="0"/>
              <a:t>estimates</a:t>
            </a:r>
          </a:p>
          <a:p>
            <a:pPr marL="0" indent="0">
              <a:spcAft>
                <a:spcPts val="600"/>
              </a:spcAft>
              <a:buNone/>
            </a:pPr>
            <a:r>
              <a:rPr lang="en-US" dirty="0" smtClean="0"/>
              <a:t>A3: Observation </a:t>
            </a:r>
            <a:r>
              <a:rPr lang="en-US" dirty="0"/>
              <a:t>system simulation experiments (OSSEs</a:t>
            </a:r>
            <a:r>
              <a:rPr lang="en-US" dirty="0" smtClean="0"/>
              <a:t>)</a:t>
            </a:r>
          </a:p>
          <a:p>
            <a:pPr marL="0" indent="0">
              <a:spcAft>
                <a:spcPts val="600"/>
              </a:spcAft>
              <a:buNone/>
            </a:pPr>
            <a:r>
              <a:rPr lang="en-US" dirty="0" smtClean="0"/>
              <a:t>A4: Lessons </a:t>
            </a:r>
            <a:r>
              <a:rPr lang="en-US" dirty="0"/>
              <a:t>learned from SCIAMACHY, GOSAT and </a:t>
            </a:r>
            <a:r>
              <a:rPr lang="en-US" dirty="0" smtClean="0"/>
              <a:t>OCO-2</a:t>
            </a:r>
          </a:p>
          <a:p>
            <a:pPr marL="0" indent="0">
              <a:spcAft>
                <a:spcPts val="600"/>
              </a:spcAft>
              <a:buNone/>
            </a:pPr>
            <a:r>
              <a:rPr lang="en-US" dirty="0" smtClean="0"/>
              <a:t>A5: Greenhouse </a:t>
            </a:r>
            <a:r>
              <a:rPr lang="en-US" dirty="0"/>
              <a:t>gas monitoring satellites from commercial organizations </a:t>
            </a:r>
            <a:r>
              <a:rPr lang="en-US" dirty="0" smtClean="0"/>
              <a:t>&amp; </a:t>
            </a:r>
            <a:r>
              <a:rPr lang="en-US" dirty="0"/>
              <a:t>non-governmental </a:t>
            </a:r>
            <a:r>
              <a:rPr lang="en-US" dirty="0" smtClean="0"/>
              <a:t>organizations</a:t>
            </a:r>
          </a:p>
          <a:p>
            <a:pPr marL="0" indent="0">
              <a:spcAft>
                <a:spcPts val="600"/>
              </a:spcAft>
              <a:buNone/>
            </a:pPr>
            <a:r>
              <a:rPr lang="en-US" dirty="0" smtClean="0"/>
              <a:t>A6: Advantages </a:t>
            </a:r>
            <a:r>
              <a:rPr lang="en-US" dirty="0"/>
              <a:t>of LEO, GEO and HEO vantage </a:t>
            </a:r>
            <a:r>
              <a:rPr lang="en-US" dirty="0" smtClean="0"/>
              <a:t>points</a:t>
            </a:r>
          </a:p>
          <a:p>
            <a:pPr marL="0" indent="0">
              <a:spcAft>
                <a:spcPts val="600"/>
              </a:spcAft>
              <a:buNone/>
            </a:pPr>
            <a:r>
              <a:rPr lang="en-US" dirty="0"/>
              <a:t>A7: CEOS Agencies implementing CO</a:t>
            </a:r>
            <a:r>
              <a:rPr lang="en-US" baseline="-25000" dirty="0"/>
              <a:t>2</a:t>
            </a:r>
            <a:r>
              <a:rPr lang="en-US" dirty="0"/>
              <a:t> and CH</a:t>
            </a:r>
            <a:r>
              <a:rPr lang="en-US" baseline="-25000" dirty="0"/>
              <a:t>4 </a:t>
            </a:r>
            <a:r>
              <a:rPr lang="en-US" dirty="0" smtClean="0"/>
              <a:t>missions</a:t>
            </a:r>
          </a:p>
          <a:p>
            <a:pPr marL="0" indent="0">
              <a:spcAft>
                <a:spcPts val="600"/>
              </a:spcAft>
              <a:buNone/>
            </a:pPr>
            <a:r>
              <a:rPr lang="en-US" dirty="0"/>
              <a:t>A8: Acronym </a:t>
            </a:r>
            <a:r>
              <a:rPr lang="en-US" dirty="0" smtClean="0"/>
              <a:t>List</a:t>
            </a:r>
          </a:p>
          <a:p>
            <a:pPr marL="0" indent="0">
              <a:spcAft>
                <a:spcPts val="600"/>
              </a:spcAft>
              <a:buNone/>
            </a:pPr>
            <a:r>
              <a:rPr lang="en-US" dirty="0" smtClean="0"/>
              <a:t>References Cited</a:t>
            </a:r>
            <a:endParaRPr lang="en-US" dirty="0" smtClean="0"/>
          </a:p>
          <a:p>
            <a:pPr marL="0" indent="0">
              <a:spcAft>
                <a:spcPts val="600"/>
              </a:spcAft>
              <a:buNone/>
            </a:pPr>
            <a:endParaRPr lang="en-US" sz="2400" dirty="0"/>
          </a:p>
        </p:txBody>
      </p:sp>
      <p:sp>
        <p:nvSpPr>
          <p:cNvPr id="4" name="Content Placeholder 3"/>
          <p:cNvSpPr>
            <a:spLocks noGrp="1"/>
          </p:cNvSpPr>
          <p:nvPr>
            <p:ph sz="quarter" idx="11"/>
          </p:nvPr>
        </p:nvSpPr>
        <p:spPr>
          <a:xfrm>
            <a:off x="2057400" y="304800"/>
            <a:ext cx="5410200" cy="533400"/>
          </a:xfrm>
        </p:spPr>
        <p:txBody>
          <a:bodyPr/>
          <a:lstStyle/>
          <a:p>
            <a:r>
              <a:rPr lang="en-US" dirty="0" smtClean="0"/>
              <a:t>White Paper </a:t>
            </a:r>
            <a:r>
              <a:rPr lang="en-US" dirty="0"/>
              <a:t>Contents - Appendices</a:t>
            </a:r>
          </a:p>
          <a:p>
            <a:endParaRPr lang="en-US" dirty="0"/>
          </a:p>
        </p:txBody>
      </p:sp>
    </p:spTree>
    <p:extLst>
      <p:ext uri="{BB962C8B-B14F-4D97-AF65-F5344CB8AC3E}">
        <p14:creationId xmlns:p14="http://schemas.microsoft.com/office/powerpoint/2010/main" val="38691427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a:xfrm>
            <a:off x="457200" y="1371600"/>
            <a:ext cx="8153400" cy="5105400"/>
          </a:xfrm>
        </p:spPr>
        <p:txBody>
          <a:bodyPr/>
          <a:lstStyle/>
          <a:p>
            <a:pPr marL="457200" indent="-457200">
              <a:buFont typeface="+mj-lt"/>
              <a:buAutoNum type="arabicPeriod"/>
            </a:pPr>
            <a:r>
              <a:rPr lang="en-US" sz="1800" dirty="0"/>
              <a:t>Link the atmospheric GHG measurement and modeling communities and stakeholders in the national inventory and policy communities (through UNFCCC/SBSTA), to refine requirements</a:t>
            </a:r>
            <a:r>
              <a:rPr lang="en-US" sz="1800" dirty="0" smtClean="0"/>
              <a:t>;</a:t>
            </a:r>
          </a:p>
          <a:p>
            <a:pPr marL="457200" indent="-457200">
              <a:buFont typeface="+mj-lt"/>
              <a:buAutoNum type="arabicPeriod"/>
            </a:pPr>
            <a:endParaRPr lang="en-US" sz="1800" dirty="0" smtClean="0"/>
          </a:p>
          <a:p>
            <a:pPr marL="457200" indent="-457200">
              <a:buFont typeface="+mj-lt"/>
              <a:buAutoNum type="arabicPeriod"/>
            </a:pPr>
            <a:r>
              <a:rPr lang="en-US" sz="1800" dirty="0" smtClean="0"/>
              <a:t>Exploit </a:t>
            </a:r>
            <a:r>
              <a:rPr lang="en-US" sz="1800" dirty="0"/>
              <a:t>the capabilities of the CEOS </a:t>
            </a:r>
            <a:r>
              <a:rPr lang="en-US" sz="1800" dirty="0" smtClean="0"/>
              <a:t>and </a:t>
            </a:r>
            <a:r>
              <a:rPr lang="en-US" sz="1800" dirty="0" smtClean="0"/>
              <a:t>CGMS member </a:t>
            </a:r>
            <a:r>
              <a:rPr lang="en-US" sz="1800" dirty="0" smtClean="0"/>
              <a:t>agencies and </a:t>
            </a:r>
            <a:r>
              <a:rPr lang="en-US" sz="1800" dirty="0"/>
              <a:t>the WMO Integrated Global Greenhouse Gas Information System (IG</a:t>
            </a:r>
            <a:r>
              <a:rPr lang="en-US" sz="1800" baseline="30000" dirty="0"/>
              <a:t>3</a:t>
            </a:r>
            <a:r>
              <a:rPr lang="en-US" sz="1800" dirty="0"/>
              <a:t>IS) </a:t>
            </a:r>
            <a:r>
              <a:rPr lang="en-US" sz="1800" dirty="0"/>
              <a:t>to integrate surface and airborne measurements of CO</a:t>
            </a:r>
            <a:r>
              <a:rPr lang="en-US" sz="1800" baseline="-25000" dirty="0"/>
              <a:t>2</a:t>
            </a:r>
            <a:r>
              <a:rPr lang="en-US" sz="1800" dirty="0"/>
              <a:t> and CH</a:t>
            </a:r>
            <a:r>
              <a:rPr lang="en-US" sz="1800" baseline="-25000" dirty="0"/>
              <a:t>4</a:t>
            </a:r>
            <a:r>
              <a:rPr lang="en-US" sz="1800" dirty="0"/>
              <a:t> with those from available and planned space-based sensors to develop a prototype, global atmospheric CO</a:t>
            </a:r>
            <a:r>
              <a:rPr lang="en-US" sz="1800" baseline="-25000" dirty="0"/>
              <a:t>2</a:t>
            </a:r>
            <a:r>
              <a:rPr lang="en-US" sz="1800" dirty="0"/>
              <a:t> and CH</a:t>
            </a:r>
            <a:r>
              <a:rPr lang="en-US" sz="1800" baseline="-25000" dirty="0"/>
              <a:t>4</a:t>
            </a:r>
            <a:r>
              <a:rPr lang="en-US" sz="1800" dirty="0"/>
              <a:t> flux product in time to support inventory builders in their development of GHG emission inventories for the 2023 global </a:t>
            </a:r>
            <a:r>
              <a:rPr lang="en-US" sz="1800" dirty="0" err="1"/>
              <a:t>stocktake</a:t>
            </a:r>
            <a:r>
              <a:rPr lang="en-US" sz="1800" dirty="0"/>
              <a:t>; and</a:t>
            </a:r>
            <a:endParaRPr lang="en-US" sz="1800" dirty="0"/>
          </a:p>
          <a:p>
            <a:pPr marL="457200" indent="-457200">
              <a:buFont typeface="+mj-lt"/>
              <a:buAutoNum type="arabicPeriod"/>
            </a:pPr>
            <a:endParaRPr lang="en-US" sz="1800" dirty="0" smtClean="0"/>
          </a:p>
          <a:p>
            <a:pPr marL="457200" indent="-457200">
              <a:buFont typeface="+mj-lt"/>
              <a:buAutoNum type="arabicPeriod"/>
            </a:pPr>
            <a:r>
              <a:rPr lang="en-US" sz="1800" dirty="0" smtClean="0"/>
              <a:t>Use </a:t>
            </a:r>
            <a:r>
              <a:rPr lang="en-US" sz="1800" dirty="0"/>
              <a:t>the lessons learned from this prototype product to </a:t>
            </a:r>
            <a:r>
              <a:rPr lang="en-GB" sz="1800" dirty="0"/>
              <a:t>facilitate the implementation of a complete, operational, space-based constellation architecture with the capabilities needed to quantify atmospheric CO</a:t>
            </a:r>
            <a:r>
              <a:rPr lang="en-GB" sz="1800" baseline="-25000" dirty="0"/>
              <a:t>2</a:t>
            </a:r>
            <a:r>
              <a:rPr lang="en-GB" sz="1800" dirty="0"/>
              <a:t> and CH</a:t>
            </a:r>
            <a:r>
              <a:rPr lang="en-GB" sz="1800" baseline="-25000" dirty="0"/>
              <a:t>4</a:t>
            </a:r>
            <a:r>
              <a:rPr lang="en-GB" sz="1800" dirty="0"/>
              <a:t> concentrations that can serve as a complementary system for estimating NDCs </a:t>
            </a:r>
            <a:r>
              <a:rPr lang="en-US" sz="1800" dirty="0"/>
              <a:t>in time to support the 2028 global </a:t>
            </a:r>
            <a:r>
              <a:rPr lang="en-US" sz="1800" dirty="0" err="1" smtClean="0"/>
              <a:t>stocktake</a:t>
            </a:r>
            <a:r>
              <a:rPr lang="en-US" sz="1800" dirty="0" smtClean="0"/>
              <a:t>.</a:t>
            </a:r>
            <a:endParaRPr lang="en-US" sz="1800" dirty="0"/>
          </a:p>
          <a:p>
            <a:pPr marL="457200" indent="-457200">
              <a:buFont typeface="+mj-lt"/>
              <a:buAutoNum type="arabicPeriod"/>
            </a:pPr>
            <a:endParaRPr lang="en-US" sz="1800" dirty="0"/>
          </a:p>
        </p:txBody>
      </p:sp>
      <p:sp>
        <p:nvSpPr>
          <p:cNvPr id="4" name="Content Placeholder 3"/>
          <p:cNvSpPr>
            <a:spLocks noGrp="1"/>
          </p:cNvSpPr>
          <p:nvPr>
            <p:ph sz="quarter" idx="11"/>
          </p:nvPr>
        </p:nvSpPr>
        <p:spPr/>
        <p:txBody>
          <a:bodyPr/>
          <a:lstStyle/>
          <a:p>
            <a:r>
              <a:rPr lang="en-US" dirty="0" smtClean="0"/>
              <a:t>Proposed CEOS Actions</a:t>
            </a:r>
            <a:endParaRPr lang="en-US" dirty="0"/>
          </a:p>
        </p:txBody>
      </p:sp>
    </p:spTree>
    <p:extLst>
      <p:ext uri="{BB962C8B-B14F-4D97-AF65-F5344CB8AC3E}">
        <p14:creationId xmlns:p14="http://schemas.microsoft.com/office/powerpoint/2010/main" val="83661295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a:xfrm>
            <a:off x="152400" y="1600200"/>
            <a:ext cx="8763000" cy="4724400"/>
          </a:xfrm>
        </p:spPr>
        <p:txBody>
          <a:bodyPr/>
          <a:lstStyle/>
          <a:p>
            <a:r>
              <a:rPr lang="en-US" dirty="0" smtClean="0"/>
              <a:t>The AC-VC GHG White Paper is complete </a:t>
            </a:r>
            <a:endParaRPr lang="en-US" dirty="0" smtClean="0"/>
          </a:p>
          <a:p>
            <a:pPr lvl="1"/>
            <a:r>
              <a:rPr lang="en-US" dirty="0" smtClean="0"/>
              <a:t>Incorporates changes from</a:t>
            </a:r>
            <a:r>
              <a:rPr lang="en-US" dirty="0" smtClean="0"/>
              <a:t> </a:t>
            </a:r>
            <a:r>
              <a:rPr lang="en-US" dirty="0" smtClean="0"/>
              <a:t>the CEOS SIT Technical Workshop</a:t>
            </a:r>
          </a:p>
          <a:p>
            <a:pPr lvl="1"/>
            <a:r>
              <a:rPr lang="en-US" dirty="0"/>
              <a:t>S</a:t>
            </a:r>
            <a:r>
              <a:rPr lang="en-US" dirty="0" smtClean="0"/>
              <a:t>hould </a:t>
            </a:r>
            <a:r>
              <a:rPr lang="en-US" dirty="0" smtClean="0"/>
              <a:t>close Action CARB-12 - </a:t>
            </a:r>
            <a:r>
              <a:rPr lang="en-US" dirty="0"/>
              <a:t>White paper on a carbon observation constellation</a:t>
            </a:r>
            <a:endParaRPr lang="en-US" dirty="0" smtClean="0"/>
          </a:p>
          <a:p>
            <a:r>
              <a:rPr lang="en-US" dirty="0" smtClean="0"/>
              <a:t>Proposed actions </a:t>
            </a:r>
            <a:r>
              <a:rPr lang="en-US" dirty="0" smtClean="0"/>
              <a:t>have been brought </a:t>
            </a:r>
            <a:r>
              <a:rPr lang="en-US" dirty="0" smtClean="0"/>
              <a:t>to the CEOS Plenary for disposition</a:t>
            </a:r>
          </a:p>
          <a:p>
            <a:pPr lvl="1"/>
            <a:r>
              <a:rPr lang="en-US" dirty="0" smtClean="0"/>
              <a:t>AC-VC will work with CEOS and CGMS to </a:t>
            </a:r>
            <a:r>
              <a:rPr lang="en-US" dirty="0" smtClean="0"/>
              <a:t>implement </a:t>
            </a:r>
            <a:r>
              <a:rPr lang="en-US" dirty="0" smtClean="0"/>
              <a:t>a (new) CO</a:t>
            </a:r>
            <a:r>
              <a:rPr lang="en-US" baseline="-25000" dirty="0" smtClean="0"/>
              <a:t>2</a:t>
            </a:r>
            <a:r>
              <a:rPr lang="en-US" dirty="0" smtClean="0"/>
              <a:t>/CH</a:t>
            </a:r>
            <a:r>
              <a:rPr lang="en-US" baseline="-25000" dirty="0" smtClean="0"/>
              <a:t>4</a:t>
            </a:r>
            <a:r>
              <a:rPr lang="en-US" dirty="0" smtClean="0"/>
              <a:t> focus within WGClimate</a:t>
            </a:r>
          </a:p>
          <a:p>
            <a:pPr lvl="2"/>
            <a:r>
              <a:rPr lang="en-US" dirty="0" smtClean="0"/>
              <a:t>WGClimate is already a joint working group with CEOS and CGMS and has existing interfaces with GCOS, WMO, and IPCC</a:t>
            </a:r>
          </a:p>
          <a:p>
            <a:pPr lvl="3"/>
            <a:r>
              <a:rPr lang="en-US" dirty="0" smtClean="0"/>
              <a:t>Mark Dowell has agreed to lead this activity</a:t>
            </a:r>
          </a:p>
          <a:p>
            <a:pPr lvl="2"/>
            <a:r>
              <a:rPr lang="en-US" dirty="0" smtClean="0"/>
              <a:t>AC-VC will continue to support GHG constellation development and synergistic GHG and atmospheric composition observations and modeling efforts</a:t>
            </a:r>
          </a:p>
          <a:p>
            <a:pPr lvl="3"/>
            <a:r>
              <a:rPr lang="en-US" dirty="0" smtClean="0"/>
              <a:t>Dave Crisp will continue to lead this activity</a:t>
            </a:r>
          </a:p>
        </p:txBody>
      </p:sp>
      <p:sp>
        <p:nvSpPr>
          <p:cNvPr id="4" name="Content Placeholder 3"/>
          <p:cNvSpPr>
            <a:spLocks noGrp="1"/>
          </p:cNvSpPr>
          <p:nvPr>
            <p:ph sz="quarter" idx="11"/>
          </p:nvPr>
        </p:nvSpPr>
        <p:spPr/>
        <p:txBody>
          <a:bodyPr/>
          <a:lstStyle/>
          <a:p>
            <a:r>
              <a:rPr lang="en-US" dirty="0" smtClean="0"/>
              <a:t>White Paper Status and Plans</a:t>
            </a:r>
            <a:endParaRPr lang="en-US" dirty="0"/>
          </a:p>
        </p:txBody>
      </p:sp>
    </p:spTree>
    <p:extLst>
      <p:ext uri="{BB962C8B-B14F-4D97-AF65-F5344CB8AC3E}">
        <p14:creationId xmlns:p14="http://schemas.microsoft.com/office/powerpoint/2010/main" val="3516162372"/>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p:txBody>
          <a:bodyPr/>
          <a:lstStyle/>
          <a:p>
            <a:pPr lvl="0"/>
            <a:r>
              <a:rPr lang="en-US" dirty="0" smtClean="0"/>
              <a:t>CEOS </a:t>
            </a:r>
            <a:r>
              <a:rPr lang="en-US" dirty="0"/>
              <a:t>SIT Chair, Steve </a:t>
            </a:r>
            <a:r>
              <a:rPr lang="en-US" dirty="0" err="1" smtClean="0"/>
              <a:t>Volz</a:t>
            </a:r>
            <a:r>
              <a:rPr lang="en-US" dirty="0"/>
              <a:t>,</a:t>
            </a:r>
            <a:r>
              <a:rPr lang="en-US" dirty="0" smtClean="0"/>
              <a:t> is </a:t>
            </a:r>
            <a:r>
              <a:rPr lang="en-US" dirty="0"/>
              <a:t>encouraging </a:t>
            </a:r>
            <a:r>
              <a:rPr lang="en-US" dirty="0" smtClean="0"/>
              <a:t>the publication of the white paper to </a:t>
            </a:r>
            <a:r>
              <a:rPr lang="en-US" dirty="0"/>
              <a:t>facilitate citations and efforts to build on its </a:t>
            </a:r>
            <a:r>
              <a:rPr lang="en-US" dirty="0" smtClean="0"/>
              <a:t>contents</a:t>
            </a:r>
            <a:endParaRPr lang="en-US" dirty="0"/>
          </a:p>
          <a:p>
            <a:pPr lvl="1"/>
            <a:r>
              <a:rPr lang="en-US" sz="1800" dirty="0"/>
              <a:t>The paper’s length (170 pages) and scope pose challenges </a:t>
            </a:r>
          </a:p>
          <a:p>
            <a:pPr lvl="1"/>
            <a:r>
              <a:rPr lang="en-US" sz="1800" dirty="0"/>
              <a:t>Its 88 contributing authors have agreed to be listed as contributors but would have to give their consent for </a:t>
            </a:r>
            <a:r>
              <a:rPr lang="en-US" sz="1800" dirty="0" smtClean="0"/>
              <a:t>publication</a:t>
            </a:r>
          </a:p>
          <a:p>
            <a:pPr lvl="1"/>
            <a:r>
              <a:rPr lang="en-US" sz="1800" dirty="0" smtClean="0"/>
              <a:t>Several options are currently being explored</a:t>
            </a:r>
            <a:endParaRPr lang="en-US" sz="1800" dirty="0"/>
          </a:p>
          <a:p>
            <a:endParaRPr lang="en-US" dirty="0" smtClean="0"/>
          </a:p>
          <a:p>
            <a:r>
              <a:rPr lang="en-US" dirty="0" smtClean="0"/>
              <a:t>The </a:t>
            </a:r>
            <a:r>
              <a:rPr lang="en-US" dirty="0"/>
              <a:t>CEOS AC-VC is working with WG-Climate and WG-Cal/Val to define the distribution of effort and </a:t>
            </a:r>
            <a:r>
              <a:rPr lang="en-US" dirty="0" smtClean="0"/>
              <a:t>define the </a:t>
            </a:r>
            <a:r>
              <a:rPr lang="en-US" dirty="0" smtClean="0"/>
              <a:t>interfaces</a:t>
            </a:r>
          </a:p>
          <a:p>
            <a:endParaRPr lang="en-US" dirty="0" smtClean="0"/>
          </a:p>
          <a:p>
            <a:r>
              <a:rPr lang="en-US" dirty="0" smtClean="0"/>
              <a:t>Interface </a:t>
            </a:r>
            <a:r>
              <a:rPr lang="en-US" dirty="0" smtClean="0"/>
              <a:t>between CEOS </a:t>
            </a:r>
            <a:r>
              <a:rPr lang="en-US" dirty="0" smtClean="0"/>
              <a:t>AC-VC and WMO IG</a:t>
            </a:r>
            <a:r>
              <a:rPr lang="en-US" baseline="30000" dirty="0" smtClean="0"/>
              <a:t>3</a:t>
            </a:r>
            <a:r>
              <a:rPr lang="en-US" dirty="0" smtClean="0"/>
              <a:t>IS reinforced </a:t>
            </a:r>
            <a:r>
              <a:rPr lang="en-US" dirty="0" smtClean="0"/>
              <a:t>at the IG</a:t>
            </a:r>
            <a:r>
              <a:rPr lang="en-US" baseline="30000" dirty="0" smtClean="0"/>
              <a:t>3</a:t>
            </a:r>
            <a:r>
              <a:rPr lang="en-US" dirty="0" smtClean="0"/>
              <a:t>IS/TRANSCOM meeting in Lund (17-20 September</a:t>
            </a:r>
            <a:r>
              <a:rPr lang="en-US" dirty="0" smtClean="0"/>
              <a:t>)</a:t>
            </a:r>
            <a:endParaRPr lang="en-US" dirty="0"/>
          </a:p>
        </p:txBody>
      </p:sp>
      <p:sp>
        <p:nvSpPr>
          <p:cNvPr id="4" name="Content Placeholder 3"/>
          <p:cNvSpPr>
            <a:spLocks noGrp="1"/>
          </p:cNvSpPr>
          <p:nvPr>
            <p:ph sz="quarter" idx="11"/>
          </p:nvPr>
        </p:nvSpPr>
        <p:spPr/>
        <p:txBody>
          <a:bodyPr/>
          <a:lstStyle/>
          <a:p>
            <a:r>
              <a:rPr lang="en-US" dirty="0" smtClean="0"/>
              <a:t>Recommendations from the CEOS SIT Chair</a:t>
            </a:r>
            <a:endParaRPr lang="en-US" dirty="0"/>
          </a:p>
        </p:txBody>
      </p:sp>
    </p:spTree>
    <p:extLst>
      <p:ext uri="{BB962C8B-B14F-4D97-AF65-F5344CB8AC3E}">
        <p14:creationId xmlns:p14="http://schemas.microsoft.com/office/powerpoint/2010/main" val="2218075057"/>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11470</TotalTime>
  <Words>761</Words>
  <Application>Microsoft Office PowerPoint</Application>
  <PresentationFormat>On-screen Show (4:3)</PresentationFormat>
  <Paragraphs>76</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Arial Bold</vt:lpstr>
      <vt:lpstr>Avenir Roman</vt:lpstr>
      <vt:lpstr>Calibri</vt:lpstr>
      <vt:lpstr>Courier New</vt:lpstr>
      <vt:lpstr>Droid Serif</vt:lpstr>
      <vt:lpstr>Helvetica</vt:lpstr>
      <vt:lpstr>Proxima Nova Regular</vt:lpstr>
      <vt:lpstr>Wingdings</vt:lpstr>
      <vt:lpstr>Default</vt:lpstr>
      <vt:lpstr>CEOS AC-VC White Paper Architecture for Monitoring Carbon Dioxide and Methane from Space (For Endorsement)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Crisp, David (3290)</cp:lastModifiedBy>
  <cp:revision>230</cp:revision>
  <dcterms:modified xsi:type="dcterms:W3CDTF">2018-10-10T00:50:06Z</dcterms:modified>
</cp:coreProperties>
</file>