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26" r:id="rId3"/>
    <p:sldId id="310" r:id="rId4"/>
    <p:sldId id="327" r:id="rId5"/>
    <p:sldId id="282" r:id="rId6"/>
    <p:sldId id="321" r:id="rId7"/>
    <p:sldId id="261" r:id="rId8"/>
    <p:sldId id="312" r:id="rId9"/>
    <p:sldId id="322" r:id="rId10"/>
    <p:sldId id="323" r:id="rId11"/>
    <p:sldId id="315" r:id="rId12"/>
    <p:sldId id="324" r:id="rId13"/>
    <p:sldId id="325" r:id="rId14"/>
    <p:sldId id="320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8"/>
    <p:restoredTop sz="93692"/>
  </p:normalViewPr>
  <p:slideViewPr>
    <p:cSldViewPr>
      <p:cViewPr varScale="1">
        <p:scale>
          <a:sx n="62" d="100"/>
          <a:sy n="62" d="100"/>
        </p:scale>
        <p:origin x="9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3"/>
            <a:ext cx="502968" cy="23083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8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13901"/>
            <a:ext cx="7454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it-IT" dirty="0"/>
              <a:t>CEOS Chair GHG </a:t>
            </a:r>
            <a:r>
              <a:rPr lang="it-IT" dirty="0" err="1"/>
              <a:t>Initiative</a:t>
            </a:r>
            <a:r>
              <a:rPr lang="it-IT" dirty="0"/>
              <a:t> Report and Workshop </a:t>
            </a:r>
            <a:r>
              <a:rPr lang="it-IT" dirty="0" err="1"/>
              <a:t>Outcomes</a:t>
            </a:r>
            <a:r>
              <a:rPr lang="it-IT" dirty="0"/>
              <a:t> </a:t>
            </a:r>
            <a:endParaRPr lang="it-IT" dirty="0">
              <a:effectLst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Mark Dowell, European Commission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3.2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703E8-9F7C-E048-A230-ABBC0B7E49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8AE4F5B3-C86E-48F7-90B4-22A3CA5B476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51E24-F960-DB4D-9650-7523F4E2F85D}"/>
              </a:ext>
            </a:extLst>
          </p:cNvPr>
          <p:cNvSpPr txBox="1"/>
          <p:nvPr/>
        </p:nvSpPr>
        <p:spPr>
          <a:xfrm>
            <a:off x="762000" y="1447800"/>
            <a:ext cx="8077200" cy="4708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000" b="1" dirty="0"/>
              <a:t>Critical </a:t>
            </a:r>
            <a:r>
              <a:rPr lang="it-IT" sz="2000" b="1" dirty="0" err="1"/>
              <a:t>elements</a:t>
            </a:r>
            <a:r>
              <a:rPr lang="it-IT" sz="2000" b="1" dirty="0"/>
              <a:t> for </a:t>
            </a:r>
            <a:r>
              <a:rPr lang="it-IT" sz="2000" b="1" dirty="0" err="1"/>
              <a:t>sustainability</a:t>
            </a:r>
            <a:r>
              <a:rPr lang="it-IT" sz="2000" b="1" dirty="0"/>
              <a:t> of the </a:t>
            </a:r>
            <a:r>
              <a:rPr lang="it-IT" sz="2000" b="1" dirty="0" err="1"/>
              <a:t>space</a:t>
            </a:r>
            <a:r>
              <a:rPr lang="it-IT" sz="2000" b="1" dirty="0"/>
              <a:t> </a:t>
            </a:r>
            <a:r>
              <a:rPr lang="it-IT" sz="2000" b="1" dirty="0" err="1"/>
              <a:t>segment</a:t>
            </a:r>
            <a:r>
              <a:rPr lang="it-IT" sz="2000" b="1" dirty="0"/>
              <a:t>:</a:t>
            </a:r>
          </a:p>
          <a:p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No large </a:t>
            </a:r>
            <a:r>
              <a:rPr lang="it-IT" sz="2000" dirty="0" err="1"/>
              <a:t>discrepancies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the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architectures</a:t>
            </a:r>
            <a:r>
              <a:rPr lang="it-IT" sz="2000" dirty="0"/>
              <a:t> </a:t>
            </a:r>
            <a:r>
              <a:rPr lang="it-IT" sz="2000" dirty="0" err="1"/>
              <a:t>presented</a:t>
            </a:r>
            <a:r>
              <a:rPr lang="it-IT" sz="2000" dirty="0"/>
              <a:t> in WIGOS 2040 Vision and the GHG </a:t>
            </a:r>
            <a:r>
              <a:rPr lang="it-IT" sz="2000" dirty="0" err="1"/>
              <a:t>Whitepaper</a:t>
            </a:r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WIGOS 2040 </a:t>
            </a:r>
            <a:r>
              <a:rPr lang="it-IT" sz="2000" dirty="0" err="1"/>
              <a:t>has</a:t>
            </a:r>
            <a:r>
              <a:rPr lang="it-IT" sz="2000" dirty="0"/>
              <a:t> more information </a:t>
            </a:r>
            <a:r>
              <a:rPr lang="it-IT" sz="2000" dirty="0" err="1"/>
              <a:t>around</a:t>
            </a:r>
            <a:r>
              <a:rPr lang="it-IT" sz="2000" dirty="0"/>
              <a:t> </a:t>
            </a:r>
            <a:r>
              <a:rPr lang="it-IT" sz="2000" dirty="0" err="1"/>
              <a:t>supporting</a:t>
            </a:r>
            <a:r>
              <a:rPr lang="it-IT" sz="2000" dirty="0"/>
              <a:t> </a:t>
            </a:r>
            <a:r>
              <a:rPr lang="it-IT" sz="2000" dirty="0" err="1"/>
              <a:t>components</a:t>
            </a:r>
            <a:r>
              <a:rPr lang="it-IT" sz="2000" dirty="0"/>
              <a:t> </a:t>
            </a:r>
            <a:r>
              <a:rPr lang="it-IT" sz="2000" dirty="0" err="1"/>
              <a:t>outside</a:t>
            </a:r>
            <a:r>
              <a:rPr lang="it-IT" sz="2000" dirty="0"/>
              <a:t> the </a:t>
            </a:r>
            <a:r>
              <a:rPr lang="it-IT" sz="2000" dirty="0" err="1"/>
              <a:t>space</a:t>
            </a:r>
            <a:r>
              <a:rPr lang="it-IT" sz="2000" dirty="0"/>
              <a:t> </a:t>
            </a:r>
            <a:r>
              <a:rPr lang="it-IT" sz="2000" dirty="0" err="1"/>
              <a:t>components</a:t>
            </a:r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AC-VC </a:t>
            </a:r>
            <a:r>
              <a:rPr lang="it-IT" sz="2000" dirty="0" err="1"/>
              <a:t>paper</a:t>
            </a:r>
            <a:r>
              <a:rPr lang="it-IT" sz="2000" dirty="0"/>
              <a:t> </a:t>
            </a:r>
            <a:r>
              <a:rPr lang="it-IT" sz="2000" dirty="0" err="1"/>
              <a:t>covers</a:t>
            </a:r>
            <a:r>
              <a:rPr lang="it-IT" sz="2000" dirty="0"/>
              <a:t> </a:t>
            </a:r>
            <a:r>
              <a:rPr lang="it-IT" sz="2000" dirty="0" err="1"/>
              <a:t>nearer</a:t>
            </a:r>
            <a:r>
              <a:rPr lang="it-IT" sz="2000" dirty="0"/>
              <a:t> </a:t>
            </a:r>
            <a:r>
              <a:rPr lang="it-IT" sz="2000" dirty="0" err="1"/>
              <a:t>term</a:t>
            </a:r>
            <a:r>
              <a:rPr lang="it-IT" sz="2000" dirty="0"/>
              <a:t> </a:t>
            </a:r>
            <a:r>
              <a:rPr lang="it-IT" sz="2000" dirty="0" err="1"/>
              <a:t>requirements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the WIGOS 2040 </a:t>
            </a:r>
            <a:r>
              <a:rPr lang="it-IT" sz="2000" dirty="0" err="1"/>
              <a:t>paper</a:t>
            </a:r>
            <a:r>
              <a:rPr lang="it-IT" sz="2000" dirty="0"/>
              <a:t> </a:t>
            </a:r>
            <a:r>
              <a:rPr lang="it-IT" sz="2000" dirty="0" err="1"/>
              <a:t>approach</a:t>
            </a:r>
            <a:r>
              <a:rPr lang="it-IT" sz="2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3-4 LEO </a:t>
            </a:r>
            <a:r>
              <a:rPr lang="it-IT" sz="2000" dirty="0" err="1"/>
              <a:t>sats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minimum </a:t>
            </a:r>
            <a:r>
              <a:rPr lang="it-IT" sz="2000" dirty="0" err="1"/>
              <a:t>requirement</a:t>
            </a:r>
            <a:r>
              <a:rPr lang="it-IT" sz="2000" dirty="0"/>
              <a:t> for </a:t>
            </a:r>
            <a:r>
              <a:rPr lang="it-IT" sz="2000" dirty="0" err="1"/>
              <a:t>coverage</a:t>
            </a:r>
            <a:r>
              <a:rPr lang="it-IT" sz="2000" dirty="0"/>
              <a:t>, </a:t>
            </a:r>
            <a:r>
              <a:rPr lang="it-IT" sz="2000" dirty="0" err="1"/>
              <a:t>resiliency</a:t>
            </a:r>
            <a:r>
              <a:rPr lang="it-IT" sz="2000" dirty="0"/>
              <a:t>,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Both</a:t>
            </a:r>
            <a:r>
              <a:rPr lang="it-IT" sz="2000" dirty="0"/>
              <a:t> reports include </a:t>
            </a:r>
            <a:r>
              <a:rPr lang="it-IT" sz="2000" dirty="0" err="1"/>
              <a:t>additional</a:t>
            </a:r>
            <a:r>
              <a:rPr lang="it-IT" sz="2000" dirty="0"/>
              <a:t> </a:t>
            </a:r>
            <a:r>
              <a:rPr lang="it-IT" sz="2000" dirty="0" err="1"/>
              <a:t>components</a:t>
            </a:r>
            <a:r>
              <a:rPr lang="it-IT" sz="2000" dirty="0"/>
              <a:t> of lidar, HEO,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Task to </a:t>
            </a:r>
            <a:r>
              <a:rPr lang="it-IT" sz="2000" dirty="0" err="1"/>
              <a:t>harmonise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identified</a:t>
            </a:r>
            <a:r>
              <a:rPr lang="it-IT" sz="2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Need</a:t>
            </a:r>
            <a:r>
              <a:rPr lang="it-IT" sz="2000" dirty="0"/>
              <a:t> to be </a:t>
            </a:r>
            <a:r>
              <a:rPr lang="it-IT" sz="2000" dirty="0" err="1"/>
              <a:t>careful</a:t>
            </a:r>
            <a:r>
              <a:rPr lang="it-IT" sz="2000" dirty="0"/>
              <a:t> with use of </a:t>
            </a:r>
            <a:r>
              <a:rPr lang="it-IT" sz="2000" dirty="0" err="1"/>
              <a:t>term</a:t>
            </a:r>
            <a:r>
              <a:rPr lang="it-IT" sz="2000" dirty="0"/>
              <a:t> ‘</a:t>
            </a:r>
            <a:r>
              <a:rPr lang="it-IT" sz="2000" dirty="0" err="1"/>
              <a:t>operational</a:t>
            </a:r>
            <a:r>
              <a:rPr lang="it-IT" sz="2000" dirty="0"/>
              <a:t>’ – </a:t>
            </a:r>
            <a:r>
              <a:rPr lang="it-IT" sz="2000" dirty="0" err="1"/>
              <a:t>better</a:t>
            </a:r>
            <a:r>
              <a:rPr lang="it-IT" sz="2000" dirty="0"/>
              <a:t> to focus on </a:t>
            </a:r>
            <a:r>
              <a:rPr lang="it-IT" sz="2000" dirty="0" err="1"/>
              <a:t>sustainability</a:t>
            </a:r>
            <a:r>
              <a:rPr lang="it-IT" sz="2000" dirty="0"/>
              <a:t> of </a:t>
            </a:r>
            <a:r>
              <a:rPr lang="it-IT" sz="2000" dirty="0" err="1"/>
              <a:t>measurements</a:t>
            </a:r>
            <a:endParaRPr lang="it-IT" sz="20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53218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703E8-9F7C-E048-A230-ABBC0B7E49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9459" y="6610350"/>
            <a:ext cx="571053" cy="247650"/>
          </a:xfrm>
        </p:spPr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8AE4F5B3-C86E-48F7-90B4-22A3CA5B476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51E24-F960-DB4D-9650-7523F4E2F85D}"/>
              </a:ext>
            </a:extLst>
          </p:cNvPr>
          <p:cNvSpPr txBox="1"/>
          <p:nvPr/>
        </p:nvSpPr>
        <p:spPr>
          <a:xfrm>
            <a:off x="762000" y="1447800"/>
            <a:ext cx="8077200" cy="4955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400" b="1" err="1"/>
              <a:t>Quality</a:t>
            </a:r>
            <a:r>
              <a:rPr lang="it-IT" sz="2400" b="1"/>
              <a:t> </a:t>
            </a:r>
            <a:r>
              <a:rPr lang="it-IT" sz="2400" b="1" err="1"/>
              <a:t>Contol</a:t>
            </a:r>
            <a:r>
              <a:rPr lang="it-IT" sz="2400" b="1"/>
              <a:t> of data</a:t>
            </a:r>
          </a:p>
          <a:p>
            <a:endParaRPr lang="it-IT" sz="240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err="1"/>
              <a:t>Advocate</a:t>
            </a:r>
            <a:r>
              <a:rPr lang="it-IT" sz="2400"/>
              <a:t> for </a:t>
            </a:r>
            <a:r>
              <a:rPr lang="it-IT" sz="2400" err="1"/>
              <a:t>standards</a:t>
            </a:r>
            <a:r>
              <a:rPr lang="it-IT" sz="2400"/>
              <a:t> and </a:t>
            </a:r>
            <a:r>
              <a:rPr lang="it-IT" sz="2400" err="1"/>
              <a:t>procedures</a:t>
            </a:r>
            <a:r>
              <a:rPr lang="it-IT" sz="2400"/>
              <a:t> </a:t>
            </a:r>
            <a:r>
              <a:rPr lang="it-IT" sz="2400" err="1"/>
              <a:t>that</a:t>
            </a:r>
            <a:r>
              <a:rPr lang="it-IT" sz="2400"/>
              <a:t> are common and </a:t>
            </a:r>
            <a:r>
              <a:rPr lang="it-IT" sz="2400" err="1"/>
              <a:t>consistent</a:t>
            </a:r>
            <a:r>
              <a:rPr lang="it-IT" sz="2400"/>
              <a:t> </a:t>
            </a:r>
            <a:r>
              <a:rPr lang="it-IT" sz="2400" err="1"/>
              <a:t>that</a:t>
            </a:r>
            <a:r>
              <a:rPr lang="it-IT" sz="2400"/>
              <a:t> </a:t>
            </a:r>
            <a:r>
              <a:rPr lang="it-IT" sz="2400" err="1"/>
              <a:t>space</a:t>
            </a:r>
            <a:r>
              <a:rPr lang="it-IT" sz="2400"/>
              <a:t> </a:t>
            </a:r>
            <a:r>
              <a:rPr lang="it-IT" sz="2400" err="1"/>
              <a:t>agencies</a:t>
            </a:r>
            <a:r>
              <a:rPr lang="it-IT" sz="2400"/>
              <a:t> use to </a:t>
            </a:r>
            <a:r>
              <a:rPr lang="it-IT" sz="2400" err="1"/>
              <a:t>systematically</a:t>
            </a:r>
            <a:r>
              <a:rPr lang="it-IT" sz="2400"/>
              <a:t> </a:t>
            </a:r>
            <a:r>
              <a:rPr lang="it-IT" sz="2400" err="1"/>
              <a:t>process</a:t>
            </a:r>
            <a:r>
              <a:rPr lang="it-IT" sz="2400"/>
              <a:t> and QC data,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err="1"/>
              <a:t>Ask</a:t>
            </a:r>
            <a:r>
              <a:rPr lang="it-IT" sz="2400"/>
              <a:t> </a:t>
            </a:r>
            <a:r>
              <a:rPr lang="it-IT" sz="2400" err="1"/>
              <a:t>space</a:t>
            </a:r>
            <a:r>
              <a:rPr lang="it-IT" sz="2400"/>
              <a:t> </a:t>
            </a:r>
            <a:r>
              <a:rPr lang="it-IT" sz="2400" err="1"/>
              <a:t>agencies</a:t>
            </a:r>
            <a:r>
              <a:rPr lang="it-IT" sz="2400"/>
              <a:t> to continue to </a:t>
            </a:r>
            <a:r>
              <a:rPr lang="it-IT" sz="2400" err="1"/>
              <a:t>think</a:t>
            </a:r>
            <a:r>
              <a:rPr lang="it-IT" sz="2400"/>
              <a:t> </a:t>
            </a:r>
            <a:r>
              <a:rPr lang="it-IT" sz="2400" err="1"/>
              <a:t>about</a:t>
            </a:r>
            <a:r>
              <a:rPr lang="it-IT" sz="2400"/>
              <a:t> </a:t>
            </a:r>
            <a:r>
              <a:rPr lang="it-IT" sz="2400" err="1"/>
              <a:t>how</a:t>
            </a:r>
            <a:r>
              <a:rPr lang="it-IT" sz="2400"/>
              <a:t> </a:t>
            </a:r>
            <a:r>
              <a:rPr lang="it-IT" sz="2400" err="1"/>
              <a:t>they</a:t>
            </a:r>
            <a:r>
              <a:rPr lang="it-IT" sz="2400"/>
              <a:t> </a:t>
            </a:r>
            <a:r>
              <a:rPr lang="it-IT" sz="2400" err="1"/>
              <a:t>could</a:t>
            </a:r>
            <a:r>
              <a:rPr lang="it-IT" sz="2400"/>
              <a:t> do </a:t>
            </a:r>
            <a:r>
              <a:rPr lang="it-IT" sz="2400" err="1"/>
              <a:t>intercomparison</a:t>
            </a:r>
            <a:r>
              <a:rPr lang="it-IT" sz="2400"/>
              <a:t> </a:t>
            </a:r>
            <a:r>
              <a:rPr lang="it-IT" sz="2400" err="1"/>
              <a:t>activities</a:t>
            </a:r>
            <a:r>
              <a:rPr lang="it-IT" sz="2400"/>
              <a:t>, </a:t>
            </a:r>
            <a:r>
              <a:rPr lang="it-IT" sz="2400" err="1"/>
              <a:t>harmonisation</a:t>
            </a:r>
            <a:r>
              <a:rPr lang="it-IT" sz="2400"/>
              <a:t> of </a:t>
            </a:r>
            <a:r>
              <a:rPr lang="it-IT" sz="2400" err="1"/>
              <a:t>products</a:t>
            </a:r>
            <a:r>
              <a:rPr lang="it-IT" sz="2400"/>
              <a:t>, etc.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/>
              <a:t>UNFCCC </a:t>
            </a:r>
            <a:r>
              <a:rPr lang="it-IT" sz="2400" err="1"/>
              <a:t>inventories</a:t>
            </a:r>
            <a:r>
              <a:rPr lang="it-IT" sz="2400"/>
              <a:t> must be </a:t>
            </a:r>
            <a:r>
              <a:rPr lang="it-IT" sz="2400" err="1"/>
              <a:t>transparent</a:t>
            </a:r>
            <a:r>
              <a:rPr lang="it-IT" sz="2400"/>
              <a:t>. </a:t>
            </a:r>
            <a:r>
              <a:rPr lang="it-IT" sz="2400" err="1"/>
              <a:t>Important</a:t>
            </a:r>
            <a:r>
              <a:rPr lang="it-IT" sz="2400"/>
              <a:t> part of </a:t>
            </a:r>
            <a:r>
              <a:rPr lang="it-IT" sz="2400" err="1"/>
              <a:t>this</a:t>
            </a:r>
            <a:r>
              <a:rPr lang="it-IT" sz="2400"/>
              <a:t>. </a:t>
            </a:r>
            <a:r>
              <a:rPr lang="it-IT" sz="2400" err="1"/>
              <a:t>Need</a:t>
            </a:r>
            <a:r>
              <a:rPr lang="it-IT" sz="2400"/>
              <a:t> to </a:t>
            </a:r>
            <a:r>
              <a:rPr lang="it-IT" sz="2400" err="1"/>
              <a:t>have</a:t>
            </a:r>
            <a:r>
              <a:rPr lang="it-IT" sz="2400"/>
              <a:t> the </a:t>
            </a:r>
            <a:r>
              <a:rPr lang="it-IT" sz="2400" err="1"/>
              <a:t>opportunity</a:t>
            </a:r>
            <a:r>
              <a:rPr lang="it-IT" sz="2400"/>
              <a:t> to </a:t>
            </a:r>
            <a:r>
              <a:rPr lang="it-IT" sz="2400" err="1"/>
              <a:t>review</a:t>
            </a:r>
            <a:r>
              <a:rPr lang="it-IT" sz="2400"/>
              <a:t> </a:t>
            </a:r>
            <a:r>
              <a:rPr lang="it-IT" sz="2400" err="1"/>
              <a:t>what</a:t>
            </a:r>
            <a:r>
              <a:rPr lang="it-IT" sz="2400"/>
              <a:t> data </a:t>
            </a:r>
            <a:r>
              <a:rPr lang="it-IT" sz="2400" err="1"/>
              <a:t>has</a:t>
            </a:r>
            <a:r>
              <a:rPr lang="it-IT" sz="2400"/>
              <a:t> </a:t>
            </a:r>
            <a:r>
              <a:rPr lang="it-IT" sz="2400" err="1"/>
              <a:t>been</a:t>
            </a:r>
            <a:r>
              <a:rPr lang="it-IT" sz="2400"/>
              <a:t> </a:t>
            </a:r>
            <a:r>
              <a:rPr lang="it-IT" sz="2400" err="1"/>
              <a:t>used</a:t>
            </a:r>
            <a:r>
              <a:rPr lang="it-IT" sz="2400"/>
              <a:t> for </a:t>
            </a:r>
            <a:r>
              <a:rPr lang="it-IT" sz="2400" err="1"/>
              <a:t>inventories</a:t>
            </a:r>
            <a:r>
              <a:rPr lang="it-IT" sz="2400"/>
              <a:t>. Link to the UNFCCC </a:t>
            </a:r>
            <a:r>
              <a:rPr lang="it-IT" sz="2400" err="1"/>
              <a:t>transparency</a:t>
            </a:r>
            <a:r>
              <a:rPr lang="it-IT" sz="2400"/>
              <a:t> </a:t>
            </a:r>
            <a:r>
              <a:rPr lang="it-IT" sz="2400" err="1"/>
              <a:t>framework</a:t>
            </a:r>
            <a:r>
              <a:rPr lang="it-IT" sz="2400"/>
              <a:t>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218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703E8-9F7C-E048-A230-ABBC0B7E49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9459" y="6610350"/>
            <a:ext cx="571053" cy="247650"/>
          </a:xfrm>
        </p:spPr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8AE4F5B3-C86E-48F7-90B4-22A3CA5B476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51E24-F960-DB4D-9650-7523F4E2F85D}"/>
              </a:ext>
            </a:extLst>
          </p:cNvPr>
          <p:cNvSpPr txBox="1"/>
          <p:nvPr/>
        </p:nvSpPr>
        <p:spPr>
          <a:xfrm>
            <a:off x="381000" y="1447800"/>
            <a:ext cx="8458200" cy="5232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b="1"/>
              <a:t>Space-Modelling </a:t>
            </a:r>
            <a:r>
              <a:rPr lang="it-IT" b="1" err="1"/>
              <a:t>Interaction</a:t>
            </a:r>
            <a:r>
              <a:rPr lang="it-IT" b="1"/>
              <a:t> (e.g. </a:t>
            </a:r>
            <a:r>
              <a:rPr lang="it-IT" b="1" err="1"/>
              <a:t>OSSEs</a:t>
            </a:r>
            <a:r>
              <a:rPr lang="it-IT" b="1"/>
              <a:t>)</a:t>
            </a:r>
            <a:endParaRPr lang="it-IT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err="1"/>
              <a:t>It</a:t>
            </a:r>
            <a:r>
              <a:rPr lang="it-IT"/>
              <a:t> </a:t>
            </a:r>
            <a:r>
              <a:rPr lang="it-IT" err="1"/>
              <a:t>was</a:t>
            </a:r>
            <a:r>
              <a:rPr lang="it-IT"/>
              <a:t> </a:t>
            </a:r>
            <a:r>
              <a:rPr lang="it-IT" err="1"/>
              <a:t>acknowledged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</a:t>
            </a:r>
            <a:r>
              <a:rPr lang="it-IT" err="1"/>
              <a:t>OSSEs</a:t>
            </a:r>
            <a:r>
              <a:rPr lang="it-IT"/>
              <a:t> are a </a:t>
            </a:r>
            <a:r>
              <a:rPr lang="it-IT" err="1"/>
              <a:t>fundamental</a:t>
            </a:r>
            <a:r>
              <a:rPr lang="it-IT"/>
              <a:t> </a:t>
            </a:r>
            <a:r>
              <a:rPr lang="it-IT" err="1"/>
              <a:t>tool</a:t>
            </a:r>
            <a:r>
              <a:rPr lang="it-IT"/>
              <a:t>, and </a:t>
            </a:r>
            <a:r>
              <a:rPr lang="it-IT" err="1"/>
              <a:t>will</a:t>
            </a:r>
            <a:r>
              <a:rPr lang="it-IT"/>
              <a:t> be </a:t>
            </a:r>
            <a:r>
              <a:rPr lang="it-IT" err="1"/>
              <a:t>increasingly</a:t>
            </a:r>
            <a:r>
              <a:rPr lang="it-IT"/>
              <a:t> </a:t>
            </a:r>
            <a:r>
              <a:rPr lang="it-IT" err="1"/>
              <a:t>important</a:t>
            </a:r>
            <a:r>
              <a:rPr lang="it-IT"/>
              <a:t> in a </a:t>
            </a:r>
            <a:r>
              <a:rPr lang="it-IT" err="1"/>
              <a:t>virtual</a:t>
            </a:r>
            <a:r>
              <a:rPr lang="it-IT"/>
              <a:t> </a:t>
            </a:r>
            <a:r>
              <a:rPr lang="it-IT" err="1"/>
              <a:t>constellation</a:t>
            </a:r>
            <a:r>
              <a:rPr lang="it-IT"/>
              <a:t> </a:t>
            </a:r>
            <a:r>
              <a:rPr lang="it-IT" err="1"/>
              <a:t>context</a:t>
            </a:r>
            <a:r>
              <a:rPr lang="it-IT"/>
              <a:t> and for the </a:t>
            </a:r>
            <a:r>
              <a:rPr lang="it-IT" err="1"/>
              <a:t>associated</a:t>
            </a:r>
            <a:r>
              <a:rPr lang="it-IT"/>
              <a:t> </a:t>
            </a:r>
            <a:r>
              <a:rPr lang="it-IT" err="1"/>
              <a:t>cost</a:t>
            </a:r>
            <a:r>
              <a:rPr lang="it-IT"/>
              <a:t>-benefit and </a:t>
            </a:r>
            <a:r>
              <a:rPr lang="it-IT" err="1"/>
              <a:t>mission</a:t>
            </a:r>
            <a:r>
              <a:rPr lang="it-IT"/>
              <a:t> design </a:t>
            </a:r>
            <a:r>
              <a:rPr lang="it-IT" err="1"/>
              <a:t>analyses</a:t>
            </a:r>
            <a:r>
              <a:rPr lang="it-IT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/>
              <a:t>Open </a:t>
            </a:r>
            <a:r>
              <a:rPr lang="it-IT" err="1"/>
              <a:t>questions</a:t>
            </a:r>
            <a:r>
              <a:rPr lang="it-IT"/>
              <a:t> are </a:t>
            </a:r>
            <a:r>
              <a:rPr lang="it-IT" err="1"/>
              <a:t>fairly</a:t>
            </a:r>
            <a:r>
              <a:rPr lang="it-IT"/>
              <a:t> </a:t>
            </a:r>
            <a:r>
              <a:rPr lang="it-IT" err="1"/>
              <a:t>well</a:t>
            </a:r>
            <a:r>
              <a:rPr lang="it-IT"/>
              <a:t> </a:t>
            </a:r>
            <a:r>
              <a:rPr lang="it-IT" err="1"/>
              <a:t>defined</a:t>
            </a:r>
            <a:r>
              <a:rPr lang="it-IT"/>
              <a:t> </a:t>
            </a:r>
            <a:r>
              <a:rPr lang="it-IT" err="1"/>
              <a:t>at</a:t>
            </a:r>
            <a:r>
              <a:rPr lang="it-IT"/>
              <a:t> the global scale, </a:t>
            </a:r>
            <a:r>
              <a:rPr lang="it-IT" err="1"/>
              <a:t>but</a:t>
            </a:r>
            <a:r>
              <a:rPr lang="it-IT"/>
              <a:t> </a:t>
            </a:r>
            <a:r>
              <a:rPr lang="it-IT" err="1"/>
              <a:t>not</a:t>
            </a:r>
            <a:r>
              <a:rPr lang="it-IT"/>
              <a:t> so </a:t>
            </a:r>
            <a:r>
              <a:rPr lang="it-IT" err="1"/>
              <a:t>much</a:t>
            </a:r>
            <a:r>
              <a:rPr lang="it-IT"/>
              <a:t> </a:t>
            </a:r>
            <a:r>
              <a:rPr lang="it-IT" err="1"/>
              <a:t>at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-scale.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err="1"/>
              <a:t>It</a:t>
            </a:r>
            <a:r>
              <a:rPr lang="it-IT"/>
              <a:t> </a:t>
            </a:r>
            <a:r>
              <a:rPr lang="it-IT" err="1"/>
              <a:t>was</a:t>
            </a:r>
            <a:r>
              <a:rPr lang="it-IT"/>
              <a:t> </a:t>
            </a:r>
            <a:r>
              <a:rPr lang="it-IT" err="1"/>
              <a:t>agreed</a:t>
            </a:r>
            <a:r>
              <a:rPr lang="it-IT"/>
              <a:t> to </a:t>
            </a:r>
            <a:r>
              <a:rPr lang="it-IT" err="1"/>
              <a:t>ask</a:t>
            </a:r>
            <a:r>
              <a:rPr lang="it-IT"/>
              <a:t> CEOS </a:t>
            </a:r>
            <a:r>
              <a:rPr lang="it-IT" err="1"/>
              <a:t>Principals</a:t>
            </a:r>
            <a:r>
              <a:rPr lang="it-IT"/>
              <a:t> to continue </a:t>
            </a:r>
            <a:r>
              <a:rPr lang="it-IT" err="1"/>
              <a:t>supporting</a:t>
            </a:r>
            <a:r>
              <a:rPr lang="it-IT"/>
              <a:t> </a:t>
            </a:r>
            <a:r>
              <a:rPr lang="it-IT" err="1"/>
              <a:t>these</a:t>
            </a:r>
            <a:r>
              <a:rPr lang="it-IT"/>
              <a:t> </a:t>
            </a:r>
            <a:r>
              <a:rPr lang="it-IT" err="1"/>
              <a:t>activities</a:t>
            </a:r>
            <a:r>
              <a:rPr lang="it-IT"/>
              <a:t>, to </a:t>
            </a:r>
            <a:r>
              <a:rPr lang="it-IT" err="1"/>
              <a:t>provide</a:t>
            </a:r>
            <a:r>
              <a:rPr lang="it-IT"/>
              <a:t> </a:t>
            </a:r>
            <a:r>
              <a:rPr lang="it-IT" err="1"/>
              <a:t>mechanisms</a:t>
            </a:r>
            <a:r>
              <a:rPr lang="it-IT"/>
              <a:t> </a:t>
            </a:r>
            <a:r>
              <a:rPr lang="it-IT" err="1"/>
              <a:t>through</a:t>
            </a:r>
            <a:r>
              <a:rPr lang="it-IT"/>
              <a:t> AC-VC to </a:t>
            </a:r>
            <a:r>
              <a:rPr lang="it-IT" err="1"/>
              <a:t>make</a:t>
            </a:r>
            <a:r>
              <a:rPr lang="it-IT"/>
              <a:t> the best use of </a:t>
            </a:r>
            <a:r>
              <a:rPr lang="it-IT" err="1"/>
              <a:t>resources</a:t>
            </a:r>
            <a:r>
              <a:rPr lang="it-IT"/>
              <a:t> in a </a:t>
            </a:r>
            <a:r>
              <a:rPr lang="it-IT" err="1"/>
              <a:t>coordinated</a:t>
            </a:r>
            <a:r>
              <a:rPr lang="it-IT"/>
              <a:t> </a:t>
            </a:r>
            <a:r>
              <a:rPr lang="it-IT" err="1"/>
              <a:t>manner</a:t>
            </a:r>
            <a:r>
              <a:rPr lang="it-IT"/>
              <a:t>, and to </a:t>
            </a:r>
            <a:r>
              <a:rPr lang="it-IT" err="1"/>
              <a:t>make</a:t>
            </a:r>
            <a:r>
              <a:rPr lang="it-IT"/>
              <a:t> </a:t>
            </a:r>
            <a:r>
              <a:rPr lang="it-IT" err="1"/>
              <a:t>resources</a:t>
            </a:r>
            <a:r>
              <a:rPr lang="it-IT"/>
              <a:t> </a:t>
            </a:r>
            <a:r>
              <a:rPr lang="it-IT" err="1"/>
              <a:t>available</a:t>
            </a:r>
            <a:r>
              <a:rPr lang="it-IT"/>
              <a:t> for under </a:t>
            </a:r>
            <a:r>
              <a:rPr lang="it-IT" err="1"/>
              <a:t>represented</a:t>
            </a:r>
            <a:r>
              <a:rPr lang="it-IT"/>
              <a:t> </a:t>
            </a:r>
            <a:r>
              <a:rPr lang="it-IT" err="1"/>
              <a:t>OSSEs</a:t>
            </a:r>
            <a:r>
              <a:rPr lang="it-IT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/>
              <a:t>CO</a:t>
            </a:r>
            <a:r>
              <a:rPr lang="it-IT" baseline="-25000"/>
              <a:t>2</a:t>
            </a:r>
            <a:r>
              <a:rPr lang="it-IT"/>
              <a:t> and CH</a:t>
            </a:r>
            <a:r>
              <a:rPr lang="it-IT" baseline="-25000"/>
              <a:t>4</a:t>
            </a:r>
            <a:r>
              <a:rPr lang="it-IT"/>
              <a:t> are </a:t>
            </a:r>
            <a:r>
              <a:rPr lang="it-IT" err="1"/>
              <a:t>very</a:t>
            </a:r>
            <a:r>
              <a:rPr lang="it-IT"/>
              <a:t> </a:t>
            </a:r>
            <a:r>
              <a:rPr lang="it-IT" err="1"/>
              <a:t>different</a:t>
            </a:r>
            <a:r>
              <a:rPr lang="it-IT"/>
              <a:t> from an OSSE </a:t>
            </a:r>
            <a:r>
              <a:rPr lang="it-IT" err="1"/>
              <a:t>standpoint</a:t>
            </a:r>
            <a:r>
              <a:rPr lang="it-IT"/>
              <a:t>. </a:t>
            </a:r>
            <a:r>
              <a:rPr lang="it-IT" err="1"/>
              <a:t>They</a:t>
            </a:r>
            <a:r>
              <a:rPr lang="it-IT"/>
              <a:t> </a:t>
            </a:r>
            <a:r>
              <a:rPr lang="it-IT" err="1"/>
              <a:t>need</a:t>
            </a:r>
            <a:r>
              <a:rPr lang="it-IT"/>
              <a:t> to be </a:t>
            </a:r>
            <a:r>
              <a:rPr lang="it-IT" err="1"/>
              <a:t>thought</a:t>
            </a:r>
            <a:r>
              <a:rPr lang="it-IT"/>
              <a:t> </a:t>
            </a:r>
            <a:r>
              <a:rPr lang="it-IT" err="1"/>
              <a:t>about</a:t>
            </a:r>
            <a:r>
              <a:rPr lang="it-IT"/>
              <a:t> </a:t>
            </a:r>
            <a:r>
              <a:rPr lang="it-IT" err="1"/>
              <a:t>differently</a:t>
            </a:r>
            <a:r>
              <a:rPr lang="it-IT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/>
              <a:t>CEOS </a:t>
            </a:r>
            <a:r>
              <a:rPr lang="it-IT" err="1"/>
              <a:t>Agencies</a:t>
            </a:r>
            <a:r>
              <a:rPr lang="it-IT"/>
              <a:t> </a:t>
            </a:r>
            <a:r>
              <a:rPr lang="it-IT" err="1"/>
              <a:t>should</a:t>
            </a:r>
            <a:r>
              <a:rPr lang="it-IT"/>
              <a:t> </a:t>
            </a:r>
            <a:r>
              <a:rPr lang="it-IT" err="1"/>
              <a:t>support</a:t>
            </a:r>
            <a:r>
              <a:rPr lang="it-IT"/>
              <a:t> AC-VC in holding a workshop to </a:t>
            </a:r>
            <a:r>
              <a:rPr lang="it-IT" err="1"/>
              <a:t>identify</a:t>
            </a:r>
            <a:r>
              <a:rPr lang="it-IT"/>
              <a:t> the </a:t>
            </a:r>
            <a:r>
              <a:rPr lang="it-IT" err="1"/>
              <a:t>issues</a:t>
            </a:r>
            <a:r>
              <a:rPr lang="it-IT"/>
              <a:t> and </a:t>
            </a:r>
            <a:r>
              <a:rPr lang="it-IT" err="1"/>
              <a:t>research</a:t>
            </a:r>
            <a:r>
              <a:rPr lang="it-IT"/>
              <a:t> </a:t>
            </a:r>
            <a:r>
              <a:rPr lang="it-IT" err="1"/>
              <a:t>priorities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</a:t>
            </a:r>
            <a:r>
              <a:rPr lang="it-IT" err="1"/>
              <a:t>need</a:t>
            </a:r>
            <a:r>
              <a:rPr lang="it-IT"/>
              <a:t> to be </a:t>
            </a:r>
            <a:r>
              <a:rPr lang="it-IT" err="1"/>
              <a:t>addressed</a:t>
            </a:r>
            <a:r>
              <a:rPr lang="it-IT"/>
              <a:t> via </a:t>
            </a:r>
            <a:r>
              <a:rPr lang="it-IT" err="1"/>
              <a:t>OSSEs</a:t>
            </a:r>
            <a:r>
              <a:rPr lang="it-IT"/>
              <a:t>. Q1-Q2 2019 </a:t>
            </a:r>
            <a:r>
              <a:rPr lang="it-IT" err="1"/>
              <a:t>would</a:t>
            </a:r>
            <a:r>
              <a:rPr lang="it-IT"/>
              <a:t> be the target for the workshop, with </a:t>
            </a:r>
            <a:r>
              <a:rPr lang="it-IT" err="1"/>
              <a:t>outcomes</a:t>
            </a:r>
            <a:r>
              <a:rPr lang="it-IT"/>
              <a:t> </a:t>
            </a:r>
            <a:r>
              <a:rPr lang="it-IT" err="1"/>
              <a:t>presented</a:t>
            </a:r>
            <a:r>
              <a:rPr lang="it-IT"/>
              <a:t> </a:t>
            </a:r>
            <a:r>
              <a:rPr lang="it-IT" err="1"/>
              <a:t>at</a:t>
            </a:r>
            <a:r>
              <a:rPr lang="it-IT"/>
              <a:t> the 2019 SIT Technical Workshop.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695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703E8-9F7C-E048-A230-ABBC0B7E49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9459" y="6610350"/>
            <a:ext cx="571053" cy="247650"/>
          </a:xfrm>
        </p:spPr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8AE4F5B3-C86E-48F7-90B4-22A3CA5B476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51E24-F960-DB4D-9650-7523F4E2F85D}"/>
              </a:ext>
            </a:extLst>
          </p:cNvPr>
          <p:cNvSpPr txBox="1"/>
          <p:nvPr/>
        </p:nvSpPr>
        <p:spPr>
          <a:xfrm>
            <a:off x="304800" y="1378150"/>
            <a:ext cx="8839200" cy="5232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b="1"/>
              <a:t>Space-in situ</a:t>
            </a:r>
            <a:endParaRPr lang="it-IT"/>
          </a:p>
          <a:p>
            <a:r>
              <a:rPr lang="it-IT" i="1"/>
              <a:t> </a:t>
            </a:r>
            <a:endParaRPr lang="it-IT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err="1"/>
              <a:t>When</a:t>
            </a:r>
            <a:r>
              <a:rPr lang="it-IT"/>
              <a:t> </a:t>
            </a:r>
            <a:r>
              <a:rPr lang="it-IT" err="1"/>
              <a:t>we’re</a:t>
            </a:r>
            <a:r>
              <a:rPr lang="it-IT"/>
              <a:t> </a:t>
            </a:r>
            <a:r>
              <a:rPr lang="it-IT" err="1"/>
              <a:t>talking</a:t>
            </a:r>
            <a:r>
              <a:rPr lang="it-IT"/>
              <a:t> </a:t>
            </a:r>
            <a:r>
              <a:rPr lang="it-IT" err="1"/>
              <a:t>about</a:t>
            </a:r>
            <a:r>
              <a:rPr lang="it-IT"/>
              <a:t> in situ </a:t>
            </a:r>
            <a:r>
              <a:rPr lang="it-IT" err="1"/>
              <a:t>we</a:t>
            </a:r>
            <a:r>
              <a:rPr lang="it-IT"/>
              <a:t> are </a:t>
            </a:r>
            <a:r>
              <a:rPr lang="it-IT" err="1"/>
              <a:t>talking</a:t>
            </a:r>
            <a:r>
              <a:rPr lang="it-IT"/>
              <a:t> </a:t>
            </a:r>
            <a:r>
              <a:rPr lang="it-IT" err="1"/>
              <a:t>about</a:t>
            </a:r>
            <a:r>
              <a:rPr lang="it-IT"/>
              <a:t> </a:t>
            </a:r>
            <a:r>
              <a:rPr lang="it-IT" err="1"/>
              <a:t>both</a:t>
            </a:r>
            <a:r>
              <a:rPr lang="it-IT"/>
              <a:t> </a:t>
            </a:r>
            <a:r>
              <a:rPr lang="it-IT" err="1"/>
              <a:t>cal</a:t>
            </a:r>
            <a:r>
              <a:rPr lang="it-IT"/>
              <a:t>,/val, and inverse </a:t>
            </a:r>
            <a:r>
              <a:rPr lang="it-IT" err="1"/>
              <a:t>modeling</a:t>
            </a:r>
            <a:r>
              <a:rPr lang="it-IT"/>
              <a:t> </a:t>
            </a:r>
            <a:r>
              <a:rPr lang="it-IT" err="1"/>
              <a:t>datasets</a:t>
            </a:r>
            <a:endParaRPr lang="it-IT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/>
              <a:t>Some </a:t>
            </a:r>
            <a:r>
              <a:rPr lang="it-IT" err="1"/>
              <a:t>concern</a:t>
            </a:r>
            <a:r>
              <a:rPr lang="it-IT"/>
              <a:t> on the way </a:t>
            </a:r>
            <a:r>
              <a:rPr lang="it-IT" err="1"/>
              <a:t>that</a:t>
            </a:r>
            <a:r>
              <a:rPr lang="it-IT"/>
              <a:t> </a:t>
            </a:r>
            <a:r>
              <a:rPr lang="it-IT" err="1"/>
              <a:t>governance</a:t>
            </a:r>
            <a:r>
              <a:rPr lang="it-IT"/>
              <a:t> and </a:t>
            </a:r>
            <a:r>
              <a:rPr lang="it-IT" err="1"/>
              <a:t>sustainability</a:t>
            </a:r>
            <a:r>
              <a:rPr lang="it-IT"/>
              <a:t> of </a:t>
            </a:r>
            <a:r>
              <a:rPr lang="it-IT" err="1"/>
              <a:t>these</a:t>
            </a:r>
            <a:r>
              <a:rPr lang="it-IT"/>
              <a:t> in situ </a:t>
            </a:r>
            <a:r>
              <a:rPr lang="it-IT" err="1"/>
              <a:t>systems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currently</a:t>
            </a:r>
            <a:r>
              <a:rPr lang="it-IT"/>
              <a:t> - </a:t>
            </a:r>
            <a:r>
              <a:rPr lang="it-IT" err="1"/>
              <a:t>esp</a:t>
            </a:r>
            <a:r>
              <a:rPr lang="it-IT"/>
              <a:t>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we</a:t>
            </a:r>
            <a:r>
              <a:rPr lang="it-IT"/>
              <a:t> are </a:t>
            </a:r>
            <a:r>
              <a:rPr lang="it-IT" err="1"/>
              <a:t>going</a:t>
            </a:r>
            <a:r>
              <a:rPr lang="it-IT"/>
              <a:t> to be </a:t>
            </a:r>
            <a:r>
              <a:rPr lang="it-IT" err="1"/>
              <a:t>relying</a:t>
            </a:r>
            <a:r>
              <a:rPr lang="it-IT"/>
              <a:t> </a:t>
            </a:r>
            <a:r>
              <a:rPr lang="it-IT" err="1"/>
              <a:t>upon</a:t>
            </a:r>
            <a:r>
              <a:rPr lang="it-IT"/>
              <a:t> </a:t>
            </a:r>
            <a:r>
              <a:rPr lang="it-IT" err="1"/>
              <a:t>it</a:t>
            </a:r>
            <a:endParaRPr lang="it-IT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/>
              <a:t>TCCON and </a:t>
            </a:r>
            <a:r>
              <a:rPr lang="it-IT" err="1"/>
              <a:t>equivalent</a:t>
            </a:r>
            <a:r>
              <a:rPr lang="it-IT"/>
              <a:t> are </a:t>
            </a:r>
            <a:r>
              <a:rPr lang="it-IT" err="1"/>
              <a:t>critical</a:t>
            </a:r>
            <a:r>
              <a:rPr lang="it-IT"/>
              <a:t> </a:t>
            </a:r>
            <a:r>
              <a:rPr lang="it-IT" err="1"/>
              <a:t>infrastructure</a:t>
            </a:r>
            <a:r>
              <a:rPr lang="it-IT"/>
              <a:t> for the </a:t>
            </a:r>
            <a:r>
              <a:rPr lang="it-IT" err="1"/>
              <a:t>space</a:t>
            </a:r>
            <a:r>
              <a:rPr lang="it-IT"/>
              <a:t> </a:t>
            </a:r>
            <a:r>
              <a:rPr lang="it-IT" err="1"/>
              <a:t>agencies</a:t>
            </a:r>
            <a:r>
              <a:rPr lang="it-IT"/>
              <a:t>, </a:t>
            </a:r>
            <a:r>
              <a:rPr lang="it-IT" err="1"/>
              <a:t>especially</a:t>
            </a:r>
            <a:r>
              <a:rPr lang="it-IT"/>
              <a:t> in the </a:t>
            </a:r>
            <a:r>
              <a:rPr lang="it-IT" err="1"/>
              <a:t>context</a:t>
            </a:r>
            <a:r>
              <a:rPr lang="it-IT"/>
              <a:t> of </a:t>
            </a:r>
            <a:r>
              <a:rPr lang="it-IT" err="1"/>
              <a:t>this</a:t>
            </a:r>
            <a:r>
              <a:rPr lang="it-IT"/>
              <a:t> </a:t>
            </a:r>
            <a:r>
              <a:rPr lang="it-IT" err="1"/>
              <a:t>integrated</a:t>
            </a:r>
            <a:r>
              <a:rPr lang="it-IT"/>
              <a:t> CO</a:t>
            </a:r>
            <a:r>
              <a:rPr lang="it-IT" baseline="-25000"/>
              <a:t>2</a:t>
            </a:r>
            <a:r>
              <a:rPr lang="it-IT"/>
              <a:t> and CH</a:t>
            </a:r>
            <a:r>
              <a:rPr lang="it-IT" baseline="-25000"/>
              <a:t>4</a:t>
            </a:r>
            <a:r>
              <a:rPr lang="it-IT"/>
              <a:t> </a:t>
            </a:r>
            <a:r>
              <a:rPr lang="it-IT" err="1"/>
              <a:t>system</a:t>
            </a:r>
            <a:r>
              <a:rPr lang="it-IT"/>
              <a:t>, and the </a:t>
            </a:r>
            <a:r>
              <a:rPr lang="it-IT" err="1"/>
              <a:t>stations</a:t>
            </a:r>
            <a:r>
              <a:rPr lang="it-IT"/>
              <a:t> </a:t>
            </a:r>
            <a:r>
              <a:rPr lang="it-IT" err="1"/>
              <a:t>should</a:t>
            </a:r>
            <a:r>
              <a:rPr lang="it-IT"/>
              <a:t> be </a:t>
            </a:r>
            <a:r>
              <a:rPr lang="it-IT" err="1"/>
              <a:t>resourced</a:t>
            </a:r>
            <a:r>
              <a:rPr lang="it-IT"/>
              <a:t> </a:t>
            </a:r>
            <a:r>
              <a:rPr lang="it-IT" err="1"/>
              <a:t>appropriately</a:t>
            </a:r>
            <a:r>
              <a:rPr lang="it-IT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/>
              <a:t>Data </a:t>
            </a:r>
            <a:r>
              <a:rPr lang="it-IT" err="1"/>
              <a:t>availabilty</a:t>
            </a:r>
            <a:r>
              <a:rPr lang="it-IT"/>
              <a:t> on </a:t>
            </a:r>
            <a:r>
              <a:rPr lang="it-IT" err="1"/>
              <a:t>operational</a:t>
            </a:r>
            <a:r>
              <a:rPr lang="it-IT"/>
              <a:t> time </a:t>
            </a:r>
            <a:r>
              <a:rPr lang="it-IT" err="1"/>
              <a:t>scales</a:t>
            </a:r>
            <a:r>
              <a:rPr lang="it-IT"/>
              <a:t> </a:t>
            </a:r>
            <a:r>
              <a:rPr lang="it-IT" err="1"/>
              <a:t>needs</a:t>
            </a:r>
            <a:r>
              <a:rPr lang="it-IT"/>
              <a:t> to be </a:t>
            </a:r>
            <a:r>
              <a:rPr lang="it-IT" err="1"/>
              <a:t>considered</a:t>
            </a:r>
            <a:r>
              <a:rPr lang="it-IT"/>
              <a:t> and </a:t>
            </a:r>
            <a:r>
              <a:rPr lang="it-IT" err="1"/>
              <a:t>faciltated</a:t>
            </a:r>
            <a:endParaRPr lang="it-IT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err="1"/>
              <a:t>We</a:t>
            </a:r>
            <a:r>
              <a:rPr lang="it-IT"/>
              <a:t> </a:t>
            </a:r>
            <a:r>
              <a:rPr lang="it-IT" err="1"/>
              <a:t>need</a:t>
            </a:r>
            <a:r>
              <a:rPr lang="it-IT"/>
              <a:t> to </a:t>
            </a:r>
            <a:r>
              <a:rPr lang="it-IT" err="1"/>
              <a:t>find</a:t>
            </a:r>
            <a:r>
              <a:rPr lang="it-IT"/>
              <a:t> </a:t>
            </a:r>
            <a:r>
              <a:rPr lang="it-IT" err="1"/>
              <a:t>mechanisms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</a:t>
            </a:r>
            <a:r>
              <a:rPr lang="it-IT" err="1"/>
              <a:t>allow</a:t>
            </a:r>
            <a:r>
              <a:rPr lang="it-IT"/>
              <a:t> </a:t>
            </a:r>
            <a:r>
              <a:rPr lang="it-IT" err="1"/>
              <a:t>funding</a:t>
            </a:r>
            <a:r>
              <a:rPr lang="it-IT"/>
              <a:t> of in situ </a:t>
            </a:r>
            <a:r>
              <a:rPr lang="it-IT" err="1"/>
              <a:t>measurement</a:t>
            </a:r>
            <a:r>
              <a:rPr lang="it-IT"/>
              <a:t> </a:t>
            </a:r>
            <a:r>
              <a:rPr lang="it-IT" err="1"/>
              <a:t>capabilities</a:t>
            </a:r>
            <a:r>
              <a:rPr lang="it-IT"/>
              <a:t> </a:t>
            </a:r>
            <a:r>
              <a:rPr lang="it-IT" err="1"/>
              <a:t>outside</a:t>
            </a:r>
            <a:r>
              <a:rPr lang="it-IT"/>
              <a:t> of the </a:t>
            </a:r>
            <a:r>
              <a:rPr lang="it-IT" err="1"/>
              <a:t>usual</a:t>
            </a:r>
            <a:r>
              <a:rPr lang="it-IT"/>
              <a:t> </a:t>
            </a:r>
            <a:r>
              <a:rPr lang="it-IT" err="1"/>
              <a:t>mission</a:t>
            </a:r>
            <a:r>
              <a:rPr lang="it-IT"/>
              <a:t> </a:t>
            </a:r>
            <a:r>
              <a:rPr lang="it-IT" err="1"/>
              <a:t>budgets</a:t>
            </a:r>
            <a:r>
              <a:rPr lang="it-IT"/>
              <a:t> to </a:t>
            </a:r>
            <a:r>
              <a:rPr lang="it-IT" err="1"/>
              <a:t>provide</a:t>
            </a:r>
            <a:r>
              <a:rPr lang="it-IT"/>
              <a:t> </a:t>
            </a:r>
            <a:r>
              <a:rPr lang="it-IT" err="1"/>
              <a:t>capacity</a:t>
            </a:r>
            <a:r>
              <a:rPr lang="it-IT"/>
              <a:t> on a </a:t>
            </a:r>
            <a:r>
              <a:rPr lang="it-IT" err="1"/>
              <a:t>sustained</a:t>
            </a:r>
            <a:r>
              <a:rPr lang="it-IT"/>
              <a:t> </a:t>
            </a:r>
            <a:r>
              <a:rPr lang="it-IT" err="1"/>
              <a:t>basis</a:t>
            </a:r>
            <a:r>
              <a:rPr lang="it-IT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err="1"/>
              <a:t>There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work to be </a:t>
            </a:r>
            <a:r>
              <a:rPr lang="it-IT" err="1"/>
              <a:t>done</a:t>
            </a:r>
            <a:r>
              <a:rPr lang="it-IT"/>
              <a:t> to </a:t>
            </a:r>
            <a:r>
              <a:rPr lang="it-IT" err="1"/>
              <a:t>understand</a:t>
            </a:r>
            <a:r>
              <a:rPr lang="it-IT"/>
              <a:t> </a:t>
            </a:r>
            <a:r>
              <a:rPr lang="it-IT" err="1"/>
              <a:t>how</a:t>
            </a:r>
            <a:r>
              <a:rPr lang="it-IT"/>
              <a:t> to transfer </a:t>
            </a:r>
            <a:r>
              <a:rPr lang="it-IT" err="1"/>
              <a:t>standards</a:t>
            </a:r>
            <a:r>
              <a:rPr lang="it-IT"/>
              <a:t> for gas </a:t>
            </a:r>
            <a:r>
              <a:rPr lang="it-IT" err="1"/>
              <a:t>metrology</a:t>
            </a:r>
            <a:r>
              <a:rPr lang="it-IT"/>
              <a:t> </a:t>
            </a:r>
            <a:r>
              <a:rPr lang="it-IT" err="1"/>
              <a:t>calibration</a:t>
            </a:r>
            <a:r>
              <a:rPr lang="it-IT"/>
              <a:t> to </a:t>
            </a:r>
            <a:r>
              <a:rPr lang="it-IT" err="1"/>
              <a:t>lower</a:t>
            </a:r>
            <a:r>
              <a:rPr lang="it-IT"/>
              <a:t> </a:t>
            </a:r>
            <a:r>
              <a:rPr lang="it-IT" err="1"/>
              <a:t>cost</a:t>
            </a:r>
            <a:r>
              <a:rPr lang="it-IT"/>
              <a:t>, </a:t>
            </a:r>
            <a:r>
              <a:rPr lang="it-IT" err="1"/>
              <a:t>modern</a:t>
            </a:r>
            <a:r>
              <a:rPr lang="it-IT"/>
              <a:t> </a:t>
            </a:r>
            <a:r>
              <a:rPr lang="it-IT" err="1"/>
              <a:t>precision</a:t>
            </a:r>
            <a:r>
              <a:rPr lang="it-IT"/>
              <a:t> </a:t>
            </a:r>
            <a:r>
              <a:rPr lang="it-IT" err="1"/>
              <a:t>sensors</a:t>
            </a:r>
            <a:r>
              <a:rPr lang="it-IT"/>
              <a:t>. </a:t>
            </a:r>
            <a:r>
              <a:rPr lang="it-IT" err="1"/>
              <a:t>It</a:t>
            </a:r>
            <a:r>
              <a:rPr lang="it-IT"/>
              <a:t> </a:t>
            </a:r>
            <a:r>
              <a:rPr lang="it-IT" err="1"/>
              <a:t>was</a:t>
            </a:r>
            <a:r>
              <a:rPr lang="it-IT"/>
              <a:t> </a:t>
            </a:r>
            <a:r>
              <a:rPr lang="it-IT" err="1"/>
              <a:t>noted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the WMO Global </a:t>
            </a:r>
            <a:r>
              <a:rPr lang="it-IT" err="1"/>
              <a:t>Atmosphere</a:t>
            </a:r>
            <a:r>
              <a:rPr lang="it-IT"/>
              <a:t> Watch (GAW), NOAA, and CSIRO </a:t>
            </a:r>
            <a:r>
              <a:rPr lang="it-IT" err="1"/>
              <a:t>all</a:t>
            </a:r>
            <a:r>
              <a:rPr lang="it-IT"/>
              <a:t> </a:t>
            </a:r>
            <a:r>
              <a:rPr lang="it-IT" err="1"/>
              <a:t>have</a:t>
            </a:r>
            <a:r>
              <a:rPr lang="it-IT"/>
              <a:t> </a:t>
            </a:r>
            <a:r>
              <a:rPr lang="it-IT" err="1"/>
              <a:t>unique</a:t>
            </a:r>
            <a:r>
              <a:rPr lang="it-IT"/>
              <a:t> gas </a:t>
            </a:r>
            <a:r>
              <a:rPr lang="it-IT" err="1"/>
              <a:t>metrology</a:t>
            </a:r>
            <a:r>
              <a:rPr lang="it-IT"/>
              <a:t> </a:t>
            </a:r>
            <a:r>
              <a:rPr lang="it-IT" err="1"/>
              <a:t>standards</a:t>
            </a:r>
            <a:r>
              <a:rPr lang="it-IT"/>
              <a:t>. The report </a:t>
            </a:r>
            <a:r>
              <a:rPr lang="it-IT" err="1"/>
              <a:t>should</a:t>
            </a:r>
            <a:r>
              <a:rPr lang="it-IT"/>
              <a:t> propose an </a:t>
            </a:r>
            <a:r>
              <a:rPr lang="it-IT" err="1"/>
              <a:t>action</a:t>
            </a:r>
            <a:r>
              <a:rPr lang="it-IT"/>
              <a:t> for CEOS WGCV to </a:t>
            </a:r>
            <a:r>
              <a:rPr lang="it-IT" err="1"/>
              <a:t>consider</a:t>
            </a:r>
            <a:r>
              <a:rPr lang="it-IT"/>
              <a:t> </a:t>
            </a:r>
            <a:r>
              <a:rPr lang="it-IT" err="1"/>
              <a:t>organising</a:t>
            </a:r>
            <a:r>
              <a:rPr lang="it-IT"/>
              <a:t> </a:t>
            </a:r>
            <a:r>
              <a:rPr lang="it-IT" err="1"/>
              <a:t>discussions</a:t>
            </a:r>
            <a:r>
              <a:rPr lang="it-IT"/>
              <a:t> with </a:t>
            </a:r>
            <a:r>
              <a:rPr lang="it-IT" err="1"/>
              <a:t>these</a:t>
            </a:r>
            <a:r>
              <a:rPr lang="it-IT"/>
              <a:t> </a:t>
            </a:r>
            <a:r>
              <a:rPr lang="it-IT" err="1"/>
              <a:t>metrology</a:t>
            </a:r>
            <a:r>
              <a:rPr lang="it-IT"/>
              <a:t> </a:t>
            </a:r>
            <a:r>
              <a:rPr lang="it-IT" err="1"/>
              <a:t>groups</a:t>
            </a:r>
            <a:r>
              <a:rPr lang="it-IT"/>
              <a:t>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572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703E8-9F7C-E048-A230-ABBC0B7E49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9459" y="6610350"/>
            <a:ext cx="571053" cy="247650"/>
          </a:xfrm>
        </p:spPr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8AE4F5B3-C86E-48F7-90B4-22A3CA5B476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51E24-F960-DB4D-9650-7523F4E2F85D}"/>
              </a:ext>
            </a:extLst>
          </p:cNvPr>
          <p:cNvSpPr txBox="1"/>
          <p:nvPr/>
        </p:nvSpPr>
        <p:spPr>
          <a:xfrm>
            <a:off x="304800" y="1378150"/>
            <a:ext cx="8839200" cy="6063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b="1"/>
              <a:t>Space-Inventory </a:t>
            </a:r>
            <a:r>
              <a:rPr lang="it-IT" b="1" err="1"/>
              <a:t>Interaction</a:t>
            </a:r>
            <a:endParaRPr lang="it-IT" b="1"/>
          </a:p>
          <a:p>
            <a:endParaRPr lang="it-IT" b="1"/>
          </a:p>
          <a:p>
            <a:r>
              <a:rPr lang="it-IT" b="1"/>
              <a:t>Inventory Community </a:t>
            </a:r>
            <a:r>
              <a:rPr lang="it-IT" b="1" err="1"/>
              <a:t>Interactions</a:t>
            </a:r>
            <a:r>
              <a:rPr lang="it-IT" b="1"/>
              <a:t> – </a:t>
            </a:r>
            <a:r>
              <a:rPr lang="it-IT" b="1" err="1"/>
              <a:t>What</a:t>
            </a:r>
            <a:r>
              <a:rPr lang="it-IT" b="1"/>
              <a:t> </a:t>
            </a:r>
            <a:r>
              <a:rPr lang="it-IT" b="1" err="1"/>
              <a:t>Has</a:t>
            </a:r>
            <a:r>
              <a:rPr lang="it-IT" b="1"/>
              <a:t> </a:t>
            </a:r>
            <a:r>
              <a:rPr lang="it-IT" b="1" err="1"/>
              <a:t>Been</a:t>
            </a:r>
            <a:r>
              <a:rPr lang="it-IT" b="1"/>
              <a:t> </a:t>
            </a:r>
            <a:r>
              <a:rPr lang="it-IT" b="1" err="1"/>
              <a:t>Successful</a:t>
            </a:r>
            <a:r>
              <a:rPr lang="it-IT" b="1"/>
              <a:t> and </a:t>
            </a:r>
            <a:r>
              <a:rPr lang="it-IT" b="1" err="1"/>
              <a:t>What</a:t>
            </a:r>
            <a:r>
              <a:rPr lang="it-IT" b="1"/>
              <a:t> </a:t>
            </a:r>
            <a:r>
              <a:rPr lang="it-IT" b="1" err="1"/>
              <a:t>Hasn’t</a:t>
            </a:r>
            <a:r>
              <a:rPr lang="it-IT" b="1"/>
              <a:t>?</a:t>
            </a:r>
          </a:p>
          <a:p>
            <a:endParaRPr lang="it-IT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Switzerland</a:t>
            </a:r>
            <a:r>
              <a:rPr lang="it-IT"/>
              <a:t> and the UK are </a:t>
            </a:r>
            <a:r>
              <a:rPr lang="it-IT" err="1"/>
              <a:t>good</a:t>
            </a:r>
            <a:r>
              <a:rPr lang="it-IT"/>
              <a:t> </a:t>
            </a:r>
            <a:r>
              <a:rPr lang="it-IT" err="1"/>
              <a:t>examples</a:t>
            </a:r>
            <a:r>
              <a:rPr lang="it-IT"/>
              <a:t> of </a:t>
            </a:r>
            <a:r>
              <a:rPr lang="it-IT" err="1"/>
              <a:t>successful</a:t>
            </a:r>
            <a:r>
              <a:rPr lang="it-IT"/>
              <a:t> </a:t>
            </a:r>
            <a:r>
              <a:rPr lang="it-IT" err="1"/>
              <a:t>relationship</a:t>
            </a:r>
            <a:r>
              <a:rPr lang="it-IT"/>
              <a:t>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Key</a:t>
            </a:r>
            <a:r>
              <a:rPr lang="it-IT"/>
              <a:t> for </a:t>
            </a:r>
            <a:r>
              <a:rPr lang="it-IT" err="1"/>
              <a:t>space</a:t>
            </a:r>
            <a:r>
              <a:rPr lang="it-IT"/>
              <a:t> data </a:t>
            </a:r>
            <a:r>
              <a:rPr lang="it-IT" err="1"/>
              <a:t>uptake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building the </a:t>
            </a:r>
            <a:r>
              <a:rPr lang="it-IT" err="1"/>
              <a:t>relationships</a:t>
            </a:r>
            <a:r>
              <a:rPr lang="it-IT"/>
              <a:t> </a:t>
            </a:r>
            <a:r>
              <a:rPr lang="it-IT" err="1"/>
              <a:t>between</a:t>
            </a:r>
            <a:r>
              <a:rPr lang="it-IT"/>
              <a:t> and with the </a:t>
            </a:r>
            <a:r>
              <a:rPr lang="it-IT" err="1"/>
              <a:t>government</a:t>
            </a:r>
            <a:r>
              <a:rPr lang="it-IT"/>
              <a:t> </a:t>
            </a:r>
            <a:r>
              <a:rPr lang="it-IT" err="1"/>
              <a:t>agencies</a:t>
            </a:r>
            <a:r>
              <a:rPr lang="it-IT"/>
              <a:t> </a:t>
            </a:r>
            <a:r>
              <a:rPr lang="it-IT" err="1"/>
              <a:t>responsible</a:t>
            </a:r>
            <a:r>
              <a:rPr lang="it-IT"/>
              <a:t> for UNFCCC </a:t>
            </a:r>
            <a:r>
              <a:rPr lang="it-IT" err="1"/>
              <a:t>inventory</a:t>
            </a:r>
            <a:r>
              <a:rPr lang="it-IT"/>
              <a:t> reporting. </a:t>
            </a:r>
            <a:r>
              <a:rPr lang="it-IT" err="1"/>
              <a:t>This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the IG3IS </a:t>
            </a:r>
            <a:r>
              <a:rPr lang="it-IT" err="1"/>
              <a:t>approach</a:t>
            </a:r>
            <a:r>
              <a:rPr lang="it-IT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We</a:t>
            </a:r>
            <a:r>
              <a:rPr lang="it-IT"/>
              <a:t> </a:t>
            </a:r>
            <a:r>
              <a:rPr lang="it-IT" err="1"/>
              <a:t>need</a:t>
            </a:r>
            <a:r>
              <a:rPr lang="it-IT"/>
              <a:t> to take note of the </a:t>
            </a:r>
            <a:r>
              <a:rPr lang="it-IT" err="1"/>
              <a:t>requirements</a:t>
            </a:r>
            <a:r>
              <a:rPr lang="it-IT"/>
              <a:t> of the </a:t>
            </a:r>
            <a:r>
              <a:rPr lang="it-IT" err="1"/>
              <a:t>inventory</a:t>
            </a:r>
            <a:r>
              <a:rPr lang="it-IT"/>
              <a:t> community and </a:t>
            </a:r>
            <a:r>
              <a:rPr lang="it-IT" err="1"/>
              <a:t>tailor</a:t>
            </a:r>
            <a:r>
              <a:rPr lang="it-IT"/>
              <a:t> </a:t>
            </a:r>
            <a:r>
              <a:rPr lang="it-IT" err="1"/>
              <a:t>products</a:t>
            </a:r>
            <a:r>
              <a:rPr lang="it-IT"/>
              <a:t> to </a:t>
            </a:r>
            <a:r>
              <a:rPr lang="it-IT" err="1"/>
              <a:t>meet</a:t>
            </a:r>
            <a:r>
              <a:rPr lang="it-IT"/>
              <a:t> </a:t>
            </a:r>
            <a:r>
              <a:rPr lang="it-IT" err="1"/>
              <a:t>their</a:t>
            </a:r>
            <a:r>
              <a:rPr lang="it-IT"/>
              <a:t> </a:t>
            </a:r>
            <a:r>
              <a:rPr lang="it-IT" err="1"/>
              <a:t>needs</a:t>
            </a:r>
            <a:r>
              <a:rPr lang="it-IT"/>
              <a:t> (</a:t>
            </a:r>
            <a:r>
              <a:rPr lang="it-IT" err="1"/>
              <a:t>making</a:t>
            </a:r>
            <a:r>
              <a:rPr lang="it-IT"/>
              <a:t> </a:t>
            </a:r>
            <a:r>
              <a:rPr lang="it-IT" err="1"/>
              <a:t>inputs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</a:t>
            </a:r>
            <a:r>
              <a:rPr lang="it-IT" err="1"/>
              <a:t>appealing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</a:t>
            </a:r>
            <a:r>
              <a:rPr lang="it-IT" err="1"/>
              <a:t>possible</a:t>
            </a:r>
            <a:r>
              <a:rPr lang="it-IT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We</a:t>
            </a:r>
            <a:r>
              <a:rPr lang="it-IT"/>
              <a:t> </a:t>
            </a:r>
            <a:r>
              <a:rPr lang="it-IT" err="1"/>
              <a:t>could</a:t>
            </a:r>
            <a:r>
              <a:rPr lang="it-IT"/>
              <a:t> </a:t>
            </a:r>
            <a:r>
              <a:rPr lang="it-IT" err="1"/>
              <a:t>consider</a:t>
            </a:r>
            <a:r>
              <a:rPr lang="it-IT"/>
              <a:t> </a:t>
            </a:r>
            <a:r>
              <a:rPr lang="it-IT" err="1"/>
              <a:t>approaches</a:t>
            </a:r>
            <a:r>
              <a:rPr lang="it-IT"/>
              <a:t> for </a:t>
            </a:r>
            <a:r>
              <a:rPr lang="it-IT" err="1"/>
              <a:t>making</a:t>
            </a:r>
            <a:r>
              <a:rPr lang="it-IT"/>
              <a:t> the </a:t>
            </a:r>
            <a:r>
              <a:rPr lang="it-IT" err="1"/>
              <a:t>inventory</a:t>
            </a:r>
            <a:r>
              <a:rPr lang="it-IT"/>
              <a:t> community more </a:t>
            </a:r>
            <a:r>
              <a:rPr lang="it-IT" err="1"/>
              <a:t>interested</a:t>
            </a:r>
            <a:r>
              <a:rPr lang="it-IT"/>
              <a:t> in </a:t>
            </a:r>
            <a:r>
              <a:rPr lang="it-IT" err="1"/>
              <a:t>spatially</a:t>
            </a:r>
            <a:r>
              <a:rPr lang="it-IT"/>
              <a:t> </a:t>
            </a:r>
            <a:r>
              <a:rPr lang="it-IT" err="1"/>
              <a:t>explicit</a:t>
            </a:r>
            <a:r>
              <a:rPr lang="it-IT"/>
              <a:t> </a:t>
            </a:r>
            <a:r>
              <a:rPr lang="it-IT" err="1"/>
              <a:t>results</a:t>
            </a:r>
            <a:r>
              <a:rPr lang="it-IT"/>
              <a:t>, and </a:t>
            </a:r>
            <a:r>
              <a:rPr lang="it-IT" err="1"/>
              <a:t>could</a:t>
            </a:r>
            <a:r>
              <a:rPr lang="it-IT"/>
              <a:t> look </a:t>
            </a:r>
            <a:r>
              <a:rPr lang="it-IT" err="1"/>
              <a:t>at</a:t>
            </a:r>
            <a:r>
              <a:rPr lang="it-IT"/>
              <a:t> </a:t>
            </a:r>
            <a:r>
              <a:rPr lang="it-IT" err="1"/>
              <a:t>how</a:t>
            </a:r>
            <a:r>
              <a:rPr lang="it-IT"/>
              <a:t> to </a:t>
            </a:r>
            <a:r>
              <a:rPr lang="it-IT" err="1"/>
              <a:t>influence</a:t>
            </a:r>
            <a:r>
              <a:rPr lang="it-IT"/>
              <a:t> the policy/</a:t>
            </a:r>
            <a:r>
              <a:rPr lang="it-IT" err="1"/>
              <a:t>requirements</a:t>
            </a:r>
            <a:r>
              <a:rPr lang="it-IT"/>
              <a:t> side to create </a:t>
            </a:r>
            <a:r>
              <a:rPr lang="it-IT" err="1"/>
              <a:t>demand</a:t>
            </a:r>
            <a:r>
              <a:rPr lang="it-IT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The report </a:t>
            </a:r>
            <a:r>
              <a:rPr lang="it-IT" err="1"/>
              <a:t>should</a:t>
            </a:r>
            <a:r>
              <a:rPr lang="it-IT"/>
              <a:t> </a:t>
            </a:r>
            <a:r>
              <a:rPr lang="it-IT" err="1"/>
              <a:t>promote</a:t>
            </a:r>
            <a:r>
              <a:rPr lang="it-IT"/>
              <a:t> the </a:t>
            </a:r>
            <a:r>
              <a:rPr lang="it-IT" err="1"/>
              <a:t>continued</a:t>
            </a:r>
            <a:r>
              <a:rPr lang="it-IT"/>
              <a:t> production of </a:t>
            </a:r>
            <a:r>
              <a:rPr lang="it-IT" err="1"/>
              <a:t>synthesised</a:t>
            </a:r>
            <a:r>
              <a:rPr lang="it-IT"/>
              <a:t> </a:t>
            </a:r>
            <a:r>
              <a:rPr lang="it-IT" err="1"/>
              <a:t>datasets</a:t>
            </a:r>
            <a:r>
              <a:rPr lang="it-IT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Inventory </a:t>
            </a:r>
            <a:r>
              <a:rPr lang="it-IT" err="1"/>
              <a:t>groups</a:t>
            </a:r>
            <a:r>
              <a:rPr lang="it-IT"/>
              <a:t> are </a:t>
            </a:r>
            <a:r>
              <a:rPr lang="it-IT" err="1"/>
              <a:t>usually</a:t>
            </a:r>
            <a:r>
              <a:rPr lang="it-IT"/>
              <a:t> </a:t>
            </a:r>
            <a:r>
              <a:rPr lang="it-IT" err="1"/>
              <a:t>resource</a:t>
            </a:r>
            <a:r>
              <a:rPr lang="it-IT"/>
              <a:t> </a:t>
            </a:r>
            <a:r>
              <a:rPr lang="it-IT" err="1"/>
              <a:t>limited</a:t>
            </a:r>
            <a:r>
              <a:rPr lang="it-IT"/>
              <a:t> and are </a:t>
            </a:r>
            <a:r>
              <a:rPr lang="it-IT" err="1"/>
              <a:t>looking</a:t>
            </a:r>
            <a:r>
              <a:rPr lang="it-IT"/>
              <a:t> for ways to </a:t>
            </a:r>
            <a:r>
              <a:rPr lang="it-IT" err="1"/>
              <a:t>improve</a:t>
            </a:r>
            <a:r>
              <a:rPr lang="it-IT"/>
              <a:t> the </a:t>
            </a:r>
            <a:r>
              <a:rPr lang="it-IT" err="1"/>
              <a:t>efficiency</a:t>
            </a:r>
            <a:r>
              <a:rPr lang="it-IT"/>
              <a:t> of </a:t>
            </a:r>
            <a:r>
              <a:rPr lang="it-IT" err="1"/>
              <a:t>their</a:t>
            </a:r>
            <a:r>
              <a:rPr lang="it-IT"/>
              <a:t> work. </a:t>
            </a:r>
            <a:r>
              <a:rPr lang="it-IT" err="1"/>
              <a:t>Increasing</a:t>
            </a:r>
            <a:r>
              <a:rPr lang="it-IT"/>
              <a:t> </a:t>
            </a:r>
            <a:r>
              <a:rPr lang="it-IT" err="1"/>
              <a:t>efficiency</a:t>
            </a:r>
            <a:r>
              <a:rPr lang="it-IT"/>
              <a:t> </a:t>
            </a:r>
            <a:r>
              <a:rPr lang="it-IT" err="1"/>
              <a:t>could</a:t>
            </a:r>
            <a:r>
              <a:rPr lang="it-IT"/>
              <a:t> be a </a:t>
            </a:r>
            <a:r>
              <a:rPr lang="it-IT" err="1"/>
              <a:t>good</a:t>
            </a:r>
            <a:r>
              <a:rPr lang="it-IT"/>
              <a:t> angle to </a:t>
            </a:r>
            <a:r>
              <a:rPr lang="it-IT" err="1"/>
              <a:t>promote</a:t>
            </a:r>
            <a:r>
              <a:rPr lang="it-IT"/>
              <a:t> </a:t>
            </a:r>
            <a:r>
              <a:rPr lang="it-IT" err="1"/>
              <a:t>uptake</a:t>
            </a:r>
            <a:r>
              <a:rPr lang="it-IT"/>
              <a:t>.</a:t>
            </a:r>
          </a:p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390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1534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1800"/>
              <a:t>Questions/issues to address (not exhaustive):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/>
              <a:t>Terminology/Scope</a:t>
            </a:r>
            <a:r>
              <a:rPr lang="en-GB" sz="1800"/>
              <a:t>: different "levels" of acceptable terminology, monitoring capability, support capacity for verification, verification capacity, validations versus verification. Is there a common denominator that can be acceptable in international/multilateral discussions?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/>
              <a:t>Sources and view on needs and requirements</a:t>
            </a:r>
            <a:r>
              <a:rPr lang="en-GB" sz="1800"/>
              <a:t>: can we agree on common needs/requirements for system output and sources of observational requirements (e.g. GCOS)?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/>
              <a:t>High-level view on System Architecture</a:t>
            </a:r>
            <a:r>
              <a:rPr lang="en-GB" sz="1800"/>
              <a:t>: can we agree on a common representation of System Architecture?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/>
              <a:t>Identify critical elements sustainability of space segment</a:t>
            </a:r>
            <a:r>
              <a:rPr lang="en-GB" sz="1800"/>
              <a:t> contribution to operational system (operational vs. research satellites)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/>
              <a:t>Centralised repository of </a:t>
            </a:r>
            <a:r>
              <a:rPr lang="en-GB" sz="1800" b="1" err="1"/>
              <a:t>QC'ed</a:t>
            </a:r>
            <a:r>
              <a:rPr lang="en-GB" sz="1800" b="1"/>
              <a:t> data</a:t>
            </a:r>
            <a:r>
              <a:rPr lang="en-GB" sz="1800"/>
              <a:t>: is there a need for a common (centralised) facility for maintaining </a:t>
            </a:r>
            <a:r>
              <a:rPr lang="en-GB" sz="1800" err="1"/>
              <a:t>QC'ed</a:t>
            </a:r>
            <a:r>
              <a:rPr lang="en-GB" sz="1800"/>
              <a:t> </a:t>
            </a:r>
            <a:r>
              <a:rPr lang="en-GB" sz="1800" err="1"/>
              <a:t>dat</a:t>
            </a:r>
            <a:r>
              <a:rPr lang="en-GB" sz="1800"/>
              <a:t> from the constellation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/>
              <a:t>Crosscutting issues and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8834851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Questions/issues to address (not exhaustive):</a:t>
            </a:r>
          </a:p>
          <a:p>
            <a:pPr marL="457200" indent="-457200">
              <a:buFont typeface="+mj-lt"/>
              <a:buAutoNum type="arabicPeriod"/>
            </a:pPr>
            <a:endParaRPr lang="en-GB"/>
          </a:p>
          <a:p>
            <a:pPr marL="457200" indent="-457200">
              <a:buFont typeface="+mj-lt"/>
              <a:buAutoNum type="arabicPeriod"/>
            </a:pPr>
            <a:r>
              <a:rPr lang="en-GB"/>
              <a:t>OSSE experiments: requirements, prioritisation, "division of labour"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Generic issues on joint assimilation of satellite and in-situ observations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Issues relating distinguishing natural and anthropogenic signal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Dependency on transport models, mitigating impact of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Requirement of ancillary data (satellite): natural carbon cycle land-ocean, SIF, weather, night-lights.  Common datasets ?.</a:t>
            </a:r>
          </a:p>
          <a:p>
            <a:pPr marL="457200" indent="-457200">
              <a:buFont typeface="+mj-lt"/>
              <a:buAutoNum type="arabicPeriod"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/>
              <a:t>Breakout:  Space - Modelling</a:t>
            </a:r>
          </a:p>
        </p:txBody>
      </p:sp>
    </p:spTree>
    <p:extLst>
      <p:ext uri="{BB962C8B-B14F-4D97-AF65-F5344CB8AC3E}">
        <p14:creationId xmlns:p14="http://schemas.microsoft.com/office/powerpoint/2010/main" val="13961022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4196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Questions/issues to address (not exhaustive):</a:t>
            </a:r>
          </a:p>
          <a:p>
            <a:pPr marL="457200" indent="-457200">
              <a:buFont typeface="+mj-lt"/>
              <a:buAutoNum type="arabicPeriod"/>
            </a:pPr>
            <a:endParaRPr lang="en-GB"/>
          </a:p>
          <a:p>
            <a:pPr marL="457200" indent="-457200">
              <a:buFont typeface="+mj-lt"/>
              <a:buAutoNum type="arabicPeriod"/>
            </a:pPr>
            <a:endParaRPr lang="en-GB"/>
          </a:p>
          <a:p>
            <a:pPr marL="457200" indent="-457200">
              <a:buFont typeface="+mj-lt"/>
              <a:buAutoNum type="arabicPeriod"/>
            </a:pPr>
            <a:r>
              <a:rPr lang="en-GB"/>
              <a:t>Access to in-situ data on operational timescales: can/should space agencies "invest" in this?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Prioritize in-situ </a:t>
            </a:r>
            <a:r>
              <a:rPr lang="en-GB" err="1"/>
              <a:t>cal</a:t>
            </a:r>
            <a:r>
              <a:rPr lang="en-GB"/>
              <a:t>/</a:t>
            </a:r>
            <a:r>
              <a:rPr lang="en-GB" err="1"/>
              <a:t>val</a:t>
            </a:r>
            <a:r>
              <a:rPr lang="en-GB"/>
              <a:t> for GHG (virtual) Constellation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Centralised repository of </a:t>
            </a:r>
            <a:r>
              <a:rPr lang="en-GB" err="1"/>
              <a:t>QC'ed</a:t>
            </a:r>
            <a:r>
              <a:rPr lang="en-GB"/>
              <a:t> data: is there a need for a common (centralised) facility for maintaining </a:t>
            </a:r>
            <a:r>
              <a:rPr lang="en-GB" err="1"/>
              <a:t>QC'ed</a:t>
            </a:r>
            <a:r>
              <a:rPr lang="en-GB"/>
              <a:t> data from the constellation (</a:t>
            </a:r>
            <a:r>
              <a:rPr lang="en-GB" err="1"/>
              <a:t>contd</a:t>
            </a:r>
            <a:r>
              <a:rPr lang="en-GB"/>
              <a:t> from Crosscutting)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Additional in-situ requirements from system, harmonisation activities? Is the way they are current provided fit-for-purpose.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(Additional?) Needs for international standards – e.g. WMO, ISO</a:t>
            </a:r>
          </a:p>
          <a:p>
            <a:pPr marL="342900" lvl="1" indent="-342900">
              <a:buFont typeface="Arial"/>
              <a:buChar char="•"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/>
              <a:t>Breakout:  Space - </a:t>
            </a:r>
            <a:r>
              <a:rPr lang="en-GB" err="1"/>
              <a:t>Insitu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9735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Questions/issues to address (not exhaustive):</a:t>
            </a:r>
          </a:p>
          <a:p>
            <a:pPr marL="0" indent="0">
              <a:buNone/>
            </a:pPr>
            <a:endParaRPr lang="en-GB"/>
          </a:p>
          <a:p>
            <a:pPr marL="457200" indent="-457200">
              <a:buFont typeface="+mj-lt"/>
              <a:buAutoNum type="arabicPeriod"/>
            </a:pPr>
            <a:r>
              <a:rPr lang="en-GB"/>
              <a:t>Interactions with the inventory community  - what has been successful what hasn't?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Links between CEOS agencies – national inventory agencies and UNFCCC, have we made all appropriate links e.g. IPCC-TFI, SBSTA/RSO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Is there a need for standards/formats in how inventory information is used to establish priors for the systems?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Should CEOS push/promote the need for </a:t>
            </a:r>
            <a:r>
              <a:rPr lang="en-GB" err="1"/>
              <a:t>harmonsised</a:t>
            </a:r>
            <a:r>
              <a:rPr lang="en-GB"/>
              <a:t> gridded inventory dataset? (</a:t>
            </a:r>
            <a:r>
              <a:rPr lang="en-GB" err="1"/>
              <a:t>e.g.EDGAR</a:t>
            </a:r>
            <a:r>
              <a:rPr lang="en-GB"/>
              <a:t>)?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/>
              <a:t>Breakout:  Space - Inventory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464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600"/>
            <a:ext cx="8763001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Laying the foundation for an international CO2 and GHG monitoring system</a:t>
            </a:r>
            <a:endParaRPr lang="en-GB" sz="1800" u="sng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Three specific activities are foreseen for advancing this effort in 2017-2018:</a:t>
            </a:r>
          </a:p>
          <a:p>
            <a:pPr marL="0" lvl="0" indent="0">
              <a:buNone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Facilitate the completion and follow-on activities of the </a:t>
            </a:r>
            <a:r>
              <a:rPr lang="en-US" sz="1800" b="1" dirty="0"/>
              <a:t>AC-VC whitepaper on defining an optimum constellation for CO2 and GHG monitoring</a:t>
            </a:r>
            <a:r>
              <a:rPr lang="en-US" sz="1800" dirty="0"/>
              <a:t>, including the joint competences of CEOS and CGMS, and in the general framework of the continued implementation of the CEOS Carbon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Advance the relationship with CGMS for an operationally implemented and sustained observation capability</a:t>
            </a:r>
            <a:r>
              <a:rPr lang="en-US" sz="1800" dirty="0">
                <a:solidFill>
                  <a:schemeClr val="tx2"/>
                </a:solidFill>
              </a:rPr>
              <a:t>. Consider establishing a formal working relationship between CEOS and CGMS as with the successful ongoing relationship on Systematic Observations of ECVs in support of UNFCCC</a:t>
            </a:r>
            <a:r>
              <a:rPr lang="en-US" sz="1800" dirty="0">
                <a:solidFill>
                  <a:srgbClr val="00B050"/>
                </a:solidFill>
              </a:rPr>
              <a:t>.</a:t>
            </a:r>
            <a:endParaRPr lang="en-GB" sz="1800" dirty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Place the space segment in the broader context of a fully sustained system for CO2 monitoring</a:t>
            </a:r>
            <a:r>
              <a:rPr lang="en-US" sz="1800" dirty="0">
                <a:solidFill>
                  <a:schemeClr val="tx2"/>
                </a:solidFill>
              </a:rPr>
              <a:t>. Individual CEOS Agencies have counterparts in their individual countries/regions who have responsibility for Inventories, the required modelling, in-situ infrastructure and the ground segment elements.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04800"/>
            <a:ext cx="7543800" cy="533400"/>
          </a:xfrm>
        </p:spPr>
        <p:txBody>
          <a:bodyPr>
            <a:normAutofit fontScale="85000" lnSpcReduction="10000"/>
          </a:bodyPr>
          <a:lstStyle/>
          <a:p>
            <a:pPr marL="1828800" lvl="4" indent="0">
              <a:buNone/>
            </a:pPr>
            <a:r>
              <a:rPr lang="en-GB" sz="1900" dirty="0"/>
              <a:t>  </a:t>
            </a:r>
            <a:r>
              <a:rPr lang="en-GB" sz="3500" dirty="0">
                <a:solidFill>
                  <a:schemeClr val="bg1"/>
                </a:solidFill>
              </a:rPr>
              <a:t>CEOS Chair 2018  GHG Priority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89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           Action in GCOS IP 2016</a:t>
            </a:r>
            <a:br>
              <a:rPr lang="en-US" sz="3600" dirty="0"/>
            </a:br>
            <a:r>
              <a:rPr lang="en-US" sz="2000" dirty="0"/>
              <a:t>GCOS-200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16" y="1143000"/>
            <a:ext cx="6882695" cy="2671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2009177" cy="2843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2525"/>
            <a:ext cx="2009177" cy="2843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3205" y="3814763"/>
            <a:ext cx="6906506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400" dirty="0"/>
              <a:t>“Specifically CEOS and CGMS will undertake, over the next few years, dedicated preparatory work in a coordinated international context</a:t>
            </a:r>
            <a:r>
              <a:rPr lang="is-IS" sz="1400"/>
              <a:t>…</a:t>
            </a:r>
            <a:r>
              <a:rPr lang="en-GB" sz="1400" dirty="0"/>
              <a:t>:</a:t>
            </a:r>
          </a:p>
          <a:p>
            <a:endParaRPr lang="en-US" sz="14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definition of an architecture of space component elements to address the requirements of a CO</a:t>
            </a:r>
            <a:r>
              <a:rPr lang="en-GB" sz="1200" baseline="-25000" dirty="0"/>
              <a:t>2</a:t>
            </a:r>
            <a:r>
              <a:rPr lang="en-GB" sz="1200" dirty="0"/>
              <a:t> and GHG monitoring system , </a:t>
            </a:r>
            <a:r>
              <a:rPr lang="is-IS" sz="1200"/>
              <a:t>… </a:t>
            </a:r>
            <a:r>
              <a:rPr lang="en-GB" sz="1200" dirty="0"/>
              <a:t>This will provide a global holistic perspective both from the point of view of existing and planned space segment assets as well and that for an optimum global constellation.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 documentation of best practices on the relationships between individual space agencies and their counterparts working on the modelling aspects, the inventories and in-situ data provision, </a:t>
            </a:r>
            <a:r>
              <a:rPr lang="is-IS" sz="1200"/>
              <a:t>…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further consolidation of partnerships and collaborations between the relevant international entities including:  the relationship between CEOS and CGMS on the space component aspects, the partnership with the WMO and GEO on the broader framework, </a:t>
            </a:r>
            <a:r>
              <a:rPr lang="is-IS" sz="1200"/>
              <a:t>…</a:t>
            </a:r>
            <a:r>
              <a:rPr lang="en-GB" sz="1200" dirty="0"/>
              <a:t> and finally the relationships with GCOS itself, UNFCCC and IPCC TFI process in better defining the role for space-based observation in the inventory guideline process.”</a:t>
            </a:r>
            <a:endParaRPr lang="en-US" sz="12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397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600"/>
            <a:ext cx="8763001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Laying the foundation for an international CO2 and GHG monitoring system</a:t>
            </a:r>
            <a:endParaRPr lang="en-GB" sz="1800" u="sng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Three specific activities are foreseen for advancing this effort in 2017-2018:</a:t>
            </a:r>
          </a:p>
          <a:p>
            <a:pPr marL="0" lvl="0" indent="0">
              <a:buNone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Facilitate the completion and follow-on activities of the </a:t>
            </a:r>
            <a:r>
              <a:rPr lang="en-US" sz="1800" b="1" dirty="0"/>
              <a:t>AC-VC whitepaper on defining an optimum constellation for CO2 and GHG monitoring</a:t>
            </a:r>
            <a:r>
              <a:rPr lang="en-US" sz="1800" dirty="0"/>
              <a:t>, including the joint competences of CEOS and CGMS, and in the general framework of the continued implementation of the CEOS Carbon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Advance the relationship with CGMS for an operationally implemented and sustained observation capability</a:t>
            </a:r>
            <a:r>
              <a:rPr lang="en-US" sz="1800" dirty="0">
                <a:solidFill>
                  <a:schemeClr val="tx2"/>
                </a:solidFill>
              </a:rPr>
              <a:t>. Consider establishing a formal working relationship between CEOS and CGMS as with the successful ongoing relationship on Systematic Observations of ECVs in support of UNFCCC</a:t>
            </a:r>
            <a:r>
              <a:rPr lang="en-US" sz="1800" dirty="0">
                <a:solidFill>
                  <a:srgbClr val="00B050"/>
                </a:solidFill>
              </a:rPr>
              <a:t>.</a:t>
            </a:r>
            <a:endParaRPr lang="en-GB" sz="1800" dirty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b="1" u="sng" dirty="0">
                <a:solidFill>
                  <a:srgbClr val="00B050"/>
                </a:solidFill>
              </a:rPr>
              <a:t>Place the space segment in the broader context of a fully sustained system for GHG/CO2 monitoring</a:t>
            </a:r>
            <a:r>
              <a:rPr lang="en-US" sz="1800" dirty="0">
                <a:solidFill>
                  <a:srgbClr val="00B050"/>
                </a:solidFill>
              </a:rPr>
              <a:t>. Individual CEOS Agencies have counterparts in their individual countries/regions who have responsibility for Inventories, the required modelling, in-situ infrastructure and the ground segment elements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04800"/>
            <a:ext cx="7543800" cy="533400"/>
          </a:xfrm>
        </p:spPr>
        <p:txBody>
          <a:bodyPr>
            <a:normAutofit fontScale="85000" lnSpcReduction="10000"/>
          </a:bodyPr>
          <a:lstStyle/>
          <a:p>
            <a:pPr marL="1828800" lvl="4" indent="0">
              <a:buNone/>
            </a:pPr>
            <a:r>
              <a:rPr lang="en-GB" sz="1900" dirty="0"/>
              <a:t>  </a:t>
            </a:r>
            <a:r>
              <a:rPr lang="en-GB" sz="3500" dirty="0">
                <a:solidFill>
                  <a:schemeClr val="bg1"/>
                </a:solidFill>
              </a:rPr>
              <a:t>CEOS Chair 2018  GHG Priority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48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610599" cy="5257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Workshop organised from a CEOS – Space Agency point-of-view</a:t>
            </a:r>
          </a:p>
          <a:p>
            <a:r>
              <a:rPr lang="en-GB" sz="2200" dirty="0"/>
              <a:t>Emphasis of workshop is on </a:t>
            </a:r>
            <a:r>
              <a:rPr lang="en-GB" sz="2200" b="1" dirty="0"/>
              <a:t>extracting and documenting best practices </a:t>
            </a:r>
            <a:r>
              <a:rPr lang="en-GB" sz="2200" dirty="0"/>
              <a:t>on interactions between CEOS Agencies/Associates, and counterparts working on modelling, in-situ and inventory,</a:t>
            </a:r>
          </a:p>
          <a:p>
            <a:r>
              <a:rPr lang="en-GB" sz="2200" dirty="0"/>
              <a:t>Identify open issues and have some specific recommendations on efforts that CEOS Agencies could target in the future.</a:t>
            </a:r>
          </a:p>
          <a:p>
            <a:r>
              <a:rPr lang="en-GB" sz="2200" dirty="0"/>
              <a:t>This should build open the existing recent efforts both within CEOS (i.e. the AC-VC Whitepaper on GHG Constellation) and efforts lead by other international efforts (e.g. WMO/IG3IS, GEO-C, GCOS, UNFCCC/SBSTA, IPCC-TFI) </a:t>
            </a:r>
          </a:p>
          <a:p>
            <a:endParaRPr lang="en-GB" sz="2200" dirty="0"/>
          </a:p>
          <a:p>
            <a:pPr marL="0" lvl="0" indent="0">
              <a:buNone/>
            </a:pPr>
            <a:r>
              <a:rPr lang="en-US" sz="2200" dirty="0"/>
              <a:t>June 18-19</a:t>
            </a:r>
            <a:r>
              <a:rPr lang="en-US" sz="2200" baseline="30000" dirty="0"/>
              <a:t>th</a:t>
            </a:r>
            <a:r>
              <a:rPr lang="en-US" sz="2200" dirty="0"/>
              <a:t> European Commission – JRC , </a:t>
            </a:r>
            <a:r>
              <a:rPr lang="en-US" sz="2200" dirty="0" err="1"/>
              <a:t>Ispra</a:t>
            </a:r>
            <a:r>
              <a:rPr lang="en-US" sz="2200" dirty="0"/>
              <a:t> (IT)</a:t>
            </a:r>
            <a:endParaRPr lang="en-GB" sz="2200" dirty="0"/>
          </a:p>
          <a:p>
            <a:r>
              <a:rPr lang="en-GB" b="1" u="sng" dirty="0"/>
              <a:t>9 CEOS Agencies attended 2-4 people each, 3 CEOS Associates – around 40 attendees in total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/>
              <a:t>CEOS Chair Workshop - GHG</a:t>
            </a:r>
          </a:p>
        </p:txBody>
      </p:sp>
    </p:spTree>
    <p:extLst>
      <p:ext uri="{BB962C8B-B14F-4D97-AF65-F5344CB8AC3E}">
        <p14:creationId xmlns:p14="http://schemas.microsoft.com/office/powerpoint/2010/main" val="21257792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3C1AA-C30E-D54B-87F2-406BD00202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55566" y="6405154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C3149-170B-184D-8FFA-49A8D0482FB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/>
              <a:t>CEOS Chair GHG Workshop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6EB046B-0401-524A-A1FA-3A52453DE1C5}"/>
              </a:ext>
            </a:extLst>
          </p:cNvPr>
          <p:cNvSpPr/>
          <p:nvPr/>
        </p:nvSpPr>
        <p:spPr>
          <a:xfrm>
            <a:off x="783166" y="1809155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Introduction &amp;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D9039-D8F5-574B-BD4A-C0024CC673F4}"/>
              </a:ext>
            </a:extLst>
          </p:cNvPr>
          <p:cNvSpPr txBox="1"/>
          <p:nvPr/>
        </p:nvSpPr>
        <p:spPr>
          <a:xfrm>
            <a:off x="1524000" y="1295400"/>
            <a:ext cx="1926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Monday 18</a:t>
            </a:r>
            <a:r>
              <a:rPr kumimoji="0" lang="en-GB" sz="1800" b="0" i="0" u="none" strike="noStrike" cap="none" spc="0" normalizeH="0" baseline="3000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</a:t>
            </a: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June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E0405-5253-854D-8CAC-6ABC222C5131}"/>
              </a:ext>
            </a:extLst>
          </p:cNvPr>
          <p:cNvSpPr txBox="1"/>
          <p:nvPr/>
        </p:nvSpPr>
        <p:spPr>
          <a:xfrm>
            <a:off x="5879480" y="1299754"/>
            <a:ext cx="19902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Tuesday 19</a:t>
            </a:r>
            <a:r>
              <a:rPr kumimoji="0" lang="en-GB" sz="1800" b="0" i="0" u="none" strike="noStrike" cap="none" spc="0" normalizeH="0" baseline="3000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</a:t>
            </a: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June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91AC64-BB27-6B46-A625-1AE82E22345C}"/>
              </a:ext>
            </a:extLst>
          </p:cNvPr>
          <p:cNvSpPr/>
          <p:nvPr/>
        </p:nvSpPr>
        <p:spPr>
          <a:xfrm>
            <a:off x="783166" y="2329171"/>
            <a:ext cx="3505200" cy="6469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International Programmes</a:t>
            </a: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WMO, GCOS, GEO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2B11601-23B2-8045-88BA-097FECA11647}"/>
              </a:ext>
            </a:extLst>
          </p:cNvPr>
          <p:cNvSpPr/>
          <p:nvPr/>
        </p:nvSpPr>
        <p:spPr>
          <a:xfrm>
            <a:off x="757040" y="3081407"/>
            <a:ext cx="3505200" cy="8853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Ongoing Activities</a:t>
            </a: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AC-VC Whitepaper, Inversion Modelling Workshop, IPCC TFI, Copernicus…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FAEAEB-818D-A244-906D-977F2347A2F4}"/>
              </a:ext>
            </a:extLst>
          </p:cNvPr>
          <p:cNvSpPr/>
          <p:nvPr/>
        </p:nvSpPr>
        <p:spPr>
          <a:xfrm>
            <a:off x="5189703" y="2291241"/>
            <a:ext cx="3505200" cy="38809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US" b="1"/>
              <a:t>Specific interfaces </a:t>
            </a:r>
          </a:p>
          <a:p>
            <a:pPr algn="l" rtl="0" latinLnBrk="1" hangingPunct="0"/>
            <a:r>
              <a:rPr lang="en-US" b="1"/>
              <a:t>discussions:</a:t>
            </a:r>
          </a:p>
          <a:p>
            <a:pPr algn="l" rtl="0" latinLnBrk="1" hangingPunct="0"/>
            <a:r>
              <a:rPr lang="en-US" b="1"/>
              <a:t> </a:t>
            </a:r>
          </a:p>
          <a:p>
            <a:pPr algn="l" rtl="0" latinLnBrk="1" hangingPunct="0"/>
            <a:endParaRPr lang="en-US" b="1"/>
          </a:p>
          <a:p>
            <a:pPr algn="l" rtl="0" latinLnBrk="1" hangingPunct="0"/>
            <a:r>
              <a:rPr lang="en-US" sz="1400" b="1"/>
              <a:t>Space-Modelling, </a:t>
            </a:r>
          </a:p>
          <a:p>
            <a:pPr algn="l" rtl="0" latinLnBrk="1" hangingPunct="0"/>
            <a:endParaRPr lang="en-US" sz="1400" b="1"/>
          </a:p>
          <a:p>
            <a:pPr algn="l" rtl="0" latinLnBrk="1" hangingPunct="0"/>
            <a:endParaRPr lang="en-US" sz="1400" b="1"/>
          </a:p>
          <a:p>
            <a:pPr algn="l" rtl="0" latinLnBrk="1" hangingPunct="0"/>
            <a:endParaRPr lang="en-US" sz="1400" b="1"/>
          </a:p>
          <a:p>
            <a:pPr algn="l" rtl="0" latinLnBrk="1" hangingPunct="0"/>
            <a:r>
              <a:rPr lang="en-US" sz="1400" b="1"/>
              <a:t>Space-In-situ, </a:t>
            </a:r>
          </a:p>
          <a:p>
            <a:pPr algn="l" rtl="0" latinLnBrk="1" hangingPunct="0"/>
            <a:endParaRPr lang="en-US" sz="1400" b="1"/>
          </a:p>
          <a:p>
            <a:pPr algn="l" rtl="0" latinLnBrk="1" hangingPunct="0"/>
            <a:endParaRPr lang="en-US" sz="1400" b="1"/>
          </a:p>
          <a:p>
            <a:pPr algn="l" rtl="0" latinLnBrk="1" hangingPunct="0"/>
            <a:endParaRPr lang="en-US" sz="1400" b="1"/>
          </a:p>
          <a:p>
            <a:pPr algn="l" rtl="0" latinLnBrk="1" hangingPunct="0"/>
            <a:r>
              <a:rPr lang="en-US" sz="1400" b="1"/>
              <a:t>Space-Inventory</a:t>
            </a:r>
            <a:r>
              <a:rPr lang="it-IT" sz="1400" b="1"/>
              <a:t> </a:t>
            </a:r>
          </a:p>
          <a:p>
            <a:pPr algn="l" rtl="0" latinLnBrk="1" hangingPunct="0"/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   </a:t>
            </a:r>
          </a:p>
          <a:p>
            <a:pPr algn="l" rtl="0" latinLnBrk="1" hangingPunct="0"/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CC56ED-AF2F-4840-A38B-E6EF2753EF64}"/>
              </a:ext>
            </a:extLst>
          </p:cNvPr>
          <p:cNvSpPr/>
          <p:nvPr/>
        </p:nvSpPr>
        <p:spPr>
          <a:xfrm>
            <a:off x="783166" y="4138444"/>
            <a:ext cx="3505200" cy="11237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Agencies Perspectives</a:t>
            </a: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CNES, CSA, CMA, DLR, NOAA, NASA,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JAXA, EU (EC, ESA, EUM), UKSA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B7447D-FEF8-EF44-9DCF-A858E538EFE6}"/>
              </a:ext>
            </a:extLst>
          </p:cNvPr>
          <p:cNvSpPr/>
          <p:nvPr/>
        </p:nvSpPr>
        <p:spPr>
          <a:xfrm>
            <a:off x="776634" y="5357644"/>
            <a:ext cx="3505200" cy="11237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General &amp; Crosscutting Aspects</a:t>
            </a: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  <a:r>
              <a:rPr kumimoji="0" lang="en-GB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discussion on issues such as terminology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System </a:t>
            </a:r>
            <a:r>
              <a:rPr kumimoji="0" lang="en-GB" sz="1400" b="0" i="0" u="none" strike="noStrike" cap="none" spc="0" normalizeH="0" baseline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defn</a:t>
            </a:r>
            <a:r>
              <a:rPr kumimoji="0" lang="en-GB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., needs and requirements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A3BB6E2-60C8-DA44-A58B-C4CE98BF7080}"/>
              </a:ext>
            </a:extLst>
          </p:cNvPr>
          <p:cNvSpPr/>
          <p:nvPr/>
        </p:nvSpPr>
        <p:spPr>
          <a:xfrm>
            <a:off x="5189703" y="6296980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Conclusion and Follow-up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A0BB7-DDED-9347-A1F2-81CF55553095}"/>
              </a:ext>
            </a:extLst>
          </p:cNvPr>
          <p:cNvSpPr txBox="1"/>
          <p:nvPr/>
        </p:nvSpPr>
        <p:spPr>
          <a:xfrm rot="16200000">
            <a:off x="144199" y="2512240"/>
            <a:ext cx="4514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B80E29-AF48-BC4F-9F40-736A4E9ED28C}"/>
              </a:ext>
            </a:extLst>
          </p:cNvPr>
          <p:cNvSpPr txBox="1"/>
          <p:nvPr/>
        </p:nvSpPr>
        <p:spPr>
          <a:xfrm rot="16200000">
            <a:off x="150611" y="4896036"/>
            <a:ext cx="438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37F35A-8F75-8342-A1E7-7D84A0B3951B}"/>
              </a:ext>
            </a:extLst>
          </p:cNvPr>
          <p:cNvSpPr/>
          <p:nvPr/>
        </p:nvSpPr>
        <p:spPr>
          <a:xfrm>
            <a:off x="5202766" y="1756954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Review of Previous 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716BD-9BC3-4140-AB6C-722F160C3F15}"/>
              </a:ext>
            </a:extLst>
          </p:cNvPr>
          <p:cNvSpPr txBox="1"/>
          <p:nvPr/>
        </p:nvSpPr>
        <p:spPr>
          <a:xfrm rot="16200000">
            <a:off x="4628329" y="2512240"/>
            <a:ext cx="4514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2E888-0079-D041-B39A-81EF2DE0FEB5}"/>
              </a:ext>
            </a:extLst>
          </p:cNvPr>
          <p:cNvSpPr txBox="1"/>
          <p:nvPr/>
        </p:nvSpPr>
        <p:spPr>
          <a:xfrm rot="16200000">
            <a:off x="4634741" y="4896036"/>
            <a:ext cx="438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6298670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r>
              <a:rPr lang="en-GB"/>
              <a:t>Agency Perspectives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F388B4-A643-4620-96F5-9B63B6067E96}"/>
              </a:ext>
            </a:extLst>
          </p:cNvPr>
          <p:cNvSpPr txBox="1">
            <a:spLocks/>
          </p:cNvSpPr>
          <p:nvPr/>
        </p:nvSpPr>
        <p:spPr>
          <a:xfrm>
            <a:off x="304800" y="1600200"/>
            <a:ext cx="8610600" cy="43035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from individual agencies on their perspective on working with different communities (modelling,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insitu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inventory)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GHG monitoring and analysis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should (also) address: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programmatic state-of-play on GHG missions and plans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activities with modelling community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activities with In-situ community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existing dialogue with Inventory community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Engagement/Involvement at international level (bilateral/multilateral)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Target/focus of any relevant research funding</a:t>
            </a:r>
          </a:p>
          <a:p>
            <a:pPr marL="1334192" lvl="2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0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1247A-17DF-5F44-9C78-FF1D2D3BF1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8AE4F5B3-C86E-48F7-90B4-22A3CA5B476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F3317-B1CF-C54A-A3D3-F700659CEDF3}"/>
              </a:ext>
            </a:extLst>
          </p:cNvPr>
          <p:cNvSpPr txBox="1"/>
          <p:nvPr/>
        </p:nvSpPr>
        <p:spPr>
          <a:xfrm>
            <a:off x="457200" y="1676400"/>
            <a:ext cx="7924800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sz="2800" dirty="0"/>
              <a:t>Help </a:t>
            </a:r>
            <a:r>
              <a:rPr lang="it-IT" sz="2800" dirty="0" err="1"/>
              <a:t>countries</a:t>
            </a:r>
            <a:r>
              <a:rPr lang="it-IT" sz="2800" dirty="0"/>
              <a:t> </a:t>
            </a:r>
            <a:r>
              <a:rPr lang="it-IT" sz="2800" dirty="0" err="1"/>
              <a:t>improve</a:t>
            </a:r>
            <a:r>
              <a:rPr lang="it-IT" sz="2800" dirty="0"/>
              <a:t>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estimates</a:t>
            </a:r>
            <a:r>
              <a:rPr lang="it-IT" sz="2800" dirty="0"/>
              <a:t> of CO</a:t>
            </a:r>
            <a:r>
              <a:rPr lang="it-IT" sz="2800" baseline="-25000" dirty="0"/>
              <a:t>2</a:t>
            </a:r>
            <a:r>
              <a:rPr lang="it-IT" sz="2800" dirty="0"/>
              <a:t> and CH</a:t>
            </a:r>
            <a:r>
              <a:rPr lang="it-IT" sz="2800" baseline="-25000" dirty="0"/>
              <a:t>4</a:t>
            </a:r>
            <a:r>
              <a:rPr lang="it-IT" sz="2800" dirty="0"/>
              <a:t> </a:t>
            </a:r>
            <a:r>
              <a:rPr lang="it-IT" sz="2800" dirty="0" err="1"/>
              <a:t>emissions</a:t>
            </a:r>
            <a:r>
              <a:rPr lang="it-IT" sz="2800" dirty="0"/>
              <a:t> and </a:t>
            </a:r>
            <a:r>
              <a:rPr lang="it-IT" sz="2800" dirty="0" err="1"/>
              <a:t>removals</a:t>
            </a:r>
            <a:r>
              <a:rPr lang="it-IT" sz="2800" dirty="0"/>
              <a:t> in </a:t>
            </a:r>
            <a:r>
              <a:rPr lang="it-IT" sz="2800" dirty="0" err="1"/>
              <a:t>support</a:t>
            </a:r>
            <a:r>
              <a:rPr lang="it-IT" sz="2800" dirty="0"/>
              <a:t> of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Nationally</a:t>
            </a:r>
            <a:r>
              <a:rPr lang="it-IT" sz="2800" dirty="0"/>
              <a:t> </a:t>
            </a:r>
            <a:r>
              <a:rPr lang="it-IT" sz="2800" dirty="0" err="1"/>
              <a:t>Determined</a:t>
            </a:r>
            <a:r>
              <a:rPr lang="it-IT" sz="2800" dirty="0"/>
              <a:t> </a:t>
            </a:r>
            <a:r>
              <a:rPr lang="it-IT" sz="2800" dirty="0" err="1"/>
              <a:t>Contributions</a:t>
            </a:r>
            <a:r>
              <a:rPr lang="it-IT" sz="2800" dirty="0"/>
              <a:t> (</a:t>
            </a:r>
            <a:r>
              <a:rPr lang="it-IT" sz="2800" dirty="0" err="1"/>
              <a:t>NDCs</a:t>
            </a:r>
            <a:r>
              <a:rPr lang="it-IT" sz="2800" dirty="0"/>
              <a:t>) under the Paris Agreement; and,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800" dirty="0" err="1"/>
              <a:t>Provide</a:t>
            </a:r>
            <a:r>
              <a:rPr lang="it-IT" sz="2800" dirty="0"/>
              <a:t> an </a:t>
            </a:r>
            <a:r>
              <a:rPr lang="it-IT" sz="2800" dirty="0" err="1"/>
              <a:t>additional</a:t>
            </a:r>
            <a:r>
              <a:rPr lang="it-IT" sz="2800" dirty="0"/>
              <a:t> </a:t>
            </a:r>
            <a:r>
              <a:rPr lang="it-IT" sz="2800" dirty="0" err="1"/>
              <a:t>mechanism</a:t>
            </a:r>
            <a:r>
              <a:rPr lang="it-IT" sz="2800" dirty="0"/>
              <a:t> for </a:t>
            </a:r>
            <a:r>
              <a:rPr lang="it-IT" sz="2800" dirty="0" err="1"/>
              <a:t>validating</a:t>
            </a:r>
            <a:r>
              <a:rPr lang="it-IT" sz="2800" dirty="0"/>
              <a:t> the </a:t>
            </a:r>
            <a:r>
              <a:rPr lang="it-IT" sz="2800" dirty="0" err="1"/>
              <a:t>consistency</a:t>
            </a:r>
            <a:r>
              <a:rPr lang="it-IT" sz="2800" dirty="0"/>
              <a:t> </a:t>
            </a:r>
            <a:r>
              <a:rPr lang="it-IT" sz="2800" dirty="0" err="1"/>
              <a:t>between</a:t>
            </a:r>
            <a:r>
              <a:rPr lang="it-IT" sz="2800" dirty="0"/>
              <a:t> </a:t>
            </a:r>
            <a:r>
              <a:rPr lang="it-IT" sz="2800" dirty="0" err="1"/>
              <a:t>reported</a:t>
            </a:r>
            <a:r>
              <a:rPr lang="it-IT" sz="2800" dirty="0"/>
              <a:t> </a:t>
            </a:r>
            <a:r>
              <a:rPr lang="it-IT" sz="2800" dirty="0" err="1"/>
              <a:t>emissions</a:t>
            </a:r>
            <a:r>
              <a:rPr lang="it-IT" sz="2800" dirty="0"/>
              <a:t> and output from the </a:t>
            </a:r>
            <a:r>
              <a:rPr lang="it-IT" sz="2800" dirty="0" err="1"/>
              <a:t>system</a:t>
            </a:r>
            <a:r>
              <a:rPr lang="it-IT" sz="28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it-IT" sz="2800" dirty="0"/>
          </a:p>
          <a:p>
            <a:pPr lvl="0" algn="ctr"/>
            <a:r>
              <a:rPr lang="it-IT" sz="2800" b="1" dirty="0" err="1"/>
              <a:t>Agreed</a:t>
            </a:r>
            <a:r>
              <a:rPr lang="it-IT" sz="2800" b="1" dirty="0"/>
              <a:t> </a:t>
            </a:r>
            <a:r>
              <a:rPr lang="it-IT" sz="2800" b="1" dirty="0" err="1"/>
              <a:t>that</a:t>
            </a:r>
            <a:r>
              <a:rPr lang="it-IT" sz="2800" b="1" dirty="0"/>
              <a:t> scope </a:t>
            </a:r>
            <a:r>
              <a:rPr lang="it-IT" sz="2800" b="1" dirty="0" err="1"/>
              <a:t>is</a:t>
            </a:r>
            <a:r>
              <a:rPr lang="it-IT" sz="2800" b="1" dirty="0"/>
              <a:t> CO</a:t>
            </a:r>
            <a:r>
              <a:rPr lang="it-IT" sz="2800" b="1" baseline="-25000" dirty="0"/>
              <a:t>2</a:t>
            </a:r>
            <a:r>
              <a:rPr lang="it-IT" sz="2800" b="1" dirty="0"/>
              <a:t> and CH</a:t>
            </a:r>
            <a:r>
              <a:rPr lang="it-IT" sz="2800" b="1" baseline="-25000" dirty="0"/>
              <a:t>4</a:t>
            </a:r>
            <a:r>
              <a:rPr lang="it-IT" sz="2800" b="1" dirty="0"/>
              <a:t> </a:t>
            </a:r>
            <a:endParaRPr lang="it-IT" sz="4000" b="1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1D8F2-8AF1-D441-9D08-64DB5367801D}"/>
              </a:ext>
            </a:extLst>
          </p:cNvPr>
          <p:cNvSpPr txBox="1"/>
          <p:nvPr/>
        </p:nvSpPr>
        <p:spPr>
          <a:xfrm>
            <a:off x="2133600" y="304800"/>
            <a:ext cx="46482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Terminology and Scope</a:t>
            </a:r>
          </a:p>
        </p:txBody>
      </p:sp>
    </p:spTree>
    <p:extLst>
      <p:ext uri="{BB962C8B-B14F-4D97-AF65-F5344CB8AC3E}">
        <p14:creationId xmlns:p14="http://schemas.microsoft.com/office/powerpoint/2010/main" val="155311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BA2AF-D08E-CF4D-B56A-2ED9EB8297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8AE4F5B3-C86E-48F7-90B4-22A3CA5B476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972A0-44FB-7A4A-A248-61B34FE0E793}"/>
              </a:ext>
            </a:extLst>
          </p:cNvPr>
          <p:cNvSpPr txBox="1"/>
          <p:nvPr/>
        </p:nvSpPr>
        <p:spPr>
          <a:xfrm>
            <a:off x="2209800" y="304800"/>
            <a:ext cx="5562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System overview/architecture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EB483-BC59-1941-9EEE-97DB1621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28624"/>
            <a:ext cx="6553200" cy="4381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8F5B4F-1776-144A-91F3-4A94295428F7}"/>
              </a:ext>
            </a:extLst>
          </p:cNvPr>
          <p:cNvSpPr txBox="1"/>
          <p:nvPr/>
        </p:nvSpPr>
        <p:spPr>
          <a:xfrm>
            <a:off x="228600" y="1396427"/>
            <a:ext cx="895191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1600"/>
              <a:t>Consensus that a system approach is required in addressing the needs/requirements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1600"/>
              <a:t>Agreed on a high level representation of the system overview </a:t>
            </a:r>
            <a:endParaRPr kumimoji="0" lang="en-GB" sz="16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61399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8929</TotalTime>
  <Words>1868</Words>
  <Application>Microsoft Macintosh PowerPoint</Application>
  <PresentationFormat>On-screen Show (4:3)</PresentationFormat>
  <Paragraphs>173</Paragraphs>
  <Slides>18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 Chair GHG Initiative Report and Workshop Outcomes </vt:lpstr>
      <vt:lpstr>PowerPoint Presentation</vt:lpstr>
      <vt:lpstr>           Action in GCOS IP 2016 GCOS-200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138</cp:revision>
  <dcterms:modified xsi:type="dcterms:W3CDTF">2018-10-14T15:12:13Z</dcterms:modified>
</cp:coreProperties>
</file>